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340" r:id="rId3"/>
    <p:sldId id="341" r:id="rId4"/>
    <p:sldId id="342" r:id="rId5"/>
    <p:sldId id="345" r:id="rId6"/>
    <p:sldId id="348" r:id="rId7"/>
    <p:sldId id="347" r:id="rId8"/>
    <p:sldId id="349" r:id="rId9"/>
    <p:sldId id="350" r:id="rId10"/>
    <p:sldId id="363" r:id="rId11"/>
    <p:sldId id="351" r:id="rId12"/>
    <p:sldId id="346" r:id="rId13"/>
    <p:sldId id="352" r:id="rId14"/>
    <p:sldId id="353" r:id="rId15"/>
    <p:sldId id="354" r:id="rId16"/>
    <p:sldId id="355" r:id="rId17"/>
    <p:sldId id="356" r:id="rId18"/>
    <p:sldId id="343" r:id="rId19"/>
    <p:sldId id="344" r:id="rId20"/>
    <p:sldId id="357" r:id="rId21"/>
    <p:sldId id="358" r:id="rId22"/>
    <p:sldId id="359" r:id="rId23"/>
    <p:sldId id="257" r:id="rId24"/>
    <p:sldId id="361" r:id="rId25"/>
    <p:sldId id="362" r:id="rId26"/>
    <p:sldId id="360" r:id="rId27"/>
    <p:sldId id="258" r:id="rId28"/>
    <p:sldId id="261" r:id="rId29"/>
    <p:sldId id="263" r:id="rId30"/>
    <p:sldId id="264" r:id="rId31"/>
    <p:sldId id="265" r:id="rId32"/>
    <p:sldId id="266" r:id="rId33"/>
    <p:sldId id="267" r:id="rId34"/>
    <p:sldId id="268" r:id="rId35"/>
    <p:sldId id="270" r:id="rId36"/>
    <p:sldId id="272" r:id="rId37"/>
    <p:sldId id="273" r:id="rId38"/>
    <p:sldId id="292" r:id="rId39"/>
    <p:sldId id="275" r:id="rId40"/>
    <p:sldId id="289" r:id="rId41"/>
    <p:sldId id="290" r:id="rId42"/>
    <p:sldId id="293" r:id="rId43"/>
    <p:sldId id="291" r:id="rId44"/>
    <p:sldId id="282" r:id="rId45"/>
    <p:sldId id="283" r:id="rId46"/>
    <p:sldId id="364" r:id="rId47"/>
    <p:sldId id="284" r:id="rId48"/>
    <p:sldId id="286" r:id="rId49"/>
    <p:sldId id="287" r:id="rId50"/>
    <p:sldId id="365" r:id="rId51"/>
    <p:sldId id="366" r:id="rId52"/>
    <p:sldId id="36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982" autoAdjust="0"/>
    <p:restoredTop sz="93548" autoAdjust="0"/>
  </p:normalViewPr>
  <p:slideViewPr>
    <p:cSldViewPr>
      <p:cViewPr varScale="1">
        <p:scale>
          <a:sx n="68" d="100"/>
          <a:sy n="68" d="100"/>
        </p:scale>
        <p:origin x="-154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875EDE-1D68-4C78-B946-D319E48133E0}" type="datetimeFigureOut">
              <a:rPr lang="en-US" smtClean="0"/>
              <a:pPr/>
              <a:t>11/2/2021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5E573B-258C-48EC-8923-78B89D9215D7}" type="slidenum">
              <a:rPr lang="en-US" smtClean="0"/>
              <a:pPr/>
              <a:t>‹#›</a:t>
            </a:fld>
            <a:endParaRPr lang="en-US"/>
          </a:p>
        </p:txBody>
      </p:sp>
    </p:spTree>
    <p:extLst>
      <p:ext uri="{BB962C8B-B14F-4D97-AF65-F5344CB8AC3E}">
        <p14:creationId xmlns="" xmlns:p14="http://schemas.microsoft.com/office/powerpoint/2010/main" val="633235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277AAD4-6718-4CAD-80D9-6FF39B5B6A6B}" type="datetimeFigureOut">
              <a:rPr lang="en-US" smtClean="0"/>
              <a:pPr/>
              <a:t>11/2/2021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4BA187D-04FD-47B0-B4A2-13D800011A5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277AAD4-6718-4CAD-80D9-6FF39B5B6A6B}" type="datetimeFigureOut">
              <a:rPr lang="en-US" smtClean="0"/>
              <a:pPr/>
              <a:t>11/2/2021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4BA187D-04FD-47B0-B4A2-13D800011A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277AAD4-6718-4CAD-80D9-6FF39B5B6A6B}" type="datetimeFigureOut">
              <a:rPr lang="en-US" smtClean="0"/>
              <a:pPr/>
              <a:t>11/2/2021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4BA187D-04FD-47B0-B4A2-13D800011A5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277AAD4-6718-4CAD-80D9-6FF39B5B6A6B}" type="datetimeFigureOut">
              <a:rPr lang="en-US" smtClean="0"/>
              <a:pPr/>
              <a:t>11/2/2021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4BA187D-04FD-47B0-B4A2-13D800011A5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277AAD4-6718-4CAD-80D9-6FF39B5B6A6B}" type="datetimeFigureOut">
              <a:rPr lang="en-US" smtClean="0"/>
              <a:pPr/>
              <a:t>11/2/2021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4BA187D-04FD-47B0-B4A2-13D800011A5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277AAD4-6718-4CAD-80D9-6FF39B5B6A6B}" type="datetimeFigureOut">
              <a:rPr lang="en-US" smtClean="0"/>
              <a:pPr/>
              <a:t>11/2/2021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4BA187D-04FD-47B0-B4A2-13D800011A5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277AAD4-6718-4CAD-80D9-6FF39B5B6A6B}" type="datetimeFigureOut">
              <a:rPr lang="en-US" smtClean="0"/>
              <a:pPr/>
              <a:t>11/2/2021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4BA187D-04FD-47B0-B4A2-13D800011A5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277AAD4-6718-4CAD-80D9-6FF39B5B6A6B}" type="datetimeFigureOut">
              <a:rPr lang="en-US" smtClean="0"/>
              <a:pPr/>
              <a:t>11/2/2021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4BA187D-04FD-47B0-B4A2-13D800011A5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277AAD4-6718-4CAD-80D9-6FF39B5B6A6B}" type="datetimeFigureOut">
              <a:rPr lang="en-US" smtClean="0"/>
              <a:pPr/>
              <a:t>11/2/2021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4BA187D-04FD-47B0-B4A2-13D800011A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277AAD4-6718-4CAD-80D9-6FF39B5B6A6B}" type="datetimeFigureOut">
              <a:rPr lang="en-US" smtClean="0"/>
              <a:pPr/>
              <a:t>11/2/2021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4BA187D-04FD-47B0-B4A2-13D800011A5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277AAD4-6718-4CAD-80D9-6FF39B5B6A6B}" type="datetimeFigureOut">
              <a:rPr lang="en-US" smtClean="0"/>
              <a:pPr/>
              <a:t>11/2/2021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4BA187D-04FD-47B0-B4A2-13D800011A5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277AAD4-6718-4CAD-80D9-6FF39B5B6A6B}" type="datetimeFigureOut">
              <a:rPr lang="en-US" smtClean="0"/>
              <a:pPr/>
              <a:t>11/2/2021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4BA187D-04FD-47B0-B4A2-13D800011A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000" dirty="0" smtClean="0">
                <a:solidFill>
                  <a:schemeClr val="tx1"/>
                </a:solidFill>
                <a:latin typeface="Times New Roman" pitchFamily="18" charset="0"/>
                <a:cs typeface="Times New Roman" pitchFamily="18" charset="0"/>
              </a:rPr>
              <a:t>Unit 2</a:t>
            </a:r>
            <a:br>
              <a:rPr lang="en-US" sz="4000" dirty="0" smtClean="0">
                <a:solidFill>
                  <a:schemeClr val="tx1"/>
                </a:solidFill>
                <a:latin typeface="Times New Roman" pitchFamily="18" charset="0"/>
                <a:cs typeface="Times New Roman" pitchFamily="18" charset="0"/>
              </a:rPr>
            </a:br>
            <a:r>
              <a:rPr lang="en-US" sz="4000" dirty="0" smtClean="0">
                <a:solidFill>
                  <a:schemeClr val="tx1"/>
                </a:solidFill>
                <a:latin typeface="Times New Roman" pitchFamily="18" charset="0"/>
                <a:cs typeface="Times New Roman" pitchFamily="18" charset="0"/>
              </a:rPr>
              <a:t>Types of Testing</a:t>
            </a:r>
            <a:endParaRPr lang="en-US" sz="4000" dirty="0">
              <a:solidFill>
                <a:schemeClr val="tx1"/>
              </a:solidFill>
              <a:latin typeface="Times New Roman" pitchFamily="18" charset="0"/>
              <a:cs typeface="Times New Roman" pitchFamily="18" charset="0"/>
            </a:endParaRPr>
          </a:p>
        </p:txBody>
      </p:sp>
      <p:pic>
        <p:nvPicPr>
          <p:cNvPr id="3" name="Picture 2"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
        <p:nvSpPr>
          <p:cNvPr id="4" name="TextBox 12"/>
          <p:cNvSpPr txBox="1"/>
          <p:nvPr/>
        </p:nvSpPr>
        <p:spPr>
          <a:xfrm>
            <a:off x="4800600" y="4786322"/>
            <a:ext cx="4343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smtClean="0"/>
              <a:t>By: </a:t>
            </a:r>
            <a:r>
              <a:rPr lang="en-US" sz="2400" dirty="0" err="1" smtClean="0"/>
              <a:t>Anand</a:t>
            </a:r>
            <a:r>
              <a:rPr lang="en-US" sz="2400" dirty="0" smtClean="0"/>
              <a:t> C </a:t>
            </a:r>
            <a:r>
              <a:rPr lang="en-US" sz="2400" dirty="0" err="1" smtClean="0"/>
              <a:t>Unakal</a:t>
            </a:r>
            <a:endParaRPr 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Positive Testing and Negative Testing with Examples - Testbyte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Positive Testing and Negative Testing with Examples - Testbyte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Decision Table Test Case Design Technique"/>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ecision Table"/>
          <p:cNvSpPr>
            <a:spLocks noChangeAspect="1" noChangeArrowheads="1"/>
          </p:cNvSpPr>
          <p:nvPr/>
        </p:nvSpPr>
        <p:spPr bwMode="auto">
          <a:xfrm>
            <a:off x="612775" y="3127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0" y="1352550"/>
            <a:ext cx="8867775" cy="3867150"/>
          </a:xfrm>
          <a:prstGeom prst="rect">
            <a:avLst/>
          </a:prstGeom>
        </p:spPr>
      </p:pic>
      <p:pic>
        <p:nvPicPr>
          <p:cNvPr id="8" name="Picture 7" descr="WhatsApp Image 2020-07-07 at 14.53.53.jpeg"/>
          <p:cNvPicPr>
            <a:picLocks noChangeAspect="1"/>
          </p:cNvPicPr>
          <p:nvPr/>
        </p:nvPicPr>
        <p:blipFill>
          <a:blip r:embed="rId3"/>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1987323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Shape 1"/>
          <p:cNvSpPr txBox="1"/>
          <p:nvPr/>
        </p:nvSpPr>
        <p:spPr>
          <a:xfrm>
            <a:off x="992188" y="450882"/>
            <a:ext cx="6096000" cy="639720"/>
          </a:xfrm>
          <a:prstGeom prst="rect">
            <a:avLst/>
          </a:prstGeom>
          <a:noFill/>
          <a:ln>
            <a:noFill/>
          </a:ln>
        </p:spPr>
        <p:txBody>
          <a:bodyPr lIns="90000" tIns="45000" rIns="90000" bIns="91440" anchor="b"/>
          <a:lstStyle/>
          <a:p>
            <a:pPr marL="360" algn="just">
              <a:lnSpc>
                <a:spcPct val="100000"/>
              </a:lnSpc>
              <a:buSzPct val="85000"/>
            </a:pPr>
            <a:r>
              <a:rPr lang="en-US" sz="3200" b="1" spc="-1" dirty="0">
                <a:solidFill>
                  <a:srgbClr val="000000"/>
                </a:solidFill>
                <a:uFill>
                  <a:solidFill>
                    <a:srgbClr val="FFFFFF"/>
                  </a:solidFill>
                </a:uFill>
                <a:latin typeface="Times New Roman" pitchFamily="18" charset="0"/>
                <a:cs typeface="Times New Roman" pitchFamily="18" charset="0"/>
              </a:rPr>
              <a:t>Equivalence partitioning </a:t>
            </a:r>
          </a:p>
        </p:txBody>
      </p:sp>
      <p:sp>
        <p:nvSpPr>
          <p:cNvPr id="416" name="TextShape 2"/>
          <p:cNvSpPr txBox="1"/>
          <p:nvPr/>
        </p:nvSpPr>
        <p:spPr>
          <a:xfrm>
            <a:off x="591439" y="1468374"/>
            <a:ext cx="7772040" cy="4571640"/>
          </a:xfrm>
          <a:prstGeom prst="rect">
            <a:avLst/>
          </a:prstGeom>
          <a:noFill/>
          <a:ln>
            <a:noFill/>
          </a:ln>
        </p:spPr>
        <p:txBody>
          <a:bodyPr lIns="90000" tIns="45000" rIns="90000" bIns="45000"/>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Generalization of BVA / decision </a:t>
            </a:r>
            <a:r>
              <a:rPr lang="en-US" sz="2800" dirty="0" smtClean="0">
                <a:latin typeface="Times New Roman" panose="02020603050405020304" pitchFamily="18" charset="0"/>
                <a:cs typeface="Times New Roman" panose="02020603050405020304" pitchFamily="18" charset="0"/>
              </a:rPr>
              <a:t>table</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Divide the (potentially infinite) set of values into a set of equivalence classes or </a:t>
            </a:r>
            <a:r>
              <a:rPr lang="en-US" sz="2800" dirty="0" smtClean="0">
                <a:latin typeface="Times New Roman" panose="02020603050405020304" pitchFamily="18" charset="0"/>
                <a:cs typeface="Times New Roman" panose="02020603050405020304" pitchFamily="18" charset="0"/>
              </a:rPr>
              <a:t>partitions</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It is useful to minimize the number of test cases when the input data can be divided into distinct sets.</a:t>
            </a:r>
            <a:endParaRPr lang="en-US" sz="2800" dirty="0">
              <a:latin typeface="Times New Roman" panose="02020603050405020304" pitchFamily="18" charset="0"/>
              <a:cs typeface="Times New Roman" panose="02020603050405020304" pitchFamily="18" charset="0"/>
            </a:endParaRPr>
          </a:p>
        </p:txBody>
      </p:sp>
      <p:sp>
        <p:nvSpPr>
          <p:cNvPr id="2" name="AutoShape 2" descr="Positive Testing and Negative Testing with Examples - Testbyte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Positive Testing and Negative Testing with Examples - Testbyte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117960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Shape 1"/>
          <p:cNvSpPr txBox="1"/>
          <p:nvPr/>
        </p:nvSpPr>
        <p:spPr>
          <a:xfrm>
            <a:off x="914400" y="274680"/>
            <a:ext cx="6096000" cy="944520"/>
          </a:xfrm>
          <a:prstGeom prst="rect">
            <a:avLst/>
          </a:prstGeom>
          <a:noFill/>
          <a:ln>
            <a:noFill/>
          </a:ln>
        </p:spPr>
        <p:txBody>
          <a:bodyPr lIns="90000" tIns="45000" rIns="90000" bIns="91440" anchor="b"/>
          <a:lstStyle/>
          <a:p>
            <a:pPr marL="360" algn="just">
              <a:lnSpc>
                <a:spcPct val="100000"/>
              </a:lnSpc>
              <a:buSzPct val="85000"/>
            </a:pPr>
            <a:r>
              <a:rPr lang="en-US" sz="3200" b="1" spc="-1" dirty="0">
                <a:solidFill>
                  <a:srgbClr val="000000"/>
                </a:solidFill>
                <a:uFill>
                  <a:solidFill>
                    <a:srgbClr val="FFFFFF"/>
                  </a:solidFill>
                </a:uFill>
                <a:latin typeface="Times New Roman" pitchFamily="18" charset="0"/>
                <a:cs typeface="Times New Roman" pitchFamily="18" charset="0"/>
              </a:rPr>
              <a:t>State based testing</a:t>
            </a:r>
          </a:p>
        </p:txBody>
      </p:sp>
      <p:sp>
        <p:nvSpPr>
          <p:cNvPr id="2" name="AutoShape 2" descr="Positive Testing and Negative Testing with Examples - Testbyte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Positive Testing and Negative Testing with Examples - Testbyte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914400" y="2133600"/>
            <a:ext cx="7086600"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Useful for</a:t>
            </a:r>
          </a:p>
          <a:p>
            <a:pPr lvl="1"/>
            <a:r>
              <a:rPr lang="en-US" sz="2800" dirty="0" smtClean="0">
                <a:latin typeface="Times New Roman" panose="02020603050405020304" pitchFamily="18" charset="0"/>
                <a:cs typeface="Times New Roman" panose="02020603050405020304" pitchFamily="18" charset="0"/>
              </a:rPr>
              <a:t>- Language </a:t>
            </a:r>
            <a:r>
              <a:rPr lang="en-US" sz="2800" dirty="0">
                <a:latin typeface="Times New Roman" panose="02020603050405020304" pitchFamily="18" charset="0"/>
                <a:cs typeface="Times New Roman" panose="02020603050405020304" pitchFamily="18" charset="0"/>
              </a:rPr>
              <a:t>processors or compilers</a:t>
            </a:r>
          </a:p>
          <a:p>
            <a:pPr lvl="1"/>
            <a:r>
              <a:rPr lang="en-US" sz="2800" dirty="0" smtClean="0">
                <a:latin typeface="Times New Roman" panose="02020603050405020304" pitchFamily="18" charset="0"/>
                <a:cs typeface="Times New Roman" panose="02020603050405020304" pitchFamily="18" charset="0"/>
              </a:rPr>
              <a:t>- Workflow </a:t>
            </a:r>
            <a:r>
              <a:rPr lang="en-US" sz="2800" dirty="0">
                <a:latin typeface="Times New Roman" panose="02020603050405020304" pitchFamily="18" charset="0"/>
                <a:cs typeface="Times New Roman" panose="02020603050405020304" pitchFamily="18" charset="0"/>
              </a:rPr>
              <a:t>modelling </a:t>
            </a:r>
          </a:p>
          <a:p>
            <a:pPr lvl="1"/>
            <a:r>
              <a:rPr lang="en-US" sz="2800" dirty="0" smtClean="0">
                <a:latin typeface="Times New Roman" panose="02020603050405020304" pitchFamily="18" charset="0"/>
                <a:cs typeface="Times New Roman" panose="02020603050405020304" pitchFamily="18" charset="0"/>
              </a:rPr>
              <a:t>- Dataflow </a:t>
            </a:r>
            <a:r>
              <a:rPr lang="en-US" sz="2800" dirty="0">
                <a:latin typeface="Times New Roman" panose="02020603050405020304" pitchFamily="18" charset="0"/>
                <a:cs typeface="Times New Roman" panose="02020603050405020304" pitchFamily="18" charset="0"/>
              </a:rPr>
              <a:t>modelling</a:t>
            </a:r>
          </a:p>
          <a:p>
            <a:pPr>
              <a:buFont typeface="Wingdings" panose="05000000000000000000" pitchFamily="2" charset="2"/>
              <a:buNone/>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pic>
        <p:nvPicPr>
          <p:cNvPr id="7" name="Picture 6"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2875702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Shape 1"/>
          <p:cNvSpPr txBox="1"/>
          <p:nvPr/>
        </p:nvSpPr>
        <p:spPr>
          <a:xfrm>
            <a:off x="914400" y="274680"/>
            <a:ext cx="6096000" cy="944520"/>
          </a:xfrm>
          <a:prstGeom prst="rect">
            <a:avLst/>
          </a:prstGeom>
          <a:noFill/>
          <a:ln>
            <a:noFill/>
          </a:ln>
        </p:spPr>
        <p:txBody>
          <a:bodyPr lIns="90000" tIns="45000" rIns="90000" bIns="91440" anchor="b"/>
          <a:lstStyle/>
          <a:p>
            <a:pPr marL="360" algn="just">
              <a:lnSpc>
                <a:spcPct val="100000"/>
              </a:lnSpc>
              <a:buSzPct val="85000"/>
            </a:pPr>
            <a:r>
              <a:rPr lang="en-US" sz="3200" b="1" spc="-1" dirty="0">
                <a:solidFill>
                  <a:srgbClr val="000000"/>
                </a:solidFill>
                <a:uFill>
                  <a:solidFill>
                    <a:srgbClr val="FFFFFF"/>
                  </a:solidFill>
                </a:uFill>
                <a:latin typeface="Times New Roman" pitchFamily="18" charset="0"/>
                <a:cs typeface="Times New Roman" pitchFamily="18" charset="0"/>
              </a:rPr>
              <a:t>Compatibility testing</a:t>
            </a:r>
          </a:p>
        </p:txBody>
      </p:sp>
      <p:sp>
        <p:nvSpPr>
          <p:cNvPr id="2" name="AutoShape 2" descr="Positive Testing and Negative Testing with Examples - Testbyte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Positive Testing and Negative Testing with Examples - Testbyte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12774" y="2133600"/>
            <a:ext cx="8074025"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ensure that the product works consistently with infrastructure </a:t>
            </a:r>
            <a:r>
              <a:rPr lang="en-US" sz="2800" dirty="0" smtClean="0">
                <a:latin typeface="Times New Roman" panose="02020603050405020304" pitchFamily="18" charset="0"/>
                <a:cs typeface="Times New Roman" panose="02020603050405020304" pitchFamily="18" charset="0"/>
              </a:rPr>
              <a:t>components</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Could be parameters of hardware, OS, network</a:t>
            </a:r>
          </a:p>
        </p:txBody>
      </p:sp>
      <p:pic>
        <p:nvPicPr>
          <p:cNvPr id="7" name="Picture 6"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1643322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Shape 1"/>
          <p:cNvSpPr txBox="1"/>
          <p:nvPr/>
        </p:nvSpPr>
        <p:spPr>
          <a:xfrm>
            <a:off x="914400" y="274680"/>
            <a:ext cx="6096000" cy="944520"/>
          </a:xfrm>
          <a:prstGeom prst="rect">
            <a:avLst/>
          </a:prstGeom>
          <a:noFill/>
          <a:ln>
            <a:noFill/>
          </a:ln>
        </p:spPr>
        <p:txBody>
          <a:bodyPr lIns="90000" tIns="45000" rIns="90000" bIns="91440" anchor="b"/>
          <a:lstStyle/>
          <a:p>
            <a:pPr marL="360" algn="just">
              <a:lnSpc>
                <a:spcPct val="100000"/>
              </a:lnSpc>
              <a:buSzPct val="85000"/>
            </a:pPr>
            <a:r>
              <a:rPr lang="en-US" sz="3200" b="1" dirty="0">
                <a:latin typeface="Times New Roman" panose="02020603050405020304" pitchFamily="18" charset="0"/>
                <a:cs typeface="Times New Roman" panose="02020603050405020304" pitchFamily="18" charset="0"/>
              </a:rPr>
              <a:t>User </a:t>
            </a:r>
            <a:r>
              <a:rPr lang="en-US" sz="3200" b="1" dirty="0" smtClean="0">
                <a:latin typeface="Times New Roman" panose="02020603050405020304" pitchFamily="18" charset="0"/>
                <a:cs typeface="Times New Roman" panose="02020603050405020304" pitchFamily="18" charset="0"/>
              </a:rPr>
              <a:t>documentation testing</a:t>
            </a:r>
            <a:endParaRPr lang="en-US" sz="3200" b="1" spc="-1" dirty="0">
              <a:solidFill>
                <a:srgbClr val="000000"/>
              </a:solidFill>
              <a:uFill>
                <a:solidFill>
                  <a:srgbClr val="FFFFFF"/>
                </a:solidFill>
              </a:uFill>
              <a:latin typeface="Times New Roman" pitchFamily="18" charset="0"/>
              <a:cs typeface="Times New Roman" pitchFamily="18" charset="0"/>
            </a:endParaRPr>
          </a:p>
        </p:txBody>
      </p:sp>
      <p:sp>
        <p:nvSpPr>
          <p:cNvPr id="2" name="AutoShape 2" descr="Positive Testing and Negative Testing with Examples - Testbyte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Positive Testing and Negative Testing with Examples - Testbyte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12775" y="1526286"/>
            <a:ext cx="8074025"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check if what is stated in the document is available in the </a:t>
            </a:r>
            <a:r>
              <a:rPr lang="en-US" sz="2800" dirty="0" smtClean="0">
                <a:latin typeface="Times New Roman" panose="02020603050405020304" pitchFamily="18" charset="0"/>
                <a:cs typeface="Times New Roman" panose="02020603050405020304" pitchFamily="18" charset="0"/>
              </a:rPr>
              <a:t>product</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check if what is there in the product is available in the </a:t>
            </a:r>
            <a:r>
              <a:rPr lang="en-US" sz="2800" dirty="0" smtClean="0">
                <a:latin typeface="Times New Roman" panose="02020603050405020304" pitchFamily="18" charset="0"/>
                <a:cs typeface="Times New Roman" panose="02020603050405020304" pitchFamily="18" charset="0"/>
              </a:rPr>
              <a:t>document</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Documents include user guides, installation guides, set-up guides, read-me files, software release notes and on-line help </a:t>
            </a:r>
          </a:p>
        </p:txBody>
      </p:sp>
      <p:pic>
        <p:nvPicPr>
          <p:cNvPr id="7" name="Picture 6"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2227322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Shape 1"/>
          <p:cNvSpPr txBox="1"/>
          <p:nvPr/>
        </p:nvSpPr>
        <p:spPr>
          <a:xfrm>
            <a:off x="914400" y="274680"/>
            <a:ext cx="6096000" cy="944520"/>
          </a:xfrm>
          <a:prstGeom prst="rect">
            <a:avLst/>
          </a:prstGeom>
          <a:noFill/>
          <a:ln>
            <a:noFill/>
          </a:ln>
        </p:spPr>
        <p:txBody>
          <a:bodyPr lIns="90000" tIns="45000" rIns="90000" bIns="91440" anchor="b"/>
          <a:lstStyle/>
          <a:p>
            <a:pPr marL="360" algn="just">
              <a:lnSpc>
                <a:spcPct val="100000"/>
              </a:lnSpc>
              <a:buSzPct val="85000"/>
            </a:pPr>
            <a:r>
              <a:rPr lang="en-US" sz="3200" b="1" dirty="0" smtClean="0">
                <a:latin typeface="Times New Roman" panose="02020603050405020304" pitchFamily="18" charset="0"/>
                <a:cs typeface="Times New Roman" panose="02020603050405020304" pitchFamily="18" charset="0"/>
              </a:rPr>
              <a:t>Domain testing</a:t>
            </a:r>
            <a:endParaRPr lang="en-US" sz="3200" b="1" spc="-1" dirty="0">
              <a:solidFill>
                <a:srgbClr val="000000"/>
              </a:solidFill>
              <a:uFill>
                <a:solidFill>
                  <a:srgbClr val="FFFFFF"/>
                </a:solidFill>
              </a:uFill>
              <a:latin typeface="Times New Roman" pitchFamily="18" charset="0"/>
              <a:cs typeface="Times New Roman" pitchFamily="18" charset="0"/>
            </a:endParaRPr>
          </a:p>
        </p:txBody>
      </p:sp>
      <p:sp>
        <p:nvSpPr>
          <p:cNvPr id="2" name="AutoShape 2" descr="Positive Testing and Negative Testing with Examples - Testbyte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Positive Testing and Negative Testing with Examples - Testbyte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12775" y="1676400"/>
            <a:ext cx="8074025" cy="3582519"/>
          </a:xfrm>
          <a:prstGeom prst="rect">
            <a:avLst/>
          </a:prstGeom>
          <a:noFill/>
        </p:spPr>
        <p:txBody>
          <a:bodyPr wrap="square" rtlCol="0">
            <a:spAutoFit/>
          </a:bodyPr>
          <a:lstStyle/>
          <a:p>
            <a:pPr marL="457200" indent="-457200">
              <a:lnSpc>
                <a:spcPct val="9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Have “domain people” perform tests by using the </a:t>
            </a:r>
            <a:r>
              <a:rPr lang="en-US" sz="2800" dirty="0" smtClean="0">
                <a:latin typeface="Times New Roman" panose="02020603050405020304" pitchFamily="18" charset="0"/>
                <a:cs typeface="Times New Roman" panose="02020603050405020304" pitchFamily="18" charset="0"/>
              </a:rPr>
              <a:t>software</a:t>
            </a:r>
          </a:p>
          <a:p>
            <a:pPr>
              <a:lnSpc>
                <a:spcPct val="90000"/>
              </a:lnSpc>
            </a:pPr>
            <a:endParaRPr lang="en-US" sz="2800" dirty="0" smtClean="0">
              <a:latin typeface="Times New Roman" panose="02020603050405020304" pitchFamily="18" charset="0"/>
              <a:cs typeface="Times New Roman" panose="02020603050405020304" pitchFamily="18" charset="0"/>
            </a:endParaRPr>
          </a:p>
          <a:p>
            <a:pPr marL="457200" indent="-457200">
              <a:lnSpc>
                <a:spcPct val="9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Business </a:t>
            </a:r>
            <a:r>
              <a:rPr lang="en-US" sz="2800" dirty="0">
                <a:latin typeface="Times New Roman" panose="02020603050405020304" pitchFamily="18" charset="0"/>
                <a:cs typeface="Times New Roman" panose="02020603050405020304" pitchFamily="18" charset="0"/>
              </a:rPr>
              <a:t>flow determines the test, not “logic” or “steps” </a:t>
            </a:r>
            <a:endParaRPr lang="en-US" sz="2800" dirty="0" smtClean="0">
              <a:latin typeface="Times New Roman" panose="02020603050405020304" pitchFamily="18" charset="0"/>
              <a:cs typeface="Times New Roman" panose="02020603050405020304" pitchFamily="18" charset="0"/>
            </a:endParaRPr>
          </a:p>
          <a:p>
            <a:pPr>
              <a:lnSpc>
                <a:spcPct val="90000"/>
              </a:lnSpc>
            </a:pPr>
            <a:endParaRPr lang="en-US" sz="2800" dirty="0">
              <a:latin typeface="Times New Roman" panose="02020603050405020304" pitchFamily="18" charset="0"/>
              <a:cs typeface="Times New Roman" panose="02020603050405020304" pitchFamily="18" charset="0"/>
            </a:endParaRPr>
          </a:p>
          <a:p>
            <a:pPr marL="457200" indent="-457200" algn="just">
              <a:lnSpc>
                <a:spcPct val="9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Tests what the users do on a typical business </a:t>
            </a:r>
            <a:r>
              <a:rPr lang="en-US" sz="2800" dirty="0" smtClean="0">
                <a:latin typeface="Times New Roman" panose="02020603050405020304" pitchFamily="18" charset="0"/>
                <a:cs typeface="Times New Roman" panose="02020603050405020304" pitchFamily="18" charset="0"/>
              </a:rPr>
              <a:t>day and captures </a:t>
            </a:r>
            <a:r>
              <a:rPr lang="en-US" sz="2800" dirty="0">
                <a:latin typeface="Times New Roman" panose="02020603050405020304" pitchFamily="18" charset="0"/>
                <a:cs typeface="Times New Roman" panose="02020603050405020304" pitchFamily="18" charset="0"/>
              </a:rPr>
              <a:t>the typical problems faced by users (not necessarily captured in SRS)</a:t>
            </a:r>
          </a:p>
        </p:txBody>
      </p:sp>
      <p:pic>
        <p:nvPicPr>
          <p:cNvPr id="7" name="Picture 6"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186151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Shape 1"/>
          <p:cNvSpPr txBox="1"/>
          <p:nvPr/>
        </p:nvSpPr>
        <p:spPr>
          <a:xfrm>
            <a:off x="914400" y="274680"/>
            <a:ext cx="6096000" cy="944520"/>
          </a:xfrm>
          <a:prstGeom prst="rect">
            <a:avLst/>
          </a:prstGeom>
          <a:noFill/>
          <a:ln>
            <a:noFill/>
          </a:ln>
        </p:spPr>
        <p:txBody>
          <a:bodyPr lIns="90000" tIns="45000" rIns="90000" bIns="91440" anchor="b"/>
          <a:lstStyle/>
          <a:p>
            <a:pPr marL="360" algn="just">
              <a:lnSpc>
                <a:spcPct val="100000"/>
              </a:lnSpc>
              <a:buSzPct val="85000"/>
            </a:pPr>
            <a:r>
              <a:rPr lang="en-US" sz="3200" b="1" dirty="0" smtClean="0">
                <a:latin typeface="Times New Roman" panose="02020603050405020304" pitchFamily="18" charset="0"/>
                <a:cs typeface="Times New Roman" panose="02020603050405020304" pitchFamily="18" charset="0"/>
              </a:rPr>
              <a:t>Domain testing</a:t>
            </a:r>
            <a:endParaRPr lang="en-US" sz="3200" b="1" spc="-1" dirty="0">
              <a:solidFill>
                <a:srgbClr val="000000"/>
              </a:solidFill>
              <a:uFill>
                <a:solidFill>
                  <a:srgbClr val="FFFFFF"/>
                </a:solidFill>
              </a:uFill>
              <a:latin typeface="Times New Roman" pitchFamily="18" charset="0"/>
              <a:cs typeface="Times New Roman" pitchFamily="18" charset="0"/>
            </a:endParaRPr>
          </a:p>
        </p:txBody>
      </p:sp>
      <p:sp>
        <p:nvSpPr>
          <p:cNvPr id="2" name="AutoShape 2" descr="Positive Testing and Negative Testing with Examples - Testbyte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Positive Testing and Negative Testing with Examples - Testbyte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Fi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65632" y="1447800"/>
            <a:ext cx="7010400" cy="4587875"/>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descr="WhatsApp Image 2020-07-07 at 14.53.53.jpeg"/>
          <p:cNvPicPr>
            <a:picLocks noChangeAspect="1"/>
          </p:cNvPicPr>
          <p:nvPr/>
        </p:nvPicPr>
        <p:blipFill>
          <a:blip r:embed="rId3"/>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2922674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7467600" cy="584775"/>
          </a:xfrm>
          <a:prstGeom prst="rect">
            <a:avLst/>
          </a:prstGeom>
        </p:spPr>
        <p:txBody>
          <a:bodyPr wrap="square">
            <a:spAutoFit/>
          </a:bodyPr>
          <a:lstStyle/>
          <a:p>
            <a:pPr algn="ctr">
              <a:lnSpc>
                <a:spcPct val="100000"/>
              </a:lnSpc>
            </a:pPr>
            <a:r>
              <a:rPr lang="en-US" sz="3200" b="1" strike="noStrike" spc="-1" dirty="0" smtClean="0">
                <a:uFill>
                  <a:solidFill>
                    <a:srgbClr val="FFFFFF"/>
                  </a:solidFill>
                </a:uFill>
                <a:latin typeface="Times New Roman" pitchFamily="18" charset="0"/>
                <a:cs typeface="Times New Roman" pitchFamily="18" charset="0"/>
              </a:rPr>
              <a:t>Integration Testing</a:t>
            </a:r>
            <a:endParaRPr lang="en-US" sz="3200" b="1" strike="noStrike" spc="-1" dirty="0">
              <a:uFill>
                <a:solidFill>
                  <a:srgbClr val="FFFFFF"/>
                </a:solidFill>
              </a:uFill>
              <a:latin typeface="Times New Roman" pitchFamily="18" charset="0"/>
              <a:cs typeface="Times New Roman" pitchFamily="18" charset="0"/>
            </a:endParaRPr>
          </a:p>
        </p:txBody>
      </p:sp>
      <p:sp>
        <p:nvSpPr>
          <p:cNvPr id="3" name="Rectangle 2"/>
          <p:cNvSpPr/>
          <p:nvPr/>
        </p:nvSpPr>
        <p:spPr>
          <a:xfrm>
            <a:off x="545592" y="2133600"/>
            <a:ext cx="8153400" cy="3046988"/>
          </a:xfrm>
          <a:prstGeom prst="rect">
            <a:avLst/>
          </a:prstGeom>
        </p:spPr>
        <p:txBody>
          <a:bodyPr wrap="square">
            <a:spAutoFit/>
          </a:bodyPr>
          <a:lstStyle/>
          <a:p>
            <a:pPr marL="274320" indent="-273960" algn="just">
              <a:lnSpc>
                <a:spcPct val="100000"/>
              </a:lnSpc>
              <a:buSzPct val="85000"/>
              <a:buFont typeface="Wingdings" pitchFamily="2" charset="2"/>
              <a:buChar char="Ø"/>
            </a:pPr>
            <a:r>
              <a:rPr lang="en-US" sz="2400" b="0" strike="noStrike" spc="-1" dirty="0" smtClean="0">
                <a:solidFill>
                  <a:srgbClr val="000000"/>
                </a:solidFill>
                <a:uFill>
                  <a:solidFill>
                    <a:srgbClr val="FFFFFF"/>
                  </a:solidFill>
                </a:uFill>
                <a:latin typeface="Times New Roman" pitchFamily="18" charset="0"/>
                <a:cs typeface="Times New Roman" pitchFamily="18" charset="0"/>
              </a:rPr>
              <a:t>A system is made up multiple components or modules that can comprise hardware and software.</a:t>
            </a:r>
          </a:p>
          <a:p>
            <a:pPr marL="274320" indent="-273960" algn="just">
              <a:lnSpc>
                <a:spcPct val="100000"/>
              </a:lnSpc>
              <a:buSzPct val="85000"/>
              <a:buFont typeface="Wingdings" pitchFamily="2" charset="2"/>
              <a:buChar char="Ø"/>
            </a:pPr>
            <a:endParaRPr lang="en-US" sz="24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400" spc="-1" dirty="0" smtClean="0">
                <a:solidFill>
                  <a:srgbClr val="000000"/>
                </a:solidFill>
                <a:uFill>
                  <a:solidFill>
                    <a:srgbClr val="FFFFFF"/>
                  </a:solidFill>
                </a:uFill>
                <a:latin typeface="Times New Roman" pitchFamily="18" charset="0"/>
                <a:cs typeface="Times New Roman" pitchFamily="18" charset="0"/>
              </a:rPr>
              <a:t>Integration is defined as the set of interactions among components. </a:t>
            </a:r>
          </a:p>
          <a:p>
            <a:pPr marL="274320" indent="-273960" algn="just">
              <a:lnSpc>
                <a:spcPct val="100000"/>
              </a:lnSpc>
              <a:buSzPct val="85000"/>
              <a:buFont typeface="Wingdings" pitchFamily="2" charset="2"/>
              <a:buChar char="Ø"/>
            </a:pPr>
            <a:endParaRPr lang="en-US" sz="2400"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400" spc="-1" dirty="0" smtClean="0">
                <a:solidFill>
                  <a:srgbClr val="000000"/>
                </a:solidFill>
                <a:uFill>
                  <a:solidFill>
                    <a:srgbClr val="FFFFFF"/>
                  </a:solidFill>
                </a:uFill>
                <a:latin typeface="Times New Roman" pitchFamily="18" charset="0"/>
                <a:cs typeface="Times New Roman" pitchFamily="18" charset="0"/>
              </a:rPr>
              <a:t>Testing the interaction between the modules and interactions with other systems externally is called integration testing </a:t>
            </a:r>
            <a:endParaRPr lang="en-US" sz="2400" b="0" strike="noStrike" spc="-1" dirty="0" smtClean="0">
              <a:solidFill>
                <a:srgbClr val="000000"/>
              </a:solidFill>
              <a:uFill>
                <a:solidFill>
                  <a:srgbClr val="FFFFFF"/>
                </a:solidFill>
              </a:uFill>
              <a:latin typeface="Times New Roman" pitchFamily="18" charset="0"/>
              <a:cs typeface="Times New Roman" pitchFamily="18" charset="0"/>
            </a:endParaRP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2934962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7467600" cy="584775"/>
          </a:xfrm>
          <a:prstGeom prst="rect">
            <a:avLst/>
          </a:prstGeom>
        </p:spPr>
        <p:txBody>
          <a:bodyPr wrap="square">
            <a:spAutoFit/>
          </a:bodyPr>
          <a:lstStyle/>
          <a:p>
            <a:pPr algn="ctr">
              <a:lnSpc>
                <a:spcPct val="100000"/>
              </a:lnSpc>
            </a:pPr>
            <a:r>
              <a:rPr lang="en-US" sz="3200" b="1" strike="noStrike" spc="-1" dirty="0" smtClean="0">
                <a:uFill>
                  <a:solidFill>
                    <a:srgbClr val="FFFFFF"/>
                  </a:solidFill>
                </a:uFill>
                <a:latin typeface="Times New Roman" pitchFamily="18" charset="0"/>
                <a:cs typeface="Times New Roman" pitchFamily="18" charset="0"/>
              </a:rPr>
              <a:t>Integration Testing</a:t>
            </a:r>
            <a:endParaRPr lang="en-US" sz="3200" b="1" strike="noStrike" spc="-1" dirty="0">
              <a:uFill>
                <a:solidFill>
                  <a:srgbClr val="FFFFFF"/>
                </a:solidFill>
              </a:uFill>
              <a:latin typeface="Times New Roman" pitchFamily="18" charset="0"/>
              <a:cs typeface="Times New Roman" pitchFamily="18" charset="0"/>
            </a:endParaRPr>
          </a:p>
        </p:txBody>
      </p:sp>
      <p:sp>
        <p:nvSpPr>
          <p:cNvPr id="3" name="Rectangle 2"/>
          <p:cNvSpPr/>
          <p:nvPr/>
        </p:nvSpPr>
        <p:spPr>
          <a:xfrm>
            <a:off x="304800" y="1447800"/>
            <a:ext cx="8153400" cy="3785652"/>
          </a:xfrm>
          <a:prstGeom prst="rect">
            <a:avLst/>
          </a:prstGeom>
        </p:spPr>
        <p:txBody>
          <a:bodyPr wrap="square">
            <a:spAutoFit/>
          </a:bodyPr>
          <a:lstStyle/>
          <a:p>
            <a:pPr marL="360" algn="just">
              <a:lnSpc>
                <a:spcPct val="100000"/>
              </a:lnSpc>
              <a:buSzPct val="85000"/>
            </a:pPr>
            <a:r>
              <a:rPr lang="en-US" sz="2400" b="0" strike="noStrike" spc="-1" dirty="0" smtClean="0">
                <a:solidFill>
                  <a:srgbClr val="000000"/>
                </a:solidFill>
                <a:uFill>
                  <a:solidFill>
                    <a:srgbClr val="FFFFFF"/>
                  </a:solidFill>
                </a:uFill>
                <a:latin typeface="Times New Roman" pitchFamily="18" charset="0"/>
                <a:cs typeface="Times New Roman" pitchFamily="18" charset="0"/>
              </a:rPr>
              <a:t> </a:t>
            </a:r>
          </a:p>
          <a:p>
            <a:pPr marL="360" algn="just">
              <a:lnSpc>
                <a:spcPct val="100000"/>
              </a:lnSpc>
              <a:buSzPct val="85000"/>
            </a:pPr>
            <a:endParaRPr lang="en-US" sz="24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400" b="1" strike="noStrike" spc="-1" dirty="0" smtClean="0">
                <a:solidFill>
                  <a:srgbClr val="000000"/>
                </a:solidFill>
                <a:uFill>
                  <a:solidFill>
                    <a:srgbClr val="FFFFFF"/>
                  </a:solidFill>
                </a:uFill>
                <a:latin typeface="Times New Roman" pitchFamily="18" charset="0"/>
                <a:cs typeface="Times New Roman" pitchFamily="18" charset="0"/>
              </a:rPr>
              <a:t>Internal interfaces </a:t>
            </a:r>
            <a:r>
              <a:rPr lang="en-US" sz="2400" b="0" strike="noStrike" spc="-1" dirty="0" smtClean="0">
                <a:solidFill>
                  <a:srgbClr val="000000"/>
                </a:solidFill>
                <a:uFill>
                  <a:solidFill>
                    <a:srgbClr val="FFFFFF"/>
                  </a:solidFill>
                </a:uFill>
                <a:latin typeface="Times New Roman" pitchFamily="18" charset="0"/>
                <a:cs typeface="Times New Roman" pitchFamily="18" charset="0"/>
              </a:rPr>
              <a:t>are those that provide communication across two modules within a project or product, internal to the product, and not exposed to the customer or external developers. </a:t>
            </a:r>
          </a:p>
          <a:p>
            <a:pPr marL="274320" indent="-273960" algn="just">
              <a:lnSpc>
                <a:spcPct val="100000"/>
              </a:lnSpc>
              <a:buSzPct val="85000"/>
              <a:buFont typeface="Wingdings" pitchFamily="2" charset="2"/>
              <a:buChar char="Ø"/>
            </a:pPr>
            <a:endParaRPr lang="en-US" sz="24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400" b="1" strike="noStrike" spc="-1" dirty="0" smtClean="0">
                <a:solidFill>
                  <a:srgbClr val="000000"/>
                </a:solidFill>
                <a:uFill>
                  <a:solidFill>
                    <a:srgbClr val="FFFFFF"/>
                  </a:solidFill>
                </a:uFill>
                <a:latin typeface="Times New Roman" pitchFamily="18" charset="0"/>
                <a:cs typeface="Times New Roman" pitchFamily="18" charset="0"/>
              </a:rPr>
              <a:t>External or Exported interfaces </a:t>
            </a:r>
            <a:r>
              <a:rPr lang="en-US" sz="2400" b="0" strike="noStrike" spc="-1" dirty="0" smtClean="0">
                <a:solidFill>
                  <a:srgbClr val="000000"/>
                </a:solidFill>
                <a:uFill>
                  <a:solidFill>
                    <a:srgbClr val="FFFFFF"/>
                  </a:solidFill>
                </a:uFill>
                <a:latin typeface="Times New Roman" pitchFamily="18" charset="0"/>
                <a:cs typeface="Times New Roman" pitchFamily="18" charset="0"/>
              </a:rPr>
              <a:t>are those that are visible outside the product to third party developers and solution providers.</a:t>
            </a:r>
            <a:endParaRPr lang="en-US" sz="24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3500040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05900"/>
            <a:ext cx="7051674" cy="584775"/>
          </a:xfrm>
          <a:prstGeom prst="rect">
            <a:avLst/>
          </a:prstGeom>
        </p:spPr>
        <p:txBody>
          <a:bodyPr wrap="none">
            <a:spAutoFit/>
          </a:bodyPr>
          <a:lstStyle/>
          <a:p>
            <a:pPr>
              <a:lnSpc>
                <a:spcPct val="100000"/>
              </a:lnSpc>
            </a:pPr>
            <a:r>
              <a:rPr lang="en-US" sz="3200" b="1" strike="noStrike" spc="-1" dirty="0" smtClean="0">
                <a:uFill>
                  <a:solidFill>
                    <a:srgbClr val="FFFFFF"/>
                  </a:solidFill>
                </a:uFill>
                <a:latin typeface="Times New Roman" pitchFamily="18" charset="0"/>
                <a:cs typeface="Times New Roman" pitchFamily="18" charset="0"/>
              </a:rPr>
              <a:t>Integration Testing as a Type of Testing</a:t>
            </a:r>
            <a:endParaRPr lang="en-US" sz="3200" b="1" strike="noStrike" spc="-1" dirty="0">
              <a:uFill>
                <a:solidFill>
                  <a:srgbClr val="FFFFFF"/>
                </a:solidFill>
              </a:uFill>
              <a:latin typeface="Times New Roman" pitchFamily="18" charset="0"/>
              <a:cs typeface="Times New Roman" pitchFamily="18" charset="0"/>
            </a:endParaRPr>
          </a:p>
        </p:txBody>
      </p:sp>
      <p:sp>
        <p:nvSpPr>
          <p:cNvPr id="3" name="Rectangle 2"/>
          <p:cNvSpPr/>
          <p:nvPr/>
        </p:nvSpPr>
        <p:spPr>
          <a:xfrm>
            <a:off x="990600" y="1828800"/>
            <a:ext cx="6858000" cy="1569660"/>
          </a:xfrm>
          <a:prstGeom prst="rect">
            <a:avLst/>
          </a:prstGeom>
        </p:spPr>
        <p:txBody>
          <a:bodyPr wrap="square">
            <a:spAutoFit/>
          </a:bodyPr>
          <a:lstStyle/>
          <a:p>
            <a:pPr marL="274320" indent="-273960" algn="just">
              <a:lnSpc>
                <a:spcPct val="100000"/>
              </a:lnSpc>
              <a:buClr>
                <a:srgbClr val="D34817"/>
              </a:buClr>
              <a:buSzPct val="85000"/>
              <a:buFont typeface="Wingdings 2" charset="2"/>
              <a:buChar char=""/>
            </a:pPr>
            <a:r>
              <a:rPr lang="en-US" sz="2400" b="0" strike="noStrike" spc="-1" dirty="0" smtClean="0">
                <a:solidFill>
                  <a:srgbClr val="000000"/>
                </a:solidFill>
                <a:uFill>
                  <a:solidFill>
                    <a:srgbClr val="FFFFFF"/>
                  </a:solidFill>
                </a:uFill>
                <a:latin typeface="Times New Roman" pitchFamily="18" charset="0"/>
                <a:cs typeface="Times New Roman" pitchFamily="18" charset="0"/>
              </a:rPr>
              <a:t>Top-down integration</a:t>
            </a:r>
          </a:p>
          <a:p>
            <a:pPr marL="274320" indent="-273960" algn="just">
              <a:lnSpc>
                <a:spcPct val="100000"/>
              </a:lnSpc>
              <a:buClr>
                <a:srgbClr val="D34817"/>
              </a:buClr>
              <a:buSzPct val="85000"/>
              <a:buFont typeface="Wingdings 2" charset="2"/>
              <a:buChar char=""/>
            </a:pPr>
            <a:r>
              <a:rPr lang="en-US" sz="2400" b="0" strike="noStrike" spc="-1" dirty="0" smtClean="0">
                <a:solidFill>
                  <a:srgbClr val="000000"/>
                </a:solidFill>
                <a:uFill>
                  <a:solidFill>
                    <a:srgbClr val="FFFFFF"/>
                  </a:solidFill>
                </a:uFill>
                <a:latin typeface="Times New Roman" pitchFamily="18" charset="0"/>
                <a:cs typeface="Times New Roman" pitchFamily="18" charset="0"/>
              </a:rPr>
              <a:t>Bottom-up integration</a:t>
            </a:r>
          </a:p>
          <a:p>
            <a:pPr marL="274320" indent="-273960" algn="just">
              <a:lnSpc>
                <a:spcPct val="100000"/>
              </a:lnSpc>
              <a:buClr>
                <a:srgbClr val="D34817"/>
              </a:buClr>
              <a:buSzPct val="85000"/>
              <a:buFont typeface="Wingdings 2" charset="2"/>
              <a:buChar char=""/>
            </a:pPr>
            <a:r>
              <a:rPr lang="en-US" sz="2400" b="0" strike="noStrike" spc="-1" dirty="0" smtClean="0">
                <a:solidFill>
                  <a:srgbClr val="000000"/>
                </a:solidFill>
                <a:uFill>
                  <a:solidFill>
                    <a:srgbClr val="FFFFFF"/>
                  </a:solidFill>
                </a:uFill>
                <a:latin typeface="Times New Roman" pitchFamily="18" charset="0"/>
                <a:cs typeface="Times New Roman" pitchFamily="18" charset="0"/>
              </a:rPr>
              <a:t>Bi-directional integration</a:t>
            </a:r>
          </a:p>
          <a:p>
            <a:pPr marL="274320" indent="-273960" algn="just">
              <a:lnSpc>
                <a:spcPct val="100000"/>
              </a:lnSpc>
              <a:buClr>
                <a:srgbClr val="D34817"/>
              </a:buClr>
              <a:buSzPct val="85000"/>
              <a:buFont typeface="Wingdings 2" charset="2"/>
              <a:buChar char=""/>
            </a:pPr>
            <a:r>
              <a:rPr lang="en-US" sz="2400" b="0" strike="noStrike" spc="-1" dirty="0" smtClean="0">
                <a:solidFill>
                  <a:srgbClr val="000000"/>
                </a:solidFill>
                <a:uFill>
                  <a:solidFill>
                    <a:srgbClr val="FFFFFF"/>
                  </a:solidFill>
                </a:uFill>
                <a:latin typeface="Times New Roman" pitchFamily="18" charset="0"/>
                <a:cs typeface="Times New Roman" pitchFamily="18" charset="0"/>
              </a:rPr>
              <a:t>System integration</a:t>
            </a:r>
            <a:endParaRPr lang="en-US" sz="24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2500686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 Insight into the Black Box and White Box Software Testi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71600" y="1352550"/>
            <a:ext cx="6705600" cy="42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4" name="Picture 3" descr="WhatsApp Image 2020-07-07 at 14.53.53.jpeg"/>
          <p:cNvPicPr>
            <a:picLocks noChangeAspect="1"/>
          </p:cNvPicPr>
          <p:nvPr/>
        </p:nvPicPr>
        <p:blipFill>
          <a:blip r:embed="rId3"/>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425130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8678" y="685800"/>
            <a:ext cx="4030719" cy="584775"/>
          </a:xfrm>
          <a:prstGeom prst="rect">
            <a:avLst/>
          </a:prstGeom>
        </p:spPr>
        <p:txBody>
          <a:bodyPr wrap="none">
            <a:spAutoFit/>
          </a:bodyPr>
          <a:lstStyle/>
          <a:p>
            <a:pPr marL="360" algn="just">
              <a:lnSpc>
                <a:spcPct val="100000"/>
              </a:lnSpc>
              <a:buClr>
                <a:srgbClr val="D34817"/>
              </a:buClr>
              <a:buSzPct val="85000"/>
            </a:pPr>
            <a:r>
              <a:rPr lang="en-US" sz="3200" b="1" spc="-1" dirty="0">
                <a:solidFill>
                  <a:srgbClr val="000000"/>
                </a:solidFill>
                <a:uFill>
                  <a:solidFill>
                    <a:srgbClr val="FFFFFF"/>
                  </a:solidFill>
                </a:uFill>
                <a:latin typeface="Times New Roman" pitchFamily="18" charset="0"/>
                <a:cs typeface="Times New Roman" pitchFamily="18" charset="0"/>
              </a:rPr>
              <a:t>Top-down </a:t>
            </a:r>
            <a:r>
              <a:rPr lang="en-US" sz="3200" b="1" spc="-1" dirty="0" smtClean="0">
                <a:solidFill>
                  <a:srgbClr val="000000"/>
                </a:solidFill>
                <a:uFill>
                  <a:solidFill>
                    <a:srgbClr val="FFFFFF"/>
                  </a:solidFill>
                </a:uFill>
                <a:latin typeface="Times New Roman" pitchFamily="18" charset="0"/>
                <a:cs typeface="Times New Roman" pitchFamily="18" charset="0"/>
              </a:rPr>
              <a:t>Integration</a:t>
            </a:r>
            <a:endParaRPr lang="en-US" sz="3200" b="1" spc="-1" dirty="0">
              <a:solidFill>
                <a:srgbClr val="000000"/>
              </a:solidFill>
              <a:uFill>
                <a:solidFill>
                  <a:srgbClr val="FFFFFF"/>
                </a:solidFill>
              </a:uFill>
              <a:latin typeface="Times New Roman" pitchFamily="18" charset="0"/>
              <a:cs typeface="Times New Roman" pitchFamily="18" charset="0"/>
            </a:endParaRPr>
          </a:p>
        </p:txBody>
      </p:sp>
      <p:grpSp>
        <p:nvGrpSpPr>
          <p:cNvPr id="5" name="Group 44"/>
          <p:cNvGrpSpPr>
            <a:grpSpLocks/>
          </p:cNvGrpSpPr>
          <p:nvPr/>
        </p:nvGrpSpPr>
        <p:grpSpPr bwMode="auto">
          <a:xfrm>
            <a:off x="1658937" y="1524000"/>
            <a:ext cx="5410200" cy="2254250"/>
            <a:chOff x="816" y="2740"/>
            <a:chExt cx="3240" cy="1584"/>
          </a:xfrm>
        </p:grpSpPr>
        <p:grpSp>
          <p:nvGrpSpPr>
            <p:cNvPr id="6" name="Group 28"/>
            <p:cNvGrpSpPr>
              <a:grpSpLocks/>
            </p:cNvGrpSpPr>
            <p:nvPr/>
          </p:nvGrpSpPr>
          <p:grpSpPr bwMode="auto">
            <a:xfrm>
              <a:off x="816" y="2740"/>
              <a:ext cx="3240" cy="1584"/>
              <a:chOff x="2040" y="7190"/>
              <a:chExt cx="8100" cy="3960"/>
            </a:xfrm>
          </p:grpSpPr>
          <p:sp>
            <p:nvSpPr>
              <p:cNvPr id="8" name="Text Box 29"/>
              <p:cNvSpPr txBox="1">
                <a:spLocks noChangeArrowheads="1"/>
              </p:cNvSpPr>
              <p:nvPr/>
            </p:nvSpPr>
            <p:spPr bwMode="auto">
              <a:xfrm>
                <a:off x="5460" y="7190"/>
                <a:ext cx="1620" cy="720"/>
              </a:xfrm>
              <a:prstGeom prst="rect">
                <a:avLst/>
              </a:prstGeom>
              <a:solidFill>
                <a:srgbClr val="FF99CC"/>
              </a:solidFill>
              <a:ln w="9525">
                <a:solidFill>
                  <a:srgbClr val="000000"/>
                </a:solidFill>
                <a:miter lim="800000"/>
                <a:headEnd/>
                <a:tailEnd/>
              </a:ln>
            </p:spPr>
            <p:txBody>
              <a:bodyPr/>
              <a:lstStyle/>
              <a:p>
                <a:pPr algn="ctr"/>
                <a:r>
                  <a:rPr lang="en-US" sz="1200"/>
                  <a:t>Component</a:t>
                </a:r>
              </a:p>
              <a:p>
                <a:pPr algn="ctr"/>
                <a:r>
                  <a:rPr lang="en-US" sz="1200"/>
                  <a:t>1</a:t>
                </a:r>
                <a:endParaRPr lang="en-US"/>
              </a:p>
            </p:txBody>
          </p:sp>
          <p:sp>
            <p:nvSpPr>
              <p:cNvPr id="9" name="Text Box 30"/>
              <p:cNvSpPr txBox="1">
                <a:spLocks noChangeArrowheads="1"/>
              </p:cNvSpPr>
              <p:nvPr/>
            </p:nvSpPr>
            <p:spPr bwMode="auto">
              <a:xfrm>
                <a:off x="2760" y="8630"/>
                <a:ext cx="1620" cy="720"/>
              </a:xfrm>
              <a:prstGeom prst="rect">
                <a:avLst/>
              </a:prstGeom>
              <a:solidFill>
                <a:srgbClr val="FF99CC"/>
              </a:solidFill>
              <a:ln w="9525">
                <a:solidFill>
                  <a:srgbClr val="000000"/>
                </a:solidFill>
                <a:miter lim="800000"/>
                <a:headEnd/>
                <a:tailEnd/>
              </a:ln>
            </p:spPr>
            <p:txBody>
              <a:bodyPr/>
              <a:lstStyle/>
              <a:p>
                <a:pPr algn="ctr"/>
                <a:r>
                  <a:rPr lang="en-US" sz="1200"/>
                  <a:t>Component</a:t>
                </a:r>
              </a:p>
              <a:p>
                <a:pPr algn="ctr"/>
                <a:r>
                  <a:rPr lang="en-US" sz="1200"/>
                  <a:t>2</a:t>
                </a:r>
                <a:endParaRPr lang="en-US"/>
              </a:p>
            </p:txBody>
          </p:sp>
          <p:sp>
            <p:nvSpPr>
              <p:cNvPr id="10" name="Text Box 31"/>
              <p:cNvSpPr txBox="1">
                <a:spLocks noChangeArrowheads="1"/>
              </p:cNvSpPr>
              <p:nvPr/>
            </p:nvSpPr>
            <p:spPr bwMode="auto">
              <a:xfrm>
                <a:off x="5460" y="8630"/>
                <a:ext cx="1620" cy="720"/>
              </a:xfrm>
              <a:prstGeom prst="rect">
                <a:avLst/>
              </a:prstGeom>
              <a:solidFill>
                <a:srgbClr val="FF99CC"/>
              </a:solidFill>
              <a:ln w="9525">
                <a:solidFill>
                  <a:srgbClr val="000000"/>
                </a:solidFill>
                <a:miter lim="800000"/>
                <a:headEnd/>
                <a:tailEnd/>
              </a:ln>
            </p:spPr>
            <p:txBody>
              <a:bodyPr/>
              <a:lstStyle/>
              <a:p>
                <a:pPr algn="ctr"/>
                <a:r>
                  <a:rPr lang="en-US" sz="1200"/>
                  <a:t>Component</a:t>
                </a:r>
              </a:p>
              <a:p>
                <a:pPr algn="ctr"/>
                <a:r>
                  <a:rPr lang="en-US" sz="1200"/>
                  <a:t>3</a:t>
                </a:r>
                <a:endParaRPr lang="en-US"/>
              </a:p>
            </p:txBody>
          </p:sp>
          <p:sp>
            <p:nvSpPr>
              <p:cNvPr id="11" name="Text Box 32"/>
              <p:cNvSpPr txBox="1">
                <a:spLocks noChangeArrowheads="1"/>
              </p:cNvSpPr>
              <p:nvPr/>
            </p:nvSpPr>
            <p:spPr bwMode="auto">
              <a:xfrm>
                <a:off x="2040" y="10430"/>
                <a:ext cx="1620" cy="720"/>
              </a:xfrm>
              <a:prstGeom prst="rect">
                <a:avLst/>
              </a:prstGeom>
              <a:solidFill>
                <a:srgbClr val="FF99CC"/>
              </a:solidFill>
              <a:ln w="9525">
                <a:solidFill>
                  <a:srgbClr val="000000"/>
                </a:solidFill>
                <a:miter lim="800000"/>
                <a:headEnd/>
                <a:tailEnd/>
              </a:ln>
            </p:spPr>
            <p:txBody>
              <a:bodyPr/>
              <a:lstStyle/>
              <a:p>
                <a:pPr algn="ctr"/>
                <a:r>
                  <a:rPr lang="en-US" sz="1200"/>
                  <a:t>Component</a:t>
                </a:r>
              </a:p>
              <a:p>
                <a:pPr algn="ctr"/>
                <a:r>
                  <a:rPr lang="en-US" sz="1200"/>
                  <a:t>5</a:t>
                </a:r>
                <a:endParaRPr lang="en-US"/>
              </a:p>
            </p:txBody>
          </p:sp>
          <p:sp>
            <p:nvSpPr>
              <p:cNvPr id="12" name="Text Box 33"/>
              <p:cNvSpPr txBox="1">
                <a:spLocks noChangeArrowheads="1"/>
              </p:cNvSpPr>
              <p:nvPr/>
            </p:nvSpPr>
            <p:spPr bwMode="auto">
              <a:xfrm>
                <a:off x="4200" y="10430"/>
                <a:ext cx="1620" cy="720"/>
              </a:xfrm>
              <a:prstGeom prst="rect">
                <a:avLst/>
              </a:prstGeom>
              <a:solidFill>
                <a:srgbClr val="FF99CC"/>
              </a:solidFill>
              <a:ln w="9525">
                <a:solidFill>
                  <a:srgbClr val="000000"/>
                </a:solidFill>
                <a:miter lim="800000"/>
                <a:headEnd/>
                <a:tailEnd/>
              </a:ln>
            </p:spPr>
            <p:txBody>
              <a:bodyPr/>
              <a:lstStyle/>
              <a:p>
                <a:pPr algn="ctr"/>
                <a:r>
                  <a:rPr lang="en-US" sz="1200" dirty="0"/>
                  <a:t>Component</a:t>
                </a:r>
              </a:p>
              <a:p>
                <a:pPr algn="ctr"/>
                <a:r>
                  <a:rPr lang="en-US" sz="1200" dirty="0"/>
                  <a:t>6</a:t>
                </a:r>
                <a:endParaRPr lang="en-US" dirty="0"/>
              </a:p>
            </p:txBody>
          </p:sp>
          <p:sp>
            <p:nvSpPr>
              <p:cNvPr id="13" name="Text Box 34"/>
              <p:cNvSpPr txBox="1">
                <a:spLocks noChangeArrowheads="1"/>
              </p:cNvSpPr>
              <p:nvPr/>
            </p:nvSpPr>
            <p:spPr bwMode="auto">
              <a:xfrm>
                <a:off x="6360" y="10430"/>
                <a:ext cx="1620" cy="720"/>
              </a:xfrm>
              <a:prstGeom prst="rect">
                <a:avLst/>
              </a:prstGeom>
              <a:solidFill>
                <a:srgbClr val="FF99CC"/>
              </a:solidFill>
              <a:ln w="9525">
                <a:solidFill>
                  <a:srgbClr val="000000"/>
                </a:solidFill>
                <a:miter lim="800000"/>
                <a:headEnd/>
                <a:tailEnd/>
              </a:ln>
            </p:spPr>
            <p:txBody>
              <a:bodyPr/>
              <a:lstStyle/>
              <a:p>
                <a:pPr algn="ctr"/>
                <a:r>
                  <a:rPr lang="en-US" sz="1200"/>
                  <a:t>Component</a:t>
                </a:r>
              </a:p>
              <a:p>
                <a:pPr algn="ctr"/>
                <a:r>
                  <a:rPr lang="en-US" sz="1200"/>
                  <a:t>7</a:t>
                </a:r>
                <a:endParaRPr lang="en-US"/>
              </a:p>
            </p:txBody>
          </p:sp>
          <p:sp>
            <p:nvSpPr>
              <p:cNvPr id="14" name="Text Box 35"/>
              <p:cNvSpPr txBox="1">
                <a:spLocks noChangeArrowheads="1"/>
              </p:cNvSpPr>
              <p:nvPr/>
            </p:nvSpPr>
            <p:spPr bwMode="auto">
              <a:xfrm>
                <a:off x="8520" y="10430"/>
                <a:ext cx="1620" cy="720"/>
              </a:xfrm>
              <a:prstGeom prst="rect">
                <a:avLst/>
              </a:prstGeom>
              <a:solidFill>
                <a:srgbClr val="FF99CC"/>
              </a:solidFill>
              <a:ln w="9525">
                <a:solidFill>
                  <a:srgbClr val="000000"/>
                </a:solidFill>
                <a:miter lim="800000"/>
                <a:headEnd/>
                <a:tailEnd/>
              </a:ln>
            </p:spPr>
            <p:txBody>
              <a:bodyPr/>
              <a:lstStyle/>
              <a:p>
                <a:pPr algn="ctr"/>
                <a:r>
                  <a:rPr lang="en-US" sz="1200"/>
                  <a:t>Component</a:t>
                </a:r>
              </a:p>
              <a:p>
                <a:pPr algn="ctr"/>
                <a:r>
                  <a:rPr lang="en-US" sz="1200"/>
                  <a:t>8</a:t>
                </a:r>
                <a:endParaRPr lang="en-US"/>
              </a:p>
            </p:txBody>
          </p:sp>
          <p:sp>
            <p:nvSpPr>
              <p:cNvPr id="15" name="Line 36"/>
              <p:cNvSpPr>
                <a:spLocks noChangeShapeType="1"/>
              </p:cNvSpPr>
              <p:nvPr/>
            </p:nvSpPr>
            <p:spPr bwMode="auto">
              <a:xfrm flipH="1">
                <a:off x="3480" y="7550"/>
                <a:ext cx="1980" cy="1080"/>
              </a:xfrm>
              <a:prstGeom prst="line">
                <a:avLst/>
              </a:prstGeom>
              <a:noFill/>
              <a:ln w="25400">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6" name="Line 37"/>
              <p:cNvSpPr>
                <a:spLocks noChangeShapeType="1"/>
              </p:cNvSpPr>
              <p:nvPr/>
            </p:nvSpPr>
            <p:spPr bwMode="auto">
              <a:xfrm flipH="1">
                <a:off x="2940" y="9350"/>
                <a:ext cx="540" cy="1080"/>
              </a:xfrm>
              <a:prstGeom prst="line">
                <a:avLst/>
              </a:prstGeom>
              <a:noFill/>
              <a:ln w="25400">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7" name="Line 38"/>
              <p:cNvSpPr>
                <a:spLocks noChangeShapeType="1"/>
              </p:cNvSpPr>
              <p:nvPr/>
            </p:nvSpPr>
            <p:spPr bwMode="auto">
              <a:xfrm flipH="1">
                <a:off x="4920" y="9350"/>
                <a:ext cx="1260" cy="1080"/>
              </a:xfrm>
              <a:prstGeom prst="line">
                <a:avLst/>
              </a:prstGeom>
              <a:noFill/>
              <a:ln w="25400">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8" name="Line 39"/>
              <p:cNvSpPr>
                <a:spLocks noChangeShapeType="1"/>
              </p:cNvSpPr>
              <p:nvPr/>
            </p:nvSpPr>
            <p:spPr bwMode="auto">
              <a:xfrm>
                <a:off x="6180" y="9350"/>
                <a:ext cx="900" cy="1080"/>
              </a:xfrm>
              <a:prstGeom prst="line">
                <a:avLst/>
              </a:prstGeom>
              <a:noFill/>
              <a:ln w="25400">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 name="Line 40"/>
              <p:cNvSpPr>
                <a:spLocks noChangeShapeType="1"/>
              </p:cNvSpPr>
              <p:nvPr/>
            </p:nvSpPr>
            <p:spPr bwMode="auto">
              <a:xfrm>
                <a:off x="9060" y="9350"/>
                <a:ext cx="180" cy="1080"/>
              </a:xfrm>
              <a:prstGeom prst="line">
                <a:avLst/>
              </a:prstGeom>
              <a:noFill/>
              <a:ln w="25400">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0" name="Text Box 41"/>
              <p:cNvSpPr txBox="1">
                <a:spLocks noChangeArrowheads="1"/>
              </p:cNvSpPr>
              <p:nvPr/>
            </p:nvSpPr>
            <p:spPr bwMode="auto">
              <a:xfrm>
                <a:off x="8160" y="8630"/>
                <a:ext cx="1620" cy="720"/>
              </a:xfrm>
              <a:prstGeom prst="rect">
                <a:avLst/>
              </a:prstGeom>
              <a:solidFill>
                <a:srgbClr val="FF99CC"/>
              </a:solidFill>
              <a:ln w="9525">
                <a:solidFill>
                  <a:srgbClr val="000000"/>
                </a:solidFill>
                <a:miter lim="800000"/>
                <a:headEnd/>
                <a:tailEnd/>
              </a:ln>
            </p:spPr>
            <p:txBody>
              <a:bodyPr/>
              <a:lstStyle/>
              <a:p>
                <a:pPr algn="ctr"/>
                <a:r>
                  <a:rPr lang="en-US" sz="1200"/>
                  <a:t>Component</a:t>
                </a:r>
              </a:p>
              <a:p>
                <a:pPr algn="ctr"/>
                <a:r>
                  <a:rPr lang="en-US" sz="1200"/>
                  <a:t>4</a:t>
                </a:r>
                <a:endParaRPr lang="en-US"/>
              </a:p>
            </p:txBody>
          </p:sp>
          <p:sp>
            <p:nvSpPr>
              <p:cNvPr id="21" name="Line 42"/>
              <p:cNvSpPr>
                <a:spLocks noChangeShapeType="1"/>
              </p:cNvSpPr>
              <p:nvPr/>
            </p:nvSpPr>
            <p:spPr bwMode="auto">
              <a:xfrm>
                <a:off x="6180" y="7910"/>
                <a:ext cx="0" cy="720"/>
              </a:xfrm>
              <a:prstGeom prst="line">
                <a:avLst/>
              </a:prstGeom>
              <a:noFill/>
              <a:ln w="25400">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grpSp>
        <p:sp>
          <p:nvSpPr>
            <p:cNvPr id="7" name="Line 43"/>
            <p:cNvSpPr>
              <a:spLocks noChangeShapeType="1"/>
            </p:cNvSpPr>
            <p:nvPr/>
          </p:nvSpPr>
          <p:spPr bwMode="auto">
            <a:xfrm>
              <a:off x="2832" y="2880"/>
              <a:ext cx="792" cy="432"/>
            </a:xfrm>
            <a:prstGeom prst="line">
              <a:avLst/>
            </a:prstGeom>
            <a:noFill/>
            <a:ln w="25400">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grpSp>
      <p:pic>
        <p:nvPicPr>
          <p:cNvPr id="22" name="Picture 48"/>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05000" y="4007565"/>
            <a:ext cx="6477000" cy="2320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3" name="Picture 22" descr="WhatsApp Image 2020-07-07 at 14.53.53.jpeg"/>
          <p:cNvPicPr>
            <a:picLocks noChangeAspect="1"/>
          </p:cNvPicPr>
          <p:nvPr/>
        </p:nvPicPr>
        <p:blipFill>
          <a:blip r:embed="rId3"/>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686541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1578" y="514893"/>
            <a:ext cx="4158061" cy="584775"/>
          </a:xfrm>
          <a:prstGeom prst="rect">
            <a:avLst/>
          </a:prstGeom>
        </p:spPr>
        <p:txBody>
          <a:bodyPr wrap="none">
            <a:spAutoFit/>
          </a:bodyPr>
          <a:lstStyle/>
          <a:p>
            <a:pPr marL="360" algn="just">
              <a:lnSpc>
                <a:spcPct val="100000"/>
              </a:lnSpc>
              <a:buClr>
                <a:srgbClr val="D34817"/>
              </a:buClr>
              <a:buSzPct val="85000"/>
            </a:pPr>
            <a:r>
              <a:rPr lang="en-US" sz="3200" b="1" spc="-1" dirty="0">
                <a:solidFill>
                  <a:srgbClr val="000000"/>
                </a:solidFill>
                <a:uFill>
                  <a:solidFill>
                    <a:srgbClr val="FFFFFF"/>
                  </a:solidFill>
                </a:uFill>
                <a:latin typeface="Times New Roman" pitchFamily="18" charset="0"/>
                <a:cs typeface="Times New Roman" pitchFamily="18" charset="0"/>
              </a:rPr>
              <a:t>Bottom-up </a:t>
            </a:r>
            <a:r>
              <a:rPr lang="en-US" sz="3200" b="1" spc="-1" dirty="0" smtClean="0">
                <a:solidFill>
                  <a:srgbClr val="000000"/>
                </a:solidFill>
                <a:uFill>
                  <a:solidFill>
                    <a:srgbClr val="FFFFFF"/>
                  </a:solidFill>
                </a:uFill>
                <a:latin typeface="Times New Roman" pitchFamily="18" charset="0"/>
                <a:cs typeface="Times New Roman" pitchFamily="18" charset="0"/>
              </a:rPr>
              <a:t>Integration</a:t>
            </a:r>
            <a:endParaRPr lang="en-US" sz="3200" b="1" spc="-1" dirty="0">
              <a:solidFill>
                <a:srgbClr val="000000"/>
              </a:solidFill>
              <a:uFill>
                <a:solidFill>
                  <a:srgbClr val="FFFFFF"/>
                </a:solidFill>
              </a:uFill>
              <a:latin typeface="Times New Roman" pitchFamily="18" charset="0"/>
              <a:cs typeface="Times New Roman" pitchFamily="18" charset="0"/>
            </a:endParaRPr>
          </a:p>
        </p:txBody>
      </p:sp>
      <p:grpSp>
        <p:nvGrpSpPr>
          <p:cNvPr id="23" name="Group 4"/>
          <p:cNvGrpSpPr>
            <a:grpSpLocks/>
          </p:cNvGrpSpPr>
          <p:nvPr/>
        </p:nvGrpSpPr>
        <p:grpSpPr bwMode="auto">
          <a:xfrm>
            <a:off x="1600200" y="1352550"/>
            <a:ext cx="6096000" cy="2540000"/>
            <a:chOff x="816" y="2740"/>
            <a:chExt cx="3240" cy="1584"/>
          </a:xfrm>
        </p:grpSpPr>
        <p:grpSp>
          <p:nvGrpSpPr>
            <p:cNvPr id="24" name="Group 5"/>
            <p:cNvGrpSpPr>
              <a:grpSpLocks/>
            </p:cNvGrpSpPr>
            <p:nvPr/>
          </p:nvGrpSpPr>
          <p:grpSpPr bwMode="auto">
            <a:xfrm>
              <a:off x="816" y="2740"/>
              <a:ext cx="3240" cy="1584"/>
              <a:chOff x="2040" y="7190"/>
              <a:chExt cx="8100" cy="3960"/>
            </a:xfrm>
          </p:grpSpPr>
          <p:sp>
            <p:nvSpPr>
              <p:cNvPr id="26" name="Text Box 6"/>
              <p:cNvSpPr txBox="1">
                <a:spLocks noChangeArrowheads="1"/>
              </p:cNvSpPr>
              <p:nvPr/>
            </p:nvSpPr>
            <p:spPr bwMode="auto">
              <a:xfrm>
                <a:off x="5460" y="7190"/>
                <a:ext cx="1620" cy="720"/>
              </a:xfrm>
              <a:prstGeom prst="rect">
                <a:avLst/>
              </a:prstGeom>
              <a:solidFill>
                <a:srgbClr val="FF99CC"/>
              </a:solidFill>
              <a:ln w="9525">
                <a:solidFill>
                  <a:srgbClr val="000000"/>
                </a:solidFill>
                <a:miter lim="800000"/>
                <a:headEnd/>
                <a:tailEnd/>
              </a:ln>
            </p:spPr>
            <p:txBody>
              <a:bodyPr/>
              <a:lstStyle/>
              <a:p>
                <a:pPr algn="ctr"/>
                <a:r>
                  <a:rPr lang="en-US" sz="1200" b="1"/>
                  <a:t>Component</a:t>
                </a:r>
              </a:p>
              <a:p>
                <a:pPr algn="ctr"/>
                <a:r>
                  <a:rPr lang="en-US" sz="1200" b="1"/>
                  <a:t>8</a:t>
                </a:r>
                <a:endParaRPr lang="en-US" b="1"/>
              </a:p>
            </p:txBody>
          </p:sp>
          <p:sp>
            <p:nvSpPr>
              <p:cNvPr id="27" name="Text Box 7"/>
              <p:cNvSpPr txBox="1">
                <a:spLocks noChangeArrowheads="1"/>
              </p:cNvSpPr>
              <p:nvPr/>
            </p:nvSpPr>
            <p:spPr bwMode="auto">
              <a:xfrm>
                <a:off x="2760" y="8630"/>
                <a:ext cx="1620" cy="720"/>
              </a:xfrm>
              <a:prstGeom prst="rect">
                <a:avLst/>
              </a:prstGeom>
              <a:solidFill>
                <a:srgbClr val="FF99CC"/>
              </a:solidFill>
              <a:ln w="9525">
                <a:solidFill>
                  <a:srgbClr val="000000"/>
                </a:solidFill>
                <a:miter lim="800000"/>
                <a:headEnd/>
                <a:tailEnd/>
              </a:ln>
            </p:spPr>
            <p:txBody>
              <a:bodyPr/>
              <a:lstStyle/>
              <a:p>
                <a:pPr algn="ctr"/>
                <a:r>
                  <a:rPr lang="en-US" sz="1200" b="1"/>
                  <a:t>Component</a:t>
                </a:r>
              </a:p>
              <a:p>
                <a:pPr algn="ctr"/>
                <a:r>
                  <a:rPr lang="en-US" sz="1200" b="1"/>
                  <a:t>5</a:t>
                </a:r>
                <a:endParaRPr lang="en-US" b="1"/>
              </a:p>
            </p:txBody>
          </p:sp>
          <p:sp>
            <p:nvSpPr>
              <p:cNvPr id="28" name="Text Box 8"/>
              <p:cNvSpPr txBox="1">
                <a:spLocks noChangeArrowheads="1"/>
              </p:cNvSpPr>
              <p:nvPr/>
            </p:nvSpPr>
            <p:spPr bwMode="auto">
              <a:xfrm>
                <a:off x="5460" y="8630"/>
                <a:ext cx="1620" cy="720"/>
              </a:xfrm>
              <a:prstGeom prst="rect">
                <a:avLst/>
              </a:prstGeom>
              <a:solidFill>
                <a:srgbClr val="FF99CC"/>
              </a:solidFill>
              <a:ln w="9525">
                <a:solidFill>
                  <a:srgbClr val="000000"/>
                </a:solidFill>
                <a:miter lim="800000"/>
                <a:headEnd/>
                <a:tailEnd/>
              </a:ln>
            </p:spPr>
            <p:txBody>
              <a:bodyPr/>
              <a:lstStyle/>
              <a:p>
                <a:pPr algn="ctr"/>
                <a:r>
                  <a:rPr lang="en-US" sz="1200" b="1"/>
                  <a:t>Component</a:t>
                </a:r>
              </a:p>
              <a:p>
                <a:pPr algn="ctr"/>
                <a:r>
                  <a:rPr lang="en-US" sz="1200" b="1"/>
                  <a:t>6</a:t>
                </a:r>
                <a:endParaRPr lang="en-US" b="1"/>
              </a:p>
            </p:txBody>
          </p:sp>
          <p:sp>
            <p:nvSpPr>
              <p:cNvPr id="29" name="Text Box 9"/>
              <p:cNvSpPr txBox="1">
                <a:spLocks noChangeArrowheads="1"/>
              </p:cNvSpPr>
              <p:nvPr/>
            </p:nvSpPr>
            <p:spPr bwMode="auto">
              <a:xfrm>
                <a:off x="2040" y="10430"/>
                <a:ext cx="1620" cy="720"/>
              </a:xfrm>
              <a:prstGeom prst="rect">
                <a:avLst/>
              </a:prstGeom>
              <a:solidFill>
                <a:srgbClr val="FF99CC"/>
              </a:solidFill>
              <a:ln w="9525">
                <a:solidFill>
                  <a:srgbClr val="000000"/>
                </a:solidFill>
                <a:miter lim="800000"/>
                <a:headEnd/>
                <a:tailEnd/>
              </a:ln>
            </p:spPr>
            <p:txBody>
              <a:bodyPr/>
              <a:lstStyle/>
              <a:p>
                <a:pPr algn="ctr"/>
                <a:r>
                  <a:rPr lang="en-US" sz="1200" b="1"/>
                  <a:t>Component</a:t>
                </a:r>
              </a:p>
              <a:p>
                <a:pPr algn="ctr"/>
                <a:r>
                  <a:rPr lang="en-US" sz="1200" b="1"/>
                  <a:t>1</a:t>
                </a:r>
                <a:endParaRPr lang="en-US" b="1"/>
              </a:p>
            </p:txBody>
          </p:sp>
          <p:sp>
            <p:nvSpPr>
              <p:cNvPr id="30" name="Text Box 10"/>
              <p:cNvSpPr txBox="1">
                <a:spLocks noChangeArrowheads="1"/>
              </p:cNvSpPr>
              <p:nvPr/>
            </p:nvSpPr>
            <p:spPr bwMode="auto">
              <a:xfrm>
                <a:off x="4200" y="10430"/>
                <a:ext cx="1620" cy="720"/>
              </a:xfrm>
              <a:prstGeom prst="rect">
                <a:avLst/>
              </a:prstGeom>
              <a:solidFill>
                <a:srgbClr val="FF99CC"/>
              </a:solidFill>
              <a:ln w="9525">
                <a:solidFill>
                  <a:srgbClr val="000000"/>
                </a:solidFill>
                <a:miter lim="800000"/>
                <a:headEnd/>
                <a:tailEnd/>
              </a:ln>
            </p:spPr>
            <p:txBody>
              <a:bodyPr/>
              <a:lstStyle/>
              <a:p>
                <a:pPr algn="ctr"/>
                <a:r>
                  <a:rPr lang="en-US" sz="1200" b="1"/>
                  <a:t>Component</a:t>
                </a:r>
              </a:p>
              <a:p>
                <a:pPr algn="ctr"/>
                <a:r>
                  <a:rPr lang="en-US" sz="1200" b="1"/>
                  <a:t>2</a:t>
                </a:r>
                <a:endParaRPr lang="en-US" b="1"/>
              </a:p>
            </p:txBody>
          </p:sp>
          <p:sp>
            <p:nvSpPr>
              <p:cNvPr id="31" name="Text Box 11"/>
              <p:cNvSpPr txBox="1">
                <a:spLocks noChangeArrowheads="1"/>
              </p:cNvSpPr>
              <p:nvPr/>
            </p:nvSpPr>
            <p:spPr bwMode="auto">
              <a:xfrm>
                <a:off x="6360" y="10430"/>
                <a:ext cx="1620" cy="720"/>
              </a:xfrm>
              <a:prstGeom prst="rect">
                <a:avLst/>
              </a:prstGeom>
              <a:solidFill>
                <a:srgbClr val="FF99CC"/>
              </a:solidFill>
              <a:ln w="9525">
                <a:solidFill>
                  <a:srgbClr val="000000"/>
                </a:solidFill>
                <a:miter lim="800000"/>
                <a:headEnd/>
                <a:tailEnd/>
              </a:ln>
            </p:spPr>
            <p:txBody>
              <a:bodyPr/>
              <a:lstStyle/>
              <a:p>
                <a:pPr algn="ctr"/>
                <a:r>
                  <a:rPr lang="en-US" sz="1200" b="1" dirty="0"/>
                  <a:t>Component</a:t>
                </a:r>
              </a:p>
              <a:p>
                <a:pPr algn="ctr"/>
                <a:r>
                  <a:rPr lang="en-US" sz="1200" b="1" dirty="0"/>
                  <a:t>3</a:t>
                </a:r>
                <a:endParaRPr lang="en-US" b="1" dirty="0"/>
              </a:p>
            </p:txBody>
          </p:sp>
          <p:sp>
            <p:nvSpPr>
              <p:cNvPr id="32" name="Text Box 12"/>
              <p:cNvSpPr txBox="1">
                <a:spLocks noChangeArrowheads="1"/>
              </p:cNvSpPr>
              <p:nvPr/>
            </p:nvSpPr>
            <p:spPr bwMode="auto">
              <a:xfrm>
                <a:off x="8520" y="10430"/>
                <a:ext cx="1620" cy="720"/>
              </a:xfrm>
              <a:prstGeom prst="rect">
                <a:avLst/>
              </a:prstGeom>
              <a:solidFill>
                <a:srgbClr val="FF99CC"/>
              </a:solidFill>
              <a:ln w="9525">
                <a:solidFill>
                  <a:srgbClr val="000000"/>
                </a:solidFill>
                <a:miter lim="800000"/>
                <a:headEnd/>
                <a:tailEnd/>
              </a:ln>
            </p:spPr>
            <p:txBody>
              <a:bodyPr/>
              <a:lstStyle/>
              <a:p>
                <a:pPr algn="ctr"/>
                <a:r>
                  <a:rPr lang="en-US" sz="1200" b="1"/>
                  <a:t>Component</a:t>
                </a:r>
              </a:p>
              <a:p>
                <a:pPr algn="ctr"/>
                <a:r>
                  <a:rPr lang="en-US" sz="1200" b="1"/>
                  <a:t>4</a:t>
                </a:r>
              </a:p>
              <a:p>
                <a:pPr algn="ctr"/>
                <a:endParaRPr lang="en-US" b="1"/>
              </a:p>
            </p:txBody>
          </p:sp>
          <p:sp>
            <p:nvSpPr>
              <p:cNvPr id="33" name="Line 13"/>
              <p:cNvSpPr>
                <a:spLocks noChangeShapeType="1"/>
              </p:cNvSpPr>
              <p:nvPr/>
            </p:nvSpPr>
            <p:spPr bwMode="auto">
              <a:xfrm flipH="1">
                <a:off x="3480" y="7550"/>
                <a:ext cx="1980" cy="1080"/>
              </a:xfrm>
              <a:prstGeom prst="line">
                <a:avLst/>
              </a:prstGeom>
              <a:noFill/>
              <a:ln w="25400">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b="1"/>
              </a:p>
            </p:txBody>
          </p:sp>
          <p:sp>
            <p:nvSpPr>
              <p:cNvPr id="34" name="Line 14"/>
              <p:cNvSpPr>
                <a:spLocks noChangeShapeType="1"/>
              </p:cNvSpPr>
              <p:nvPr/>
            </p:nvSpPr>
            <p:spPr bwMode="auto">
              <a:xfrm flipH="1">
                <a:off x="2940" y="9350"/>
                <a:ext cx="540" cy="1080"/>
              </a:xfrm>
              <a:prstGeom prst="line">
                <a:avLst/>
              </a:prstGeom>
              <a:noFill/>
              <a:ln w="25400">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b="1"/>
              </a:p>
            </p:txBody>
          </p:sp>
          <p:sp>
            <p:nvSpPr>
              <p:cNvPr id="35" name="Line 15"/>
              <p:cNvSpPr>
                <a:spLocks noChangeShapeType="1"/>
              </p:cNvSpPr>
              <p:nvPr/>
            </p:nvSpPr>
            <p:spPr bwMode="auto">
              <a:xfrm flipH="1">
                <a:off x="4920" y="9350"/>
                <a:ext cx="1260" cy="1080"/>
              </a:xfrm>
              <a:prstGeom prst="line">
                <a:avLst/>
              </a:prstGeom>
              <a:noFill/>
              <a:ln w="25400">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b="1"/>
              </a:p>
            </p:txBody>
          </p:sp>
          <p:sp>
            <p:nvSpPr>
              <p:cNvPr id="36" name="Line 16"/>
              <p:cNvSpPr>
                <a:spLocks noChangeShapeType="1"/>
              </p:cNvSpPr>
              <p:nvPr/>
            </p:nvSpPr>
            <p:spPr bwMode="auto">
              <a:xfrm>
                <a:off x="6180" y="9350"/>
                <a:ext cx="900" cy="1080"/>
              </a:xfrm>
              <a:prstGeom prst="line">
                <a:avLst/>
              </a:prstGeom>
              <a:noFill/>
              <a:ln w="25400">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b="1"/>
              </a:p>
            </p:txBody>
          </p:sp>
          <p:sp>
            <p:nvSpPr>
              <p:cNvPr id="37" name="Line 17"/>
              <p:cNvSpPr>
                <a:spLocks noChangeShapeType="1"/>
              </p:cNvSpPr>
              <p:nvPr/>
            </p:nvSpPr>
            <p:spPr bwMode="auto">
              <a:xfrm>
                <a:off x="9060" y="9350"/>
                <a:ext cx="180" cy="1080"/>
              </a:xfrm>
              <a:prstGeom prst="line">
                <a:avLst/>
              </a:prstGeom>
              <a:noFill/>
              <a:ln w="25400">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b="1"/>
              </a:p>
            </p:txBody>
          </p:sp>
          <p:sp>
            <p:nvSpPr>
              <p:cNvPr id="38" name="Text Box 18"/>
              <p:cNvSpPr txBox="1">
                <a:spLocks noChangeArrowheads="1"/>
              </p:cNvSpPr>
              <p:nvPr/>
            </p:nvSpPr>
            <p:spPr bwMode="auto">
              <a:xfrm>
                <a:off x="8160" y="8630"/>
                <a:ext cx="1620" cy="720"/>
              </a:xfrm>
              <a:prstGeom prst="rect">
                <a:avLst/>
              </a:prstGeom>
              <a:solidFill>
                <a:srgbClr val="FF99CC"/>
              </a:solidFill>
              <a:ln w="9525">
                <a:solidFill>
                  <a:srgbClr val="000000"/>
                </a:solidFill>
                <a:miter lim="800000"/>
                <a:headEnd/>
                <a:tailEnd/>
              </a:ln>
            </p:spPr>
            <p:txBody>
              <a:bodyPr/>
              <a:lstStyle/>
              <a:p>
                <a:pPr algn="ctr"/>
                <a:r>
                  <a:rPr lang="en-US" sz="1200" b="1"/>
                  <a:t>Component</a:t>
                </a:r>
              </a:p>
              <a:p>
                <a:pPr algn="ctr"/>
                <a:r>
                  <a:rPr lang="en-US" sz="1200" b="1"/>
                  <a:t>7</a:t>
                </a:r>
                <a:endParaRPr lang="en-US" b="1"/>
              </a:p>
            </p:txBody>
          </p:sp>
          <p:sp>
            <p:nvSpPr>
              <p:cNvPr id="39" name="Line 19"/>
              <p:cNvSpPr>
                <a:spLocks noChangeShapeType="1"/>
              </p:cNvSpPr>
              <p:nvPr/>
            </p:nvSpPr>
            <p:spPr bwMode="auto">
              <a:xfrm>
                <a:off x="6180" y="7910"/>
                <a:ext cx="0" cy="720"/>
              </a:xfrm>
              <a:prstGeom prst="line">
                <a:avLst/>
              </a:prstGeom>
              <a:noFill/>
              <a:ln w="25400">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b="1"/>
              </a:p>
            </p:txBody>
          </p:sp>
        </p:grpSp>
        <p:sp>
          <p:nvSpPr>
            <p:cNvPr id="25" name="Line 20"/>
            <p:cNvSpPr>
              <a:spLocks noChangeShapeType="1"/>
            </p:cNvSpPr>
            <p:nvPr/>
          </p:nvSpPr>
          <p:spPr bwMode="auto">
            <a:xfrm>
              <a:off x="2832" y="2880"/>
              <a:ext cx="792" cy="432"/>
            </a:xfrm>
            <a:prstGeom prst="line">
              <a:avLst/>
            </a:prstGeom>
            <a:noFill/>
            <a:ln w="25400">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b="1"/>
            </a:p>
          </p:txBody>
        </p:sp>
      </p:grpSp>
      <p:pic>
        <p:nvPicPr>
          <p:cNvPr id="40" name="Picture 2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52600" y="4343400"/>
            <a:ext cx="6477000" cy="187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descr="WhatsApp Image 2020-07-07 at 14.53.53.jpeg"/>
          <p:cNvPicPr>
            <a:picLocks noChangeAspect="1"/>
          </p:cNvPicPr>
          <p:nvPr/>
        </p:nvPicPr>
        <p:blipFill>
          <a:blip r:embed="rId3"/>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22314638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1690" y="685800"/>
            <a:ext cx="4744697" cy="584775"/>
          </a:xfrm>
          <a:prstGeom prst="rect">
            <a:avLst/>
          </a:prstGeom>
        </p:spPr>
        <p:txBody>
          <a:bodyPr wrap="none">
            <a:spAutoFit/>
          </a:bodyPr>
          <a:lstStyle/>
          <a:p>
            <a:pPr marL="360" algn="just">
              <a:lnSpc>
                <a:spcPct val="100000"/>
              </a:lnSpc>
              <a:buClr>
                <a:srgbClr val="D34817"/>
              </a:buClr>
              <a:buSzPct val="85000"/>
            </a:pPr>
            <a:r>
              <a:rPr lang="en-US" sz="3200" b="1" spc="-1" dirty="0" smtClean="0">
                <a:solidFill>
                  <a:srgbClr val="000000"/>
                </a:solidFill>
                <a:uFill>
                  <a:solidFill>
                    <a:srgbClr val="FFFFFF"/>
                  </a:solidFill>
                </a:uFill>
                <a:latin typeface="Times New Roman" pitchFamily="18" charset="0"/>
                <a:cs typeface="Times New Roman" pitchFamily="18" charset="0"/>
              </a:rPr>
              <a:t>Bi-Directional Integration</a:t>
            </a:r>
            <a:endParaRPr lang="en-US" sz="3200" b="1" spc="-1" dirty="0">
              <a:solidFill>
                <a:srgbClr val="000000"/>
              </a:solidFill>
              <a:uFill>
                <a:solidFill>
                  <a:srgbClr val="FFFFFF"/>
                </a:solidFill>
              </a:uFill>
              <a:latin typeface="Times New Roman" pitchFamily="18" charset="0"/>
              <a:cs typeface="Times New Roman" pitchFamily="18" charset="0"/>
            </a:endParaRPr>
          </a:p>
        </p:txBody>
      </p:sp>
      <p:pic>
        <p:nvPicPr>
          <p:cNvPr id="22" name="Picture 22" descr="Fi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00213" y="1600200"/>
            <a:ext cx="6453187" cy="2647950"/>
          </a:xfrm>
          <a:prstGeom prst="rect">
            <a:avLst/>
          </a:prstGeom>
          <a:noFill/>
          <a:extLst>
            <a:ext uri="{909E8E84-426E-40DD-AFC4-6F175D3DCCD1}">
              <a14:hiddenFill xmlns="" xmlns:a14="http://schemas.microsoft.com/office/drawing/2010/main">
                <a:solidFill>
                  <a:srgbClr val="FFFFFF"/>
                </a:solidFill>
              </a14:hiddenFill>
            </a:ext>
          </a:extLst>
        </p:spPr>
      </p:pic>
      <p:pic>
        <p:nvPicPr>
          <p:cNvPr id="41" name="Picture 2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32063" y="4589967"/>
            <a:ext cx="5472113" cy="157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WhatsApp Image 2020-07-07 at 14.53.53.jpeg"/>
          <p:cNvPicPr>
            <a:picLocks noChangeAspect="1"/>
          </p:cNvPicPr>
          <p:nvPr/>
        </p:nvPicPr>
        <p:blipFill>
          <a:blip r:embed="rId4"/>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27163369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TextShape 1"/>
          <p:cNvSpPr txBox="1"/>
          <p:nvPr/>
        </p:nvSpPr>
        <p:spPr>
          <a:xfrm>
            <a:off x="914400" y="274680"/>
            <a:ext cx="7772040" cy="1142640"/>
          </a:xfrm>
          <a:prstGeom prst="rect">
            <a:avLst/>
          </a:prstGeom>
          <a:noFill/>
          <a:ln>
            <a:noFill/>
          </a:ln>
        </p:spPr>
        <p:txBody>
          <a:bodyPr lIns="90000" tIns="45000" rIns="90000" bIns="91440" anchor="b"/>
          <a:lstStyle/>
          <a:p>
            <a:pPr>
              <a:spcBef>
                <a:spcPct val="50000"/>
              </a:spcBef>
            </a:pPr>
            <a:r>
              <a:rPr lang="en-US" sz="3200" b="1" dirty="0">
                <a:latin typeface="Times New Roman" panose="02020603050405020304" pitchFamily="18" charset="0"/>
                <a:cs typeface="Times New Roman" panose="02020603050405020304" pitchFamily="18" charset="0"/>
              </a:rPr>
              <a:t>System or big-bang integration</a:t>
            </a:r>
          </a:p>
        </p:txBody>
      </p:sp>
      <p:sp>
        <p:nvSpPr>
          <p:cNvPr id="512" name="TextShape 2"/>
          <p:cNvSpPr txBox="1"/>
          <p:nvPr/>
        </p:nvSpPr>
        <p:spPr>
          <a:xfrm>
            <a:off x="762000" y="1905000"/>
            <a:ext cx="7772040" cy="4571640"/>
          </a:xfrm>
          <a:prstGeom prst="rect">
            <a:avLst/>
          </a:prstGeom>
          <a:noFill/>
          <a:ln>
            <a:noFill/>
          </a:ln>
        </p:spPr>
        <p:txBody>
          <a:bodyPr lIns="90000" tIns="45000" rIns="90000" bIns="45000"/>
          <a:lstStyle/>
          <a:p>
            <a:pPr>
              <a:spcBef>
                <a:spcPct val="50000"/>
              </a:spcBef>
              <a:buFontTx/>
              <a:buChar char="•"/>
            </a:pPr>
            <a:r>
              <a:rPr lang="en-US" sz="2800" dirty="0" smtClean="0">
                <a:latin typeface="Times New Roman" panose="02020603050405020304" pitchFamily="18" charset="0"/>
                <a:cs typeface="Times New Roman" panose="02020603050405020304" pitchFamily="18" charset="0"/>
              </a:rPr>
              <a:t> System </a:t>
            </a:r>
            <a:r>
              <a:rPr lang="en-US" sz="2800" dirty="0">
                <a:latin typeface="Times New Roman" panose="02020603050405020304" pitchFamily="18" charset="0"/>
                <a:cs typeface="Times New Roman" panose="02020603050405020304" pitchFamily="18" charset="0"/>
              </a:rPr>
              <a:t>integration means that all the components of the system are integrated together and tested as an entire unit. </a:t>
            </a:r>
          </a:p>
          <a:p>
            <a:pPr>
              <a:spcBef>
                <a:spcPct val="50000"/>
              </a:spcBef>
              <a:buFontTx/>
              <a:buChar char="•"/>
            </a:pPr>
            <a:r>
              <a:rPr lang="en-US" sz="2800" dirty="0">
                <a:latin typeface="Times New Roman" panose="02020603050405020304" pitchFamily="18" charset="0"/>
                <a:cs typeface="Times New Roman" panose="02020603050405020304" pitchFamily="18" charset="0"/>
              </a:rPr>
              <a:t> System integration saves time and effort.</a:t>
            </a: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TextShape 1"/>
          <p:cNvSpPr txBox="1"/>
          <p:nvPr/>
        </p:nvSpPr>
        <p:spPr>
          <a:xfrm>
            <a:off x="914400" y="274680"/>
            <a:ext cx="7772040" cy="1401720"/>
          </a:xfrm>
          <a:prstGeom prst="rect">
            <a:avLst/>
          </a:prstGeom>
          <a:noFill/>
          <a:ln>
            <a:noFill/>
          </a:ln>
        </p:spPr>
        <p:txBody>
          <a:bodyPr lIns="90000" tIns="45000" rIns="90000" bIns="91440" anchor="b"/>
          <a:lstStyle/>
          <a:p>
            <a:pPr>
              <a:spcBef>
                <a:spcPct val="50000"/>
              </a:spcBef>
            </a:pPr>
            <a:endParaRPr lang="en-US" sz="3200" dirty="0" smtClean="0">
              <a:latin typeface="Times New Roman" panose="02020603050405020304" pitchFamily="18" charset="0"/>
              <a:cs typeface="Times New Roman" panose="02020603050405020304" pitchFamily="18" charset="0"/>
            </a:endParaRPr>
          </a:p>
          <a:p>
            <a:pPr>
              <a:spcBef>
                <a:spcPct val="50000"/>
              </a:spcBef>
            </a:pPr>
            <a:r>
              <a:rPr lang="en-US" sz="3200" dirty="0" smtClean="0">
                <a:latin typeface="Times New Roman" panose="02020603050405020304" pitchFamily="18" charset="0"/>
                <a:cs typeface="Times New Roman" panose="02020603050405020304" pitchFamily="18" charset="0"/>
              </a:rPr>
              <a:t>Integration </a:t>
            </a:r>
            <a:r>
              <a:rPr lang="en-US" sz="3200" dirty="0">
                <a:latin typeface="Times New Roman" panose="02020603050405020304" pitchFamily="18" charset="0"/>
                <a:cs typeface="Times New Roman" panose="02020603050405020304" pitchFamily="18" charset="0"/>
              </a:rPr>
              <a:t>Testing Phase</a:t>
            </a:r>
            <a:br>
              <a:rPr lang="en-US" sz="3200"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Defect </a:t>
            </a:r>
            <a:r>
              <a:rPr lang="en-US" sz="3200" b="1" dirty="0">
                <a:latin typeface="Times New Roman" panose="02020603050405020304" pitchFamily="18" charset="0"/>
                <a:cs typeface="Times New Roman" panose="02020603050405020304" pitchFamily="18" charset="0"/>
              </a:rPr>
              <a:t>Bash</a:t>
            </a:r>
          </a:p>
        </p:txBody>
      </p:sp>
      <p:sp>
        <p:nvSpPr>
          <p:cNvPr id="512" name="TextShape 2"/>
          <p:cNvSpPr txBox="1"/>
          <p:nvPr/>
        </p:nvSpPr>
        <p:spPr>
          <a:xfrm>
            <a:off x="762000" y="1752600"/>
            <a:ext cx="7772040" cy="4571640"/>
          </a:xfrm>
          <a:prstGeom prst="rect">
            <a:avLst/>
          </a:prstGeom>
          <a:noFill/>
          <a:ln>
            <a:noFill/>
          </a:ln>
        </p:spPr>
        <p:txBody>
          <a:bodyPr lIns="90000" tIns="45000" rIns="90000" bIns="45000"/>
          <a:lstStyle/>
          <a:p>
            <a:pPr>
              <a:buFontTx/>
              <a:buChar char="•"/>
            </a:pPr>
            <a:r>
              <a:rPr lang="en-US" sz="2600" dirty="0">
                <a:latin typeface="Times New Roman" panose="02020603050405020304" pitchFamily="18" charset="0"/>
                <a:cs typeface="Times New Roman" panose="02020603050405020304" pitchFamily="18" charset="0"/>
              </a:rPr>
              <a:t> Defect bash is an </a:t>
            </a:r>
            <a:r>
              <a:rPr lang="en-US" sz="2600" i="1" dirty="0">
                <a:latin typeface="Times New Roman" panose="02020603050405020304" pitchFamily="18" charset="0"/>
                <a:cs typeface="Times New Roman" panose="02020603050405020304" pitchFamily="18" charset="0"/>
              </a:rPr>
              <a:t>ad hoc</a:t>
            </a:r>
            <a:r>
              <a:rPr lang="en-US" sz="2600" dirty="0">
                <a:latin typeface="Times New Roman" panose="02020603050405020304" pitchFamily="18" charset="0"/>
                <a:cs typeface="Times New Roman" panose="02020603050405020304" pitchFamily="18" charset="0"/>
              </a:rPr>
              <a:t> testing, done by people performing different roles to bring out all types of defects</a:t>
            </a:r>
          </a:p>
          <a:p>
            <a:pPr>
              <a:lnSpc>
                <a:spcPct val="70000"/>
              </a:lnSpc>
            </a:pPr>
            <a:endParaRPr lang="en-US" sz="2600" dirty="0">
              <a:latin typeface="Times New Roman" panose="02020603050405020304" pitchFamily="18" charset="0"/>
              <a:cs typeface="Times New Roman" panose="02020603050405020304" pitchFamily="18" charset="0"/>
            </a:endParaRPr>
          </a:p>
          <a:p>
            <a:pPr>
              <a:buFontTx/>
              <a:buChar char="•"/>
            </a:pPr>
            <a:r>
              <a:rPr lang="en-US" sz="2600" dirty="0">
                <a:latin typeface="Times New Roman" panose="02020603050405020304" pitchFamily="18" charset="0"/>
                <a:cs typeface="Times New Roman" panose="02020603050405020304" pitchFamily="18" charset="0"/>
              </a:rPr>
              <a:t> Defect bash brings together plenty of good practices </a:t>
            </a:r>
            <a:endParaRPr lang="en-US" sz="2600" dirty="0" smtClean="0">
              <a:latin typeface="Times New Roman" panose="02020603050405020304" pitchFamily="18" charset="0"/>
              <a:cs typeface="Times New Roman" panose="02020603050405020304" pitchFamily="18" charset="0"/>
            </a:endParaRPr>
          </a:p>
          <a:p>
            <a:pPr>
              <a:buFontTx/>
              <a:buChar char="•"/>
            </a:pPr>
            <a:endParaRPr lang="en-US" sz="2600" dirty="0">
              <a:latin typeface="Times New Roman" panose="02020603050405020304" pitchFamily="18" charset="0"/>
              <a:cs typeface="Times New Roman" panose="02020603050405020304" pitchFamily="18" charset="0"/>
            </a:endParaRPr>
          </a:p>
          <a:p>
            <a:pPr lvl="1">
              <a:buFontTx/>
              <a:buChar char="•"/>
            </a:pPr>
            <a:r>
              <a:rPr lang="en-US" sz="2600" dirty="0">
                <a:latin typeface="Times New Roman" panose="02020603050405020304" pitchFamily="18" charset="0"/>
                <a:cs typeface="Times New Roman" panose="02020603050405020304" pitchFamily="18" charset="0"/>
              </a:rPr>
              <a:t> Enabling people to “</a:t>
            </a:r>
            <a:r>
              <a:rPr lang="en-US" sz="2600" b="1" i="1" dirty="0">
                <a:latin typeface="Times New Roman" panose="02020603050405020304" pitchFamily="18" charset="0"/>
                <a:cs typeface="Times New Roman" panose="02020603050405020304" pitchFamily="18" charset="0"/>
              </a:rPr>
              <a:t>cross boundaries and test beyond assigned area</a:t>
            </a:r>
            <a:r>
              <a:rPr lang="en-US" sz="2600" dirty="0">
                <a:latin typeface="Times New Roman" panose="02020603050405020304" pitchFamily="18" charset="0"/>
                <a:cs typeface="Times New Roman" panose="02020603050405020304" pitchFamily="18" charset="0"/>
              </a:rPr>
              <a:t>”</a:t>
            </a:r>
          </a:p>
          <a:p>
            <a:pPr lvl="1">
              <a:buFontTx/>
              <a:buChar char="•"/>
            </a:pPr>
            <a:r>
              <a:rPr lang="en-US" sz="2600" dirty="0">
                <a:latin typeface="Times New Roman" panose="02020603050405020304" pitchFamily="18" charset="0"/>
                <a:cs typeface="Times New Roman" panose="02020603050405020304" pitchFamily="18" charset="0"/>
              </a:rPr>
              <a:t> Bringing different people performing different roles together in the organization for testing - “</a:t>
            </a:r>
            <a:r>
              <a:rPr lang="en-US" sz="2600" b="1" i="1" dirty="0">
                <a:latin typeface="Times New Roman" panose="02020603050405020304" pitchFamily="18" charset="0"/>
                <a:cs typeface="Times New Roman" panose="02020603050405020304" pitchFamily="18" charset="0"/>
              </a:rPr>
              <a:t>Testing isn’t for testers alone</a:t>
            </a:r>
            <a:r>
              <a:rPr lang="en-US" sz="2600" dirty="0">
                <a:latin typeface="Times New Roman" panose="02020603050405020304" pitchFamily="18" charset="0"/>
                <a:cs typeface="Times New Roman" panose="02020603050405020304" pitchFamily="18" charset="0"/>
              </a:rPr>
              <a:t>”</a:t>
            </a:r>
          </a:p>
          <a:p>
            <a:pPr lvl="1">
              <a:buFontTx/>
              <a:buChar char="•"/>
            </a:pPr>
            <a:endParaRPr lang="en-US" sz="2600" dirty="0">
              <a:latin typeface="Times New Roman" panose="02020603050405020304" pitchFamily="18" charset="0"/>
              <a:cs typeface="Times New Roman" panose="02020603050405020304" pitchFamily="18" charset="0"/>
            </a:endParaRP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1784322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TextShape 1"/>
          <p:cNvSpPr txBox="1"/>
          <p:nvPr/>
        </p:nvSpPr>
        <p:spPr>
          <a:xfrm>
            <a:off x="914400" y="274680"/>
            <a:ext cx="7772040" cy="1401720"/>
          </a:xfrm>
          <a:prstGeom prst="rect">
            <a:avLst/>
          </a:prstGeom>
          <a:noFill/>
          <a:ln>
            <a:noFill/>
          </a:ln>
        </p:spPr>
        <p:txBody>
          <a:bodyPr lIns="90000" tIns="45000" rIns="90000" bIns="91440" anchor="b"/>
          <a:lstStyle/>
          <a:p>
            <a:pPr>
              <a:spcBef>
                <a:spcPct val="50000"/>
              </a:spcBef>
            </a:pPr>
            <a:endParaRPr lang="en-US" sz="3200" dirty="0" smtClean="0">
              <a:latin typeface="Times New Roman" panose="02020603050405020304" pitchFamily="18" charset="0"/>
              <a:cs typeface="Times New Roman" panose="02020603050405020304" pitchFamily="18" charset="0"/>
            </a:endParaRPr>
          </a:p>
          <a:p>
            <a:pPr>
              <a:spcBef>
                <a:spcPct val="50000"/>
              </a:spcBef>
            </a:pPr>
            <a:r>
              <a:rPr lang="en-US" sz="3200" dirty="0" smtClean="0">
                <a:latin typeface="Times New Roman" panose="02020603050405020304" pitchFamily="18" charset="0"/>
                <a:cs typeface="Times New Roman" panose="02020603050405020304" pitchFamily="18" charset="0"/>
              </a:rPr>
              <a:t>Integration </a:t>
            </a:r>
            <a:r>
              <a:rPr lang="en-US" sz="3200" dirty="0">
                <a:latin typeface="Times New Roman" panose="02020603050405020304" pitchFamily="18" charset="0"/>
                <a:cs typeface="Times New Roman" panose="02020603050405020304" pitchFamily="18" charset="0"/>
              </a:rPr>
              <a:t>Testing Phase</a:t>
            </a:r>
            <a:br>
              <a:rPr lang="en-US" sz="3200"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Defect </a:t>
            </a:r>
            <a:r>
              <a:rPr lang="en-US" sz="3200" b="1" dirty="0">
                <a:latin typeface="Times New Roman" panose="02020603050405020304" pitchFamily="18" charset="0"/>
                <a:cs typeface="Times New Roman" panose="02020603050405020304" pitchFamily="18" charset="0"/>
              </a:rPr>
              <a:t>Bash</a:t>
            </a:r>
          </a:p>
        </p:txBody>
      </p:sp>
      <p:sp>
        <p:nvSpPr>
          <p:cNvPr id="512" name="TextShape 2"/>
          <p:cNvSpPr txBox="1"/>
          <p:nvPr/>
        </p:nvSpPr>
        <p:spPr>
          <a:xfrm>
            <a:off x="762000" y="1905000"/>
            <a:ext cx="7772040" cy="4571640"/>
          </a:xfrm>
          <a:prstGeom prst="rect">
            <a:avLst/>
          </a:prstGeom>
          <a:noFill/>
          <a:ln>
            <a:noFill/>
          </a:ln>
        </p:spPr>
        <p:txBody>
          <a:bodyPr lIns="90000" tIns="45000" rIns="90000" bIns="45000"/>
          <a:lstStyle/>
          <a:p>
            <a:pPr>
              <a:buFontTx/>
              <a:buChar char="•"/>
            </a:pPr>
            <a:r>
              <a:rPr lang="en-US" sz="2600" dirty="0" smtClean="0">
                <a:latin typeface="Times New Roman" panose="02020603050405020304" pitchFamily="18" charset="0"/>
                <a:cs typeface="Times New Roman" panose="02020603050405020304" pitchFamily="18" charset="0"/>
              </a:rPr>
              <a:t> Let </a:t>
            </a:r>
            <a:r>
              <a:rPr lang="en-US" sz="2600" dirty="0">
                <a:latin typeface="Times New Roman" panose="02020603050405020304" pitchFamily="18" charset="0"/>
                <a:cs typeface="Times New Roman" panose="02020603050405020304" pitchFamily="18" charset="0"/>
              </a:rPr>
              <a:t>everyone in organization use the product before delivery - “</a:t>
            </a:r>
            <a:r>
              <a:rPr lang="en-US" sz="2600" b="1" i="1" dirty="0">
                <a:latin typeface="Times New Roman" panose="02020603050405020304" pitchFamily="18" charset="0"/>
                <a:cs typeface="Times New Roman" panose="02020603050405020304" pitchFamily="18" charset="0"/>
              </a:rPr>
              <a:t>Eat your own dog </a:t>
            </a:r>
            <a:r>
              <a:rPr lang="en-US" sz="2600" b="1" i="1" dirty="0" smtClean="0">
                <a:latin typeface="Times New Roman" panose="02020603050405020304" pitchFamily="18" charset="0"/>
                <a:cs typeface="Times New Roman" panose="02020603050405020304" pitchFamily="18" charset="0"/>
              </a:rPr>
              <a:t>food</a:t>
            </a:r>
            <a:r>
              <a:rPr lang="en-US" sz="2600" dirty="0" smtClean="0">
                <a:latin typeface="Times New Roman" panose="02020603050405020304" pitchFamily="18" charset="0"/>
                <a:cs typeface="Times New Roman" panose="02020603050405020304" pitchFamily="18" charset="0"/>
              </a:rPr>
              <a:t>”</a:t>
            </a:r>
          </a:p>
          <a:p>
            <a:endParaRPr lang="en-US" sz="2600" dirty="0" smtClean="0">
              <a:latin typeface="Times New Roman" panose="02020603050405020304" pitchFamily="18" charset="0"/>
              <a:cs typeface="Times New Roman" panose="02020603050405020304" pitchFamily="18" charset="0"/>
            </a:endParaRPr>
          </a:p>
          <a:p>
            <a:pPr>
              <a:buFontTx/>
              <a:buChar char="•"/>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Bringing </a:t>
            </a:r>
            <a:r>
              <a:rPr lang="en-US" sz="2600" dirty="0">
                <a:latin typeface="Times New Roman" panose="02020603050405020304" pitchFamily="18" charset="0"/>
                <a:cs typeface="Times New Roman" panose="02020603050405020304" pitchFamily="18" charset="0"/>
              </a:rPr>
              <a:t>in people who have different levels of product understanding, to test the product together randomly – “</a:t>
            </a:r>
            <a:r>
              <a:rPr lang="en-US" sz="2600" b="1" i="1" dirty="0">
                <a:latin typeface="Times New Roman" panose="02020603050405020304" pitchFamily="18" charset="0"/>
                <a:cs typeface="Times New Roman" panose="02020603050405020304" pitchFamily="18" charset="0"/>
              </a:rPr>
              <a:t>Users of software are not the same</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22531610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TextShape 1"/>
          <p:cNvSpPr txBox="1"/>
          <p:nvPr/>
        </p:nvSpPr>
        <p:spPr>
          <a:xfrm>
            <a:off x="914400" y="274680"/>
            <a:ext cx="7772040" cy="1142640"/>
          </a:xfrm>
          <a:prstGeom prst="rect">
            <a:avLst/>
          </a:prstGeom>
          <a:noFill/>
          <a:ln>
            <a:noFill/>
          </a:ln>
        </p:spPr>
        <p:txBody>
          <a:bodyPr lIns="90000" tIns="45000" rIns="90000" bIns="91440" anchor="b"/>
          <a:lstStyle/>
          <a:p>
            <a:pPr>
              <a:lnSpc>
                <a:spcPct val="100000"/>
              </a:lnSpc>
            </a:pPr>
            <a:r>
              <a:rPr lang="en-US" sz="3200" b="1" strike="noStrike" spc="-1" dirty="0">
                <a:uFill>
                  <a:solidFill>
                    <a:srgbClr val="FFFFFF"/>
                  </a:solidFill>
                </a:uFill>
                <a:latin typeface="Times New Roman" pitchFamily="18" charset="0"/>
                <a:cs typeface="Times New Roman" pitchFamily="18" charset="0"/>
              </a:rPr>
              <a:t>System </a:t>
            </a:r>
            <a:r>
              <a:rPr lang="en-US" sz="3200" b="1" strike="noStrike" spc="-1" dirty="0" smtClean="0">
                <a:uFill>
                  <a:solidFill>
                    <a:srgbClr val="FFFFFF"/>
                  </a:solidFill>
                </a:uFill>
                <a:latin typeface="Times New Roman" pitchFamily="18" charset="0"/>
                <a:cs typeface="Times New Roman" pitchFamily="18" charset="0"/>
              </a:rPr>
              <a:t>Testing Overview</a:t>
            </a:r>
            <a:endParaRPr lang="en-US" sz="3200" b="1" strike="noStrike" spc="-1" dirty="0">
              <a:uFill>
                <a:solidFill>
                  <a:srgbClr val="FFFFFF"/>
                </a:solidFill>
              </a:uFill>
              <a:latin typeface="Times New Roman" pitchFamily="18" charset="0"/>
              <a:cs typeface="Times New Roman" pitchFamily="18" charset="0"/>
            </a:endParaRPr>
          </a:p>
        </p:txBody>
      </p:sp>
      <p:sp>
        <p:nvSpPr>
          <p:cNvPr id="512" name="TextShape 2"/>
          <p:cNvSpPr txBox="1"/>
          <p:nvPr/>
        </p:nvSpPr>
        <p:spPr>
          <a:xfrm>
            <a:off x="762000" y="1905000"/>
            <a:ext cx="7772040" cy="4571640"/>
          </a:xfrm>
          <a:prstGeom prst="rect">
            <a:avLst/>
          </a:prstGeom>
          <a:noFill/>
          <a:ln>
            <a:noFill/>
          </a:ln>
        </p:spPr>
        <p:txBody>
          <a:bodyPr lIns="90000" tIns="45000" rIns="90000" bIns="45000"/>
          <a:lstStyle/>
          <a:p>
            <a:pPr marL="274320" indent="-273960" algn="just">
              <a:lnSpc>
                <a:spcPct val="100000"/>
              </a:lnSpc>
              <a:buClr>
                <a:srgbClr val="D34817"/>
              </a:buClr>
              <a:buSzPct val="85000"/>
              <a:buFont typeface="Wingdings 2" charset="2"/>
              <a:buChar char=""/>
            </a:pPr>
            <a:r>
              <a:rPr lang="en-US" sz="2400" b="0" strike="noStrike" spc="-1" dirty="0">
                <a:solidFill>
                  <a:srgbClr val="000000"/>
                </a:solidFill>
                <a:uFill>
                  <a:solidFill>
                    <a:srgbClr val="FFFFFF"/>
                  </a:solidFill>
                </a:uFill>
                <a:latin typeface="Times New Roman" pitchFamily="18" charset="0"/>
                <a:cs typeface="Times New Roman" pitchFamily="18" charset="0"/>
              </a:rPr>
              <a:t>System testing is defined as a testing phase conducted on the complete integrated system, to evaluate the system compliance with its specified requirements. </a:t>
            </a:r>
            <a:endParaRPr lang="en-US" sz="2400" b="0" strike="noStrike" spc="-1" dirty="0" smtClean="0">
              <a:solidFill>
                <a:srgbClr val="000000"/>
              </a:solidFill>
              <a:uFill>
                <a:solidFill>
                  <a:srgbClr val="FFFFFF"/>
                </a:solidFill>
              </a:uFill>
              <a:latin typeface="Times New Roman" pitchFamily="18" charset="0"/>
              <a:cs typeface="Times New Roman" pitchFamily="18" charset="0"/>
            </a:endParaRPr>
          </a:p>
          <a:p>
            <a:pPr marL="360" algn="just">
              <a:lnSpc>
                <a:spcPct val="100000"/>
              </a:lnSpc>
              <a:buClr>
                <a:srgbClr val="D34817"/>
              </a:buClr>
              <a:buSzPct val="85000"/>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r>
              <a:rPr lang="en-US" sz="2400" b="0" strike="noStrike" spc="-1" dirty="0" smtClean="0">
                <a:solidFill>
                  <a:srgbClr val="000000"/>
                </a:solidFill>
                <a:uFill>
                  <a:solidFill>
                    <a:srgbClr val="FFFFFF"/>
                  </a:solidFill>
                </a:uFill>
                <a:latin typeface="Times New Roman" pitchFamily="18" charset="0"/>
                <a:cs typeface="Times New Roman" pitchFamily="18" charset="0"/>
              </a:rPr>
              <a:t>System </a:t>
            </a:r>
            <a:r>
              <a:rPr lang="en-US" sz="2400" b="0" strike="noStrike" spc="-1" dirty="0">
                <a:solidFill>
                  <a:srgbClr val="000000"/>
                </a:solidFill>
                <a:uFill>
                  <a:solidFill>
                    <a:srgbClr val="FFFFFF"/>
                  </a:solidFill>
                </a:uFill>
                <a:latin typeface="Times New Roman" pitchFamily="18" charset="0"/>
                <a:cs typeface="Times New Roman" pitchFamily="18" charset="0"/>
              </a:rPr>
              <a:t>testing is the only phase of testing which tests the both functional and non-functional aspects of the product. </a:t>
            </a:r>
            <a:endParaRPr lang="en-US" sz="26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1449107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TextShape 1"/>
          <p:cNvSpPr txBox="1"/>
          <p:nvPr/>
        </p:nvSpPr>
        <p:spPr>
          <a:xfrm>
            <a:off x="685800" y="533400"/>
            <a:ext cx="7772040" cy="563520"/>
          </a:xfrm>
          <a:prstGeom prst="rect">
            <a:avLst/>
          </a:prstGeom>
          <a:noFill/>
          <a:ln>
            <a:noFill/>
          </a:ln>
        </p:spPr>
        <p:txBody>
          <a:bodyPr lIns="90000" tIns="45000" rIns="90000" bIns="91440" anchor="b"/>
          <a:lstStyle/>
          <a:p>
            <a:pPr>
              <a:lnSpc>
                <a:spcPct val="100000"/>
              </a:lnSpc>
            </a:pPr>
            <a:r>
              <a:rPr lang="en-US" sz="3200" b="1" strike="noStrike" spc="-1" dirty="0">
                <a:uFill>
                  <a:solidFill>
                    <a:srgbClr val="FFFFFF"/>
                  </a:solidFill>
                </a:uFill>
                <a:latin typeface="Times New Roman" pitchFamily="18" charset="0"/>
                <a:cs typeface="Times New Roman" pitchFamily="18" charset="0"/>
              </a:rPr>
              <a:t>System </a:t>
            </a:r>
            <a:r>
              <a:rPr lang="en-US" sz="3200" b="1" strike="noStrike" spc="-1" dirty="0" smtClean="0">
                <a:uFill>
                  <a:solidFill>
                    <a:srgbClr val="FFFFFF"/>
                  </a:solidFill>
                </a:uFill>
                <a:latin typeface="Times New Roman" pitchFamily="18" charset="0"/>
                <a:cs typeface="Times New Roman" pitchFamily="18" charset="0"/>
              </a:rPr>
              <a:t>Testing Overview </a:t>
            </a:r>
            <a:endParaRPr lang="en-US" sz="3200" b="1" strike="noStrike" spc="-1" dirty="0">
              <a:uFill>
                <a:solidFill>
                  <a:srgbClr val="FFFFFF"/>
                </a:solidFill>
              </a:uFill>
              <a:latin typeface="Times New Roman" pitchFamily="18" charset="0"/>
              <a:cs typeface="Times New Roman" pitchFamily="18" charset="0"/>
            </a:endParaRPr>
          </a:p>
        </p:txBody>
      </p:sp>
      <p:sp>
        <p:nvSpPr>
          <p:cNvPr id="514" name="TextShape 2"/>
          <p:cNvSpPr txBox="1"/>
          <p:nvPr/>
        </p:nvSpPr>
        <p:spPr>
          <a:xfrm>
            <a:off x="471847" y="1352550"/>
            <a:ext cx="7772040" cy="4743090"/>
          </a:xfrm>
          <a:prstGeom prst="rect">
            <a:avLst/>
          </a:prstGeom>
          <a:noFill/>
          <a:ln>
            <a:noFill/>
          </a:ln>
        </p:spPr>
        <p:txBody>
          <a:bodyPr lIns="90000" tIns="45000" rIns="90000" bIns="45000"/>
          <a:lstStyle/>
          <a:p>
            <a:pPr marL="274320" indent="-273960" algn="just">
              <a:lnSpc>
                <a:spcPct val="100000"/>
              </a:lnSpc>
              <a:buClr>
                <a:srgbClr val="D34817"/>
              </a:buClr>
              <a:buSzPct val="85000"/>
            </a:pPr>
            <a:r>
              <a:rPr lang="en-US" sz="2600" b="0" strike="noStrike" spc="-1" dirty="0" smtClean="0">
                <a:solidFill>
                  <a:srgbClr val="000000"/>
                </a:solidFill>
                <a:uFill>
                  <a:solidFill>
                    <a:srgbClr val="FFFFFF"/>
                  </a:solidFill>
                </a:uFill>
                <a:latin typeface="Times New Roman" pitchFamily="18" charset="0"/>
                <a:cs typeface="Times New Roman" pitchFamily="18" charset="0"/>
              </a:rPr>
              <a:t>   On </a:t>
            </a:r>
            <a:r>
              <a:rPr lang="en-US" sz="2600" b="0" strike="noStrike" spc="-1" dirty="0">
                <a:solidFill>
                  <a:srgbClr val="000000"/>
                </a:solidFill>
                <a:uFill>
                  <a:solidFill>
                    <a:srgbClr val="FFFFFF"/>
                  </a:solidFill>
                </a:uFill>
                <a:latin typeface="Times New Roman" pitchFamily="18" charset="0"/>
                <a:cs typeface="Times New Roman" pitchFamily="18" charset="0"/>
              </a:rPr>
              <a:t>the non-functional side, system brings in different testing types (also called quality factors), some of which are as follows</a:t>
            </a:r>
            <a:r>
              <a:rPr lang="en-US" sz="2600" b="0" strike="noStrike" spc="-1" dirty="0" smtClean="0">
                <a:solidFill>
                  <a:srgbClr val="000000"/>
                </a:solidFill>
                <a:uFill>
                  <a:solidFill>
                    <a:srgbClr val="FFFFFF"/>
                  </a:solidFill>
                </a:uFill>
                <a:latin typeface="Times New Roman" pitchFamily="18" charset="0"/>
                <a:cs typeface="Times New Roman" pitchFamily="18" charset="0"/>
              </a:rPr>
              <a:t>:</a:t>
            </a:r>
          </a:p>
          <a:p>
            <a:pPr marL="274320" indent="-273960" algn="just">
              <a:lnSpc>
                <a:spcPct val="100000"/>
              </a:lnSpc>
              <a:buClr>
                <a:srgbClr val="D34817"/>
              </a:buClr>
              <a:buSzPct val="85000"/>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600" strike="noStrike" spc="-1" dirty="0">
                <a:solidFill>
                  <a:srgbClr val="000000"/>
                </a:solidFill>
                <a:uFill>
                  <a:solidFill>
                    <a:srgbClr val="FFFFFF"/>
                  </a:solidFill>
                </a:uFill>
                <a:latin typeface="Times New Roman" pitchFamily="18" charset="0"/>
                <a:cs typeface="Times New Roman" pitchFamily="18" charset="0"/>
              </a:rPr>
              <a:t>Performance/Load testing   </a:t>
            </a:r>
            <a:endParaRPr lang="en-US" sz="260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600" spc="-1" dirty="0" smtClean="0">
                <a:solidFill>
                  <a:srgbClr val="000000"/>
                </a:solidFill>
                <a:uFill>
                  <a:solidFill>
                    <a:srgbClr val="FFFFFF"/>
                  </a:solidFill>
                </a:uFill>
                <a:latin typeface="Times New Roman" pitchFamily="18" charset="0"/>
                <a:cs typeface="Times New Roman" pitchFamily="18" charset="0"/>
              </a:rPr>
              <a:t>Scalability Testing</a:t>
            </a:r>
            <a:endParaRPr lang="en-US" sz="260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600" strike="noStrike" spc="-1" dirty="0">
                <a:solidFill>
                  <a:srgbClr val="000000"/>
                </a:solidFill>
                <a:uFill>
                  <a:solidFill>
                    <a:srgbClr val="FFFFFF"/>
                  </a:solidFill>
                </a:uFill>
                <a:latin typeface="Times New Roman" pitchFamily="18" charset="0"/>
                <a:cs typeface="Times New Roman" pitchFamily="18" charset="0"/>
              </a:rPr>
              <a:t>Reliability </a:t>
            </a:r>
            <a:r>
              <a:rPr lang="en-US" sz="2600" strike="noStrike" spc="-1" dirty="0" smtClean="0">
                <a:solidFill>
                  <a:srgbClr val="000000"/>
                </a:solidFill>
                <a:uFill>
                  <a:solidFill>
                    <a:srgbClr val="FFFFFF"/>
                  </a:solidFill>
                </a:uFill>
                <a:latin typeface="Times New Roman" pitchFamily="18" charset="0"/>
                <a:cs typeface="Times New Roman" pitchFamily="18" charset="0"/>
              </a:rPr>
              <a:t>testing</a:t>
            </a:r>
          </a:p>
          <a:p>
            <a:pPr marL="274320" indent="-273960" algn="just">
              <a:lnSpc>
                <a:spcPct val="100000"/>
              </a:lnSpc>
              <a:buSzPct val="85000"/>
              <a:buFont typeface="Wingdings" pitchFamily="2" charset="2"/>
              <a:buChar char="Ø"/>
            </a:pPr>
            <a:r>
              <a:rPr lang="en-US" sz="2600" spc="-1" dirty="0" smtClean="0">
                <a:solidFill>
                  <a:srgbClr val="000000"/>
                </a:solidFill>
                <a:uFill>
                  <a:solidFill>
                    <a:srgbClr val="FFFFFF"/>
                  </a:solidFill>
                </a:uFill>
                <a:latin typeface="Times New Roman" pitchFamily="18" charset="0"/>
                <a:cs typeface="Times New Roman" pitchFamily="18" charset="0"/>
              </a:rPr>
              <a:t>Stress testing</a:t>
            </a:r>
          </a:p>
          <a:p>
            <a:pPr marL="274320" indent="-273960" algn="just">
              <a:lnSpc>
                <a:spcPct val="100000"/>
              </a:lnSpc>
              <a:buSzPct val="85000"/>
              <a:buFont typeface="Wingdings" pitchFamily="2" charset="2"/>
              <a:buChar char="Ø"/>
            </a:pPr>
            <a:r>
              <a:rPr lang="en-US" sz="2600" strike="noStrike" spc="-1" dirty="0" smtClean="0">
                <a:solidFill>
                  <a:srgbClr val="000000"/>
                </a:solidFill>
                <a:uFill>
                  <a:solidFill>
                    <a:srgbClr val="FFFFFF"/>
                  </a:solidFill>
                </a:uFill>
                <a:latin typeface="Times New Roman" pitchFamily="18" charset="0"/>
                <a:cs typeface="Times New Roman" pitchFamily="18" charset="0"/>
              </a:rPr>
              <a:t>Interoperability testing</a:t>
            </a:r>
          </a:p>
          <a:p>
            <a:pPr marL="274320" indent="-273960" algn="just">
              <a:lnSpc>
                <a:spcPct val="100000"/>
              </a:lnSpc>
              <a:buSzPct val="85000"/>
              <a:buFont typeface="Wingdings" pitchFamily="2" charset="2"/>
              <a:buChar char="Ø"/>
            </a:pPr>
            <a:r>
              <a:rPr lang="en-US" sz="2600" spc="-1" dirty="0" smtClean="0">
                <a:solidFill>
                  <a:srgbClr val="000000"/>
                </a:solidFill>
                <a:uFill>
                  <a:solidFill>
                    <a:srgbClr val="FFFFFF"/>
                  </a:solidFill>
                </a:uFill>
                <a:latin typeface="Times New Roman" pitchFamily="18" charset="0"/>
                <a:cs typeface="Times New Roman" pitchFamily="18" charset="0"/>
              </a:rPr>
              <a:t>Localization testing</a:t>
            </a:r>
          </a:p>
          <a:p>
            <a:pPr marL="274320" indent="-273960" algn="just">
              <a:lnSpc>
                <a:spcPct val="100000"/>
              </a:lnSpc>
              <a:buSzPct val="85000"/>
            </a:pP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TextShape 1"/>
          <p:cNvSpPr txBox="1"/>
          <p:nvPr/>
        </p:nvSpPr>
        <p:spPr>
          <a:xfrm>
            <a:off x="152400" y="647880"/>
            <a:ext cx="8381640" cy="1142640"/>
          </a:xfrm>
          <a:prstGeom prst="rect">
            <a:avLst/>
          </a:prstGeom>
          <a:noFill/>
          <a:ln>
            <a:noFill/>
          </a:ln>
        </p:spPr>
        <p:txBody>
          <a:bodyPr lIns="90000" tIns="45000" rIns="90000" bIns="91440" anchor="b"/>
          <a:lstStyle/>
          <a:p>
            <a:pPr algn="just">
              <a:lnSpc>
                <a:spcPct val="100000"/>
              </a:lnSpc>
            </a:pPr>
            <a:r>
              <a:rPr lang="en-US" sz="3600" b="1" strike="noStrike" spc="-1" dirty="0">
                <a:uFill>
                  <a:solidFill>
                    <a:srgbClr val="FFFFFF"/>
                  </a:solidFill>
                </a:uFill>
                <a:latin typeface="Times New Roman" pitchFamily="18" charset="0"/>
                <a:cs typeface="Times New Roman" pitchFamily="18" charset="0"/>
              </a:rPr>
              <a:t>Different perspectives of system </a:t>
            </a:r>
            <a:r>
              <a:rPr lang="en-US" sz="3600" b="1" strike="noStrike" spc="-1" dirty="0" smtClean="0">
                <a:uFill>
                  <a:solidFill>
                    <a:srgbClr val="FFFFFF"/>
                  </a:solidFill>
                </a:uFill>
                <a:latin typeface="Times New Roman" pitchFamily="18" charset="0"/>
                <a:cs typeface="Times New Roman" pitchFamily="18" charset="0"/>
              </a:rPr>
              <a:t>testing</a:t>
            </a:r>
            <a:endParaRPr lang="en-US" sz="1800" b="0" strike="noStrike" spc="-1" dirty="0">
              <a:solidFill>
                <a:srgbClr val="000000"/>
              </a:solidFill>
              <a:uFill>
                <a:solidFill>
                  <a:srgbClr val="FFFFFF"/>
                </a:solidFill>
              </a:uFill>
              <a:latin typeface="Perpetua"/>
            </a:endParaRPr>
          </a:p>
        </p:txBody>
      </p:sp>
      <p:pic>
        <p:nvPicPr>
          <p:cNvPr id="520" name="Content Placeholder 3"/>
          <p:cNvPicPr/>
          <p:nvPr/>
        </p:nvPicPr>
        <p:blipFill>
          <a:blip r:embed="rId2"/>
          <a:stretch/>
        </p:blipFill>
        <p:spPr>
          <a:xfrm>
            <a:off x="914400" y="1981200"/>
            <a:ext cx="7086600" cy="3429120"/>
          </a:xfrm>
          <a:prstGeom prst="rect">
            <a:avLst/>
          </a:prstGeom>
          <a:ln>
            <a:noFill/>
          </a:ln>
        </p:spPr>
      </p:pic>
      <p:pic>
        <p:nvPicPr>
          <p:cNvPr id="5" name="Picture 4" descr="WhatsApp Image 2020-07-07 at 14.53.53.jpeg"/>
          <p:cNvPicPr>
            <a:picLocks noChangeAspect="1"/>
          </p:cNvPicPr>
          <p:nvPr/>
        </p:nvPicPr>
        <p:blipFill>
          <a:blip r:embed="rId3"/>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TextShape 1"/>
          <p:cNvSpPr txBox="1"/>
          <p:nvPr/>
        </p:nvSpPr>
        <p:spPr>
          <a:xfrm>
            <a:off x="152400" y="104955"/>
            <a:ext cx="7772040" cy="1142640"/>
          </a:xfrm>
          <a:prstGeom prst="rect">
            <a:avLst/>
          </a:prstGeom>
          <a:noFill/>
          <a:ln>
            <a:noFill/>
          </a:ln>
        </p:spPr>
        <p:txBody>
          <a:bodyPr lIns="90000" tIns="45000" rIns="90000" bIns="91440" anchor="b"/>
          <a:lstStyle/>
          <a:p>
            <a:pPr algn="ctr">
              <a:lnSpc>
                <a:spcPct val="100000"/>
              </a:lnSpc>
            </a:pPr>
            <a:r>
              <a:rPr lang="en-US" sz="3200" b="1" strike="noStrike" cap="all" spc="-1" dirty="0">
                <a:uFill>
                  <a:solidFill>
                    <a:srgbClr val="FFFFFF"/>
                  </a:solidFill>
                </a:uFill>
                <a:latin typeface="Times New Roman" pitchFamily="18" charset="0"/>
                <a:cs typeface="Times New Roman" pitchFamily="18" charset="0"/>
              </a:rPr>
              <a:t>WHY IS SYSTEM TESTING Done?</a:t>
            </a:r>
            <a:endParaRPr lang="en-US" sz="3200" b="1" strike="noStrike" spc="-1" dirty="0">
              <a:uFill>
                <a:solidFill>
                  <a:srgbClr val="FFFFFF"/>
                </a:solidFill>
              </a:uFill>
              <a:latin typeface="Times New Roman" pitchFamily="18" charset="0"/>
              <a:cs typeface="Times New Roman" pitchFamily="18" charset="0"/>
            </a:endParaRPr>
          </a:p>
        </p:txBody>
      </p:sp>
      <p:sp>
        <p:nvSpPr>
          <p:cNvPr id="524" name="TextShape 2"/>
          <p:cNvSpPr txBox="1"/>
          <p:nvPr/>
        </p:nvSpPr>
        <p:spPr>
          <a:xfrm>
            <a:off x="381000" y="1447920"/>
            <a:ext cx="8305440" cy="4571640"/>
          </a:xfrm>
          <a:prstGeom prst="rect">
            <a:avLst/>
          </a:prstGeom>
          <a:noFill/>
          <a:ln>
            <a:noFill/>
          </a:ln>
        </p:spPr>
        <p:txBody>
          <a:bodyPr lIns="90000" tIns="45000" rIns="90000" bIns="45000"/>
          <a:lstStyle/>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Provide independent perspective in testing</a:t>
            </a: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Bring in customer perspective in testing</a:t>
            </a: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Provide a “fresh pair of eyes” to discover defects not found earlier by testing</a:t>
            </a: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Test product behavior in a holistic, complete, and realistic environment</a:t>
            </a: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Test both functional and non-functional aspects of the product</a:t>
            </a: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Build confidence in the product</a:t>
            </a:r>
          </a:p>
          <a:p>
            <a:pPr marL="274320" indent="-273960" algn="just">
              <a:lnSpc>
                <a:spcPct val="100000"/>
              </a:lnSpc>
              <a:buSzPct val="85000"/>
              <a:buFont typeface="Wingdings" pitchFamily="2" charset="2"/>
              <a:buChar char="Ø"/>
            </a:pPr>
            <a:r>
              <a:rPr lang="en-US" sz="2600" b="0" strike="noStrike" spc="-1" dirty="0" smtClean="0">
                <a:solidFill>
                  <a:srgbClr val="000000"/>
                </a:solidFill>
                <a:uFill>
                  <a:solidFill>
                    <a:srgbClr val="FFFFFF"/>
                  </a:solidFill>
                </a:uFill>
                <a:latin typeface="Times New Roman" pitchFamily="18" charset="0"/>
                <a:cs typeface="Times New Roman" pitchFamily="18" charset="0"/>
              </a:rPr>
              <a:t>Ensure </a:t>
            </a:r>
            <a:r>
              <a:rPr lang="en-US" sz="2600" b="0" strike="noStrike" spc="-1" dirty="0">
                <a:solidFill>
                  <a:srgbClr val="000000"/>
                </a:solidFill>
                <a:uFill>
                  <a:solidFill>
                    <a:srgbClr val="FFFFFF"/>
                  </a:solidFill>
                </a:uFill>
                <a:latin typeface="Times New Roman" pitchFamily="18" charset="0"/>
                <a:cs typeface="Times New Roman" pitchFamily="18" charset="0"/>
              </a:rPr>
              <a:t>all requirements are met and ready the product for acceptance testing.</a:t>
            </a: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White box pp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 y="1295400"/>
            <a:ext cx="8534400" cy="4675367"/>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descr="WhatsApp Image 2020-07-07 at 14.53.53.jpeg"/>
          <p:cNvPicPr>
            <a:picLocks noChangeAspect="1"/>
          </p:cNvPicPr>
          <p:nvPr/>
        </p:nvPicPr>
        <p:blipFill>
          <a:blip r:embed="rId3"/>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10796844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TextShape 1"/>
          <p:cNvSpPr txBox="1"/>
          <p:nvPr/>
        </p:nvSpPr>
        <p:spPr>
          <a:xfrm>
            <a:off x="304800" y="758952"/>
            <a:ext cx="8152920" cy="609600"/>
          </a:xfrm>
          <a:prstGeom prst="rect">
            <a:avLst/>
          </a:prstGeom>
          <a:noFill/>
          <a:ln>
            <a:noFill/>
          </a:ln>
        </p:spPr>
        <p:txBody>
          <a:bodyPr lIns="90000" tIns="45000" rIns="90000" bIns="91440" anchor="b"/>
          <a:lstStyle/>
          <a:p>
            <a:pPr>
              <a:lnSpc>
                <a:spcPct val="100000"/>
              </a:lnSpc>
            </a:pPr>
            <a:r>
              <a:rPr lang="en-US" sz="3200" b="0" strike="noStrike" spc="-1" dirty="0">
                <a:uFill>
                  <a:solidFill>
                    <a:srgbClr val="FFFFFF"/>
                  </a:solidFill>
                </a:uFill>
                <a:latin typeface="Times New Roman" pitchFamily="18" charset="0"/>
                <a:cs typeface="Times New Roman" pitchFamily="18" charset="0"/>
              </a:rPr>
              <a:t>Functional testing versus non-functional testing</a:t>
            </a:r>
            <a:endParaRPr lang="en-US" sz="1800" b="0" strike="noStrike" spc="-1" dirty="0">
              <a:uFill>
                <a:solidFill>
                  <a:srgbClr val="FFFFFF"/>
                </a:solidFill>
              </a:uFill>
              <a:latin typeface="Times New Roman" pitchFamily="18" charset="0"/>
              <a:cs typeface="Times New Roman" pitchFamily="18" charset="0"/>
            </a:endParaRPr>
          </a:p>
        </p:txBody>
      </p:sp>
      <p:graphicFrame>
        <p:nvGraphicFramePr>
          <p:cNvPr id="526" name="Table 2"/>
          <p:cNvGraphicFramePr/>
          <p:nvPr>
            <p:extLst>
              <p:ext uri="{D42A27DB-BD31-4B8C-83A1-F6EECF244321}">
                <p14:modId xmlns="" xmlns:p14="http://schemas.microsoft.com/office/powerpoint/2010/main" val="2211618567"/>
              </p:ext>
            </p:extLst>
          </p:nvPr>
        </p:nvGraphicFramePr>
        <p:xfrm>
          <a:off x="533400" y="1520952"/>
          <a:ext cx="8229600" cy="4282935"/>
        </p:xfrm>
        <a:graphic>
          <a:graphicData uri="http://schemas.openxmlformats.org/drawingml/2006/table">
            <a:tbl>
              <a:tblPr/>
              <a:tblGrid>
                <a:gridCol w="2667000"/>
                <a:gridCol w="2819400"/>
                <a:gridCol w="2743200"/>
              </a:tblGrid>
              <a:tr h="390132">
                <a:tc>
                  <a:txBody>
                    <a:bodyPr/>
                    <a:lstStyle/>
                    <a:p>
                      <a:pPr algn="ctr">
                        <a:lnSpc>
                          <a:spcPct val="100000"/>
                        </a:lnSpc>
                      </a:pPr>
                      <a:r>
                        <a:rPr lang="en-IN" sz="1800" b="1" strike="noStrike" spc="-1" dirty="0">
                          <a:solidFill>
                            <a:srgbClr val="FFFFFF"/>
                          </a:solidFill>
                          <a:uFill>
                            <a:solidFill>
                              <a:srgbClr val="FFFFFF"/>
                            </a:solidFill>
                          </a:uFill>
                          <a:latin typeface="Perpetua"/>
                        </a:rPr>
                        <a:t>Testing aspects</a:t>
                      </a:r>
                      <a:endParaRPr lang="en-IN" sz="1800" b="0" strike="noStrike" spc="-1" dirty="0">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lstStyle/>
                    <a:p>
                      <a:pPr algn="ctr">
                        <a:lnSpc>
                          <a:spcPct val="100000"/>
                        </a:lnSpc>
                      </a:pPr>
                      <a:r>
                        <a:rPr lang="en-IN" sz="1800" b="1" strike="noStrike" spc="-1" dirty="0">
                          <a:solidFill>
                            <a:srgbClr val="FFFFFF"/>
                          </a:solidFill>
                          <a:uFill>
                            <a:solidFill>
                              <a:srgbClr val="FFFFFF"/>
                            </a:solidFill>
                          </a:uFill>
                          <a:latin typeface="Perpetua"/>
                        </a:rPr>
                        <a:t>Functional testing</a:t>
                      </a:r>
                      <a:endParaRPr lang="en-IN" sz="1800" b="0" strike="noStrike" spc="-1" dirty="0">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lstStyle/>
                    <a:p>
                      <a:pPr algn="ctr">
                        <a:lnSpc>
                          <a:spcPct val="100000"/>
                        </a:lnSpc>
                      </a:pPr>
                      <a:r>
                        <a:rPr lang="en-IN" sz="1800" b="1" strike="noStrike" spc="-1">
                          <a:solidFill>
                            <a:srgbClr val="FFFFFF"/>
                          </a:solidFill>
                          <a:uFill>
                            <a:solidFill>
                              <a:srgbClr val="FFFFFF"/>
                            </a:solidFill>
                          </a:uFill>
                          <a:latin typeface="Perpetua"/>
                        </a:rPr>
                        <a:t>Non-functional testing</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457703">
                <a:tc>
                  <a:txBody>
                    <a:bodyPr/>
                    <a:lstStyle/>
                    <a:p>
                      <a:pPr>
                        <a:lnSpc>
                          <a:spcPct val="100000"/>
                        </a:lnSpc>
                      </a:pPr>
                      <a:r>
                        <a:rPr lang="en-IN" sz="1800" b="0" strike="noStrike" spc="-1">
                          <a:solidFill>
                            <a:srgbClr val="000000"/>
                          </a:solidFill>
                          <a:uFill>
                            <a:solidFill>
                              <a:srgbClr val="FFFFFF"/>
                            </a:solidFill>
                          </a:uFill>
                          <a:latin typeface="Perpetua"/>
                        </a:rPr>
                        <a:t>Involves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ECFCC"/>
                    </a:solidFill>
                  </a:tcPr>
                </a:tc>
                <a:tc>
                  <a:txBody>
                    <a:bodyPr/>
                    <a:lstStyle/>
                    <a:p>
                      <a:pPr>
                        <a:lnSpc>
                          <a:spcPct val="100000"/>
                        </a:lnSpc>
                      </a:pPr>
                      <a:r>
                        <a:rPr lang="en-IN" sz="1800" b="0" strike="noStrike" spc="-1">
                          <a:solidFill>
                            <a:srgbClr val="000000"/>
                          </a:solidFill>
                          <a:uFill>
                            <a:solidFill>
                              <a:srgbClr val="FFFFFF"/>
                            </a:solidFill>
                          </a:uFill>
                          <a:latin typeface="Perpetua"/>
                        </a:rPr>
                        <a:t>Product features and functionality</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ECFCC"/>
                    </a:solidFill>
                  </a:tcPr>
                </a:tc>
                <a:tc>
                  <a:txBody>
                    <a:bodyPr/>
                    <a:lstStyle/>
                    <a:p>
                      <a:pPr>
                        <a:lnSpc>
                          <a:spcPct val="100000"/>
                        </a:lnSpc>
                      </a:pPr>
                      <a:r>
                        <a:rPr lang="en-IN" sz="1800" b="0" strike="noStrike" spc="-1">
                          <a:solidFill>
                            <a:srgbClr val="000000"/>
                          </a:solidFill>
                          <a:uFill>
                            <a:solidFill>
                              <a:srgbClr val="FFFFFF"/>
                            </a:solidFill>
                          </a:uFill>
                          <a:latin typeface="Perpetua"/>
                        </a:rPr>
                        <a:t>Quality factors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ECFCC"/>
                    </a:solidFill>
                  </a:tcPr>
                </a:tc>
              </a:tr>
              <a:tr h="390132">
                <a:tc>
                  <a:txBody>
                    <a:bodyPr/>
                    <a:lstStyle/>
                    <a:p>
                      <a:pPr>
                        <a:lnSpc>
                          <a:spcPct val="100000"/>
                        </a:lnSpc>
                      </a:pPr>
                      <a:r>
                        <a:rPr lang="en-IN" sz="1800" b="0" strike="noStrike" spc="-1">
                          <a:solidFill>
                            <a:srgbClr val="000000"/>
                          </a:solidFill>
                          <a:uFill>
                            <a:solidFill>
                              <a:srgbClr val="FFFFFF"/>
                            </a:solidFill>
                          </a:uFill>
                          <a:latin typeface="Perpetua"/>
                        </a:rPr>
                        <a:t>Tests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IN" sz="1800" b="0" strike="noStrike" spc="-1">
                          <a:solidFill>
                            <a:srgbClr val="000000"/>
                          </a:solidFill>
                          <a:uFill>
                            <a:solidFill>
                              <a:srgbClr val="FFFFFF"/>
                            </a:solidFill>
                          </a:uFill>
                          <a:latin typeface="Perpetua"/>
                        </a:rPr>
                        <a:t>Product behavior</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IN" sz="1800" b="0" strike="noStrike" spc="-1">
                          <a:solidFill>
                            <a:srgbClr val="000000"/>
                          </a:solidFill>
                          <a:uFill>
                            <a:solidFill>
                              <a:srgbClr val="FFFFFF"/>
                            </a:solidFill>
                          </a:uFill>
                          <a:latin typeface="Perpetua"/>
                        </a:rPr>
                        <a:t>Behavior and experience</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555474">
                <a:tc>
                  <a:txBody>
                    <a:bodyPr/>
                    <a:lstStyle/>
                    <a:p>
                      <a:pPr>
                        <a:lnSpc>
                          <a:spcPct val="100000"/>
                        </a:lnSpc>
                      </a:pPr>
                      <a:r>
                        <a:rPr lang="en-IN" sz="1800" b="0" strike="noStrike" spc="-1" dirty="0">
                          <a:solidFill>
                            <a:srgbClr val="000000"/>
                          </a:solidFill>
                          <a:uFill>
                            <a:solidFill>
                              <a:srgbClr val="FFFFFF"/>
                            </a:solidFill>
                          </a:uFill>
                          <a:latin typeface="Perpetua"/>
                        </a:rPr>
                        <a:t>Result conclusion</a:t>
                      </a:r>
                      <a:endParaRPr lang="en-IN" sz="1800" b="0" strike="noStrike" spc="-1" dirty="0">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lstStyle/>
                    <a:p>
                      <a:pPr>
                        <a:lnSpc>
                          <a:spcPct val="100000"/>
                        </a:lnSpc>
                      </a:pPr>
                      <a:r>
                        <a:rPr lang="en-IN" sz="1800" b="0" strike="noStrike" spc="-1">
                          <a:solidFill>
                            <a:srgbClr val="000000"/>
                          </a:solidFill>
                          <a:uFill>
                            <a:solidFill>
                              <a:srgbClr val="FFFFFF"/>
                            </a:solidFill>
                          </a:uFill>
                          <a:latin typeface="Perpetua"/>
                        </a:rPr>
                        <a:t>Simple steps written to check expected results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lstStyle/>
                    <a:p>
                      <a:pPr>
                        <a:lnSpc>
                          <a:spcPct val="100000"/>
                        </a:lnSpc>
                      </a:pPr>
                      <a:r>
                        <a:rPr lang="en-IN" sz="1800" b="0" strike="noStrike" spc="-1">
                          <a:solidFill>
                            <a:srgbClr val="000000"/>
                          </a:solidFill>
                          <a:uFill>
                            <a:solidFill>
                              <a:srgbClr val="FFFFFF"/>
                            </a:solidFill>
                          </a:uFill>
                          <a:latin typeface="Perpetua"/>
                        </a:rPr>
                        <a:t>Huge data collected and analyzed</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720814">
                <a:tc>
                  <a:txBody>
                    <a:bodyPr/>
                    <a:lstStyle/>
                    <a:p>
                      <a:pPr>
                        <a:lnSpc>
                          <a:spcPct val="100000"/>
                        </a:lnSpc>
                      </a:pPr>
                      <a:r>
                        <a:rPr lang="en-IN" sz="1800" b="0" strike="noStrike" spc="-1">
                          <a:solidFill>
                            <a:srgbClr val="000000"/>
                          </a:solidFill>
                          <a:uFill>
                            <a:solidFill>
                              <a:srgbClr val="FFFFFF"/>
                            </a:solidFill>
                          </a:uFill>
                          <a:latin typeface="Perpetua"/>
                        </a:rPr>
                        <a:t>Results varies due to</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IN" sz="1800" b="0" strike="noStrike" spc="-1">
                          <a:solidFill>
                            <a:srgbClr val="000000"/>
                          </a:solidFill>
                          <a:uFill>
                            <a:solidFill>
                              <a:srgbClr val="FFFFFF"/>
                            </a:solidFill>
                          </a:uFill>
                          <a:latin typeface="Perpetua"/>
                        </a:rPr>
                        <a:t>Product implementation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IN" sz="1800" b="0" strike="noStrike" spc="-1">
                          <a:solidFill>
                            <a:srgbClr val="000000"/>
                          </a:solidFill>
                          <a:uFill>
                            <a:solidFill>
                              <a:srgbClr val="FFFFFF"/>
                            </a:solidFill>
                          </a:uFill>
                          <a:latin typeface="Perpetua"/>
                        </a:rPr>
                        <a:t>Product implementation, resources, and configurations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90132">
                <a:tc>
                  <a:txBody>
                    <a:bodyPr/>
                    <a:lstStyle/>
                    <a:p>
                      <a:pPr>
                        <a:lnSpc>
                          <a:spcPct val="100000"/>
                        </a:lnSpc>
                      </a:pPr>
                      <a:r>
                        <a:rPr lang="en-IN" sz="1800" b="0" strike="noStrike" spc="-1">
                          <a:solidFill>
                            <a:srgbClr val="000000"/>
                          </a:solidFill>
                          <a:uFill>
                            <a:solidFill>
                              <a:srgbClr val="FFFFFF"/>
                            </a:solidFill>
                          </a:uFill>
                          <a:latin typeface="Perpetua"/>
                        </a:rPr>
                        <a:t>Testing focus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lstStyle/>
                    <a:p>
                      <a:pPr>
                        <a:lnSpc>
                          <a:spcPct val="100000"/>
                        </a:lnSpc>
                      </a:pPr>
                      <a:r>
                        <a:rPr lang="en-IN" sz="1800" b="0" strike="noStrike" spc="-1">
                          <a:solidFill>
                            <a:srgbClr val="000000"/>
                          </a:solidFill>
                          <a:uFill>
                            <a:solidFill>
                              <a:srgbClr val="FFFFFF"/>
                            </a:solidFill>
                          </a:uFill>
                          <a:latin typeface="Perpetua"/>
                        </a:rPr>
                        <a:t>Defect detection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lstStyle/>
                    <a:p>
                      <a:pPr>
                        <a:lnSpc>
                          <a:spcPct val="100000"/>
                        </a:lnSpc>
                      </a:pPr>
                      <a:r>
                        <a:rPr lang="en-IN" sz="1800" b="0" strike="noStrike" spc="-1">
                          <a:solidFill>
                            <a:srgbClr val="000000"/>
                          </a:solidFill>
                          <a:uFill>
                            <a:solidFill>
                              <a:srgbClr val="FFFFFF"/>
                            </a:solidFill>
                          </a:uFill>
                          <a:latin typeface="Perpetua"/>
                        </a:rPr>
                        <a:t>Qualification of product</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653862">
                <a:tc>
                  <a:txBody>
                    <a:bodyPr/>
                    <a:lstStyle/>
                    <a:p>
                      <a:pPr>
                        <a:lnSpc>
                          <a:spcPct val="100000"/>
                        </a:lnSpc>
                      </a:pPr>
                      <a:r>
                        <a:rPr lang="en-IN" sz="1800" b="0" strike="noStrike" spc="-1">
                          <a:solidFill>
                            <a:srgbClr val="000000"/>
                          </a:solidFill>
                          <a:uFill>
                            <a:solidFill>
                              <a:srgbClr val="FFFFFF"/>
                            </a:solidFill>
                          </a:uFill>
                          <a:latin typeface="Perpetua"/>
                        </a:rPr>
                        <a:t>Knowledge required</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IN" sz="1800" b="0" strike="noStrike" spc="-1">
                          <a:solidFill>
                            <a:srgbClr val="000000"/>
                          </a:solidFill>
                          <a:uFill>
                            <a:solidFill>
                              <a:srgbClr val="FFFFFF"/>
                            </a:solidFill>
                          </a:uFill>
                          <a:latin typeface="Perpetua"/>
                        </a:rPr>
                        <a:t>Product and domain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IN" sz="1800" b="0" strike="noStrike" spc="-1">
                          <a:solidFill>
                            <a:srgbClr val="000000"/>
                          </a:solidFill>
                          <a:uFill>
                            <a:solidFill>
                              <a:srgbClr val="FFFFFF"/>
                            </a:solidFill>
                          </a:uFill>
                          <a:latin typeface="Perpetua"/>
                        </a:rPr>
                        <a:t>Product, domain, design, architecture, statistical skills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457703">
                <a:tc>
                  <a:txBody>
                    <a:bodyPr/>
                    <a:lstStyle/>
                    <a:p>
                      <a:pPr>
                        <a:lnSpc>
                          <a:spcPct val="100000"/>
                        </a:lnSpc>
                      </a:pPr>
                      <a:r>
                        <a:rPr lang="en-IN" sz="1800" b="0" strike="noStrike" spc="-1">
                          <a:solidFill>
                            <a:srgbClr val="000000"/>
                          </a:solidFill>
                          <a:uFill>
                            <a:solidFill>
                              <a:srgbClr val="FFFFFF"/>
                            </a:solidFill>
                          </a:uFill>
                          <a:latin typeface="Perpetua"/>
                        </a:rPr>
                        <a:t>Failures normally due to</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lstStyle/>
                    <a:p>
                      <a:pPr>
                        <a:lnSpc>
                          <a:spcPct val="100000"/>
                        </a:lnSpc>
                      </a:pPr>
                      <a:r>
                        <a:rPr lang="en-IN" sz="1800" b="0" strike="noStrike" spc="-1" dirty="0">
                          <a:solidFill>
                            <a:srgbClr val="000000"/>
                          </a:solidFill>
                          <a:uFill>
                            <a:solidFill>
                              <a:srgbClr val="FFFFFF"/>
                            </a:solidFill>
                          </a:uFill>
                          <a:latin typeface="Perpetua"/>
                        </a:rPr>
                        <a:t>Code</a:t>
                      </a:r>
                      <a:endParaRPr lang="en-IN" sz="1800" b="0" strike="noStrike" spc="-1" dirty="0">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lstStyle/>
                    <a:p>
                      <a:pPr>
                        <a:lnSpc>
                          <a:spcPct val="100000"/>
                        </a:lnSpc>
                      </a:pPr>
                      <a:r>
                        <a:rPr lang="en-IN" sz="1800" b="0" strike="noStrike" spc="-1" dirty="0">
                          <a:solidFill>
                            <a:srgbClr val="000000"/>
                          </a:solidFill>
                          <a:uFill>
                            <a:solidFill>
                              <a:srgbClr val="FFFFFF"/>
                            </a:solidFill>
                          </a:uFill>
                          <a:latin typeface="Perpetua"/>
                        </a:rPr>
                        <a:t>Architecture, design, and code</a:t>
                      </a:r>
                      <a:endParaRPr lang="en-IN" sz="1800" b="0" strike="noStrike" spc="-1" dirty="0">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8" name="Table 2"/>
          <p:cNvGraphicFramePr/>
          <p:nvPr>
            <p:extLst>
              <p:ext uri="{D42A27DB-BD31-4B8C-83A1-F6EECF244321}">
                <p14:modId xmlns="" xmlns:p14="http://schemas.microsoft.com/office/powerpoint/2010/main" val="994482092"/>
              </p:ext>
            </p:extLst>
          </p:nvPr>
        </p:nvGraphicFramePr>
        <p:xfrm>
          <a:off x="533400" y="1676401"/>
          <a:ext cx="7924801" cy="3581399"/>
        </p:xfrm>
        <a:graphic>
          <a:graphicData uri="http://schemas.openxmlformats.org/drawingml/2006/table">
            <a:tbl>
              <a:tblPr/>
              <a:tblGrid>
                <a:gridCol w="2641478"/>
                <a:gridCol w="2641478"/>
                <a:gridCol w="2641845"/>
              </a:tblGrid>
              <a:tr h="676521">
                <a:tc>
                  <a:txBody>
                    <a:bodyPr/>
                    <a:lstStyle/>
                    <a:p>
                      <a:pPr algn="ctr">
                        <a:lnSpc>
                          <a:spcPct val="100000"/>
                        </a:lnSpc>
                      </a:pPr>
                      <a:r>
                        <a:rPr lang="en-IN" sz="1800" b="1" strike="noStrike" spc="-1" dirty="0">
                          <a:solidFill>
                            <a:srgbClr val="FFFFFF"/>
                          </a:solidFill>
                          <a:uFill>
                            <a:solidFill>
                              <a:srgbClr val="FFFFFF"/>
                            </a:solidFill>
                          </a:uFill>
                          <a:latin typeface="Perpetua"/>
                        </a:rPr>
                        <a:t>Testing aspects</a:t>
                      </a:r>
                      <a:endParaRPr lang="en-IN" sz="1800" b="0" strike="noStrike" spc="-1" dirty="0">
                        <a:solidFill>
                          <a:srgbClr val="000000"/>
                        </a:solidFill>
                        <a:uFill>
                          <a:solidFill>
                            <a:srgbClr val="FFFFFF"/>
                          </a:solidFill>
                        </a:uFill>
                        <a:latin typeface="Arial"/>
                      </a:endParaRPr>
                    </a:p>
                  </a:txBody>
                  <a:tcPr marL="44640" marR="446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lstStyle/>
                    <a:p>
                      <a:pPr algn="ctr">
                        <a:lnSpc>
                          <a:spcPct val="100000"/>
                        </a:lnSpc>
                      </a:pPr>
                      <a:r>
                        <a:rPr lang="en-IN" sz="1800" b="1" strike="noStrike" spc="-1">
                          <a:solidFill>
                            <a:srgbClr val="FFFFFF"/>
                          </a:solidFill>
                          <a:uFill>
                            <a:solidFill>
                              <a:srgbClr val="FFFFFF"/>
                            </a:solidFill>
                          </a:uFill>
                          <a:latin typeface="Perpetua"/>
                        </a:rPr>
                        <a:t>Functional testing</a:t>
                      </a:r>
                      <a:endParaRPr lang="en-IN" sz="1800" b="0" strike="noStrike" spc="-1">
                        <a:solidFill>
                          <a:srgbClr val="000000"/>
                        </a:solidFill>
                        <a:uFill>
                          <a:solidFill>
                            <a:srgbClr val="FFFFFF"/>
                          </a:solidFill>
                        </a:uFill>
                        <a:latin typeface="Arial"/>
                      </a:endParaRPr>
                    </a:p>
                  </a:txBody>
                  <a:tcPr marL="44640" marR="446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lstStyle/>
                    <a:p>
                      <a:pPr algn="ctr">
                        <a:lnSpc>
                          <a:spcPct val="100000"/>
                        </a:lnSpc>
                      </a:pPr>
                      <a:r>
                        <a:rPr lang="en-IN" sz="1800" b="1" strike="noStrike" spc="-1" dirty="0">
                          <a:solidFill>
                            <a:srgbClr val="FFFFFF"/>
                          </a:solidFill>
                          <a:uFill>
                            <a:solidFill>
                              <a:srgbClr val="FFFFFF"/>
                            </a:solidFill>
                          </a:uFill>
                          <a:latin typeface="Perpetua"/>
                        </a:rPr>
                        <a:t>Non-functional testing</a:t>
                      </a:r>
                      <a:endParaRPr lang="en-IN" sz="1800" b="0" strike="noStrike" spc="-1" dirty="0">
                        <a:solidFill>
                          <a:srgbClr val="000000"/>
                        </a:solidFill>
                        <a:uFill>
                          <a:solidFill>
                            <a:srgbClr val="FFFFFF"/>
                          </a:solidFill>
                        </a:uFill>
                        <a:latin typeface="Arial"/>
                      </a:endParaRPr>
                    </a:p>
                  </a:txBody>
                  <a:tcPr marL="44640" marR="446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691693">
                <a:tc>
                  <a:txBody>
                    <a:bodyPr/>
                    <a:lstStyle/>
                    <a:p>
                      <a:pPr>
                        <a:lnSpc>
                          <a:spcPct val="100000"/>
                        </a:lnSpc>
                      </a:pPr>
                      <a:r>
                        <a:rPr lang="en-IN" sz="1800" b="0" strike="noStrike" spc="-1">
                          <a:solidFill>
                            <a:srgbClr val="000000"/>
                          </a:solidFill>
                          <a:uFill>
                            <a:solidFill>
                              <a:srgbClr val="FFFFFF"/>
                            </a:solidFill>
                          </a:uFill>
                          <a:latin typeface="Perpetua"/>
                        </a:rPr>
                        <a:t>Testing phase</a:t>
                      </a:r>
                      <a:endParaRPr lang="en-IN" sz="1800" b="0" strike="noStrike" spc="-1">
                        <a:solidFill>
                          <a:srgbClr val="000000"/>
                        </a:solidFill>
                        <a:uFill>
                          <a:solidFill>
                            <a:srgbClr val="FFFFFF"/>
                          </a:solidFill>
                        </a:uFill>
                        <a:latin typeface="Arial"/>
                      </a:endParaRPr>
                    </a:p>
                  </a:txBody>
                  <a:tcPr marL="44640" marR="4464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ECFCC"/>
                    </a:solidFill>
                  </a:tcPr>
                </a:tc>
                <a:tc>
                  <a:txBody>
                    <a:bodyPr/>
                    <a:lstStyle/>
                    <a:p>
                      <a:pPr>
                        <a:lnSpc>
                          <a:spcPct val="100000"/>
                        </a:lnSpc>
                      </a:pPr>
                      <a:r>
                        <a:rPr lang="en-IN" sz="1800" b="0" strike="noStrike" spc="-1" dirty="0">
                          <a:solidFill>
                            <a:srgbClr val="000000"/>
                          </a:solidFill>
                          <a:uFill>
                            <a:solidFill>
                              <a:srgbClr val="FFFFFF"/>
                            </a:solidFill>
                          </a:uFill>
                          <a:latin typeface="Perpetua"/>
                        </a:rPr>
                        <a:t>Unit, component, integration, system</a:t>
                      </a:r>
                      <a:endParaRPr lang="en-IN" sz="1800" b="0" strike="noStrike" spc="-1" dirty="0">
                        <a:solidFill>
                          <a:srgbClr val="000000"/>
                        </a:solidFill>
                        <a:uFill>
                          <a:solidFill>
                            <a:srgbClr val="FFFFFF"/>
                          </a:solidFill>
                        </a:uFill>
                        <a:latin typeface="Arial"/>
                      </a:endParaRPr>
                    </a:p>
                  </a:txBody>
                  <a:tcPr marL="44640" marR="4464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ECFCC"/>
                    </a:solidFill>
                  </a:tcPr>
                </a:tc>
                <a:tc>
                  <a:txBody>
                    <a:bodyPr/>
                    <a:lstStyle/>
                    <a:p>
                      <a:pPr>
                        <a:lnSpc>
                          <a:spcPct val="100000"/>
                        </a:lnSpc>
                      </a:pPr>
                      <a:r>
                        <a:rPr lang="en-IN" sz="1800" b="0" strike="noStrike" spc="-1">
                          <a:solidFill>
                            <a:srgbClr val="000000"/>
                          </a:solidFill>
                          <a:uFill>
                            <a:solidFill>
                              <a:srgbClr val="FFFFFF"/>
                            </a:solidFill>
                          </a:uFill>
                          <a:latin typeface="Perpetua"/>
                        </a:rPr>
                        <a:t>System</a:t>
                      </a:r>
                      <a:endParaRPr lang="en-IN" sz="1800" b="0" strike="noStrike" spc="-1">
                        <a:solidFill>
                          <a:srgbClr val="000000"/>
                        </a:solidFill>
                        <a:uFill>
                          <a:solidFill>
                            <a:srgbClr val="FFFFFF"/>
                          </a:solidFill>
                        </a:uFill>
                        <a:latin typeface="Arial"/>
                      </a:endParaRPr>
                    </a:p>
                  </a:txBody>
                  <a:tcPr marL="44640" marR="4464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ECFCC"/>
                    </a:solidFill>
                  </a:tcPr>
                </a:tc>
              </a:tr>
              <a:tr h="1249950">
                <a:tc>
                  <a:txBody>
                    <a:bodyPr/>
                    <a:lstStyle/>
                    <a:p>
                      <a:pPr>
                        <a:lnSpc>
                          <a:spcPct val="100000"/>
                        </a:lnSpc>
                      </a:pPr>
                      <a:r>
                        <a:rPr lang="en-IN" sz="1800" b="0" strike="noStrike" spc="-1">
                          <a:solidFill>
                            <a:srgbClr val="000000"/>
                          </a:solidFill>
                          <a:uFill>
                            <a:solidFill>
                              <a:srgbClr val="FFFFFF"/>
                            </a:solidFill>
                          </a:uFill>
                          <a:latin typeface="Perpetua"/>
                        </a:rPr>
                        <a:t>Test case repeatability</a:t>
                      </a:r>
                      <a:endParaRPr lang="en-IN" sz="1800" b="0" strike="noStrike" spc="-1">
                        <a:solidFill>
                          <a:srgbClr val="000000"/>
                        </a:solidFill>
                        <a:uFill>
                          <a:solidFill>
                            <a:srgbClr val="FFFFFF"/>
                          </a:solidFill>
                        </a:uFill>
                        <a:latin typeface="Arial"/>
                      </a:endParaRPr>
                    </a:p>
                  </a:txBody>
                  <a:tcPr marL="44640" marR="446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IN" sz="1800" b="0" strike="noStrike" spc="-1">
                          <a:solidFill>
                            <a:srgbClr val="000000"/>
                          </a:solidFill>
                          <a:uFill>
                            <a:solidFill>
                              <a:srgbClr val="FFFFFF"/>
                            </a:solidFill>
                          </a:uFill>
                          <a:latin typeface="Perpetua"/>
                        </a:rPr>
                        <a:t>Repeated many times</a:t>
                      </a:r>
                      <a:endParaRPr lang="en-IN" sz="1800" b="0" strike="noStrike" spc="-1">
                        <a:solidFill>
                          <a:srgbClr val="000000"/>
                        </a:solidFill>
                        <a:uFill>
                          <a:solidFill>
                            <a:srgbClr val="FFFFFF"/>
                          </a:solidFill>
                        </a:uFill>
                        <a:latin typeface="Arial"/>
                      </a:endParaRPr>
                    </a:p>
                  </a:txBody>
                  <a:tcPr marL="44640" marR="446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IN" sz="1800" b="0" strike="noStrike" spc="-1">
                          <a:solidFill>
                            <a:srgbClr val="000000"/>
                          </a:solidFill>
                          <a:uFill>
                            <a:solidFill>
                              <a:srgbClr val="FFFFFF"/>
                            </a:solidFill>
                          </a:uFill>
                          <a:latin typeface="Perpetua"/>
                        </a:rPr>
                        <a:t>Repeated only in case of failures and for different configurations</a:t>
                      </a:r>
                      <a:endParaRPr lang="en-IN" sz="1800" b="0" strike="noStrike" spc="-1">
                        <a:solidFill>
                          <a:srgbClr val="000000"/>
                        </a:solidFill>
                        <a:uFill>
                          <a:solidFill>
                            <a:srgbClr val="FFFFFF"/>
                          </a:solidFill>
                        </a:uFill>
                        <a:latin typeface="Arial"/>
                      </a:endParaRPr>
                    </a:p>
                  </a:txBody>
                  <a:tcPr marL="44640" marR="446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963235">
                <a:tc>
                  <a:txBody>
                    <a:bodyPr/>
                    <a:lstStyle/>
                    <a:p>
                      <a:pPr>
                        <a:lnSpc>
                          <a:spcPct val="100000"/>
                        </a:lnSpc>
                      </a:pPr>
                      <a:r>
                        <a:rPr lang="en-IN" sz="1800" b="0" strike="noStrike" spc="-1" dirty="0">
                          <a:solidFill>
                            <a:srgbClr val="000000"/>
                          </a:solidFill>
                          <a:uFill>
                            <a:solidFill>
                              <a:srgbClr val="FFFFFF"/>
                            </a:solidFill>
                          </a:uFill>
                          <a:latin typeface="Perpetua"/>
                        </a:rPr>
                        <a:t>Configuration</a:t>
                      </a:r>
                      <a:endParaRPr lang="en-IN" sz="1800" b="0" strike="noStrike" spc="-1" dirty="0">
                        <a:solidFill>
                          <a:srgbClr val="000000"/>
                        </a:solidFill>
                        <a:uFill>
                          <a:solidFill>
                            <a:srgbClr val="FFFFFF"/>
                          </a:solidFill>
                        </a:uFill>
                        <a:latin typeface="Arial"/>
                      </a:endParaRPr>
                    </a:p>
                  </a:txBody>
                  <a:tcPr marL="44640" marR="446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lstStyle/>
                    <a:p>
                      <a:pPr>
                        <a:lnSpc>
                          <a:spcPct val="100000"/>
                        </a:lnSpc>
                      </a:pPr>
                      <a:r>
                        <a:rPr lang="en-IN" sz="1800" b="0" strike="noStrike" spc="-1" dirty="0">
                          <a:solidFill>
                            <a:srgbClr val="000000"/>
                          </a:solidFill>
                          <a:uFill>
                            <a:solidFill>
                              <a:srgbClr val="FFFFFF"/>
                            </a:solidFill>
                          </a:uFill>
                          <a:latin typeface="Perpetua"/>
                        </a:rPr>
                        <a:t>One-time setup for a set of test cases</a:t>
                      </a:r>
                      <a:endParaRPr lang="en-IN" sz="1800" b="0" strike="noStrike" spc="-1" dirty="0">
                        <a:solidFill>
                          <a:srgbClr val="000000"/>
                        </a:solidFill>
                        <a:uFill>
                          <a:solidFill>
                            <a:srgbClr val="FFFFFF"/>
                          </a:solidFill>
                        </a:uFill>
                        <a:latin typeface="Arial"/>
                      </a:endParaRPr>
                    </a:p>
                  </a:txBody>
                  <a:tcPr marL="44640" marR="446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lstStyle/>
                    <a:p>
                      <a:pPr>
                        <a:lnSpc>
                          <a:spcPct val="100000"/>
                        </a:lnSpc>
                      </a:pPr>
                      <a:r>
                        <a:rPr lang="en-IN" sz="1800" b="0" strike="noStrike" spc="-1" dirty="0">
                          <a:solidFill>
                            <a:srgbClr val="000000"/>
                          </a:solidFill>
                          <a:uFill>
                            <a:solidFill>
                              <a:srgbClr val="FFFFFF"/>
                            </a:solidFill>
                          </a:uFill>
                          <a:latin typeface="Perpetua"/>
                        </a:rPr>
                        <a:t>Configuration changes for each test case</a:t>
                      </a:r>
                      <a:endParaRPr lang="en-IN" sz="1800" b="0" strike="noStrike" spc="-1" dirty="0">
                        <a:solidFill>
                          <a:srgbClr val="000000"/>
                        </a:solidFill>
                        <a:uFill>
                          <a:solidFill>
                            <a:srgbClr val="FFFFFF"/>
                          </a:solidFill>
                        </a:uFill>
                        <a:latin typeface="Arial"/>
                      </a:endParaRPr>
                    </a:p>
                  </a:txBody>
                  <a:tcPr marL="44640" marR="446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TextShape 1"/>
          <p:cNvSpPr txBox="1"/>
          <p:nvPr/>
        </p:nvSpPr>
        <p:spPr>
          <a:xfrm>
            <a:off x="381000" y="155448"/>
            <a:ext cx="7467240" cy="914400"/>
          </a:xfrm>
          <a:prstGeom prst="rect">
            <a:avLst/>
          </a:prstGeom>
          <a:noFill/>
          <a:ln>
            <a:noFill/>
          </a:ln>
        </p:spPr>
        <p:txBody>
          <a:bodyPr lIns="90000" tIns="45000" rIns="90000" bIns="91440" anchor="b"/>
          <a:lstStyle/>
          <a:p>
            <a:pPr>
              <a:lnSpc>
                <a:spcPct val="100000"/>
              </a:lnSpc>
            </a:pPr>
            <a:r>
              <a:rPr lang="en-US" sz="3200" b="1" strike="noStrike" spc="-1" dirty="0">
                <a:uFill>
                  <a:solidFill>
                    <a:srgbClr val="FFFFFF"/>
                  </a:solidFill>
                </a:uFill>
                <a:latin typeface="Times New Roman" pitchFamily="18" charset="0"/>
                <a:cs typeface="Times New Roman" pitchFamily="18" charset="0"/>
              </a:rPr>
              <a:t>Functional </a:t>
            </a:r>
            <a:r>
              <a:rPr lang="en-US" sz="3200" b="1" strike="noStrike" spc="-1" dirty="0" smtClean="0">
                <a:uFill>
                  <a:solidFill>
                    <a:srgbClr val="FFFFFF"/>
                  </a:solidFill>
                </a:uFill>
                <a:latin typeface="Times New Roman" pitchFamily="18" charset="0"/>
                <a:cs typeface="Times New Roman" pitchFamily="18" charset="0"/>
              </a:rPr>
              <a:t>Testing</a:t>
            </a:r>
            <a:endParaRPr lang="en-US" sz="3200" b="0" strike="noStrike" spc="-1" dirty="0">
              <a:uFill>
                <a:solidFill>
                  <a:srgbClr val="FFFFFF"/>
                </a:solidFill>
              </a:uFill>
              <a:latin typeface="Times New Roman" pitchFamily="18" charset="0"/>
              <a:cs typeface="Times New Roman" pitchFamily="18" charset="0"/>
            </a:endParaRPr>
          </a:p>
        </p:txBody>
      </p:sp>
      <p:sp>
        <p:nvSpPr>
          <p:cNvPr id="530" name="TextShape 2"/>
          <p:cNvSpPr txBox="1"/>
          <p:nvPr/>
        </p:nvSpPr>
        <p:spPr>
          <a:xfrm>
            <a:off x="292608" y="1225296"/>
            <a:ext cx="8839200" cy="4343400"/>
          </a:xfrm>
          <a:prstGeom prst="rect">
            <a:avLst/>
          </a:prstGeom>
          <a:noFill/>
          <a:ln>
            <a:noFill/>
          </a:ln>
        </p:spPr>
        <p:txBody>
          <a:bodyPr lIns="90000" tIns="45000" rIns="90000" bIns="45000"/>
          <a:lstStyle/>
          <a:p>
            <a:pPr marL="457560" indent="-457200" algn="just">
              <a:lnSpc>
                <a:spcPct val="100000"/>
              </a:lnSpc>
              <a:buSzPct val="85000"/>
              <a:buFont typeface="Arial" panose="020B0604020202020204" pitchFamily="34" charset="0"/>
              <a:buChar char="•"/>
            </a:pPr>
            <a:r>
              <a:rPr lang="en-US" sz="2600" b="1" strike="noStrike" spc="-1" dirty="0">
                <a:solidFill>
                  <a:srgbClr val="000000"/>
                </a:solidFill>
                <a:uFill>
                  <a:solidFill>
                    <a:srgbClr val="FFFFFF"/>
                  </a:solidFill>
                </a:uFill>
                <a:latin typeface="Times New Roman" pitchFamily="18" charset="0"/>
                <a:cs typeface="Times New Roman" pitchFamily="18" charset="0"/>
              </a:rPr>
              <a:t>Functional testing</a:t>
            </a:r>
            <a:r>
              <a:rPr lang="en-US" sz="2600" b="0" strike="noStrike" spc="-1" dirty="0">
                <a:solidFill>
                  <a:srgbClr val="000000"/>
                </a:solidFill>
                <a:uFill>
                  <a:solidFill>
                    <a:srgbClr val="FFFFFF"/>
                  </a:solidFill>
                </a:uFill>
                <a:latin typeface="Times New Roman" pitchFamily="18" charset="0"/>
                <a:cs typeface="Times New Roman" pitchFamily="18" charset="0"/>
              </a:rPr>
              <a:t> is a way of checking software to ensure that it has all the required </a:t>
            </a:r>
            <a:r>
              <a:rPr lang="en-US" sz="2600" b="1" strike="noStrike" spc="-1" dirty="0">
                <a:solidFill>
                  <a:srgbClr val="000000"/>
                </a:solidFill>
                <a:uFill>
                  <a:solidFill>
                    <a:srgbClr val="FFFFFF"/>
                  </a:solidFill>
                </a:uFill>
                <a:latin typeface="Times New Roman" pitchFamily="18" charset="0"/>
                <a:cs typeface="Times New Roman" pitchFamily="18" charset="0"/>
              </a:rPr>
              <a:t>functionality</a:t>
            </a:r>
            <a:r>
              <a:rPr lang="en-US" sz="2600" b="0" strike="noStrike" spc="-1" dirty="0">
                <a:solidFill>
                  <a:srgbClr val="000000"/>
                </a:solidFill>
                <a:uFill>
                  <a:solidFill>
                    <a:srgbClr val="FFFFFF"/>
                  </a:solidFill>
                </a:uFill>
                <a:latin typeface="Times New Roman" pitchFamily="18" charset="0"/>
                <a:cs typeface="Times New Roman" pitchFamily="18" charset="0"/>
              </a:rPr>
              <a:t> that's specified within </a:t>
            </a:r>
            <a:r>
              <a:rPr lang="en-US" sz="2600" b="0" strike="noStrike" spc="-1" dirty="0" smtClean="0">
                <a:solidFill>
                  <a:srgbClr val="000000"/>
                </a:solidFill>
                <a:uFill>
                  <a:solidFill>
                    <a:srgbClr val="FFFFFF"/>
                  </a:solidFill>
                </a:uFill>
                <a:latin typeface="Times New Roman" pitchFamily="18" charset="0"/>
                <a:cs typeface="Times New Roman" pitchFamily="18" charset="0"/>
              </a:rPr>
              <a:t>it.</a:t>
            </a:r>
          </a:p>
          <a:p>
            <a:pPr marL="457560" indent="-457200" algn="just">
              <a:lnSpc>
                <a:spcPct val="100000"/>
              </a:lnSpc>
              <a:buSzPct val="85000"/>
              <a:buFont typeface="Arial" panose="020B0604020202020204" pitchFamily="34" charset="0"/>
              <a:buChar char="•"/>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buSzPct val="85000"/>
            </a:pPr>
            <a:r>
              <a:rPr lang="en-US" sz="2600" b="0" strike="noStrike" spc="-1" dirty="0">
                <a:solidFill>
                  <a:srgbClr val="000000"/>
                </a:solidFill>
                <a:uFill>
                  <a:solidFill>
                    <a:srgbClr val="FFFFFF"/>
                  </a:solidFill>
                </a:uFill>
                <a:latin typeface="Times New Roman" pitchFamily="18" charset="0"/>
                <a:cs typeface="Times New Roman" pitchFamily="18" charset="0"/>
              </a:rPr>
              <a:t>There are multiple ways system functional testing is </a:t>
            </a:r>
            <a:r>
              <a:rPr lang="en-US" sz="2600" b="0" strike="noStrike" spc="-1" dirty="0" smtClean="0">
                <a:solidFill>
                  <a:srgbClr val="000000"/>
                </a:solidFill>
                <a:uFill>
                  <a:solidFill>
                    <a:srgbClr val="FFFFFF"/>
                  </a:solidFill>
                </a:uFill>
                <a:latin typeface="Times New Roman" pitchFamily="18" charset="0"/>
                <a:cs typeface="Times New Roman" pitchFamily="18" charset="0"/>
              </a:rPr>
              <a:t>performed.</a:t>
            </a:r>
          </a:p>
          <a:p>
            <a:pPr marL="274320" indent="-273960" algn="just">
              <a:buSzPct val="85000"/>
            </a:pPr>
            <a:r>
              <a:rPr lang="en-US" sz="2600" spc="-1" dirty="0" smtClean="0">
                <a:solidFill>
                  <a:srgbClr val="000000"/>
                </a:solidFill>
                <a:uFill>
                  <a:solidFill>
                    <a:srgbClr val="FFFFFF"/>
                  </a:solidFill>
                </a:uFill>
                <a:latin typeface="Times New Roman" pitchFamily="18" charset="0"/>
                <a:cs typeface="Times New Roman" pitchFamily="18" charset="0"/>
              </a:rPr>
              <a:t>Some </a:t>
            </a:r>
            <a:r>
              <a:rPr lang="en-US" sz="2600" spc="-1" dirty="0">
                <a:solidFill>
                  <a:srgbClr val="000000"/>
                </a:solidFill>
                <a:uFill>
                  <a:solidFill>
                    <a:srgbClr val="FFFFFF"/>
                  </a:solidFill>
                </a:uFill>
                <a:latin typeface="Times New Roman" pitchFamily="18" charset="0"/>
                <a:cs typeface="Times New Roman" pitchFamily="18" charset="0"/>
              </a:rPr>
              <a:t>of the common techniques are given below</a:t>
            </a:r>
            <a:r>
              <a:rPr lang="en-US" sz="2600" spc="-1" dirty="0" smtClean="0">
                <a:solidFill>
                  <a:srgbClr val="000000"/>
                </a:solidFill>
                <a:uFill>
                  <a:solidFill>
                    <a:srgbClr val="FFFFFF"/>
                  </a:solidFill>
                </a:uFill>
                <a:latin typeface="Times New Roman" pitchFamily="18" charset="0"/>
                <a:cs typeface="Times New Roman" pitchFamily="18" charset="0"/>
              </a:rPr>
              <a:t>.</a:t>
            </a:r>
          </a:p>
          <a:p>
            <a:pPr marL="274320" indent="-273960" algn="just">
              <a:buSzPct val="85000"/>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Design/architecture verification</a:t>
            </a: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Business vertical testing</a:t>
            </a: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Deployment testing</a:t>
            </a: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Beta testing</a:t>
            </a: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Certification, standards, and testing for compliance.</a:t>
            </a:r>
          </a:p>
          <a:p>
            <a:pPr algn="just">
              <a:lnSpc>
                <a:spcPct val="100000"/>
              </a:lnSpc>
              <a:buFont typeface="Wingdings" pitchFamily="2" charset="2"/>
              <a:buChar char="Ø"/>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TextShape 2"/>
          <p:cNvSpPr txBox="1"/>
          <p:nvPr/>
        </p:nvSpPr>
        <p:spPr>
          <a:xfrm>
            <a:off x="381000" y="457200"/>
            <a:ext cx="7772040" cy="6096000"/>
          </a:xfrm>
          <a:prstGeom prst="rect">
            <a:avLst/>
          </a:prstGeom>
          <a:noFill/>
          <a:ln>
            <a:noFill/>
          </a:ln>
        </p:spPr>
        <p:txBody>
          <a:bodyPr lIns="90000" tIns="45000" rIns="90000" bIns="45000"/>
          <a:lstStyle/>
          <a:p>
            <a:pPr marL="274320" indent="-273960" algn="just">
              <a:lnSpc>
                <a:spcPct val="100000"/>
              </a:lnSpc>
              <a:buClr>
                <a:srgbClr val="D34817"/>
              </a:buClr>
              <a:buSzPct val="85000"/>
            </a:pPr>
            <a:r>
              <a:rPr lang="en-US" sz="2600" b="1" strike="noStrike" spc="-1" dirty="0" smtClean="0">
                <a:solidFill>
                  <a:srgbClr val="000000"/>
                </a:solidFill>
                <a:uFill>
                  <a:solidFill>
                    <a:srgbClr val="FFFFFF"/>
                  </a:solidFill>
                </a:uFill>
                <a:latin typeface="Times New Roman" pitchFamily="18" charset="0"/>
                <a:cs typeface="Times New Roman" pitchFamily="18" charset="0"/>
              </a:rPr>
              <a:t>Design/Architecture </a:t>
            </a:r>
            <a:r>
              <a:rPr lang="en-US" sz="2600" b="1" strike="noStrike" spc="-1" dirty="0">
                <a:solidFill>
                  <a:srgbClr val="000000"/>
                </a:solidFill>
                <a:uFill>
                  <a:solidFill>
                    <a:srgbClr val="FFFFFF"/>
                  </a:solidFill>
                </a:uFill>
                <a:latin typeface="Times New Roman" pitchFamily="18" charset="0"/>
                <a:cs typeface="Times New Roman" pitchFamily="18" charset="0"/>
              </a:rPr>
              <a:t>Verification</a:t>
            </a: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algn="just">
              <a:buFont typeface="Wingdings" pitchFamily="2" charset="2"/>
              <a:buChar char="Ø"/>
            </a:pPr>
            <a:r>
              <a:rPr lang="en-US" sz="2600" b="0" strike="noStrike" spc="-1" dirty="0" smtClean="0">
                <a:solidFill>
                  <a:srgbClr val="000000"/>
                </a:solidFill>
                <a:uFill>
                  <a:solidFill>
                    <a:srgbClr val="FFFFFF"/>
                  </a:solidFill>
                </a:uFill>
                <a:latin typeface="Times New Roman" pitchFamily="18" charset="0"/>
                <a:cs typeface="Times New Roman" pitchFamily="18" charset="0"/>
              </a:rPr>
              <a:t>In </a:t>
            </a:r>
            <a:r>
              <a:rPr lang="en-US" sz="2600" b="0" strike="noStrike" spc="-1" dirty="0">
                <a:solidFill>
                  <a:srgbClr val="000000"/>
                </a:solidFill>
                <a:uFill>
                  <a:solidFill>
                    <a:srgbClr val="FFFFFF"/>
                  </a:solidFill>
                </a:uFill>
                <a:latin typeface="Times New Roman" pitchFamily="18" charset="0"/>
                <a:cs typeface="Times New Roman" pitchFamily="18" charset="0"/>
              </a:rPr>
              <a:t>this method of functional testing, the test cases are developed and checked against the design and architecture to see whether they are actual </a:t>
            </a:r>
            <a:r>
              <a:rPr lang="en-US" sz="2600" b="0" i="1" strike="noStrike" spc="-1" dirty="0">
                <a:solidFill>
                  <a:srgbClr val="000000"/>
                </a:solidFill>
                <a:uFill>
                  <a:solidFill>
                    <a:srgbClr val="FFFFFF"/>
                  </a:solidFill>
                </a:uFill>
                <a:latin typeface="Times New Roman" pitchFamily="18" charset="0"/>
                <a:cs typeface="Times New Roman" pitchFamily="18" charset="0"/>
              </a:rPr>
              <a:t>product-level test cases</a:t>
            </a:r>
            <a:r>
              <a:rPr lang="en-US" sz="2600" b="0" i="1" strike="noStrike" spc="-1" dirty="0" smtClean="0">
                <a:solidFill>
                  <a:srgbClr val="000000"/>
                </a:solidFill>
                <a:uFill>
                  <a:solidFill>
                    <a:srgbClr val="FFFFFF"/>
                  </a:solidFill>
                </a:uFill>
                <a:latin typeface="Times New Roman" pitchFamily="18" charset="0"/>
                <a:cs typeface="Times New Roman" pitchFamily="18" charset="0"/>
              </a:rPr>
              <a:t>.</a:t>
            </a:r>
          </a:p>
          <a:p>
            <a:pPr algn="just"/>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274320" lvl="1" indent="-273960" algn="just">
              <a:lnSpc>
                <a:spcPct val="100000"/>
              </a:lnSpc>
              <a:buClr>
                <a:srgbClr val="A28E6A"/>
              </a:buClr>
              <a:buSzPct val="95000"/>
            </a:pPr>
            <a:r>
              <a:rPr lang="en-US" sz="2600" b="1" strike="noStrike" spc="-1" dirty="0">
                <a:solidFill>
                  <a:srgbClr val="000000"/>
                </a:solidFill>
                <a:uFill>
                  <a:solidFill>
                    <a:srgbClr val="FFFFFF"/>
                  </a:solidFill>
                </a:uFill>
                <a:latin typeface="Times New Roman" pitchFamily="18" charset="0"/>
                <a:cs typeface="Times New Roman" pitchFamily="18" charset="0"/>
              </a:rPr>
              <a:t>Business Vertical Testing</a:t>
            </a:r>
            <a:endParaRPr lang="en-US" sz="20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Font typeface="Wingdings" pitchFamily="2" charset="2"/>
              <a:buChar char="Ø"/>
            </a:pPr>
            <a:r>
              <a:rPr lang="en-US" sz="2600" b="0" strike="noStrike" spc="-1" dirty="0" smtClean="0">
                <a:solidFill>
                  <a:srgbClr val="000000"/>
                </a:solidFill>
                <a:uFill>
                  <a:solidFill>
                    <a:srgbClr val="FFFFFF"/>
                  </a:solidFill>
                </a:uFill>
                <a:latin typeface="Times New Roman" pitchFamily="18" charset="0"/>
                <a:cs typeface="Times New Roman" pitchFamily="18" charset="0"/>
              </a:rPr>
              <a:t>General </a:t>
            </a:r>
            <a:r>
              <a:rPr lang="en-US" sz="2600" b="0" strike="noStrike" spc="-1" dirty="0">
                <a:solidFill>
                  <a:srgbClr val="000000"/>
                </a:solidFill>
                <a:uFill>
                  <a:solidFill>
                    <a:srgbClr val="FFFFFF"/>
                  </a:solidFill>
                </a:uFill>
                <a:latin typeface="Times New Roman" pitchFamily="18" charset="0"/>
                <a:cs typeface="Times New Roman" pitchFamily="18" charset="0"/>
              </a:rPr>
              <a:t>purpose products like workflow automation systems can be used by different businesses and services. Using and testing the product for different business verticals such as insurance, banking, asset management, and so on, and verifying the business operations and usage, is called </a:t>
            </a:r>
            <a:r>
              <a:rPr lang="en-US" sz="2600" b="1" strike="noStrike" spc="-1" dirty="0">
                <a:solidFill>
                  <a:srgbClr val="000000"/>
                </a:solidFill>
                <a:uFill>
                  <a:solidFill>
                    <a:srgbClr val="FFFFFF"/>
                  </a:solidFill>
                </a:uFill>
                <a:latin typeface="Times New Roman" pitchFamily="18" charset="0"/>
                <a:cs typeface="Times New Roman" pitchFamily="18" charset="0"/>
              </a:rPr>
              <a:t>“business vertical testing.” </a:t>
            </a: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algn="just"/>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algn="just"/>
            <a:endParaRPr lang="en-US" sz="26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TextShape 1"/>
          <p:cNvSpPr txBox="1"/>
          <p:nvPr/>
        </p:nvSpPr>
        <p:spPr>
          <a:xfrm>
            <a:off x="914400" y="274680"/>
            <a:ext cx="7772040" cy="1142640"/>
          </a:xfrm>
          <a:prstGeom prst="rect">
            <a:avLst/>
          </a:prstGeom>
          <a:noFill/>
          <a:ln>
            <a:noFill/>
          </a:ln>
        </p:spPr>
        <p:txBody>
          <a:bodyPr lIns="90000" tIns="45000" rIns="90000" bIns="91440" anchor="b"/>
          <a:lstStyle/>
          <a:p>
            <a:pPr>
              <a:lnSpc>
                <a:spcPct val="100000"/>
              </a:lnSpc>
            </a:pPr>
            <a:endParaRPr lang="en-US" sz="1800" b="0" strike="noStrike" spc="-1" dirty="0">
              <a:solidFill>
                <a:srgbClr val="000000"/>
              </a:solidFill>
              <a:uFill>
                <a:solidFill>
                  <a:srgbClr val="FFFFFF"/>
                </a:solidFill>
              </a:uFill>
              <a:latin typeface="Perpetua"/>
            </a:endParaRPr>
          </a:p>
        </p:txBody>
      </p:sp>
      <p:sp>
        <p:nvSpPr>
          <p:cNvPr id="534" name="TextShape 2"/>
          <p:cNvSpPr txBox="1"/>
          <p:nvPr/>
        </p:nvSpPr>
        <p:spPr>
          <a:xfrm>
            <a:off x="375475" y="762000"/>
            <a:ext cx="8329253" cy="5715000"/>
          </a:xfrm>
          <a:prstGeom prst="rect">
            <a:avLst/>
          </a:prstGeom>
          <a:noFill/>
          <a:ln>
            <a:noFill/>
          </a:ln>
        </p:spPr>
        <p:txBody>
          <a:bodyPr lIns="90000" tIns="45000" rIns="90000" bIns="45000"/>
          <a:lstStyle/>
          <a:p>
            <a:pPr marL="274320" indent="-273960" algn="just">
              <a:lnSpc>
                <a:spcPct val="100000"/>
              </a:lnSpc>
              <a:buClr>
                <a:srgbClr val="D34817"/>
              </a:buClr>
              <a:buSzPct val="85000"/>
            </a:pPr>
            <a:r>
              <a:rPr lang="en-US" sz="2600" b="1" strike="noStrike" spc="-1" dirty="0">
                <a:solidFill>
                  <a:srgbClr val="000000"/>
                </a:solidFill>
                <a:uFill>
                  <a:solidFill>
                    <a:srgbClr val="FFFFFF"/>
                  </a:solidFill>
                </a:uFill>
                <a:latin typeface="Times New Roman" pitchFamily="18" charset="0"/>
                <a:cs typeface="Times New Roman" pitchFamily="18" charset="0"/>
              </a:rPr>
              <a:t>Deployment </a:t>
            </a:r>
            <a:r>
              <a:rPr lang="en-US" sz="2600" b="1" strike="noStrike" spc="-1" dirty="0" smtClean="0">
                <a:solidFill>
                  <a:srgbClr val="000000"/>
                </a:solidFill>
                <a:uFill>
                  <a:solidFill>
                    <a:srgbClr val="FFFFFF"/>
                  </a:solidFill>
                </a:uFill>
                <a:latin typeface="Times New Roman" pitchFamily="18" charset="0"/>
                <a:cs typeface="Times New Roman" pitchFamily="18" charset="0"/>
              </a:rPr>
              <a:t>Testing</a:t>
            </a:r>
          </a:p>
          <a:p>
            <a:pPr marL="274320" indent="-273960" algn="just">
              <a:lnSpc>
                <a:spcPct val="100000"/>
              </a:lnSpc>
              <a:buClr>
                <a:srgbClr val="D34817"/>
              </a:buClr>
              <a:buSzPct val="85000"/>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548640" lvl="1" indent="-228240" algn="just">
              <a:lnSpc>
                <a:spcPct val="100000"/>
              </a:lnSpc>
              <a:buSzPct val="85000"/>
              <a:buFont typeface="Wingdings" pitchFamily="2" charset="2"/>
              <a:buChar char="Ø"/>
            </a:pPr>
            <a:r>
              <a:rPr lang="en-US" sz="2400" b="0" strike="noStrike" spc="-1" dirty="0">
                <a:solidFill>
                  <a:srgbClr val="000000"/>
                </a:solidFill>
                <a:uFill>
                  <a:solidFill>
                    <a:srgbClr val="FFFFFF"/>
                  </a:solidFill>
                </a:uFill>
                <a:latin typeface="Times New Roman" pitchFamily="18" charset="0"/>
                <a:cs typeface="Times New Roman" pitchFamily="18" charset="0"/>
              </a:rPr>
              <a:t>This type of deployment (simulated) testing that happens in a product development company to ensure that customer deployment requirements are met is called </a:t>
            </a:r>
            <a:r>
              <a:rPr lang="en-US" sz="2400" b="0" i="1" strike="noStrike" spc="-1" dirty="0">
                <a:solidFill>
                  <a:srgbClr val="000000"/>
                </a:solidFill>
                <a:uFill>
                  <a:solidFill>
                    <a:srgbClr val="FFFFFF"/>
                  </a:solidFill>
                </a:uFill>
                <a:latin typeface="Times New Roman" pitchFamily="18" charset="0"/>
                <a:cs typeface="Times New Roman" pitchFamily="18" charset="0"/>
              </a:rPr>
              <a:t>offsite deployment</a:t>
            </a:r>
            <a:r>
              <a:rPr lang="en-US" sz="2400" b="0" i="1" strike="noStrike" spc="-1" dirty="0" smtClean="0">
                <a:solidFill>
                  <a:srgbClr val="000000"/>
                </a:solidFill>
                <a:uFill>
                  <a:solidFill>
                    <a:srgbClr val="FFFFFF"/>
                  </a:solidFill>
                </a:uFill>
                <a:latin typeface="Times New Roman" pitchFamily="18" charset="0"/>
                <a:cs typeface="Times New Roman" pitchFamily="18" charset="0"/>
              </a:rPr>
              <a:t>.</a:t>
            </a:r>
          </a:p>
          <a:p>
            <a:pPr marL="320400" lvl="1" algn="just">
              <a:lnSpc>
                <a:spcPct val="100000"/>
              </a:lnSpc>
              <a:buSzPct val="85000"/>
            </a:pPr>
            <a:endParaRPr lang="en-US" sz="2400" b="0" i="1"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pPr>
            <a:r>
              <a:rPr lang="en-US" sz="2600" b="1" strike="noStrike" spc="-1" dirty="0" smtClean="0">
                <a:solidFill>
                  <a:srgbClr val="000000"/>
                </a:solidFill>
                <a:uFill>
                  <a:solidFill>
                    <a:srgbClr val="FFFFFF"/>
                  </a:solidFill>
                </a:uFill>
                <a:latin typeface="Times New Roman" pitchFamily="18" charset="0"/>
                <a:cs typeface="Times New Roman" pitchFamily="18" charset="0"/>
              </a:rPr>
              <a:t>Beta Testing</a:t>
            </a:r>
          </a:p>
          <a:p>
            <a:pPr marL="274320" indent="-273960" algn="just">
              <a:lnSpc>
                <a:spcPct val="100000"/>
              </a:lnSpc>
              <a:buClr>
                <a:srgbClr val="D34817"/>
              </a:buClr>
              <a:buSzPct val="85000"/>
            </a:pP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342900" indent="-342900" algn="just">
              <a:buFont typeface="Wingdings" panose="05000000000000000000" pitchFamily="2" charset="2"/>
              <a:buChar char="Ø"/>
            </a:pPr>
            <a:r>
              <a:rPr lang="en-US" sz="2400" b="0" strike="noStrike" spc="-1" dirty="0" smtClean="0">
                <a:solidFill>
                  <a:srgbClr val="000000"/>
                </a:solidFill>
                <a:uFill>
                  <a:solidFill>
                    <a:srgbClr val="FFFFFF"/>
                  </a:solidFill>
                </a:uFill>
                <a:latin typeface="Times New Roman" pitchFamily="18" charset="0"/>
                <a:cs typeface="Times New Roman" pitchFamily="18" charset="0"/>
              </a:rPr>
              <a:t>Sending the product that is under test to the customers and receiving the feedback. This is called </a:t>
            </a:r>
            <a:r>
              <a:rPr lang="en-US" sz="2400" b="0" i="1" strike="noStrike" spc="-1" dirty="0" smtClean="0">
                <a:solidFill>
                  <a:srgbClr val="000000"/>
                </a:solidFill>
                <a:uFill>
                  <a:solidFill>
                    <a:srgbClr val="FFFFFF"/>
                  </a:solidFill>
                </a:uFill>
                <a:latin typeface="Times New Roman" pitchFamily="18" charset="0"/>
                <a:cs typeface="Times New Roman" pitchFamily="18" charset="0"/>
              </a:rPr>
              <a:t>beta testing.</a:t>
            </a:r>
            <a:r>
              <a:rPr lang="en-US" sz="2400" b="0" strike="noStrike" spc="-1" dirty="0" smtClean="0">
                <a:solidFill>
                  <a:srgbClr val="000000"/>
                </a:solidFill>
                <a:uFill>
                  <a:solidFill>
                    <a:srgbClr val="FFFFFF"/>
                  </a:solidFill>
                </a:uFill>
                <a:latin typeface="Times New Roman" pitchFamily="18" charset="0"/>
                <a:cs typeface="Times New Roman" pitchFamily="18" charset="0"/>
              </a:rPr>
              <a:t> This testing is performed by the customer and helped by the product development organization. </a:t>
            </a:r>
            <a:endParaRPr lang="en-US" sz="20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TextShape 2"/>
          <p:cNvSpPr txBox="1"/>
          <p:nvPr/>
        </p:nvSpPr>
        <p:spPr>
          <a:xfrm>
            <a:off x="315087" y="990600"/>
            <a:ext cx="8610600" cy="6096000"/>
          </a:xfrm>
          <a:prstGeom prst="rect">
            <a:avLst/>
          </a:prstGeom>
          <a:noFill/>
          <a:ln>
            <a:noFill/>
          </a:ln>
        </p:spPr>
        <p:txBody>
          <a:bodyPr lIns="90000" tIns="45000" rIns="90000" bIns="45000"/>
          <a:lstStyle/>
          <a:p>
            <a:pPr marL="274320" lvl="1" indent="-273960" algn="just">
              <a:lnSpc>
                <a:spcPct val="100000"/>
              </a:lnSpc>
              <a:buClr>
                <a:srgbClr val="A28E6A"/>
              </a:buClr>
              <a:buSzPct val="95000"/>
            </a:pPr>
            <a:r>
              <a:rPr lang="en-US" sz="2600" b="1" strike="noStrike" spc="-1" dirty="0">
                <a:solidFill>
                  <a:srgbClr val="000000"/>
                </a:solidFill>
                <a:uFill>
                  <a:solidFill>
                    <a:srgbClr val="FFFFFF"/>
                  </a:solidFill>
                </a:uFill>
                <a:latin typeface="Times New Roman" pitchFamily="18" charset="0"/>
                <a:cs typeface="Times New Roman" pitchFamily="18" charset="0"/>
              </a:rPr>
              <a:t>Certification, Standards and Testing for </a:t>
            </a:r>
            <a:r>
              <a:rPr lang="en-US" sz="2600" b="1" strike="noStrike" spc="-1" dirty="0" smtClean="0">
                <a:solidFill>
                  <a:srgbClr val="000000"/>
                </a:solidFill>
                <a:uFill>
                  <a:solidFill>
                    <a:srgbClr val="FFFFFF"/>
                  </a:solidFill>
                </a:uFill>
                <a:latin typeface="Times New Roman" pitchFamily="18" charset="0"/>
                <a:cs typeface="Times New Roman" pitchFamily="18" charset="0"/>
              </a:rPr>
              <a:t>Compliance</a:t>
            </a:r>
          </a:p>
          <a:p>
            <a:pPr marL="274320" lvl="1" indent="-273960" algn="just">
              <a:lnSpc>
                <a:spcPct val="100000"/>
              </a:lnSpc>
              <a:buClr>
                <a:srgbClr val="A28E6A"/>
              </a:buClr>
              <a:buSzPct val="95000"/>
            </a:pPr>
            <a:endParaRPr lang="en-US" sz="2000" b="0" strike="noStrike" spc="-1" dirty="0">
              <a:solidFill>
                <a:srgbClr val="000000"/>
              </a:solidFill>
              <a:uFill>
                <a:solidFill>
                  <a:srgbClr val="FFFFFF"/>
                </a:solidFill>
              </a:uFill>
              <a:latin typeface="Times New Roman" pitchFamily="18" charset="0"/>
              <a:cs typeface="Times New Roman" pitchFamily="18" charset="0"/>
            </a:endParaRPr>
          </a:p>
          <a:p>
            <a:pPr algn="just"/>
            <a:r>
              <a:rPr lang="en-US" sz="2400" b="1" strike="noStrike" spc="-1" dirty="0" smtClean="0">
                <a:solidFill>
                  <a:srgbClr val="000000"/>
                </a:solidFill>
                <a:uFill>
                  <a:solidFill>
                    <a:srgbClr val="FFFFFF"/>
                  </a:solidFill>
                </a:uFill>
                <a:latin typeface="Times New Roman" pitchFamily="18" charset="0"/>
                <a:cs typeface="Times New Roman" pitchFamily="18" charset="0"/>
              </a:rPr>
              <a:t>-</a:t>
            </a:r>
            <a:r>
              <a:rPr lang="en-US" sz="2400" b="0" strike="noStrike" spc="-1" dirty="0">
                <a:solidFill>
                  <a:srgbClr val="000000"/>
                </a:solidFill>
                <a:uFill>
                  <a:solidFill>
                    <a:srgbClr val="FFFFFF"/>
                  </a:solidFill>
                </a:uFill>
                <a:latin typeface="Times New Roman" pitchFamily="18" charset="0"/>
                <a:cs typeface="Times New Roman" pitchFamily="18" charset="0"/>
              </a:rPr>
              <a:t>A product needs to be certified with the popular hardware, operating system, database, and other infrastructure pieces. This is called </a:t>
            </a:r>
            <a:r>
              <a:rPr lang="en-US" sz="2400" b="1" strike="noStrike" spc="-1" dirty="0">
                <a:solidFill>
                  <a:srgbClr val="000000"/>
                </a:solidFill>
                <a:uFill>
                  <a:solidFill>
                    <a:srgbClr val="FFFFFF"/>
                  </a:solidFill>
                </a:uFill>
                <a:latin typeface="Times New Roman" pitchFamily="18" charset="0"/>
                <a:cs typeface="Times New Roman" pitchFamily="18" charset="0"/>
              </a:rPr>
              <a:t>certification testing</a:t>
            </a:r>
            <a:r>
              <a:rPr lang="en-US" sz="2400" b="0" strike="noStrike" spc="-1" dirty="0">
                <a:solidFill>
                  <a:srgbClr val="000000"/>
                </a:solidFill>
                <a:uFill>
                  <a:solidFill>
                    <a:srgbClr val="FFFFFF"/>
                  </a:solidFill>
                </a:uFill>
                <a:latin typeface="Times New Roman" pitchFamily="18" charset="0"/>
                <a:cs typeface="Times New Roman" pitchFamily="18" charset="0"/>
              </a:rPr>
              <a:t>. </a:t>
            </a:r>
            <a:endParaRPr lang="en-US" sz="2400" b="0" strike="noStrike" spc="-1" dirty="0" smtClean="0">
              <a:solidFill>
                <a:srgbClr val="000000"/>
              </a:solidFill>
              <a:uFill>
                <a:solidFill>
                  <a:srgbClr val="FFFFFF"/>
                </a:solidFill>
              </a:uFill>
              <a:latin typeface="Times New Roman" pitchFamily="18" charset="0"/>
              <a:cs typeface="Times New Roman" pitchFamily="18" charset="0"/>
            </a:endParaRPr>
          </a:p>
          <a:p>
            <a:pPr algn="just"/>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algn="just"/>
            <a:r>
              <a:rPr lang="en-US" sz="2400" b="1" strike="noStrike" spc="-1" dirty="0" smtClean="0">
                <a:solidFill>
                  <a:srgbClr val="000000"/>
                </a:solidFill>
                <a:uFill>
                  <a:solidFill>
                    <a:srgbClr val="FFFFFF"/>
                  </a:solidFill>
                </a:uFill>
                <a:latin typeface="Times New Roman" pitchFamily="18" charset="0"/>
                <a:cs typeface="Times New Roman" pitchFamily="18" charset="0"/>
              </a:rPr>
              <a:t>-</a:t>
            </a:r>
            <a:r>
              <a:rPr lang="en-US" sz="2400" b="0" strike="noStrike" spc="-1" dirty="0">
                <a:solidFill>
                  <a:srgbClr val="000000"/>
                </a:solidFill>
                <a:uFill>
                  <a:solidFill>
                    <a:srgbClr val="FFFFFF"/>
                  </a:solidFill>
                </a:uFill>
                <a:latin typeface="Times New Roman" pitchFamily="18" charset="0"/>
                <a:cs typeface="Times New Roman" pitchFamily="18" charset="0"/>
              </a:rPr>
              <a:t>Testing the product to ensure that these standards are properly implemented is called </a:t>
            </a:r>
            <a:r>
              <a:rPr lang="en-US" sz="2400" b="1" i="1" strike="noStrike" spc="-1" dirty="0">
                <a:solidFill>
                  <a:srgbClr val="000000"/>
                </a:solidFill>
                <a:uFill>
                  <a:solidFill>
                    <a:srgbClr val="FFFFFF"/>
                  </a:solidFill>
                </a:uFill>
                <a:latin typeface="Times New Roman" pitchFamily="18" charset="0"/>
                <a:cs typeface="Times New Roman" pitchFamily="18" charset="0"/>
              </a:rPr>
              <a:t>testing for standards</a:t>
            </a:r>
            <a:r>
              <a:rPr lang="en-US" sz="2400" b="0" i="1" strike="noStrike" spc="-1" dirty="0" smtClean="0">
                <a:solidFill>
                  <a:srgbClr val="000000"/>
                </a:solidFill>
                <a:uFill>
                  <a:solidFill>
                    <a:srgbClr val="FFFFFF"/>
                  </a:solidFill>
                </a:uFill>
                <a:latin typeface="Times New Roman" pitchFamily="18" charset="0"/>
                <a:cs typeface="Times New Roman" pitchFamily="18" charset="0"/>
              </a:rPr>
              <a:t>.</a:t>
            </a:r>
          </a:p>
          <a:p>
            <a:pPr algn="just"/>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algn="just"/>
            <a:r>
              <a:rPr lang="en-US" sz="2400" b="1" i="1" strike="noStrike" spc="-1" dirty="0" smtClean="0">
                <a:solidFill>
                  <a:srgbClr val="000000"/>
                </a:solidFill>
                <a:uFill>
                  <a:solidFill>
                    <a:srgbClr val="FFFFFF"/>
                  </a:solidFill>
                </a:uFill>
                <a:latin typeface="Times New Roman" pitchFamily="18" charset="0"/>
                <a:cs typeface="Times New Roman" pitchFamily="18" charset="0"/>
              </a:rPr>
              <a:t>-</a:t>
            </a:r>
            <a:r>
              <a:rPr lang="en-US" sz="2400" b="1" strike="noStrike" spc="-1" dirty="0" smtClean="0">
                <a:solidFill>
                  <a:srgbClr val="000000"/>
                </a:solidFill>
                <a:uFill>
                  <a:solidFill>
                    <a:srgbClr val="FFFFFF"/>
                  </a:solidFill>
                </a:uFill>
                <a:latin typeface="Times New Roman" pitchFamily="18" charset="0"/>
                <a:cs typeface="Times New Roman" pitchFamily="18" charset="0"/>
              </a:rPr>
              <a:t> </a:t>
            </a:r>
            <a:r>
              <a:rPr lang="en-US" sz="2400" b="1" strike="noStrike" spc="-1" dirty="0">
                <a:solidFill>
                  <a:srgbClr val="000000"/>
                </a:solidFill>
                <a:uFill>
                  <a:solidFill>
                    <a:srgbClr val="FFFFFF"/>
                  </a:solidFill>
                </a:uFill>
                <a:latin typeface="Times New Roman" pitchFamily="18" charset="0"/>
                <a:cs typeface="Times New Roman" pitchFamily="18" charset="0"/>
              </a:rPr>
              <a:t>Compliance </a:t>
            </a:r>
            <a:r>
              <a:rPr lang="en-US" sz="2400" b="0" strike="noStrike" spc="-1" dirty="0">
                <a:solidFill>
                  <a:srgbClr val="000000"/>
                </a:solidFill>
                <a:uFill>
                  <a:solidFill>
                    <a:srgbClr val="FFFFFF"/>
                  </a:solidFill>
                </a:uFill>
                <a:latin typeface="Times New Roman" pitchFamily="18" charset="0"/>
                <a:cs typeface="Times New Roman" pitchFamily="18" charset="0"/>
              </a:rPr>
              <a:t>Testing the product for contractual, legal, and statutory compliance is one of the critical activities of the system testing team. </a:t>
            </a: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algn="just">
              <a:lnSpc>
                <a:spcPct val="100000"/>
              </a:lnSpc>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4" name="Picture 3"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TextShape 1"/>
          <p:cNvSpPr txBox="1"/>
          <p:nvPr/>
        </p:nvSpPr>
        <p:spPr>
          <a:xfrm>
            <a:off x="609600" y="228600"/>
            <a:ext cx="7772040" cy="715920"/>
          </a:xfrm>
          <a:prstGeom prst="rect">
            <a:avLst/>
          </a:prstGeom>
          <a:noFill/>
          <a:ln>
            <a:noFill/>
          </a:ln>
        </p:spPr>
        <p:txBody>
          <a:bodyPr lIns="90000" tIns="45000" rIns="90000" bIns="91440" anchor="b"/>
          <a:lstStyle/>
          <a:p>
            <a:pPr>
              <a:lnSpc>
                <a:spcPct val="100000"/>
              </a:lnSpc>
            </a:pPr>
            <a:r>
              <a:rPr lang="en-US" sz="3200" b="1" strike="noStrike" cap="all" spc="-1" dirty="0">
                <a:uFill>
                  <a:solidFill>
                    <a:srgbClr val="FFFFFF"/>
                  </a:solidFill>
                </a:uFill>
                <a:latin typeface="Times New Roman" pitchFamily="18" charset="0"/>
                <a:cs typeface="Times New Roman" pitchFamily="18" charset="0"/>
              </a:rPr>
              <a:t>NON-FUNCTIONAL TESTING</a:t>
            </a:r>
            <a:endParaRPr lang="en-US" sz="3200" b="1" strike="noStrike" spc="-1" dirty="0">
              <a:uFill>
                <a:solidFill>
                  <a:srgbClr val="FFFFFF"/>
                </a:solidFill>
              </a:uFill>
              <a:latin typeface="Times New Roman" pitchFamily="18" charset="0"/>
              <a:cs typeface="Times New Roman" pitchFamily="18" charset="0"/>
            </a:endParaRPr>
          </a:p>
        </p:txBody>
      </p:sp>
      <p:sp>
        <p:nvSpPr>
          <p:cNvPr id="540" name="TextShape 2"/>
          <p:cNvSpPr txBox="1"/>
          <p:nvPr/>
        </p:nvSpPr>
        <p:spPr>
          <a:xfrm>
            <a:off x="304800" y="1219200"/>
            <a:ext cx="8610600" cy="4648200"/>
          </a:xfrm>
          <a:prstGeom prst="rect">
            <a:avLst/>
          </a:prstGeom>
          <a:noFill/>
          <a:ln>
            <a:noFill/>
          </a:ln>
        </p:spPr>
        <p:txBody>
          <a:bodyPr lIns="90000" tIns="45000" rIns="90000" bIns="45000"/>
          <a:lstStyle/>
          <a:p>
            <a:pPr marL="274320" indent="-273960" algn="just">
              <a:lnSpc>
                <a:spcPct val="100000"/>
              </a:lnSpc>
              <a:buSzPct val="85000"/>
              <a:buFont typeface="Wingdings" pitchFamily="2" charset="2"/>
              <a:buChar char="Ø"/>
            </a:pPr>
            <a:r>
              <a:rPr lang="en-US" sz="2600" b="1" strike="noStrike" spc="-1" dirty="0">
                <a:solidFill>
                  <a:srgbClr val="000000"/>
                </a:solidFill>
                <a:uFill>
                  <a:solidFill>
                    <a:srgbClr val="FFFFFF"/>
                  </a:solidFill>
                </a:uFill>
                <a:latin typeface="Times New Roman" pitchFamily="18" charset="0"/>
                <a:cs typeface="Times New Roman" pitchFamily="18" charset="0"/>
              </a:rPr>
              <a:t>Non-functional testing</a:t>
            </a:r>
            <a:r>
              <a:rPr lang="en-US" sz="2600" b="0" strike="noStrike" spc="-1" dirty="0">
                <a:solidFill>
                  <a:srgbClr val="000000"/>
                </a:solidFill>
                <a:uFill>
                  <a:solidFill>
                    <a:srgbClr val="FFFFFF"/>
                  </a:solidFill>
                </a:uFill>
                <a:latin typeface="Times New Roman" pitchFamily="18" charset="0"/>
                <a:cs typeface="Times New Roman" pitchFamily="18" charset="0"/>
              </a:rPr>
              <a:t> is the </a:t>
            </a:r>
            <a:r>
              <a:rPr lang="en-US" sz="2600" b="1" strike="noStrike" spc="-1" dirty="0">
                <a:solidFill>
                  <a:srgbClr val="000000"/>
                </a:solidFill>
                <a:uFill>
                  <a:solidFill>
                    <a:srgbClr val="FFFFFF"/>
                  </a:solidFill>
                </a:uFill>
                <a:latin typeface="Times New Roman" pitchFamily="18" charset="0"/>
                <a:cs typeface="Times New Roman" pitchFamily="18" charset="0"/>
              </a:rPr>
              <a:t>testing</a:t>
            </a:r>
            <a:r>
              <a:rPr lang="en-US" sz="2600" b="0" strike="noStrike" spc="-1" dirty="0">
                <a:solidFill>
                  <a:srgbClr val="000000"/>
                </a:solidFill>
                <a:uFill>
                  <a:solidFill>
                    <a:srgbClr val="FFFFFF"/>
                  </a:solidFill>
                </a:uFill>
                <a:latin typeface="Times New Roman" pitchFamily="18" charset="0"/>
                <a:cs typeface="Times New Roman" pitchFamily="18" charset="0"/>
              </a:rPr>
              <a:t> of a software application or system for its </a:t>
            </a:r>
            <a:r>
              <a:rPr lang="en-US" sz="2600" b="1" strike="noStrike" spc="-1" dirty="0">
                <a:solidFill>
                  <a:srgbClr val="000000"/>
                </a:solidFill>
                <a:uFill>
                  <a:solidFill>
                    <a:srgbClr val="FFFFFF"/>
                  </a:solidFill>
                </a:uFill>
                <a:latin typeface="Times New Roman" pitchFamily="18" charset="0"/>
                <a:cs typeface="Times New Roman" pitchFamily="18" charset="0"/>
              </a:rPr>
              <a:t>non-functional </a:t>
            </a:r>
            <a:r>
              <a:rPr lang="en-US" sz="2600" b="0" strike="noStrike" spc="-1" dirty="0">
                <a:solidFill>
                  <a:srgbClr val="000000"/>
                </a:solidFill>
                <a:uFill>
                  <a:solidFill>
                    <a:srgbClr val="FFFFFF"/>
                  </a:solidFill>
                </a:uFill>
                <a:latin typeface="Times New Roman" pitchFamily="18" charset="0"/>
                <a:cs typeface="Times New Roman" pitchFamily="18" charset="0"/>
              </a:rPr>
              <a:t>requirements: the way a system operates, rather than specific behaviors of that system</a:t>
            </a:r>
            <a:r>
              <a:rPr lang="en-US" sz="2600" b="0" strike="noStrike" spc="-1" dirty="0" smtClean="0">
                <a:solidFill>
                  <a:srgbClr val="000000"/>
                </a:solidFill>
                <a:uFill>
                  <a:solidFill>
                    <a:srgbClr val="FFFFFF"/>
                  </a:solidFill>
                </a:uFill>
                <a:latin typeface="Times New Roman" pitchFamily="18" charset="0"/>
                <a:cs typeface="Times New Roman" pitchFamily="18" charset="0"/>
              </a:rPr>
              <a:t>.</a:t>
            </a:r>
          </a:p>
          <a:p>
            <a:pPr marL="360" algn="just">
              <a:lnSpc>
                <a:spcPct val="100000"/>
              </a:lnSpc>
              <a:buSzPct val="85000"/>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400" b="0" strike="noStrike" spc="-1" dirty="0">
                <a:solidFill>
                  <a:srgbClr val="000000"/>
                </a:solidFill>
                <a:uFill>
                  <a:solidFill>
                    <a:srgbClr val="FFFFFF"/>
                  </a:solidFill>
                </a:uFill>
                <a:latin typeface="Times New Roman" pitchFamily="18" charset="0"/>
                <a:cs typeface="Times New Roman" pitchFamily="18" charset="0"/>
              </a:rPr>
              <a:t>Setting Up the Configuration</a:t>
            </a:r>
          </a:p>
          <a:p>
            <a:pPr marL="274320" indent="-273960" algn="just">
              <a:lnSpc>
                <a:spcPct val="100000"/>
              </a:lnSpc>
              <a:buSzPct val="85000"/>
              <a:buFont typeface="Wingdings" pitchFamily="2" charset="2"/>
              <a:buChar char="Ø"/>
            </a:pPr>
            <a:r>
              <a:rPr lang="en-US" sz="2400" b="0" strike="noStrike" spc="-1" dirty="0">
                <a:solidFill>
                  <a:srgbClr val="000000"/>
                </a:solidFill>
                <a:uFill>
                  <a:solidFill>
                    <a:srgbClr val="FFFFFF"/>
                  </a:solidFill>
                </a:uFill>
                <a:latin typeface="Times New Roman" pitchFamily="18" charset="0"/>
                <a:cs typeface="Times New Roman" pitchFamily="18" charset="0"/>
              </a:rPr>
              <a:t>Coming up with Entry/Exit Criteria</a:t>
            </a:r>
          </a:p>
          <a:p>
            <a:pPr marL="274320" indent="-273960" algn="just">
              <a:lnSpc>
                <a:spcPct val="100000"/>
              </a:lnSpc>
              <a:buSzPct val="85000"/>
              <a:buFont typeface="Wingdings" pitchFamily="2" charset="2"/>
              <a:buChar char="Ø"/>
            </a:pPr>
            <a:r>
              <a:rPr lang="en-US" sz="2400" b="0" strike="noStrike" spc="-1" dirty="0">
                <a:solidFill>
                  <a:srgbClr val="000000"/>
                </a:solidFill>
                <a:uFill>
                  <a:solidFill>
                    <a:srgbClr val="FFFFFF"/>
                  </a:solidFill>
                </a:uFill>
                <a:latin typeface="Times New Roman" pitchFamily="18" charset="0"/>
                <a:cs typeface="Times New Roman" pitchFamily="18" charset="0"/>
              </a:rPr>
              <a:t>Balancing Key Resources</a:t>
            </a:r>
          </a:p>
          <a:p>
            <a:pPr marL="274320" indent="-273960" algn="just">
              <a:lnSpc>
                <a:spcPct val="100000"/>
              </a:lnSpc>
              <a:buSzPct val="85000"/>
              <a:buFont typeface="Wingdings" pitchFamily="2" charset="2"/>
              <a:buChar char="Ø"/>
            </a:pPr>
            <a:r>
              <a:rPr lang="en-US" sz="2400" b="0" strike="noStrike" spc="-1" dirty="0">
                <a:solidFill>
                  <a:srgbClr val="000000"/>
                </a:solidFill>
                <a:uFill>
                  <a:solidFill>
                    <a:srgbClr val="FFFFFF"/>
                  </a:solidFill>
                </a:uFill>
                <a:latin typeface="Times New Roman" pitchFamily="18" charset="0"/>
                <a:cs typeface="Times New Roman" pitchFamily="18" charset="0"/>
              </a:rPr>
              <a:t>Scalability Testing</a:t>
            </a:r>
          </a:p>
          <a:p>
            <a:pPr marL="274320" indent="-273960" algn="just">
              <a:lnSpc>
                <a:spcPct val="100000"/>
              </a:lnSpc>
              <a:buSzPct val="85000"/>
              <a:buFont typeface="Wingdings" pitchFamily="2" charset="2"/>
              <a:buChar char="Ø"/>
            </a:pPr>
            <a:r>
              <a:rPr lang="en-US" sz="2400" b="0" strike="noStrike" spc="-1" dirty="0">
                <a:solidFill>
                  <a:srgbClr val="000000"/>
                </a:solidFill>
                <a:uFill>
                  <a:solidFill>
                    <a:srgbClr val="FFFFFF"/>
                  </a:solidFill>
                </a:uFill>
                <a:latin typeface="Times New Roman" pitchFamily="18" charset="0"/>
                <a:cs typeface="Times New Roman" pitchFamily="18" charset="0"/>
              </a:rPr>
              <a:t>Reliability Testing</a:t>
            </a:r>
          </a:p>
          <a:p>
            <a:pPr marL="274320" indent="-273960" algn="just">
              <a:lnSpc>
                <a:spcPct val="100000"/>
              </a:lnSpc>
              <a:buSzPct val="85000"/>
              <a:buFont typeface="Wingdings" pitchFamily="2" charset="2"/>
              <a:buChar char="Ø"/>
            </a:pPr>
            <a:r>
              <a:rPr lang="en-US" sz="2400" b="0" strike="noStrike" spc="-1" dirty="0">
                <a:solidFill>
                  <a:srgbClr val="000000"/>
                </a:solidFill>
                <a:uFill>
                  <a:solidFill>
                    <a:srgbClr val="FFFFFF"/>
                  </a:solidFill>
                </a:uFill>
                <a:latin typeface="Times New Roman" pitchFamily="18" charset="0"/>
                <a:cs typeface="Times New Roman" pitchFamily="18" charset="0"/>
              </a:rPr>
              <a:t>Stress Testing</a:t>
            </a:r>
          </a:p>
          <a:p>
            <a:pPr marL="274320" indent="-273960" algn="just">
              <a:lnSpc>
                <a:spcPct val="100000"/>
              </a:lnSpc>
              <a:buSzPct val="85000"/>
              <a:buFont typeface="Wingdings" pitchFamily="2" charset="2"/>
              <a:buChar char="Ø"/>
            </a:pPr>
            <a:r>
              <a:rPr lang="en-US" sz="2400" b="0" strike="noStrike" spc="-1" dirty="0">
                <a:solidFill>
                  <a:srgbClr val="000000"/>
                </a:solidFill>
                <a:uFill>
                  <a:solidFill>
                    <a:srgbClr val="FFFFFF"/>
                  </a:solidFill>
                </a:uFill>
                <a:latin typeface="Times New Roman" pitchFamily="18" charset="0"/>
                <a:cs typeface="Times New Roman" pitchFamily="18" charset="0"/>
              </a:rPr>
              <a:t>Interoperability Testing</a:t>
            </a:r>
          </a:p>
          <a:p>
            <a:pPr>
              <a:lnSpc>
                <a:spcPct val="100000"/>
              </a:lnSpc>
            </a:pPr>
            <a:endParaRPr lang="en-US" sz="2600" b="0" strike="noStrike" spc="-1" dirty="0">
              <a:solidFill>
                <a:srgbClr val="000000"/>
              </a:solidFill>
              <a:uFill>
                <a:solidFill>
                  <a:srgbClr val="FFFFFF"/>
                </a:solidFill>
              </a:uFill>
              <a:latin typeface="Perpetua"/>
            </a:endParaRPr>
          </a:p>
          <a:p>
            <a:pPr>
              <a:lnSpc>
                <a:spcPct val="100000"/>
              </a:lnSpc>
            </a:pPr>
            <a:endParaRPr lang="en-US" sz="2600" b="0" strike="noStrike" spc="-1" dirty="0">
              <a:solidFill>
                <a:srgbClr val="000000"/>
              </a:solidFill>
              <a:uFill>
                <a:solidFill>
                  <a:srgbClr val="FFFFFF"/>
                </a:solidFill>
              </a:uFill>
              <a:latin typeface="Perpetua"/>
            </a:endParaRP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TextShape 1"/>
          <p:cNvSpPr txBox="1"/>
          <p:nvPr/>
        </p:nvSpPr>
        <p:spPr>
          <a:xfrm>
            <a:off x="228600" y="381000"/>
            <a:ext cx="7772040" cy="868320"/>
          </a:xfrm>
          <a:prstGeom prst="rect">
            <a:avLst/>
          </a:prstGeom>
          <a:noFill/>
          <a:ln>
            <a:noFill/>
          </a:ln>
        </p:spPr>
        <p:txBody>
          <a:bodyPr lIns="90000" tIns="45000" rIns="90000" bIns="91440" anchor="b"/>
          <a:lstStyle/>
          <a:p>
            <a:pPr>
              <a:lnSpc>
                <a:spcPct val="100000"/>
              </a:lnSpc>
            </a:pPr>
            <a:r>
              <a:rPr lang="en-US" sz="3200" b="1" strike="noStrike" spc="-1" dirty="0">
                <a:uFill>
                  <a:solidFill>
                    <a:srgbClr val="FFFFFF"/>
                  </a:solidFill>
                </a:uFill>
                <a:latin typeface="Times New Roman" pitchFamily="18" charset="0"/>
                <a:cs typeface="Times New Roman" pitchFamily="18" charset="0"/>
              </a:rPr>
              <a:t>Setting Up the Configuration</a:t>
            </a:r>
          </a:p>
        </p:txBody>
      </p:sp>
      <p:sp>
        <p:nvSpPr>
          <p:cNvPr id="542" name="TextShape 2"/>
          <p:cNvSpPr txBox="1"/>
          <p:nvPr/>
        </p:nvSpPr>
        <p:spPr>
          <a:xfrm>
            <a:off x="76201" y="1371600"/>
            <a:ext cx="8867774" cy="4571640"/>
          </a:xfrm>
          <a:prstGeom prst="rect">
            <a:avLst/>
          </a:prstGeom>
          <a:noFill/>
          <a:ln>
            <a:noFill/>
          </a:ln>
        </p:spPr>
        <p:txBody>
          <a:bodyPr lIns="90000" tIns="45000" rIns="90000" bIns="45000"/>
          <a:lstStyle/>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There are two ways the setup is done—simulated environment and real-life customer environment</a:t>
            </a:r>
            <a:r>
              <a:rPr lang="en-US" sz="2600" b="0" strike="noStrike" spc="-1" dirty="0" smtClean="0">
                <a:solidFill>
                  <a:srgbClr val="000000"/>
                </a:solidFill>
                <a:uFill>
                  <a:solidFill>
                    <a:srgbClr val="FFFFFF"/>
                  </a:solidFill>
                </a:uFill>
                <a:latin typeface="Times New Roman" pitchFamily="18" charset="0"/>
                <a:cs typeface="Times New Roman" pitchFamily="18" charset="0"/>
              </a:rPr>
              <a:t>.</a:t>
            </a:r>
          </a:p>
          <a:p>
            <a:pPr marL="360" algn="just">
              <a:lnSpc>
                <a:spcPct val="100000"/>
              </a:lnSpc>
              <a:buSzPct val="85000"/>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Due to varied types of customers, resources availability, time involved in getting the exact setup, and so on, setting up a scenario that is exactly real-life is difficult. </a:t>
            </a: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360" algn="just">
              <a:lnSpc>
                <a:spcPct val="100000"/>
              </a:lnSpc>
              <a:buSzPct val="85000"/>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Due to several complexities involved, simulated setup is used for non-functional testing where actual configuration is difficult to get.</a:t>
            </a:r>
          </a:p>
          <a:p>
            <a:pPr algn="just">
              <a:lnSpc>
                <a:spcPct val="100000"/>
              </a:lnSpc>
              <a:buFont typeface="Wingdings" pitchFamily="2" charset="2"/>
              <a:buChar char="Ø"/>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TextShape 1"/>
          <p:cNvSpPr txBox="1"/>
          <p:nvPr/>
        </p:nvSpPr>
        <p:spPr>
          <a:xfrm>
            <a:off x="471847" y="379635"/>
            <a:ext cx="7772040" cy="1142640"/>
          </a:xfrm>
          <a:prstGeom prst="rect">
            <a:avLst/>
          </a:prstGeom>
          <a:noFill/>
          <a:ln>
            <a:noFill/>
          </a:ln>
        </p:spPr>
        <p:txBody>
          <a:bodyPr lIns="90000" tIns="45000" rIns="90000" bIns="91440" anchor="b"/>
          <a:lstStyle/>
          <a:p>
            <a:pPr>
              <a:lnSpc>
                <a:spcPct val="100000"/>
              </a:lnSpc>
            </a:pPr>
            <a:r>
              <a:rPr lang="en-US" sz="3200" b="1" strike="noStrike" spc="-1" dirty="0">
                <a:uFill>
                  <a:solidFill>
                    <a:srgbClr val="FFFFFF"/>
                  </a:solidFill>
                </a:uFill>
                <a:latin typeface="Times New Roman" pitchFamily="18" charset="0"/>
                <a:cs typeface="Times New Roman" pitchFamily="18" charset="0"/>
              </a:rPr>
              <a:t>Coming up with Entry/Exit Criteria</a:t>
            </a:r>
          </a:p>
        </p:txBody>
      </p:sp>
      <p:pic>
        <p:nvPicPr>
          <p:cNvPr id="544" name="Picture 2"/>
          <p:cNvPicPr/>
          <p:nvPr/>
        </p:nvPicPr>
        <p:blipFill>
          <a:blip r:embed="rId2"/>
          <a:stretch/>
        </p:blipFill>
        <p:spPr>
          <a:xfrm>
            <a:off x="383040" y="1692000"/>
            <a:ext cx="8303400" cy="4182840"/>
          </a:xfrm>
          <a:prstGeom prst="rect">
            <a:avLst/>
          </a:prstGeom>
          <a:ln>
            <a:noFill/>
          </a:ln>
        </p:spPr>
      </p:pic>
      <p:pic>
        <p:nvPicPr>
          <p:cNvPr id="5" name="Picture 4" descr="WhatsApp Image 2020-07-07 at 14.53.53.jpeg"/>
          <p:cNvPicPr>
            <a:picLocks noChangeAspect="1"/>
          </p:cNvPicPr>
          <p:nvPr/>
        </p:nvPicPr>
        <p:blipFill>
          <a:blip r:embed="rId3"/>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TextShape 1"/>
          <p:cNvSpPr txBox="1"/>
          <p:nvPr/>
        </p:nvSpPr>
        <p:spPr>
          <a:xfrm>
            <a:off x="36576" y="609600"/>
            <a:ext cx="7772040" cy="1142640"/>
          </a:xfrm>
          <a:prstGeom prst="rect">
            <a:avLst/>
          </a:prstGeom>
          <a:noFill/>
          <a:ln>
            <a:noFill/>
          </a:ln>
        </p:spPr>
        <p:txBody>
          <a:bodyPr lIns="90000" tIns="45000" rIns="90000" bIns="91440" anchor="b"/>
          <a:lstStyle/>
          <a:p>
            <a:pPr>
              <a:lnSpc>
                <a:spcPct val="100000"/>
              </a:lnSpc>
            </a:pPr>
            <a:r>
              <a:rPr lang="en-US" sz="3200" b="0" strike="noStrike" spc="-1" dirty="0">
                <a:solidFill>
                  <a:srgbClr val="696464"/>
                </a:solidFill>
                <a:uFill>
                  <a:solidFill>
                    <a:srgbClr val="FFFFFF"/>
                  </a:solidFill>
                </a:uFill>
                <a:latin typeface="Times New Roman" panose="02020603050405020304" pitchFamily="18" charset="0"/>
                <a:cs typeface="Times New Roman" panose="02020603050405020304" pitchFamily="18" charset="0"/>
              </a:rPr>
              <a:t> </a:t>
            </a:r>
            <a:r>
              <a:rPr lang="en-US" sz="3200" b="1" strike="noStrike" spc="-1" dirty="0">
                <a:uFill>
                  <a:solidFill>
                    <a:srgbClr val="FFFFFF"/>
                  </a:solidFill>
                </a:uFill>
                <a:latin typeface="Times New Roman" pitchFamily="18" charset="0"/>
                <a:cs typeface="Times New Roman" pitchFamily="18" charset="0"/>
              </a:rPr>
              <a:t>Balancing Key Resources</a:t>
            </a:r>
            <a:r>
              <a:rPr lang="en-US" sz="3200" b="0" strike="noStrike" spc="-1" dirty="0">
                <a:solidFill>
                  <a:srgbClr val="696464"/>
                </a:solidFill>
                <a:uFill>
                  <a:solidFill>
                    <a:srgbClr val="FFFFFF"/>
                  </a:solidFill>
                </a:uFill>
                <a:latin typeface="Times New Roman" panose="02020603050405020304" pitchFamily="18" charset="0"/>
                <a:cs typeface="Times New Roman" panose="02020603050405020304" pitchFamily="18" charset="0"/>
              </a:rPr>
              <a:t>
</a:t>
            </a:r>
            <a:endParaRPr lang="en-US" sz="32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546" name="TextShape 2"/>
          <p:cNvSpPr txBox="1"/>
          <p:nvPr/>
        </p:nvSpPr>
        <p:spPr>
          <a:xfrm>
            <a:off x="0" y="1447920"/>
            <a:ext cx="9067800" cy="4571640"/>
          </a:xfrm>
          <a:prstGeom prst="rect">
            <a:avLst/>
          </a:prstGeom>
          <a:noFill/>
          <a:ln>
            <a:noFill/>
          </a:ln>
        </p:spPr>
        <p:txBody>
          <a:bodyPr lIns="90000" tIns="45000" rIns="90000" bIns="45000"/>
          <a:lstStyle/>
          <a:p>
            <a:pPr marL="514710" indent="-51435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The concepts of non-functional testing with respect to four key resources—CPU, disk, memory, and network. The four resources are related to each other and we need to completely understand their relationship to implement the strategy for non-functional testing.</a:t>
            </a:r>
          </a:p>
        </p:txBody>
      </p:sp>
      <p:pic>
        <p:nvPicPr>
          <p:cNvPr id="547" name="Picture 2"/>
          <p:cNvPicPr/>
          <p:nvPr/>
        </p:nvPicPr>
        <p:blipFill>
          <a:blip r:embed="rId2"/>
          <a:stretch/>
        </p:blipFill>
        <p:spPr>
          <a:xfrm>
            <a:off x="3124200" y="3429000"/>
            <a:ext cx="3505200" cy="3151440"/>
          </a:xfrm>
          <a:prstGeom prst="rect">
            <a:avLst/>
          </a:prstGeom>
          <a:ln>
            <a:noFill/>
          </a:ln>
        </p:spPr>
      </p:pic>
      <p:pic>
        <p:nvPicPr>
          <p:cNvPr id="6" name="Picture 5" descr="WhatsApp Image 2020-07-07 at 14.53.53.jpeg"/>
          <p:cNvPicPr>
            <a:picLocks noChangeAspect="1"/>
          </p:cNvPicPr>
          <p:nvPr/>
        </p:nvPicPr>
        <p:blipFill>
          <a:blip r:embed="rId3"/>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Shape 1"/>
          <p:cNvSpPr txBox="1"/>
          <p:nvPr/>
        </p:nvSpPr>
        <p:spPr>
          <a:xfrm>
            <a:off x="914400" y="274680"/>
            <a:ext cx="6096000" cy="1142640"/>
          </a:xfrm>
          <a:prstGeom prst="rect">
            <a:avLst/>
          </a:prstGeom>
          <a:noFill/>
          <a:ln>
            <a:noFill/>
          </a:ln>
        </p:spPr>
        <p:txBody>
          <a:bodyPr lIns="90000" tIns="45000" rIns="90000" bIns="91440" anchor="b"/>
          <a:lstStyle/>
          <a:p>
            <a:pPr algn="just">
              <a:lnSpc>
                <a:spcPct val="100000"/>
              </a:lnSpc>
            </a:pPr>
            <a:r>
              <a:rPr lang="en-US" sz="3200" b="1" strike="noStrike" spc="-1" dirty="0">
                <a:uFill>
                  <a:solidFill>
                    <a:srgbClr val="FFFFFF"/>
                  </a:solidFill>
                </a:uFill>
                <a:latin typeface="Times New Roman" pitchFamily="18" charset="0"/>
                <a:cs typeface="Times New Roman" pitchFamily="18" charset="0"/>
              </a:rPr>
              <a:t>HOW TO DO BLACK BOX TESTING?</a:t>
            </a:r>
          </a:p>
        </p:txBody>
      </p:sp>
      <p:sp>
        <p:nvSpPr>
          <p:cNvPr id="416" name="TextShape 2"/>
          <p:cNvSpPr txBox="1"/>
          <p:nvPr/>
        </p:nvSpPr>
        <p:spPr>
          <a:xfrm>
            <a:off x="914400" y="1447920"/>
            <a:ext cx="7772040" cy="4571640"/>
          </a:xfrm>
          <a:prstGeom prst="rect">
            <a:avLst/>
          </a:prstGeom>
          <a:noFill/>
          <a:ln>
            <a:noFill/>
          </a:ln>
        </p:spPr>
        <p:txBody>
          <a:bodyPr lIns="90000" tIns="45000" rIns="90000" bIns="45000"/>
          <a:lstStyle/>
          <a:p>
            <a:pPr>
              <a:lnSpc>
                <a:spcPct val="100000"/>
              </a:lnSpc>
            </a:pPr>
            <a:r>
              <a:rPr lang="en-US" sz="2600" b="1" u="sng" strike="noStrike" spc="-1" dirty="0" smtClean="0">
                <a:solidFill>
                  <a:srgbClr val="000000"/>
                </a:solidFill>
                <a:uFill>
                  <a:solidFill>
                    <a:srgbClr val="FFFFFF"/>
                  </a:solidFill>
                </a:uFill>
                <a:latin typeface="Perpetua"/>
              </a:rPr>
              <a:t> </a:t>
            </a:r>
            <a:r>
              <a:rPr lang="en-US" sz="2600" b="1" u="sng" strike="noStrike" spc="-1" dirty="0">
                <a:solidFill>
                  <a:srgbClr val="000000"/>
                </a:solidFill>
                <a:uFill>
                  <a:solidFill>
                    <a:srgbClr val="FFFFFF"/>
                  </a:solidFill>
                </a:uFill>
                <a:latin typeface="Perpetua"/>
              </a:rPr>
              <a:t>various techniques</a:t>
            </a:r>
            <a:r>
              <a:rPr lang="en-US" sz="2600" b="1" u="sng" strike="noStrike" spc="-1" dirty="0" smtClean="0">
                <a:solidFill>
                  <a:srgbClr val="000000"/>
                </a:solidFill>
                <a:uFill>
                  <a:solidFill>
                    <a:srgbClr val="FFFFFF"/>
                  </a:solidFill>
                </a:uFill>
                <a:latin typeface="Perpetua"/>
              </a:rPr>
              <a:t>:</a:t>
            </a:r>
          </a:p>
          <a:p>
            <a:pPr>
              <a:lnSpc>
                <a:spcPct val="100000"/>
              </a:lnSpc>
            </a:pPr>
            <a:endParaRPr lang="en-US" sz="2600" b="0" strike="noStrike" spc="-1" dirty="0">
              <a:solidFill>
                <a:srgbClr val="000000"/>
              </a:solidFill>
              <a:uFill>
                <a:solidFill>
                  <a:srgbClr val="FFFFFF"/>
                </a:solidFill>
              </a:uFill>
              <a:latin typeface="Perpetua"/>
            </a:endParaRP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Requirements based testing</a:t>
            </a: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Positive and negative </a:t>
            </a:r>
            <a:r>
              <a:rPr lang="en-US" sz="2600" b="0" strike="noStrike" spc="-1" dirty="0" smtClean="0">
                <a:solidFill>
                  <a:srgbClr val="000000"/>
                </a:solidFill>
                <a:uFill>
                  <a:solidFill>
                    <a:srgbClr val="FFFFFF"/>
                  </a:solidFill>
                </a:uFill>
                <a:latin typeface="Times New Roman" pitchFamily="18" charset="0"/>
                <a:cs typeface="Times New Roman" pitchFamily="18" charset="0"/>
              </a:rPr>
              <a:t>testing</a:t>
            </a:r>
          </a:p>
          <a:p>
            <a:pPr marL="274320" indent="-273960" algn="just">
              <a:lnSpc>
                <a:spcPct val="100000"/>
              </a:lnSpc>
              <a:buSzPct val="85000"/>
              <a:buFont typeface="Wingdings" pitchFamily="2" charset="2"/>
              <a:buChar char="Ø"/>
            </a:pPr>
            <a:r>
              <a:rPr lang="en-US" sz="2600" spc="-1" dirty="0" smtClean="0">
                <a:solidFill>
                  <a:srgbClr val="000000"/>
                </a:solidFill>
                <a:uFill>
                  <a:solidFill>
                    <a:srgbClr val="FFFFFF"/>
                  </a:solidFill>
                </a:uFill>
                <a:latin typeface="Times New Roman" pitchFamily="18" charset="0"/>
                <a:cs typeface="Times New Roman" pitchFamily="18" charset="0"/>
              </a:rPr>
              <a:t>Boundary value analysis</a:t>
            </a: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600" spc="-1" dirty="0" smtClean="0">
                <a:solidFill>
                  <a:srgbClr val="000000"/>
                </a:solidFill>
                <a:uFill>
                  <a:solidFill>
                    <a:srgbClr val="FFFFFF"/>
                  </a:solidFill>
                </a:uFill>
                <a:latin typeface="Times New Roman" pitchFamily="18" charset="0"/>
                <a:cs typeface="Times New Roman" pitchFamily="18" charset="0"/>
              </a:rPr>
              <a:t>Decision tables</a:t>
            </a:r>
          </a:p>
          <a:p>
            <a:pPr marL="274320" indent="-273960" algn="just">
              <a:lnSpc>
                <a:spcPct val="100000"/>
              </a:lnSpc>
              <a:buSzPct val="85000"/>
              <a:buFont typeface="Wingdings" pitchFamily="2" charset="2"/>
              <a:buChar char="Ø"/>
            </a:pPr>
            <a:r>
              <a:rPr lang="en-US" sz="2600" spc="-1" dirty="0" smtClean="0">
                <a:solidFill>
                  <a:srgbClr val="000000"/>
                </a:solidFill>
                <a:uFill>
                  <a:solidFill>
                    <a:srgbClr val="FFFFFF"/>
                  </a:solidFill>
                </a:uFill>
                <a:latin typeface="Times New Roman" pitchFamily="18" charset="0"/>
                <a:cs typeface="Times New Roman" pitchFamily="18" charset="0"/>
              </a:rPr>
              <a:t>Equivalence partitioning </a:t>
            </a:r>
          </a:p>
          <a:p>
            <a:pPr marL="274320" indent="-273960" algn="just">
              <a:lnSpc>
                <a:spcPct val="100000"/>
              </a:lnSpc>
              <a:buSzPct val="85000"/>
              <a:buFont typeface="Wingdings" pitchFamily="2" charset="2"/>
              <a:buChar char="Ø"/>
            </a:pPr>
            <a:r>
              <a:rPr lang="en-US" sz="2600" spc="-1" dirty="0">
                <a:solidFill>
                  <a:srgbClr val="000000"/>
                </a:solidFill>
                <a:uFill>
                  <a:solidFill>
                    <a:srgbClr val="FFFFFF"/>
                  </a:solidFill>
                </a:uFill>
                <a:latin typeface="Times New Roman" pitchFamily="18" charset="0"/>
                <a:cs typeface="Times New Roman" pitchFamily="18" charset="0"/>
              </a:rPr>
              <a:t>State based </a:t>
            </a:r>
            <a:r>
              <a:rPr lang="en-US" sz="2600" spc="-1" dirty="0" smtClean="0">
                <a:solidFill>
                  <a:srgbClr val="000000"/>
                </a:solidFill>
                <a:uFill>
                  <a:solidFill>
                    <a:srgbClr val="FFFFFF"/>
                  </a:solidFill>
                </a:uFill>
                <a:latin typeface="Times New Roman" pitchFamily="18" charset="0"/>
                <a:cs typeface="Times New Roman" pitchFamily="18" charset="0"/>
              </a:rPr>
              <a:t>testing</a:t>
            </a:r>
          </a:p>
          <a:p>
            <a:pPr marL="274320" indent="-273960" algn="just">
              <a:lnSpc>
                <a:spcPct val="100000"/>
              </a:lnSpc>
              <a:buSzPct val="85000"/>
              <a:buFont typeface="Wingdings" pitchFamily="2" charset="2"/>
              <a:buChar char="Ø"/>
            </a:pPr>
            <a:r>
              <a:rPr lang="en-US" sz="2600" b="0" strike="noStrike" spc="-1" dirty="0" smtClean="0">
                <a:solidFill>
                  <a:srgbClr val="000000"/>
                </a:solidFill>
                <a:uFill>
                  <a:solidFill>
                    <a:srgbClr val="FFFFFF"/>
                  </a:solidFill>
                </a:uFill>
                <a:latin typeface="Times New Roman" pitchFamily="18" charset="0"/>
                <a:cs typeface="Times New Roman" pitchFamily="18" charset="0"/>
              </a:rPr>
              <a:t>Compatibility testing</a:t>
            </a: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600" b="0" strike="noStrike" spc="-1" dirty="0" smtClean="0">
                <a:solidFill>
                  <a:srgbClr val="000000"/>
                </a:solidFill>
                <a:uFill>
                  <a:solidFill>
                    <a:srgbClr val="FFFFFF"/>
                  </a:solidFill>
                </a:uFill>
                <a:latin typeface="Times New Roman" pitchFamily="18" charset="0"/>
                <a:cs typeface="Times New Roman" pitchFamily="18" charset="0"/>
              </a:rPr>
              <a:t>User </a:t>
            </a:r>
            <a:r>
              <a:rPr lang="en-US" sz="2600" b="0" strike="noStrike" spc="-1" dirty="0">
                <a:solidFill>
                  <a:srgbClr val="000000"/>
                </a:solidFill>
                <a:uFill>
                  <a:solidFill>
                    <a:srgbClr val="FFFFFF"/>
                  </a:solidFill>
                </a:uFill>
                <a:latin typeface="Times New Roman" pitchFamily="18" charset="0"/>
                <a:cs typeface="Times New Roman" pitchFamily="18" charset="0"/>
              </a:rPr>
              <a:t>documentation testing</a:t>
            </a: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Domain testing</a:t>
            </a: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517051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TextShape 1"/>
          <p:cNvSpPr txBox="1"/>
          <p:nvPr/>
        </p:nvSpPr>
        <p:spPr>
          <a:xfrm>
            <a:off x="381000" y="209910"/>
            <a:ext cx="7772040" cy="1142640"/>
          </a:xfrm>
          <a:prstGeom prst="rect">
            <a:avLst/>
          </a:prstGeom>
          <a:noFill/>
          <a:ln>
            <a:noFill/>
          </a:ln>
        </p:spPr>
        <p:txBody>
          <a:bodyPr lIns="90000" tIns="45000" rIns="90000" bIns="91440" anchor="b"/>
          <a:lstStyle/>
          <a:p>
            <a:pPr>
              <a:lnSpc>
                <a:spcPct val="100000"/>
              </a:lnSpc>
            </a:pPr>
            <a:r>
              <a:rPr lang="en-US" sz="3200" b="1" strike="noStrike" spc="-1" dirty="0">
                <a:uFill>
                  <a:solidFill>
                    <a:srgbClr val="FFFFFF"/>
                  </a:solidFill>
                </a:uFill>
                <a:latin typeface="Times New Roman" pitchFamily="18" charset="0"/>
                <a:cs typeface="Times New Roman" pitchFamily="18" charset="0"/>
              </a:rPr>
              <a:t>Scalability Testing</a:t>
            </a:r>
            <a:endParaRPr lang="en-US" sz="3200" b="0" strike="noStrike" spc="-1" dirty="0">
              <a:uFill>
                <a:solidFill>
                  <a:srgbClr val="FFFFFF"/>
                </a:solidFill>
              </a:uFill>
              <a:latin typeface="Times New Roman" pitchFamily="18" charset="0"/>
              <a:cs typeface="Times New Roman" pitchFamily="18" charset="0"/>
            </a:endParaRPr>
          </a:p>
        </p:txBody>
      </p:sp>
      <p:sp>
        <p:nvSpPr>
          <p:cNvPr id="549" name="TextShape 2"/>
          <p:cNvSpPr txBox="1"/>
          <p:nvPr/>
        </p:nvSpPr>
        <p:spPr>
          <a:xfrm>
            <a:off x="76200" y="1447920"/>
            <a:ext cx="8991600" cy="4571640"/>
          </a:xfrm>
          <a:prstGeom prst="rect">
            <a:avLst/>
          </a:prstGeom>
          <a:noFill/>
          <a:ln>
            <a:noFill/>
          </a:ln>
        </p:spPr>
        <p:txBody>
          <a:bodyPr lIns="90000" tIns="45000" rIns="90000" bIns="45000"/>
          <a:lstStyle/>
          <a:p>
            <a:pPr marL="274320" indent="-273960" algn="just">
              <a:lnSpc>
                <a:spcPct val="100000"/>
              </a:lnSpc>
              <a:buSzPct val="85000"/>
              <a:buFont typeface="Wingdings" pitchFamily="2" charset="2"/>
              <a:buChar char="Ø"/>
            </a:pPr>
            <a:r>
              <a:rPr lang="en-US" sz="2600" b="0" strike="noStrike" spc="-1" dirty="0" smtClean="0">
                <a:solidFill>
                  <a:srgbClr val="000000"/>
                </a:solidFill>
                <a:uFill>
                  <a:solidFill>
                    <a:srgbClr val="FFFFFF"/>
                  </a:solidFill>
                </a:uFill>
                <a:latin typeface="Times New Roman" pitchFamily="18" charset="0"/>
                <a:cs typeface="Times New Roman" pitchFamily="18" charset="0"/>
              </a:rPr>
              <a:t>The </a:t>
            </a:r>
            <a:r>
              <a:rPr lang="en-US" sz="2600" b="0" strike="noStrike" spc="-1" dirty="0">
                <a:solidFill>
                  <a:srgbClr val="000000"/>
                </a:solidFill>
                <a:uFill>
                  <a:solidFill>
                    <a:srgbClr val="FFFFFF"/>
                  </a:solidFill>
                </a:uFill>
                <a:latin typeface="Times New Roman" pitchFamily="18" charset="0"/>
                <a:cs typeface="Times New Roman" pitchFamily="18" charset="0"/>
              </a:rPr>
              <a:t>objective of scalability testing is to find out the maximum capability of the product parameters. </a:t>
            </a: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As the exercise involves finding the maximum, the resources that are needed for this kind of testing are normally very high. </a:t>
            </a: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For example, one of the scalability test case could be finding out how many client machines can simultaneously log in to the server to perform some operations.</a:t>
            </a:r>
          </a:p>
          <a:p>
            <a:pPr algn="just">
              <a:lnSpc>
                <a:spcPct val="100000"/>
              </a:lnSpc>
              <a:buFont typeface="Wingdings" pitchFamily="2" charset="2"/>
              <a:buChar char="Ø"/>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TextShape 1"/>
          <p:cNvSpPr txBox="1"/>
          <p:nvPr/>
        </p:nvSpPr>
        <p:spPr>
          <a:xfrm>
            <a:off x="-1600200" y="104955"/>
            <a:ext cx="7772040" cy="1142640"/>
          </a:xfrm>
          <a:prstGeom prst="rect">
            <a:avLst/>
          </a:prstGeom>
          <a:noFill/>
          <a:ln>
            <a:noFill/>
          </a:ln>
        </p:spPr>
        <p:txBody>
          <a:bodyPr lIns="90000" tIns="45000" rIns="90000" bIns="91440" anchor="b"/>
          <a:lstStyle/>
          <a:p>
            <a:pPr algn="ctr">
              <a:lnSpc>
                <a:spcPct val="100000"/>
              </a:lnSpc>
            </a:pPr>
            <a:r>
              <a:rPr lang="en-US" sz="3200" b="1" strike="noStrike" spc="-1" dirty="0" smtClean="0">
                <a:uFill>
                  <a:solidFill>
                    <a:srgbClr val="FFFFFF"/>
                  </a:solidFill>
                </a:uFill>
                <a:latin typeface="Times New Roman" pitchFamily="18" charset="0"/>
                <a:cs typeface="Times New Roman" pitchFamily="18" charset="0"/>
              </a:rPr>
              <a:t>Reliability </a:t>
            </a:r>
            <a:r>
              <a:rPr lang="en-US" sz="3200" b="1" strike="noStrike" spc="-1" dirty="0">
                <a:uFill>
                  <a:solidFill>
                    <a:srgbClr val="FFFFFF"/>
                  </a:solidFill>
                </a:uFill>
                <a:latin typeface="Times New Roman" pitchFamily="18" charset="0"/>
                <a:cs typeface="Times New Roman" pitchFamily="18" charset="0"/>
              </a:rPr>
              <a:t>Testing</a:t>
            </a:r>
          </a:p>
        </p:txBody>
      </p:sp>
      <p:sp>
        <p:nvSpPr>
          <p:cNvPr id="551" name="TextShape 2"/>
          <p:cNvSpPr txBox="1"/>
          <p:nvPr/>
        </p:nvSpPr>
        <p:spPr>
          <a:xfrm>
            <a:off x="228599" y="1371600"/>
            <a:ext cx="8715375" cy="4571640"/>
          </a:xfrm>
          <a:prstGeom prst="rect">
            <a:avLst/>
          </a:prstGeom>
          <a:noFill/>
          <a:ln>
            <a:noFill/>
          </a:ln>
        </p:spPr>
        <p:txBody>
          <a:bodyPr lIns="90000" tIns="45000" rIns="90000" bIns="45000"/>
          <a:lstStyle/>
          <a:p>
            <a:pPr marL="457560" indent="-457200" algn="just">
              <a:lnSpc>
                <a:spcPct val="100000"/>
              </a:lnSpc>
              <a:buClr>
                <a:srgbClr val="D34817"/>
              </a:buClr>
              <a:buSzPct val="85000"/>
              <a:buFont typeface="Wingdings" panose="05000000000000000000"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The reliability of a product deals with the different ways a quality product is produced, with very few defects by focusing on all the phases of product development and the processes. </a:t>
            </a: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457560" indent="-457200" algn="just">
              <a:lnSpc>
                <a:spcPct val="100000"/>
              </a:lnSpc>
              <a:buClr>
                <a:srgbClr val="D34817"/>
              </a:buClr>
              <a:buSzPct val="85000"/>
              <a:buFont typeface="Wingdings" panose="05000000000000000000"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Reliability here is an all-encompassing term used to mean all the quality factors and functionality aspects of the product. </a:t>
            </a: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Clr>
                <a:srgbClr val="D34817"/>
              </a:buClr>
              <a:buSzPct val="85000"/>
              <a:buFont typeface="Wingdings 2" charset="2"/>
              <a:buChar char=""/>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457560" indent="-457200" algn="just">
              <a:lnSpc>
                <a:spcPct val="100000"/>
              </a:lnSpc>
              <a:buClr>
                <a:srgbClr val="D34817"/>
              </a:buClr>
              <a:buSzPct val="85000"/>
              <a:buFont typeface="Wingdings" panose="05000000000000000000"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This perspective is related more to the overall way the product is developed and has less direct relevance to testing.</a:t>
            </a: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TextShape 1"/>
          <p:cNvSpPr txBox="1"/>
          <p:nvPr/>
        </p:nvSpPr>
        <p:spPr>
          <a:xfrm>
            <a:off x="240792" y="231246"/>
            <a:ext cx="7772040" cy="1142640"/>
          </a:xfrm>
          <a:prstGeom prst="rect">
            <a:avLst/>
          </a:prstGeom>
          <a:noFill/>
          <a:ln>
            <a:noFill/>
          </a:ln>
        </p:spPr>
        <p:txBody>
          <a:bodyPr lIns="90000" tIns="45000" rIns="90000" bIns="91440" anchor="b"/>
          <a:lstStyle/>
          <a:p>
            <a:pPr>
              <a:lnSpc>
                <a:spcPct val="100000"/>
              </a:lnSpc>
            </a:pPr>
            <a:r>
              <a:rPr lang="en-US" sz="4000" b="0" strike="noStrike" spc="-1" dirty="0">
                <a:solidFill>
                  <a:srgbClr val="696464"/>
                </a:solidFill>
                <a:uFill>
                  <a:solidFill>
                    <a:srgbClr val="FFFFFF"/>
                  </a:solidFill>
                </a:uFill>
                <a:latin typeface="Franklin Gothic Book"/>
              </a:rPr>
              <a:t>
</a:t>
            </a:r>
            <a:r>
              <a:rPr lang="en-US" sz="3200" b="1" strike="noStrike" spc="-1" dirty="0">
                <a:uFill>
                  <a:solidFill>
                    <a:srgbClr val="FFFFFF"/>
                  </a:solidFill>
                </a:uFill>
                <a:latin typeface="Times New Roman" pitchFamily="18" charset="0"/>
                <a:cs typeface="Times New Roman" pitchFamily="18" charset="0"/>
              </a:rPr>
              <a:t>Stress Testing</a:t>
            </a:r>
          </a:p>
        </p:txBody>
      </p:sp>
      <p:sp>
        <p:nvSpPr>
          <p:cNvPr id="555" name="TextShape 2"/>
          <p:cNvSpPr txBox="1"/>
          <p:nvPr/>
        </p:nvSpPr>
        <p:spPr>
          <a:xfrm>
            <a:off x="0" y="1450446"/>
            <a:ext cx="9122664" cy="3581400"/>
          </a:xfrm>
          <a:prstGeom prst="rect">
            <a:avLst/>
          </a:prstGeom>
          <a:noFill/>
          <a:ln>
            <a:noFill/>
          </a:ln>
        </p:spPr>
        <p:txBody>
          <a:bodyPr lIns="90000" tIns="45000" rIns="90000" bIns="45000"/>
          <a:lstStyle/>
          <a:p>
            <a:pPr marL="274320" indent="-273960" algn="just">
              <a:lnSpc>
                <a:spcPct val="100000"/>
              </a:lnSpc>
              <a:buSzPct val="85000"/>
              <a:buFont typeface="Wingdings" pitchFamily="2" charset="2"/>
              <a:buChar char="Ø"/>
            </a:pPr>
            <a:r>
              <a:rPr lang="en-US" sz="2600" b="0" strike="noStrike" spc="-1" dirty="0" smtClean="0">
                <a:solidFill>
                  <a:srgbClr val="000000"/>
                </a:solidFill>
                <a:uFill>
                  <a:solidFill>
                    <a:srgbClr val="FFFFFF"/>
                  </a:solidFill>
                </a:uFill>
                <a:latin typeface="Times New Roman" pitchFamily="18" charset="0"/>
                <a:cs typeface="Times New Roman" pitchFamily="18" charset="0"/>
              </a:rPr>
              <a:t>Stress testing is done to evaluate a system beyond the limits of specified requirements or resources, to ensure that system does not break.</a:t>
            </a:r>
          </a:p>
          <a:p>
            <a:pPr marL="274320" indent="-273960" algn="just">
              <a:lnSpc>
                <a:spcPct val="100000"/>
              </a:lnSpc>
              <a:buSzPct val="85000"/>
              <a:buFont typeface="Wingdings" pitchFamily="2" charset="2"/>
              <a:buChar char="Ø"/>
            </a:pP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600" b="0" strike="noStrike" spc="-1" dirty="0" smtClean="0">
                <a:solidFill>
                  <a:srgbClr val="000000"/>
                </a:solidFill>
                <a:uFill>
                  <a:solidFill>
                    <a:srgbClr val="FFFFFF"/>
                  </a:solidFill>
                </a:uFill>
                <a:latin typeface="Times New Roman" pitchFamily="18" charset="0"/>
                <a:cs typeface="Times New Roman" pitchFamily="18" charset="0"/>
              </a:rPr>
              <a:t> Stress testing is done to find out if the product's behavior degrades under extreme conditions and when it is denied the necessary resources. </a:t>
            </a:r>
          </a:p>
          <a:p>
            <a:pPr marL="274320" indent="-273960" algn="just">
              <a:lnSpc>
                <a:spcPct val="100000"/>
              </a:lnSpc>
              <a:buSzPct val="85000"/>
              <a:buFont typeface="Wingdings" pitchFamily="2" charset="2"/>
              <a:buChar char="Ø"/>
            </a:pP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600" b="0" strike="noStrike" spc="-1" dirty="0" smtClean="0">
                <a:solidFill>
                  <a:srgbClr val="000000"/>
                </a:solidFill>
                <a:uFill>
                  <a:solidFill>
                    <a:srgbClr val="FFFFFF"/>
                  </a:solidFill>
                </a:uFill>
                <a:latin typeface="Times New Roman" pitchFamily="18" charset="0"/>
                <a:cs typeface="Times New Roman" pitchFamily="18" charset="0"/>
              </a:rPr>
              <a:t>The product is over-loaded deliberately to simulate the resource crunch and to find out its behavior</a:t>
            </a:r>
            <a:endParaRPr lang="en-US" sz="26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TextShape 1"/>
          <p:cNvSpPr txBox="1"/>
          <p:nvPr/>
        </p:nvSpPr>
        <p:spPr>
          <a:xfrm>
            <a:off x="368808" y="268464"/>
            <a:ext cx="7772040" cy="1142640"/>
          </a:xfrm>
          <a:prstGeom prst="rect">
            <a:avLst/>
          </a:prstGeom>
          <a:noFill/>
          <a:ln>
            <a:noFill/>
          </a:ln>
        </p:spPr>
        <p:txBody>
          <a:bodyPr lIns="90000" tIns="45000" rIns="90000" bIns="91440" anchor="b"/>
          <a:lstStyle/>
          <a:p>
            <a:pPr>
              <a:lnSpc>
                <a:spcPct val="100000"/>
              </a:lnSpc>
            </a:pPr>
            <a:r>
              <a:rPr lang="en-US" sz="3200" b="0" strike="noStrike" spc="-1" dirty="0">
                <a:solidFill>
                  <a:srgbClr val="696464"/>
                </a:solidFill>
                <a:uFill>
                  <a:solidFill>
                    <a:srgbClr val="FFFFFF"/>
                  </a:solidFill>
                </a:uFill>
                <a:latin typeface="Times New Roman" panose="02020603050405020304" pitchFamily="18" charset="0"/>
                <a:cs typeface="Times New Roman" panose="02020603050405020304" pitchFamily="18" charset="0"/>
              </a:rPr>
              <a:t>
</a:t>
            </a:r>
            <a:r>
              <a:rPr lang="en-US" sz="3200" b="1" strike="noStrike" spc="-1" dirty="0">
                <a:uFill>
                  <a:solidFill>
                    <a:srgbClr val="FFFFFF"/>
                  </a:solidFill>
                </a:uFill>
                <a:latin typeface="Times New Roman" pitchFamily="18" charset="0"/>
                <a:cs typeface="Times New Roman" pitchFamily="18" charset="0"/>
              </a:rPr>
              <a:t>Interoperability Testing</a:t>
            </a:r>
          </a:p>
        </p:txBody>
      </p:sp>
      <p:sp>
        <p:nvSpPr>
          <p:cNvPr id="560" name="TextShape 2"/>
          <p:cNvSpPr txBox="1"/>
          <p:nvPr/>
        </p:nvSpPr>
        <p:spPr>
          <a:xfrm>
            <a:off x="76200" y="1447920"/>
            <a:ext cx="8915400" cy="4571640"/>
          </a:xfrm>
          <a:prstGeom prst="rect">
            <a:avLst/>
          </a:prstGeom>
          <a:noFill/>
          <a:ln>
            <a:noFill/>
          </a:ln>
        </p:spPr>
        <p:txBody>
          <a:bodyPr lIns="90000" tIns="45000" rIns="90000" bIns="45000"/>
          <a:lstStyle/>
          <a:p>
            <a:pPr marL="457560" indent="-457200" algn="just">
              <a:lnSpc>
                <a:spcPct val="100000"/>
              </a:lnSpc>
              <a:buClr>
                <a:srgbClr val="D34817"/>
              </a:buClr>
              <a:buSzPct val="85000"/>
              <a:buFont typeface="Wingdings" panose="05000000000000000000"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Interoperability testing is done to ensure the two or more products can exchange information, use information, and work properly together</a:t>
            </a:r>
            <a:r>
              <a:rPr lang="en-US" sz="2600" b="0" strike="noStrike" spc="-1" dirty="0" smtClean="0">
                <a:solidFill>
                  <a:srgbClr val="000000"/>
                </a:solidFill>
                <a:uFill>
                  <a:solidFill>
                    <a:srgbClr val="FFFFFF"/>
                  </a:solidFill>
                </a:uFill>
                <a:latin typeface="Times New Roman" pitchFamily="18" charset="0"/>
                <a:cs typeface="Times New Roman" pitchFamily="18" charset="0"/>
              </a:rPr>
              <a:t>.</a:t>
            </a:r>
          </a:p>
          <a:p>
            <a:pPr marL="457560" indent="-457200" algn="just">
              <a:lnSpc>
                <a:spcPct val="100000"/>
              </a:lnSpc>
              <a:buClr>
                <a:srgbClr val="D34817"/>
              </a:buClr>
              <a:buSzPct val="85000"/>
              <a:buFont typeface="Wingdings" panose="05000000000000000000" pitchFamily="2" charset="2"/>
              <a:buChar char="Ø"/>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457560" indent="-457200" algn="just">
              <a:lnSpc>
                <a:spcPct val="100000"/>
              </a:lnSpc>
              <a:buClr>
                <a:srgbClr val="D34817"/>
              </a:buClr>
              <a:buSzPct val="85000"/>
              <a:buFont typeface="Wingdings" panose="05000000000000000000"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Systems can be interoperable unidirectional (the exchange of information is one way) or bi-directional (exchange of information in both ways)</a:t>
            </a:r>
          </a:p>
        </p:txBody>
      </p:sp>
      <p:pic>
        <p:nvPicPr>
          <p:cNvPr id="561" name="Picture 2"/>
          <p:cNvPicPr/>
          <p:nvPr/>
        </p:nvPicPr>
        <p:blipFill>
          <a:blip r:embed="rId2"/>
          <a:stretch/>
        </p:blipFill>
        <p:spPr>
          <a:xfrm>
            <a:off x="4191000" y="4356234"/>
            <a:ext cx="3657600" cy="2273166"/>
          </a:xfrm>
          <a:prstGeom prst="rect">
            <a:avLst/>
          </a:prstGeom>
          <a:ln>
            <a:noFill/>
          </a:ln>
        </p:spPr>
      </p:pic>
      <p:pic>
        <p:nvPicPr>
          <p:cNvPr id="6" name="Picture 5" descr="WhatsApp Image 2020-07-07 at 14.53.53.jpeg"/>
          <p:cNvPicPr>
            <a:picLocks noChangeAspect="1"/>
          </p:cNvPicPr>
          <p:nvPr/>
        </p:nvPicPr>
        <p:blipFill>
          <a:blip r:embed="rId3"/>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TextShape 1"/>
          <p:cNvSpPr txBox="1"/>
          <p:nvPr/>
        </p:nvSpPr>
        <p:spPr>
          <a:xfrm>
            <a:off x="914400" y="274680"/>
            <a:ext cx="7772040" cy="1142640"/>
          </a:xfrm>
          <a:prstGeom prst="rect">
            <a:avLst/>
          </a:prstGeom>
          <a:noFill/>
          <a:ln>
            <a:noFill/>
          </a:ln>
        </p:spPr>
        <p:txBody>
          <a:bodyPr lIns="90000" tIns="45000" rIns="90000" bIns="91440" anchor="b"/>
          <a:lstStyle/>
          <a:p>
            <a:endParaRPr lang="en-US" sz="1800" b="0" strike="noStrike" spc="-1">
              <a:solidFill>
                <a:srgbClr val="000000"/>
              </a:solidFill>
              <a:uFill>
                <a:solidFill>
                  <a:srgbClr val="FFFFFF"/>
                </a:solidFill>
              </a:uFill>
              <a:latin typeface="Perpetua"/>
            </a:endParaRPr>
          </a:p>
        </p:txBody>
      </p:sp>
      <p:graphicFrame>
        <p:nvGraphicFramePr>
          <p:cNvPr id="563" name="Table 2"/>
          <p:cNvGraphicFramePr/>
          <p:nvPr>
            <p:extLst>
              <p:ext uri="{D42A27DB-BD31-4B8C-83A1-F6EECF244321}">
                <p14:modId xmlns="" xmlns:p14="http://schemas.microsoft.com/office/powerpoint/2010/main" val="2834676408"/>
              </p:ext>
            </p:extLst>
          </p:nvPr>
        </p:nvGraphicFramePr>
        <p:xfrm>
          <a:off x="678201" y="716280"/>
          <a:ext cx="7238520" cy="5303520"/>
        </p:xfrm>
        <a:graphic>
          <a:graphicData uri="http://schemas.openxmlformats.org/drawingml/2006/table">
            <a:tbl>
              <a:tblPr/>
              <a:tblGrid>
                <a:gridCol w="3619260"/>
                <a:gridCol w="3619260"/>
              </a:tblGrid>
              <a:tr h="324645">
                <a:tc>
                  <a:txBody>
                    <a:bodyPr/>
                    <a:lstStyle/>
                    <a:p>
                      <a:pPr algn="ctr">
                        <a:lnSpc>
                          <a:spcPct val="100000"/>
                        </a:lnSpc>
                      </a:pPr>
                      <a:r>
                        <a:rPr lang="en-IN" sz="1800" b="1" strike="noStrike" spc="-1" dirty="0">
                          <a:solidFill>
                            <a:srgbClr val="FFFFFF"/>
                          </a:solidFill>
                          <a:uFill>
                            <a:solidFill>
                              <a:srgbClr val="FFFFFF"/>
                            </a:solidFill>
                          </a:uFill>
                          <a:latin typeface="Perpetua"/>
                        </a:rPr>
                        <a:t>Description of testing</a:t>
                      </a:r>
                      <a:endParaRPr lang="en-IN" sz="1800" b="0" strike="noStrike" spc="-1" dirty="0">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lstStyle/>
                    <a:p>
                      <a:pPr algn="ctr">
                        <a:lnSpc>
                          <a:spcPct val="100000"/>
                        </a:lnSpc>
                      </a:pPr>
                      <a:r>
                        <a:rPr lang="en-IN" sz="1800" b="1" strike="noStrike" spc="-1">
                          <a:solidFill>
                            <a:srgbClr val="FFFFFF"/>
                          </a:solidFill>
                          <a:uFill>
                            <a:solidFill>
                              <a:srgbClr val="FFFFFF"/>
                            </a:solidFill>
                          </a:uFill>
                          <a:latin typeface="Perpetua"/>
                        </a:rPr>
                        <a:t>Belongs to</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568128">
                <a:tc>
                  <a:txBody>
                    <a:bodyPr/>
                    <a:lstStyle/>
                    <a:p>
                      <a:pPr>
                        <a:lnSpc>
                          <a:spcPct val="100000"/>
                        </a:lnSpc>
                      </a:pPr>
                      <a:r>
                        <a:rPr lang="en-IN" sz="1800" b="0" strike="noStrike" spc="-1">
                          <a:solidFill>
                            <a:srgbClr val="000000"/>
                          </a:solidFill>
                          <a:uFill>
                            <a:solidFill>
                              <a:srgbClr val="FFFFFF"/>
                            </a:solidFill>
                          </a:uFill>
                          <a:latin typeface="Perpetua"/>
                        </a:rPr>
                        <a:t>Testing interfaces between product components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ECFCC"/>
                    </a:solidFill>
                  </a:tcPr>
                </a:tc>
                <a:tc>
                  <a:txBody>
                    <a:bodyPr/>
                    <a:lstStyle/>
                    <a:p>
                      <a:pPr>
                        <a:lnSpc>
                          <a:spcPct val="100000"/>
                        </a:lnSpc>
                      </a:pPr>
                      <a:r>
                        <a:rPr lang="en-IN" sz="1800" b="0" strike="noStrike" spc="-1" dirty="0">
                          <a:solidFill>
                            <a:srgbClr val="000000"/>
                          </a:solidFill>
                          <a:uFill>
                            <a:solidFill>
                              <a:srgbClr val="FFFFFF"/>
                            </a:solidFill>
                          </a:uFill>
                          <a:latin typeface="Perpetua"/>
                        </a:rPr>
                        <a:t>Integration testing</a:t>
                      </a:r>
                      <a:endParaRPr lang="en-IN" sz="1800" b="0" strike="noStrike" spc="-1" dirty="0">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ECFCC"/>
                    </a:solidFill>
                  </a:tcPr>
                </a:tc>
              </a:tr>
              <a:tr h="568128">
                <a:tc>
                  <a:txBody>
                    <a:bodyPr/>
                    <a:lstStyle/>
                    <a:p>
                      <a:pPr>
                        <a:lnSpc>
                          <a:spcPct val="100000"/>
                        </a:lnSpc>
                      </a:pPr>
                      <a:r>
                        <a:rPr lang="en-IN" sz="1800" b="0" strike="noStrike" spc="-1">
                          <a:solidFill>
                            <a:srgbClr val="000000"/>
                          </a:solidFill>
                          <a:uFill>
                            <a:solidFill>
                              <a:srgbClr val="FFFFFF"/>
                            </a:solidFill>
                          </a:uFill>
                          <a:latin typeface="Perpetua"/>
                        </a:rPr>
                        <a:t>Testing information exchange between two or more products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IN" sz="1800" b="0" strike="noStrike" spc="-1">
                          <a:solidFill>
                            <a:srgbClr val="000000"/>
                          </a:solidFill>
                          <a:uFill>
                            <a:solidFill>
                              <a:srgbClr val="FFFFFF"/>
                            </a:solidFill>
                          </a:uFill>
                          <a:latin typeface="Perpetua"/>
                        </a:rPr>
                        <a:t>Interoperability testing</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811612">
                <a:tc>
                  <a:txBody>
                    <a:bodyPr/>
                    <a:lstStyle/>
                    <a:p>
                      <a:pPr>
                        <a:lnSpc>
                          <a:spcPct val="100000"/>
                        </a:lnSpc>
                      </a:pPr>
                      <a:r>
                        <a:rPr lang="en-IN" sz="1800" b="0" strike="noStrike" spc="-1">
                          <a:solidFill>
                            <a:srgbClr val="000000"/>
                          </a:solidFill>
                          <a:uFill>
                            <a:solidFill>
                              <a:srgbClr val="FFFFFF"/>
                            </a:solidFill>
                          </a:uFill>
                          <a:latin typeface="Perpetua"/>
                        </a:rPr>
                        <a:t>Testing the product with different infrastructure pieces such as OS, Database, Network</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lstStyle/>
                    <a:p>
                      <a:pPr>
                        <a:lnSpc>
                          <a:spcPct val="100000"/>
                        </a:lnSpc>
                      </a:pPr>
                      <a:r>
                        <a:rPr lang="en-IN" sz="1800" b="0" strike="noStrike" spc="-1">
                          <a:solidFill>
                            <a:srgbClr val="000000"/>
                          </a:solidFill>
                          <a:uFill>
                            <a:solidFill>
                              <a:srgbClr val="FFFFFF"/>
                            </a:solidFill>
                          </a:uFill>
                          <a:latin typeface="Perpetua"/>
                        </a:rPr>
                        <a:t>Compatibility testing</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894871">
                <a:tc>
                  <a:txBody>
                    <a:bodyPr/>
                    <a:lstStyle/>
                    <a:p>
                      <a:pPr>
                        <a:lnSpc>
                          <a:spcPct val="100000"/>
                        </a:lnSpc>
                      </a:pPr>
                      <a:r>
                        <a:rPr lang="en-IN" sz="1800" b="0" strike="noStrike" spc="-1">
                          <a:solidFill>
                            <a:srgbClr val="000000"/>
                          </a:solidFill>
                          <a:uFill>
                            <a:solidFill>
                              <a:srgbClr val="FFFFFF"/>
                            </a:solidFill>
                          </a:uFill>
                          <a:latin typeface="Perpetua"/>
                        </a:rPr>
                        <a:t>Testing whether the objects/binaries created with old version of the product work with current version</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IN" sz="1800" b="0" strike="noStrike" spc="-1" dirty="0">
                          <a:solidFill>
                            <a:srgbClr val="000000"/>
                          </a:solidFill>
                          <a:uFill>
                            <a:solidFill>
                              <a:srgbClr val="FFFFFF"/>
                            </a:solidFill>
                          </a:uFill>
                          <a:latin typeface="Perpetua"/>
                        </a:rPr>
                        <a:t>Backward compatibility testing</a:t>
                      </a:r>
                      <a:endParaRPr lang="en-IN" sz="1800" b="0" strike="noStrike" spc="-1" dirty="0">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738346">
                <a:tc>
                  <a:txBody>
                    <a:bodyPr/>
                    <a:lstStyle/>
                    <a:p>
                      <a:pPr>
                        <a:lnSpc>
                          <a:spcPct val="100000"/>
                        </a:lnSpc>
                      </a:pPr>
                      <a:r>
                        <a:rPr lang="en-IN" sz="1800" b="0" strike="noStrike" spc="-1" dirty="0">
                          <a:solidFill>
                            <a:srgbClr val="000000"/>
                          </a:solidFill>
                          <a:uFill>
                            <a:solidFill>
                              <a:srgbClr val="FFFFFF"/>
                            </a:solidFill>
                          </a:uFill>
                          <a:latin typeface="Perpetua"/>
                        </a:rPr>
                        <a:t>Testing whether the product interfaces work with future releases of infrastructure pieces</a:t>
                      </a:r>
                      <a:endParaRPr lang="en-IN" sz="1800" b="0" strike="noStrike" spc="-1" dirty="0">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lstStyle/>
                    <a:p>
                      <a:pPr>
                        <a:lnSpc>
                          <a:spcPct val="100000"/>
                        </a:lnSpc>
                      </a:pPr>
                      <a:r>
                        <a:rPr lang="en-IN" sz="1800" b="0" strike="noStrike" spc="-1">
                          <a:solidFill>
                            <a:srgbClr val="000000"/>
                          </a:solidFill>
                          <a:uFill>
                            <a:solidFill>
                              <a:srgbClr val="FFFFFF"/>
                            </a:solidFill>
                          </a:uFill>
                          <a:latin typeface="Perpetua"/>
                        </a:rPr>
                        <a:t>Forward compatibility testing</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894871">
                <a:tc>
                  <a:txBody>
                    <a:bodyPr/>
                    <a:lstStyle/>
                    <a:p>
                      <a:pPr>
                        <a:lnSpc>
                          <a:spcPct val="100000"/>
                        </a:lnSpc>
                      </a:pPr>
                      <a:r>
                        <a:rPr lang="en-IN" sz="1800" b="0" strike="noStrike" spc="-1">
                          <a:solidFill>
                            <a:srgbClr val="000000"/>
                          </a:solidFill>
                          <a:uFill>
                            <a:solidFill>
                              <a:srgbClr val="FFFFFF"/>
                            </a:solidFill>
                          </a:uFill>
                          <a:latin typeface="Perpetua"/>
                        </a:rPr>
                        <a:t>Testing whether the API interfaces of the product work with custom-developed components</a:t>
                      </a:r>
                      <a:endParaRPr lang="en-IN" sz="1800" b="0" strike="noStrike" spc="-1">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IN" sz="1800" b="0" strike="noStrike" spc="-1" dirty="0">
                          <a:solidFill>
                            <a:srgbClr val="000000"/>
                          </a:solidFill>
                          <a:uFill>
                            <a:solidFill>
                              <a:srgbClr val="FFFFFF"/>
                            </a:solidFill>
                          </a:uFill>
                          <a:latin typeface="Perpetua"/>
                        </a:rPr>
                        <a:t>API/integration testing</a:t>
                      </a:r>
                      <a:endParaRPr lang="en-IN" sz="1800" b="0" strike="noStrike" spc="-1" dirty="0">
                        <a:solidFill>
                          <a:srgbClr val="000000"/>
                        </a:solidFill>
                        <a:uFill>
                          <a:solidFill>
                            <a:srgbClr val="FFFFFF"/>
                          </a:solidFill>
                        </a:uFill>
                        <a:latin typeface="Arial"/>
                      </a:endParaRPr>
                    </a:p>
                  </a:txBody>
                  <a:tcPr marL="47520" marR="475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TextShape 1"/>
          <p:cNvSpPr txBox="1"/>
          <p:nvPr/>
        </p:nvSpPr>
        <p:spPr>
          <a:xfrm>
            <a:off x="914400" y="274680"/>
            <a:ext cx="7772040" cy="563520"/>
          </a:xfrm>
          <a:prstGeom prst="rect">
            <a:avLst/>
          </a:prstGeom>
          <a:noFill/>
          <a:ln>
            <a:noFill/>
          </a:ln>
        </p:spPr>
        <p:txBody>
          <a:bodyPr lIns="90000" tIns="45000" rIns="90000" bIns="91440" anchor="b"/>
          <a:lstStyle/>
          <a:p>
            <a:pPr>
              <a:lnSpc>
                <a:spcPct val="100000"/>
              </a:lnSpc>
            </a:pPr>
            <a:r>
              <a:rPr lang="en-US" sz="4000" b="0" strike="noStrike" cap="all" spc="-1" dirty="0">
                <a:solidFill>
                  <a:srgbClr val="696464"/>
                </a:solidFill>
                <a:uFill>
                  <a:solidFill>
                    <a:srgbClr val="FFFFFF"/>
                  </a:solidFill>
                </a:uFill>
                <a:latin typeface="Franklin Gothic Book"/>
              </a:rPr>
              <a:t>
 </a:t>
            </a:r>
            <a:r>
              <a:rPr lang="en-US" sz="3600" b="1" strike="noStrike" cap="all" spc="-1" dirty="0">
                <a:uFill>
                  <a:solidFill>
                    <a:srgbClr val="FFFFFF"/>
                  </a:solidFill>
                </a:uFill>
                <a:latin typeface="Times New Roman" pitchFamily="18" charset="0"/>
                <a:cs typeface="Times New Roman" pitchFamily="18" charset="0"/>
              </a:rPr>
              <a:t>ACCEPTANCE TESTING</a:t>
            </a:r>
            <a:endParaRPr lang="en-US" sz="3600" b="1" strike="noStrike" spc="-1" dirty="0">
              <a:uFill>
                <a:solidFill>
                  <a:srgbClr val="FFFFFF"/>
                </a:solidFill>
              </a:uFill>
              <a:latin typeface="Times New Roman" pitchFamily="18" charset="0"/>
              <a:cs typeface="Times New Roman" pitchFamily="18" charset="0"/>
            </a:endParaRPr>
          </a:p>
        </p:txBody>
      </p:sp>
      <p:sp>
        <p:nvSpPr>
          <p:cNvPr id="565" name="TextShape 2"/>
          <p:cNvSpPr txBox="1"/>
          <p:nvPr/>
        </p:nvSpPr>
        <p:spPr>
          <a:xfrm>
            <a:off x="15240" y="1524000"/>
            <a:ext cx="9144000" cy="4571640"/>
          </a:xfrm>
          <a:prstGeom prst="rect">
            <a:avLst/>
          </a:prstGeom>
          <a:noFill/>
          <a:ln>
            <a:noFill/>
          </a:ln>
        </p:spPr>
        <p:txBody>
          <a:bodyPr lIns="90000" tIns="45000" rIns="90000" bIns="45000"/>
          <a:lstStyle/>
          <a:p>
            <a:pPr marL="457560" indent="-457200" algn="just">
              <a:lnSpc>
                <a:spcPct val="100000"/>
              </a:lnSpc>
              <a:buClr>
                <a:srgbClr val="D34817"/>
              </a:buClr>
              <a:buSzPct val="85000"/>
              <a:buFont typeface="Wingdings" panose="05000000000000000000" pitchFamily="2" charset="2"/>
              <a:buChar char="Ø"/>
            </a:pPr>
            <a:r>
              <a:rPr lang="en-US" sz="2600" b="0" strike="noStrike" spc="-1" dirty="0">
                <a:solidFill>
                  <a:srgbClr val="000000"/>
                </a:solidFill>
                <a:uFill>
                  <a:solidFill>
                    <a:srgbClr val="FFFFFF"/>
                  </a:solidFill>
                </a:uFill>
                <a:latin typeface="Times New Roman" pitchFamily="18" charset="0"/>
                <a:cs typeface="Times New Roman" pitchFamily="18" charset="0"/>
              </a:rPr>
              <a:t>Acceptance testing is a phase after system testing that is normally done by the customers or representatives of the customer. </a:t>
            </a:r>
          </a:p>
          <a:p>
            <a:pPr algn="just">
              <a:lnSpc>
                <a:spcPct val="100000"/>
              </a:lnSpc>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marL="457200" indent="-457200" algn="just">
              <a:buFont typeface="Wingdings" panose="05000000000000000000" pitchFamily="2" charset="2"/>
              <a:buChar char="Ø"/>
            </a:pPr>
            <a:r>
              <a:rPr lang="en-US" sz="2600" spc="-1" dirty="0">
                <a:solidFill>
                  <a:srgbClr val="000000"/>
                </a:solidFill>
                <a:uFill>
                  <a:solidFill>
                    <a:srgbClr val="FFFFFF"/>
                  </a:solidFill>
                </a:uFill>
                <a:latin typeface="Times New Roman" pitchFamily="18" charset="0"/>
                <a:cs typeface="Times New Roman" pitchFamily="18" charset="0"/>
              </a:rPr>
              <a:t>Acceptance tests are written to execute near real-life scenarios. Apart from verifying the functional requirements, acceptance tests are run to verify the non-functional aspects of the system also.</a:t>
            </a:r>
          </a:p>
          <a:p>
            <a:pPr algn="just">
              <a:lnSpc>
                <a:spcPct val="100000"/>
              </a:lnSpc>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TextShape 2"/>
          <p:cNvSpPr txBox="1"/>
          <p:nvPr/>
        </p:nvSpPr>
        <p:spPr>
          <a:xfrm>
            <a:off x="149352" y="504444"/>
            <a:ext cx="8991600" cy="5105400"/>
          </a:xfrm>
          <a:prstGeom prst="rect">
            <a:avLst/>
          </a:prstGeom>
          <a:noFill/>
          <a:ln>
            <a:noFill/>
          </a:ln>
        </p:spPr>
        <p:txBody>
          <a:bodyPr lIns="90000" tIns="45000" rIns="90000" bIns="45000"/>
          <a:lstStyle/>
          <a:p>
            <a:pPr algn="just">
              <a:lnSpc>
                <a:spcPct val="100000"/>
              </a:lnSpc>
            </a:pPr>
            <a:r>
              <a:rPr lang="en-US" sz="2800" b="1" strike="noStrike" spc="-1" dirty="0" smtClean="0">
                <a:solidFill>
                  <a:srgbClr val="000000"/>
                </a:solidFill>
                <a:uFill>
                  <a:solidFill>
                    <a:srgbClr val="FFFFFF"/>
                  </a:solidFill>
                </a:uFill>
                <a:latin typeface="Times New Roman" pitchFamily="18" charset="0"/>
                <a:cs typeface="Times New Roman" pitchFamily="18" charset="0"/>
              </a:rPr>
              <a:t>Acceptance </a:t>
            </a:r>
            <a:r>
              <a:rPr lang="en-US" sz="2800" b="1" strike="noStrike" spc="-1" dirty="0">
                <a:solidFill>
                  <a:srgbClr val="000000"/>
                </a:solidFill>
                <a:uFill>
                  <a:solidFill>
                    <a:srgbClr val="FFFFFF"/>
                  </a:solidFill>
                </a:uFill>
                <a:latin typeface="Times New Roman" pitchFamily="18" charset="0"/>
                <a:cs typeface="Times New Roman" pitchFamily="18" charset="0"/>
              </a:rPr>
              <a:t>Criteria</a:t>
            </a:r>
            <a:r>
              <a:rPr lang="en-US" sz="2800" b="1" strike="noStrike" spc="-1" dirty="0" smtClean="0">
                <a:solidFill>
                  <a:srgbClr val="000000"/>
                </a:solidFill>
                <a:uFill>
                  <a:solidFill>
                    <a:srgbClr val="FFFFFF"/>
                  </a:solidFill>
                </a:uFill>
                <a:latin typeface="Times New Roman" pitchFamily="18" charset="0"/>
                <a:cs typeface="Times New Roman" pitchFamily="18" charset="0"/>
              </a:rPr>
              <a:t>:</a:t>
            </a:r>
          </a:p>
          <a:p>
            <a:pPr algn="just">
              <a:lnSpc>
                <a:spcPct val="100000"/>
              </a:lnSpc>
            </a:pPr>
            <a:endParaRPr lang="en-US" sz="2800" b="0" strike="noStrike" spc="-1" dirty="0">
              <a:solidFill>
                <a:srgbClr val="000000"/>
              </a:solidFill>
              <a:uFill>
                <a:solidFill>
                  <a:srgbClr val="FFFFFF"/>
                </a:solidFill>
              </a:uFill>
              <a:latin typeface="Times New Roman" pitchFamily="18" charset="0"/>
              <a:cs typeface="Times New Roman" pitchFamily="18" charset="0"/>
            </a:endParaRPr>
          </a:p>
          <a:p>
            <a:pPr marL="514350" indent="-514350" algn="just">
              <a:lnSpc>
                <a:spcPct val="100000"/>
              </a:lnSpc>
              <a:buAutoNum type="arabicPeriod"/>
            </a:pPr>
            <a:r>
              <a:rPr lang="en-US" sz="2600" b="1" i="1" u="sng" strike="noStrike" spc="-1" dirty="0" smtClean="0">
                <a:solidFill>
                  <a:srgbClr val="000000"/>
                </a:solidFill>
                <a:uFill>
                  <a:solidFill>
                    <a:srgbClr val="FFFFFF"/>
                  </a:solidFill>
                </a:uFill>
                <a:latin typeface="Times New Roman" pitchFamily="18" charset="0"/>
                <a:cs typeface="Times New Roman" pitchFamily="18" charset="0"/>
              </a:rPr>
              <a:t>Acceptance </a:t>
            </a:r>
            <a:r>
              <a:rPr lang="en-US" sz="2600" b="1" i="1" u="sng" strike="noStrike" spc="-1" dirty="0">
                <a:solidFill>
                  <a:srgbClr val="000000"/>
                </a:solidFill>
                <a:uFill>
                  <a:solidFill>
                    <a:srgbClr val="FFFFFF"/>
                  </a:solidFill>
                </a:uFill>
                <a:latin typeface="Times New Roman" pitchFamily="18" charset="0"/>
                <a:cs typeface="Times New Roman" pitchFamily="18" charset="0"/>
              </a:rPr>
              <a:t>criteria-Product acceptance</a:t>
            </a:r>
            <a:r>
              <a:rPr lang="en-US" sz="2600" b="1" i="1" u="sng" strike="noStrike" spc="-1" dirty="0" smtClean="0">
                <a:solidFill>
                  <a:srgbClr val="000000"/>
                </a:solidFill>
                <a:uFill>
                  <a:solidFill>
                    <a:srgbClr val="FFFFFF"/>
                  </a:solidFill>
                </a:uFill>
                <a:latin typeface="Times New Roman" pitchFamily="18" charset="0"/>
                <a:cs typeface="Times New Roman" pitchFamily="18" charset="0"/>
              </a:rPr>
              <a:t>:</a:t>
            </a:r>
          </a:p>
          <a:p>
            <a:pPr algn="just">
              <a:lnSpc>
                <a:spcPct val="100000"/>
              </a:lnSpc>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algn="just">
              <a:lnSpc>
                <a:spcPct val="100000"/>
              </a:lnSpc>
            </a:pPr>
            <a:r>
              <a:rPr lang="en-US" sz="2600" b="0" strike="noStrike" spc="-1" dirty="0">
                <a:solidFill>
                  <a:srgbClr val="000000"/>
                </a:solidFill>
                <a:uFill>
                  <a:solidFill>
                    <a:srgbClr val="FFFFFF"/>
                  </a:solidFill>
                </a:uFill>
                <a:latin typeface="Times New Roman" pitchFamily="18" charset="0"/>
                <a:cs typeface="Times New Roman" pitchFamily="18" charset="0"/>
              </a:rPr>
              <a:t>During the requirements phase, each requirement is associated with acceptance criteria. </a:t>
            </a: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algn="just">
              <a:lnSpc>
                <a:spcPct val="100000"/>
              </a:lnSpc>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algn="just">
              <a:lnSpc>
                <a:spcPct val="100000"/>
              </a:lnSpc>
            </a:pPr>
            <a:r>
              <a:rPr lang="en-US" sz="2600" b="0" strike="noStrike" spc="-1" dirty="0">
                <a:solidFill>
                  <a:srgbClr val="000000"/>
                </a:solidFill>
                <a:uFill>
                  <a:solidFill>
                    <a:srgbClr val="FFFFFF"/>
                  </a:solidFill>
                </a:uFill>
                <a:latin typeface="Times New Roman" pitchFamily="18" charset="0"/>
                <a:cs typeface="Times New Roman" pitchFamily="18" charset="0"/>
              </a:rPr>
              <a:t>It is possible that one or more requirements may be mapped to form acceptance criteria (for example, all high priority requirements should pass 100%). </a:t>
            </a: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algn="just">
              <a:lnSpc>
                <a:spcPct val="100000"/>
              </a:lnSpc>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algn="just">
              <a:lnSpc>
                <a:spcPct val="100000"/>
              </a:lnSpc>
            </a:pPr>
            <a:r>
              <a:rPr lang="en-US" sz="2600" b="0" strike="noStrike" spc="-1" dirty="0">
                <a:solidFill>
                  <a:srgbClr val="000000"/>
                </a:solidFill>
                <a:uFill>
                  <a:solidFill>
                    <a:srgbClr val="FFFFFF"/>
                  </a:solidFill>
                </a:uFill>
                <a:latin typeface="Times New Roman" pitchFamily="18" charset="0"/>
                <a:cs typeface="Times New Roman" pitchFamily="18" charset="0"/>
              </a:rPr>
              <a:t>Whenever there are changes to requirements, the acceptance criteria are accordingly modified and maintained.</a:t>
            </a:r>
          </a:p>
          <a:p>
            <a:pPr algn="just">
              <a:lnSpc>
                <a:spcPct val="100000"/>
              </a:lnSpc>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a:p>
            <a:pPr algn="just">
              <a:lnSpc>
                <a:spcPct val="100000"/>
              </a:lnSpc>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39135011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TextShape 2"/>
          <p:cNvSpPr txBox="1"/>
          <p:nvPr/>
        </p:nvSpPr>
        <p:spPr>
          <a:xfrm>
            <a:off x="152400" y="762000"/>
            <a:ext cx="8915400" cy="4571640"/>
          </a:xfrm>
          <a:prstGeom prst="rect">
            <a:avLst/>
          </a:prstGeom>
          <a:noFill/>
          <a:ln>
            <a:noFill/>
          </a:ln>
        </p:spPr>
        <p:txBody>
          <a:bodyPr lIns="90000" tIns="45000" rIns="90000" bIns="45000"/>
          <a:lstStyle/>
          <a:p>
            <a:pPr marL="274320" indent="-273960" algn="just">
              <a:lnSpc>
                <a:spcPct val="100000"/>
              </a:lnSpc>
              <a:buSzPct val="85000"/>
            </a:pPr>
            <a:r>
              <a:rPr lang="en-US" sz="2600" b="1" i="1" u="sng" strike="noStrike" spc="-1" dirty="0" smtClean="0">
                <a:solidFill>
                  <a:srgbClr val="000000"/>
                </a:solidFill>
                <a:uFill>
                  <a:solidFill>
                    <a:srgbClr val="FFFFFF"/>
                  </a:solidFill>
                </a:uFill>
                <a:latin typeface="Perpetua"/>
              </a:rPr>
              <a:t>2</a:t>
            </a:r>
            <a:r>
              <a:rPr lang="en-US" sz="2400" b="1" i="1" u="sng" strike="noStrike" spc="-1" dirty="0" smtClean="0">
                <a:solidFill>
                  <a:srgbClr val="000000"/>
                </a:solidFill>
                <a:uFill>
                  <a:solidFill>
                    <a:srgbClr val="FFFFFF"/>
                  </a:solidFill>
                </a:uFill>
                <a:latin typeface="Times New Roman" pitchFamily="18" charset="0"/>
                <a:cs typeface="Times New Roman" pitchFamily="18" charset="0"/>
              </a:rPr>
              <a:t>. Acceptance </a:t>
            </a:r>
            <a:r>
              <a:rPr lang="en-US" sz="2400" b="1" i="1" u="sng" strike="noStrike" spc="-1" dirty="0">
                <a:solidFill>
                  <a:srgbClr val="000000"/>
                </a:solidFill>
                <a:uFill>
                  <a:solidFill>
                    <a:srgbClr val="FFFFFF"/>
                  </a:solidFill>
                </a:uFill>
                <a:latin typeface="Times New Roman" pitchFamily="18" charset="0"/>
                <a:cs typeface="Times New Roman" pitchFamily="18" charset="0"/>
              </a:rPr>
              <a:t>criteria—Procedure acceptance</a:t>
            </a:r>
            <a:r>
              <a:rPr lang="en-US" sz="2400" b="1" i="1" u="sng" strike="noStrike" spc="-1" dirty="0" smtClean="0">
                <a:solidFill>
                  <a:srgbClr val="000000"/>
                </a:solidFill>
                <a:uFill>
                  <a:solidFill>
                    <a:srgbClr val="FFFFFF"/>
                  </a:solidFill>
                </a:uFill>
                <a:latin typeface="Times New Roman" pitchFamily="18" charset="0"/>
                <a:cs typeface="Times New Roman" pitchFamily="18" charset="0"/>
              </a:rPr>
              <a:t>:</a:t>
            </a:r>
          </a:p>
          <a:p>
            <a:pPr marL="274320" indent="-273960" algn="just">
              <a:lnSpc>
                <a:spcPct val="100000"/>
              </a:lnSpc>
              <a:buSzPct val="85000"/>
            </a:pPr>
            <a:endParaRPr lang="en-US" sz="24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400" b="0" strike="noStrike" spc="-1" dirty="0">
                <a:solidFill>
                  <a:srgbClr val="000000"/>
                </a:solidFill>
                <a:uFill>
                  <a:solidFill>
                    <a:srgbClr val="FFFFFF"/>
                  </a:solidFill>
                </a:uFill>
                <a:latin typeface="Times New Roman" pitchFamily="18" charset="0"/>
                <a:cs typeface="Times New Roman" pitchFamily="18" charset="0"/>
              </a:rPr>
              <a:t>Acceptance criteria can be defined based on the procedures followed for delivery. An example of procedure acceptance could be documentation and release media</a:t>
            </a:r>
            <a:r>
              <a:rPr lang="en-US" sz="2400" b="0" strike="noStrike" spc="-1" dirty="0" smtClean="0">
                <a:solidFill>
                  <a:srgbClr val="000000"/>
                </a:solidFill>
                <a:uFill>
                  <a:solidFill>
                    <a:srgbClr val="FFFFFF"/>
                  </a:solidFill>
                </a:uFill>
                <a:latin typeface="Times New Roman" pitchFamily="18" charset="0"/>
                <a:cs typeface="Times New Roman" pitchFamily="18" charset="0"/>
              </a:rPr>
              <a:t>.</a:t>
            </a:r>
          </a:p>
          <a:p>
            <a:pPr marL="360" algn="just">
              <a:lnSpc>
                <a:spcPct val="100000"/>
              </a:lnSpc>
              <a:buSzPct val="85000"/>
            </a:pPr>
            <a:endParaRPr lang="en-US" sz="2400" b="0" strike="noStrike" spc="-1" dirty="0" smtClean="0">
              <a:solidFill>
                <a:srgbClr val="000000"/>
              </a:solidFill>
              <a:uFill>
                <a:solidFill>
                  <a:srgbClr val="FFFFFF"/>
                </a:solidFill>
              </a:uFill>
              <a:latin typeface="Times New Roman" pitchFamily="18" charset="0"/>
              <a:cs typeface="Times New Roman" pitchFamily="18" charset="0"/>
            </a:endParaRPr>
          </a:p>
          <a:p>
            <a:pPr algn="just">
              <a:lnSpc>
                <a:spcPct val="100000"/>
              </a:lnSpc>
            </a:pPr>
            <a:r>
              <a:rPr lang="en-US" sz="2400" b="1" i="1" u="sng" strike="noStrike" spc="-1" dirty="0" smtClean="0">
                <a:solidFill>
                  <a:srgbClr val="000000"/>
                </a:solidFill>
                <a:uFill>
                  <a:solidFill>
                    <a:srgbClr val="FFFFFF"/>
                  </a:solidFill>
                </a:uFill>
                <a:latin typeface="Times New Roman" pitchFamily="18" charset="0"/>
                <a:cs typeface="Times New Roman" pitchFamily="18" charset="0"/>
              </a:rPr>
              <a:t>3.Acceptance criteria–Service level agreements</a:t>
            </a:r>
          </a:p>
          <a:p>
            <a:pPr algn="just">
              <a:lnSpc>
                <a:spcPct val="100000"/>
              </a:lnSpc>
            </a:pPr>
            <a:endParaRPr lang="en-US" sz="24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400" b="0" strike="noStrike" spc="-1" dirty="0" smtClean="0">
                <a:solidFill>
                  <a:srgbClr val="000000"/>
                </a:solidFill>
                <a:uFill>
                  <a:solidFill>
                    <a:srgbClr val="FFFFFF"/>
                  </a:solidFill>
                </a:uFill>
                <a:latin typeface="Times New Roman" pitchFamily="18" charset="0"/>
                <a:cs typeface="Times New Roman" pitchFamily="18" charset="0"/>
              </a:rPr>
              <a:t>Service level agreements (SLA) can become part of acceptance criteria. </a:t>
            </a:r>
          </a:p>
          <a:p>
            <a:pPr marL="274320" indent="-273960" algn="just">
              <a:lnSpc>
                <a:spcPct val="100000"/>
              </a:lnSpc>
              <a:buSzPct val="85000"/>
              <a:buFont typeface="Wingdings" pitchFamily="2" charset="2"/>
              <a:buChar char="Ø"/>
            </a:pPr>
            <a:endParaRPr lang="en-US" sz="24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400" b="0" strike="noStrike" spc="-1" dirty="0" smtClean="0">
                <a:solidFill>
                  <a:srgbClr val="000000"/>
                </a:solidFill>
                <a:uFill>
                  <a:solidFill>
                    <a:srgbClr val="FFFFFF"/>
                  </a:solidFill>
                </a:uFill>
                <a:latin typeface="Times New Roman" pitchFamily="18" charset="0"/>
                <a:cs typeface="Times New Roman" pitchFamily="18" charset="0"/>
              </a:rPr>
              <a:t>Service level agreements are generally part of a contract signed by the customer and product organization. </a:t>
            </a:r>
          </a:p>
          <a:p>
            <a:pPr marL="274320" indent="-273960" algn="just">
              <a:lnSpc>
                <a:spcPct val="100000"/>
              </a:lnSpc>
              <a:buSzPct val="85000"/>
              <a:buFont typeface="Wingdings" pitchFamily="2" charset="2"/>
              <a:buChar char="Ø"/>
            </a:pPr>
            <a:endParaRPr lang="en-US" sz="24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TextShape 1"/>
          <p:cNvSpPr txBox="1"/>
          <p:nvPr/>
        </p:nvSpPr>
        <p:spPr>
          <a:xfrm>
            <a:off x="126672" y="594540"/>
            <a:ext cx="7772040" cy="639720"/>
          </a:xfrm>
          <a:prstGeom prst="rect">
            <a:avLst/>
          </a:prstGeom>
          <a:noFill/>
          <a:ln>
            <a:noFill/>
          </a:ln>
        </p:spPr>
        <p:txBody>
          <a:bodyPr lIns="90000" tIns="45000" rIns="90000" bIns="91440" anchor="b"/>
          <a:lstStyle/>
          <a:p>
            <a:pPr>
              <a:lnSpc>
                <a:spcPct val="100000"/>
              </a:lnSpc>
            </a:pPr>
            <a:r>
              <a:rPr lang="en-US" sz="4000" b="0" strike="noStrike" spc="-1" dirty="0">
                <a:solidFill>
                  <a:srgbClr val="696464"/>
                </a:solidFill>
                <a:uFill>
                  <a:solidFill>
                    <a:srgbClr val="FFFFFF"/>
                  </a:solidFill>
                </a:uFill>
                <a:latin typeface="Franklin Gothic Book"/>
              </a:rPr>
              <a:t>
</a:t>
            </a:r>
            <a:r>
              <a:rPr lang="en-US" sz="3200" b="1" strike="noStrike" spc="-1" dirty="0">
                <a:uFill>
                  <a:solidFill>
                    <a:srgbClr val="FFFFFF"/>
                  </a:solidFill>
                </a:uFill>
                <a:latin typeface="Times New Roman" pitchFamily="18" charset="0"/>
                <a:cs typeface="Times New Roman" pitchFamily="18" charset="0"/>
              </a:rPr>
              <a:t>Selecting Test Cases for Acceptance Testing</a:t>
            </a:r>
          </a:p>
        </p:txBody>
      </p:sp>
      <p:sp>
        <p:nvSpPr>
          <p:cNvPr id="571" name="TextShape 2"/>
          <p:cNvSpPr txBox="1"/>
          <p:nvPr/>
        </p:nvSpPr>
        <p:spPr>
          <a:xfrm>
            <a:off x="126672" y="1508940"/>
            <a:ext cx="8817303" cy="4571640"/>
          </a:xfrm>
          <a:prstGeom prst="rect">
            <a:avLst/>
          </a:prstGeom>
          <a:noFill/>
          <a:ln>
            <a:noFill/>
          </a:ln>
        </p:spPr>
        <p:txBody>
          <a:bodyPr lIns="90000" tIns="45000" rIns="90000" bIns="45000"/>
          <a:lstStyle/>
          <a:p>
            <a:pPr marL="274320" indent="-273960" algn="just">
              <a:lnSpc>
                <a:spcPct val="100000"/>
              </a:lnSpc>
              <a:buSzPct val="85000"/>
              <a:buFont typeface="Wingdings" pitchFamily="2" charset="2"/>
              <a:buChar char="Ø"/>
            </a:pPr>
            <a:r>
              <a:rPr lang="en-US" sz="2400" b="1" strike="noStrike" spc="-1" dirty="0">
                <a:solidFill>
                  <a:srgbClr val="000000"/>
                </a:solidFill>
                <a:uFill>
                  <a:solidFill>
                    <a:srgbClr val="FFFFFF"/>
                  </a:solidFill>
                </a:uFill>
                <a:latin typeface="Times New Roman" pitchFamily="18" charset="0"/>
                <a:cs typeface="Times New Roman" pitchFamily="18" charset="0"/>
              </a:rPr>
              <a:t>End-to-end functionality </a:t>
            </a:r>
            <a:r>
              <a:rPr lang="en-US" sz="2400" b="1" strike="noStrike" spc="-1" dirty="0" smtClean="0">
                <a:solidFill>
                  <a:srgbClr val="000000"/>
                </a:solidFill>
                <a:uFill>
                  <a:solidFill>
                    <a:srgbClr val="FFFFFF"/>
                  </a:solidFill>
                </a:uFill>
                <a:latin typeface="Times New Roman" pitchFamily="18" charset="0"/>
                <a:cs typeface="Times New Roman" pitchFamily="18" charset="0"/>
              </a:rPr>
              <a:t>verification </a:t>
            </a:r>
            <a:r>
              <a:rPr lang="en-US" sz="2400" spc="-1" dirty="0" smtClean="0">
                <a:solidFill>
                  <a:srgbClr val="000000"/>
                </a:solidFill>
                <a:uFill>
                  <a:solidFill>
                    <a:srgbClr val="FFFFFF"/>
                  </a:solidFill>
                </a:uFill>
                <a:latin typeface="Times New Roman" pitchFamily="18" charset="0"/>
                <a:cs typeface="Times New Roman" pitchFamily="18" charset="0"/>
              </a:rPr>
              <a:t>: </a:t>
            </a:r>
            <a:r>
              <a:rPr lang="en-US" sz="2400" b="0" strike="noStrike" spc="-1" dirty="0" smtClean="0">
                <a:solidFill>
                  <a:srgbClr val="000000"/>
                </a:solidFill>
                <a:uFill>
                  <a:solidFill>
                    <a:srgbClr val="FFFFFF"/>
                  </a:solidFill>
                </a:uFill>
                <a:latin typeface="Times New Roman" pitchFamily="18" charset="0"/>
                <a:cs typeface="Times New Roman" pitchFamily="18" charset="0"/>
              </a:rPr>
              <a:t>Test </a:t>
            </a:r>
            <a:r>
              <a:rPr lang="en-US" sz="2400" b="0" strike="noStrike" spc="-1" dirty="0">
                <a:solidFill>
                  <a:srgbClr val="000000"/>
                </a:solidFill>
                <a:uFill>
                  <a:solidFill>
                    <a:srgbClr val="FFFFFF"/>
                  </a:solidFill>
                </a:uFill>
                <a:latin typeface="Times New Roman" pitchFamily="18" charset="0"/>
                <a:cs typeface="Times New Roman" pitchFamily="18" charset="0"/>
              </a:rPr>
              <a:t>cases that include the end-to-end functionality of the product are taken up for acceptance testing</a:t>
            </a:r>
            <a:r>
              <a:rPr lang="en-US" sz="2400" b="0" strike="noStrike" spc="-1" dirty="0" smtClean="0">
                <a:solidFill>
                  <a:srgbClr val="000000"/>
                </a:solidFill>
                <a:uFill>
                  <a:solidFill>
                    <a:srgbClr val="FFFFFF"/>
                  </a:solidFill>
                </a:uFill>
                <a:latin typeface="Times New Roman" pitchFamily="18" charset="0"/>
                <a:cs typeface="Times New Roman" pitchFamily="18" charset="0"/>
              </a:rPr>
              <a:t>.</a:t>
            </a:r>
          </a:p>
          <a:p>
            <a:pPr marL="274320" indent="-273960" algn="just">
              <a:lnSpc>
                <a:spcPct val="100000"/>
              </a:lnSpc>
              <a:buSzPct val="85000"/>
              <a:buFont typeface="Wingdings" pitchFamily="2" charset="2"/>
              <a:buChar char="Ø"/>
            </a:pPr>
            <a:endParaRPr lang="en-US" sz="24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400" b="1" strike="noStrike" spc="-1" dirty="0">
                <a:solidFill>
                  <a:srgbClr val="000000"/>
                </a:solidFill>
                <a:uFill>
                  <a:solidFill>
                    <a:srgbClr val="FFFFFF"/>
                  </a:solidFill>
                </a:uFill>
                <a:latin typeface="Times New Roman" pitchFamily="18" charset="0"/>
                <a:cs typeface="Times New Roman" pitchFamily="18" charset="0"/>
              </a:rPr>
              <a:t>Domain tests</a:t>
            </a:r>
            <a:r>
              <a:rPr lang="en-US" sz="2400" b="0" strike="noStrike" spc="-1" dirty="0">
                <a:solidFill>
                  <a:srgbClr val="000000"/>
                </a:solidFill>
                <a:uFill>
                  <a:solidFill>
                    <a:srgbClr val="FFFFFF"/>
                  </a:solidFill>
                </a:uFill>
                <a:latin typeface="Times New Roman" pitchFamily="18" charset="0"/>
                <a:cs typeface="Times New Roman" pitchFamily="18" charset="0"/>
              </a:rPr>
              <a:t> </a:t>
            </a:r>
            <a:r>
              <a:rPr lang="en-US" sz="2400" spc="-1" dirty="0">
                <a:solidFill>
                  <a:srgbClr val="000000"/>
                </a:solidFill>
                <a:uFill>
                  <a:solidFill>
                    <a:srgbClr val="FFFFFF"/>
                  </a:solidFill>
                </a:uFill>
                <a:latin typeface="Times New Roman" pitchFamily="18" charset="0"/>
                <a:cs typeface="Times New Roman" pitchFamily="18" charset="0"/>
              </a:rPr>
              <a:t>:</a:t>
            </a:r>
            <a:r>
              <a:rPr lang="en-US" sz="2400" b="0" strike="noStrike" spc="-1" dirty="0" smtClean="0">
                <a:solidFill>
                  <a:srgbClr val="000000"/>
                </a:solidFill>
                <a:uFill>
                  <a:solidFill>
                    <a:srgbClr val="FFFFFF"/>
                  </a:solidFill>
                </a:uFill>
                <a:latin typeface="Times New Roman" pitchFamily="18" charset="0"/>
                <a:cs typeface="Times New Roman" pitchFamily="18" charset="0"/>
              </a:rPr>
              <a:t>Since </a:t>
            </a:r>
            <a:r>
              <a:rPr lang="en-US" sz="2400" b="0" strike="noStrike" spc="-1" dirty="0">
                <a:solidFill>
                  <a:srgbClr val="000000"/>
                </a:solidFill>
                <a:uFill>
                  <a:solidFill>
                    <a:srgbClr val="FFFFFF"/>
                  </a:solidFill>
                </a:uFill>
                <a:latin typeface="Times New Roman" pitchFamily="18" charset="0"/>
                <a:cs typeface="Times New Roman" pitchFamily="18" charset="0"/>
              </a:rPr>
              <a:t>acceptance tests focus on business scenarios, the product domain tests are included. Test cases that reflect business domain knowledge are included</a:t>
            </a:r>
            <a:r>
              <a:rPr lang="en-US" sz="2400" b="0" strike="noStrike" spc="-1" dirty="0" smtClean="0">
                <a:solidFill>
                  <a:srgbClr val="000000"/>
                </a:solidFill>
                <a:uFill>
                  <a:solidFill>
                    <a:srgbClr val="FFFFFF"/>
                  </a:solidFill>
                </a:uFill>
                <a:latin typeface="Times New Roman" pitchFamily="18" charset="0"/>
                <a:cs typeface="Times New Roman" pitchFamily="18" charset="0"/>
              </a:rPr>
              <a:t>.</a:t>
            </a:r>
          </a:p>
          <a:p>
            <a:pPr marL="274320" indent="-273960" algn="just">
              <a:lnSpc>
                <a:spcPct val="100000"/>
              </a:lnSpc>
              <a:buSzPct val="85000"/>
              <a:buFont typeface="Wingdings" pitchFamily="2" charset="2"/>
              <a:buChar char="Ø"/>
            </a:pPr>
            <a:endParaRPr lang="en-US" sz="24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400" b="1" strike="noStrike" spc="-1" dirty="0">
                <a:solidFill>
                  <a:srgbClr val="000000"/>
                </a:solidFill>
                <a:uFill>
                  <a:solidFill>
                    <a:srgbClr val="FFFFFF"/>
                  </a:solidFill>
                </a:uFill>
                <a:latin typeface="Times New Roman" pitchFamily="18" charset="0"/>
                <a:cs typeface="Times New Roman" pitchFamily="18" charset="0"/>
              </a:rPr>
              <a:t>User scenario tests</a:t>
            </a:r>
            <a:r>
              <a:rPr lang="en-US" sz="2400" b="0" strike="noStrike" spc="-1" dirty="0">
                <a:solidFill>
                  <a:srgbClr val="000000"/>
                </a:solidFill>
                <a:uFill>
                  <a:solidFill>
                    <a:srgbClr val="FFFFFF"/>
                  </a:solidFill>
                </a:uFill>
                <a:latin typeface="Times New Roman" pitchFamily="18" charset="0"/>
                <a:cs typeface="Times New Roman" pitchFamily="18" charset="0"/>
              </a:rPr>
              <a:t> </a:t>
            </a:r>
            <a:r>
              <a:rPr lang="en-US" sz="2400" b="0" strike="noStrike" spc="-1" dirty="0" smtClean="0">
                <a:solidFill>
                  <a:srgbClr val="000000"/>
                </a:solidFill>
                <a:uFill>
                  <a:solidFill>
                    <a:srgbClr val="FFFFFF"/>
                  </a:solidFill>
                </a:uFill>
                <a:latin typeface="Times New Roman" pitchFamily="18" charset="0"/>
                <a:cs typeface="Times New Roman" pitchFamily="18" charset="0"/>
              </a:rPr>
              <a:t>:</a:t>
            </a:r>
            <a:r>
              <a:rPr lang="en-US" sz="2400" b="0" strike="noStrike" spc="-1" dirty="0">
                <a:solidFill>
                  <a:srgbClr val="000000"/>
                </a:solidFill>
                <a:uFill>
                  <a:solidFill>
                    <a:srgbClr val="FFFFFF"/>
                  </a:solidFill>
                </a:uFill>
                <a:latin typeface="Times New Roman" pitchFamily="18" charset="0"/>
                <a:cs typeface="Times New Roman" pitchFamily="18" charset="0"/>
              </a:rPr>
              <a:t>  Acceptance tests reflect the real-life user scenario verification</a:t>
            </a:r>
            <a:r>
              <a:rPr lang="en-US" sz="2400" b="0" strike="noStrike" spc="-1" dirty="0" smtClean="0">
                <a:solidFill>
                  <a:srgbClr val="000000"/>
                </a:solidFill>
                <a:uFill>
                  <a:solidFill>
                    <a:srgbClr val="FFFFFF"/>
                  </a:solidFill>
                </a:uFill>
                <a:latin typeface="Times New Roman" pitchFamily="18" charset="0"/>
                <a:cs typeface="Times New Roman" pitchFamily="18" charset="0"/>
              </a:rPr>
              <a:t>.</a:t>
            </a:r>
            <a:endParaRPr lang="en-US" sz="24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TextShape 2"/>
          <p:cNvSpPr txBox="1"/>
          <p:nvPr/>
        </p:nvSpPr>
        <p:spPr>
          <a:xfrm>
            <a:off x="36576" y="1219200"/>
            <a:ext cx="8943975" cy="4571640"/>
          </a:xfrm>
          <a:prstGeom prst="rect">
            <a:avLst/>
          </a:prstGeom>
          <a:noFill/>
          <a:ln>
            <a:noFill/>
          </a:ln>
        </p:spPr>
        <p:txBody>
          <a:bodyPr lIns="90000" tIns="45000" rIns="90000" bIns="45000"/>
          <a:lstStyle/>
          <a:p>
            <a:pPr marL="274320" indent="-273960" algn="just">
              <a:buSzPct val="85000"/>
              <a:buFont typeface="Wingdings" pitchFamily="2" charset="2"/>
              <a:buChar char="Ø"/>
            </a:pPr>
            <a:r>
              <a:rPr lang="en-US" sz="2400" b="1" spc="-1" dirty="0">
                <a:solidFill>
                  <a:srgbClr val="000000"/>
                </a:solidFill>
                <a:uFill>
                  <a:solidFill>
                    <a:srgbClr val="FFFFFF"/>
                  </a:solidFill>
                </a:uFill>
                <a:latin typeface="Times New Roman" pitchFamily="18" charset="0"/>
                <a:cs typeface="Times New Roman" pitchFamily="18" charset="0"/>
              </a:rPr>
              <a:t>Basic sanity tests</a:t>
            </a:r>
            <a:r>
              <a:rPr lang="en-US" sz="2400" spc="-1" dirty="0">
                <a:solidFill>
                  <a:srgbClr val="000000"/>
                </a:solidFill>
                <a:uFill>
                  <a:solidFill>
                    <a:srgbClr val="FFFFFF"/>
                  </a:solidFill>
                </a:uFill>
                <a:latin typeface="Times New Roman" pitchFamily="18" charset="0"/>
                <a:cs typeface="Times New Roman" pitchFamily="18" charset="0"/>
              </a:rPr>
              <a:t>  : Tests that verify the basic existing behavior of the product are included. </a:t>
            </a:r>
            <a:endParaRPr lang="en-US" sz="2400"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buSzPct val="85000"/>
              <a:buFont typeface="Wingdings" pitchFamily="2" charset="2"/>
              <a:buChar char="Ø"/>
            </a:pPr>
            <a:endParaRPr lang="en-US" sz="2400" b="1"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400" b="1" strike="noStrike" spc="-1" dirty="0" smtClean="0">
                <a:solidFill>
                  <a:srgbClr val="000000"/>
                </a:solidFill>
                <a:uFill>
                  <a:solidFill>
                    <a:srgbClr val="FFFFFF"/>
                  </a:solidFill>
                </a:uFill>
                <a:latin typeface="Times New Roman" pitchFamily="18" charset="0"/>
                <a:cs typeface="Times New Roman" pitchFamily="18" charset="0"/>
              </a:rPr>
              <a:t>New </a:t>
            </a:r>
            <a:r>
              <a:rPr lang="en-US" sz="2400" b="1" strike="noStrike" spc="-1" dirty="0">
                <a:solidFill>
                  <a:srgbClr val="000000"/>
                </a:solidFill>
                <a:uFill>
                  <a:solidFill>
                    <a:srgbClr val="FFFFFF"/>
                  </a:solidFill>
                </a:uFill>
                <a:latin typeface="Times New Roman" pitchFamily="18" charset="0"/>
                <a:cs typeface="Times New Roman" pitchFamily="18" charset="0"/>
              </a:rPr>
              <a:t>functionality</a:t>
            </a:r>
            <a:r>
              <a:rPr lang="en-US" sz="2400" b="0" strike="noStrike" spc="-1" dirty="0">
                <a:solidFill>
                  <a:srgbClr val="000000"/>
                </a:solidFill>
                <a:uFill>
                  <a:solidFill>
                    <a:srgbClr val="FFFFFF"/>
                  </a:solidFill>
                </a:uFill>
                <a:latin typeface="Times New Roman" pitchFamily="18" charset="0"/>
                <a:cs typeface="Times New Roman" pitchFamily="18" charset="0"/>
              </a:rPr>
              <a:t>   When the product undergoes modifications or changes, the acceptance test cases focus on verifying the new features</a:t>
            </a:r>
            <a:r>
              <a:rPr lang="en-US" sz="2400" b="0" strike="noStrike" spc="-1" dirty="0" smtClean="0">
                <a:solidFill>
                  <a:srgbClr val="000000"/>
                </a:solidFill>
                <a:uFill>
                  <a:solidFill>
                    <a:srgbClr val="FFFFFF"/>
                  </a:solidFill>
                </a:uFill>
                <a:latin typeface="Times New Roman" pitchFamily="18" charset="0"/>
                <a:cs typeface="Times New Roman" pitchFamily="18" charset="0"/>
              </a:rPr>
              <a:t>.</a:t>
            </a:r>
          </a:p>
          <a:p>
            <a:pPr marL="274320" indent="-273960" algn="just">
              <a:lnSpc>
                <a:spcPct val="100000"/>
              </a:lnSpc>
              <a:buSzPct val="85000"/>
              <a:buFont typeface="Wingdings" pitchFamily="2" charset="2"/>
              <a:buChar char="Ø"/>
            </a:pPr>
            <a:endParaRPr lang="en-US" sz="2400" b="0" strike="noStrike" spc="-1" dirty="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400" b="1" strike="noStrike" spc="-1" dirty="0">
                <a:solidFill>
                  <a:srgbClr val="000000"/>
                </a:solidFill>
                <a:uFill>
                  <a:solidFill>
                    <a:srgbClr val="FFFFFF"/>
                  </a:solidFill>
                </a:uFill>
                <a:latin typeface="Times New Roman" pitchFamily="18" charset="0"/>
                <a:cs typeface="Times New Roman" pitchFamily="18" charset="0"/>
              </a:rPr>
              <a:t>A few non-functional tests</a:t>
            </a:r>
            <a:r>
              <a:rPr lang="en-US" sz="2400" b="0" strike="noStrike" spc="-1" dirty="0">
                <a:solidFill>
                  <a:srgbClr val="000000"/>
                </a:solidFill>
                <a:uFill>
                  <a:solidFill>
                    <a:srgbClr val="FFFFFF"/>
                  </a:solidFill>
                </a:uFill>
                <a:latin typeface="Times New Roman" pitchFamily="18" charset="0"/>
                <a:cs typeface="Times New Roman" pitchFamily="18" charset="0"/>
              </a:rPr>
              <a:t>   Some non-functional tests are included and executed as part of acceptance testing to double-check that the non-functional aspects of the product meet the expectations</a:t>
            </a:r>
            <a:r>
              <a:rPr lang="en-US" sz="2400" b="0" strike="noStrike" spc="-1" dirty="0" smtClean="0">
                <a:solidFill>
                  <a:srgbClr val="000000"/>
                </a:solidFill>
                <a:uFill>
                  <a:solidFill>
                    <a:srgbClr val="FFFFFF"/>
                  </a:solidFill>
                </a:uFill>
                <a:latin typeface="Times New Roman" pitchFamily="18" charset="0"/>
                <a:cs typeface="Times New Roman" pitchFamily="18" charset="0"/>
              </a:rPr>
              <a:t>.</a:t>
            </a:r>
            <a:endParaRPr lang="en-US" sz="24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Shape 1"/>
          <p:cNvSpPr txBox="1"/>
          <p:nvPr/>
        </p:nvSpPr>
        <p:spPr>
          <a:xfrm>
            <a:off x="914400" y="274680"/>
            <a:ext cx="6096000" cy="792120"/>
          </a:xfrm>
          <a:prstGeom prst="rect">
            <a:avLst/>
          </a:prstGeom>
          <a:noFill/>
          <a:ln>
            <a:noFill/>
          </a:ln>
        </p:spPr>
        <p:txBody>
          <a:bodyPr lIns="90000" tIns="45000" rIns="90000" bIns="91440" anchor="b"/>
          <a:lstStyle/>
          <a:p>
            <a:pPr marL="360" algn="just">
              <a:lnSpc>
                <a:spcPct val="100000"/>
              </a:lnSpc>
              <a:buSzPct val="85000"/>
            </a:pPr>
            <a:r>
              <a:rPr lang="en-US" sz="3200" b="1" spc="-1" dirty="0">
                <a:solidFill>
                  <a:srgbClr val="000000"/>
                </a:solidFill>
                <a:uFill>
                  <a:solidFill>
                    <a:srgbClr val="FFFFFF"/>
                  </a:solidFill>
                </a:uFill>
                <a:latin typeface="Times New Roman" pitchFamily="18" charset="0"/>
                <a:cs typeface="Times New Roman" pitchFamily="18" charset="0"/>
              </a:rPr>
              <a:t>Requirements </a:t>
            </a:r>
            <a:r>
              <a:rPr lang="en-US" sz="3200" b="1" spc="-1" dirty="0" smtClean="0">
                <a:solidFill>
                  <a:srgbClr val="000000"/>
                </a:solidFill>
                <a:uFill>
                  <a:solidFill>
                    <a:srgbClr val="FFFFFF"/>
                  </a:solidFill>
                </a:uFill>
                <a:latin typeface="Times New Roman" pitchFamily="18" charset="0"/>
                <a:cs typeface="Times New Roman" pitchFamily="18" charset="0"/>
              </a:rPr>
              <a:t>Based </a:t>
            </a:r>
            <a:r>
              <a:rPr lang="en-US" sz="3200" b="1" spc="-1" dirty="0">
                <a:solidFill>
                  <a:srgbClr val="000000"/>
                </a:solidFill>
                <a:uFill>
                  <a:solidFill>
                    <a:srgbClr val="FFFFFF"/>
                  </a:solidFill>
                </a:uFill>
                <a:latin typeface="Times New Roman" pitchFamily="18" charset="0"/>
                <a:cs typeface="Times New Roman" pitchFamily="18" charset="0"/>
              </a:rPr>
              <a:t>T</a:t>
            </a:r>
            <a:r>
              <a:rPr lang="en-US" sz="3200" b="1" spc="-1" dirty="0" smtClean="0">
                <a:solidFill>
                  <a:srgbClr val="000000"/>
                </a:solidFill>
                <a:uFill>
                  <a:solidFill>
                    <a:srgbClr val="FFFFFF"/>
                  </a:solidFill>
                </a:uFill>
                <a:latin typeface="Times New Roman" pitchFamily="18" charset="0"/>
                <a:cs typeface="Times New Roman" pitchFamily="18" charset="0"/>
              </a:rPr>
              <a:t>esting</a:t>
            </a:r>
            <a:endParaRPr lang="en-US" sz="3200" b="1" spc="-1" dirty="0">
              <a:solidFill>
                <a:srgbClr val="000000"/>
              </a:solidFill>
              <a:uFill>
                <a:solidFill>
                  <a:srgbClr val="FFFFFF"/>
                </a:solidFill>
              </a:uFill>
              <a:latin typeface="Times New Roman" pitchFamily="18" charset="0"/>
              <a:cs typeface="Times New Roman" pitchFamily="18" charset="0"/>
            </a:endParaRPr>
          </a:p>
        </p:txBody>
      </p:sp>
      <p:sp>
        <p:nvSpPr>
          <p:cNvPr id="416" name="TextShape 2"/>
          <p:cNvSpPr txBox="1"/>
          <p:nvPr/>
        </p:nvSpPr>
        <p:spPr>
          <a:xfrm>
            <a:off x="914400" y="1447920"/>
            <a:ext cx="7772040" cy="4571640"/>
          </a:xfrm>
          <a:prstGeom prst="rect">
            <a:avLst/>
          </a:prstGeom>
          <a:noFill/>
          <a:ln>
            <a:noFill/>
          </a:ln>
        </p:spPr>
        <p:txBody>
          <a:bodyPr lIns="90000" tIns="45000" rIns="90000" bIns="45000"/>
          <a:lstStyle/>
          <a:p>
            <a:pPr marL="457200" indent="-457200">
              <a:lnSpc>
                <a:spcPct val="100000"/>
              </a:lnSpc>
              <a:buFont typeface="Arial" panose="020B0604020202020204" pitchFamily="34" charset="0"/>
              <a:buChar char="•"/>
            </a:pPr>
            <a:r>
              <a:rPr lang="en-US" sz="2600" b="0" strike="noStrike" spc="-1" dirty="0" smtClean="0">
                <a:solidFill>
                  <a:srgbClr val="000000"/>
                </a:solidFill>
                <a:uFill>
                  <a:solidFill>
                    <a:srgbClr val="FFFFFF"/>
                  </a:solidFill>
                </a:uFill>
                <a:latin typeface="Times New Roman" pitchFamily="18" charset="0"/>
                <a:cs typeface="Times New Roman" pitchFamily="18" charset="0"/>
              </a:rPr>
              <a:t>Requirements testing deals with validating the requirements given in the Software Requirements Specification (SRS) of the software system.</a:t>
            </a:r>
          </a:p>
          <a:p>
            <a:pPr marL="457200" indent="-457200">
              <a:lnSpc>
                <a:spcPct val="100000"/>
              </a:lnSpc>
              <a:buFont typeface="Arial" panose="020B0604020202020204" pitchFamily="34" charset="0"/>
              <a:buChar char="•"/>
            </a:pP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457200" indent="-457200">
              <a:lnSpc>
                <a:spcPct val="100000"/>
              </a:lnSpc>
              <a:buFont typeface="Arial" panose="020B0604020202020204" pitchFamily="34" charset="0"/>
              <a:buChar char="•"/>
            </a:pPr>
            <a:r>
              <a:rPr lang="en-US" sz="2600" spc="-1" dirty="0" smtClean="0">
                <a:solidFill>
                  <a:srgbClr val="000000"/>
                </a:solidFill>
                <a:uFill>
                  <a:solidFill>
                    <a:srgbClr val="FFFFFF"/>
                  </a:solidFill>
                </a:uFill>
                <a:latin typeface="Times New Roman" pitchFamily="18" charset="0"/>
                <a:cs typeface="Times New Roman" pitchFamily="18" charset="0"/>
              </a:rPr>
              <a:t>The precondition for requirements testing is a detailed review of the requirements specification. </a:t>
            </a:r>
          </a:p>
          <a:p>
            <a:pPr marL="457200" indent="-457200">
              <a:lnSpc>
                <a:spcPct val="100000"/>
              </a:lnSpc>
              <a:buFont typeface="Arial" panose="020B0604020202020204" pitchFamily="34" charset="0"/>
              <a:buChar char="•"/>
            </a:pPr>
            <a:endParaRPr lang="en-US" sz="2600" spc="-1" dirty="0" smtClean="0">
              <a:solidFill>
                <a:srgbClr val="000000"/>
              </a:solidFill>
              <a:uFill>
                <a:solidFill>
                  <a:srgbClr val="FFFFFF"/>
                </a:solidFill>
              </a:uFill>
              <a:latin typeface="Times New Roman" pitchFamily="18" charset="0"/>
              <a:cs typeface="Times New Roman" pitchFamily="18" charset="0"/>
            </a:endParaRPr>
          </a:p>
          <a:p>
            <a:pPr marL="457200" indent="-457200">
              <a:lnSpc>
                <a:spcPct val="100000"/>
              </a:lnSpc>
              <a:buFont typeface="Arial" panose="020B0604020202020204" pitchFamily="34" charset="0"/>
              <a:buChar char="•"/>
            </a:pPr>
            <a:r>
              <a:rPr lang="en-US" sz="2600" spc="-1" dirty="0" smtClean="0">
                <a:solidFill>
                  <a:srgbClr val="000000"/>
                </a:solidFill>
                <a:uFill>
                  <a:solidFill>
                    <a:srgbClr val="FFFFFF"/>
                  </a:solidFill>
                </a:uFill>
                <a:latin typeface="Times New Roman" pitchFamily="18" charset="0"/>
                <a:cs typeface="Times New Roman" pitchFamily="18" charset="0"/>
              </a:rPr>
              <a:t>Requirements review ensures that they are consistent, correct, complete and testable.</a:t>
            </a:r>
            <a:endParaRPr lang="en-US" sz="2600" spc="-1" dirty="0">
              <a:solidFill>
                <a:srgbClr val="000000"/>
              </a:solidFill>
              <a:uFill>
                <a:solidFill>
                  <a:srgbClr val="FFFFFF"/>
                </a:solidFill>
              </a:uFill>
              <a:latin typeface="Times New Roman" pitchFamily="18" charset="0"/>
              <a:cs typeface="Times New Roman" pitchFamily="18" charset="0"/>
            </a:endParaRPr>
          </a:p>
          <a:p>
            <a:pPr>
              <a:lnSpc>
                <a:spcPct val="100000"/>
              </a:lnSpc>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p:txBody>
      </p:sp>
      <p:sp>
        <p:nvSpPr>
          <p:cNvPr id="2" name="AutoShape 2" descr="Positive Testing and Negative Testing with Examples - Testbyte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Positive Testing and Negative Testing with Examples - Testbyte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29449836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TextShape 2"/>
          <p:cNvSpPr txBox="1"/>
          <p:nvPr/>
        </p:nvSpPr>
        <p:spPr>
          <a:xfrm>
            <a:off x="152400" y="1676400"/>
            <a:ext cx="8686800" cy="4571640"/>
          </a:xfrm>
          <a:prstGeom prst="rect">
            <a:avLst/>
          </a:prstGeom>
          <a:noFill/>
          <a:ln>
            <a:noFill/>
          </a:ln>
        </p:spPr>
        <p:txBody>
          <a:bodyPr lIns="90000" tIns="45000" rIns="90000" bIns="45000"/>
          <a:lstStyle/>
          <a:p>
            <a:pPr marL="274320" indent="-273960" algn="just">
              <a:lnSpc>
                <a:spcPct val="100000"/>
              </a:lnSpc>
              <a:buSzPct val="85000"/>
              <a:buFont typeface="Wingdings" pitchFamily="2" charset="2"/>
              <a:buChar char="Ø"/>
            </a:pPr>
            <a:r>
              <a:rPr lang="en-US" sz="2400" b="1" strike="noStrike" spc="-1" dirty="0" smtClean="0">
                <a:solidFill>
                  <a:srgbClr val="000000"/>
                </a:solidFill>
                <a:uFill>
                  <a:solidFill>
                    <a:srgbClr val="FFFFFF"/>
                  </a:solidFill>
                </a:uFill>
                <a:latin typeface="Times New Roman" pitchFamily="18" charset="0"/>
                <a:cs typeface="Times New Roman" pitchFamily="18" charset="0"/>
              </a:rPr>
              <a:t>Tests pertaining to legal obligations and service level agreements</a:t>
            </a:r>
            <a:r>
              <a:rPr lang="en-US" sz="2400" b="0" strike="noStrike" spc="-1" dirty="0" smtClean="0">
                <a:solidFill>
                  <a:srgbClr val="000000"/>
                </a:solidFill>
                <a:uFill>
                  <a:solidFill>
                    <a:srgbClr val="FFFFFF"/>
                  </a:solidFill>
                </a:uFill>
                <a:latin typeface="Times New Roman" pitchFamily="18" charset="0"/>
                <a:cs typeface="Times New Roman" pitchFamily="18" charset="0"/>
              </a:rPr>
              <a:t>   Tests that are written to check if the product complies with certain legal obligations and SLAs are included in the acceptance test criteria.</a:t>
            </a:r>
          </a:p>
          <a:p>
            <a:pPr marL="274320" indent="-273960" algn="just">
              <a:lnSpc>
                <a:spcPct val="100000"/>
              </a:lnSpc>
              <a:buSzPct val="85000"/>
              <a:buFont typeface="Wingdings" pitchFamily="2" charset="2"/>
              <a:buChar char="Ø"/>
            </a:pPr>
            <a:endParaRPr lang="en-US" sz="2400" b="0" strike="noStrike" spc="-1" dirty="0" smtClean="0">
              <a:solidFill>
                <a:srgbClr val="000000"/>
              </a:solidFill>
              <a:uFill>
                <a:solidFill>
                  <a:srgbClr val="FFFFFF"/>
                </a:solidFill>
              </a:uFill>
              <a:latin typeface="Times New Roman" pitchFamily="18" charset="0"/>
              <a:cs typeface="Times New Roman" pitchFamily="18" charset="0"/>
            </a:endParaRPr>
          </a:p>
          <a:p>
            <a:pPr marL="274320" indent="-273960" algn="just">
              <a:lnSpc>
                <a:spcPct val="100000"/>
              </a:lnSpc>
              <a:buSzPct val="85000"/>
              <a:buFont typeface="Wingdings" pitchFamily="2" charset="2"/>
              <a:buChar char="Ø"/>
            </a:pPr>
            <a:r>
              <a:rPr lang="en-US" sz="2400" b="1" strike="noStrike" spc="-1" dirty="0" smtClean="0">
                <a:solidFill>
                  <a:srgbClr val="000000"/>
                </a:solidFill>
                <a:uFill>
                  <a:solidFill>
                    <a:srgbClr val="FFFFFF"/>
                  </a:solidFill>
                </a:uFill>
                <a:latin typeface="Times New Roman" pitchFamily="18" charset="0"/>
                <a:cs typeface="Times New Roman" pitchFamily="18" charset="0"/>
              </a:rPr>
              <a:t>Acceptance test data</a:t>
            </a:r>
            <a:r>
              <a:rPr lang="en-US" sz="2400" b="0" strike="noStrike" spc="-1" dirty="0" smtClean="0">
                <a:solidFill>
                  <a:srgbClr val="000000"/>
                </a:solidFill>
                <a:uFill>
                  <a:solidFill>
                    <a:srgbClr val="FFFFFF"/>
                  </a:solidFill>
                </a:uFill>
                <a:latin typeface="Times New Roman" pitchFamily="18" charset="0"/>
                <a:cs typeface="Times New Roman" pitchFamily="18" charset="0"/>
              </a:rPr>
              <a:t>   Test cases that make use of customer real-life data are included for acceptance testing.</a:t>
            </a:r>
          </a:p>
          <a:p>
            <a:pPr algn="just">
              <a:lnSpc>
                <a:spcPct val="100000"/>
              </a:lnSpc>
              <a:buFont typeface="Wingdings" pitchFamily="2" charset="2"/>
              <a:buChar char="Ø"/>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26108393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TextShape 1"/>
          <p:cNvSpPr txBox="1"/>
          <p:nvPr/>
        </p:nvSpPr>
        <p:spPr>
          <a:xfrm>
            <a:off x="0" y="828675"/>
            <a:ext cx="7772040" cy="457200"/>
          </a:xfrm>
          <a:prstGeom prst="rect">
            <a:avLst/>
          </a:prstGeom>
          <a:noFill/>
          <a:ln>
            <a:noFill/>
          </a:ln>
        </p:spPr>
        <p:txBody>
          <a:bodyPr lIns="90000" tIns="45000" rIns="90000" bIns="91440" anchor="b"/>
          <a:lstStyle/>
          <a:p>
            <a:r>
              <a:rPr lang="en-US" sz="3200" b="1" dirty="0">
                <a:latin typeface="Times New Roman" panose="02020603050405020304" pitchFamily="18" charset="0"/>
                <a:cs typeface="Times New Roman" panose="02020603050405020304" pitchFamily="18" charset="0"/>
              </a:rPr>
              <a:t>Executing Acceptance tests:</a:t>
            </a:r>
            <a:endParaRPr lang="en-US" sz="3200" dirty="0">
              <a:effectLst/>
              <a:latin typeface="Times New Roman" panose="02020603050405020304" pitchFamily="18" charset="0"/>
              <a:cs typeface="Times New Roman" panose="02020603050405020304" pitchFamily="18" charset="0"/>
            </a:endParaRPr>
          </a:p>
        </p:txBody>
      </p:sp>
      <p:sp>
        <p:nvSpPr>
          <p:cNvPr id="573" name="TextShape 2"/>
          <p:cNvSpPr txBox="1"/>
          <p:nvPr/>
        </p:nvSpPr>
        <p:spPr>
          <a:xfrm>
            <a:off x="152399" y="1676400"/>
            <a:ext cx="8791575" cy="4571640"/>
          </a:xfrm>
          <a:prstGeom prst="rect">
            <a:avLst/>
          </a:prstGeom>
          <a:noFill/>
          <a:ln>
            <a:noFill/>
          </a:ln>
        </p:spPr>
        <p:txBody>
          <a:bodyPr lIns="90000" tIns="45000" rIns="90000" bIns="45000"/>
          <a:lstStyle/>
          <a:p>
            <a:pPr marL="360" algn="just">
              <a:lnSpc>
                <a:spcPct val="100000"/>
              </a:lnSpc>
              <a:buSzPct val="85000"/>
            </a:pPr>
            <a:r>
              <a:rPr lang="en-US" sz="2600" dirty="0">
                <a:latin typeface="Times New Roman" panose="02020603050405020304" pitchFamily="18" charset="0"/>
                <a:cs typeface="Times New Roman" panose="02020603050405020304" pitchFamily="18" charset="0"/>
              </a:rPr>
              <a:t>T</a:t>
            </a:r>
            <a:r>
              <a:rPr lang="en-US" sz="2600" dirty="0" smtClean="0">
                <a:latin typeface="Times New Roman" panose="02020603050405020304" pitchFamily="18" charset="0"/>
                <a:cs typeface="Times New Roman" panose="02020603050405020304" pitchFamily="18" charset="0"/>
              </a:rPr>
              <a:t>he </a:t>
            </a:r>
            <a:r>
              <a:rPr lang="en-US" sz="2600" dirty="0">
                <a:latin typeface="Times New Roman" panose="02020603050405020304" pitchFamily="18" charset="0"/>
                <a:cs typeface="Times New Roman" panose="02020603050405020304" pitchFamily="18" charset="0"/>
              </a:rPr>
              <a:t>customers themselves do the acceptance tests. In such cases, the job of the product organization is to assist the customers in acceptance testing and resolve the issues that come out of it. If the acceptance tests team becomes an important activity.</a:t>
            </a:r>
            <a:endParaRPr lang="en-US" sz="2600" b="0" strike="noStrike" spc="-1" dirty="0">
              <a:solidFill>
                <a:srgbClr val="000000"/>
              </a:solidFill>
              <a:uFill>
                <a:solidFill>
                  <a:srgbClr val="FFFFFF"/>
                </a:solidFill>
              </a:uFill>
              <a:latin typeface="Times New Roman" pitchFamily="18" charset="0"/>
              <a:cs typeface="Times New Roman" pitchFamily="18" charset="0"/>
            </a:endParaRPr>
          </a:p>
        </p:txBody>
      </p:sp>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11412858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
        <p:nvSpPr>
          <p:cNvPr id="2" name="Rectangle 1"/>
          <p:cNvSpPr/>
          <p:nvPr/>
        </p:nvSpPr>
        <p:spPr>
          <a:xfrm>
            <a:off x="2685107" y="2967335"/>
            <a:ext cx="3773790"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 xmlns:p14="http://schemas.microsoft.com/office/powerpoint/2010/main" val="3767025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Shape 1"/>
          <p:cNvSpPr txBox="1"/>
          <p:nvPr/>
        </p:nvSpPr>
        <p:spPr>
          <a:xfrm>
            <a:off x="914400" y="274680"/>
            <a:ext cx="6096000" cy="944520"/>
          </a:xfrm>
          <a:prstGeom prst="rect">
            <a:avLst/>
          </a:prstGeom>
          <a:noFill/>
          <a:ln>
            <a:noFill/>
          </a:ln>
        </p:spPr>
        <p:txBody>
          <a:bodyPr lIns="90000" tIns="45000" rIns="90000" bIns="91440" anchor="b"/>
          <a:lstStyle/>
          <a:p>
            <a:pPr marL="360" algn="just">
              <a:lnSpc>
                <a:spcPct val="100000"/>
              </a:lnSpc>
              <a:buSzPct val="85000"/>
            </a:pPr>
            <a:r>
              <a:rPr lang="en-US" sz="3200" b="1" spc="-1" dirty="0">
                <a:solidFill>
                  <a:srgbClr val="000000"/>
                </a:solidFill>
                <a:uFill>
                  <a:solidFill>
                    <a:srgbClr val="FFFFFF"/>
                  </a:solidFill>
                </a:uFill>
                <a:latin typeface="Times New Roman" pitchFamily="18" charset="0"/>
                <a:cs typeface="Times New Roman" pitchFamily="18" charset="0"/>
              </a:rPr>
              <a:t>Positive and negative testing</a:t>
            </a:r>
          </a:p>
        </p:txBody>
      </p:sp>
      <p:sp>
        <p:nvSpPr>
          <p:cNvPr id="416" name="TextShape 2"/>
          <p:cNvSpPr txBox="1"/>
          <p:nvPr/>
        </p:nvSpPr>
        <p:spPr>
          <a:xfrm>
            <a:off x="914400" y="1352550"/>
            <a:ext cx="7772040" cy="4571640"/>
          </a:xfrm>
          <a:prstGeom prst="rect">
            <a:avLst/>
          </a:prstGeom>
          <a:noFill/>
          <a:ln>
            <a:noFill/>
          </a:ln>
        </p:spPr>
        <p:txBody>
          <a:bodyPr lIns="90000" tIns="45000" rIns="90000" bIns="45000"/>
          <a:lstStyle/>
          <a:p>
            <a:pPr marL="457200" indent="-457200">
              <a:lnSpc>
                <a:spcPct val="100000"/>
              </a:lnSpc>
              <a:buFont typeface="Arial" panose="020B0604020202020204" pitchFamily="34" charset="0"/>
              <a:buChar char="•"/>
            </a:pPr>
            <a:r>
              <a:rPr lang="en-US" sz="2600" b="0" strike="noStrike" spc="-1" dirty="0" smtClean="0">
                <a:solidFill>
                  <a:srgbClr val="000000"/>
                </a:solidFill>
                <a:uFill>
                  <a:solidFill>
                    <a:srgbClr val="FFFFFF"/>
                  </a:solidFill>
                </a:uFill>
                <a:latin typeface="Times New Roman" pitchFamily="18" charset="0"/>
                <a:cs typeface="Times New Roman" pitchFamily="18" charset="0"/>
              </a:rPr>
              <a:t>Positive testing tries to prove that a given product does what it is supposed to do. </a:t>
            </a:r>
          </a:p>
          <a:p>
            <a:pPr>
              <a:lnSpc>
                <a:spcPct val="100000"/>
              </a:lnSpc>
            </a:pP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457200" indent="-457200">
              <a:lnSpc>
                <a:spcPct val="100000"/>
              </a:lnSpc>
              <a:buFont typeface="Arial" panose="020B0604020202020204" pitchFamily="34" charset="0"/>
              <a:buChar char="•"/>
            </a:pPr>
            <a:r>
              <a:rPr lang="en-US" sz="2600" b="0" strike="noStrike" spc="-1" dirty="0" smtClean="0">
                <a:solidFill>
                  <a:srgbClr val="000000"/>
                </a:solidFill>
                <a:uFill>
                  <a:solidFill>
                    <a:srgbClr val="FFFFFF"/>
                  </a:solidFill>
                </a:uFill>
                <a:latin typeface="Times New Roman" pitchFamily="18" charset="0"/>
                <a:cs typeface="Times New Roman" pitchFamily="18" charset="0"/>
              </a:rPr>
              <a:t>Test case verifies the requirements of the product with a set of expected output.</a:t>
            </a:r>
          </a:p>
          <a:p>
            <a:pPr marL="457200" indent="-457200">
              <a:lnSpc>
                <a:spcPct val="100000"/>
              </a:lnSpc>
              <a:buFont typeface="Arial" panose="020B0604020202020204" pitchFamily="34" charset="0"/>
              <a:buChar char="•"/>
            </a:pPr>
            <a:endParaRPr lang="en-US" sz="2600" spc="-1" dirty="0">
              <a:solidFill>
                <a:srgbClr val="000000"/>
              </a:solidFill>
              <a:uFill>
                <a:solidFill>
                  <a:srgbClr val="FFFFFF"/>
                </a:solidFill>
              </a:uFill>
              <a:latin typeface="Times New Roman" pitchFamily="18" charset="0"/>
              <a:cs typeface="Times New Roman" pitchFamily="18" charset="0"/>
            </a:endParaRPr>
          </a:p>
          <a:p>
            <a:pPr marL="457200" indent="-457200">
              <a:lnSpc>
                <a:spcPct val="100000"/>
              </a:lnSpc>
              <a:buFont typeface="Arial" panose="020B0604020202020204" pitchFamily="34" charset="0"/>
              <a:buChar char="•"/>
            </a:pPr>
            <a:r>
              <a:rPr lang="en-US" sz="2600" b="0" strike="noStrike" spc="-1" dirty="0" smtClean="0">
                <a:solidFill>
                  <a:srgbClr val="000000"/>
                </a:solidFill>
                <a:uFill>
                  <a:solidFill>
                    <a:srgbClr val="FFFFFF"/>
                  </a:solidFill>
                </a:uFill>
                <a:latin typeface="Times New Roman" pitchFamily="18" charset="0"/>
                <a:cs typeface="Times New Roman" pitchFamily="18" charset="0"/>
              </a:rPr>
              <a:t>Negative testing is done to show that the product does not fail when an unexpected input is given</a:t>
            </a:r>
          </a:p>
          <a:p>
            <a:pPr marL="457200" indent="-457200">
              <a:lnSpc>
                <a:spcPct val="100000"/>
              </a:lnSpc>
              <a:buFont typeface="Arial" panose="020B0604020202020204" pitchFamily="34" charset="0"/>
              <a:buChar char="•"/>
            </a:pP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marL="457200" indent="-457200">
              <a:lnSpc>
                <a:spcPct val="100000"/>
              </a:lnSpc>
              <a:buFont typeface="Arial" panose="020B0604020202020204" pitchFamily="34" charset="0"/>
              <a:buChar char="•"/>
            </a:pPr>
            <a:r>
              <a:rPr lang="en-US" sz="2600" spc="-1" dirty="0" smtClean="0">
                <a:solidFill>
                  <a:srgbClr val="000000"/>
                </a:solidFill>
                <a:uFill>
                  <a:solidFill>
                    <a:srgbClr val="FFFFFF"/>
                  </a:solidFill>
                </a:uFill>
                <a:latin typeface="Times New Roman" pitchFamily="18" charset="0"/>
                <a:cs typeface="Times New Roman" pitchFamily="18" charset="0"/>
              </a:rPr>
              <a:t>The purpose of negative testing is to try and break the system.</a:t>
            </a:r>
            <a:endParaRPr lang="en-US" sz="2600" b="0" strike="noStrike" spc="-1" dirty="0">
              <a:solidFill>
                <a:srgbClr val="000000"/>
              </a:solidFill>
              <a:uFill>
                <a:solidFill>
                  <a:srgbClr val="FFFFFF"/>
                </a:solidFill>
              </a:uFill>
              <a:latin typeface="Times New Roman" pitchFamily="18" charset="0"/>
              <a:cs typeface="Times New Roman" pitchFamily="18" charset="0"/>
            </a:endParaRPr>
          </a:p>
        </p:txBody>
      </p:sp>
      <p:sp>
        <p:nvSpPr>
          <p:cNvPr id="2" name="AutoShape 2" descr="Positive Testing and Negative Testing with Examples - Testbyte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Positive Testing and Negative Testing with Examples - Testbyte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1149639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Positive Testing and Negative Testing with Examples - Testbyte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Positive Testing and Negative Testing with Examples - Testbyte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28687" y="1352550"/>
            <a:ext cx="7239000" cy="4368800"/>
          </a:xfrm>
          <a:prstGeom prst="rect">
            <a:avLst/>
          </a:prstGeom>
        </p:spPr>
      </p:pic>
      <p:pic>
        <p:nvPicPr>
          <p:cNvPr id="7" name="Picture 6" descr="WhatsApp Image 2020-07-07 at 14.53.53.jpeg"/>
          <p:cNvPicPr>
            <a:picLocks noChangeAspect="1"/>
          </p:cNvPicPr>
          <p:nvPr/>
        </p:nvPicPr>
        <p:blipFill>
          <a:blip r:embed="rId3"/>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1049129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Shape 1"/>
          <p:cNvSpPr txBox="1"/>
          <p:nvPr/>
        </p:nvSpPr>
        <p:spPr>
          <a:xfrm>
            <a:off x="914400" y="274680"/>
            <a:ext cx="6096000" cy="639720"/>
          </a:xfrm>
          <a:prstGeom prst="rect">
            <a:avLst/>
          </a:prstGeom>
          <a:noFill/>
          <a:ln>
            <a:noFill/>
          </a:ln>
        </p:spPr>
        <p:txBody>
          <a:bodyPr lIns="90000" tIns="45000" rIns="90000" bIns="91440" anchor="b"/>
          <a:lstStyle/>
          <a:p>
            <a:pPr marL="360" algn="just">
              <a:lnSpc>
                <a:spcPct val="100000"/>
              </a:lnSpc>
              <a:buSzPct val="85000"/>
            </a:pPr>
            <a:r>
              <a:rPr lang="en-US" sz="3200" b="1" spc="-1" dirty="0">
                <a:solidFill>
                  <a:srgbClr val="000000"/>
                </a:solidFill>
                <a:uFill>
                  <a:solidFill>
                    <a:srgbClr val="FFFFFF"/>
                  </a:solidFill>
                </a:uFill>
                <a:latin typeface="Times New Roman" pitchFamily="18" charset="0"/>
                <a:cs typeface="Times New Roman" pitchFamily="18" charset="0"/>
              </a:rPr>
              <a:t>Boundary value analysis</a:t>
            </a:r>
          </a:p>
        </p:txBody>
      </p:sp>
      <p:sp>
        <p:nvSpPr>
          <p:cNvPr id="416" name="TextShape 2"/>
          <p:cNvSpPr txBox="1"/>
          <p:nvPr/>
        </p:nvSpPr>
        <p:spPr>
          <a:xfrm>
            <a:off x="460375" y="1219200"/>
            <a:ext cx="7772040" cy="4571640"/>
          </a:xfrm>
          <a:prstGeom prst="rect">
            <a:avLst/>
          </a:prstGeom>
          <a:noFill/>
          <a:ln>
            <a:noFill/>
          </a:ln>
        </p:spPr>
        <p:txBody>
          <a:bodyPr lIns="90000" tIns="45000" rIns="90000" bIns="45000"/>
          <a:lstStyle/>
          <a:p>
            <a:pPr marL="457560" indent="-457200" algn="just">
              <a:lnSpc>
                <a:spcPct val="100000"/>
              </a:lnSpc>
              <a:buSzPct val="85000"/>
              <a:buFont typeface="Arial" panose="020B0604020202020204" pitchFamily="34" charset="0"/>
              <a:buChar char="•"/>
            </a:pPr>
            <a:r>
              <a:rPr lang="en-US" sz="2600" spc="-1" dirty="0">
                <a:solidFill>
                  <a:srgbClr val="000000"/>
                </a:solidFill>
                <a:uFill>
                  <a:solidFill>
                    <a:srgbClr val="FFFFFF"/>
                  </a:solidFill>
                </a:uFill>
                <a:latin typeface="Times New Roman" pitchFamily="18" charset="0"/>
                <a:cs typeface="Times New Roman" pitchFamily="18" charset="0"/>
              </a:rPr>
              <a:t>Boundary value </a:t>
            </a:r>
            <a:r>
              <a:rPr lang="en-US" sz="2600" spc="-1" dirty="0" smtClean="0">
                <a:solidFill>
                  <a:srgbClr val="000000"/>
                </a:solidFill>
                <a:uFill>
                  <a:solidFill>
                    <a:srgbClr val="FFFFFF"/>
                  </a:solidFill>
                </a:uFill>
                <a:latin typeface="Times New Roman" pitchFamily="18" charset="0"/>
                <a:cs typeface="Times New Roman" pitchFamily="18" charset="0"/>
              </a:rPr>
              <a:t>analysis is a method of arriving at tests that are effective in catching defects that happen at boundaries </a:t>
            </a:r>
            <a:endParaRPr lang="en-US" sz="2600" spc="-1" dirty="0">
              <a:solidFill>
                <a:srgbClr val="000000"/>
              </a:solidFill>
              <a:uFill>
                <a:solidFill>
                  <a:srgbClr val="FFFFFF"/>
                </a:solidFill>
              </a:uFill>
              <a:latin typeface="Times New Roman" pitchFamily="18" charset="0"/>
              <a:cs typeface="Times New Roman" pitchFamily="18" charset="0"/>
            </a:endParaRPr>
          </a:p>
          <a:p>
            <a:pPr marL="457200" indent="-457200" algn="just">
              <a:lnSpc>
                <a:spcPct val="110000"/>
              </a:lnSpc>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It is useful to generate test cases when the input(or output)data is made up of clearly identifiable boundaries or ranges.</a:t>
            </a:r>
            <a:endParaRPr lang="en-US" sz="2600" dirty="0">
              <a:latin typeface="Times New Roman" panose="02020603050405020304" pitchFamily="18" charset="0"/>
              <a:cs typeface="Times New Roman" panose="02020603050405020304" pitchFamily="18" charset="0"/>
            </a:endParaRPr>
          </a:p>
          <a:p>
            <a:pPr marL="457200" indent="-457200" algn="just">
              <a:lnSpc>
                <a:spcPct val="11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Also include in the list of boundary values, documented limits on hardware resources. For example, if it is documented that a product will run with minimum </a:t>
            </a:r>
            <a:r>
              <a:rPr lang="en-US" sz="2600" dirty="0" smtClean="0">
                <a:latin typeface="Times New Roman" panose="02020603050405020304" pitchFamily="18" charset="0"/>
                <a:cs typeface="Times New Roman" panose="02020603050405020304" pitchFamily="18" charset="0"/>
              </a:rPr>
              <a:t>4GB </a:t>
            </a:r>
            <a:r>
              <a:rPr lang="en-US" sz="2600" dirty="0">
                <a:latin typeface="Times New Roman" panose="02020603050405020304" pitchFamily="18" charset="0"/>
                <a:cs typeface="Times New Roman" panose="02020603050405020304" pitchFamily="18" charset="0"/>
              </a:rPr>
              <a:t>of RAM, make sure you include test cases for the minimum </a:t>
            </a:r>
            <a:r>
              <a:rPr lang="en-US" sz="2600" dirty="0" smtClean="0">
                <a:latin typeface="Times New Roman" panose="02020603050405020304" pitchFamily="18" charset="0"/>
                <a:cs typeface="Times New Roman" panose="02020603050405020304" pitchFamily="18" charset="0"/>
              </a:rPr>
              <a:t>RAM</a:t>
            </a:r>
            <a:endParaRPr lang="en-US" sz="2600" b="0" strike="noStrike" spc="-1" dirty="0" smtClean="0">
              <a:solidFill>
                <a:srgbClr val="000000"/>
              </a:solidFill>
              <a:uFill>
                <a:solidFill>
                  <a:srgbClr val="FFFFFF"/>
                </a:solidFill>
              </a:uFill>
              <a:latin typeface="Times New Roman" pitchFamily="18" charset="0"/>
              <a:cs typeface="Times New Roman" pitchFamily="18" charset="0"/>
            </a:endParaRPr>
          </a:p>
          <a:p>
            <a:pPr>
              <a:lnSpc>
                <a:spcPct val="100000"/>
              </a:lnSpc>
            </a:pPr>
            <a:endParaRPr lang="en-US" sz="2600" b="0" strike="noStrike" spc="-1" dirty="0">
              <a:solidFill>
                <a:srgbClr val="000000"/>
              </a:solidFill>
              <a:uFill>
                <a:solidFill>
                  <a:srgbClr val="FFFFFF"/>
                </a:solidFill>
              </a:uFill>
              <a:latin typeface="Times New Roman" pitchFamily="18" charset="0"/>
              <a:cs typeface="Times New Roman" pitchFamily="18" charset="0"/>
            </a:endParaRPr>
          </a:p>
        </p:txBody>
      </p:sp>
      <p:sp>
        <p:nvSpPr>
          <p:cNvPr id="2" name="AutoShape 2" descr="Positive Testing and Negative Testing with Examples - Testbyte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Positive Testing and Negative Testing with Examples - Testbyte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942289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Shape 1"/>
          <p:cNvSpPr txBox="1"/>
          <p:nvPr/>
        </p:nvSpPr>
        <p:spPr>
          <a:xfrm>
            <a:off x="914400" y="274680"/>
            <a:ext cx="6096000" cy="639720"/>
          </a:xfrm>
          <a:prstGeom prst="rect">
            <a:avLst/>
          </a:prstGeom>
          <a:noFill/>
          <a:ln>
            <a:noFill/>
          </a:ln>
        </p:spPr>
        <p:txBody>
          <a:bodyPr lIns="90000" tIns="45000" rIns="90000" bIns="91440" anchor="b"/>
          <a:lstStyle/>
          <a:p>
            <a:pPr marL="360" algn="just">
              <a:lnSpc>
                <a:spcPct val="100000"/>
              </a:lnSpc>
              <a:buSzPct val="85000"/>
            </a:pPr>
            <a:r>
              <a:rPr lang="en-US" sz="3200" b="1" spc="-1" dirty="0">
                <a:solidFill>
                  <a:srgbClr val="000000"/>
                </a:solidFill>
                <a:uFill>
                  <a:solidFill>
                    <a:srgbClr val="FFFFFF"/>
                  </a:solidFill>
                </a:uFill>
                <a:latin typeface="Times New Roman" pitchFamily="18" charset="0"/>
                <a:cs typeface="Times New Roman" pitchFamily="18" charset="0"/>
              </a:rPr>
              <a:t>Decision t</a:t>
            </a:r>
            <a:r>
              <a:rPr lang="en-US" sz="3200" b="1" spc="-1" dirty="0" smtClean="0">
                <a:solidFill>
                  <a:srgbClr val="000000"/>
                </a:solidFill>
                <a:uFill>
                  <a:solidFill>
                    <a:srgbClr val="FFFFFF"/>
                  </a:solidFill>
                </a:uFill>
                <a:latin typeface="Times New Roman" pitchFamily="18" charset="0"/>
                <a:cs typeface="Times New Roman" pitchFamily="18" charset="0"/>
              </a:rPr>
              <a:t>ables</a:t>
            </a:r>
            <a:endParaRPr lang="en-US" sz="3200" b="1" spc="-1" dirty="0">
              <a:solidFill>
                <a:srgbClr val="000000"/>
              </a:solidFill>
              <a:uFill>
                <a:solidFill>
                  <a:srgbClr val="FFFFFF"/>
                </a:solidFill>
              </a:uFill>
              <a:latin typeface="Times New Roman" pitchFamily="18" charset="0"/>
              <a:cs typeface="Times New Roman" pitchFamily="18" charset="0"/>
            </a:endParaRPr>
          </a:p>
        </p:txBody>
      </p:sp>
      <p:sp>
        <p:nvSpPr>
          <p:cNvPr id="416" name="TextShape 2"/>
          <p:cNvSpPr txBox="1"/>
          <p:nvPr/>
        </p:nvSpPr>
        <p:spPr>
          <a:xfrm>
            <a:off x="460374" y="1219200"/>
            <a:ext cx="8302625" cy="3276600"/>
          </a:xfrm>
          <a:prstGeom prst="rect">
            <a:avLst/>
          </a:prstGeom>
          <a:noFill/>
          <a:ln>
            <a:noFill/>
          </a:ln>
        </p:spPr>
        <p:txBody>
          <a:bodyPr lIns="90000" tIns="45000" rIns="90000" bIns="45000"/>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program’s behavior is characterized by several decision variables</a:t>
            </a:r>
            <a:r>
              <a:rPr lang="en-US" sz="2800" dirty="0" smtClean="0">
                <a:latin typeface="Times New Roman" panose="02020603050405020304" pitchFamily="18" charset="0"/>
                <a:cs typeface="Times New Roman" panose="02020603050405020304" pitchFamily="18" charset="0"/>
              </a:rPr>
              <a:t>.</a:t>
            </a:r>
          </a:p>
          <a:p>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Each </a:t>
            </a:r>
            <a:r>
              <a:rPr lang="en-US" sz="2800" dirty="0">
                <a:latin typeface="Times New Roman" panose="02020603050405020304" pitchFamily="18" charset="0"/>
                <a:cs typeface="Times New Roman" panose="02020603050405020304" pitchFamily="18" charset="0"/>
              </a:rPr>
              <a:t>decision variable specifies a Boolean condition</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distinct combinations of these decision variables lead to different scenarios</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One </a:t>
            </a:r>
            <a:r>
              <a:rPr lang="en-US" sz="2800" dirty="0">
                <a:latin typeface="Times New Roman" panose="02020603050405020304" pitchFamily="18" charset="0"/>
                <a:cs typeface="Times New Roman" panose="02020603050405020304" pitchFamily="18" charset="0"/>
              </a:rPr>
              <a:t>representative data point from each scenario needs to be tested.</a:t>
            </a:r>
          </a:p>
          <a:p>
            <a:endParaRPr lang="en-US" sz="2800" dirty="0">
              <a:latin typeface="Times New Roman" panose="02020603050405020304" pitchFamily="18" charset="0"/>
              <a:cs typeface="Times New Roman" panose="02020603050405020304" pitchFamily="18" charset="0"/>
            </a:endParaRPr>
          </a:p>
        </p:txBody>
      </p:sp>
      <p:sp>
        <p:nvSpPr>
          <p:cNvPr id="2" name="AutoShape 2" descr="Positive Testing and Negative Testing with Examples - Testbyte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Positive Testing and Negative Testing with Examples - Testbyte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Decision Table Test Case Design Technique"/>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ecision Table"/>
          <p:cNvSpPr>
            <a:spLocks noChangeAspect="1" noChangeArrowheads="1"/>
          </p:cNvSpPr>
          <p:nvPr/>
        </p:nvSpPr>
        <p:spPr bwMode="auto">
          <a:xfrm>
            <a:off x="612775" y="3127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WhatsApp Image 2020-07-07 at 14.53.53.jpeg"/>
          <p:cNvPicPr>
            <a:picLocks noChangeAspect="1"/>
          </p:cNvPicPr>
          <p:nvPr/>
        </p:nvPicPr>
        <p:blipFill>
          <a:blip r:embed="rId2"/>
          <a:stretch>
            <a:fillRect/>
          </a:stretch>
        </p:blipFill>
        <p:spPr>
          <a:xfrm>
            <a:off x="8001000" y="76200"/>
            <a:ext cx="1143000" cy="685800"/>
          </a:xfrm>
          <a:prstGeom prst="rect">
            <a:avLst/>
          </a:prstGeom>
        </p:spPr>
      </p:pic>
    </p:spTree>
    <p:extLst>
      <p:ext uri="{BB962C8B-B14F-4D97-AF65-F5344CB8AC3E}">
        <p14:creationId xmlns="" xmlns:p14="http://schemas.microsoft.com/office/powerpoint/2010/main" val="1004162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723</TotalTime>
  <Words>1760</Words>
  <Application>Microsoft Office PowerPoint</Application>
  <PresentationFormat>On-screen Show (4:3)</PresentationFormat>
  <Paragraphs>319</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Concourse</vt:lpstr>
      <vt:lpstr>Unit 2 Types of Testing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Types of Testing</dc:title>
  <dc:creator>admin</dc:creator>
  <cp:lastModifiedBy>student</cp:lastModifiedBy>
  <cp:revision>122</cp:revision>
  <dcterms:created xsi:type="dcterms:W3CDTF">2018-11-05T05:14:59Z</dcterms:created>
  <dcterms:modified xsi:type="dcterms:W3CDTF">2021-11-02T07:09:59Z</dcterms:modified>
</cp:coreProperties>
</file>