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88" roundtripDataSignature="AMtx7mgNS8xk8yY1DYF+iXrbod/5uptc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04EBBC4-8E49-4A42-BEEA-097414FEB56C}">
  <a:tblStyle styleId="{D04EBBC4-8E49-4A42-BEEA-097414FEB56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slide" Target="slides/slide78.xml"/><Relationship Id="rId83" Type="http://schemas.openxmlformats.org/officeDocument/2006/relationships/slide" Target="slides/slide77.xml"/><Relationship Id="rId42" Type="http://schemas.openxmlformats.org/officeDocument/2006/relationships/slide" Target="slides/slide36.xml"/><Relationship Id="rId86" Type="http://schemas.openxmlformats.org/officeDocument/2006/relationships/slide" Target="slides/slide80.xml"/><Relationship Id="rId41" Type="http://schemas.openxmlformats.org/officeDocument/2006/relationships/slide" Target="slides/slide35.xml"/><Relationship Id="rId85" Type="http://schemas.openxmlformats.org/officeDocument/2006/relationships/slide" Target="slides/slide79.xml"/><Relationship Id="rId44" Type="http://schemas.openxmlformats.org/officeDocument/2006/relationships/slide" Target="slides/slide38.xml"/><Relationship Id="rId88" Type="http://customschemas.google.com/relationships/presentationmetadata" Target="metadata"/><Relationship Id="rId43" Type="http://schemas.openxmlformats.org/officeDocument/2006/relationships/slide" Target="slides/slide37.xml"/><Relationship Id="rId87" Type="http://schemas.openxmlformats.org/officeDocument/2006/relationships/slide" Target="slides/slide81.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72" name="Google Shape;272;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25" name="Google Shape;325;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3" name="Google Shape;443;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9" name="Google Shape;519;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6" name="Google Shape;526;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3" name="Google Shape;533;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0" name="Google Shape;540;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7" name="Google Shape;547;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4" name="Google Shape;554;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1" name="Google Shape;561;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8" name="Google Shape;568;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5" name="Google Shape;575;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1" name="Google Shape;581;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7" name="Google Shape;587;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4" name="Google Shape;594;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1" name="Google Shape;601;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8" name="Google Shape;608;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4" name="Google Shape;614;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0" name="Google Shape;620;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6" name="Google Shape;626;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2" name="Google Shape;632;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8" name="Google Shape;638;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4" name="Google Shape;644;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0" name="Google Shape;650;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6" name="Google Shape;656;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2" name="Google Shape;662;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8" name="Google Shape;668;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p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4" name="Google Shape;674;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0" name="Google Shape;680;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p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6" name="Google Shape;686;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9" name="Shape 19"/>
        <p:cNvGrpSpPr/>
        <p:nvPr/>
      </p:nvGrpSpPr>
      <p:grpSpPr>
        <a:xfrm>
          <a:off x="0" y="0"/>
          <a:ext cx="0" cy="0"/>
          <a:chOff x="0" y="0"/>
          <a:chExt cx="0" cy="0"/>
        </a:xfrm>
      </p:grpSpPr>
      <p:sp>
        <p:nvSpPr>
          <p:cNvPr id="20" name="Google Shape;20;p83"/>
          <p:cNvSpPr/>
          <p:nvPr/>
        </p:nvSpPr>
        <p:spPr>
          <a:xfrm>
            <a:off x="-2" y="4664147"/>
            <a:ext cx="9151089" cy="0"/>
          </a:xfrm>
          <a:prstGeom prst="rtTriangle">
            <a:avLst/>
          </a:prstGeom>
          <a:gradFill>
            <a:gsLst>
              <a:gs pos="0">
                <a:srgbClr val="007795"/>
              </a:gs>
              <a:gs pos="55000">
                <a:srgbClr val="47BBE0"/>
              </a:gs>
              <a:gs pos="100000">
                <a:srgbClr val="007795"/>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21" name="Google Shape;21;p83"/>
          <p:cNvSpPr txBox="1"/>
          <p:nvPr>
            <p:ph type="ctrTitle"/>
          </p:nvPr>
        </p:nvSpPr>
        <p:spPr>
          <a:xfrm>
            <a:off x="685800" y="1752601"/>
            <a:ext cx="7772400" cy="1829761"/>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2"/>
              </a:buClr>
              <a:buSzPts val="4800"/>
              <a:buFont typeface="Lucida Sans"/>
              <a:buNone/>
              <a:defRPr b="1"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83"/>
          <p:cNvSpPr txBox="1"/>
          <p:nvPr>
            <p:ph idx="1" type="subTitle"/>
          </p:nvPr>
        </p:nvSpPr>
        <p:spPr>
          <a:xfrm>
            <a:off x="685800" y="3611607"/>
            <a:ext cx="7772400" cy="1199704"/>
          </a:xfrm>
          <a:prstGeom prst="rect">
            <a:avLst/>
          </a:prstGeom>
          <a:noFill/>
          <a:ln>
            <a:noFill/>
          </a:ln>
        </p:spPr>
        <p:txBody>
          <a:bodyPr anchorCtr="0" anchor="t" bIns="45700" lIns="45700" spcFirstLastPara="1" rIns="45700" wrap="square" tIns="45700">
            <a:normAutofit/>
          </a:bodyPr>
          <a:lstStyle>
            <a:lvl1pPr lvl="0" marR="64008" algn="r">
              <a:spcBef>
                <a:spcPts val="400"/>
              </a:spcBef>
              <a:spcAft>
                <a:spcPts val="0"/>
              </a:spcAft>
              <a:buSzPts val="1836"/>
              <a:buNone/>
              <a:defRPr>
                <a:solidFill>
                  <a:schemeClr val="dk2"/>
                </a:solidFill>
              </a:defRPr>
            </a:lvl1pPr>
            <a:lvl2pPr lvl="1" algn="ctr">
              <a:spcBef>
                <a:spcPts val="324"/>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p:txBody>
      </p:sp>
      <p:grpSp>
        <p:nvGrpSpPr>
          <p:cNvPr id="23" name="Google Shape;23;p83"/>
          <p:cNvGrpSpPr/>
          <p:nvPr/>
        </p:nvGrpSpPr>
        <p:grpSpPr>
          <a:xfrm>
            <a:off x="-3765" y="4953000"/>
            <a:ext cx="9147765" cy="1912088"/>
            <a:chOff x="-3765" y="4832896"/>
            <a:chExt cx="9147765" cy="2032192"/>
          </a:xfrm>
        </p:grpSpPr>
        <p:sp>
          <p:nvSpPr>
            <p:cNvPr id="24" name="Google Shape;24;p83"/>
            <p:cNvSpPr/>
            <p:nvPr/>
          </p:nvSpPr>
          <p:spPr>
            <a:xfrm>
              <a:off x="1687513" y="4832896"/>
              <a:ext cx="7456487" cy="518816"/>
            </a:xfrm>
            <a:custGeom>
              <a:rect b="b" l="l" r="r" t="t"/>
              <a:pathLst>
                <a:path extrusionOk="0" h="367" w="4697">
                  <a:moveTo>
                    <a:pt x="4697" y="0"/>
                  </a:moveTo>
                  <a:lnTo>
                    <a:pt x="4697" y="367"/>
                  </a:lnTo>
                  <a:lnTo>
                    <a:pt x="0" y="218"/>
                  </a:lnTo>
                  <a:lnTo>
                    <a:pt x="4697" y="0"/>
                  </a:lnTo>
                  <a:close/>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25" name="Google Shape;25;p83"/>
            <p:cNvSpPr/>
            <p:nvPr/>
          </p:nvSpPr>
          <p:spPr>
            <a:xfrm>
              <a:off x="35443" y="5135526"/>
              <a:ext cx="9108557" cy="838200"/>
            </a:xfrm>
            <a:custGeom>
              <a:rect b="b" l="l" r="r" t="t"/>
              <a:pathLst>
                <a:path extrusionOk="0" h="528" w="5760">
                  <a:moveTo>
                    <a:pt x="0" y="0"/>
                  </a:moveTo>
                  <a:lnTo>
                    <a:pt x="5760" y="0"/>
                  </a:lnTo>
                  <a:lnTo>
                    <a:pt x="5760" y="528"/>
                  </a:lnTo>
                  <a:lnTo>
                    <a:pt x="48"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26" name="Google Shape;26;p83"/>
            <p:cNvSpPr/>
            <p:nvPr/>
          </p:nvSpPr>
          <p:spPr>
            <a:xfrm>
              <a:off x="0" y="4883888"/>
              <a:ext cx="9144000" cy="1981200"/>
            </a:xfrm>
            <a:custGeom>
              <a:rect b="b" l="l" r="r" t="t"/>
              <a:pathLst>
                <a:path extrusionOk="0" h="1248" w="5760">
                  <a:moveTo>
                    <a:pt x="0" y="0"/>
                  </a:moveTo>
                  <a:lnTo>
                    <a:pt x="0" y="1248"/>
                  </a:lnTo>
                  <a:lnTo>
                    <a:pt x="5760" y="1248"/>
                  </a:lnTo>
                  <a:lnTo>
                    <a:pt x="5760" y="528"/>
                  </a:lnTo>
                  <a:lnTo>
                    <a:pt x="0" y="0"/>
                  </a:lnTo>
                  <a:close/>
                </a:path>
              </a:pathLst>
            </a:cu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27" name="Google Shape;27;p83"/>
            <p:cNvCxnSpPr/>
            <p:nvPr/>
          </p:nvCxnSpPr>
          <p:spPr>
            <a:xfrm>
              <a:off x="-3765" y="4880373"/>
              <a:ext cx="9147765" cy="839943"/>
            </a:xfrm>
            <a:prstGeom prst="straightConnector1">
              <a:avLst/>
            </a:prstGeom>
            <a:noFill/>
            <a:ln cap="flat" cmpd="sng" w="12050">
              <a:solidFill>
                <a:srgbClr val="93C5D8"/>
              </a:solidFill>
              <a:prstDash val="solid"/>
              <a:miter lim="800000"/>
              <a:headEnd len="sm" w="sm" type="none"/>
              <a:tailEnd len="sm" w="sm" type="none"/>
            </a:ln>
          </p:spPr>
        </p:cxnSp>
      </p:grpSp>
      <p:sp>
        <p:nvSpPr>
          <p:cNvPr id="28" name="Google Shape;28;p83"/>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83"/>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E7F0F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83"/>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rgbClr val="FFFFFF"/>
                </a:solidFill>
                <a:latin typeface="Lucida Sans"/>
                <a:ea typeface="Lucida Sans"/>
                <a:cs typeface="Lucida Sans"/>
                <a:sym typeface="Lucida Sans"/>
              </a:defRPr>
            </a:lvl1pPr>
            <a:lvl2pPr indent="0" lvl="1" marL="0" algn="r">
              <a:spcBef>
                <a:spcPts val="0"/>
              </a:spcBef>
              <a:buNone/>
              <a:defRPr b="0" sz="1000">
                <a:solidFill>
                  <a:srgbClr val="FFFFFF"/>
                </a:solidFill>
                <a:latin typeface="Lucida Sans"/>
                <a:ea typeface="Lucida Sans"/>
                <a:cs typeface="Lucida Sans"/>
                <a:sym typeface="Lucida Sans"/>
              </a:defRPr>
            </a:lvl2pPr>
            <a:lvl3pPr indent="0" lvl="2" marL="0" algn="r">
              <a:spcBef>
                <a:spcPts val="0"/>
              </a:spcBef>
              <a:buNone/>
              <a:defRPr b="0" sz="1000">
                <a:solidFill>
                  <a:srgbClr val="FFFFFF"/>
                </a:solidFill>
                <a:latin typeface="Lucida Sans"/>
                <a:ea typeface="Lucida Sans"/>
                <a:cs typeface="Lucida Sans"/>
                <a:sym typeface="Lucida Sans"/>
              </a:defRPr>
            </a:lvl3pPr>
            <a:lvl4pPr indent="0" lvl="3" marL="0" algn="r">
              <a:spcBef>
                <a:spcPts val="0"/>
              </a:spcBef>
              <a:buNone/>
              <a:defRPr b="0" sz="1000">
                <a:solidFill>
                  <a:srgbClr val="FFFFFF"/>
                </a:solidFill>
                <a:latin typeface="Lucida Sans"/>
                <a:ea typeface="Lucida Sans"/>
                <a:cs typeface="Lucida Sans"/>
                <a:sym typeface="Lucida Sans"/>
              </a:defRPr>
            </a:lvl4pPr>
            <a:lvl5pPr indent="0" lvl="4" marL="0" algn="r">
              <a:spcBef>
                <a:spcPts val="0"/>
              </a:spcBef>
              <a:buNone/>
              <a:defRPr b="0" sz="1000">
                <a:solidFill>
                  <a:srgbClr val="FFFFFF"/>
                </a:solidFill>
                <a:latin typeface="Lucida Sans"/>
                <a:ea typeface="Lucida Sans"/>
                <a:cs typeface="Lucida Sans"/>
                <a:sym typeface="Lucida Sans"/>
              </a:defRPr>
            </a:lvl5pPr>
            <a:lvl6pPr indent="0" lvl="5" marL="0" algn="r">
              <a:spcBef>
                <a:spcPts val="0"/>
              </a:spcBef>
              <a:buNone/>
              <a:defRPr b="0" sz="1000">
                <a:solidFill>
                  <a:srgbClr val="FFFFFF"/>
                </a:solidFill>
                <a:latin typeface="Lucida Sans"/>
                <a:ea typeface="Lucida Sans"/>
                <a:cs typeface="Lucida Sans"/>
                <a:sym typeface="Lucida Sans"/>
              </a:defRPr>
            </a:lvl6pPr>
            <a:lvl7pPr indent="0" lvl="6" marL="0" algn="r">
              <a:spcBef>
                <a:spcPts val="0"/>
              </a:spcBef>
              <a:buNone/>
              <a:defRPr b="0" sz="1000">
                <a:solidFill>
                  <a:srgbClr val="FFFFFF"/>
                </a:solidFill>
                <a:latin typeface="Lucida Sans"/>
                <a:ea typeface="Lucida Sans"/>
                <a:cs typeface="Lucida Sans"/>
                <a:sym typeface="Lucida Sans"/>
              </a:defRPr>
            </a:lvl7pPr>
            <a:lvl8pPr indent="0" lvl="7" marL="0" algn="r">
              <a:spcBef>
                <a:spcPts val="0"/>
              </a:spcBef>
              <a:buNone/>
              <a:defRPr b="0" sz="1000">
                <a:solidFill>
                  <a:srgbClr val="FFFFFF"/>
                </a:solidFill>
                <a:latin typeface="Lucida Sans"/>
                <a:ea typeface="Lucida Sans"/>
                <a:cs typeface="Lucida Sans"/>
                <a:sym typeface="Lucida Sans"/>
              </a:defRPr>
            </a:lvl8pPr>
            <a:lvl9pPr indent="0" lvl="8" marL="0" algn="r">
              <a:spcBef>
                <a:spcPts val="0"/>
              </a:spcBef>
              <a:buNone/>
              <a:defRPr b="0" sz="1000">
                <a:solidFill>
                  <a:srgbClr val="FFFFFF"/>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0" name="Shape 90"/>
        <p:cNvGrpSpPr/>
        <p:nvPr/>
      </p:nvGrpSpPr>
      <p:grpSpPr>
        <a:xfrm>
          <a:off x="0" y="0"/>
          <a:ext cx="0" cy="0"/>
          <a:chOff x="0" y="0"/>
          <a:chExt cx="0" cy="0"/>
        </a:xfrm>
      </p:grpSpPr>
      <p:sp>
        <p:nvSpPr>
          <p:cNvPr id="91" name="Google Shape;91;p9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92"/>
          <p:cNvSpPr txBox="1"/>
          <p:nvPr>
            <p:ph idx="1" type="body"/>
          </p:nvPr>
        </p:nvSpPr>
        <p:spPr>
          <a:xfrm rot="5400000">
            <a:off x="2378964" y="-440436"/>
            <a:ext cx="4386071" cy="8229600"/>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3" name="Google Shape;93;p9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9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9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6" name="Shape 96"/>
        <p:cNvGrpSpPr/>
        <p:nvPr/>
      </p:nvGrpSpPr>
      <p:grpSpPr>
        <a:xfrm>
          <a:off x="0" y="0"/>
          <a:ext cx="0" cy="0"/>
          <a:chOff x="0" y="0"/>
          <a:chExt cx="0" cy="0"/>
        </a:xfrm>
      </p:grpSpPr>
      <p:sp>
        <p:nvSpPr>
          <p:cNvPr id="97" name="Google Shape;97;p93"/>
          <p:cNvSpPr txBox="1"/>
          <p:nvPr>
            <p:ph type="title"/>
          </p:nvPr>
        </p:nvSpPr>
        <p:spPr>
          <a:xfrm rot="5400000">
            <a:off x="4936367" y="2182285"/>
            <a:ext cx="5592761" cy="177747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93"/>
          <p:cNvSpPr txBox="1"/>
          <p:nvPr>
            <p:ph idx="1" type="body"/>
          </p:nvPr>
        </p:nvSpPr>
        <p:spPr>
          <a:xfrm rot="5400000">
            <a:off x="823120" y="-91279"/>
            <a:ext cx="5592760" cy="6324600"/>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9" name="Google Shape;99;p93"/>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93"/>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93"/>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84"/>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33" name="Google Shape;33;p84"/>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84"/>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84"/>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8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B1B1B1"/>
            </a:gs>
            <a:gs pos="40000">
              <a:srgbClr val="9E9E9E"/>
            </a:gs>
            <a:gs pos="100000">
              <a:schemeClr val="dk1"/>
            </a:gs>
          </a:gsLst>
          <a:path path="circle">
            <a:fillToRect b="100%" l="100%"/>
          </a:path>
          <a:tileRect r="-100%" t="-100%"/>
        </a:gradFill>
      </p:bgPr>
    </p:bg>
    <p:spTree>
      <p:nvGrpSpPr>
        <p:cNvPr id="37" name="Shape 37"/>
        <p:cNvGrpSpPr/>
        <p:nvPr/>
      </p:nvGrpSpPr>
      <p:grpSpPr>
        <a:xfrm>
          <a:off x="0" y="0"/>
          <a:ext cx="0" cy="0"/>
          <a:chOff x="0" y="0"/>
          <a:chExt cx="0" cy="0"/>
        </a:xfrm>
      </p:grpSpPr>
      <p:sp>
        <p:nvSpPr>
          <p:cNvPr id="38" name="Google Shape;38;p85"/>
          <p:cNvSpPr txBox="1"/>
          <p:nvPr>
            <p:ph type="title"/>
          </p:nvPr>
        </p:nvSpPr>
        <p:spPr>
          <a:xfrm>
            <a:off x="722376" y="1059712"/>
            <a:ext cx="7772400" cy="182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2"/>
              </a:buClr>
              <a:buSzPts val="4800"/>
              <a:buFont typeface="Lucida Sans"/>
              <a:buNone/>
              <a:defRPr b="1"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85"/>
          <p:cNvSpPr txBox="1"/>
          <p:nvPr>
            <p:ph idx="1" type="body"/>
          </p:nvPr>
        </p:nvSpPr>
        <p:spPr>
          <a:xfrm>
            <a:off x="3922713" y="2931712"/>
            <a:ext cx="4572000" cy="1454888"/>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564"/>
              <a:buNone/>
              <a:defRPr sz="2300">
                <a:solidFill>
                  <a:schemeClr val="lt1"/>
                </a:solidFill>
              </a:defRPr>
            </a:lvl1pPr>
            <a:lvl2pPr indent="-228600" lvl="1" marL="914400" algn="l">
              <a:spcBef>
                <a:spcPts val="324"/>
              </a:spcBef>
              <a:spcAft>
                <a:spcPts val="0"/>
              </a:spcAft>
              <a:buSzPts val="1800"/>
              <a:buNone/>
              <a:defRPr sz="1800">
                <a:solidFill>
                  <a:schemeClr val="lt1"/>
                </a:solidFill>
              </a:defRPr>
            </a:lvl2pPr>
            <a:lvl3pPr indent="-228600" lvl="2" marL="1371600" algn="l">
              <a:spcBef>
                <a:spcPts val="350"/>
              </a:spcBef>
              <a:spcAft>
                <a:spcPts val="0"/>
              </a:spcAft>
              <a:buSzPts val="1600"/>
              <a:buNone/>
              <a:defRPr sz="1600">
                <a:solidFill>
                  <a:schemeClr val="lt1"/>
                </a:solidFill>
              </a:defRPr>
            </a:lvl3pPr>
            <a:lvl4pPr indent="-228600" lvl="3" marL="1828800" algn="l">
              <a:spcBef>
                <a:spcPts val="350"/>
              </a:spcBef>
              <a:spcAft>
                <a:spcPts val="0"/>
              </a:spcAft>
              <a:buSzPts val="1400"/>
              <a:buNone/>
              <a:defRPr sz="1400">
                <a:solidFill>
                  <a:schemeClr val="lt1"/>
                </a:solidFill>
              </a:defRPr>
            </a:lvl4pPr>
            <a:lvl5pPr indent="-228600" lvl="4" marL="2286000" algn="l">
              <a:spcBef>
                <a:spcPts val="350"/>
              </a:spcBef>
              <a:spcAft>
                <a:spcPts val="0"/>
              </a:spcAft>
              <a:buSzPts val="1400"/>
              <a:buNone/>
              <a:defRPr sz="1400">
                <a:solidFill>
                  <a:schemeClr val="lt1"/>
                </a:solidFill>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0" name="Google Shape;40;p85"/>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85"/>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85"/>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3" name="Google Shape;43;p85"/>
          <p:cNvSpPr/>
          <p:nvPr/>
        </p:nvSpPr>
        <p:spPr>
          <a:xfrm>
            <a:off x="3636680"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44" name="Google Shape;44;p85"/>
          <p:cNvSpPr/>
          <p:nvPr/>
        </p:nvSpPr>
        <p:spPr>
          <a:xfrm>
            <a:off x="3450264"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gradFill>
          <a:gsLst>
            <a:gs pos="0">
              <a:srgbClr val="B1B1B1"/>
            </a:gs>
            <a:gs pos="40000">
              <a:srgbClr val="9E9E9E"/>
            </a:gs>
            <a:gs pos="100000">
              <a:schemeClr val="dk1"/>
            </a:gs>
          </a:gsLst>
          <a:path path="circle">
            <a:fillToRect b="100%" l="100%"/>
          </a:path>
          <a:tileRect r="-100%" t="-100%"/>
        </a:gradFill>
      </p:bgPr>
    </p:bg>
    <p:spTree>
      <p:nvGrpSpPr>
        <p:cNvPr id="45" name="Shape 45"/>
        <p:cNvGrpSpPr/>
        <p:nvPr/>
      </p:nvGrpSpPr>
      <p:grpSpPr>
        <a:xfrm>
          <a:off x="0" y="0"/>
          <a:ext cx="0" cy="0"/>
          <a:chOff x="0" y="0"/>
          <a:chExt cx="0" cy="0"/>
        </a:xfrm>
      </p:grpSpPr>
      <p:sp>
        <p:nvSpPr>
          <p:cNvPr id="46" name="Google Shape;46;p86"/>
          <p:cNvSpPr txBox="1"/>
          <p:nvPr>
            <p:ph idx="1" type="body"/>
          </p:nvPr>
        </p:nvSpPr>
        <p:spPr>
          <a:xfrm>
            <a:off x="457200" y="1481328"/>
            <a:ext cx="4038600" cy="4525963"/>
          </a:xfrm>
          <a:prstGeom prst="rect">
            <a:avLst/>
          </a:prstGeom>
          <a:noFill/>
          <a:ln>
            <a:noFill/>
          </a:ln>
        </p:spPr>
        <p:txBody>
          <a:bodyPr anchorCtr="0" anchor="t" bIns="45700" lIns="91425" spcFirstLastPara="1" rIns="91425" wrap="square" tIns="45700">
            <a:norm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7" name="Google Shape;47;p86"/>
          <p:cNvSpPr txBox="1"/>
          <p:nvPr>
            <p:ph idx="2" type="body"/>
          </p:nvPr>
        </p:nvSpPr>
        <p:spPr>
          <a:xfrm>
            <a:off x="4648200" y="1481328"/>
            <a:ext cx="4038600" cy="4525963"/>
          </a:xfrm>
          <a:prstGeom prst="rect">
            <a:avLst/>
          </a:prstGeom>
          <a:noFill/>
          <a:ln>
            <a:noFill/>
          </a:ln>
        </p:spPr>
        <p:txBody>
          <a:bodyPr anchorCtr="0" anchor="t" bIns="45700" lIns="91425" spcFirstLastPara="1" rIns="91425" wrap="square" tIns="45700">
            <a:norm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8" name="Google Shape;48;p86"/>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6"/>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86"/>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1" name="Google Shape;51;p8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bg>
      <p:bgPr>
        <a:blipFill rotWithShape="1">
          <a:blip r:embed="rId2">
            <a:alphaModFix/>
          </a:blip>
          <a:tile algn="tl" flip="none" tx="0" sx="50000" ty="0" sy="50000"/>
        </a:blipFill>
      </p:bgPr>
    </p:bg>
    <p:spTree>
      <p:nvGrpSpPr>
        <p:cNvPr id="52" name="Shape 52"/>
        <p:cNvGrpSpPr/>
        <p:nvPr/>
      </p:nvGrpSpPr>
      <p:grpSpPr>
        <a:xfrm>
          <a:off x="0" y="0"/>
          <a:ext cx="0" cy="0"/>
          <a:chOff x="0" y="0"/>
          <a:chExt cx="0" cy="0"/>
        </a:xfrm>
      </p:grpSpPr>
      <p:sp>
        <p:nvSpPr>
          <p:cNvPr id="53" name="Google Shape;53;p87"/>
          <p:cNvSpPr txBox="1"/>
          <p:nvPr>
            <p:ph type="title"/>
          </p:nvPr>
        </p:nvSpPr>
        <p:spPr>
          <a:xfrm>
            <a:off x="457200" y="273050"/>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100"/>
              <a:buFont typeface="Lucida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87"/>
          <p:cNvSpPr txBox="1"/>
          <p:nvPr>
            <p:ph idx="1" type="body"/>
          </p:nvPr>
        </p:nvSpPr>
        <p:spPr>
          <a:xfrm>
            <a:off x="457200" y="5410200"/>
            <a:ext cx="4040188"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rm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5" name="Google Shape;55;p87"/>
          <p:cNvSpPr txBox="1"/>
          <p:nvPr>
            <p:ph idx="2" type="body"/>
          </p:nvPr>
        </p:nvSpPr>
        <p:spPr>
          <a:xfrm>
            <a:off x="4645026" y="5410200"/>
            <a:ext cx="4041775"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rm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6" name="Google Shape;56;p87"/>
          <p:cNvSpPr txBox="1"/>
          <p:nvPr>
            <p:ph idx="3" type="body"/>
          </p:nvPr>
        </p:nvSpPr>
        <p:spPr>
          <a:xfrm>
            <a:off x="457200" y="1444294"/>
            <a:ext cx="4040188" cy="3941763"/>
          </a:xfrm>
          <a:prstGeom prst="rect">
            <a:avLst/>
          </a:prstGeom>
          <a:noFill/>
          <a:ln>
            <a:noFill/>
          </a:ln>
        </p:spPr>
        <p:txBody>
          <a:bodyPr anchorCtr="0" anchor="t" bIns="45700" lIns="91425" spcFirstLastPara="1" rIns="91425" wrap="square" tIns="45700">
            <a:normAutofit/>
          </a:bodyPr>
          <a:lstStyle>
            <a:lvl1pPr indent="-332232" lvl="0" marL="457200" algn="l">
              <a:spcBef>
                <a:spcPts val="40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7" name="Google Shape;57;p87"/>
          <p:cNvSpPr txBox="1"/>
          <p:nvPr>
            <p:ph idx="4" type="body"/>
          </p:nvPr>
        </p:nvSpPr>
        <p:spPr>
          <a:xfrm>
            <a:off x="4645025" y="1444294"/>
            <a:ext cx="4041775" cy="3941763"/>
          </a:xfrm>
          <a:prstGeom prst="rect">
            <a:avLst/>
          </a:prstGeom>
          <a:noFill/>
          <a:ln>
            <a:noFill/>
          </a:ln>
        </p:spPr>
        <p:txBody>
          <a:bodyPr anchorCtr="0" anchor="t" bIns="45700" lIns="91425" spcFirstLastPara="1" rIns="91425" wrap="square" tIns="45700">
            <a:normAutofit/>
          </a:bodyPr>
          <a:lstStyle>
            <a:lvl1pPr indent="-332232" lvl="0" marL="457200" algn="l">
              <a:spcBef>
                <a:spcPts val="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8" name="Google Shape;58;p87"/>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7"/>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7"/>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rgbClr val="B1B1B1"/>
            </a:gs>
            <a:gs pos="40000">
              <a:srgbClr val="9E9E9E"/>
            </a:gs>
            <a:gs pos="100000">
              <a:schemeClr val="dk1"/>
            </a:gs>
          </a:gsLst>
          <a:path path="circle">
            <a:fillToRect b="100%" l="100%"/>
          </a:path>
          <a:tileRect r="-100%" t="-100%"/>
        </a:gradFill>
      </p:bgPr>
    </p:bg>
    <p:spTree>
      <p:nvGrpSpPr>
        <p:cNvPr id="61" name="Shape 61"/>
        <p:cNvGrpSpPr/>
        <p:nvPr/>
      </p:nvGrpSpPr>
      <p:grpSpPr>
        <a:xfrm>
          <a:off x="0" y="0"/>
          <a:ext cx="0" cy="0"/>
          <a:chOff x="0" y="0"/>
          <a:chExt cx="0" cy="0"/>
        </a:xfrm>
      </p:grpSpPr>
      <p:sp>
        <p:nvSpPr>
          <p:cNvPr id="62" name="Google Shape;62;p88"/>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8"/>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8"/>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5" name="Google Shape;65;p8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89"/>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9"/>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9"/>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blipFill rotWithShape="1">
          <a:blip r:embed="rId2">
            <a:alphaModFix/>
          </a:blip>
          <a:tile algn="tl" flip="none" tx="0" sx="50000" ty="0" sy="50000"/>
        </a:blipFill>
      </p:bgPr>
    </p:bg>
    <p:spTree>
      <p:nvGrpSpPr>
        <p:cNvPr id="70" name="Shape 70"/>
        <p:cNvGrpSpPr/>
        <p:nvPr/>
      </p:nvGrpSpPr>
      <p:grpSpPr>
        <a:xfrm>
          <a:off x="0" y="0"/>
          <a:ext cx="0" cy="0"/>
          <a:chOff x="0" y="0"/>
          <a:chExt cx="0" cy="0"/>
        </a:xfrm>
      </p:grpSpPr>
      <p:sp>
        <p:nvSpPr>
          <p:cNvPr id="71" name="Google Shape;71;p90"/>
          <p:cNvSpPr txBox="1"/>
          <p:nvPr>
            <p:ph type="title"/>
          </p:nvPr>
        </p:nvSpPr>
        <p:spPr>
          <a:xfrm>
            <a:off x="914400" y="4876800"/>
            <a:ext cx="7481776"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Clr>
                <a:schemeClr val="accent1"/>
              </a:buClr>
              <a:buSzPts val="2500"/>
              <a:buFont typeface="Lucida Sans"/>
              <a:buNone/>
              <a:defRPr b="0" sz="25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90"/>
          <p:cNvSpPr txBox="1"/>
          <p:nvPr>
            <p:ph idx="1" type="body"/>
          </p:nvPr>
        </p:nvSpPr>
        <p:spPr>
          <a:xfrm>
            <a:off x="4419600" y="5355102"/>
            <a:ext cx="3974592" cy="914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1088"/>
              <a:buNone/>
              <a:defRPr sz="1600"/>
            </a:lvl1pPr>
            <a:lvl2pPr indent="-228600" lvl="1" marL="914400" algn="l">
              <a:spcBef>
                <a:spcPts val="324"/>
              </a:spcBef>
              <a:spcAft>
                <a:spcPts val="0"/>
              </a:spcAft>
              <a:buSzPts val="1200"/>
              <a:buNone/>
              <a:defRPr sz="1200"/>
            </a:lvl2pPr>
            <a:lvl3pPr indent="-228600" lvl="2" marL="1371600" algn="l">
              <a:spcBef>
                <a:spcPts val="350"/>
              </a:spcBef>
              <a:spcAft>
                <a:spcPts val="0"/>
              </a:spcAft>
              <a:buSzPts val="1000"/>
              <a:buNone/>
              <a:defRPr sz="1000"/>
            </a:lvl3pPr>
            <a:lvl4pPr indent="-228600" lvl="3" marL="1828800" algn="l">
              <a:spcBef>
                <a:spcPts val="350"/>
              </a:spcBef>
              <a:spcAft>
                <a:spcPts val="0"/>
              </a:spcAft>
              <a:buSzPts val="900"/>
              <a:buNone/>
              <a:defRPr sz="900"/>
            </a:lvl4pPr>
            <a:lvl5pPr indent="-228600" lvl="4" marL="2286000" algn="l">
              <a:spcBef>
                <a:spcPts val="350"/>
              </a:spcBef>
              <a:spcAft>
                <a:spcPts val="0"/>
              </a:spcAft>
              <a:buSzPts val="900"/>
              <a:buNone/>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3" name="Google Shape;73;p90"/>
          <p:cNvSpPr txBox="1"/>
          <p:nvPr>
            <p:ph idx="2" type="body"/>
          </p:nvPr>
        </p:nvSpPr>
        <p:spPr>
          <a:xfrm>
            <a:off x="914400" y="274320"/>
            <a:ext cx="7479792" cy="4572000"/>
          </a:xfrm>
          <a:prstGeom prst="rect">
            <a:avLst/>
          </a:prstGeom>
          <a:noFill/>
          <a:ln>
            <a:noFill/>
          </a:ln>
        </p:spPr>
        <p:txBody>
          <a:bodyPr anchorCtr="0" anchor="t" bIns="45700" lIns="91425" spcFirstLastPara="1" rIns="91425" wrap="square" tIns="45700">
            <a:normAutofit/>
          </a:bodyPr>
          <a:lstStyle>
            <a:lvl1pPr indent="-366776" lvl="0" marL="457200" algn="l">
              <a:spcBef>
                <a:spcPts val="400"/>
              </a:spcBef>
              <a:spcAft>
                <a:spcPts val="0"/>
              </a:spcAft>
              <a:buSzPts val="2176"/>
              <a:buChar char="🞂"/>
              <a:defRPr sz="3200"/>
            </a:lvl1pPr>
            <a:lvl2pPr indent="-406400" lvl="1" marL="914400" algn="l">
              <a:spcBef>
                <a:spcPts val="324"/>
              </a:spcBef>
              <a:spcAft>
                <a:spcPts val="0"/>
              </a:spcAft>
              <a:buSzPts val="2800"/>
              <a:buChar char="◦"/>
              <a:defRPr sz="2800"/>
            </a:lvl2pPr>
            <a:lvl3pPr indent="-381000" lvl="2" marL="1371600" algn="l">
              <a:spcBef>
                <a:spcPts val="350"/>
              </a:spcBef>
              <a:spcAft>
                <a:spcPts val="0"/>
              </a:spcAft>
              <a:buSzPts val="2400"/>
              <a:buChar char="●"/>
              <a:defRPr sz="2400"/>
            </a:lvl3pPr>
            <a:lvl4pPr indent="-355600" lvl="3" marL="1828800" algn="l">
              <a:spcBef>
                <a:spcPts val="350"/>
              </a:spcBef>
              <a:spcAft>
                <a:spcPts val="0"/>
              </a:spcAft>
              <a:buSzPts val="2000"/>
              <a:buChar char="●"/>
              <a:defRPr sz="2000"/>
            </a:lvl4pPr>
            <a:lvl5pPr indent="-355600" lvl="4" marL="2286000" algn="l">
              <a:spcBef>
                <a:spcPts val="350"/>
              </a:spcBef>
              <a:spcAft>
                <a:spcPts val="0"/>
              </a:spcAft>
              <a:buSzPts val="2000"/>
              <a:buChar char="●"/>
              <a:defRPr sz="20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4" name="Google Shape;74;p90"/>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0"/>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0"/>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gradFill>
          <a:gsLst>
            <a:gs pos="0">
              <a:srgbClr val="B1B1B1"/>
            </a:gs>
            <a:gs pos="40000">
              <a:srgbClr val="9E9E9E"/>
            </a:gs>
            <a:gs pos="100000">
              <a:schemeClr val="dk1"/>
            </a:gs>
          </a:gsLst>
          <a:path path="circle">
            <a:fillToRect b="100%" l="100%"/>
          </a:path>
          <a:tileRect r="-100%" t="-100%"/>
        </a:gradFill>
      </p:bgPr>
    </p:bg>
    <p:spTree>
      <p:nvGrpSpPr>
        <p:cNvPr id="77" name="Shape 77"/>
        <p:cNvGrpSpPr/>
        <p:nvPr/>
      </p:nvGrpSpPr>
      <p:grpSpPr>
        <a:xfrm>
          <a:off x="0" y="0"/>
          <a:ext cx="0" cy="0"/>
          <a:chOff x="0" y="0"/>
          <a:chExt cx="0" cy="0"/>
        </a:xfrm>
      </p:grpSpPr>
      <p:sp>
        <p:nvSpPr>
          <p:cNvPr id="78" name="Google Shape;78;p91"/>
          <p:cNvSpPr txBox="1"/>
          <p:nvPr>
            <p:ph idx="1" type="body"/>
          </p:nvPr>
        </p:nvSpPr>
        <p:spPr>
          <a:xfrm>
            <a:off x="1141232" y="5443402"/>
            <a:ext cx="7162800" cy="648232"/>
          </a:xfrm>
          <a:prstGeom prst="rect">
            <a:avLst/>
          </a:prstGeom>
          <a:noFill/>
          <a:ln>
            <a:noFill/>
          </a:ln>
        </p:spPr>
        <p:txBody>
          <a:bodyPr anchorCtr="0" anchor="t" bIns="45700" lIns="91425" spcFirstLastPara="1" rIns="91425" wrap="square" tIns="0">
            <a:normAutofit/>
          </a:bodyPr>
          <a:lstStyle>
            <a:lvl1pPr indent="-228600" lvl="0" marL="457200" marR="18288" algn="r">
              <a:spcBef>
                <a:spcPts val="400"/>
              </a:spcBef>
              <a:spcAft>
                <a:spcPts val="0"/>
              </a:spcAft>
              <a:buSzPts val="952"/>
              <a:buNone/>
              <a:defRPr sz="1400"/>
            </a:lvl1pPr>
            <a:lvl2pPr indent="-304800" lvl="1" marL="914400" algn="l">
              <a:spcBef>
                <a:spcPts val="324"/>
              </a:spcBef>
              <a:spcAft>
                <a:spcPts val="0"/>
              </a:spcAft>
              <a:buSzPts val="1200"/>
              <a:buChar char="◦"/>
              <a:defRPr sz="1200"/>
            </a:lvl2pPr>
            <a:lvl3pPr indent="-292100" lvl="2" marL="1371600" algn="l">
              <a:spcBef>
                <a:spcPts val="350"/>
              </a:spcBef>
              <a:spcAft>
                <a:spcPts val="0"/>
              </a:spcAft>
              <a:buSzPts val="1000"/>
              <a:buChar char="●"/>
              <a:defRPr sz="1000"/>
            </a:lvl3pPr>
            <a:lvl4pPr indent="-285750" lvl="3" marL="1828800" algn="l">
              <a:spcBef>
                <a:spcPts val="350"/>
              </a:spcBef>
              <a:spcAft>
                <a:spcPts val="0"/>
              </a:spcAft>
              <a:buSzPts val="900"/>
              <a:buChar char="●"/>
              <a:defRPr sz="900"/>
            </a:lvl4pPr>
            <a:lvl5pPr indent="-285750" lvl="4" marL="2286000" algn="l">
              <a:spcBef>
                <a:spcPts val="350"/>
              </a:spcBef>
              <a:spcAft>
                <a:spcPts val="0"/>
              </a:spcAft>
              <a:buSzPts val="900"/>
              <a:buChar char="●"/>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9" name="Google Shape;79;p91"/>
          <p:cNvSpPr/>
          <p:nvPr>
            <p:ph idx="2" type="pic"/>
          </p:nvPr>
        </p:nvSpPr>
        <p:spPr>
          <a:xfrm>
            <a:off x="228600" y="189968"/>
            <a:ext cx="8686800" cy="4389120"/>
          </a:xfrm>
          <a:prstGeom prst="rect">
            <a:avLst/>
          </a:prstGeom>
          <a:solidFill>
            <a:schemeClr val="dk2"/>
          </a:solidFill>
          <a:ln cap="flat" cmpd="sng" w="9525">
            <a:solidFill>
              <a:schemeClr val="dk1"/>
            </a:solidFill>
            <a:prstDash val="solid"/>
            <a:round/>
            <a:headEnd len="sm" w="sm" type="none"/>
            <a:tailEnd len="sm" w="sm" type="none"/>
          </a:ln>
        </p:spPr>
      </p:sp>
      <p:sp>
        <p:nvSpPr>
          <p:cNvPr id="80" name="Google Shape;80;p91"/>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91"/>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chemeClr val="lt1"/>
                </a:solidFill>
                <a:latin typeface="Lucida Sans"/>
                <a:ea typeface="Lucida Sans"/>
                <a:cs typeface="Lucida Sans"/>
                <a:sym typeface="Lucida Sans"/>
              </a:defRPr>
            </a:lvl1pPr>
            <a:lvl2pPr indent="0" lvl="1" marL="0" algn="r">
              <a:spcBef>
                <a:spcPts val="0"/>
              </a:spcBef>
              <a:buNone/>
              <a:defRPr b="0" sz="1000">
                <a:solidFill>
                  <a:schemeClr val="lt1"/>
                </a:solidFill>
                <a:latin typeface="Lucida Sans"/>
                <a:ea typeface="Lucida Sans"/>
                <a:cs typeface="Lucida Sans"/>
                <a:sym typeface="Lucida Sans"/>
              </a:defRPr>
            </a:lvl2pPr>
            <a:lvl3pPr indent="0" lvl="2" marL="0" algn="r">
              <a:spcBef>
                <a:spcPts val="0"/>
              </a:spcBef>
              <a:buNone/>
              <a:defRPr b="0" sz="1000">
                <a:solidFill>
                  <a:schemeClr val="lt1"/>
                </a:solidFill>
                <a:latin typeface="Lucida Sans"/>
                <a:ea typeface="Lucida Sans"/>
                <a:cs typeface="Lucida Sans"/>
                <a:sym typeface="Lucida Sans"/>
              </a:defRPr>
            </a:lvl3pPr>
            <a:lvl4pPr indent="0" lvl="3" marL="0" algn="r">
              <a:spcBef>
                <a:spcPts val="0"/>
              </a:spcBef>
              <a:buNone/>
              <a:defRPr b="0" sz="1000">
                <a:solidFill>
                  <a:schemeClr val="lt1"/>
                </a:solidFill>
                <a:latin typeface="Lucida Sans"/>
                <a:ea typeface="Lucida Sans"/>
                <a:cs typeface="Lucida Sans"/>
                <a:sym typeface="Lucida Sans"/>
              </a:defRPr>
            </a:lvl4pPr>
            <a:lvl5pPr indent="0" lvl="4" marL="0" algn="r">
              <a:spcBef>
                <a:spcPts val="0"/>
              </a:spcBef>
              <a:buNone/>
              <a:defRPr b="0" sz="1000">
                <a:solidFill>
                  <a:schemeClr val="lt1"/>
                </a:solidFill>
                <a:latin typeface="Lucida Sans"/>
                <a:ea typeface="Lucida Sans"/>
                <a:cs typeface="Lucida Sans"/>
                <a:sym typeface="Lucida Sans"/>
              </a:defRPr>
            </a:lvl5pPr>
            <a:lvl6pPr indent="0" lvl="5" marL="0" algn="r">
              <a:spcBef>
                <a:spcPts val="0"/>
              </a:spcBef>
              <a:buNone/>
              <a:defRPr b="0" sz="1000">
                <a:solidFill>
                  <a:schemeClr val="lt1"/>
                </a:solidFill>
                <a:latin typeface="Lucida Sans"/>
                <a:ea typeface="Lucida Sans"/>
                <a:cs typeface="Lucida Sans"/>
                <a:sym typeface="Lucida Sans"/>
              </a:defRPr>
            </a:lvl6pPr>
            <a:lvl7pPr indent="0" lvl="6" marL="0" algn="r">
              <a:spcBef>
                <a:spcPts val="0"/>
              </a:spcBef>
              <a:buNone/>
              <a:defRPr b="0" sz="1000">
                <a:solidFill>
                  <a:schemeClr val="lt1"/>
                </a:solidFill>
                <a:latin typeface="Lucida Sans"/>
                <a:ea typeface="Lucida Sans"/>
                <a:cs typeface="Lucida Sans"/>
                <a:sym typeface="Lucida Sans"/>
              </a:defRPr>
            </a:lvl7pPr>
            <a:lvl8pPr indent="0" lvl="7" marL="0" algn="r">
              <a:spcBef>
                <a:spcPts val="0"/>
              </a:spcBef>
              <a:buNone/>
              <a:defRPr b="0" sz="1000">
                <a:solidFill>
                  <a:schemeClr val="lt1"/>
                </a:solidFill>
                <a:latin typeface="Lucida Sans"/>
                <a:ea typeface="Lucida Sans"/>
                <a:cs typeface="Lucida Sans"/>
                <a:sym typeface="Lucida Sans"/>
              </a:defRPr>
            </a:lvl8pPr>
            <a:lvl9pPr indent="0" lvl="8" marL="0" algn="r">
              <a:spcBef>
                <a:spcPts val="0"/>
              </a:spcBef>
              <a:buNone/>
              <a:defRPr b="0" sz="1000">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83" name="Google Shape;83;p91"/>
          <p:cNvSpPr txBox="1"/>
          <p:nvPr>
            <p:ph type="title"/>
          </p:nvPr>
        </p:nvSpPr>
        <p:spPr>
          <a:xfrm>
            <a:off x="228600" y="4865122"/>
            <a:ext cx="8075432" cy="562672"/>
          </a:xfrm>
          <a:prstGeom prst="rect">
            <a:avLst/>
          </a:prstGeom>
          <a:noFill/>
          <a:ln>
            <a:noFill/>
          </a:ln>
        </p:spPr>
        <p:txBody>
          <a:bodyPr anchorCtr="0" anchor="t" bIns="45700" lIns="91425" spcFirstLastPara="1" rIns="91425" wrap="square" tIns="45700">
            <a:normAutofit/>
          </a:bodyPr>
          <a:lstStyle>
            <a:lvl1pPr lvl="0" marR="0" algn="r">
              <a:spcBef>
                <a:spcPts val="0"/>
              </a:spcBef>
              <a:spcAft>
                <a:spcPts val="0"/>
              </a:spcAft>
              <a:buClr>
                <a:schemeClr val="accent1"/>
              </a:buClr>
              <a:buSzPts val="3000"/>
              <a:buFont typeface="Lucida Sans"/>
              <a:buNone/>
              <a:defRPr b="0" sz="3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91"/>
          <p:cNvSpPr/>
          <p:nvPr/>
        </p:nvSpPr>
        <p:spPr>
          <a:xfrm>
            <a:off x="716436" y="5001993"/>
            <a:ext cx="3802003" cy="1443111"/>
          </a:xfrm>
          <a:custGeom>
            <a:rect b="b" l="l" r="r" t="t"/>
            <a:pathLst>
              <a:path extrusionOk="0" h="528" w="5760">
                <a:moveTo>
                  <a:pt x="-329" y="347"/>
                </a:moveTo>
                <a:lnTo>
                  <a:pt x="7156" y="682"/>
                </a:lnTo>
                <a:lnTo>
                  <a:pt x="5229" y="682"/>
                </a:lnTo>
                <a:lnTo>
                  <a:pt x="-328" y="345"/>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5" name="Google Shape;85;p91"/>
          <p:cNvSpPr/>
          <p:nvPr/>
        </p:nvSpPr>
        <p:spPr>
          <a:xfrm>
            <a:off x="-53561" y="5785023"/>
            <a:ext cx="3802003"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6" name="Google Shape;86;p91"/>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87" name="Google Shape;87;p91"/>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88" name="Google Shape;88;p91"/>
          <p:cNvSpPr/>
          <p:nvPr/>
        </p:nvSpPr>
        <p:spPr>
          <a:xfrm>
            <a:off x="8664112"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9" name="Google Shape;89;p91"/>
          <p:cNvSpPr/>
          <p:nvPr/>
        </p:nvSpPr>
        <p:spPr>
          <a:xfrm>
            <a:off x="8477696"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2"/>
          <p:cNvSpPr/>
          <p:nvPr/>
        </p:nvSpPr>
        <p:spPr>
          <a:xfrm>
            <a:off x="716436" y="5001993"/>
            <a:ext cx="3802003" cy="1443111"/>
          </a:xfrm>
          <a:custGeom>
            <a:rect b="b" l="l" r="r" t="t"/>
            <a:pathLst>
              <a:path extrusionOk="0" h="528" w="5760">
                <a:moveTo>
                  <a:pt x="-329" y="347"/>
                </a:moveTo>
                <a:lnTo>
                  <a:pt x="7156" y="682"/>
                </a:lnTo>
                <a:lnTo>
                  <a:pt x="5229" y="682"/>
                </a:lnTo>
                <a:lnTo>
                  <a:pt x="-328" y="345"/>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11" name="Google Shape;11;p82"/>
          <p:cNvSpPr/>
          <p:nvPr/>
        </p:nvSpPr>
        <p:spPr>
          <a:xfrm>
            <a:off x="-53561" y="5785023"/>
            <a:ext cx="3802003"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12" name="Google Shape;12;p82"/>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13" name="Google Shape;13;p82"/>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14" name="Google Shape;14;p8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2"/>
              </a:buClr>
              <a:buSzPts val="4100"/>
              <a:buFont typeface="Lucida Sans"/>
              <a:buNone/>
              <a:defRPr b="1" i="0" sz="4100" u="none" cap="none" strike="noStrike">
                <a:solidFill>
                  <a:schemeClr val="dk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82"/>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6" name="Google Shape;16;p8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17" name="Google Shape;17;p8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0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18" name="Google Shape;18;p8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u="none">
                <a:solidFill>
                  <a:schemeClr val="dk1"/>
                </a:solidFill>
                <a:latin typeface="Lucida Sans"/>
                <a:ea typeface="Lucida Sans"/>
                <a:cs typeface="Lucida Sans"/>
                <a:sym typeface="Lucida Sans"/>
              </a:defRPr>
            </a:lvl1pPr>
            <a:lvl2pPr indent="0" lvl="1" marL="0" marR="0" rtl="0" algn="r">
              <a:spcBef>
                <a:spcPts val="0"/>
              </a:spcBef>
              <a:buNone/>
              <a:defRPr b="0" sz="1000" u="none">
                <a:solidFill>
                  <a:schemeClr val="dk1"/>
                </a:solidFill>
                <a:latin typeface="Lucida Sans"/>
                <a:ea typeface="Lucida Sans"/>
                <a:cs typeface="Lucida Sans"/>
                <a:sym typeface="Lucida Sans"/>
              </a:defRPr>
            </a:lvl2pPr>
            <a:lvl3pPr indent="0" lvl="2" marL="0" marR="0" rtl="0" algn="r">
              <a:spcBef>
                <a:spcPts val="0"/>
              </a:spcBef>
              <a:buNone/>
              <a:defRPr b="0" sz="1000" u="none">
                <a:solidFill>
                  <a:schemeClr val="dk1"/>
                </a:solidFill>
                <a:latin typeface="Lucida Sans"/>
                <a:ea typeface="Lucida Sans"/>
                <a:cs typeface="Lucida Sans"/>
                <a:sym typeface="Lucida Sans"/>
              </a:defRPr>
            </a:lvl3pPr>
            <a:lvl4pPr indent="0" lvl="3" marL="0" marR="0" rtl="0" algn="r">
              <a:spcBef>
                <a:spcPts val="0"/>
              </a:spcBef>
              <a:buNone/>
              <a:defRPr b="0" sz="1000" u="none">
                <a:solidFill>
                  <a:schemeClr val="dk1"/>
                </a:solidFill>
                <a:latin typeface="Lucida Sans"/>
                <a:ea typeface="Lucida Sans"/>
                <a:cs typeface="Lucida Sans"/>
                <a:sym typeface="Lucida Sans"/>
              </a:defRPr>
            </a:lvl4pPr>
            <a:lvl5pPr indent="0" lvl="4" marL="0" marR="0" rtl="0" algn="r">
              <a:spcBef>
                <a:spcPts val="0"/>
              </a:spcBef>
              <a:buNone/>
              <a:defRPr b="0" sz="1000" u="none">
                <a:solidFill>
                  <a:schemeClr val="dk1"/>
                </a:solidFill>
                <a:latin typeface="Lucida Sans"/>
                <a:ea typeface="Lucida Sans"/>
                <a:cs typeface="Lucida Sans"/>
                <a:sym typeface="Lucida Sans"/>
              </a:defRPr>
            </a:lvl5pPr>
            <a:lvl6pPr indent="0" lvl="5" marL="0" marR="0" rtl="0" algn="r">
              <a:spcBef>
                <a:spcPts val="0"/>
              </a:spcBef>
              <a:buNone/>
              <a:defRPr b="0" sz="1000" u="none">
                <a:solidFill>
                  <a:schemeClr val="dk1"/>
                </a:solidFill>
                <a:latin typeface="Lucida Sans"/>
                <a:ea typeface="Lucida Sans"/>
                <a:cs typeface="Lucida Sans"/>
                <a:sym typeface="Lucida Sans"/>
              </a:defRPr>
            </a:lvl6pPr>
            <a:lvl7pPr indent="0" lvl="6" marL="0" marR="0" rtl="0" algn="r">
              <a:spcBef>
                <a:spcPts val="0"/>
              </a:spcBef>
              <a:buNone/>
              <a:defRPr b="0" sz="1000" u="none">
                <a:solidFill>
                  <a:schemeClr val="dk1"/>
                </a:solidFill>
                <a:latin typeface="Lucida Sans"/>
                <a:ea typeface="Lucida Sans"/>
                <a:cs typeface="Lucida Sans"/>
                <a:sym typeface="Lucida Sans"/>
              </a:defRPr>
            </a:lvl7pPr>
            <a:lvl8pPr indent="0" lvl="7" marL="0" marR="0" rtl="0" algn="r">
              <a:spcBef>
                <a:spcPts val="0"/>
              </a:spcBef>
              <a:buNone/>
              <a:defRPr b="0" sz="1000" u="none">
                <a:solidFill>
                  <a:schemeClr val="dk1"/>
                </a:solidFill>
                <a:latin typeface="Lucida Sans"/>
                <a:ea typeface="Lucida Sans"/>
                <a:cs typeface="Lucida Sans"/>
                <a:sym typeface="Lucida Sans"/>
              </a:defRPr>
            </a:lvl8pPr>
            <a:lvl9pPr indent="0" lvl="8" marL="0" marR="0" rtl="0" algn="r">
              <a:spcBef>
                <a:spcPts val="0"/>
              </a:spcBef>
              <a:buNone/>
              <a:defRPr b="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jpg"/><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jp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0.png"/><Relationship Id="rId4" Type="http://schemas.openxmlformats.org/officeDocument/2006/relationships/image" Target="../media/image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5.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1.png"/><Relationship Id="rId4" Type="http://schemas.openxmlformats.org/officeDocument/2006/relationships/image" Target="../media/image5.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5.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7.png"/><Relationship Id="rId4" Type="http://schemas.openxmlformats.org/officeDocument/2006/relationships/image" Target="../media/image5.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5.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5.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5.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5.jpg"/><Relationship Id="rId4"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5.jpg"/><Relationship Id="rId4" Type="http://schemas.openxmlformats.org/officeDocument/2006/relationships/image" Target="../media/image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5.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5.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5.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5.jpg"/><Relationship Id="rId4" Type="http://schemas.openxmlformats.org/officeDocument/2006/relationships/image" Target="../media/image1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5.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5.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5.jpg"/><Relationship Id="rId4" Type="http://schemas.openxmlformats.org/officeDocument/2006/relationships/image" Target="../media/image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5.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5.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5.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5.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5.jpg"/><Relationship Id="rId4" Type="http://schemas.openxmlformats.org/officeDocument/2006/relationships/image" Target="../media/image1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5.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5.jpg"/><Relationship Id="rId4" Type="http://schemas.openxmlformats.org/officeDocument/2006/relationships/image" Target="../media/image1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5.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19.png"/><Relationship Id="rId4" Type="http://schemas.openxmlformats.org/officeDocument/2006/relationships/image" Target="../media/image5.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5.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5.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5.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5.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5.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5.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5.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5.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5.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5.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5.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5.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5.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5.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5.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5.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5.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5.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
          <p:cNvSpPr txBox="1"/>
          <p:nvPr>
            <p:ph type="ctrTitle"/>
          </p:nvPr>
        </p:nvSpPr>
        <p:spPr>
          <a:xfrm>
            <a:off x="685800" y="1752601"/>
            <a:ext cx="7772400" cy="1447799"/>
          </a:xfrm>
          <a:prstGeom prst="rect">
            <a:avLst/>
          </a:prstGeom>
          <a:noFill/>
          <a:ln>
            <a:noFill/>
          </a:ln>
        </p:spPr>
        <p:txBody>
          <a:bodyPr anchorCtr="0" anchor="b" bIns="45700" lIns="91425" spcFirstLastPara="1" rIns="91425" wrap="square" tIns="45700">
            <a:normAutofit/>
          </a:bodyPr>
          <a:lstStyle/>
          <a:p>
            <a:pPr indent="0" lvl="0" marL="0" rtl="0" algn="just">
              <a:spcBef>
                <a:spcPts val="0"/>
              </a:spcBef>
              <a:spcAft>
                <a:spcPts val="0"/>
              </a:spcAft>
              <a:buClr>
                <a:schemeClr val="dk2"/>
              </a:buClr>
              <a:buSzPts val="4800"/>
              <a:buFont typeface="Times New Roman"/>
              <a:buNone/>
            </a:pPr>
            <a:r>
              <a:rPr lang="en-US">
                <a:latin typeface="Times New Roman"/>
                <a:ea typeface="Times New Roman"/>
                <a:cs typeface="Times New Roman"/>
                <a:sym typeface="Times New Roman"/>
              </a:rPr>
              <a:t>                 Unit 3</a:t>
            </a:r>
            <a:endParaRPr>
              <a:latin typeface="Times New Roman"/>
              <a:ea typeface="Times New Roman"/>
              <a:cs typeface="Times New Roman"/>
              <a:sym typeface="Times New Roman"/>
            </a:endParaRPr>
          </a:p>
        </p:txBody>
      </p:sp>
      <p:sp>
        <p:nvSpPr>
          <p:cNvPr id="107" name="Google Shape;107;p1"/>
          <p:cNvSpPr txBox="1"/>
          <p:nvPr>
            <p:ph idx="1" type="subTitle"/>
          </p:nvPr>
        </p:nvSpPr>
        <p:spPr>
          <a:xfrm>
            <a:off x="609600" y="3276600"/>
            <a:ext cx="7772400" cy="1199704"/>
          </a:xfrm>
          <a:prstGeom prst="rect">
            <a:avLst/>
          </a:prstGeom>
          <a:noFill/>
          <a:ln>
            <a:noFill/>
          </a:ln>
        </p:spPr>
        <p:txBody>
          <a:bodyPr anchorCtr="0" anchor="t" bIns="45700" lIns="45700" spcFirstLastPara="1" rIns="45700" wrap="square" tIns="45700">
            <a:normAutofit/>
          </a:bodyPr>
          <a:lstStyle/>
          <a:p>
            <a:pPr indent="0" lvl="0" marL="0" marR="64008" rtl="0" algn="r">
              <a:spcBef>
                <a:spcPts val="0"/>
              </a:spcBef>
              <a:spcAft>
                <a:spcPts val="0"/>
              </a:spcAft>
              <a:buSzPts val="2720"/>
              <a:buNone/>
            </a:pPr>
            <a:r>
              <a:rPr lang="en-US" sz="4000">
                <a:latin typeface="Times New Roman"/>
                <a:ea typeface="Times New Roman"/>
                <a:cs typeface="Times New Roman"/>
                <a:sym typeface="Times New Roman"/>
              </a:rPr>
              <a:t>Performance and Regression Testing</a:t>
            </a:r>
            <a:endParaRPr sz="4000">
              <a:latin typeface="Times New Roman"/>
              <a:ea typeface="Times New Roman"/>
              <a:cs typeface="Times New Roman"/>
              <a:sym typeface="Times New Roman"/>
            </a:endParaRPr>
          </a:p>
        </p:txBody>
      </p:sp>
      <p:sp>
        <p:nvSpPr>
          <p:cNvPr id="108" name="Google Shape;108;p1"/>
          <p:cNvSpPr txBox="1"/>
          <p:nvPr/>
        </p:nvSpPr>
        <p:spPr>
          <a:xfrm>
            <a:off x="4800600" y="4786322"/>
            <a:ext cx="434340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Lucida Sans"/>
                <a:ea typeface="Lucida Sans"/>
                <a:cs typeface="Lucida Sans"/>
                <a:sym typeface="Lucida Sans"/>
              </a:rPr>
              <a:t>By: Anand C Unakal</a:t>
            </a:r>
            <a:endParaRPr sz="2400">
              <a:solidFill>
                <a:schemeClr val="dk1"/>
              </a:solidFill>
              <a:latin typeface="Lucida Sans"/>
              <a:ea typeface="Lucida Sans"/>
              <a:cs typeface="Lucida Sans"/>
              <a:sym typeface="Lucid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0"/>
          <p:cNvSpPr txBox="1"/>
          <p:nvPr>
            <p:ph idx="1" type="body"/>
          </p:nvPr>
        </p:nvSpPr>
        <p:spPr>
          <a:xfrm>
            <a:off x="0" y="76200"/>
            <a:ext cx="9144000" cy="5943600"/>
          </a:xfrm>
          <a:prstGeom prst="rect">
            <a:avLst/>
          </a:prstGeom>
          <a:noFill/>
          <a:ln>
            <a:noFill/>
          </a:ln>
        </p:spPr>
        <p:txBody>
          <a:bodyPr anchorCtr="0" anchor="t" bIns="45700" lIns="91425" spcFirstLastPara="1" rIns="91425" wrap="square" tIns="45700">
            <a:normAutofit lnSpcReduction="10000"/>
          </a:bodyPr>
          <a:lstStyle/>
          <a:p>
            <a:pPr indent="-143764" lvl="0" marL="365760" rtl="0" algn="l">
              <a:spcBef>
                <a:spcPts val="0"/>
              </a:spcBef>
              <a:spcAft>
                <a:spcPts val="0"/>
              </a:spcAft>
              <a:buSzPts val="1768"/>
              <a:buNone/>
            </a:pPr>
            <a:r>
              <a:t/>
            </a:r>
            <a:endParaRPr b="1" i="1" sz="2600">
              <a:latin typeface="Times New Roman"/>
              <a:ea typeface="Times New Roman"/>
              <a:cs typeface="Times New Roman"/>
              <a:sym typeface="Times New Roman"/>
            </a:endParaRPr>
          </a:p>
          <a:p>
            <a:pPr indent="-143764" lvl="0" marL="365760" rtl="0" algn="l">
              <a:spcBef>
                <a:spcPts val="400"/>
              </a:spcBef>
              <a:spcAft>
                <a:spcPts val="0"/>
              </a:spcAft>
              <a:buSzPts val="1768"/>
              <a:buNone/>
            </a:pPr>
            <a:r>
              <a:t/>
            </a:r>
            <a:endParaRPr b="1" i="1" sz="2600">
              <a:latin typeface="Times New Roman"/>
              <a:ea typeface="Times New Roman"/>
              <a:cs typeface="Times New Roman"/>
              <a:sym typeface="Times New Roman"/>
            </a:endParaRPr>
          </a:p>
          <a:p>
            <a:pPr indent="-256032" lvl="0" marL="365760" rtl="0" algn="l">
              <a:spcBef>
                <a:spcPts val="400"/>
              </a:spcBef>
              <a:spcAft>
                <a:spcPts val="0"/>
              </a:spcAft>
              <a:buSzPts val="1768"/>
              <a:buFont typeface="Noto Sans Symbols"/>
              <a:buChar char="⮚"/>
            </a:pPr>
            <a:r>
              <a:rPr b="1" lang="en-US" sz="2600">
                <a:latin typeface="Times New Roman"/>
                <a:ea typeface="Times New Roman"/>
                <a:cs typeface="Times New Roman"/>
                <a:sym typeface="Times New Roman"/>
              </a:rPr>
              <a:t>Performance tuning</a:t>
            </a:r>
            <a:endParaRPr sz="2600">
              <a:latin typeface="Times New Roman"/>
              <a:ea typeface="Times New Roman"/>
              <a:cs typeface="Times New Roman"/>
              <a:sym typeface="Times New Roman"/>
            </a:endParaRPr>
          </a:p>
          <a:p>
            <a:pPr indent="0" lvl="0" marL="109728" rtl="0" algn="l">
              <a:spcBef>
                <a:spcPts val="400"/>
              </a:spcBef>
              <a:spcAft>
                <a:spcPts val="0"/>
              </a:spcAft>
              <a:buSzPts val="1768"/>
              <a:buNone/>
            </a:pPr>
            <a:r>
              <a:rPr lang="en-US" sz="2600">
                <a:latin typeface="Times New Roman"/>
                <a:ea typeface="Times New Roman"/>
                <a:cs typeface="Times New Roman"/>
                <a:sym typeface="Times New Roman"/>
              </a:rPr>
              <a:t>Performance tuning is an exercise that needs high degree of skill in identifying the list of parameters and their contribution to performance. </a:t>
            </a:r>
            <a:endParaRPr/>
          </a:p>
          <a:p>
            <a:pPr indent="0" lvl="0" marL="109728" rtl="0" algn="l">
              <a:spcBef>
                <a:spcPts val="400"/>
              </a:spcBef>
              <a:spcAft>
                <a:spcPts val="0"/>
              </a:spcAft>
              <a:buSzPts val="1768"/>
              <a:buNone/>
            </a:pPr>
            <a:r>
              <a:t/>
            </a:r>
            <a:endParaRPr sz="2600">
              <a:latin typeface="Times New Roman"/>
              <a:ea typeface="Times New Roman"/>
              <a:cs typeface="Times New Roman"/>
              <a:sym typeface="Times New Roman"/>
            </a:endParaRPr>
          </a:p>
          <a:p>
            <a:pPr indent="-256032" lvl="0" marL="365760" rtl="0" algn="l">
              <a:spcBef>
                <a:spcPts val="400"/>
              </a:spcBef>
              <a:spcAft>
                <a:spcPts val="0"/>
              </a:spcAft>
              <a:buSzPts val="1768"/>
              <a:buChar char="🞂"/>
            </a:pPr>
            <a:r>
              <a:rPr b="1" lang="en-US" sz="2600">
                <a:latin typeface="Times New Roman"/>
                <a:ea typeface="Times New Roman"/>
                <a:cs typeface="Times New Roman"/>
                <a:sym typeface="Times New Roman"/>
              </a:rPr>
              <a:t>Performance benchmarking</a:t>
            </a:r>
            <a:endParaRPr b="1" sz="2600">
              <a:latin typeface="Times New Roman"/>
              <a:ea typeface="Times New Roman"/>
              <a:cs typeface="Times New Roman"/>
              <a:sym typeface="Times New Roman"/>
            </a:endParaRPr>
          </a:p>
          <a:p>
            <a:pPr indent="0" lvl="0" marL="109728" rtl="0" algn="l">
              <a:spcBef>
                <a:spcPts val="400"/>
              </a:spcBef>
              <a:spcAft>
                <a:spcPts val="0"/>
              </a:spcAft>
              <a:buSzPts val="1768"/>
              <a:buNone/>
            </a:pPr>
            <a:r>
              <a:rPr lang="en-US" sz="2600">
                <a:latin typeface="Times New Roman"/>
                <a:ea typeface="Times New Roman"/>
                <a:cs typeface="Times New Roman"/>
                <a:sym typeface="Times New Roman"/>
              </a:rPr>
              <a:t>Performance benchmarking is about comparing the performance of product transactions with that of the compotator. </a:t>
            </a:r>
            <a:endParaRPr/>
          </a:p>
          <a:p>
            <a:pPr indent="0" lvl="0" marL="109728" rtl="0" algn="l">
              <a:spcBef>
                <a:spcPts val="400"/>
              </a:spcBef>
              <a:spcAft>
                <a:spcPts val="0"/>
              </a:spcAft>
              <a:buSzPts val="1768"/>
              <a:buNone/>
            </a:pPr>
            <a:r>
              <a:t/>
            </a:r>
            <a:endParaRPr sz="2600">
              <a:latin typeface="Times New Roman"/>
              <a:ea typeface="Times New Roman"/>
              <a:cs typeface="Times New Roman"/>
              <a:sym typeface="Times New Roman"/>
            </a:endParaRPr>
          </a:p>
          <a:p>
            <a:pPr indent="0" lvl="0" marL="109728" rtl="0" algn="l">
              <a:spcBef>
                <a:spcPts val="400"/>
              </a:spcBef>
              <a:spcAft>
                <a:spcPts val="0"/>
              </a:spcAft>
              <a:buSzPts val="1768"/>
              <a:buNone/>
            </a:pPr>
            <a:r>
              <a:rPr lang="en-US" sz="2600">
                <a:latin typeface="Times New Roman"/>
                <a:ea typeface="Times New Roman"/>
                <a:cs typeface="Times New Roman"/>
                <a:sym typeface="Times New Roman"/>
              </a:rPr>
              <a:t>No two products can have the same architecture, design, functionality and code therefore End user transactions/scenarios should be considered for comparison .</a:t>
            </a:r>
            <a:endParaRPr/>
          </a:p>
          <a:p>
            <a:pPr indent="-143764" lvl="0" marL="365760" rtl="0" algn="l">
              <a:spcBef>
                <a:spcPts val="400"/>
              </a:spcBef>
              <a:spcAft>
                <a:spcPts val="0"/>
              </a:spcAft>
              <a:buSzPts val="1768"/>
              <a:buNone/>
            </a:pPr>
            <a:r>
              <a:t/>
            </a:r>
            <a:endParaRPr sz="2600">
              <a:latin typeface="Times New Roman"/>
              <a:ea typeface="Times New Roman"/>
              <a:cs typeface="Times New Roman"/>
              <a:sym typeface="Times New Roman"/>
            </a:endParaRPr>
          </a:p>
        </p:txBody>
      </p:sp>
      <p:pic>
        <p:nvPicPr>
          <p:cNvPr descr="WhatsApp Image 2020-07-07 at 14.53.53.jpeg" id="165" name="Google Shape;165;p10"/>
          <p:cNvPicPr preferRelativeResize="0"/>
          <p:nvPr/>
        </p:nvPicPr>
        <p:blipFill rotWithShape="1">
          <a:blip r:embed="rId3">
            <a:alphaModFix/>
          </a:blip>
          <a:srcRect b="0" l="0" r="0" t="0"/>
          <a:stretch/>
        </p:blipFill>
        <p:spPr>
          <a:xfrm>
            <a:off x="8001000" y="76200"/>
            <a:ext cx="1143000" cy="685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1"/>
          <p:cNvSpPr txBox="1"/>
          <p:nvPr>
            <p:ph idx="1" type="body"/>
          </p:nvPr>
        </p:nvSpPr>
        <p:spPr>
          <a:xfrm>
            <a:off x="0" y="0"/>
            <a:ext cx="9144000" cy="6629400"/>
          </a:xfrm>
          <a:prstGeom prst="rect">
            <a:avLst/>
          </a:prstGeom>
          <a:noFill/>
          <a:ln>
            <a:noFill/>
          </a:ln>
        </p:spPr>
        <p:txBody>
          <a:bodyPr anchorCtr="0" anchor="t" bIns="45700" lIns="91425" spcFirstLastPara="1" rIns="91425" wrap="square" tIns="45700">
            <a:normAutofit/>
          </a:bodyPr>
          <a:lstStyle/>
          <a:p>
            <a:pPr indent="-143764" lvl="0" marL="365760" rtl="0" algn="l">
              <a:spcBef>
                <a:spcPts val="0"/>
              </a:spcBef>
              <a:spcAft>
                <a:spcPts val="0"/>
              </a:spcAft>
              <a:buSzPts val="1768"/>
              <a:buNone/>
            </a:pPr>
            <a:r>
              <a:t/>
            </a:r>
            <a:endParaRPr sz="2600">
              <a:latin typeface="Times New Roman"/>
              <a:ea typeface="Times New Roman"/>
              <a:cs typeface="Times New Roman"/>
              <a:sym typeface="Times New Roman"/>
            </a:endParaRPr>
          </a:p>
          <a:p>
            <a:pPr indent="0" lvl="0" marL="109728" rtl="0" algn="l">
              <a:spcBef>
                <a:spcPts val="400"/>
              </a:spcBef>
              <a:spcAft>
                <a:spcPts val="0"/>
              </a:spcAft>
              <a:buSzPts val="1768"/>
              <a:buNone/>
            </a:pPr>
            <a:r>
              <a:t/>
            </a:r>
            <a:endParaRPr sz="2600">
              <a:latin typeface="Times New Roman"/>
              <a:ea typeface="Times New Roman"/>
              <a:cs typeface="Times New Roman"/>
              <a:sym typeface="Times New Roman"/>
            </a:endParaRPr>
          </a:p>
          <a:p>
            <a:pPr indent="-143764" lvl="0" marL="365760" rtl="0" algn="l">
              <a:spcBef>
                <a:spcPts val="400"/>
              </a:spcBef>
              <a:spcAft>
                <a:spcPts val="0"/>
              </a:spcAft>
              <a:buSzPts val="1768"/>
              <a:buNone/>
            </a:pPr>
            <a:r>
              <a:t/>
            </a:r>
            <a:endParaRPr sz="2600">
              <a:latin typeface="Times New Roman"/>
              <a:ea typeface="Times New Roman"/>
              <a:cs typeface="Times New Roman"/>
              <a:sym typeface="Times New Roman"/>
            </a:endParaRPr>
          </a:p>
          <a:p>
            <a:pPr indent="-256032" lvl="0" marL="365760" rtl="0" algn="l">
              <a:spcBef>
                <a:spcPts val="400"/>
              </a:spcBef>
              <a:spcAft>
                <a:spcPts val="0"/>
              </a:spcAft>
              <a:buSzPts val="1768"/>
              <a:buChar char="🞂"/>
            </a:pPr>
            <a:r>
              <a:rPr lang="en-US" sz="2600">
                <a:latin typeface="Times New Roman"/>
                <a:ea typeface="Times New Roman"/>
                <a:cs typeface="Times New Roman"/>
                <a:sym typeface="Times New Roman"/>
              </a:rPr>
              <a:t>  </a:t>
            </a:r>
            <a:r>
              <a:rPr b="1" lang="en-US" sz="2600">
                <a:latin typeface="Times New Roman"/>
                <a:ea typeface="Times New Roman"/>
                <a:cs typeface="Times New Roman"/>
                <a:sym typeface="Times New Roman"/>
              </a:rPr>
              <a:t>Capacity planning</a:t>
            </a:r>
            <a:endParaRPr b="1" sz="2600">
              <a:latin typeface="Times New Roman"/>
              <a:ea typeface="Times New Roman"/>
              <a:cs typeface="Times New Roman"/>
              <a:sym typeface="Times New Roman"/>
            </a:endParaRPr>
          </a:p>
          <a:p>
            <a:pPr indent="0" lvl="0" marL="109728" rtl="0" algn="l">
              <a:spcBef>
                <a:spcPts val="400"/>
              </a:spcBef>
              <a:spcAft>
                <a:spcPts val="0"/>
              </a:spcAft>
              <a:buSzPts val="1768"/>
              <a:buNone/>
            </a:pPr>
            <a:r>
              <a:rPr lang="en-US" sz="2600">
                <a:latin typeface="Times New Roman"/>
                <a:ea typeface="Times New Roman"/>
                <a:cs typeface="Times New Roman"/>
                <a:sym typeface="Times New Roman"/>
              </a:rPr>
              <a:t>Capacity planning necessitates a clear understanding of the resource requirements for transactions/ scenarios. This understanding of what resources are needed for each transactions is a prerequisite for capacity planning.</a:t>
            </a:r>
            <a:endParaRPr sz="2600">
              <a:latin typeface="Times New Roman"/>
              <a:ea typeface="Times New Roman"/>
              <a:cs typeface="Times New Roman"/>
              <a:sym typeface="Times New Roman"/>
            </a:endParaRPr>
          </a:p>
          <a:p>
            <a:pPr indent="-143764" lvl="0" marL="365760" rtl="0" algn="l">
              <a:spcBef>
                <a:spcPts val="400"/>
              </a:spcBef>
              <a:spcAft>
                <a:spcPts val="0"/>
              </a:spcAft>
              <a:buSzPts val="1768"/>
              <a:buNone/>
            </a:pPr>
            <a:r>
              <a:t/>
            </a:r>
            <a:endParaRPr sz="2600">
              <a:latin typeface="Times New Roman"/>
              <a:ea typeface="Times New Roman"/>
              <a:cs typeface="Times New Roman"/>
              <a:sym typeface="Times New Roman"/>
            </a:endParaRPr>
          </a:p>
        </p:txBody>
      </p:sp>
      <p:pic>
        <p:nvPicPr>
          <p:cNvPr descr="WhatsApp Image 2020-07-07 at 14.53.53.jpeg" id="171" name="Google Shape;171;p11"/>
          <p:cNvPicPr preferRelativeResize="0"/>
          <p:nvPr/>
        </p:nvPicPr>
        <p:blipFill rotWithShape="1">
          <a:blip r:embed="rId3">
            <a:alphaModFix/>
          </a:blip>
          <a:srcRect b="0" l="0" r="0" t="0"/>
          <a:stretch/>
        </p:blipFill>
        <p:spPr>
          <a:xfrm>
            <a:off x="8001000" y="76200"/>
            <a:ext cx="1143000" cy="685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2"/>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256032" lvl="0" marL="365760" rtl="0" algn="just">
              <a:spcBef>
                <a:spcPts val="0"/>
              </a:spcBef>
              <a:spcAft>
                <a:spcPts val="0"/>
              </a:spcAft>
              <a:buClr>
                <a:schemeClr val="dk1"/>
              </a:buClr>
              <a:buSzPct val="68000"/>
              <a:buChar char="🞂"/>
            </a:pPr>
            <a:r>
              <a:rPr lang="en-US" sz="2400">
                <a:latin typeface="Times New Roman"/>
                <a:ea typeface="Times New Roman"/>
                <a:cs typeface="Times New Roman"/>
                <a:sym typeface="Times New Roman"/>
              </a:rPr>
              <a:t>There are 2 types of tools that can be used for performance testing – </a:t>
            </a:r>
            <a:r>
              <a:rPr b="1" lang="en-US" sz="2400">
                <a:latin typeface="Times New Roman"/>
                <a:ea typeface="Times New Roman"/>
                <a:cs typeface="Times New Roman"/>
                <a:sym typeface="Times New Roman"/>
              </a:rPr>
              <a:t>functional performance tools </a:t>
            </a:r>
            <a:r>
              <a:rPr lang="en-US" sz="2400">
                <a:latin typeface="Times New Roman"/>
                <a:ea typeface="Times New Roman"/>
                <a:cs typeface="Times New Roman"/>
                <a:sym typeface="Times New Roman"/>
              </a:rPr>
              <a:t>and </a:t>
            </a:r>
            <a:r>
              <a:rPr b="1" lang="en-US" sz="2400">
                <a:latin typeface="Times New Roman"/>
                <a:ea typeface="Times New Roman"/>
                <a:cs typeface="Times New Roman"/>
                <a:sym typeface="Times New Roman"/>
              </a:rPr>
              <a:t>load tools</a:t>
            </a:r>
            <a:endParaRPr/>
          </a:p>
          <a:p>
            <a:pPr indent="-256032" lvl="0" marL="365760" rtl="0" algn="just">
              <a:spcBef>
                <a:spcPts val="400"/>
              </a:spcBef>
              <a:spcAft>
                <a:spcPts val="0"/>
              </a:spcAft>
              <a:buClr>
                <a:schemeClr val="dk1"/>
              </a:buClr>
              <a:buSzPct val="68000"/>
              <a:buChar char="🞂"/>
            </a:pPr>
            <a:r>
              <a:rPr lang="en-US" sz="2400">
                <a:latin typeface="Times New Roman"/>
                <a:ea typeface="Times New Roman"/>
                <a:cs typeface="Times New Roman"/>
                <a:sym typeface="Times New Roman"/>
              </a:rPr>
              <a:t>Some popular performance tools are listed below:</a:t>
            </a:r>
            <a:endParaRPr/>
          </a:p>
          <a:p>
            <a:pPr indent="-256032" lvl="0" marL="365760" rtl="0" algn="just">
              <a:lnSpc>
                <a:spcPct val="150000"/>
              </a:lnSpc>
              <a:spcBef>
                <a:spcPts val="400"/>
              </a:spcBef>
              <a:spcAft>
                <a:spcPts val="0"/>
              </a:spcAft>
              <a:buClr>
                <a:schemeClr val="dk1"/>
              </a:buClr>
              <a:buSzPct val="68000"/>
              <a:buFont typeface="Noto Sans Symbols"/>
              <a:buChar char="⮚"/>
            </a:pPr>
            <a:r>
              <a:rPr b="1" lang="en-US" sz="2400">
                <a:latin typeface="Times New Roman"/>
                <a:ea typeface="Times New Roman"/>
                <a:cs typeface="Times New Roman"/>
                <a:sym typeface="Times New Roman"/>
              </a:rPr>
              <a:t>Functional Performance tools</a:t>
            </a:r>
            <a:endParaRPr/>
          </a:p>
          <a:p>
            <a:pPr indent="-256032" lvl="0" marL="365760" rtl="0" algn="just">
              <a:spcBef>
                <a:spcPts val="400"/>
              </a:spcBef>
              <a:spcAft>
                <a:spcPts val="0"/>
              </a:spcAft>
              <a:buClr>
                <a:schemeClr val="dk1"/>
              </a:buClr>
              <a:buSzPct val="68000"/>
              <a:buFont typeface="Arial"/>
              <a:buChar char="•"/>
            </a:pPr>
            <a:r>
              <a:rPr lang="en-US" sz="2400">
                <a:latin typeface="Times New Roman"/>
                <a:ea typeface="Times New Roman"/>
                <a:cs typeface="Times New Roman"/>
                <a:sym typeface="Times New Roman"/>
              </a:rPr>
              <a:t>WinRunner from Mercury</a:t>
            </a:r>
            <a:endParaRPr/>
          </a:p>
          <a:p>
            <a:pPr indent="-256032" lvl="0" marL="365760" rtl="0" algn="just">
              <a:spcBef>
                <a:spcPts val="400"/>
              </a:spcBef>
              <a:spcAft>
                <a:spcPts val="0"/>
              </a:spcAft>
              <a:buClr>
                <a:schemeClr val="dk1"/>
              </a:buClr>
              <a:buSzPct val="68000"/>
              <a:buFont typeface="Arial"/>
              <a:buChar char="•"/>
            </a:pPr>
            <a:r>
              <a:rPr lang="en-US" sz="2400">
                <a:latin typeface="Times New Roman"/>
                <a:ea typeface="Times New Roman"/>
                <a:cs typeface="Times New Roman"/>
                <a:sym typeface="Times New Roman"/>
              </a:rPr>
              <a:t>QA Partner from Compuware</a:t>
            </a:r>
            <a:endParaRPr/>
          </a:p>
          <a:p>
            <a:pPr indent="-256032" lvl="0" marL="365760" rtl="0" algn="just">
              <a:spcBef>
                <a:spcPts val="400"/>
              </a:spcBef>
              <a:spcAft>
                <a:spcPts val="0"/>
              </a:spcAft>
              <a:buClr>
                <a:schemeClr val="dk1"/>
              </a:buClr>
              <a:buSzPct val="68000"/>
              <a:buFont typeface="Arial"/>
              <a:buChar char="•"/>
            </a:pPr>
            <a:r>
              <a:rPr lang="en-US" sz="2400">
                <a:latin typeface="Times New Roman"/>
                <a:ea typeface="Times New Roman"/>
                <a:cs typeface="Times New Roman"/>
                <a:sym typeface="Times New Roman"/>
              </a:rPr>
              <a:t>Silktest from segue</a:t>
            </a:r>
            <a:endParaRPr/>
          </a:p>
          <a:p>
            <a:pPr indent="-256032" lvl="0" marL="365760" rtl="0" algn="just">
              <a:lnSpc>
                <a:spcPct val="150000"/>
              </a:lnSpc>
              <a:spcBef>
                <a:spcPts val="400"/>
              </a:spcBef>
              <a:spcAft>
                <a:spcPts val="0"/>
              </a:spcAft>
              <a:buClr>
                <a:schemeClr val="dk1"/>
              </a:buClr>
              <a:buSzPct val="68000"/>
              <a:buFont typeface="Noto Sans Symbols"/>
              <a:buChar char="⮚"/>
            </a:pPr>
            <a:r>
              <a:rPr b="1" lang="en-US" sz="2400">
                <a:latin typeface="Times New Roman"/>
                <a:ea typeface="Times New Roman"/>
                <a:cs typeface="Times New Roman"/>
                <a:sym typeface="Times New Roman"/>
              </a:rPr>
              <a:t>Load testing tools</a:t>
            </a:r>
            <a:endParaRPr/>
          </a:p>
          <a:p>
            <a:pPr indent="-256032" lvl="0" marL="365760" rtl="0" algn="just">
              <a:spcBef>
                <a:spcPts val="400"/>
              </a:spcBef>
              <a:spcAft>
                <a:spcPts val="0"/>
              </a:spcAft>
              <a:buClr>
                <a:schemeClr val="dk1"/>
              </a:buClr>
              <a:buSzPct val="68000"/>
              <a:buFont typeface="Arial"/>
              <a:buChar char="•"/>
            </a:pPr>
            <a:r>
              <a:rPr lang="en-US" sz="2400">
                <a:latin typeface="Times New Roman"/>
                <a:ea typeface="Times New Roman"/>
                <a:cs typeface="Times New Roman"/>
                <a:sym typeface="Times New Roman"/>
              </a:rPr>
              <a:t>Load Runner from Mercury</a:t>
            </a:r>
            <a:endParaRPr/>
          </a:p>
          <a:p>
            <a:pPr indent="-256032" lvl="0" marL="365760" rtl="0" algn="just">
              <a:spcBef>
                <a:spcPts val="400"/>
              </a:spcBef>
              <a:spcAft>
                <a:spcPts val="0"/>
              </a:spcAft>
              <a:buClr>
                <a:schemeClr val="dk1"/>
              </a:buClr>
              <a:buSzPct val="68000"/>
              <a:buFont typeface="Arial"/>
              <a:buChar char="•"/>
            </a:pPr>
            <a:r>
              <a:rPr lang="en-US" sz="2400">
                <a:latin typeface="Times New Roman"/>
                <a:ea typeface="Times New Roman"/>
                <a:cs typeface="Times New Roman"/>
                <a:sym typeface="Times New Roman"/>
              </a:rPr>
              <a:t>QA Load from Compuware</a:t>
            </a:r>
            <a:endParaRPr/>
          </a:p>
          <a:p>
            <a:pPr indent="-256032" lvl="0" marL="365760" rtl="0" algn="just">
              <a:spcBef>
                <a:spcPts val="400"/>
              </a:spcBef>
              <a:spcAft>
                <a:spcPts val="0"/>
              </a:spcAft>
              <a:buClr>
                <a:schemeClr val="dk1"/>
              </a:buClr>
              <a:buSzPct val="68000"/>
              <a:buFont typeface="Arial"/>
              <a:buChar char="•"/>
            </a:pPr>
            <a:r>
              <a:rPr lang="en-US" sz="2400">
                <a:latin typeface="Times New Roman"/>
                <a:ea typeface="Times New Roman"/>
                <a:cs typeface="Times New Roman"/>
                <a:sym typeface="Times New Roman"/>
              </a:rPr>
              <a:t>Silk Performer from segue</a:t>
            </a:r>
            <a:endParaRPr sz="2400">
              <a:latin typeface="Times New Roman"/>
              <a:ea typeface="Times New Roman"/>
              <a:cs typeface="Times New Roman"/>
              <a:sym typeface="Times New Roman"/>
            </a:endParaRPr>
          </a:p>
        </p:txBody>
      </p:sp>
      <p:sp>
        <p:nvSpPr>
          <p:cNvPr id="177" name="Google Shape;177;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100"/>
              <a:buFont typeface="Times New Roman"/>
              <a:buNone/>
            </a:pPr>
            <a:r>
              <a:rPr lang="en-US">
                <a:solidFill>
                  <a:schemeClr val="dk1"/>
                </a:solidFill>
                <a:latin typeface="Times New Roman"/>
                <a:ea typeface="Times New Roman"/>
                <a:cs typeface="Times New Roman"/>
                <a:sym typeface="Times New Roman"/>
              </a:rPr>
              <a:t>Tools for Performance Testing</a:t>
            </a:r>
            <a:endParaRPr>
              <a:solidFill>
                <a:schemeClr val="dk1"/>
              </a:solidFill>
              <a:latin typeface="Times New Roman"/>
              <a:ea typeface="Times New Roman"/>
              <a:cs typeface="Times New Roman"/>
              <a:sym typeface="Times New Roman"/>
            </a:endParaRPr>
          </a:p>
        </p:txBody>
      </p:sp>
      <p:pic>
        <p:nvPicPr>
          <p:cNvPr descr="WhatsApp Image 2020-07-07 at 14.53.53.jpeg" id="178" name="Google Shape;178;p12"/>
          <p:cNvPicPr preferRelativeResize="0"/>
          <p:nvPr/>
        </p:nvPicPr>
        <p:blipFill rotWithShape="1">
          <a:blip r:embed="rId3">
            <a:alphaModFix/>
          </a:blip>
          <a:srcRect b="0" l="0" r="0" t="0"/>
          <a:stretch/>
        </p:blipFill>
        <p:spPr>
          <a:xfrm>
            <a:off x="8001000" y="76200"/>
            <a:ext cx="1143000" cy="685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3"/>
          <p:cNvSpPr txBox="1"/>
          <p:nvPr>
            <p:ph idx="1" type="body"/>
          </p:nvPr>
        </p:nvSpPr>
        <p:spPr>
          <a:xfrm>
            <a:off x="457200" y="1676401"/>
            <a:ext cx="8229600" cy="4724400"/>
          </a:xfrm>
          <a:prstGeom prst="rect">
            <a:avLst/>
          </a:prstGeom>
          <a:noFill/>
          <a:ln>
            <a:noFill/>
          </a:ln>
        </p:spPr>
        <p:txBody>
          <a:bodyPr anchorCtr="0" anchor="t" bIns="45700" lIns="91425" spcFirstLastPara="1" rIns="91425" wrap="square" tIns="45700">
            <a:normAutofit/>
          </a:bodyPr>
          <a:lstStyle/>
          <a:p>
            <a:pPr indent="-152400" lvl="0" marL="365760" rtl="0" algn="l">
              <a:spcBef>
                <a:spcPts val="0"/>
              </a:spcBef>
              <a:spcAft>
                <a:spcPts val="0"/>
              </a:spcAft>
              <a:buSzPts val="1632"/>
              <a:buNone/>
            </a:pPr>
            <a:r>
              <a:t/>
            </a:r>
            <a:endParaRPr sz="2400"/>
          </a:p>
        </p:txBody>
      </p:sp>
      <p:sp>
        <p:nvSpPr>
          <p:cNvPr id="184" name="Google Shape;184;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Times New Roman"/>
              <a:buNone/>
            </a:pPr>
            <a:r>
              <a:rPr lang="en-US" sz="4000">
                <a:solidFill>
                  <a:schemeClr val="dk1"/>
                </a:solidFill>
                <a:latin typeface="Times New Roman"/>
                <a:ea typeface="Times New Roman"/>
                <a:cs typeface="Times New Roman"/>
                <a:sym typeface="Times New Roman"/>
              </a:rPr>
              <a:t>Process for performance testing</a:t>
            </a:r>
            <a:endParaRPr sz="4000">
              <a:solidFill>
                <a:schemeClr val="dk1"/>
              </a:solidFill>
              <a:latin typeface="Times New Roman"/>
              <a:ea typeface="Times New Roman"/>
              <a:cs typeface="Times New Roman"/>
              <a:sym typeface="Times New Roman"/>
            </a:endParaRPr>
          </a:p>
        </p:txBody>
      </p:sp>
      <p:pic>
        <p:nvPicPr>
          <p:cNvPr descr="C:\Users\USER\Desktop\20180911_153335.jpg" id="185" name="Google Shape;185;p13"/>
          <p:cNvPicPr preferRelativeResize="0"/>
          <p:nvPr/>
        </p:nvPicPr>
        <p:blipFill rotWithShape="1">
          <a:blip r:embed="rId3">
            <a:alphaModFix/>
          </a:blip>
          <a:srcRect b="0" l="0" r="0" t="0"/>
          <a:stretch/>
        </p:blipFill>
        <p:spPr>
          <a:xfrm>
            <a:off x="526628" y="1600200"/>
            <a:ext cx="8160172" cy="4876800"/>
          </a:xfrm>
          <a:prstGeom prst="rect">
            <a:avLst/>
          </a:prstGeom>
          <a:noFill/>
          <a:ln>
            <a:noFill/>
          </a:ln>
        </p:spPr>
      </p:pic>
      <p:pic>
        <p:nvPicPr>
          <p:cNvPr descr="WhatsApp Image 2020-07-07 at 14.53.53.jpeg" id="186" name="Google Shape;186;p13"/>
          <p:cNvPicPr preferRelativeResize="0"/>
          <p:nvPr/>
        </p:nvPicPr>
        <p:blipFill rotWithShape="1">
          <a:blip r:embed="rId4">
            <a:alphaModFix/>
          </a:blip>
          <a:srcRect b="0" l="0" r="0" t="0"/>
          <a:stretch/>
        </p:blipFill>
        <p:spPr>
          <a:xfrm>
            <a:off x="8001000" y="76200"/>
            <a:ext cx="1143000" cy="685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4"/>
          <p:cNvSpPr txBox="1"/>
          <p:nvPr>
            <p:ph idx="1" type="body"/>
          </p:nvPr>
        </p:nvSpPr>
        <p:spPr>
          <a:xfrm>
            <a:off x="152400" y="838200"/>
            <a:ext cx="8534400" cy="5016691"/>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Clr>
                <a:schemeClr val="dk1"/>
              </a:buClr>
              <a:buSzPts val="1632"/>
              <a:buChar char="🞂"/>
            </a:pPr>
            <a:r>
              <a:rPr lang="en-US" sz="2400">
                <a:latin typeface="Times New Roman"/>
                <a:ea typeface="Times New Roman"/>
                <a:cs typeface="Times New Roman"/>
                <a:sym typeface="Times New Roman"/>
              </a:rPr>
              <a:t>Making the requirements testable and measurable is the first activity needed for the success of performance testing.</a:t>
            </a:r>
            <a:endParaRPr/>
          </a:p>
          <a:p>
            <a:pPr indent="-152400" lvl="0" marL="365760" rtl="0" algn="just">
              <a:spcBef>
                <a:spcPts val="400"/>
              </a:spcBef>
              <a:spcAft>
                <a:spcPts val="0"/>
              </a:spcAft>
              <a:buClr>
                <a:schemeClr val="dk1"/>
              </a:buClr>
              <a:buSzPts val="1632"/>
              <a:buNone/>
            </a:pPr>
            <a:r>
              <a:t/>
            </a:r>
            <a:endParaRPr sz="2400">
              <a:latin typeface="Times New Roman"/>
              <a:ea typeface="Times New Roman"/>
              <a:cs typeface="Times New Roman"/>
              <a:sym typeface="Times New Roman"/>
            </a:endParaRPr>
          </a:p>
          <a:p>
            <a:pPr indent="-256032" lvl="0" marL="365760" rtl="0" algn="just">
              <a:spcBef>
                <a:spcPts val="400"/>
              </a:spcBef>
              <a:spcAft>
                <a:spcPts val="0"/>
              </a:spcAft>
              <a:buClr>
                <a:schemeClr val="dk1"/>
              </a:buClr>
              <a:buSzPts val="1632"/>
              <a:buChar char="🞂"/>
            </a:pPr>
            <a:r>
              <a:rPr lang="en-US" sz="2400">
                <a:latin typeface="Times New Roman"/>
                <a:ea typeface="Times New Roman"/>
                <a:cs typeface="Times New Roman"/>
                <a:sym typeface="Times New Roman"/>
              </a:rPr>
              <a:t>The next step in performance testing process is to create a performance test plan. This test plan needs to have the following details.</a:t>
            </a:r>
            <a:endParaRPr/>
          </a:p>
          <a:p>
            <a:pPr indent="-457200" lvl="0" marL="566928" rtl="0" algn="just">
              <a:spcBef>
                <a:spcPts val="400"/>
              </a:spcBef>
              <a:spcAft>
                <a:spcPts val="0"/>
              </a:spcAft>
              <a:buClr>
                <a:schemeClr val="dk1"/>
              </a:buClr>
              <a:buSzPts val="1632"/>
              <a:buFont typeface="Lucida Sans"/>
              <a:buAutoNum type="arabicPeriod"/>
            </a:pPr>
            <a:r>
              <a:rPr lang="en-US" sz="2400">
                <a:latin typeface="Times New Roman"/>
                <a:ea typeface="Times New Roman"/>
                <a:cs typeface="Times New Roman"/>
                <a:sym typeface="Times New Roman"/>
              </a:rPr>
              <a:t>Resource requirements </a:t>
            </a:r>
            <a:endParaRPr/>
          </a:p>
          <a:p>
            <a:pPr indent="-457200" lvl="0" marL="566928" rtl="0" algn="just">
              <a:spcBef>
                <a:spcPts val="400"/>
              </a:spcBef>
              <a:spcAft>
                <a:spcPts val="0"/>
              </a:spcAft>
              <a:buClr>
                <a:schemeClr val="dk1"/>
              </a:buClr>
              <a:buSzPts val="1632"/>
              <a:buFont typeface="Lucida Sans"/>
              <a:buAutoNum type="arabicPeriod"/>
            </a:pPr>
            <a:r>
              <a:rPr lang="en-US" sz="2400">
                <a:latin typeface="Times New Roman"/>
                <a:ea typeface="Times New Roman"/>
                <a:cs typeface="Times New Roman"/>
                <a:sym typeface="Times New Roman"/>
              </a:rPr>
              <a:t>Test bed (simulated and real life), test-lab setup </a:t>
            </a:r>
            <a:endParaRPr/>
          </a:p>
          <a:p>
            <a:pPr indent="-457200" lvl="0" marL="566928" rtl="0" algn="just">
              <a:spcBef>
                <a:spcPts val="400"/>
              </a:spcBef>
              <a:spcAft>
                <a:spcPts val="0"/>
              </a:spcAft>
              <a:buClr>
                <a:schemeClr val="dk1"/>
              </a:buClr>
              <a:buSzPts val="1632"/>
              <a:buFont typeface="Lucida Sans"/>
              <a:buAutoNum type="arabicPeriod"/>
            </a:pPr>
            <a:r>
              <a:rPr lang="en-US" sz="2400">
                <a:latin typeface="Times New Roman"/>
                <a:ea typeface="Times New Roman"/>
                <a:cs typeface="Times New Roman"/>
                <a:sym typeface="Times New Roman"/>
              </a:rPr>
              <a:t>Responsibilities</a:t>
            </a:r>
            <a:endParaRPr/>
          </a:p>
          <a:p>
            <a:pPr indent="-457200" lvl="0" marL="566928" rtl="0" algn="just">
              <a:spcBef>
                <a:spcPts val="400"/>
              </a:spcBef>
              <a:spcAft>
                <a:spcPts val="0"/>
              </a:spcAft>
              <a:buClr>
                <a:schemeClr val="dk1"/>
              </a:buClr>
              <a:buSzPts val="1632"/>
              <a:buFont typeface="Lucida Sans"/>
              <a:buAutoNum type="arabicPeriod"/>
            </a:pPr>
            <a:r>
              <a:rPr lang="en-US" sz="2400">
                <a:latin typeface="Times New Roman"/>
                <a:ea typeface="Times New Roman"/>
                <a:cs typeface="Times New Roman"/>
                <a:sym typeface="Times New Roman"/>
              </a:rPr>
              <a:t>Setting up product traces, audits and traces(external and internal)</a:t>
            </a:r>
            <a:endParaRPr/>
          </a:p>
          <a:p>
            <a:pPr indent="-457200" lvl="0" marL="566928" rtl="0" algn="just">
              <a:spcBef>
                <a:spcPts val="400"/>
              </a:spcBef>
              <a:spcAft>
                <a:spcPts val="0"/>
              </a:spcAft>
              <a:buClr>
                <a:schemeClr val="dk1"/>
              </a:buClr>
              <a:buSzPts val="1632"/>
              <a:buFont typeface="Lucida Sans"/>
              <a:buAutoNum type="arabicPeriod"/>
            </a:pPr>
            <a:r>
              <a:rPr lang="en-US" sz="2400">
                <a:latin typeface="Times New Roman"/>
                <a:ea typeface="Times New Roman"/>
                <a:cs typeface="Times New Roman"/>
                <a:sym typeface="Times New Roman"/>
              </a:rPr>
              <a:t>Entry and exit criteria</a:t>
            </a:r>
            <a:endParaRPr sz="2400">
              <a:latin typeface="Times New Roman"/>
              <a:ea typeface="Times New Roman"/>
              <a:cs typeface="Times New Roman"/>
              <a:sym typeface="Times New Roman"/>
            </a:endParaRPr>
          </a:p>
        </p:txBody>
      </p:sp>
      <p:pic>
        <p:nvPicPr>
          <p:cNvPr descr="WhatsApp Image 2020-07-07 at 14.53.53.jpeg" id="192" name="Google Shape;192;p14"/>
          <p:cNvPicPr preferRelativeResize="0"/>
          <p:nvPr/>
        </p:nvPicPr>
        <p:blipFill rotWithShape="1">
          <a:blip r:embed="rId3">
            <a:alphaModFix/>
          </a:blip>
          <a:srcRect b="0" l="0" r="0" t="0"/>
          <a:stretch/>
        </p:blipFill>
        <p:spPr>
          <a:xfrm>
            <a:off x="8001000" y="76200"/>
            <a:ext cx="1143000" cy="685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5"/>
          <p:cNvSpPr txBox="1"/>
          <p:nvPr>
            <p:ph idx="1" type="body"/>
          </p:nvPr>
        </p:nvSpPr>
        <p:spPr>
          <a:xfrm>
            <a:off x="321304" y="1383483"/>
            <a:ext cx="8610600" cy="5638800"/>
          </a:xfrm>
          <a:prstGeom prst="rect">
            <a:avLst/>
          </a:prstGeom>
          <a:noFill/>
          <a:ln>
            <a:noFill/>
          </a:ln>
        </p:spPr>
        <p:txBody>
          <a:bodyPr anchorCtr="0" anchor="t" bIns="45700" lIns="91425" spcFirstLastPara="1" rIns="91425" wrap="square" tIns="45700">
            <a:noAutofit/>
          </a:bodyPr>
          <a:lstStyle/>
          <a:p>
            <a:pPr indent="-256032" lvl="0" marL="365760" rtl="0" algn="l">
              <a:spcBef>
                <a:spcPts val="0"/>
              </a:spcBef>
              <a:spcAft>
                <a:spcPts val="0"/>
              </a:spcAft>
              <a:buSzPts val="1768"/>
              <a:buChar char="🞂"/>
            </a:pPr>
            <a:r>
              <a:rPr lang="en-US" sz="2600">
                <a:latin typeface="Times New Roman"/>
                <a:ea typeface="Times New Roman"/>
                <a:cs typeface="Times New Roman"/>
                <a:sym typeface="Times New Roman"/>
              </a:rPr>
              <a:t>Performance testing is not very well understood topic in the testing community. The are several interpretations of performance testing.</a:t>
            </a:r>
            <a:endParaRPr/>
          </a:p>
          <a:p>
            <a:pPr indent="-143764" lvl="0" marL="365760" rtl="0" algn="l">
              <a:spcBef>
                <a:spcPts val="400"/>
              </a:spcBef>
              <a:spcAft>
                <a:spcPts val="0"/>
              </a:spcAft>
              <a:buSzPts val="1768"/>
              <a:buNone/>
            </a:pPr>
            <a:r>
              <a:t/>
            </a:r>
            <a:endParaRPr sz="2600">
              <a:latin typeface="Times New Roman"/>
              <a:ea typeface="Times New Roman"/>
              <a:cs typeface="Times New Roman"/>
              <a:sym typeface="Times New Roman"/>
            </a:endParaRPr>
          </a:p>
          <a:p>
            <a:pPr indent="-256032" lvl="0" marL="365760" rtl="0" algn="l">
              <a:spcBef>
                <a:spcPts val="400"/>
              </a:spcBef>
              <a:spcAft>
                <a:spcPts val="0"/>
              </a:spcAft>
              <a:buSzPts val="1768"/>
              <a:buChar char="🞂"/>
            </a:pPr>
            <a:r>
              <a:rPr lang="en-US" sz="2600">
                <a:latin typeface="Times New Roman"/>
                <a:ea typeface="Times New Roman"/>
                <a:cs typeface="Times New Roman"/>
                <a:sym typeface="Times New Roman"/>
              </a:rPr>
              <a:t>The availability of skills is a major problem facing performance testing.</a:t>
            </a:r>
            <a:endParaRPr/>
          </a:p>
          <a:p>
            <a:pPr indent="-143764" lvl="0" marL="365760" rtl="0" algn="l">
              <a:spcBef>
                <a:spcPts val="400"/>
              </a:spcBef>
              <a:spcAft>
                <a:spcPts val="0"/>
              </a:spcAft>
              <a:buSzPts val="1768"/>
              <a:buNone/>
            </a:pPr>
            <a:r>
              <a:t/>
            </a:r>
            <a:endParaRPr sz="2600">
              <a:latin typeface="Times New Roman"/>
              <a:ea typeface="Times New Roman"/>
              <a:cs typeface="Times New Roman"/>
              <a:sym typeface="Times New Roman"/>
            </a:endParaRPr>
          </a:p>
          <a:p>
            <a:pPr indent="-256032" lvl="0" marL="365760" rtl="0" algn="l">
              <a:spcBef>
                <a:spcPts val="400"/>
              </a:spcBef>
              <a:spcAft>
                <a:spcPts val="0"/>
              </a:spcAft>
              <a:buSzPts val="1768"/>
              <a:buChar char="🞂"/>
            </a:pPr>
            <a:r>
              <a:rPr lang="en-US" sz="2600">
                <a:latin typeface="Times New Roman"/>
                <a:ea typeface="Times New Roman"/>
                <a:cs typeface="Times New Roman"/>
                <a:sym typeface="Times New Roman"/>
              </a:rPr>
              <a:t>Performance testing requires a large number and amount of resources such as hardware, software, effort, time, tools and people.</a:t>
            </a:r>
            <a:endParaRPr sz="2600">
              <a:latin typeface="Times New Roman"/>
              <a:ea typeface="Times New Roman"/>
              <a:cs typeface="Times New Roman"/>
              <a:sym typeface="Times New Roman"/>
            </a:endParaRPr>
          </a:p>
        </p:txBody>
      </p:sp>
      <p:sp>
        <p:nvSpPr>
          <p:cNvPr id="198" name="Google Shape;198;p15"/>
          <p:cNvSpPr txBox="1"/>
          <p:nvPr>
            <p:ph type="title"/>
          </p:nvPr>
        </p:nvSpPr>
        <p:spPr>
          <a:xfrm>
            <a:off x="76200" y="533400"/>
            <a:ext cx="8229600" cy="71596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2400"/>
              <a:buFont typeface="Times New Roman"/>
              <a:buNone/>
            </a:pPr>
            <a:r>
              <a:rPr lang="en-US" sz="2400">
                <a:latin typeface="Times New Roman"/>
                <a:ea typeface="Times New Roman"/>
                <a:cs typeface="Times New Roman"/>
                <a:sym typeface="Times New Roman"/>
              </a:rPr>
              <a:t> CHALLENGES FACED BY PERFORMANCE TESTING</a:t>
            </a:r>
            <a:endParaRPr sz="2400">
              <a:latin typeface="Times New Roman"/>
              <a:ea typeface="Times New Roman"/>
              <a:cs typeface="Times New Roman"/>
              <a:sym typeface="Times New Roman"/>
            </a:endParaRPr>
          </a:p>
        </p:txBody>
      </p:sp>
      <p:pic>
        <p:nvPicPr>
          <p:cNvPr descr="WhatsApp Image 2020-07-07 at 14.53.53.jpeg" id="199" name="Google Shape;199;p15"/>
          <p:cNvPicPr preferRelativeResize="0"/>
          <p:nvPr/>
        </p:nvPicPr>
        <p:blipFill rotWithShape="1">
          <a:blip r:embed="rId3">
            <a:alphaModFix/>
          </a:blip>
          <a:srcRect b="0" l="0" r="0" t="0"/>
          <a:stretch/>
        </p:blipFill>
        <p:spPr>
          <a:xfrm>
            <a:off x="8001000" y="76200"/>
            <a:ext cx="1143000" cy="685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6"/>
          <p:cNvSpPr txBox="1"/>
          <p:nvPr>
            <p:ph idx="1" type="body"/>
          </p:nvPr>
        </p:nvSpPr>
        <p:spPr>
          <a:xfrm>
            <a:off x="457200" y="1066800"/>
            <a:ext cx="8610600" cy="5638800"/>
          </a:xfrm>
          <a:prstGeom prst="rect">
            <a:avLst/>
          </a:prstGeom>
          <a:noFill/>
          <a:ln>
            <a:noFill/>
          </a:ln>
        </p:spPr>
        <p:txBody>
          <a:bodyPr anchorCtr="0" anchor="t" bIns="45700" lIns="91425" spcFirstLastPara="1" rIns="91425" wrap="square" tIns="45700">
            <a:noAutofit/>
          </a:bodyPr>
          <a:lstStyle/>
          <a:p>
            <a:pPr indent="-256032" lvl="0" marL="365760" rtl="0" algn="l">
              <a:spcBef>
                <a:spcPts val="0"/>
              </a:spcBef>
              <a:spcAft>
                <a:spcPts val="0"/>
              </a:spcAft>
              <a:buSzPts val="1768"/>
              <a:buChar char="🞂"/>
            </a:pPr>
            <a:r>
              <a:rPr lang="en-US" sz="2600">
                <a:latin typeface="Times New Roman"/>
                <a:ea typeface="Times New Roman"/>
                <a:cs typeface="Times New Roman"/>
                <a:sym typeface="Times New Roman"/>
              </a:rPr>
              <a:t>Performance test results need to reflect real life environment and expectations.</a:t>
            </a:r>
            <a:endParaRPr/>
          </a:p>
          <a:p>
            <a:pPr indent="0" lvl="0" marL="109728" rtl="0" algn="l">
              <a:spcBef>
                <a:spcPts val="400"/>
              </a:spcBef>
              <a:spcAft>
                <a:spcPts val="0"/>
              </a:spcAft>
              <a:buSzPts val="1768"/>
              <a:buNone/>
            </a:pPr>
            <a:r>
              <a:t/>
            </a:r>
            <a:endParaRPr sz="2600">
              <a:latin typeface="Times New Roman"/>
              <a:ea typeface="Times New Roman"/>
              <a:cs typeface="Times New Roman"/>
              <a:sym typeface="Times New Roman"/>
            </a:endParaRPr>
          </a:p>
          <a:p>
            <a:pPr indent="-256032" lvl="0" marL="365760" rtl="0" algn="l">
              <a:spcBef>
                <a:spcPts val="400"/>
              </a:spcBef>
              <a:spcAft>
                <a:spcPts val="0"/>
              </a:spcAft>
              <a:buSzPts val="1768"/>
              <a:buChar char="🞂"/>
            </a:pPr>
            <a:r>
              <a:rPr lang="en-US" sz="2600">
                <a:latin typeface="Times New Roman"/>
                <a:ea typeface="Times New Roman"/>
                <a:cs typeface="Times New Roman"/>
                <a:sym typeface="Times New Roman"/>
              </a:rPr>
              <a:t>Selecting the right tool for the performance testing is another challenge.</a:t>
            </a:r>
            <a:endParaRPr/>
          </a:p>
          <a:p>
            <a:pPr indent="-143764" lvl="0" marL="365760" rtl="0" algn="l">
              <a:spcBef>
                <a:spcPts val="400"/>
              </a:spcBef>
              <a:spcAft>
                <a:spcPts val="0"/>
              </a:spcAft>
              <a:buSzPts val="1768"/>
              <a:buNone/>
            </a:pPr>
            <a:r>
              <a:t/>
            </a:r>
            <a:endParaRPr sz="2600">
              <a:latin typeface="Times New Roman"/>
              <a:ea typeface="Times New Roman"/>
              <a:cs typeface="Times New Roman"/>
              <a:sym typeface="Times New Roman"/>
            </a:endParaRPr>
          </a:p>
          <a:p>
            <a:pPr indent="-256032" lvl="0" marL="365760" rtl="0" algn="l">
              <a:spcBef>
                <a:spcPts val="400"/>
              </a:spcBef>
              <a:spcAft>
                <a:spcPts val="0"/>
              </a:spcAft>
              <a:buSzPts val="1768"/>
              <a:buChar char="🞂"/>
            </a:pPr>
            <a:r>
              <a:rPr lang="en-US" sz="2600">
                <a:latin typeface="Times New Roman"/>
                <a:ea typeface="Times New Roman"/>
                <a:cs typeface="Times New Roman"/>
                <a:sym typeface="Times New Roman"/>
              </a:rPr>
              <a:t>Interfacing with different teams that include a set of customers.</a:t>
            </a:r>
            <a:endParaRPr/>
          </a:p>
          <a:p>
            <a:pPr indent="-143764" lvl="0" marL="365760" rtl="0" algn="l">
              <a:spcBef>
                <a:spcPts val="400"/>
              </a:spcBef>
              <a:spcAft>
                <a:spcPts val="0"/>
              </a:spcAft>
              <a:buSzPts val="1768"/>
              <a:buNone/>
            </a:pPr>
            <a:r>
              <a:t/>
            </a:r>
            <a:endParaRPr sz="2600">
              <a:latin typeface="Times New Roman"/>
              <a:ea typeface="Times New Roman"/>
              <a:cs typeface="Times New Roman"/>
              <a:sym typeface="Times New Roman"/>
            </a:endParaRPr>
          </a:p>
          <a:p>
            <a:pPr indent="-256032" lvl="0" marL="365760" rtl="0" algn="l">
              <a:spcBef>
                <a:spcPts val="400"/>
              </a:spcBef>
              <a:spcAft>
                <a:spcPts val="0"/>
              </a:spcAft>
              <a:buSzPts val="1768"/>
              <a:buChar char="🞂"/>
            </a:pPr>
            <a:r>
              <a:rPr lang="en-US" sz="2600">
                <a:latin typeface="Times New Roman"/>
                <a:ea typeface="Times New Roman"/>
                <a:cs typeface="Times New Roman"/>
                <a:sym typeface="Times New Roman"/>
              </a:rPr>
              <a:t>Lack of seriousness on performance tests by the management and development team.</a:t>
            </a:r>
            <a:endParaRPr sz="2600">
              <a:latin typeface="Times New Roman"/>
              <a:ea typeface="Times New Roman"/>
              <a:cs typeface="Times New Roman"/>
              <a:sym typeface="Times New Roman"/>
            </a:endParaRPr>
          </a:p>
        </p:txBody>
      </p:sp>
      <p:sp>
        <p:nvSpPr>
          <p:cNvPr id="205" name="Google Shape;205;p16"/>
          <p:cNvSpPr txBox="1"/>
          <p:nvPr>
            <p:ph type="title"/>
          </p:nvPr>
        </p:nvSpPr>
        <p:spPr>
          <a:xfrm>
            <a:off x="457200" y="274638"/>
            <a:ext cx="8229600" cy="715962"/>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Times New Roman"/>
              <a:buNone/>
            </a:pPr>
            <a:r>
              <a:rPr lang="en-US" sz="2400">
                <a:latin typeface="Times New Roman"/>
                <a:ea typeface="Times New Roman"/>
                <a:cs typeface="Times New Roman"/>
                <a:sym typeface="Times New Roman"/>
              </a:rPr>
              <a:t> </a:t>
            </a:r>
            <a:br>
              <a:rPr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CHALLENGES FACED BY PERFORMANCE TESTING</a:t>
            </a:r>
            <a:endParaRPr sz="2400"/>
          </a:p>
        </p:txBody>
      </p:sp>
      <p:pic>
        <p:nvPicPr>
          <p:cNvPr descr="WhatsApp Image 2020-07-07 at 14.53.53.jpeg" id="206" name="Google Shape;206;p16"/>
          <p:cNvPicPr preferRelativeResize="0"/>
          <p:nvPr/>
        </p:nvPicPr>
        <p:blipFill rotWithShape="1">
          <a:blip r:embed="rId3">
            <a:alphaModFix/>
          </a:blip>
          <a:srcRect b="0" l="0" r="0" t="0"/>
          <a:stretch/>
        </p:blipFill>
        <p:spPr>
          <a:xfrm>
            <a:off x="8001000" y="76200"/>
            <a:ext cx="1143000" cy="685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7"/>
          <p:cNvSpPr txBox="1"/>
          <p:nvPr>
            <p:ph type="title"/>
          </p:nvPr>
        </p:nvSpPr>
        <p:spPr>
          <a:xfrm>
            <a:off x="457200" y="381000"/>
            <a:ext cx="8229600" cy="6096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lang="en-US" sz="3600">
                <a:solidFill>
                  <a:schemeClr val="dk1"/>
                </a:solidFill>
                <a:latin typeface="Times New Roman"/>
                <a:ea typeface="Times New Roman"/>
                <a:cs typeface="Times New Roman"/>
                <a:sym typeface="Times New Roman"/>
              </a:rPr>
              <a:t>Regression Testing</a:t>
            </a:r>
            <a:endParaRPr sz="3600">
              <a:solidFill>
                <a:schemeClr val="dk1"/>
              </a:solidFill>
              <a:latin typeface="Times New Roman"/>
              <a:ea typeface="Times New Roman"/>
              <a:cs typeface="Times New Roman"/>
              <a:sym typeface="Times New Roman"/>
            </a:endParaRPr>
          </a:p>
        </p:txBody>
      </p:sp>
      <p:pic>
        <p:nvPicPr>
          <p:cNvPr descr="WhatsApp Image 2020-07-07 at 14.53.53.jpeg" id="212" name="Google Shape;212;p17"/>
          <p:cNvPicPr preferRelativeResize="0"/>
          <p:nvPr/>
        </p:nvPicPr>
        <p:blipFill rotWithShape="1">
          <a:blip r:embed="rId3">
            <a:alphaModFix/>
          </a:blip>
          <a:srcRect b="0" l="0" r="0" t="0"/>
          <a:stretch/>
        </p:blipFill>
        <p:spPr>
          <a:xfrm>
            <a:off x="8001000" y="76200"/>
            <a:ext cx="1143000" cy="685800"/>
          </a:xfrm>
          <a:prstGeom prst="rect">
            <a:avLst/>
          </a:prstGeom>
          <a:noFill/>
          <a:ln>
            <a:noFill/>
          </a:ln>
        </p:spPr>
      </p:pic>
      <p:pic>
        <p:nvPicPr>
          <p:cNvPr id="213" name="Google Shape;213;p17"/>
          <p:cNvPicPr preferRelativeResize="0"/>
          <p:nvPr/>
        </p:nvPicPr>
        <p:blipFill rotWithShape="1">
          <a:blip r:embed="rId4">
            <a:alphaModFix/>
          </a:blip>
          <a:srcRect b="0" l="0" r="0" t="0"/>
          <a:stretch/>
        </p:blipFill>
        <p:spPr>
          <a:xfrm>
            <a:off x="533400" y="1143000"/>
            <a:ext cx="7981950" cy="4876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8"/>
          <p:cNvSpPr txBox="1"/>
          <p:nvPr>
            <p:ph idx="1" type="body"/>
          </p:nvPr>
        </p:nvSpPr>
        <p:spPr>
          <a:xfrm>
            <a:off x="381000" y="990600"/>
            <a:ext cx="8686800" cy="4625609"/>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Clr>
                <a:schemeClr val="dk1"/>
              </a:buClr>
              <a:buSzPts val="1632"/>
              <a:buFont typeface="Noto Sans Symbols"/>
              <a:buChar char="⮚"/>
            </a:pPr>
            <a:r>
              <a:rPr lang="en-US" sz="2400">
                <a:latin typeface="Times New Roman"/>
                <a:ea typeface="Times New Roman"/>
                <a:cs typeface="Times New Roman"/>
                <a:sym typeface="Times New Roman"/>
              </a:rPr>
              <a:t>Software undergoes constant changes. Such changes are necessitated because of defects to be fixed, enhancements to be made to existing functionality, or new functionality to be added.</a:t>
            </a:r>
            <a:endParaRPr/>
          </a:p>
          <a:p>
            <a:pPr indent="0" lvl="0" marL="109728" rtl="0" algn="just">
              <a:spcBef>
                <a:spcPts val="400"/>
              </a:spcBef>
              <a:spcAft>
                <a:spcPts val="0"/>
              </a:spcAft>
              <a:buClr>
                <a:schemeClr val="dk1"/>
              </a:buClr>
              <a:buSzPts val="1632"/>
              <a:buNone/>
            </a:pPr>
            <a:r>
              <a:t/>
            </a:r>
            <a:endParaRPr sz="2400">
              <a:latin typeface="Times New Roman"/>
              <a:ea typeface="Times New Roman"/>
              <a:cs typeface="Times New Roman"/>
              <a:sym typeface="Times New Roman"/>
            </a:endParaRPr>
          </a:p>
          <a:p>
            <a:pPr indent="-256032" lvl="0" marL="365760" rtl="0" algn="just">
              <a:spcBef>
                <a:spcPts val="400"/>
              </a:spcBef>
              <a:spcAft>
                <a:spcPts val="0"/>
              </a:spcAft>
              <a:buClr>
                <a:schemeClr val="dk1"/>
              </a:buClr>
              <a:buSzPts val="1632"/>
              <a:buFont typeface="Noto Sans Symbols"/>
              <a:buChar char="⮚"/>
            </a:pPr>
            <a:r>
              <a:rPr lang="en-US" sz="2400">
                <a:latin typeface="Times New Roman"/>
                <a:ea typeface="Times New Roman"/>
                <a:cs typeface="Times New Roman"/>
                <a:sym typeface="Times New Roman"/>
              </a:rPr>
              <a:t>Anytime such changes are made, it is important to ensure that:</a:t>
            </a:r>
            <a:endParaRPr/>
          </a:p>
          <a:p>
            <a:pPr indent="0" lvl="0" marL="109728" rtl="0" algn="just">
              <a:spcBef>
                <a:spcPts val="400"/>
              </a:spcBef>
              <a:spcAft>
                <a:spcPts val="0"/>
              </a:spcAft>
              <a:buClr>
                <a:schemeClr val="dk1"/>
              </a:buClr>
              <a:buSzPts val="1632"/>
              <a:buNone/>
            </a:pPr>
            <a:r>
              <a:t/>
            </a:r>
            <a:endParaRPr sz="2400">
              <a:latin typeface="Times New Roman"/>
              <a:ea typeface="Times New Roman"/>
              <a:cs typeface="Times New Roman"/>
              <a:sym typeface="Times New Roman"/>
            </a:endParaRPr>
          </a:p>
          <a:p>
            <a:pPr indent="-457200" lvl="0" marL="576072" rtl="0" algn="just">
              <a:spcBef>
                <a:spcPts val="400"/>
              </a:spcBef>
              <a:spcAft>
                <a:spcPts val="0"/>
              </a:spcAft>
              <a:buClr>
                <a:schemeClr val="dk1"/>
              </a:buClr>
              <a:buSzPts val="1632"/>
              <a:buFont typeface="Noto Sans Symbols"/>
              <a:buChar char="⮚"/>
            </a:pPr>
            <a:r>
              <a:rPr lang="en-US" sz="2400">
                <a:latin typeface="Times New Roman"/>
                <a:ea typeface="Times New Roman"/>
                <a:cs typeface="Times New Roman"/>
                <a:sym typeface="Times New Roman"/>
              </a:rPr>
              <a:t>The changes or additions work as designed; and</a:t>
            </a:r>
            <a:endParaRPr/>
          </a:p>
          <a:p>
            <a:pPr indent="-457200" lvl="0" marL="576072" rtl="0" algn="just">
              <a:spcBef>
                <a:spcPts val="400"/>
              </a:spcBef>
              <a:spcAft>
                <a:spcPts val="0"/>
              </a:spcAft>
              <a:buClr>
                <a:schemeClr val="dk1"/>
              </a:buClr>
              <a:buSzPts val="1632"/>
              <a:buFont typeface="Noto Sans Symbols"/>
              <a:buChar char="⮚"/>
            </a:pPr>
            <a:r>
              <a:rPr lang="en-US" sz="2400">
                <a:latin typeface="Times New Roman"/>
                <a:ea typeface="Times New Roman"/>
                <a:cs typeface="Times New Roman"/>
                <a:sym typeface="Times New Roman"/>
              </a:rPr>
              <a:t>The changes or additions do not break something that is already working and should continue to work.</a:t>
            </a:r>
            <a:endParaRPr/>
          </a:p>
          <a:p>
            <a:pPr indent="-353568" lvl="0" marL="576072" rtl="0" algn="just">
              <a:spcBef>
                <a:spcPts val="400"/>
              </a:spcBef>
              <a:spcAft>
                <a:spcPts val="0"/>
              </a:spcAft>
              <a:buClr>
                <a:schemeClr val="dk1"/>
              </a:buClr>
              <a:buSzPts val="1632"/>
              <a:buFont typeface="Noto Sans Symbols"/>
              <a:buNone/>
            </a:pPr>
            <a:r>
              <a:t/>
            </a:r>
            <a:endParaRPr sz="2400">
              <a:latin typeface="Times New Roman"/>
              <a:ea typeface="Times New Roman"/>
              <a:cs typeface="Times New Roman"/>
              <a:sym typeface="Times New Roman"/>
            </a:endParaRPr>
          </a:p>
          <a:p>
            <a:pPr indent="-457200" lvl="0" marL="576072" rtl="0" algn="just">
              <a:spcBef>
                <a:spcPts val="400"/>
              </a:spcBef>
              <a:spcAft>
                <a:spcPts val="0"/>
              </a:spcAft>
              <a:buClr>
                <a:schemeClr val="dk1"/>
              </a:buClr>
              <a:buSzPts val="1632"/>
              <a:buNone/>
            </a:pPr>
            <a:r>
              <a:rPr b="1" lang="en-US" sz="2400">
                <a:latin typeface="Times New Roman"/>
                <a:ea typeface="Times New Roman"/>
                <a:cs typeface="Times New Roman"/>
                <a:sym typeface="Times New Roman"/>
              </a:rPr>
              <a:t>Regression testing is designed to address the above 2purposes</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p:txBody>
      </p:sp>
      <p:sp>
        <p:nvSpPr>
          <p:cNvPr id="219" name="Google Shape;219;p18"/>
          <p:cNvSpPr txBox="1"/>
          <p:nvPr>
            <p:ph type="title"/>
          </p:nvPr>
        </p:nvSpPr>
        <p:spPr>
          <a:xfrm>
            <a:off x="457200" y="381000"/>
            <a:ext cx="8229600" cy="6096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lang="en-US" sz="3600">
                <a:solidFill>
                  <a:schemeClr val="dk1"/>
                </a:solidFill>
                <a:latin typeface="Times New Roman"/>
                <a:ea typeface="Times New Roman"/>
                <a:cs typeface="Times New Roman"/>
                <a:sym typeface="Times New Roman"/>
              </a:rPr>
              <a:t>Regression Testing</a:t>
            </a:r>
            <a:endParaRPr sz="3600">
              <a:solidFill>
                <a:schemeClr val="dk1"/>
              </a:solidFill>
              <a:latin typeface="Times New Roman"/>
              <a:ea typeface="Times New Roman"/>
              <a:cs typeface="Times New Roman"/>
              <a:sym typeface="Times New Roman"/>
            </a:endParaRPr>
          </a:p>
        </p:txBody>
      </p:sp>
      <p:pic>
        <p:nvPicPr>
          <p:cNvPr descr="WhatsApp Image 2020-07-07 at 14.53.53.jpeg" id="220" name="Google Shape;220;p18"/>
          <p:cNvPicPr preferRelativeResize="0"/>
          <p:nvPr/>
        </p:nvPicPr>
        <p:blipFill rotWithShape="1">
          <a:blip r:embed="rId3">
            <a:alphaModFix/>
          </a:blip>
          <a:srcRect b="0" l="0" r="0" t="0"/>
          <a:stretch/>
        </p:blipFill>
        <p:spPr>
          <a:xfrm>
            <a:off x="8001000" y="76200"/>
            <a:ext cx="1143000" cy="685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19"/>
          <p:cNvPicPr preferRelativeResize="0"/>
          <p:nvPr>
            <p:ph idx="1" type="body"/>
          </p:nvPr>
        </p:nvPicPr>
        <p:blipFill rotWithShape="1">
          <a:blip r:embed="rId3">
            <a:alphaModFix/>
          </a:blip>
          <a:srcRect b="0" l="0" r="0" t="0"/>
          <a:stretch/>
        </p:blipFill>
        <p:spPr>
          <a:xfrm>
            <a:off x="840592" y="1447800"/>
            <a:ext cx="7719082" cy="4625975"/>
          </a:xfrm>
          <a:prstGeom prst="rect">
            <a:avLst/>
          </a:prstGeom>
          <a:noFill/>
          <a:ln>
            <a:noFill/>
          </a:ln>
        </p:spPr>
      </p:pic>
      <p:sp>
        <p:nvSpPr>
          <p:cNvPr id="226" name="Google Shape;226;p19"/>
          <p:cNvSpPr txBox="1"/>
          <p:nvPr>
            <p:ph type="title"/>
          </p:nvPr>
        </p:nvSpPr>
        <p:spPr>
          <a:xfrm>
            <a:off x="457200" y="381000"/>
            <a:ext cx="8229600" cy="6096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lang="en-US" sz="3600">
                <a:solidFill>
                  <a:schemeClr val="dk1"/>
                </a:solidFill>
                <a:latin typeface="Times New Roman"/>
                <a:ea typeface="Times New Roman"/>
                <a:cs typeface="Times New Roman"/>
                <a:sym typeface="Times New Roman"/>
              </a:rPr>
              <a:t>Regression Testing</a:t>
            </a:r>
            <a:endParaRPr sz="3600">
              <a:solidFill>
                <a:schemeClr val="dk1"/>
              </a:solidFill>
              <a:latin typeface="Times New Roman"/>
              <a:ea typeface="Times New Roman"/>
              <a:cs typeface="Times New Roman"/>
              <a:sym typeface="Times New Roman"/>
            </a:endParaRPr>
          </a:p>
        </p:txBody>
      </p:sp>
      <p:pic>
        <p:nvPicPr>
          <p:cNvPr descr="WhatsApp Image 2020-07-07 at 14.53.53.jpeg" id="227" name="Google Shape;227;p19"/>
          <p:cNvPicPr preferRelativeResize="0"/>
          <p:nvPr/>
        </p:nvPicPr>
        <p:blipFill rotWithShape="1">
          <a:blip r:embed="rId4">
            <a:alphaModFix/>
          </a:blip>
          <a:srcRect b="0" l="0" r="0" t="0"/>
          <a:stretch/>
        </p:blipFill>
        <p:spPr>
          <a:xfrm>
            <a:off x="8001000" y="76200"/>
            <a:ext cx="1143000" cy="685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
          <p:cNvSpPr txBox="1"/>
          <p:nvPr>
            <p:ph idx="1" type="body"/>
          </p:nvPr>
        </p:nvSpPr>
        <p:spPr>
          <a:xfrm>
            <a:off x="459463" y="2209800"/>
            <a:ext cx="8382000" cy="4525963"/>
          </a:xfrm>
          <a:prstGeom prst="rect">
            <a:avLst/>
          </a:prstGeom>
          <a:noFill/>
          <a:ln>
            <a:noFill/>
          </a:ln>
        </p:spPr>
        <p:txBody>
          <a:bodyPr anchorCtr="0" anchor="t" bIns="45700" lIns="91425" spcFirstLastPara="1" rIns="91425" wrap="square" tIns="45700">
            <a:noAutofit/>
          </a:bodyPr>
          <a:lstStyle/>
          <a:p>
            <a:pPr indent="-256032" lvl="0" marL="365760" rtl="0" algn="l">
              <a:spcBef>
                <a:spcPts val="0"/>
              </a:spcBef>
              <a:spcAft>
                <a:spcPts val="0"/>
              </a:spcAft>
              <a:buClr>
                <a:schemeClr val="dk1"/>
              </a:buClr>
              <a:buSzPts val="1632"/>
              <a:buNone/>
            </a:pPr>
            <a:r>
              <a:rPr lang="en-US" sz="2400">
                <a:latin typeface="Times New Roman"/>
                <a:ea typeface="Times New Roman"/>
                <a:cs typeface="Times New Roman"/>
                <a:sym typeface="Times New Roman"/>
              </a:rPr>
              <a:t>	Performance testing is the process of determining the speed or effectiveness of a computer, network, software program or device. </a:t>
            </a:r>
            <a:endParaRPr/>
          </a:p>
          <a:p>
            <a:pPr indent="-256032" lvl="0" marL="365760" rtl="0" algn="l">
              <a:spcBef>
                <a:spcPts val="400"/>
              </a:spcBef>
              <a:spcAft>
                <a:spcPts val="0"/>
              </a:spcAft>
              <a:buSzPts val="1632"/>
              <a:buNone/>
            </a:pPr>
            <a:r>
              <a:t/>
            </a:r>
            <a:endParaRPr sz="2400">
              <a:latin typeface="Times New Roman"/>
              <a:ea typeface="Times New Roman"/>
              <a:cs typeface="Times New Roman"/>
              <a:sym typeface="Times New Roman"/>
            </a:endParaRPr>
          </a:p>
        </p:txBody>
      </p:sp>
      <p:sp>
        <p:nvSpPr>
          <p:cNvPr id="114" name="Google Shape;114;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Times New Roman"/>
              <a:buNone/>
            </a:pPr>
            <a:r>
              <a:rPr lang="en-US" sz="3600">
                <a:solidFill>
                  <a:schemeClr val="dk1"/>
                </a:solidFill>
                <a:latin typeface="Times New Roman"/>
                <a:ea typeface="Times New Roman"/>
                <a:cs typeface="Times New Roman"/>
                <a:sym typeface="Times New Roman"/>
              </a:rPr>
              <a:t>Introduction to Performance Testing</a:t>
            </a:r>
            <a:endParaRPr sz="3600">
              <a:solidFill>
                <a:schemeClr val="dk1"/>
              </a:solidFill>
              <a:latin typeface="Times New Roman"/>
              <a:ea typeface="Times New Roman"/>
              <a:cs typeface="Times New Roman"/>
              <a:sym typeface="Times New Roman"/>
            </a:endParaRPr>
          </a:p>
        </p:txBody>
      </p:sp>
      <p:pic>
        <p:nvPicPr>
          <p:cNvPr descr="WhatsApp Image 2020-07-07 at 14.53.53.jpeg" id="115" name="Google Shape;115;p2"/>
          <p:cNvPicPr preferRelativeResize="0"/>
          <p:nvPr/>
        </p:nvPicPr>
        <p:blipFill rotWithShape="1">
          <a:blip r:embed="rId3">
            <a:alphaModFix/>
          </a:blip>
          <a:srcRect b="0" l="0" r="0" t="0"/>
          <a:stretch/>
        </p:blipFill>
        <p:spPr>
          <a:xfrm>
            <a:off x="8001000" y="76200"/>
            <a:ext cx="1143000" cy="685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20"/>
          <p:cNvPicPr preferRelativeResize="0"/>
          <p:nvPr>
            <p:ph idx="1" type="body"/>
          </p:nvPr>
        </p:nvPicPr>
        <p:blipFill rotWithShape="1">
          <a:blip r:embed="rId3">
            <a:alphaModFix/>
          </a:blip>
          <a:srcRect b="0" l="0" r="0" t="0"/>
          <a:stretch/>
        </p:blipFill>
        <p:spPr>
          <a:xfrm>
            <a:off x="457200" y="1731037"/>
            <a:ext cx="8229600" cy="4462725"/>
          </a:xfrm>
          <a:prstGeom prst="rect">
            <a:avLst/>
          </a:prstGeom>
          <a:noFill/>
          <a:ln>
            <a:noFill/>
          </a:ln>
        </p:spPr>
      </p:pic>
      <p:sp>
        <p:nvSpPr>
          <p:cNvPr id="233" name="Google Shape;233;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100"/>
              <a:buFont typeface="Times New Roman"/>
              <a:buNone/>
            </a:pPr>
            <a:r>
              <a:rPr lang="en-US">
                <a:solidFill>
                  <a:schemeClr val="dk1"/>
                </a:solidFill>
                <a:latin typeface="Times New Roman"/>
                <a:ea typeface="Times New Roman"/>
                <a:cs typeface="Times New Roman"/>
                <a:sym typeface="Times New Roman"/>
              </a:rPr>
              <a:t>Types of regression testing</a:t>
            </a:r>
            <a:endParaRPr>
              <a:solidFill>
                <a:schemeClr val="dk1"/>
              </a:solidFill>
              <a:latin typeface="Times New Roman"/>
              <a:ea typeface="Times New Roman"/>
              <a:cs typeface="Times New Roman"/>
              <a:sym typeface="Times New Roman"/>
            </a:endParaRPr>
          </a:p>
        </p:txBody>
      </p:sp>
      <p:pic>
        <p:nvPicPr>
          <p:cNvPr descr="WhatsApp Image 2020-07-07 at 14.53.53.jpeg" id="234" name="Google Shape;234;p20"/>
          <p:cNvPicPr preferRelativeResize="0"/>
          <p:nvPr/>
        </p:nvPicPr>
        <p:blipFill rotWithShape="1">
          <a:blip r:embed="rId4">
            <a:alphaModFix/>
          </a:blip>
          <a:srcRect b="0" l="0" r="0" t="0"/>
          <a:stretch/>
        </p:blipFill>
        <p:spPr>
          <a:xfrm>
            <a:off x="8001000" y="76200"/>
            <a:ext cx="1143000" cy="685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1"/>
          <p:cNvSpPr txBox="1"/>
          <p:nvPr>
            <p:ph idx="1" type="body"/>
          </p:nvPr>
        </p:nvSpPr>
        <p:spPr>
          <a:xfrm>
            <a:off x="457200" y="1524001"/>
            <a:ext cx="8229600" cy="4876800"/>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Clr>
                <a:schemeClr val="dk1"/>
              </a:buClr>
              <a:buSzPts val="1632"/>
              <a:buChar char="🞂"/>
            </a:pPr>
            <a:r>
              <a:rPr lang="en-US" sz="2400">
                <a:latin typeface="Times New Roman"/>
                <a:ea typeface="Times New Roman"/>
                <a:cs typeface="Times New Roman"/>
                <a:sym typeface="Times New Roman"/>
              </a:rPr>
              <a:t>There are 2 types of regression testing</a:t>
            </a:r>
            <a:endParaRPr/>
          </a:p>
          <a:p>
            <a:pPr indent="-457200" lvl="0" marL="576072" rtl="0" algn="just">
              <a:spcBef>
                <a:spcPts val="400"/>
              </a:spcBef>
              <a:spcAft>
                <a:spcPts val="0"/>
              </a:spcAft>
              <a:buClr>
                <a:schemeClr val="dk1"/>
              </a:buClr>
              <a:buSzPts val="1632"/>
              <a:buFont typeface="Lucida Sans"/>
              <a:buAutoNum type="arabicPeriod"/>
            </a:pPr>
            <a:r>
              <a:rPr lang="en-US" sz="2400">
                <a:latin typeface="Times New Roman"/>
                <a:ea typeface="Times New Roman"/>
                <a:cs typeface="Times New Roman"/>
                <a:sym typeface="Times New Roman"/>
              </a:rPr>
              <a:t>Regular regression testing</a:t>
            </a:r>
            <a:endParaRPr/>
          </a:p>
          <a:p>
            <a:pPr indent="-457200" lvl="0" marL="576072" rtl="0" algn="just">
              <a:spcBef>
                <a:spcPts val="400"/>
              </a:spcBef>
              <a:spcAft>
                <a:spcPts val="0"/>
              </a:spcAft>
              <a:buClr>
                <a:schemeClr val="dk1"/>
              </a:buClr>
              <a:buSzPts val="1632"/>
              <a:buFont typeface="Lucida Sans"/>
              <a:buAutoNum type="arabicPeriod"/>
            </a:pPr>
            <a:r>
              <a:rPr lang="en-US" sz="2400">
                <a:latin typeface="Times New Roman"/>
                <a:ea typeface="Times New Roman"/>
                <a:cs typeface="Times New Roman"/>
                <a:sym typeface="Times New Roman"/>
              </a:rPr>
              <a:t>Final regression testing</a:t>
            </a:r>
            <a:endParaRPr/>
          </a:p>
          <a:p>
            <a:pPr indent="-353568" lvl="0" marL="576072" rtl="0" algn="just">
              <a:spcBef>
                <a:spcPts val="400"/>
              </a:spcBef>
              <a:spcAft>
                <a:spcPts val="0"/>
              </a:spcAft>
              <a:buClr>
                <a:schemeClr val="dk1"/>
              </a:buClr>
              <a:buSzPts val="1632"/>
              <a:buNone/>
            </a:pPr>
            <a:r>
              <a:t/>
            </a:r>
            <a:endParaRPr sz="2400">
              <a:latin typeface="Times New Roman"/>
              <a:ea typeface="Times New Roman"/>
              <a:cs typeface="Times New Roman"/>
              <a:sym typeface="Times New Roman"/>
            </a:endParaRPr>
          </a:p>
          <a:p>
            <a:pPr indent="-457200" lvl="0" marL="576072" rtl="0" algn="just">
              <a:spcBef>
                <a:spcPts val="400"/>
              </a:spcBef>
              <a:spcAft>
                <a:spcPts val="0"/>
              </a:spcAft>
              <a:buClr>
                <a:schemeClr val="dk1"/>
              </a:buClr>
              <a:buSzPts val="1632"/>
              <a:buChar char="🞂"/>
            </a:pPr>
            <a:r>
              <a:rPr lang="en-US" sz="2400">
                <a:latin typeface="Times New Roman"/>
                <a:ea typeface="Times New Roman"/>
                <a:cs typeface="Times New Roman"/>
                <a:sym typeface="Times New Roman"/>
              </a:rPr>
              <a:t>Regular regression testing is done between test cycles to ensure that the defect fixes that are done and the functionality that were working with the earlier test cycles continue to work.</a:t>
            </a:r>
            <a:endParaRPr/>
          </a:p>
          <a:p>
            <a:pPr indent="-353568" lvl="0" marL="576072" rtl="0" algn="just">
              <a:spcBef>
                <a:spcPts val="400"/>
              </a:spcBef>
              <a:spcAft>
                <a:spcPts val="0"/>
              </a:spcAft>
              <a:buClr>
                <a:schemeClr val="dk1"/>
              </a:buClr>
              <a:buSzPts val="1632"/>
              <a:buNone/>
            </a:pPr>
            <a:r>
              <a:t/>
            </a:r>
            <a:endParaRPr sz="2400">
              <a:latin typeface="Times New Roman"/>
              <a:ea typeface="Times New Roman"/>
              <a:cs typeface="Times New Roman"/>
              <a:sym typeface="Times New Roman"/>
            </a:endParaRPr>
          </a:p>
          <a:p>
            <a:pPr indent="-457200" lvl="0" marL="576072" rtl="0" algn="just">
              <a:spcBef>
                <a:spcPts val="400"/>
              </a:spcBef>
              <a:spcAft>
                <a:spcPts val="0"/>
              </a:spcAft>
              <a:buClr>
                <a:schemeClr val="dk1"/>
              </a:buClr>
              <a:buSzPts val="1632"/>
              <a:buChar char="🞂"/>
            </a:pPr>
            <a:r>
              <a:rPr lang="en-US" sz="2400">
                <a:latin typeface="Times New Roman"/>
                <a:ea typeface="Times New Roman"/>
                <a:cs typeface="Times New Roman"/>
                <a:sym typeface="Times New Roman"/>
              </a:rPr>
              <a:t>Regular regression testing can use more than one product build for the test cases to be executed</a:t>
            </a:r>
            <a:endParaRPr/>
          </a:p>
          <a:p>
            <a:pPr indent="-353568" lvl="0" marL="576072" rtl="0" algn="just">
              <a:spcBef>
                <a:spcPts val="400"/>
              </a:spcBef>
              <a:spcAft>
                <a:spcPts val="0"/>
              </a:spcAft>
              <a:buClr>
                <a:schemeClr val="dk1"/>
              </a:buClr>
              <a:buSzPts val="1632"/>
              <a:buNone/>
            </a:pPr>
            <a:r>
              <a:t/>
            </a:r>
            <a:endParaRPr sz="2400">
              <a:latin typeface="Times New Roman"/>
              <a:ea typeface="Times New Roman"/>
              <a:cs typeface="Times New Roman"/>
              <a:sym typeface="Times New Roman"/>
            </a:endParaRPr>
          </a:p>
        </p:txBody>
      </p:sp>
      <p:sp>
        <p:nvSpPr>
          <p:cNvPr id="240" name="Google Shape;240;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100"/>
              <a:buFont typeface="Times New Roman"/>
              <a:buNone/>
            </a:pPr>
            <a:r>
              <a:rPr lang="en-US">
                <a:solidFill>
                  <a:schemeClr val="dk1"/>
                </a:solidFill>
                <a:latin typeface="Times New Roman"/>
                <a:ea typeface="Times New Roman"/>
                <a:cs typeface="Times New Roman"/>
                <a:sym typeface="Times New Roman"/>
              </a:rPr>
              <a:t>Types of regression testing</a:t>
            </a:r>
            <a:endParaRPr>
              <a:solidFill>
                <a:schemeClr val="dk1"/>
              </a:solidFill>
              <a:latin typeface="Times New Roman"/>
              <a:ea typeface="Times New Roman"/>
              <a:cs typeface="Times New Roman"/>
              <a:sym typeface="Times New Roman"/>
            </a:endParaRPr>
          </a:p>
        </p:txBody>
      </p:sp>
      <p:pic>
        <p:nvPicPr>
          <p:cNvPr descr="WhatsApp Image 2020-07-07 at 14.53.53.jpeg" id="241" name="Google Shape;241;p21"/>
          <p:cNvPicPr preferRelativeResize="0"/>
          <p:nvPr/>
        </p:nvPicPr>
        <p:blipFill rotWithShape="1">
          <a:blip r:embed="rId3">
            <a:alphaModFix/>
          </a:blip>
          <a:srcRect b="0" l="0" r="0" t="0"/>
          <a:stretch/>
        </p:blipFill>
        <p:spPr>
          <a:xfrm>
            <a:off x="8001000" y="76200"/>
            <a:ext cx="1143000" cy="685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2"/>
          <p:cNvSpPr txBox="1"/>
          <p:nvPr>
            <p:ph idx="1" type="body"/>
          </p:nvPr>
        </p:nvSpPr>
        <p:spPr>
          <a:xfrm>
            <a:off x="342900" y="762000"/>
            <a:ext cx="8229600" cy="4876800"/>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Clr>
                <a:schemeClr val="dk1"/>
              </a:buClr>
              <a:buSzPts val="1632"/>
              <a:buChar char="🞂"/>
            </a:pPr>
            <a:r>
              <a:rPr b="1" lang="en-US" sz="2400">
                <a:latin typeface="Times New Roman"/>
                <a:ea typeface="Times New Roman"/>
                <a:cs typeface="Times New Roman"/>
                <a:sym typeface="Times New Roman"/>
              </a:rPr>
              <a:t>A final regression testing </a:t>
            </a:r>
            <a:r>
              <a:rPr lang="en-US" sz="2400">
                <a:latin typeface="Times New Roman"/>
                <a:ea typeface="Times New Roman"/>
                <a:cs typeface="Times New Roman"/>
                <a:sym typeface="Times New Roman"/>
              </a:rPr>
              <a:t>is done to validate the final build before release. The Configuration Management engineer delivers the final build with the media and other contents exactly as it would go to the customer.</a:t>
            </a:r>
            <a:endParaRPr/>
          </a:p>
          <a:p>
            <a:pPr indent="-152400" lvl="0" marL="365760" rtl="0" algn="just">
              <a:spcBef>
                <a:spcPts val="400"/>
              </a:spcBef>
              <a:spcAft>
                <a:spcPts val="0"/>
              </a:spcAft>
              <a:buClr>
                <a:schemeClr val="dk1"/>
              </a:buClr>
              <a:buSzPts val="1632"/>
              <a:buNone/>
            </a:pPr>
            <a:r>
              <a:t/>
            </a:r>
            <a:endParaRPr sz="2400">
              <a:latin typeface="Times New Roman"/>
              <a:ea typeface="Times New Roman"/>
              <a:cs typeface="Times New Roman"/>
              <a:sym typeface="Times New Roman"/>
            </a:endParaRPr>
          </a:p>
          <a:p>
            <a:pPr indent="-256032" lvl="0" marL="365760" rtl="0" algn="just">
              <a:spcBef>
                <a:spcPts val="400"/>
              </a:spcBef>
              <a:spcAft>
                <a:spcPts val="0"/>
              </a:spcAft>
              <a:buClr>
                <a:schemeClr val="dk1"/>
              </a:buClr>
              <a:buSzPts val="1632"/>
              <a:buChar char="🞂"/>
            </a:pPr>
            <a:r>
              <a:rPr lang="en-US" sz="2400">
                <a:latin typeface="Times New Roman"/>
                <a:ea typeface="Times New Roman"/>
                <a:cs typeface="Times New Roman"/>
                <a:sym typeface="Times New Roman"/>
              </a:rPr>
              <a:t>The final regression test cycle is conducted for a specific period of duration, which is mutually agreed upon between the development and testing teams. This is called the “</a:t>
            </a:r>
            <a:r>
              <a:rPr i="1" lang="en-US" sz="2400">
                <a:latin typeface="Times New Roman"/>
                <a:ea typeface="Times New Roman"/>
                <a:cs typeface="Times New Roman"/>
                <a:sym typeface="Times New Roman"/>
              </a:rPr>
              <a:t>cook time</a:t>
            </a:r>
            <a:r>
              <a:rPr lang="en-US" sz="2400">
                <a:latin typeface="Times New Roman"/>
                <a:ea typeface="Times New Roman"/>
                <a:cs typeface="Times New Roman"/>
                <a:sym typeface="Times New Roman"/>
              </a:rPr>
              <a:t>” for regression testing </a:t>
            </a:r>
            <a:endParaRPr/>
          </a:p>
        </p:txBody>
      </p:sp>
      <p:pic>
        <p:nvPicPr>
          <p:cNvPr descr="WhatsApp Image 2020-07-07 at 14.53.53.jpeg" id="247" name="Google Shape;247;p22"/>
          <p:cNvPicPr preferRelativeResize="0"/>
          <p:nvPr/>
        </p:nvPicPr>
        <p:blipFill rotWithShape="1">
          <a:blip r:embed="rId3">
            <a:alphaModFix/>
          </a:blip>
          <a:srcRect b="0" l="0" r="0" t="0"/>
          <a:stretch/>
        </p:blipFill>
        <p:spPr>
          <a:xfrm>
            <a:off x="8001000" y="76200"/>
            <a:ext cx="1143000" cy="685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3"/>
          <p:cNvSpPr txBox="1"/>
          <p:nvPr>
            <p:ph idx="1" type="body"/>
          </p:nvPr>
        </p:nvSpPr>
        <p:spPr>
          <a:xfrm>
            <a:off x="457200" y="1981200"/>
            <a:ext cx="8229600" cy="1905000"/>
          </a:xfrm>
          <a:prstGeom prst="rect">
            <a:avLst/>
          </a:prstGeom>
          <a:noFill/>
          <a:ln>
            <a:noFill/>
          </a:ln>
        </p:spPr>
        <p:txBody>
          <a:bodyPr anchorCtr="0" anchor="t" bIns="45700" lIns="91425" spcFirstLastPara="1" rIns="91425" wrap="square" tIns="45700">
            <a:noAutofit/>
          </a:bodyPr>
          <a:lstStyle/>
          <a:p>
            <a:pPr indent="-256032" lvl="0" marL="365760" rtl="0" algn="l">
              <a:spcBef>
                <a:spcPts val="0"/>
              </a:spcBef>
              <a:spcAft>
                <a:spcPts val="0"/>
              </a:spcAft>
              <a:buClr>
                <a:schemeClr val="dk1"/>
              </a:buClr>
              <a:buSzPts val="1768"/>
              <a:buNone/>
            </a:pPr>
            <a:r>
              <a:rPr lang="en-US" sz="2600">
                <a:latin typeface="Times New Roman"/>
                <a:ea typeface="Times New Roman"/>
                <a:cs typeface="Times New Roman"/>
                <a:sym typeface="Times New Roman"/>
              </a:rPr>
              <a:t>It is necessary to perform regression testing when</a:t>
            </a:r>
            <a:endParaRPr/>
          </a:p>
          <a:p>
            <a:pPr indent="-256032" lvl="0" marL="365760" rtl="0" algn="l">
              <a:spcBef>
                <a:spcPts val="400"/>
              </a:spcBef>
              <a:spcAft>
                <a:spcPts val="0"/>
              </a:spcAft>
              <a:buClr>
                <a:schemeClr val="dk1"/>
              </a:buClr>
              <a:buSzPts val="1768"/>
              <a:buNone/>
            </a:pPr>
            <a:r>
              <a:t/>
            </a:r>
            <a:endParaRPr sz="2600">
              <a:latin typeface="Times New Roman"/>
              <a:ea typeface="Times New Roman"/>
              <a:cs typeface="Times New Roman"/>
              <a:sym typeface="Times New Roman"/>
            </a:endParaRPr>
          </a:p>
          <a:p>
            <a:pPr indent="-457200" lvl="0" marL="576072" rtl="0" algn="l">
              <a:spcBef>
                <a:spcPts val="400"/>
              </a:spcBef>
              <a:spcAft>
                <a:spcPts val="0"/>
              </a:spcAft>
              <a:buClr>
                <a:schemeClr val="dk1"/>
              </a:buClr>
              <a:buSzPts val="1768"/>
              <a:buFont typeface="Lucida Sans"/>
              <a:buAutoNum type="arabicPeriod"/>
            </a:pPr>
            <a:r>
              <a:rPr lang="en-US" sz="2600">
                <a:latin typeface="Times New Roman"/>
                <a:ea typeface="Times New Roman"/>
                <a:cs typeface="Times New Roman"/>
                <a:sym typeface="Times New Roman"/>
              </a:rPr>
              <a:t>A reasonable amount of initial testing is already carried out.</a:t>
            </a:r>
            <a:endParaRPr/>
          </a:p>
          <a:p>
            <a:pPr indent="-457200" lvl="0" marL="576072" rtl="0" algn="l">
              <a:spcBef>
                <a:spcPts val="400"/>
              </a:spcBef>
              <a:spcAft>
                <a:spcPts val="0"/>
              </a:spcAft>
              <a:buClr>
                <a:schemeClr val="dk1"/>
              </a:buClr>
              <a:buSzPts val="1768"/>
              <a:buFont typeface="Lucida Sans"/>
              <a:buAutoNum type="arabicPeriod"/>
            </a:pPr>
            <a:r>
              <a:rPr lang="en-US" sz="2600">
                <a:latin typeface="Times New Roman"/>
                <a:ea typeface="Times New Roman"/>
                <a:cs typeface="Times New Roman"/>
                <a:sym typeface="Times New Roman"/>
              </a:rPr>
              <a:t>A good number of defects have been fixed.</a:t>
            </a:r>
            <a:endParaRPr/>
          </a:p>
          <a:p>
            <a:pPr indent="-457200" lvl="0" marL="576072" rtl="0" algn="l">
              <a:spcBef>
                <a:spcPts val="400"/>
              </a:spcBef>
              <a:spcAft>
                <a:spcPts val="0"/>
              </a:spcAft>
              <a:buClr>
                <a:schemeClr val="dk1"/>
              </a:buClr>
              <a:buSzPts val="1768"/>
              <a:buFont typeface="Lucida Sans"/>
              <a:buAutoNum type="arabicPeriod"/>
            </a:pPr>
            <a:r>
              <a:rPr lang="en-US" sz="2600">
                <a:latin typeface="Times New Roman"/>
                <a:ea typeface="Times New Roman"/>
                <a:cs typeface="Times New Roman"/>
                <a:sym typeface="Times New Roman"/>
              </a:rPr>
              <a:t>Defect fixes that can produce side-effects are taken care of.</a:t>
            </a:r>
            <a:endParaRPr sz="2600">
              <a:latin typeface="Times New Roman"/>
              <a:ea typeface="Times New Roman"/>
              <a:cs typeface="Times New Roman"/>
              <a:sym typeface="Times New Roman"/>
            </a:endParaRPr>
          </a:p>
        </p:txBody>
      </p:sp>
      <p:sp>
        <p:nvSpPr>
          <p:cNvPr id="253" name="Google Shape;253;p23"/>
          <p:cNvSpPr txBox="1"/>
          <p:nvPr>
            <p:ph type="title"/>
          </p:nvPr>
        </p:nvSpPr>
        <p:spPr>
          <a:xfrm>
            <a:off x="228600" y="594519"/>
            <a:ext cx="8229600" cy="3349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lang="en-US">
                <a:solidFill>
                  <a:schemeClr val="dk1"/>
                </a:solidFill>
                <a:latin typeface="Times New Roman"/>
                <a:ea typeface="Times New Roman"/>
                <a:cs typeface="Times New Roman"/>
                <a:sym typeface="Times New Roman"/>
              </a:rPr>
              <a:t>When to do Regression Testing</a:t>
            </a:r>
            <a:endParaRPr>
              <a:solidFill>
                <a:schemeClr val="dk1"/>
              </a:solidFill>
              <a:latin typeface="Times New Roman"/>
              <a:ea typeface="Times New Roman"/>
              <a:cs typeface="Times New Roman"/>
              <a:sym typeface="Times New Roman"/>
            </a:endParaRPr>
          </a:p>
        </p:txBody>
      </p:sp>
      <p:pic>
        <p:nvPicPr>
          <p:cNvPr descr="WhatsApp Image 2020-07-07 at 14.53.53.jpeg" id="254" name="Google Shape;254;p23"/>
          <p:cNvPicPr preferRelativeResize="0"/>
          <p:nvPr/>
        </p:nvPicPr>
        <p:blipFill rotWithShape="1">
          <a:blip r:embed="rId3">
            <a:alphaModFix/>
          </a:blip>
          <a:srcRect b="0" l="0" r="0" t="0"/>
          <a:stretch/>
        </p:blipFill>
        <p:spPr>
          <a:xfrm>
            <a:off x="8001000" y="76200"/>
            <a:ext cx="1143000" cy="685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4"/>
          <p:cNvSpPr txBox="1"/>
          <p:nvPr>
            <p:ph idx="1" type="body"/>
          </p:nvPr>
        </p:nvSpPr>
        <p:spPr>
          <a:xfrm>
            <a:off x="381000" y="914400"/>
            <a:ext cx="8229600" cy="48768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632"/>
              <a:buNone/>
            </a:pPr>
            <a:r>
              <a:t/>
            </a:r>
            <a:endParaRPr sz="2400"/>
          </a:p>
          <a:p>
            <a:pPr indent="-256032" lvl="0" marL="365760" rtl="0" algn="just">
              <a:spcBef>
                <a:spcPts val="400"/>
              </a:spcBef>
              <a:spcAft>
                <a:spcPts val="0"/>
              </a:spcAft>
              <a:buClr>
                <a:schemeClr val="dk1"/>
              </a:buClr>
              <a:buSzPts val="1632"/>
              <a:buChar char="🞂"/>
            </a:pPr>
            <a:r>
              <a:rPr lang="en-US" sz="2400">
                <a:latin typeface="Times New Roman"/>
                <a:ea typeface="Times New Roman"/>
                <a:cs typeface="Times New Roman"/>
                <a:sym typeface="Times New Roman"/>
              </a:rPr>
              <a:t>A several methodologies for Regression Testing that are used by different organizations;</a:t>
            </a:r>
            <a:endParaRPr/>
          </a:p>
          <a:p>
            <a:pPr indent="-152400" lvl="0" marL="365760" rtl="0" algn="just">
              <a:spcBef>
                <a:spcPts val="400"/>
              </a:spcBef>
              <a:spcAft>
                <a:spcPts val="0"/>
              </a:spcAft>
              <a:buClr>
                <a:schemeClr val="dk1"/>
              </a:buClr>
              <a:buSzPts val="1632"/>
              <a:buNone/>
            </a:pPr>
            <a:r>
              <a:t/>
            </a:r>
            <a:endParaRPr sz="2400">
              <a:latin typeface="Times New Roman"/>
              <a:ea typeface="Times New Roman"/>
              <a:cs typeface="Times New Roman"/>
              <a:sym typeface="Times New Roman"/>
            </a:endParaRPr>
          </a:p>
          <a:p>
            <a:pPr indent="-457200" lvl="0" marL="576072" rtl="0" algn="just">
              <a:spcBef>
                <a:spcPts val="400"/>
              </a:spcBef>
              <a:spcAft>
                <a:spcPts val="0"/>
              </a:spcAft>
              <a:buClr>
                <a:schemeClr val="dk1"/>
              </a:buClr>
              <a:buSzPts val="1632"/>
              <a:buFont typeface="Lucida Sans"/>
              <a:buAutoNum type="arabicPeriod"/>
            </a:pPr>
            <a:r>
              <a:rPr lang="en-US" sz="2400">
                <a:latin typeface="Times New Roman"/>
                <a:ea typeface="Times New Roman"/>
                <a:cs typeface="Times New Roman"/>
                <a:sym typeface="Times New Roman"/>
              </a:rPr>
              <a:t>Performing an initial “Smoke” or “Sanity” test</a:t>
            </a:r>
            <a:endParaRPr/>
          </a:p>
          <a:p>
            <a:pPr indent="-457200" lvl="0" marL="576072" rtl="0" algn="just">
              <a:spcBef>
                <a:spcPts val="400"/>
              </a:spcBef>
              <a:spcAft>
                <a:spcPts val="0"/>
              </a:spcAft>
              <a:buClr>
                <a:schemeClr val="dk1"/>
              </a:buClr>
              <a:buSzPts val="1632"/>
              <a:buFont typeface="Lucida Sans"/>
              <a:buAutoNum type="arabicPeriod"/>
            </a:pPr>
            <a:r>
              <a:rPr lang="en-US" sz="2400">
                <a:latin typeface="Times New Roman"/>
                <a:ea typeface="Times New Roman"/>
                <a:cs typeface="Times New Roman"/>
                <a:sym typeface="Times New Roman"/>
              </a:rPr>
              <a:t>Understanding the test criteria for selecting the test cases</a:t>
            </a:r>
            <a:endParaRPr/>
          </a:p>
          <a:p>
            <a:pPr indent="-457200" lvl="0" marL="576072" rtl="0" algn="just">
              <a:spcBef>
                <a:spcPts val="400"/>
              </a:spcBef>
              <a:spcAft>
                <a:spcPts val="0"/>
              </a:spcAft>
              <a:buClr>
                <a:schemeClr val="dk1"/>
              </a:buClr>
              <a:buSzPts val="1632"/>
              <a:buFont typeface="Lucida Sans"/>
              <a:buAutoNum type="arabicPeriod"/>
            </a:pPr>
            <a:r>
              <a:rPr lang="en-US" sz="2400">
                <a:latin typeface="Times New Roman"/>
                <a:ea typeface="Times New Roman"/>
                <a:cs typeface="Times New Roman"/>
                <a:sym typeface="Times New Roman"/>
              </a:rPr>
              <a:t>Classifying the test cases into different priorities </a:t>
            </a:r>
            <a:endParaRPr/>
          </a:p>
          <a:p>
            <a:pPr indent="-457200" lvl="0" marL="576072" rtl="0" algn="just">
              <a:spcBef>
                <a:spcPts val="400"/>
              </a:spcBef>
              <a:spcAft>
                <a:spcPts val="0"/>
              </a:spcAft>
              <a:buClr>
                <a:schemeClr val="dk1"/>
              </a:buClr>
              <a:buSzPts val="1632"/>
              <a:buFont typeface="Lucida Sans"/>
              <a:buAutoNum type="arabicPeriod"/>
            </a:pPr>
            <a:r>
              <a:rPr lang="en-US" sz="2400">
                <a:latin typeface="Times New Roman"/>
                <a:ea typeface="Times New Roman"/>
                <a:cs typeface="Times New Roman"/>
                <a:sym typeface="Times New Roman"/>
              </a:rPr>
              <a:t>A methodology for selecting test cases</a:t>
            </a:r>
            <a:endParaRPr/>
          </a:p>
          <a:p>
            <a:pPr indent="-457200" lvl="0" marL="576072" rtl="0" algn="just">
              <a:spcBef>
                <a:spcPts val="400"/>
              </a:spcBef>
              <a:spcAft>
                <a:spcPts val="0"/>
              </a:spcAft>
              <a:buClr>
                <a:schemeClr val="dk1"/>
              </a:buClr>
              <a:buSzPts val="1632"/>
              <a:buFont typeface="Lucida Sans"/>
              <a:buAutoNum type="arabicPeriod"/>
            </a:pPr>
            <a:r>
              <a:rPr lang="en-US" sz="2400">
                <a:latin typeface="Times New Roman"/>
                <a:ea typeface="Times New Roman"/>
                <a:cs typeface="Times New Roman"/>
                <a:sym typeface="Times New Roman"/>
              </a:rPr>
              <a:t>Resetting the test cases for test execution</a:t>
            </a:r>
            <a:endParaRPr/>
          </a:p>
          <a:p>
            <a:pPr indent="-457200" lvl="0" marL="576072" rtl="0" algn="just">
              <a:spcBef>
                <a:spcPts val="400"/>
              </a:spcBef>
              <a:spcAft>
                <a:spcPts val="0"/>
              </a:spcAft>
              <a:buClr>
                <a:schemeClr val="dk1"/>
              </a:buClr>
              <a:buSzPts val="1632"/>
              <a:buFont typeface="Lucida Sans"/>
              <a:buAutoNum type="arabicPeriod"/>
            </a:pPr>
            <a:r>
              <a:rPr lang="en-US" sz="2400">
                <a:latin typeface="Times New Roman"/>
                <a:ea typeface="Times New Roman"/>
                <a:cs typeface="Times New Roman"/>
                <a:sym typeface="Times New Roman"/>
              </a:rPr>
              <a:t>Concluding the results of a regression cycle</a:t>
            </a:r>
            <a:endParaRPr sz="2400">
              <a:latin typeface="Times New Roman"/>
              <a:ea typeface="Times New Roman"/>
              <a:cs typeface="Times New Roman"/>
              <a:sym typeface="Times New Roman"/>
            </a:endParaRPr>
          </a:p>
        </p:txBody>
      </p:sp>
      <p:sp>
        <p:nvSpPr>
          <p:cNvPr id="260" name="Google Shape;260;p24"/>
          <p:cNvSpPr txBox="1"/>
          <p:nvPr>
            <p:ph type="title"/>
          </p:nvPr>
        </p:nvSpPr>
        <p:spPr>
          <a:xfrm>
            <a:off x="457200" y="274638"/>
            <a:ext cx="8229600" cy="563562"/>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Times New Roman"/>
              <a:buNone/>
            </a:pPr>
            <a:r>
              <a:rPr lang="en-US">
                <a:solidFill>
                  <a:schemeClr val="dk1"/>
                </a:solidFill>
                <a:latin typeface="Times New Roman"/>
                <a:ea typeface="Times New Roman"/>
                <a:cs typeface="Times New Roman"/>
                <a:sym typeface="Times New Roman"/>
              </a:rPr>
              <a:t>How to do Regression Testing</a:t>
            </a:r>
            <a:endParaRPr>
              <a:solidFill>
                <a:schemeClr val="dk1"/>
              </a:solidFill>
              <a:latin typeface="Times New Roman"/>
              <a:ea typeface="Times New Roman"/>
              <a:cs typeface="Times New Roman"/>
              <a:sym typeface="Times New Roman"/>
            </a:endParaRPr>
          </a:p>
        </p:txBody>
      </p:sp>
      <p:pic>
        <p:nvPicPr>
          <p:cNvPr descr="WhatsApp Image 2020-07-07 at 14.53.53.jpeg" id="261" name="Google Shape;261;p24"/>
          <p:cNvPicPr preferRelativeResize="0"/>
          <p:nvPr/>
        </p:nvPicPr>
        <p:blipFill rotWithShape="1">
          <a:blip r:embed="rId3">
            <a:alphaModFix/>
          </a:blip>
          <a:srcRect b="0" l="0" r="0" t="0"/>
          <a:stretch/>
        </p:blipFill>
        <p:spPr>
          <a:xfrm>
            <a:off x="8001000" y="76200"/>
            <a:ext cx="1143000" cy="685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5"/>
          <p:cNvSpPr txBox="1"/>
          <p:nvPr>
            <p:ph idx="1" type="body"/>
          </p:nvPr>
        </p:nvSpPr>
        <p:spPr>
          <a:xfrm>
            <a:off x="457200" y="1447800"/>
            <a:ext cx="8229600" cy="4800600"/>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SzPts val="1632"/>
              <a:buChar char="🞂"/>
            </a:pPr>
            <a:r>
              <a:rPr lang="en-US" sz="2400">
                <a:latin typeface="Times New Roman"/>
                <a:ea typeface="Times New Roman"/>
                <a:cs typeface="Times New Roman"/>
                <a:sym typeface="Times New Roman"/>
              </a:rPr>
              <a:t>Whenever changes are made to a product, it should first be made that nothing basic breaks.</a:t>
            </a:r>
            <a:endParaRPr/>
          </a:p>
          <a:p>
            <a:pPr indent="-256032" lvl="0" marL="365760" rtl="0" algn="just">
              <a:lnSpc>
                <a:spcPct val="150000"/>
              </a:lnSpc>
              <a:spcBef>
                <a:spcPts val="400"/>
              </a:spcBef>
              <a:spcAft>
                <a:spcPts val="0"/>
              </a:spcAft>
              <a:buSzPts val="1632"/>
              <a:buChar char="🞂"/>
            </a:pPr>
            <a:r>
              <a:rPr b="1" lang="en-US" sz="2400">
                <a:latin typeface="Times New Roman"/>
                <a:ea typeface="Times New Roman"/>
                <a:cs typeface="Times New Roman"/>
                <a:sym typeface="Times New Roman"/>
              </a:rPr>
              <a:t>Smoke testing consists of:</a:t>
            </a:r>
            <a:endParaRPr/>
          </a:p>
          <a:p>
            <a:pPr indent="-457200" lvl="0" marL="576072" rtl="0" algn="just">
              <a:spcBef>
                <a:spcPts val="400"/>
              </a:spcBef>
              <a:spcAft>
                <a:spcPts val="0"/>
              </a:spcAft>
              <a:buSzPts val="1632"/>
              <a:buFont typeface="Lucida Sans"/>
              <a:buAutoNum type="arabicPeriod"/>
            </a:pPr>
            <a:r>
              <a:rPr lang="en-US" sz="2400">
                <a:latin typeface="Times New Roman"/>
                <a:ea typeface="Times New Roman"/>
                <a:cs typeface="Times New Roman"/>
                <a:sym typeface="Times New Roman"/>
              </a:rPr>
              <a:t>Identifying the functionality that a product must satisfy ;</a:t>
            </a:r>
            <a:endParaRPr/>
          </a:p>
          <a:p>
            <a:pPr indent="-457200" lvl="0" marL="576072" rtl="0" algn="just">
              <a:spcBef>
                <a:spcPts val="400"/>
              </a:spcBef>
              <a:spcAft>
                <a:spcPts val="0"/>
              </a:spcAft>
              <a:buSzPts val="1632"/>
              <a:buFont typeface="Lucida Sans"/>
              <a:buAutoNum type="arabicPeriod"/>
            </a:pPr>
            <a:r>
              <a:rPr lang="en-US" sz="2400">
                <a:latin typeface="Times New Roman"/>
                <a:ea typeface="Times New Roman"/>
                <a:cs typeface="Times New Roman"/>
                <a:sym typeface="Times New Roman"/>
              </a:rPr>
              <a:t>Designing test cases to ensure that these basic functionality work and packaging them into a smoke test suite;</a:t>
            </a:r>
            <a:endParaRPr/>
          </a:p>
          <a:p>
            <a:pPr indent="-457200" lvl="0" marL="576072" rtl="0" algn="just">
              <a:spcBef>
                <a:spcPts val="400"/>
              </a:spcBef>
              <a:spcAft>
                <a:spcPts val="0"/>
              </a:spcAft>
              <a:buSzPts val="1632"/>
              <a:buFont typeface="Lucida Sans"/>
              <a:buAutoNum type="arabicPeriod"/>
            </a:pPr>
            <a:r>
              <a:rPr lang="en-US" sz="2400">
                <a:latin typeface="Times New Roman"/>
                <a:ea typeface="Times New Roman"/>
                <a:cs typeface="Times New Roman"/>
                <a:sym typeface="Times New Roman"/>
              </a:rPr>
              <a:t>Ensuring that every time a product is built, this suite is run successfully before anything else is run; and</a:t>
            </a:r>
            <a:endParaRPr/>
          </a:p>
          <a:p>
            <a:pPr indent="-457200" lvl="0" marL="576072" rtl="0" algn="just">
              <a:spcBef>
                <a:spcPts val="400"/>
              </a:spcBef>
              <a:spcAft>
                <a:spcPts val="0"/>
              </a:spcAft>
              <a:buSzPts val="1632"/>
              <a:buFont typeface="Lucida Sans"/>
              <a:buAutoNum type="arabicPeriod"/>
            </a:pPr>
            <a:r>
              <a:rPr lang="en-US" sz="2400">
                <a:latin typeface="Times New Roman"/>
                <a:ea typeface="Times New Roman"/>
                <a:cs typeface="Times New Roman"/>
                <a:sym typeface="Times New Roman"/>
              </a:rPr>
              <a:t>If this suit fails, escalating to the developers to identify the changes and perhaps change or roll back the changes to a state where the smoke test suite succeeds. </a:t>
            </a:r>
            <a:endParaRPr sz="2400">
              <a:latin typeface="Times New Roman"/>
              <a:ea typeface="Times New Roman"/>
              <a:cs typeface="Times New Roman"/>
              <a:sym typeface="Times New Roman"/>
            </a:endParaRPr>
          </a:p>
        </p:txBody>
      </p:sp>
      <p:sp>
        <p:nvSpPr>
          <p:cNvPr id="267" name="Google Shape;267;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lang="en-US" sz="3600">
                <a:solidFill>
                  <a:schemeClr val="dk1"/>
                </a:solidFill>
                <a:latin typeface="Times New Roman"/>
                <a:ea typeface="Times New Roman"/>
                <a:cs typeface="Times New Roman"/>
                <a:sym typeface="Times New Roman"/>
              </a:rPr>
              <a:t>Performing an initial “Smoke” or “Sanity” test</a:t>
            </a:r>
            <a:endParaRPr sz="3600">
              <a:solidFill>
                <a:schemeClr val="dk1"/>
              </a:solidFill>
              <a:latin typeface="Times New Roman"/>
              <a:ea typeface="Times New Roman"/>
              <a:cs typeface="Times New Roman"/>
              <a:sym typeface="Times New Roman"/>
            </a:endParaRPr>
          </a:p>
        </p:txBody>
      </p:sp>
      <p:pic>
        <p:nvPicPr>
          <p:cNvPr descr="WhatsApp Image 2020-07-07 at 14.53.53.jpeg" id="268" name="Google Shape;268;p25"/>
          <p:cNvPicPr preferRelativeResize="0"/>
          <p:nvPr/>
        </p:nvPicPr>
        <p:blipFill rotWithShape="1">
          <a:blip r:embed="rId3">
            <a:alphaModFix/>
          </a:blip>
          <a:srcRect b="0" l="0" r="0" t="0"/>
          <a:stretch/>
        </p:blipFill>
        <p:spPr>
          <a:xfrm>
            <a:off x="8001000" y="76200"/>
            <a:ext cx="1143000" cy="685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6"/>
          <p:cNvSpPr txBox="1"/>
          <p:nvPr>
            <p:ph idx="1" type="body"/>
          </p:nvPr>
        </p:nvSpPr>
        <p:spPr>
          <a:xfrm>
            <a:off x="76200" y="1295400"/>
            <a:ext cx="8915400" cy="5105399"/>
          </a:xfrm>
          <a:prstGeom prst="rect">
            <a:avLst/>
          </a:prstGeom>
          <a:noFill/>
          <a:ln>
            <a:noFill/>
          </a:ln>
        </p:spPr>
        <p:txBody>
          <a:bodyPr anchorCtr="0" anchor="t" bIns="45700" lIns="91425" spcFirstLastPara="1" rIns="91425" wrap="square" tIns="45700">
            <a:noAutofit/>
          </a:bodyPr>
          <a:lstStyle/>
          <a:p>
            <a:pPr indent="-256032" lvl="0" marL="365760" rtl="0" algn="just">
              <a:spcBef>
                <a:spcPts val="0"/>
              </a:spcBef>
              <a:spcAft>
                <a:spcPts val="0"/>
              </a:spcAft>
              <a:buClr>
                <a:schemeClr val="dk1"/>
              </a:buClr>
              <a:buSzPts val="1632"/>
              <a:buChar char="🞂"/>
            </a:pPr>
            <a:r>
              <a:rPr lang="en-US" sz="2400">
                <a:latin typeface="Times New Roman"/>
                <a:ea typeface="Times New Roman"/>
                <a:cs typeface="Times New Roman"/>
                <a:sym typeface="Times New Roman"/>
              </a:rPr>
              <a:t>Having performed a smoke test, the product can be assumed worthy of being subjected to further detailed tests.</a:t>
            </a:r>
            <a:endParaRPr/>
          </a:p>
          <a:p>
            <a:pPr indent="-256032" lvl="0" marL="365760" rtl="0" algn="just">
              <a:spcBef>
                <a:spcPts val="400"/>
              </a:spcBef>
              <a:spcAft>
                <a:spcPts val="0"/>
              </a:spcAft>
              <a:buClr>
                <a:schemeClr val="dk1"/>
              </a:buClr>
              <a:buSzPts val="1632"/>
              <a:buChar char="🞂"/>
            </a:pPr>
            <a:r>
              <a:rPr lang="en-US" sz="2400">
                <a:latin typeface="Times New Roman"/>
                <a:ea typeface="Times New Roman"/>
                <a:cs typeface="Times New Roman"/>
                <a:sym typeface="Times New Roman"/>
              </a:rPr>
              <a:t>There are 2 approaches to selecting the test cases for a regression run.</a:t>
            </a:r>
            <a:endParaRPr/>
          </a:p>
          <a:p>
            <a:pPr indent="-256032" lvl="0" marL="365760" rtl="0" algn="just">
              <a:spcBef>
                <a:spcPts val="400"/>
              </a:spcBef>
              <a:spcAft>
                <a:spcPts val="0"/>
              </a:spcAft>
              <a:buClr>
                <a:schemeClr val="dk1"/>
              </a:buClr>
              <a:buSzPts val="1632"/>
              <a:buChar char="🞂"/>
            </a:pPr>
            <a:r>
              <a:rPr lang="en-US" sz="2400">
                <a:latin typeface="Times New Roman"/>
                <a:ea typeface="Times New Roman"/>
                <a:cs typeface="Times New Roman"/>
                <a:sym typeface="Times New Roman"/>
              </a:rPr>
              <a:t>First, an organization can choose to have a constant set of regression tests that are run for every build or change. In such a case, deciding what tests to run is simple. But this approach is likely to be sub-optimal because:</a:t>
            </a:r>
            <a:endParaRPr/>
          </a:p>
          <a:p>
            <a:pPr indent="-457200" lvl="0" marL="576072" rtl="0" algn="just">
              <a:spcBef>
                <a:spcPts val="400"/>
              </a:spcBef>
              <a:spcAft>
                <a:spcPts val="0"/>
              </a:spcAft>
              <a:buClr>
                <a:schemeClr val="dk1"/>
              </a:buClr>
              <a:buSzPts val="1632"/>
              <a:buChar char="🞂"/>
            </a:pPr>
            <a:r>
              <a:rPr lang="en-US" sz="2400">
                <a:latin typeface="Times New Roman"/>
                <a:ea typeface="Times New Roman"/>
                <a:cs typeface="Times New Roman"/>
                <a:sym typeface="Times New Roman"/>
              </a:rPr>
              <a:t>In order to cover all fixes, the constant set of tests will encompass all features and tests which are not required may be run every time;</a:t>
            </a:r>
            <a:endParaRPr/>
          </a:p>
          <a:p>
            <a:pPr indent="-457200" lvl="0" marL="576072" rtl="0" algn="just">
              <a:spcBef>
                <a:spcPts val="400"/>
              </a:spcBef>
              <a:spcAft>
                <a:spcPts val="0"/>
              </a:spcAft>
              <a:buClr>
                <a:schemeClr val="dk1"/>
              </a:buClr>
              <a:buSzPts val="1632"/>
              <a:buChar char="🞂"/>
            </a:pPr>
            <a:r>
              <a:rPr lang="en-US" sz="2400">
                <a:latin typeface="Times New Roman"/>
                <a:ea typeface="Times New Roman"/>
                <a:cs typeface="Times New Roman"/>
                <a:sym typeface="Times New Roman"/>
              </a:rPr>
              <a:t>A given set of defects fixes or changes may introduce problems for which there may not be ready-made test cases in the constant set</a:t>
            </a:r>
            <a:endParaRPr sz="2400">
              <a:latin typeface="Times New Roman"/>
              <a:ea typeface="Times New Roman"/>
              <a:cs typeface="Times New Roman"/>
              <a:sym typeface="Times New Roman"/>
            </a:endParaRPr>
          </a:p>
        </p:txBody>
      </p:sp>
      <p:sp>
        <p:nvSpPr>
          <p:cNvPr id="275" name="Google Shape;275;p26"/>
          <p:cNvSpPr txBox="1"/>
          <p:nvPr>
            <p:ph type="title"/>
          </p:nvPr>
        </p:nvSpPr>
        <p:spPr>
          <a:xfrm>
            <a:off x="408915" y="381000"/>
            <a:ext cx="8229600" cy="7159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lang="en-US" sz="3200">
                <a:solidFill>
                  <a:schemeClr val="dk1"/>
                </a:solidFill>
                <a:latin typeface="Times New Roman"/>
                <a:ea typeface="Times New Roman"/>
                <a:cs typeface="Times New Roman"/>
                <a:sym typeface="Times New Roman"/>
              </a:rPr>
              <a:t>Understanding the test criteria for selecting the test cases</a:t>
            </a:r>
            <a:endParaRPr sz="3200">
              <a:solidFill>
                <a:schemeClr val="dk1"/>
              </a:solidFill>
              <a:latin typeface="Times New Roman"/>
              <a:ea typeface="Times New Roman"/>
              <a:cs typeface="Times New Roman"/>
              <a:sym typeface="Times New Roman"/>
            </a:endParaRPr>
          </a:p>
        </p:txBody>
      </p:sp>
      <p:pic>
        <p:nvPicPr>
          <p:cNvPr descr="WhatsApp Image 2020-07-07 at 14.53.53.jpeg" id="276" name="Google Shape;276;p26"/>
          <p:cNvPicPr preferRelativeResize="0"/>
          <p:nvPr/>
        </p:nvPicPr>
        <p:blipFill rotWithShape="1">
          <a:blip r:embed="rId3">
            <a:alphaModFix/>
          </a:blip>
          <a:srcRect b="0" l="0" r="0" t="0"/>
          <a:stretch/>
        </p:blipFill>
        <p:spPr>
          <a:xfrm>
            <a:off x="8105115" y="-7938"/>
            <a:ext cx="1066800" cy="46513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7"/>
          <p:cNvSpPr txBox="1"/>
          <p:nvPr>
            <p:ph idx="1" type="body"/>
          </p:nvPr>
        </p:nvSpPr>
        <p:spPr>
          <a:xfrm>
            <a:off x="457200" y="838200"/>
            <a:ext cx="8229600" cy="4525963"/>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Clr>
                <a:schemeClr val="dk1"/>
              </a:buClr>
              <a:buSzPts val="1632"/>
              <a:buChar char="🞂"/>
            </a:pPr>
            <a:r>
              <a:rPr lang="en-US" sz="2400">
                <a:latin typeface="Times New Roman"/>
                <a:ea typeface="Times New Roman"/>
                <a:cs typeface="Times New Roman"/>
                <a:sym typeface="Times New Roman"/>
              </a:rPr>
              <a:t>A Second approach is to select the test cases dynamically for each build by making judicious choices of the test cases.</a:t>
            </a:r>
            <a:endParaRPr/>
          </a:p>
          <a:p>
            <a:pPr indent="-152400" lvl="0" marL="365760" rtl="0" algn="just">
              <a:spcBef>
                <a:spcPts val="400"/>
              </a:spcBef>
              <a:spcAft>
                <a:spcPts val="0"/>
              </a:spcAft>
              <a:buClr>
                <a:schemeClr val="dk1"/>
              </a:buClr>
              <a:buSzPts val="1632"/>
              <a:buNone/>
            </a:pPr>
            <a:r>
              <a:t/>
            </a:r>
            <a:endParaRPr sz="2400">
              <a:latin typeface="Times New Roman"/>
              <a:ea typeface="Times New Roman"/>
              <a:cs typeface="Times New Roman"/>
              <a:sym typeface="Times New Roman"/>
            </a:endParaRPr>
          </a:p>
          <a:p>
            <a:pPr indent="-256032" lvl="0" marL="365760" rtl="0" algn="just">
              <a:spcBef>
                <a:spcPts val="400"/>
              </a:spcBef>
              <a:spcAft>
                <a:spcPts val="0"/>
              </a:spcAft>
              <a:buClr>
                <a:schemeClr val="dk1"/>
              </a:buClr>
              <a:buSzPts val="1632"/>
              <a:buChar char="🞂"/>
            </a:pPr>
            <a:r>
              <a:rPr lang="en-US" sz="2400">
                <a:latin typeface="Times New Roman"/>
                <a:ea typeface="Times New Roman"/>
                <a:cs typeface="Times New Roman"/>
                <a:sym typeface="Times New Roman"/>
              </a:rPr>
              <a:t>The selection of test cases for regression testing requires knowledge of:</a:t>
            </a:r>
            <a:endParaRPr/>
          </a:p>
          <a:p>
            <a:pPr indent="-152400" lvl="0" marL="365760" rtl="0" algn="just">
              <a:spcBef>
                <a:spcPts val="400"/>
              </a:spcBef>
              <a:spcAft>
                <a:spcPts val="0"/>
              </a:spcAft>
              <a:buClr>
                <a:schemeClr val="dk1"/>
              </a:buClr>
              <a:buSzPts val="1632"/>
              <a:buNone/>
            </a:pPr>
            <a:r>
              <a:t/>
            </a:r>
            <a:endParaRPr sz="2400">
              <a:latin typeface="Times New Roman"/>
              <a:ea typeface="Times New Roman"/>
              <a:cs typeface="Times New Roman"/>
              <a:sym typeface="Times New Roman"/>
            </a:endParaRPr>
          </a:p>
          <a:p>
            <a:pPr indent="-457200" lvl="0" marL="576072" rtl="0" algn="just">
              <a:spcBef>
                <a:spcPts val="400"/>
              </a:spcBef>
              <a:spcAft>
                <a:spcPts val="0"/>
              </a:spcAft>
              <a:buClr>
                <a:schemeClr val="dk1"/>
              </a:buClr>
              <a:buSzPts val="1632"/>
              <a:buFont typeface="Lucida Sans"/>
              <a:buAutoNum type="arabicPeriod"/>
            </a:pPr>
            <a:r>
              <a:rPr lang="en-US" sz="2400">
                <a:latin typeface="Times New Roman"/>
                <a:ea typeface="Times New Roman"/>
                <a:cs typeface="Times New Roman"/>
                <a:sym typeface="Times New Roman"/>
              </a:rPr>
              <a:t> The defect fixes and changes made in the current build;</a:t>
            </a:r>
            <a:endParaRPr/>
          </a:p>
          <a:p>
            <a:pPr indent="-457200" lvl="0" marL="576072" rtl="0" algn="just">
              <a:spcBef>
                <a:spcPts val="400"/>
              </a:spcBef>
              <a:spcAft>
                <a:spcPts val="0"/>
              </a:spcAft>
              <a:buClr>
                <a:schemeClr val="dk1"/>
              </a:buClr>
              <a:buSzPts val="1632"/>
              <a:buFont typeface="Lucida Sans"/>
              <a:buAutoNum type="arabicPeriod"/>
            </a:pPr>
            <a:r>
              <a:rPr lang="en-US" sz="2400">
                <a:latin typeface="Times New Roman"/>
                <a:ea typeface="Times New Roman"/>
                <a:cs typeface="Times New Roman"/>
                <a:sym typeface="Times New Roman"/>
              </a:rPr>
              <a:t>The way to test the current changes;</a:t>
            </a:r>
            <a:endParaRPr/>
          </a:p>
          <a:p>
            <a:pPr indent="-457200" lvl="0" marL="576072" rtl="0" algn="just">
              <a:spcBef>
                <a:spcPts val="400"/>
              </a:spcBef>
              <a:spcAft>
                <a:spcPts val="0"/>
              </a:spcAft>
              <a:buClr>
                <a:schemeClr val="dk1"/>
              </a:buClr>
              <a:buSzPts val="1632"/>
              <a:buFont typeface="Lucida Sans"/>
              <a:buAutoNum type="arabicPeriod"/>
            </a:pPr>
            <a:r>
              <a:rPr lang="en-US" sz="2400">
                <a:latin typeface="Times New Roman"/>
                <a:ea typeface="Times New Roman"/>
                <a:cs typeface="Times New Roman"/>
                <a:sym typeface="Times New Roman"/>
              </a:rPr>
              <a:t>The impact that the current changes may have on other parts of the system; and</a:t>
            </a:r>
            <a:endParaRPr/>
          </a:p>
          <a:p>
            <a:pPr indent="-457200" lvl="0" marL="576072" rtl="0" algn="just">
              <a:spcBef>
                <a:spcPts val="400"/>
              </a:spcBef>
              <a:spcAft>
                <a:spcPts val="0"/>
              </a:spcAft>
              <a:buClr>
                <a:schemeClr val="dk1"/>
              </a:buClr>
              <a:buSzPts val="1632"/>
              <a:buFont typeface="Lucida Sans"/>
              <a:buAutoNum type="arabicPeriod"/>
            </a:pPr>
            <a:r>
              <a:rPr lang="en-US" sz="2400">
                <a:latin typeface="Times New Roman"/>
                <a:ea typeface="Times New Roman"/>
                <a:cs typeface="Times New Roman"/>
                <a:sym typeface="Times New Roman"/>
              </a:rPr>
              <a:t>The ways of testing the other impacted parts.</a:t>
            </a:r>
            <a:endParaRPr sz="2400">
              <a:latin typeface="Times New Roman"/>
              <a:ea typeface="Times New Roman"/>
              <a:cs typeface="Times New Roman"/>
              <a:sym typeface="Times New Roman"/>
            </a:endParaRPr>
          </a:p>
        </p:txBody>
      </p:sp>
      <p:pic>
        <p:nvPicPr>
          <p:cNvPr descr="WhatsApp Image 2020-07-07 at 14.53.53.jpeg" id="282" name="Google Shape;282;p27"/>
          <p:cNvPicPr preferRelativeResize="0"/>
          <p:nvPr/>
        </p:nvPicPr>
        <p:blipFill rotWithShape="1">
          <a:blip r:embed="rId3">
            <a:alphaModFix/>
          </a:blip>
          <a:srcRect b="0" l="0" r="0" t="0"/>
          <a:stretch/>
        </p:blipFill>
        <p:spPr>
          <a:xfrm>
            <a:off x="8048625" y="0"/>
            <a:ext cx="1095375" cy="685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8"/>
          <p:cNvSpPr txBox="1"/>
          <p:nvPr>
            <p:ph idx="1" type="body"/>
          </p:nvPr>
        </p:nvSpPr>
        <p:spPr>
          <a:xfrm>
            <a:off x="228600" y="1385746"/>
            <a:ext cx="8915400" cy="5181599"/>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Clr>
                <a:schemeClr val="dk1"/>
              </a:buClr>
              <a:buSzPts val="1632"/>
              <a:buNone/>
            </a:pPr>
            <a:r>
              <a:rPr b="1" lang="en-US" sz="2400">
                <a:latin typeface="Times New Roman"/>
                <a:ea typeface="Times New Roman"/>
                <a:cs typeface="Times New Roman"/>
                <a:sym typeface="Times New Roman"/>
              </a:rPr>
              <a:t>Some of the criteria to select test cases for regression testing are </a:t>
            </a:r>
            <a:endParaRPr/>
          </a:p>
          <a:p>
            <a:pPr indent="-256032" lvl="0" marL="365760" rtl="0" algn="just">
              <a:spcBef>
                <a:spcPts val="400"/>
              </a:spcBef>
              <a:spcAft>
                <a:spcPts val="0"/>
              </a:spcAft>
              <a:buClr>
                <a:schemeClr val="dk1"/>
              </a:buClr>
              <a:buSzPts val="1632"/>
              <a:buNone/>
            </a:pPr>
            <a:r>
              <a:rPr b="1" lang="en-US" sz="2400">
                <a:latin typeface="Times New Roman"/>
                <a:ea typeface="Times New Roman"/>
                <a:cs typeface="Times New Roman"/>
                <a:sym typeface="Times New Roman"/>
              </a:rPr>
              <a:t> as follows:</a:t>
            </a:r>
            <a:endParaRPr/>
          </a:p>
          <a:p>
            <a:pPr indent="-256032" lvl="0" marL="365760" rtl="0" algn="just">
              <a:spcBef>
                <a:spcPts val="400"/>
              </a:spcBef>
              <a:spcAft>
                <a:spcPts val="0"/>
              </a:spcAft>
              <a:buClr>
                <a:schemeClr val="dk1"/>
              </a:buClr>
              <a:buSzPts val="1632"/>
              <a:buNone/>
            </a:pPr>
            <a:r>
              <a:t/>
            </a:r>
            <a:endParaRPr sz="2400">
              <a:latin typeface="Times New Roman"/>
              <a:ea typeface="Times New Roman"/>
              <a:cs typeface="Times New Roman"/>
              <a:sym typeface="Times New Roman"/>
            </a:endParaRPr>
          </a:p>
          <a:p>
            <a:pPr indent="-457200" lvl="0" marL="576072" rtl="0" algn="just">
              <a:spcBef>
                <a:spcPts val="400"/>
              </a:spcBef>
              <a:spcAft>
                <a:spcPts val="0"/>
              </a:spcAft>
              <a:buClr>
                <a:schemeClr val="dk1"/>
              </a:buClr>
              <a:buSzPts val="1632"/>
              <a:buFont typeface="Lucida Sans"/>
              <a:buAutoNum type="arabicPeriod"/>
            </a:pPr>
            <a:r>
              <a:rPr lang="en-US" sz="2400">
                <a:latin typeface="Times New Roman"/>
                <a:ea typeface="Times New Roman"/>
                <a:cs typeface="Times New Roman"/>
                <a:sym typeface="Times New Roman"/>
              </a:rPr>
              <a:t>Include test cases that have produced the max defects in the past</a:t>
            </a:r>
            <a:endParaRPr/>
          </a:p>
          <a:p>
            <a:pPr indent="-457200" lvl="0" marL="576072" rtl="0" algn="just">
              <a:spcBef>
                <a:spcPts val="400"/>
              </a:spcBef>
              <a:spcAft>
                <a:spcPts val="0"/>
              </a:spcAft>
              <a:buClr>
                <a:schemeClr val="dk1"/>
              </a:buClr>
              <a:buSzPts val="1632"/>
              <a:buFont typeface="Lucida Sans"/>
              <a:buAutoNum type="arabicPeriod"/>
            </a:pPr>
            <a:r>
              <a:rPr lang="en-US" sz="2400">
                <a:latin typeface="Times New Roman"/>
                <a:ea typeface="Times New Roman"/>
                <a:cs typeface="Times New Roman"/>
                <a:sym typeface="Times New Roman"/>
              </a:rPr>
              <a:t>Include test cases for a functionality in which a change has been made</a:t>
            </a:r>
            <a:endParaRPr/>
          </a:p>
          <a:p>
            <a:pPr indent="-457200" lvl="0" marL="576072" rtl="0" algn="just">
              <a:spcBef>
                <a:spcPts val="400"/>
              </a:spcBef>
              <a:spcAft>
                <a:spcPts val="0"/>
              </a:spcAft>
              <a:buClr>
                <a:schemeClr val="dk1"/>
              </a:buClr>
              <a:buSzPts val="1632"/>
              <a:buFont typeface="Lucida Sans"/>
              <a:buAutoNum type="arabicPeriod"/>
            </a:pPr>
            <a:r>
              <a:rPr lang="en-US" sz="2400">
                <a:latin typeface="Times New Roman"/>
                <a:ea typeface="Times New Roman"/>
                <a:cs typeface="Times New Roman"/>
                <a:sym typeface="Times New Roman"/>
              </a:rPr>
              <a:t>Include test cases in which problems are reported</a:t>
            </a:r>
            <a:endParaRPr/>
          </a:p>
        </p:txBody>
      </p:sp>
      <p:pic>
        <p:nvPicPr>
          <p:cNvPr descr="WhatsApp Image 2020-07-07 at 14.53.53.jpeg" id="288" name="Google Shape;288;p28"/>
          <p:cNvPicPr preferRelativeResize="0"/>
          <p:nvPr/>
        </p:nvPicPr>
        <p:blipFill rotWithShape="1">
          <a:blip r:embed="rId3">
            <a:alphaModFix/>
          </a:blip>
          <a:srcRect b="0" l="0" r="0" t="0"/>
          <a:stretch/>
        </p:blipFill>
        <p:spPr>
          <a:xfrm>
            <a:off x="7543800" y="0"/>
            <a:ext cx="1400175" cy="13525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9"/>
          <p:cNvSpPr txBox="1"/>
          <p:nvPr>
            <p:ph idx="1" type="body"/>
          </p:nvPr>
        </p:nvSpPr>
        <p:spPr>
          <a:xfrm>
            <a:off x="152400" y="914400"/>
            <a:ext cx="8763000" cy="5105399"/>
          </a:xfrm>
          <a:prstGeom prst="rect">
            <a:avLst/>
          </a:prstGeom>
          <a:noFill/>
          <a:ln>
            <a:noFill/>
          </a:ln>
        </p:spPr>
        <p:txBody>
          <a:bodyPr anchorCtr="0" anchor="t" bIns="45700" lIns="91425" spcFirstLastPara="1" rIns="91425" wrap="square" tIns="45700">
            <a:normAutofit fontScale="92500" lnSpcReduction="10000"/>
          </a:bodyPr>
          <a:lstStyle/>
          <a:p>
            <a:pPr indent="-256032" lvl="0" marL="365760" rtl="0" algn="just">
              <a:spcBef>
                <a:spcPts val="0"/>
              </a:spcBef>
              <a:spcAft>
                <a:spcPts val="0"/>
              </a:spcAft>
              <a:buClr>
                <a:schemeClr val="dk1"/>
              </a:buClr>
              <a:buSzPct val="68000"/>
              <a:buFont typeface="Noto Sans Symbols"/>
              <a:buChar char="⮚"/>
            </a:pPr>
            <a:r>
              <a:rPr lang="en-US" sz="2400">
                <a:latin typeface="Times New Roman"/>
                <a:ea typeface="Times New Roman"/>
                <a:cs typeface="Times New Roman"/>
                <a:sym typeface="Times New Roman"/>
              </a:rPr>
              <a:t>When the test cases have to be selected dynamically  for each regression run, it would be worthwhile to plan for RT from the beginning of project, even before the test cycles start</a:t>
            </a:r>
            <a:endParaRPr/>
          </a:p>
          <a:p>
            <a:pPr indent="-160172" lvl="0" marL="365760" rtl="0" algn="just">
              <a:spcBef>
                <a:spcPts val="400"/>
              </a:spcBef>
              <a:spcAft>
                <a:spcPts val="0"/>
              </a:spcAft>
              <a:buClr>
                <a:schemeClr val="dk1"/>
              </a:buClr>
              <a:buSzPct val="68000"/>
              <a:buFont typeface="Noto Sans Symbols"/>
              <a:buNone/>
            </a:pPr>
            <a:r>
              <a:t/>
            </a:r>
            <a:endParaRPr sz="2400">
              <a:latin typeface="Times New Roman"/>
              <a:ea typeface="Times New Roman"/>
              <a:cs typeface="Times New Roman"/>
              <a:sym typeface="Times New Roman"/>
            </a:endParaRPr>
          </a:p>
          <a:p>
            <a:pPr indent="-256032" lvl="0" marL="365760" rtl="0" algn="just">
              <a:spcBef>
                <a:spcPts val="400"/>
              </a:spcBef>
              <a:spcAft>
                <a:spcPts val="0"/>
              </a:spcAft>
              <a:buClr>
                <a:schemeClr val="dk1"/>
              </a:buClr>
              <a:buSzPct val="68000"/>
              <a:buFont typeface="Noto Sans Symbols"/>
              <a:buChar char="⮚"/>
            </a:pPr>
            <a:r>
              <a:rPr lang="en-US" sz="2400">
                <a:latin typeface="Times New Roman"/>
                <a:ea typeface="Times New Roman"/>
                <a:cs typeface="Times New Roman"/>
                <a:sym typeface="Times New Roman"/>
              </a:rPr>
              <a:t>To enable choosing the right tests for a regression run, the test cases can be classified into various priorities:</a:t>
            </a:r>
            <a:endParaRPr/>
          </a:p>
          <a:p>
            <a:pPr indent="-160172" lvl="0" marL="365760" rtl="0" algn="just">
              <a:spcBef>
                <a:spcPts val="400"/>
              </a:spcBef>
              <a:spcAft>
                <a:spcPts val="0"/>
              </a:spcAft>
              <a:buClr>
                <a:schemeClr val="dk1"/>
              </a:buClr>
              <a:buSzPct val="68000"/>
              <a:buFont typeface="Noto Sans Symbols"/>
              <a:buNone/>
            </a:pPr>
            <a:r>
              <a:t/>
            </a:r>
            <a:endParaRPr sz="2400">
              <a:latin typeface="Times New Roman"/>
              <a:ea typeface="Times New Roman"/>
              <a:cs typeface="Times New Roman"/>
              <a:sym typeface="Times New Roman"/>
            </a:endParaRPr>
          </a:p>
          <a:p>
            <a:pPr indent="-457200" lvl="0" marL="576072" rtl="0" algn="just">
              <a:spcBef>
                <a:spcPts val="400"/>
              </a:spcBef>
              <a:spcAft>
                <a:spcPts val="0"/>
              </a:spcAft>
              <a:buClr>
                <a:schemeClr val="dk1"/>
              </a:buClr>
              <a:buSzPct val="68000"/>
              <a:buFont typeface="Noto Sans Symbols"/>
              <a:buChar char="⮚"/>
            </a:pPr>
            <a:r>
              <a:rPr b="1" lang="en-US" sz="2400">
                <a:latin typeface="Times New Roman"/>
                <a:ea typeface="Times New Roman"/>
                <a:cs typeface="Times New Roman"/>
                <a:sym typeface="Times New Roman"/>
              </a:rPr>
              <a:t>Priority-0:  T</a:t>
            </a:r>
            <a:r>
              <a:rPr lang="en-US" sz="2400">
                <a:latin typeface="Times New Roman"/>
                <a:ea typeface="Times New Roman"/>
                <a:cs typeface="Times New Roman"/>
                <a:sym typeface="Times New Roman"/>
              </a:rPr>
              <a:t>hese test cases can be called sanity test cases which check basic functionality and are run for accepting the build for further testing.</a:t>
            </a:r>
            <a:endParaRPr/>
          </a:p>
          <a:p>
            <a:pPr indent="-457200" lvl="0" marL="576072" rtl="0" algn="just">
              <a:spcBef>
                <a:spcPts val="400"/>
              </a:spcBef>
              <a:spcAft>
                <a:spcPts val="0"/>
              </a:spcAft>
              <a:buClr>
                <a:schemeClr val="dk1"/>
              </a:buClr>
              <a:buSzPct val="68000"/>
              <a:buFont typeface="Noto Sans Symbols"/>
              <a:buChar char="⮚"/>
            </a:pPr>
            <a:r>
              <a:rPr b="1" lang="en-US" sz="2400">
                <a:latin typeface="Times New Roman"/>
                <a:ea typeface="Times New Roman"/>
                <a:cs typeface="Times New Roman"/>
                <a:sym typeface="Times New Roman"/>
              </a:rPr>
              <a:t>Priority-1: </a:t>
            </a:r>
            <a:r>
              <a:rPr lang="en-US" sz="2400">
                <a:latin typeface="Times New Roman"/>
                <a:ea typeface="Times New Roman"/>
                <a:cs typeface="Times New Roman"/>
                <a:sym typeface="Times New Roman"/>
              </a:rPr>
              <a:t> uses the basic and normal setup and these test cases deliver high project value to both development team &amp; to customers</a:t>
            </a:r>
            <a:endParaRPr/>
          </a:p>
          <a:p>
            <a:pPr indent="-457200" lvl="0" marL="576072" rtl="0" algn="just">
              <a:spcBef>
                <a:spcPts val="400"/>
              </a:spcBef>
              <a:spcAft>
                <a:spcPts val="0"/>
              </a:spcAft>
              <a:buClr>
                <a:schemeClr val="dk1"/>
              </a:buClr>
              <a:buSzPct val="68000"/>
              <a:buFont typeface="Noto Sans Symbols"/>
              <a:buChar char="⮚"/>
            </a:pPr>
            <a:r>
              <a:rPr b="1" lang="en-US" sz="2400">
                <a:latin typeface="Times New Roman"/>
                <a:ea typeface="Times New Roman"/>
                <a:cs typeface="Times New Roman"/>
                <a:sym typeface="Times New Roman"/>
              </a:rPr>
              <a:t>Priority-2: </a:t>
            </a:r>
            <a:r>
              <a:rPr lang="en-US" sz="2400">
                <a:latin typeface="Times New Roman"/>
                <a:ea typeface="Times New Roman"/>
                <a:cs typeface="Times New Roman"/>
                <a:sym typeface="Times New Roman"/>
              </a:rPr>
              <a:t>These test cases deliver moderate project value. They are executed as part of the testing cycle &amp; selected for regression testing on a need basis.</a:t>
            </a:r>
            <a:endParaRPr/>
          </a:p>
          <a:p>
            <a:pPr indent="-361340" lvl="0" marL="576072" rtl="0" algn="just">
              <a:spcBef>
                <a:spcPts val="400"/>
              </a:spcBef>
              <a:spcAft>
                <a:spcPts val="0"/>
              </a:spcAft>
              <a:buClr>
                <a:schemeClr val="dk1"/>
              </a:buClr>
              <a:buSzPct val="68000"/>
              <a:buFont typeface="Noto Sans Symbols"/>
              <a:buNone/>
            </a:pPr>
            <a:r>
              <a:t/>
            </a:r>
            <a:endParaRPr sz="2400">
              <a:latin typeface="Times New Roman"/>
              <a:ea typeface="Times New Roman"/>
              <a:cs typeface="Times New Roman"/>
              <a:sym typeface="Times New Roman"/>
            </a:endParaRPr>
          </a:p>
        </p:txBody>
      </p:sp>
      <p:sp>
        <p:nvSpPr>
          <p:cNvPr id="294" name="Google Shape;294;p29"/>
          <p:cNvSpPr txBox="1"/>
          <p:nvPr>
            <p:ph type="title"/>
          </p:nvPr>
        </p:nvSpPr>
        <p:spPr>
          <a:xfrm>
            <a:off x="457200" y="152400"/>
            <a:ext cx="8229600" cy="71596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Times New Roman"/>
              <a:buNone/>
            </a:pPr>
            <a:r>
              <a:rPr lang="en-US" sz="3600">
                <a:solidFill>
                  <a:schemeClr val="dk1"/>
                </a:solidFill>
                <a:latin typeface="Times New Roman"/>
                <a:ea typeface="Times New Roman"/>
                <a:cs typeface="Times New Roman"/>
                <a:sym typeface="Times New Roman"/>
              </a:rPr>
              <a:t>Classifying the test cases</a:t>
            </a:r>
            <a:endParaRPr sz="3600">
              <a:solidFill>
                <a:schemeClr val="dk1"/>
              </a:solidFill>
              <a:latin typeface="Times New Roman"/>
              <a:ea typeface="Times New Roman"/>
              <a:cs typeface="Times New Roman"/>
              <a:sym typeface="Times New Roman"/>
            </a:endParaRPr>
          </a:p>
        </p:txBody>
      </p:sp>
      <p:pic>
        <p:nvPicPr>
          <p:cNvPr descr="WhatsApp Image 2020-07-07 at 14.53.53.jpeg" id="295" name="Google Shape;295;p29"/>
          <p:cNvPicPr preferRelativeResize="0"/>
          <p:nvPr/>
        </p:nvPicPr>
        <p:blipFill rotWithShape="1">
          <a:blip r:embed="rId3">
            <a:alphaModFix/>
          </a:blip>
          <a:srcRect b="0" l="0" r="0" t="0"/>
          <a:stretch/>
        </p:blipFill>
        <p:spPr>
          <a:xfrm>
            <a:off x="7772400" y="0"/>
            <a:ext cx="1171575" cy="762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3"/>
          <p:cNvSpPr txBox="1"/>
          <p:nvPr>
            <p:ph idx="1" type="body"/>
          </p:nvPr>
        </p:nvSpPr>
        <p:spPr>
          <a:xfrm>
            <a:off x="381000" y="1752600"/>
            <a:ext cx="8458200" cy="3352800"/>
          </a:xfrm>
          <a:prstGeom prst="rect">
            <a:avLst/>
          </a:prstGeom>
          <a:noFill/>
          <a:ln>
            <a:noFill/>
          </a:ln>
        </p:spPr>
        <p:txBody>
          <a:bodyPr anchorCtr="0" anchor="t" bIns="45700" lIns="91425" spcFirstLastPara="1" rIns="91425" wrap="square" tIns="45700">
            <a:noAutofit/>
          </a:bodyPr>
          <a:lstStyle/>
          <a:p>
            <a:pPr indent="-256032" lvl="0" marL="365760" rtl="0" algn="l">
              <a:spcBef>
                <a:spcPts val="0"/>
              </a:spcBef>
              <a:spcAft>
                <a:spcPts val="0"/>
              </a:spcAft>
              <a:buSzPts val="1768"/>
              <a:buChar char="🞂"/>
            </a:pPr>
            <a:r>
              <a:rPr lang="en-US" sz="2600">
                <a:latin typeface="Times New Roman"/>
                <a:ea typeface="Times New Roman"/>
                <a:cs typeface="Times New Roman"/>
                <a:sym typeface="Times New Roman"/>
              </a:rPr>
              <a:t>Throughput: </a:t>
            </a:r>
            <a:endParaRPr sz="2600">
              <a:latin typeface="Times New Roman"/>
              <a:ea typeface="Times New Roman"/>
              <a:cs typeface="Times New Roman"/>
              <a:sym typeface="Times New Roman"/>
            </a:endParaRPr>
          </a:p>
          <a:p>
            <a:pPr indent="-256032" lvl="0" marL="365760" rtl="0" algn="l">
              <a:spcBef>
                <a:spcPts val="400"/>
              </a:spcBef>
              <a:spcAft>
                <a:spcPts val="0"/>
              </a:spcAft>
              <a:buSzPts val="1768"/>
              <a:buChar char="🞂"/>
            </a:pPr>
            <a:r>
              <a:rPr lang="en-US" sz="2600">
                <a:latin typeface="Times New Roman"/>
                <a:ea typeface="Times New Roman"/>
                <a:cs typeface="Times New Roman"/>
                <a:sym typeface="Times New Roman"/>
              </a:rPr>
              <a:t>Response Time:</a:t>
            </a:r>
            <a:endParaRPr/>
          </a:p>
          <a:p>
            <a:pPr indent="-256032" lvl="0" marL="365760" rtl="0" algn="l">
              <a:spcBef>
                <a:spcPts val="400"/>
              </a:spcBef>
              <a:spcAft>
                <a:spcPts val="0"/>
              </a:spcAft>
              <a:buSzPts val="1768"/>
              <a:buChar char="🞂"/>
            </a:pPr>
            <a:r>
              <a:rPr lang="en-US" sz="2600">
                <a:latin typeface="Times New Roman"/>
                <a:ea typeface="Times New Roman"/>
                <a:cs typeface="Times New Roman"/>
                <a:sym typeface="Times New Roman"/>
              </a:rPr>
              <a:t>Latency: </a:t>
            </a:r>
            <a:endParaRPr sz="2600">
              <a:latin typeface="Times New Roman"/>
              <a:ea typeface="Times New Roman"/>
              <a:cs typeface="Times New Roman"/>
              <a:sym typeface="Times New Roman"/>
            </a:endParaRPr>
          </a:p>
          <a:p>
            <a:pPr indent="-256032" lvl="0" marL="365760" rtl="0" algn="l">
              <a:spcBef>
                <a:spcPts val="400"/>
              </a:spcBef>
              <a:spcAft>
                <a:spcPts val="0"/>
              </a:spcAft>
              <a:buSzPts val="1768"/>
              <a:buChar char="🞂"/>
            </a:pPr>
            <a:r>
              <a:rPr lang="en-US" sz="2600">
                <a:latin typeface="Times New Roman"/>
                <a:ea typeface="Times New Roman"/>
                <a:cs typeface="Times New Roman"/>
                <a:sym typeface="Times New Roman"/>
              </a:rPr>
              <a:t> Tuning: </a:t>
            </a:r>
            <a:endParaRPr/>
          </a:p>
          <a:p>
            <a:pPr indent="-256032" lvl="0" marL="365760" rtl="0" algn="l">
              <a:spcBef>
                <a:spcPts val="400"/>
              </a:spcBef>
              <a:spcAft>
                <a:spcPts val="0"/>
              </a:spcAft>
              <a:buSzPts val="1768"/>
              <a:buChar char="🞂"/>
            </a:pPr>
            <a:r>
              <a:rPr lang="en-US" sz="2600">
                <a:latin typeface="Times New Roman"/>
                <a:ea typeface="Times New Roman"/>
                <a:cs typeface="Times New Roman"/>
                <a:sym typeface="Times New Roman"/>
              </a:rPr>
              <a:t>Benchmarking: </a:t>
            </a:r>
            <a:endParaRPr sz="2600">
              <a:latin typeface="Times New Roman"/>
              <a:ea typeface="Times New Roman"/>
              <a:cs typeface="Times New Roman"/>
              <a:sym typeface="Times New Roman"/>
            </a:endParaRPr>
          </a:p>
          <a:p>
            <a:pPr indent="-256032" lvl="0" marL="365760" rtl="0" algn="l">
              <a:spcBef>
                <a:spcPts val="400"/>
              </a:spcBef>
              <a:spcAft>
                <a:spcPts val="0"/>
              </a:spcAft>
              <a:buSzPts val="1768"/>
              <a:buChar char="🞂"/>
            </a:pPr>
            <a:r>
              <a:rPr lang="en-US" sz="2600">
                <a:latin typeface="Times New Roman"/>
                <a:ea typeface="Times New Roman"/>
                <a:cs typeface="Times New Roman"/>
                <a:sym typeface="Times New Roman"/>
              </a:rPr>
              <a:t>Capacity planning:</a:t>
            </a:r>
            <a:endParaRPr sz="2600">
              <a:latin typeface="Times New Roman"/>
              <a:ea typeface="Times New Roman"/>
              <a:cs typeface="Times New Roman"/>
              <a:sym typeface="Times New Roman"/>
            </a:endParaRPr>
          </a:p>
          <a:p>
            <a:pPr indent="-143764" lvl="0" marL="365760" rtl="0" algn="l">
              <a:spcBef>
                <a:spcPts val="400"/>
              </a:spcBef>
              <a:spcAft>
                <a:spcPts val="0"/>
              </a:spcAft>
              <a:buSzPts val="1768"/>
              <a:buNone/>
            </a:pPr>
            <a:r>
              <a:t/>
            </a:r>
            <a:endParaRPr sz="2600">
              <a:latin typeface="Times New Roman"/>
              <a:ea typeface="Times New Roman"/>
              <a:cs typeface="Times New Roman"/>
              <a:sym typeface="Times New Roman"/>
            </a:endParaRPr>
          </a:p>
          <a:p>
            <a:pPr indent="-256032" lvl="0" marL="365760" rtl="0" algn="l">
              <a:spcBef>
                <a:spcPts val="400"/>
              </a:spcBef>
              <a:spcAft>
                <a:spcPts val="0"/>
              </a:spcAft>
              <a:buSzPts val="1768"/>
              <a:buNone/>
            </a:pPr>
            <a:r>
              <a:rPr lang="en-US" sz="2600">
                <a:latin typeface="Times New Roman"/>
                <a:ea typeface="Times New Roman"/>
                <a:cs typeface="Times New Roman"/>
                <a:sym typeface="Times New Roman"/>
              </a:rPr>
              <a:t>            </a:t>
            </a:r>
            <a:endParaRPr sz="2600">
              <a:latin typeface="Times New Roman"/>
              <a:ea typeface="Times New Roman"/>
              <a:cs typeface="Times New Roman"/>
              <a:sym typeface="Times New Roman"/>
            </a:endParaRPr>
          </a:p>
        </p:txBody>
      </p:sp>
      <p:sp>
        <p:nvSpPr>
          <p:cNvPr id="121" name="Google Shape;121;p3"/>
          <p:cNvSpPr txBox="1"/>
          <p:nvPr>
            <p:ph type="title"/>
          </p:nvPr>
        </p:nvSpPr>
        <p:spPr>
          <a:xfrm>
            <a:off x="304800" y="762000"/>
            <a:ext cx="8229600" cy="609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FACTORS GOVERNING PERFORMANCE TESTING</a:t>
            </a:r>
            <a:endParaRPr sz="2400">
              <a:solidFill>
                <a:schemeClr val="dk1"/>
              </a:solidFill>
              <a:latin typeface="Times New Roman"/>
              <a:ea typeface="Times New Roman"/>
              <a:cs typeface="Times New Roman"/>
              <a:sym typeface="Times New Roman"/>
            </a:endParaRPr>
          </a:p>
        </p:txBody>
      </p:sp>
      <p:pic>
        <p:nvPicPr>
          <p:cNvPr descr="WhatsApp Image 2020-07-07 at 14.53.53.jpeg" id="122" name="Google Shape;122;p3"/>
          <p:cNvPicPr preferRelativeResize="0"/>
          <p:nvPr/>
        </p:nvPicPr>
        <p:blipFill rotWithShape="1">
          <a:blip r:embed="rId3">
            <a:alphaModFix/>
          </a:blip>
          <a:srcRect b="0" l="0" r="0" t="0"/>
          <a:stretch/>
        </p:blipFill>
        <p:spPr>
          <a:xfrm>
            <a:off x="8001000" y="76200"/>
            <a:ext cx="1143000" cy="6858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descr="https://www.safaribooksonline.com/library/view/software-testing-principles/9788177581218/images/pg201_img01.png" id="300" name="Google Shape;300;p30"/>
          <p:cNvPicPr preferRelativeResize="0"/>
          <p:nvPr/>
        </p:nvPicPr>
        <p:blipFill rotWithShape="1">
          <a:blip r:embed="rId3">
            <a:alphaModFix/>
          </a:blip>
          <a:srcRect b="0" l="0" r="0" t="0"/>
          <a:stretch/>
        </p:blipFill>
        <p:spPr>
          <a:xfrm>
            <a:off x="1524000" y="685800"/>
            <a:ext cx="4876800" cy="3733800"/>
          </a:xfrm>
          <a:prstGeom prst="rect">
            <a:avLst/>
          </a:prstGeom>
          <a:noFill/>
          <a:ln>
            <a:noFill/>
          </a:ln>
        </p:spPr>
      </p:pic>
      <p:pic>
        <p:nvPicPr>
          <p:cNvPr descr="WhatsApp Image 2020-07-07 at 14.53.53.jpeg" id="301" name="Google Shape;301;p30"/>
          <p:cNvPicPr preferRelativeResize="0"/>
          <p:nvPr/>
        </p:nvPicPr>
        <p:blipFill rotWithShape="1">
          <a:blip r:embed="rId4">
            <a:alphaModFix/>
          </a:blip>
          <a:srcRect b="0" l="0" r="0" t="0"/>
          <a:stretch/>
        </p:blipFill>
        <p:spPr>
          <a:xfrm>
            <a:off x="7543800" y="0"/>
            <a:ext cx="1400175" cy="13525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1"/>
          <p:cNvSpPr txBox="1"/>
          <p:nvPr>
            <p:ph idx="1" type="body"/>
          </p:nvPr>
        </p:nvSpPr>
        <p:spPr>
          <a:xfrm>
            <a:off x="228600" y="1143000"/>
            <a:ext cx="8458200" cy="5029199"/>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Clr>
                <a:schemeClr val="dk1"/>
              </a:buClr>
              <a:buSzPts val="1632"/>
              <a:buChar char="🞂"/>
            </a:pPr>
            <a:r>
              <a:rPr lang="en-US" sz="2400">
                <a:latin typeface="Times New Roman"/>
                <a:ea typeface="Times New Roman"/>
                <a:cs typeface="Times New Roman"/>
                <a:sym typeface="Times New Roman"/>
              </a:rPr>
              <a:t>Once the test cases are classified into different priorities, the test cases can be selected. </a:t>
            </a:r>
            <a:endParaRPr/>
          </a:p>
          <a:p>
            <a:pPr indent="-152400" lvl="0" marL="365760" rtl="0" algn="just">
              <a:spcBef>
                <a:spcPts val="400"/>
              </a:spcBef>
              <a:spcAft>
                <a:spcPts val="0"/>
              </a:spcAft>
              <a:buClr>
                <a:schemeClr val="dk1"/>
              </a:buClr>
              <a:buSzPts val="1632"/>
              <a:buNone/>
            </a:pPr>
            <a:r>
              <a:t/>
            </a:r>
            <a:endParaRPr sz="2400">
              <a:latin typeface="Times New Roman"/>
              <a:ea typeface="Times New Roman"/>
              <a:cs typeface="Times New Roman"/>
              <a:sym typeface="Times New Roman"/>
            </a:endParaRPr>
          </a:p>
          <a:p>
            <a:pPr indent="-256032" lvl="0" marL="365760" rtl="0" algn="just">
              <a:spcBef>
                <a:spcPts val="400"/>
              </a:spcBef>
              <a:spcAft>
                <a:spcPts val="0"/>
              </a:spcAft>
              <a:buClr>
                <a:schemeClr val="dk1"/>
              </a:buClr>
              <a:buSzPts val="1632"/>
              <a:buChar char="🞂"/>
            </a:pPr>
            <a:r>
              <a:rPr lang="en-US" sz="2400">
                <a:latin typeface="Times New Roman"/>
                <a:ea typeface="Times New Roman"/>
                <a:cs typeface="Times New Roman"/>
                <a:sym typeface="Times New Roman"/>
              </a:rPr>
              <a:t>There could be several right approaches to regression testing which need to be decided on “case to case” basis. </a:t>
            </a:r>
            <a:endParaRPr/>
          </a:p>
          <a:p>
            <a:pPr indent="-152400" lvl="0" marL="365760" rtl="0" algn="just">
              <a:spcBef>
                <a:spcPts val="400"/>
              </a:spcBef>
              <a:spcAft>
                <a:spcPts val="0"/>
              </a:spcAft>
              <a:buClr>
                <a:schemeClr val="dk1"/>
              </a:buClr>
              <a:buSzPts val="1632"/>
              <a:buNone/>
            </a:pPr>
            <a:r>
              <a:t/>
            </a:r>
            <a:endParaRPr sz="2400">
              <a:latin typeface="Times New Roman"/>
              <a:ea typeface="Times New Roman"/>
              <a:cs typeface="Times New Roman"/>
              <a:sym typeface="Times New Roman"/>
            </a:endParaRPr>
          </a:p>
          <a:p>
            <a:pPr indent="-256032" lvl="0" marL="365760" rtl="0" algn="just">
              <a:spcBef>
                <a:spcPts val="400"/>
              </a:spcBef>
              <a:spcAft>
                <a:spcPts val="0"/>
              </a:spcAft>
              <a:buClr>
                <a:schemeClr val="dk1"/>
              </a:buClr>
              <a:buSzPts val="1632"/>
              <a:buChar char="🞂"/>
            </a:pPr>
            <a:r>
              <a:rPr lang="en-US" sz="2400">
                <a:latin typeface="Times New Roman"/>
                <a:ea typeface="Times New Roman"/>
                <a:cs typeface="Times New Roman"/>
                <a:sym typeface="Times New Roman"/>
              </a:rPr>
              <a:t>There are several methodologies available in the industry for selecting regression test cases.</a:t>
            </a:r>
            <a:endParaRPr/>
          </a:p>
          <a:p>
            <a:pPr indent="-152400" lvl="0" marL="365760" rtl="0" algn="just">
              <a:spcBef>
                <a:spcPts val="400"/>
              </a:spcBef>
              <a:spcAft>
                <a:spcPts val="0"/>
              </a:spcAft>
              <a:buClr>
                <a:schemeClr val="dk1"/>
              </a:buClr>
              <a:buSzPts val="1632"/>
              <a:buNone/>
            </a:pPr>
            <a:r>
              <a:t/>
            </a:r>
            <a:endParaRPr sz="2400">
              <a:latin typeface="Times New Roman"/>
              <a:ea typeface="Times New Roman"/>
              <a:cs typeface="Times New Roman"/>
              <a:sym typeface="Times New Roman"/>
            </a:endParaRPr>
          </a:p>
          <a:p>
            <a:pPr indent="-256032" lvl="0" marL="365760" rtl="0" algn="just">
              <a:spcBef>
                <a:spcPts val="400"/>
              </a:spcBef>
              <a:spcAft>
                <a:spcPts val="0"/>
              </a:spcAft>
              <a:buClr>
                <a:schemeClr val="dk1"/>
              </a:buClr>
              <a:buSzPts val="1632"/>
              <a:buChar char="🞂"/>
            </a:pPr>
            <a:r>
              <a:rPr b="1" lang="en-US" sz="2400">
                <a:latin typeface="Times New Roman"/>
                <a:ea typeface="Times New Roman"/>
                <a:cs typeface="Times New Roman"/>
                <a:sym typeface="Times New Roman"/>
              </a:rPr>
              <a:t>Case 1</a:t>
            </a:r>
            <a:r>
              <a:rPr lang="en-US" sz="2400">
                <a:latin typeface="Times New Roman"/>
                <a:ea typeface="Times New Roman"/>
                <a:cs typeface="Times New Roman"/>
                <a:sym typeface="Times New Roman"/>
              </a:rPr>
              <a:t>    If the criticality and impact of the defect fixes are low, then it is enough that a test engineer selects a </a:t>
            </a:r>
            <a:r>
              <a:rPr i="1" lang="en-US" sz="2400">
                <a:latin typeface="Times New Roman"/>
                <a:ea typeface="Times New Roman"/>
                <a:cs typeface="Times New Roman"/>
                <a:sym typeface="Times New Roman"/>
              </a:rPr>
              <a:t>few</a:t>
            </a:r>
            <a:r>
              <a:rPr lang="en-US" sz="2400">
                <a:latin typeface="Times New Roman"/>
                <a:ea typeface="Times New Roman"/>
                <a:cs typeface="Times New Roman"/>
                <a:sym typeface="Times New Roman"/>
              </a:rPr>
              <a:t> test cases from </a:t>
            </a:r>
            <a:r>
              <a:rPr i="1" lang="en-US" sz="2400">
                <a:latin typeface="Times New Roman"/>
                <a:ea typeface="Times New Roman"/>
                <a:cs typeface="Times New Roman"/>
                <a:sym typeface="Times New Roman"/>
              </a:rPr>
              <a:t>test case database</a:t>
            </a:r>
            <a:r>
              <a:rPr lang="en-US" sz="2400">
                <a:latin typeface="Times New Roman"/>
                <a:ea typeface="Times New Roman"/>
                <a:cs typeface="Times New Roman"/>
                <a:sym typeface="Times New Roman"/>
              </a:rPr>
              <a:t> (TCDB) and executes them.</a:t>
            </a:r>
            <a:endParaRPr/>
          </a:p>
        </p:txBody>
      </p:sp>
      <p:sp>
        <p:nvSpPr>
          <p:cNvPr id="307" name="Google Shape;307;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chemeClr val="dk1"/>
              </a:buClr>
              <a:buSzPts val="3600"/>
              <a:buFont typeface="Times New Roman"/>
              <a:buNone/>
            </a:pPr>
            <a:r>
              <a:rPr lang="en-US" sz="3600">
                <a:solidFill>
                  <a:schemeClr val="dk1"/>
                </a:solidFill>
                <a:latin typeface="Times New Roman"/>
                <a:ea typeface="Times New Roman"/>
                <a:cs typeface="Times New Roman"/>
                <a:sym typeface="Times New Roman"/>
              </a:rPr>
              <a:t>Methodology for selecting test cases</a:t>
            </a:r>
            <a:endParaRPr sz="3600">
              <a:solidFill>
                <a:schemeClr val="dk1"/>
              </a:solidFill>
              <a:latin typeface="Times New Roman"/>
              <a:ea typeface="Times New Roman"/>
              <a:cs typeface="Times New Roman"/>
              <a:sym typeface="Times New Roman"/>
            </a:endParaRPr>
          </a:p>
        </p:txBody>
      </p:sp>
      <p:pic>
        <p:nvPicPr>
          <p:cNvPr descr="WhatsApp Image 2020-07-07 at 14.53.53.jpeg" id="308" name="Google Shape;308;p31"/>
          <p:cNvPicPr preferRelativeResize="0"/>
          <p:nvPr/>
        </p:nvPicPr>
        <p:blipFill rotWithShape="1">
          <a:blip r:embed="rId3">
            <a:alphaModFix/>
          </a:blip>
          <a:srcRect b="0" l="0" r="0" t="0"/>
          <a:stretch/>
        </p:blipFill>
        <p:spPr>
          <a:xfrm>
            <a:off x="7848600" y="0"/>
            <a:ext cx="1095375" cy="762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2"/>
          <p:cNvSpPr txBox="1"/>
          <p:nvPr>
            <p:ph idx="1" type="body"/>
          </p:nvPr>
        </p:nvSpPr>
        <p:spPr>
          <a:xfrm>
            <a:off x="228600" y="1352550"/>
            <a:ext cx="8382000" cy="4625609"/>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SzPts val="1632"/>
              <a:buChar char="🞂"/>
            </a:pPr>
            <a:r>
              <a:rPr b="1" lang="en-US" sz="2400">
                <a:latin typeface="Times New Roman"/>
                <a:ea typeface="Times New Roman"/>
                <a:cs typeface="Times New Roman"/>
                <a:sym typeface="Times New Roman"/>
              </a:rPr>
              <a:t>Case 2</a:t>
            </a:r>
            <a:r>
              <a:rPr lang="en-US" sz="2400">
                <a:latin typeface="Times New Roman"/>
                <a:ea typeface="Times New Roman"/>
                <a:cs typeface="Times New Roman"/>
                <a:sym typeface="Times New Roman"/>
              </a:rPr>
              <a:t>    If the criticality and the impact of the defect fixes are medium, then we need to execute </a:t>
            </a:r>
            <a:r>
              <a:rPr i="1" lang="en-US" sz="2400">
                <a:latin typeface="Times New Roman"/>
                <a:ea typeface="Times New Roman"/>
                <a:cs typeface="Times New Roman"/>
                <a:sym typeface="Times New Roman"/>
              </a:rPr>
              <a:t>all Priority-0 </a:t>
            </a:r>
            <a:r>
              <a:rPr lang="en-US" sz="2400">
                <a:latin typeface="Times New Roman"/>
                <a:ea typeface="Times New Roman"/>
                <a:cs typeface="Times New Roman"/>
                <a:sym typeface="Times New Roman"/>
              </a:rPr>
              <a:t> and </a:t>
            </a:r>
            <a:r>
              <a:rPr i="1" lang="en-US" sz="2400">
                <a:latin typeface="Times New Roman"/>
                <a:ea typeface="Times New Roman"/>
                <a:cs typeface="Times New Roman"/>
                <a:sym typeface="Times New Roman"/>
              </a:rPr>
              <a:t>Priority-1</a:t>
            </a:r>
            <a:r>
              <a:rPr lang="en-US" sz="2400">
                <a:latin typeface="Times New Roman"/>
                <a:ea typeface="Times New Roman"/>
                <a:cs typeface="Times New Roman"/>
                <a:sym typeface="Times New Roman"/>
              </a:rPr>
              <a:t> test cases. If defect fixes need additional test cases </a:t>
            </a:r>
            <a:r>
              <a:rPr i="1" lang="en-US" sz="2400">
                <a:latin typeface="Times New Roman"/>
                <a:ea typeface="Times New Roman"/>
                <a:cs typeface="Times New Roman"/>
                <a:sym typeface="Times New Roman"/>
              </a:rPr>
              <a:t>(few)</a:t>
            </a:r>
            <a:r>
              <a:rPr lang="en-US" sz="2400">
                <a:latin typeface="Times New Roman"/>
                <a:ea typeface="Times New Roman"/>
                <a:cs typeface="Times New Roman"/>
                <a:sym typeface="Times New Roman"/>
              </a:rPr>
              <a:t> from Priority-2, then those test cases can also be selected and used for regression testing.</a:t>
            </a:r>
            <a:endParaRPr/>
          </a:p>
          <a:p>
            <a:pPr indent="-152400" lvl="0" marL="365760" rtl="0" algn="just">
              <a:spcBef>
                <a:spcPts val="400"/>
              </a:spcBef>
              <a:spcAft>
                <a:spcPts val="0"/>
              </a:spcAft>
              <a:buSzPts val="1632"/>
              <a:buNone/>
            </a:pPr>
            <a:r>
              <a:t/>
            </a:r>
            <a:endParaRPr sz="2400">
              <a:latin typeface="Times New Roman"/>
              <a:ea typeface="Times New Roman"/>
              <a:cs typeface="Times New Roman"/>
              <a:sym typeface="Times New Roman"/>
            </a:endParaRPr>
          </a:p>
          <a:p>
            <a:pPr indent="-256032" lvl="0" marL="365760" rtl="0" algn="just">
              <a:spcBef>
                <a:spcPts val="400"/>
              </a:spcBef>
              <a:spcAft>
                <a:spcPts val="0"/>
              </a:spcAft>
              <a:buSzPts val="1632"/>
              <a:buChar char="🞂"/>
            </a:pPr>
            <a:r>
              <a:rPr b="1" lang="en-US" sz="2400">
                <a:latin typeface="Times New Roman"/>
                <a:ea typeface="Times New Roman"/>
                <a:cs typeface="Times New Roman"/>
                <a:sym typeface="Times New Roman"/>
              </a:rPr>
              <a:t>Case 3</a:t>
            </a:r>
            <a:r>
              <a:rPr lang="en-US" sz="2400">
                <a:latin typeface="Times New Roman"/>
                <a:ea typeface="Times New Roman"/>
                <a:cs typeface="Times New Roman"/>
                <a:sym typeface="Times New Roman"/>
              </a:rPr>
              <a:t>    If the criticality and impact of the defect fixes are high, then we need to execute </a:t>
            </a:r>
            <a:r>
              <a:rPr i="1" lang="en-US" sz="2400">
                <a:latin typeface="Times New Roman"/>
                <a:ea typeface="Times New Roman"/>
                <a:cs typeface="Times New Roman"/>
                <a:sym typeface="Times New Roman"/>
              </a:rPr>
              <a:t>all Priority-0, Priority-1</a:t>
            </a:r>
            <a:r>
              <a:rPr lang="en-US" sz="2400">
                <a:latin typeface="Times New Roman"/>
                <a:ea typeface="Times New Roman"/>
                <a:cs typeface="Times New Roman"/>
                <a:sym typeface="Times New Roman"/>
              </a:rPr>
              <a:t> and a </a:t>
            </a:r>
            <a:r>
              <a:rPr i="1" lang="en-US" sz="2400">
                <a:latin typeface="Times New Roman"/>
                <a:ea typeface="Times New Roman"/>
                <a:cs typeface="Times New Roman"/>
                <a:sym typeface="Times New Roman"/>
              </a:rPr>
              <a:t>carefully selected subset of Priority-2</a:t>
            </a:r>
            <a:r>
              <a:rPr lang="en-US" sz="2400">
                <a:latin typeface="Times New Roman"/>
                <a:ea typeface="Times New Roman"/>
                <a:cs typeface="Times New Roman"/>
                <a:sym typeface="Times New Roman"/>
              </a:rPr>
              <a:t> test cases</a:t>
            </a:r>
            <a:endParaRPr/>
          </a:p>
          <a:p>
            <a:pPr indent="-152400" lvl="0" marL="365760" rtl="0" algn="l">
              <a:spcBef>
                <a:spcPts val="400"/>
              </a:spcBef>
              <a:spcAft>
                <a:spcPts val="0"/>
              </a:spcAft>
              <a:buSzPts val="1632"/>
              <a:buNone/>
            </a:pPr>
            <a:r>
              <a:t/>
            </a:r>
            <a:endParaRPr sz="2400"/>
          </a:p>
        </p:txBody>
      </p:sp>
      <p:pic>
        <p:nvPicPr>
          <p:cNvPr descr="WhatsApp Image 2020-07-07 at 14.53.53.jpeg" id="314" name="Google Shape;314;p32"/>
          <p:cNvPicPr preferRelativeResize="0"/>
          <p:nvPr/>
        </p:nvPicPr>
        <p:blipFill rotWithShape="1">
          <a:blip r:embed="rId3">
            <a:alphaModFix/>
          </a:blip>
          <a:srcRect b="0" l="0" r="0" t="0"/>
          <a:stretch/>
        </p:blipFill>
        <p:spPr>
          <a:xfrm>
            <a:off x="8001000" y="0"/>
            <a:ext cx="942975" cy="914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3"/>
          <p:cNvSpPr txBox="1"/>
          <p:nvPr>
            <p:ph idx="1" type="body"/>
          </p:nvPr>
        </p:nvSpPr>
        <p:spPr>
          <a:xfrm>
            <a:off x="457200" y="685800"/>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632"/>
              <a:buNone/>
            </a:pPr>
            <a:r>
              <a:rPr b="1" lang="en-US" sz="2400">
                <a:latin typeface="Times New Roman"/>
                <a:ea typeface="Times New Roman"/>
                <a:cs typeface="Times New Roman"/>
                <a:sym typeface="Times New Roman"/>
              </a:rPr>
              <a:t>The cases discussed above are illustrated in Figure:</a:t>
            </a:r>
            <a:endParaRPr/>
          </a:p>
        </p:txBody>
      </p:sp>
      <p:pic>
        <p:nvPicPr>
          <p:cNvPr descr="https://www.safaribooksonline.com/library/view/software-testing-principles/9788177581218/images/pg202_img01.png" id="320" name="Google Shape;320;p33"/>
          <p:cNvPicPr preferRelativeResize="0"/>
          <p:nvPr/>
        </p:nvPicPr>
        <p:blipFill rotWithShape="1">
          <a:blip r:embed="rId3">
            <a:alphaModFix/>
          </a:blip>
          <a:srcRect b="0" l="0" r="0" t="0"/>
          <a:stretch/>
        </p:blipFill>
        <p:spPr>
          <a:xfrm>
            <a:off x="457200" y="1752600"/>
            <a:ext cx="6324600" cy="3429000"/>
          </a:xfrm>
          <a:prstGeom prst="rect">
            <a:avLst/>
          </a:prstGeom>
          <a:noFill/>
          <a:ln>
            <a:noFill/>
          </a:ln>
        </p:spPr>
      </p:pic>
      <p:pic>
        <p:nvPicPr>
          <p:cNvPr descr="WhatsApp Image 2020-07-07 at 14.53.53.jpeg" id="321" name="Google Shape;321;p33"/>
          <p:cNvPicPr preferRelativeResize="0"/>
          <p:nvPr/>
        </p:nvPicPr>
        <p:blipFill rotWithShape="1">
          <a:blip r:embed="rId4">
            <a:alphaModFix/>
          </a:blip>
          <a:srcRect b="0" l="0" r="0" t="0"/>
          <a:stretch/>
        </p:blipFill>
        <p:spPr>
          <a:xfrm>
            <a:off x="7543800" y="19050"/>
            <a:ext cx="1400175" cy="13525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4"/>
          <p:cNvSpPr txBox="1"/>
          <p:nvPr>
            <p:ph idx="1" type="body"/>
          </p:nvPr>
        </p:nvSpPr>
        <p:spPr>
          <a:xfrm>
            <a:off x="152400" y="925717"/>
            <a:ext cx="8715375" cy="5105399"/>
          </a:xfrm>
          <a:prstGeom prst="rect">
            <a:avLst/>
          </a:prstGeom>
          <a:noFill/>
          <a:ln>
            <a:noFill/>
          </a:ln>
        </p:spPr>
        <p:txBody>
          <a:bodyPr anchorCtr="0" anchor="t" bIns="45700" lIns="91425" spcFirstLastPara="1" rIns="91425" wrap="square" tIns="45700">
            <a:normAutofit lnSpcReduction="10000"/>
          </a:bodyPr>
          <a:lstStyle/>
          <a:p>
            <a:pPr indent="-256032" lvl="0" marL="365760" rtl="0" algn="just">
              <a:spcBef>
                <a:spcPts val="0"/>
              </a:spcBef>
              <a:spcAft>
                <a:spcPts val="0"/>
              </a:spcAft>
              <a:buClr>
                <a:schemeClr val="dk1"/>
              </a:buClr>
              <a:buSzPts val="1632"/>
              <a:buChar char="🞂"/>
            </a:pPr>
            <a:r>
              <a:rPr lang="en-US" sz="2400">
                <a:latin typeface="Times New Roman"/>
                <a:ea typeface="Times New Roman"/>
                <a:cs typeface="Times New Roman"/>
                <a:sym typeface="Times New Roman"/>
              </a:rPr>
              <a:t>The above methodology requires that the impact of defect fixes be analyzed for all defects. This can be a time-consuming procedure. </a:t>
            </a:r>
            <a:endParaRPr/>
          </a:p>
          <a:p>
            <a:pPr indent="-256032" lvl="0" marL="365760" rtl="0" algn="just">
              <a:lnSpc>
                <a:spcPct val="110000"/>
              </a:lnSpc>
              <a:spcBef>
                <a:spcPts val="400"/>
              </a:spcBef>
              <a:spcAft>
                <a:spcPts val="0"/>
              </a:spcAft>
              <a:buClr>
                <a:schemeClr val="dk1"/>
              </a:buClr>
              <a:buSzPts val="1632"/>
              <a:buChar char="🞂"/>
            </a:pPr>
            <a:r>
              <a:rPr lang="en-US" sz="2400">
                <a:latin typeface="Times New Roman"/>
                <a:ea typeface="Times New Roman"/>
                <a:cs typeface="Times New Roman"/>
                <a:sym typeface="Times New Roman"/>
              </a:rPr>
              <a:t>If, for some reason, there is not enough time and the risk of not doing an impact analysis is low, then the alternative methodologies given below can be considered.</a:t>
            </a:r>
            <a:endParaRPr/>
          </a:p>
          <a:p>
            <a:pPr indent="0" lvl="0" marL="109728" rtl="0" algn="just">
              <a:lnSpc>
                <a:spcPct val="110000"/>
              </a:lnSpc>
              <a:spcBef>
                <a:spcPts val="400"/>
              </a:spcBef>
              <a:spcAft>
                <a:spcPts val="0"/>
              </a:spcAft>
              <a:buClr>
                <a:schemeClr val="dk1"/>
              </a:buClr>
              <a:buSzPts val="1632"/>
              <a:buNone/>
            </a:pPr>
            <a:r>
              <a:t/>
            </a:r>
            <a:endParaRPr sz="2400">
              <a:latin typeface="Times New Roman"/>
              <a:ea typeface="Times New Roman"/>
              <a:cs typeface="Times New Roman"/>
              <a:sym typeface="Times New Roman"/>
            </a:endParaRPr>
          </a:p>
          <a:p>
            <a:pPr indent="-457200" lvl="0" marL="576072" rtl="0" algn="just">
              <a:lnSpc>
                <a:spcPct val="110000"/>
              </a:lnSpc>
              <a:spcBef>
                <a:spcPts val="400"/>
              </a:spcBef>
              <a:spcAft>
                <a:spcPts val="0"/>
              </a:spcAft>
              <a:buClr>
                <a:schemeClr val="dk1"/>
              </a:buClr>
              <a:buSzPts val="1632"/>
              <a:buFont typeface="Lucida Sans"/>
              <a:buAutoNum type="arabicPeriod"/>
            </a:pPr>
            <a:r>
              <a:rPr b="1" lang="en-US" sz="2400">
                <a:latin typeface="Times New Roman"/>
                <a:ea typeface="Times New Roman"/>
                <a:cs typeface="Times New Roman"/>
                <a:sym typeface="Times New Roman"/>
              </a:rPr>
              <a:t>Regress all</a:t>
            </a:r>
            <a:r>
              <a:rPr lang="en-US" sz="2400">
                <a:latin typeface="Times New Roman"/>
                <a:ea typeface="Times New Roman"/>
                <a:cs typeface="Times New Roman"/>
                <a:sym typeface="Times New Roman"/>
              </a:rPr>
              <a:t>    For regression testing, all priority 0, 1, and 2 test cases are rerun. This means </a:t>
            </a:r>
            <a:r>
              <a:rPr i="1" lang="en-US" sz="2400">
                <a:latin typeface="Times New Roman"/>
                <a:ea typeface="Times New Roman"/>
                <a:cs typeface="Times New Roman"/>
                <a:sym typeface="Times New Roman"/>
              </a:rPr>
              <a:t>all</a:t>
            </a:r>
            <a:r>
              <a:rPr lang="en-US" sz="2400">
                <a:latin typeface="Times New Roman"/>
                <a:ea typeface="Times New Roman"/>
                <a:cs typeface="Times New Roman"/>
                <a:sym typeface="Times New Roman"/>
              </a:rPr>
              <a:t> the test cases in the regression test bed/suite are executed.</a:t>
            </a:r>
            <a:endParaRPr/>
          </a:p>
          <a:p>
            <a:pPr indent="-457200" lvl="0" marL="576072" rtl="0" algn="just">
              <a:lnSpc>
                <a:spcPct val="110000"/>
              </a:lnSpc>
              <a:spcBef>
                <a:spcPts val="400"/>
              </a:spcBef>
              <a:spcAft>
                <a:spcPts val="0"/>
              </a:spcAft>
              <a:buClr>
                <a:schemeClr val="dk1"/>
              </a:buClr>
              <a:buSzPts val="1632"/>
              <a:buFont typeface="Lucida Sans"/>
              <a:buAutoNum type="arabicPeriod"/>
            </a:pPr>
            <a:r>
              <a:rPr b="1" lang="en-US" sz="2400">
                <a:latin typeface="Times New Roman"/>
                <a:ea typeface="Times New Roman"/>
                <a:cs typeface="Times New Roman"/>
                <a:sym typeface="Times New Roman"/>
              </a:rPr>
              <a:t>Priority based regression</a:t>
            </a:r>
            <a:r>
              <a:rPr lang="en-US" sz="2400">
                <a:latin typeface="Times New Roman"/>
                <a:ea typeface="Times New Roman"/>
                <a:cs typeface="Times New Roman"/>
                <a:sym typeface="Times New Roman"/>
              </a:rPr>
              <a:t>    For regression testing based on this priority, all priority 0, 1, and 2 test cases are run in order, based on the availability of time. Deciding when to stop the regression testing is based on the availability of time.</a:t>
            </a:r>
            <a:endParaRPr/>
          </a:p>
          <a:p>
            <a:pPr indent="-353568" lvl="0" marL="576072" rtl="0" algn="just">
              <a:spcBef>
                <a:spcPts val="400"/>
              </a:spcBef>
              <a:spcAft>
                <a:spcPts val="0"/>
              </a:spcAft>
              <a:buClr>
                <a:schemeClr val="dk1"/>
              </a:buClr>
              <a:buSzPts val="1632"/>
              <a:buFont typeface="Lucida Sans"/>
              <a:buNone/>
            </a:pPr>
            <a:r>
              <a:t/>
            </a:r>
            <a:endParaRPr sz="2400"/>
          </a:p>
        </p:txBody>
      </p:sp>
      <p:pic>
        <p:nvPicPr>
          <p:cNvPr descr="WhatsApp Image 2020-07-07 at 14.53.53.jpeg" id="328" name="Google Shape;328;p34"/>
          <p:cNvPicPr preferRelativeResize="0"/>
          <p:nvPr/>
        </p:nvPicPr>
        <p:blipFill rotWithShape="1">
          <a:blip r:embed="rId3">
            <a:alphaModFix/>
          </a:blip>
          <a:srcRect b="0" l="0" r="0" t="0"/>
          <a:stretch/>
        </p:blipFill>
        <p:spPr>
          <a:xfrm>
            <a:off x="8077200" y="0"/>
            <a:ext cx="866775" cy="8382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5"/>
          <p:cNvSpPr txBox="1"/>
          <p:nvPr>
            <p:ph idx="1" type="body"/>
          </p:nvPr>
        </p:nvSpPr>
        <p:spPr>
          <a:xfrm>
            <a:off x="76201" y="1000408"/>
            <a:ext cx="8867774" cy="4525963"/>
          </a:xfrm>
          <a:prstGeom prst="rect">
            <a:avLst/>
          </a:prstGeom>
          <a:noFill/>
          <a:ln>
            <a:noFill/>
          </a:ln>
        </p:spPr>
        <p:txBody>
          <a:bodyPr anchorCtr="0" anchor="t" bIns="45700" lIns="91425" spcFirstLastPara="1" rIns="91425" wrap="square" tIns="45700">
            <a:normAutofit/>
          </a:bodyPr>
          <a:lstStyle/>
          <a:p>
            <a:pPr indent="-457200" lvl="0" marL="566928" rtl="0" algn="just">
              <a:spcBef>
                <a:spcPts val="0"/>
              </a:spcBef>
              <a:spcAft>
                <a:spcPts val="0"/>
              </a:spcAft>
              <a:buSzPts val="1632"/>
              <a:buAutoNum type="arabicPeriod" startAt="3"/>
            </a:pPr>
            <a:r>
              <a:rPr b="1" lang="en-US" sz="2400">
                <a:latin typeface="Times New Roman"/>
                <a:ea typeface="Times New Roman"/>
                <a:cs typeface="Times New Roman"/>
                <a:sym typeface="Times New Roman"/>
              </a:rPr>
              <a:t>Regress changes</a:t>
            </a:r>
            <a:r>
              <a:rPr lang="en-US" sz="2400">
                <a:latin typeface="Times New Roman"/>
                <a:ea typeface="Times New Roman"/>
                <a:cs typeface="Times New Roman"/>
                <a:sym typeface="Times New Roman"/>
              </a:rPr>
              <a:t>    For regression testing using this methodology code changes are compared to the last cycle of testing and test cases are selected based on their impact on the code</a:t>
            </a:r>
            <a:endParaRPr/>
          </a:p>
          <a:p>
            <a:pPr indent="-353568" lvl="0" marL="566928" rtl="0" algn="just">
              <a:spcBef>
                <a:spcPts val="400"/>
              </a:spcBef>
              <a:spcAft>
                <a:spcPts val="0"/>
              </a:spcAft>
              <a:buSzPts val="1632"/>
              <a:buNone/>
            </a:pPr>
            <a:r>
              <a:t/>
            </a:r>
            <a:endParaRPr sz="2400">
              <a:latin typeface="Times New Roman"/>
              <a:ea typeface="Times New Roman"/>
              <a:cs typeface="Times New Roman"/>
              <a:sym typeface="Times New Roman"/>
            </a:endParaRPr>
          </a:p>
          <a:p>
            <a:pPr indent="-457200" lvl="0" marL="566928" rtl="0" algn="just">
              <a:spcBef>
                <a:spcPts val="400"/>
              </a:spcBef>
              <a:spcAft>
                <a:spcPts val="0"/>
              </a:spcAft>
              <a:buSzPts val="1632"/>
              <a:buAutoNum type="arabicPeriod" startAt="3"/>
            </a:pPr>
            <a:r>
              <a:rPr b="1" lang="en-US" sz="2400">
                <a:latin typeface="Times New Roman"/>
                <a:ea typeface="Times New Roman"/>
                <a:cs typeface="Times New Roman"/>
                <a:sym typeface="Times New Roman"/>
              </a:rPr>
              <a:t>Random regression</a:t>
            </a:r>
            <a:r>
              <a:rPr lang="en-US" sz="2400">
                <a:latin typeface="Times New Roman"/>
                <a:ea typeface="Times New Roman"/>
                <a:cs typeface="Times New Roman"/>
                <a:sym typeface="Times New Roman"/>
              </a:rPr>
              <a:t>    Random test cases are selected and executed for this regression methodology.</a:t>
            </a:r>
            <a:endParaRPr/>
          </a:p>
          <a:p>
            <a:pPr indent="-353568" lvl="0" marL="566928" rtl="0" algn="just">
              <a:spcBef>
                <a:spcPts val="400"/>
              </a:spcBef>
              <a:spcAft>
                <a:spcPts val="0"/>
              </a:spcAft>
              <a:buSzPts val="1632"/>
              <a:buNone/>
            </a:pPr>
            <a:r>
              <a:t/>
            </a:r>
            <a:endParaRPr sz="2400">
              <a:latin typeface="Times New Roman"/>
              <a:ea typeface="Times New Roman"/>
              <a:cs typeface="Times New Roman"/>
              <a:sym typeface="Times New Roman"/>
            </a:endParaRPr>
          </a:p>
          <a:p>
            <a:pPr indent="-256032" lvl="0" marL="365760" rtl="0" algn="just">
              <a:spcBef>
                <a:spcPts val="400"/>
              </a:spcBef>
              <a:spcAft>
                <a:spcPts val="0"/>
              </a:spcAft>
              <a:buSzPts val="1632"/>
              <a:buNone/>
            </a:pPr>
            <a:r>
              <a:rPr b="1" lang="en-US" sz="2400">
                <a:latin typeface="Times New Roman"/>
                <a:ea typeface="Times New Roman"/>
                <a:cs typeface="Times New Roman"/>
                <a:sym typeface="Times New Roman"/>
              </a:rPr>
              <a:t>5.  Context based dynamic regression</a:t>
            </a:r>
            <a:r>
              <a:rPr lang="en-US" sz="2400">
                <a:latin typeface="Times New Roman"/>
                <a:ea typeface="Times New Roman"/>
                <a:cs typeface="Times New Roman"/>
                <a:sym typeface="Times New Roman"/>
              </a:rPr>
              <a:t>    A few Priority-0 test cases are selected, and based on the context created by the analysis of those test cases after the execution (and outcome, additional related cases are selected for continuing the regression testing.</a:t>
            </a:r>
            <a:endParaRPr/>
          </a:p>
          <a:p>
            <a:pPr indent="-152400" lvl="0" marL="365760" rtl="0" algn="just">
              <a:spcBef>
                <a:spcPts val="400"/>
              </a:spcBef>
              <a:spcAft>
                <a:spcPts val="0"/>
              </a:spcAft>
              <a:buSzPts val="1632"/>
              <a:buNone/>
            </a:pPr>
            <a:r>
              <a:t/>
            </a:r>
            <a:endParaRPr sz="2400">
              <a:latin typeface="Times New Roman"/>
              <a:ea typeface="Times New Roman"/>
              <a:cs typeface="Times New Roman"/>
              <a:sym typeface="Times New Roman"/>
            </a:endParaRPr>
          </a:p>
        </p:txBody>
      </p:sp>
      <p:pic>
        <p:nvPicPr>
          <p:cNvPr descr="WhatsApp Image 2020-07-07 at 14.53.53.jpeg" id="334" name="Google Shape;334;p35"/>
          <p:cNvPicPr preferRelativeResize="0"/>
          <p:nvPr/>
        </p:nvPicPr>
        <p:blipFill rotWithShape="1">
          <a:blip r:embed="rId3">
            <a:alphaModFix/>
          </a:blip>
          <a:srcRect b="0" l="0" r="0" t="0"/>
          <a:stretch/>
        </p:blipFill>
        <p:spPr>
          <a:xfrm>
            <a:off x="8153400" y="0"/>
            <a:ext cx="790575" cy="8382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6"/>
          <p:cNvSpPr txBox="1"/>
          <p:nvPr>
            <p:ph type="title"/>
          </p:nvPr>
        </p:nvSpPr>
        <p:spPr>
          <a:xfrm>
            <a:off x="337996" y="4191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Times New Roman"/>
              <a:buNone/>
            </a:pPr>
            <a:r>
              <a:rPr lang="en-US" sz="3200">
                <a:solidFill>
                  <a:schemeClr val="dk1"/>
                </a:solidFill>
                <a:latin typeface="Times New Roman"/>
                <a:ea typeface="Times New Roman"/>
                <a:cs typeface="Times New Roman"/>
                <a:sym typeface="Times New Roman"/>
              </a:rPr>
              <a:t>Conclude the results of a regression test cycle</a:t>
            </a:r>
            <a:endParaRPr sz="3200">
              <a:solidFill>
                <a:schemeClr val="dk1"/>
              </a:solidFill>
              <a:latin typeface="Times New Roman"/>
              <a:ea typeface="Times New Roman"/>
              <a:cs typeface="Times New Roman"/>
              <a:sym typeface="Times New Roman"/>
            </a:endParaRPr>
          </a:p>
        </p:txBody>
      </p:sp>
      <p:pic>
        <p:nvPicPr>
          <p:cNvPr descr="https://www.safaribooksonline.com/library/view/software-testing-principles/9788177581218/images/pg206_img01.png" id="340" name="Google Shape;340;p36"/>
          <p:cNvPicPr preferRelativeResize="0"/>
          <p:nvPr/>
        </p:nvPicPr>
        <p:blipFill rotWithShape="1">
          <a:blip r:embed="rId3">
            <a:alphaModFix/>
          </a:blip>
          <a:srcRect b="0" l="0" r="0" t="0"/>
          <a:stretch/>
        </p:blipFill>
        <p:spPr>
          <a:xfrm>
            <a:off x="304800" y="1600200"/>
            <a:ext cx="8534400" cy="4724400"/>
          </a:xfrm>
          <a:prstGeom prst="rect">
            <a:avLst/>
          </a:prstGeom>
          <a:noFill/>
          <a:ln>
            <a:noFill/>
          </a:ln>
        </p:spPr>
      </p:pic>
      <p:pic>
        <p:nvPicPr>
          <p:cNvPr descr="WhatsApp Image 2020-07-07 at 14.53.53.jpeg" id="341" name="Google Shape;341;p36"/>
          <p:cNvPicPr preferRelativeResize="0"/>
          <p:nvPr/>
        </p:nvPicPr>
        <p:blipFill rotWithShape="1">
          <a:blip r:embed="rId4">
            <a:alphaModFix/>
          </a:blip>
          <a:srcRect b="0" l="0" r="0" t="0"/>
          <a:stretch/>
        </p:blipFill>
        <p:spPr>
          <a:xfrm>
            <a:off x="8077200" y="0"/>
            <a:ext cx="866775" cy="8382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7"/>
          <p:cNvSpPr txBox="1"/>
          <p:nvPr>
            <p:ph idx="1" type="body"/>
          </p:nvPr>
        </p:nvSpPr>
        <p:spPr>
          <a:xfrm>
            <a:off x="111660" y="915434"/>
            <a:ext cx="8867774" cy="4525963"/>
          </a:xfrm>
          <a:prstGeom prst="rect">
            <a:avLst/>
          </a:prstGeom>
          <a:noFill/>
          <a:ln>
            <a:noFill/>
          </a:ln>
        </p:spPr>
        <p:txBody>
          <a:bodyPr anchorCtr="0" anchor="t" bIns="45700" lIns="91425" spcFirstLastPara="1" rIns="91425" wrap="square" tIns="45700">
            <a:noAutofit/>
          </a:bodyPr>
          <a:lstStyle/>
          <a:p>
            <a:pPr indent="0" lvl="0" marL="109728" rtl="0" algn="l">
              <a:spcBef>
                <a:spcPts val="0"/>
              </a:spcBef>
              <a:spcAft>
                <a:spcPts val="0"/>
              </a:spcAft>
              <a:buSzPts val="1768"/>
              <a:buNone/>
            </a:pPr>
            <a:r>
              <a:rPr b="1" lang="en-US" sz="2600">
                <a:latin typeface="Times New Roman"/>
                <a:ea typeface="Times New Roman"/>
                <a:cs typeface="Times New Roman"/>
                <a:sym typeface="Times New Roman"/>
              </a:rPr>
              <a:t>Primer</a:t>
            </a:r>
            <a:endParaRPr b="1" sz="2600">
              <a:latin typeface="Times New Roman"/>
              <a:ea typeface="Times New Roman"/>
              <a:cs typeface="Times New Roman"/>
              <a:sym typeface="Times New Roman"/>
            </a:endParaRPr>
          </a:p>
          <a:p>
            <a:pPr indent="-143764" lvl="0" marL="365760" rtl="0" algn="l">
              <a:spcBef>
                <a:spcPts val="400"/>
              </a:spcBef>
              <a:spcAft>
                <a:spcPts val="0"/>
              </a:spcAft>
              <a:buSzPts val="1768"/>
              <a:buNone/>
            </a:pPr>
            <a:r>
              <a:t/>
            </a:r>
            <a:endParaRPr sz="2600">
              <a:latin typeface="Times New Roman"/>
              <a:ea typeface="Times New Roman"/>
              <a:cs typeface="Times New Roman"/>
              <a:sym typeface="Times New Roman"/>
            </a:endParaRPr>
          </a:p>
          <a:p>
            <a:pPr indent="-256032" lvl="0" marL="365760" rtl="0" algn="l">
              <a:spcBef>
                <a:spcPts val="400"/>
              </a:spcBef>
              <a:spcAft>
                <a:spcPts val="0"/>
              </a:spcAft>
              <a:buSzPts val="1768"/>
              <a:buChar char="🞂"/>
            </a:pPr>
            <a:r>
              <a:rPr lang="en-US" sz="2600">
                <a:latin typeface="Times New Roman"/>
                <a:ea typeface="Times New Roman"/>
                <a:cs typeface="Times New Roman"/>
                <a:sym typeface="Times New Roman"/>
              </a:rPr>
              <a:t>Language – Language is a tool used for communication</a:t>
            </a:r>
            <a:endParaRPr/>
          </a:p>
          <a:p>
            <a:pPr indent="-256032" lvl="0" marL="365760" rtl="0" algn="l">
              <a:spcBef>
                <a:spcPts val="400"/>
              </a:spcBef>
              <a:spcAft>
                <a:spcPts val="0"/>
              </a:spcAft>
              <a:buSzPts val="1768"/>
              <a:buChar char="🞂"/>
            </a:pPr>
            <a:r>
              <a:rPr lang="en-US" sz="2600">
                <a:latin typeface="Times New Roman"/>
                <a:ea typeface="Times New Roman"/>
                <a:cs typeface="Times New Roman"/>
                <a:sym typeface="Times New Roman"/>
              </a:rPr>
              <a:t>ASCII – American Standard Code for Information Interchange:</a:t>
            </a:r>
            <a:endParaRPr/>
          </a:p>
          <a:p>
            <a:pPr indent="-228600" lvl="1" marL="621792" rtl="0" algn="l">
              <a:spcBef>
                <a:spcPts val="324"/>
              </a:spcBef>
              <a:spcAft>
                <a:spcPts val="0"/>
              </a:spcAft>
              <a:buSzPts val="2600"/>
              <a:buChar char="◦"/>
            </a:pPr>
            <a:r>
              <a:rPr lang="en-US" sz="2600">
                <a:latin typeface="Times New Roman"/>
                <a:ea typeface="Times New Roman"/>
                <a:cs typeface="Times New Roman"/>
                <a:sym typeface="Times New Roman"/>
              </a:rPr>
              <a:t>Uses 8 bit for representing characters</a:t>
            </a:r>
            <a:endParaRPr/>
          </a:p>
          <a:p>
            <a:pPr indent="-228600" lvl="1" marL="621792" rtl="0" algn="l">
              <a:spcBef>
                <a:spcPts val="324"/>
              </a:spcBef>
              <a:spcAft>
                <a:spcPts val="0"/>
              </a:spcAft>
              <a:buSzPts val="2600"/>
              <a:buChar char="◦"/>
            </a:pPr>
            <a:r>
              <a:rPr lang="en-US" sz="2600">
                <a:latin typeface="Times New Roman"/>
                <a:ea typeface="Times New Roman"/>
                <a:cs typeface="Times New Roman"/>
                <a:sym typeface="Times New Roman"/>
              </a:rPr>
              <a:t> Basic ASCII uses 7 bits (128 chars) and extended ASCII uses 8 bits (256 chars)</a:t>
            </a:r>
            <a:endParaRPr/>
          </a:p>
          <a:p>
            <a:pPr indent="-228600" lvl="1" marL="621792" rtl="0" algn="l">
              <a:spcBef>
                <a:spcPts val="324"/>
              </a:spcBef>
              <a:spcAft>
                <a:spcPts val="0"/>
              </a:spcAft>
              <a:buSzPts val="2600"/>
              <a:buChar char="◦"/>
            </a:pPr>
            <a:r>
              <a:rPr lang="en-US" sz="2600">
                <a:latin typeface="Times New Roman"/>
                <a:ea typeface="Times New Roman"/>
                <a:cs typeface="Times New Roman"/>
                <a:sym typeface="Times New Roman"/>
              </a:rPr>
              <a:t>European characters and punctuation symbols are easily represented in extended ASCII</a:t>
            </a:r>
            <a:endParaRPr/>
          </a:p>
          <a:p>
            <a:pPr indent="-228600" lvl="1" marL="621792" rtl="0" algn="l">
              <a:spcBef>
                <a:spcPts val="324"/>
              </a:spcBef>
              <a:spcAft>
                <a:spcPts val="0"/>
              </a:spcAft>
              <a:buSzPts val="2600"/>
              <a:buChar char="◦"/>
            </a:pPr>
            <a:r>
              <a:rPr lang="en-US" sz="2600">
                <a:latin typeface="Times New Roman"/>
                <a:ea typeface="Times New Roman"/>
                <a:cs typeface="Times New Roman"/>
                <a:sym typeface="Times New Roman"/>
              </a:rPr>
              <a:t>It also includes accented chars (ñ, á, é, í, ó, ú ) </a:t>
            </a:r>
            <a:endParaRPr/>
          </a:p>
          <a:p>
            <a:pPr indent="-143764" lvl="0" marL="365760" rtl="0" algn="just">
              <a:spcBef>
                <a:spcPts val="400"/>
              </a:spcBef>
              <a:spcAft>
                <a:spcPts val="0"/>
              </a:spcAft>
              <a:buSzPts val="1768"/>
              <a:buNone/>
            </a:pPr>
            <a:r>
              <a:t/>
            </a:r>
            <a:endParaRPr sz="2600">
              <a:latin typeface="Times New Roman"/>
              <a:ea typeface="Times New Roman"/>
              <a:cs typeface="Times New Roman"/>
              <a:sym typeface="Times New Roman"/>
            </a:endParaRPr>
          </a:p>
        </p:txBody>
      </p:sp>
      <p:pic>
        <p:nvPicPr>
          <p:cNvPr descr="WhatsApp Image 2020-07-07 at 14.53.53.jpeg" id="347" name="Google Shape;347;p37"/>
          <p:cNvPicPr preferRelativeResize="0"/>
          <p:nvPr/>
        </p:nvPicPr>
        <p:blipFill rotWithShape="1">
          <a:blip r:embed="rId3">
            <a:alphaModFix/>
          </a:blip>
          <a:srcRect b="0" l="0" r="0" t="0"/>
          <a:stretch/>
        </p:blipFill>
        <p:spPr>
          <a:xfrm>
            <a:off x="8153400" y="0"/>
            <a:ext cx="790575" cy="838200"/>
          </a:xfrm>
          <a:prstGeom prst="rect">
            <a:avLst/>
          </a:prstGeom>
          <a:noFill/>
          <a:ln>
            <a:noFill/>
          </a:ln>
        </p:spPr>
      </p:pic>
      <p:sp>
        <p:nvSpPr>
          <p:cNvPr id="348" name="Google Shape;348;p37"/>
          <p:cNvSpPr txBox="1"/>
          <p:nvPr/>
        </p:nvSpPr>
        <p:spPr>
          <a:xfrm>
            <a:off x="1524000" y="330368"/>
            <a:ext cx="6172200"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000">
                <a:solidFill>
                  <a:schemeClr val="dk1"/>
                </a:solidFill>
                <a:latin typeface="Times New Roman"/>
                <a:ea typeface="Times New Roman"/>
                <a:cs typeface="Times New Roman"/>
                <a:sym typeface="Times New Roman"/>
              </a:rPr>
              <a:t>Internationalization (I</a:t>
            </a:r>
            <a:r>
              <a:rPr b="1" baseline="-25000" lang="en-US" sz="3000">
                <a:solidFill>
                  <a:schemeClr val="dk1"/>
                </a:solidFill>
                <a:latin typeface="Times New Roman"/>
                <a:ea typeface="Times New Roman"/>
                <a:cs typeface="Times New Roman"/>
                <a:sym typeface="Times New Roman"/>
              </a:rPr>
              <a:t>18</a:t>
            </a:r>
            <a:r>
              <a:rPr b="1" lang="en-US" sz="3000">
                <a:solidFill>
                  <a:schemeClr val="dk1"/>
                </a:solidFill>
                <a:latin typeface="Times New Roman"/>
                <a:ea typeface="Times New Roman"/>
                <a:cs typeface="Times New Roman"/>
                <a:sym typeface="Times New Roman"/>
              </a:rPr>
              <a:t>n) Testing</a:t>
            </a:r>
            <a:br>
              <a:rPr b="1" lang="en-US" sz="3000">
                <a:solidFill>
                  <a:schemeClr val="dk1"/>
                </a:solidFill>
                <a:latin typeface="Times New Roman"/>
                <a:ea typeface="Times New Roman"/>
                <a:cs typeface="Times New Roman"/>
                <a:sym typeface="Times New Roman"/>
              </a:rPr>
            </a:br>
            <a:endParaRPr b="1" sz="3000">
              <a:solidFill>
                <a:schemeClr val="dk1"/>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8"/>
          <p:cNvSpPr txBox="1"/>
          <p:nvPr>
            <p:ph idx="1" type="body"/>
          </p:nvPr>
        </p:nvSpPr>
        <p:spPr>
          <a:xfrm>
            <a:off x="111660" y="915434"/>
            <a:ext cx="8867774" cy="5180566"/>
          </a:xfrm>
          <a:prstGeom prst="rect">
            <a:avLst/>
          </a:prstGeom>
          <a:noFill/>
          <a:ln>
            <a:noFill/>
          </a:ln>
        </p:spPr>
        <p:txBody>
          <a:bodyPr anchorCtr="0" anchor="t" bIns="45700" lIns="91425" spcFirstLastPara="1" rIns="91425" wrap="square" tIns="45700">
            <a:noAutofit/>
          </a:bodyPr>
          <a:lstStyle/>
          <a:p>
            <a:pPr indent="-256032" lvl="0" marL="365760" rtl="0" algn="l">
              <a:spcBef>
                <a:spcPts val="0"/>
              </a:spcBef>
              <a:spcAft>
                <a:spcPts val="0"/>
              </a:spcAft>
              <a:buSzPts val="1632"/>
              <a:buChar char="🞂"/>
            </a:pPr>
            <a:r>
              <a:rPr lang="en-US" sz="2400">
                <a:latin typeface="Times New Roman"/>
                <a:ea typeface="Times New Roman"/>
                <a:cs typeface="Times New Roman"/>
                <a:sym typeface="Times New Roman"/>
              </a:rPr>
              <a:t>Locale </a:t>
            </a:r>
            <a:endParaRPr/>
          </a:p>
          <a:p>
            <a:pPr indent="-228600" lvl="1" marL="621792" rtl="0" algn="l">
              <a:spcBef>
                <a:spcPts val="324"/>
              </a:spcBef>
              <a:spcAft>
                <a:spcPts val="0"/>
              </a:spcAft>
              <a:buSzPts val="2400"/>
              <a:buChar char="◦"/>
            </a:pPr>
            <a:r>
              <a:rPr lang="en-US" sz="2400">
                <a:latin typeface="Times New Roman"/>
                <a:ea typeface="Times New Roman"/>
                <a:cs typeface="Times New Roman"/>
                <a:sym typeface="Times New Roman"/>
              </a:rPr>
              <a:t>Each of the languages is spoken differently in different countries and states</a:t>
            </a:r>
            <a:endParaRPr/>
          </a:p>
          <a:p>
            <a:pPr indent="-228600" lvl="1" marL="621792" rtl="0" algn="l">
              <a:spcBef>
                <a:spcPts val="324"/>
              </a:spcBef>
              <a:spcAft>
                <a:spcPts val="0"/>
              </a:spcAft>
              <a:buSzPts val="2400"/>
              <a:buChar char="◦"/>
            </a:pPr>
            <a:r>
              <a:rPr lang="en-US" sz="2400">
                <a:latin typeface="Times New Roman"/>
                <a:ea typeface="Times New Roman"/>
                <a:cs typeface="Times New Roman"/>
                <a:sym typeface="Times New Roman"/>
              </a:rPr>
              <a:t>There could be many countries speaking the same language, using the same characters, punctuations, etc.</a:t>
            </a:r>
            <a:endParaRPr/>
          </a:p>
          <a:p>
            <a:pPr indent="-228600" lvl="1" marL="621792" rtl="0" algn="l">
              <a:spcBef>
                <a:spcPts val="324"/>
              </a:spcBef>
              <a:spcAft>
                <a:spcPts val="0"/>
              </a:spcAft>
              <a:buSzPts val="2400"/>
              <a:buChar char="◦"/>
            </a:pPr>
            <a:r>
              <a:rPr lang="en-US" sz="2400">
                <a:latin typeface="Times New Roman"/>
                <a:ea typeface="Times New Roman"/>
                <a:cs typeface="Times New Roman"/>
                <a:sym typeface="Times New Roman"/>
              </a:rPr>
              <a:t>But some conventions may be different (currency and date format)</a:t>
            </a:r>
            <a:endParaRPr/>
          </a:p>
          <a:p>
            <a:pPr indent="-228600" lvl="1" marL="621792" rtl="0" algn="l">
              <a:spcBef>
                <a:spcPts val="324"/>
              </a:spcBef>
              <a:spcAft>
                <a:spcPts val="0"/>
              </a:spcAft>
              <a:buSzPts val="2400"/>
              <a:buChar char="◦"/>
            </a:pPr>
            <a:r>
              <a:rPr lang="en-US" sz="2400">
                <a:latin typeface="Times New Roman"/>
                <a:ea typeface="Times New Roman"/>
                <a:cs typeface="Times New Roman"/>
                <a:sym typeface="Times New Roman"/>
              </a:rPr>
              <a:t>For example, English is used widely in the US and India, but</a:t>
            </a:r>
            <a:endParaRPr/>
          </a:p>
          <a:p>
            <a:pPr indent="-228600" lvl="2" marL="859536" rtl="0" algn="l">
              <a:spcBef>
                <a:spcPts val="350"/>
              </a:spcBef>
              <a:spcAft>
                <a:spcPts val="0"/>
              </a:spcAft>
              <a:buSzPts val="2400"/>
              <a:buChar char="●"/>
            </a:pPr>
            <a:r>
              <a:rPr lang="en-US" sz="2400">
                <a:latin typeface="Times New Roman"/>
                <a:ea typeface="Times New Roman"/>
                <a:cs typeface="Times New Roman"/>
                <a:sym typeface="Times New Roman"/>
              </a:rPr>
              <a:t>Currency : $ and Rs.</a:t>
            </a:r>
            <a:endParaRPr/>
          </a:p>
          <a:p>
            <a:pPr indent="-228600" lvl="2" marL="859536" rtl="0" algn="l">
              <a:spcBef>
                <a:spcPts val="350"/>
              </a:spcBef>
              <a:spcAft>
                <a:spcPts val="0"/>
              </a:spcAft>
              <a:buSzPts val="2400"/>
              <a:buChar char="●"/>
            </a:pPr>
            <a:r>
              <a:rPr lang="en-US" sz="2400">
                <a:latin typeface="Times New Roman"/>
                <a:ea typeface="Times New Roman"/>
                <a:cs typeface="Times New Roman"/>
                <a:sym typeface="Times New Roman"/>
              </a:rPr>
              <a:t>$1,000,000 and Rs. 1,00,000</a:t>
            </a:r>
            <a:endParaRPr/>
          </a:p>
          <a:p>
            <a:pPr indent="-228600" lvl="1" marL="621792" rtl="0" algn="l">
              <a:spcBef>
                <a:spcPts val="324"/>
              </a:spcBef>
              <a:spcAft>
                <a:spcPts val="0"/>
              </a:spcAft>
              <a:buSzPts val="2400"/>
              <a:buChar char="◦"/>
            </a:pPr>
            <a:r>
              <a:rPr lang="en-US" sz="2400">
                <a:latin typeface="Times New Roman"/>
                <a:ea typeface="Times New Roman"/>
                <a:cs typeface="Times New Roman"/>
                <a:sym typeface="Times New Roman"/>
              </a:rPr>
              <a:t>There could be multiple currencies in a country (Euro and Franc in France)</a:t>
            </a:r>
            <a:endParaRPr/>
          </a:p>
          <a:p>
            <a:pPr indent="-228600" lvl="1" marL="621792" rtl="0" algn="l">
              <a:spcBef>
                <a:spcPts val="324"/>
              </a:spcBef>
              <a:spcAft>
                <a:spcPts val="0"/>
              </a:spcAft>
              <a:buSzPts val="2400"/>
              <a:buChar char="◦"/>
            </a:pPr>
            <a:r>
              <a:rPr lang="en-US" sz="2400">
                <a:latin typeface="Times New Roman"/>
                <a:ea typeface="Times New Roman"/>
                <a:cs typeface="Times New Roman"/>
                <a:sym typeface="Times New Roman"/>
              </a:rPr>
              <a:t>There could be multiple locale for a language in the same country</a:t>
            </a:r>
            <a:endParaRPr sz="2400">
              <a:latin typeface="Times New Roman"/>
              <a:ea typeface="Times New Roman"/>
              <a:cs typeface="Times New Roman"/>
              <a:sym typeface="Times New Roman"/>
            </a:endParaRPr>
          </a:p>
        </p:txBody>
      </p:sp>
      <p:pic>
        <p:nvPicPr>
          <p:cNvPr descr="WhatsApp Image 2020-07-07 at 14.53.53.jpeg" id="354" name="Google Shape;354;p38"/>
          <p:cNvPicPr preferRelativeResize="0"/>
          <p:nvPr/>
        </p:nvPicPr>
        <p:blipFill rotWithShape="1">
          <a:blip r:embed="rId3">
            <a:alphaModFix/>
          </a:blip>
          <a:srcRect b="0" l="0" r="0" t="0"/>
          <a:stretch/>
        </p:blipFill>
        <p:spPr>
          <a:xfrm>
            <a:off x="8153400" y="0"/>
            <a:ext cx="790575" cy="838200"/>
          </a:xfrm>
          <a:prstGeom prst="rect">
            <a:avLst/>
          </a:prstGeom>
          <a:noFill/>
          <a:ln>
            <a:noFill/>
          </a:ln>
        </p:spPr>
      </p:pic>
      <p:sp>
        <p:nvSpPr>
          <p:cNvPr id="355" name="Google Shape;355;p38"/>
          <p:cNvSpPr txBox="1"/>
          <p:nvPr/>
        </p:nvSpPr>
        <p:spPr>
          <a:xfrm>
            <a:off x="1524000" y="330368"/>
            <a:ext cx="6172200"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000">
                <a:solidFill>
                  <a:schemeClr val="dk1"/>
                </a:solidFill>
                <a:latin typeface="Times New Roman"/>
                <a:ea typeface="Times New Roman"/>
                <a:cs typeface="Times New Roman"/>
                <a:sym typeface="Times New Roman"/>
              </a:rPr>
              <a:t>Internationalization (I</a:t>
            </a:r>
            <a:r>
              <a:rPr b="1" baseline="-25000" lang="en-US" sz="3000">
                <a:solidFill>
                  <a:schemeClr val="dk1"/>
                </a:solidFill>
                <a:latin typeface="Times New Roman"/>
                <a:ea typeface="Times New Roman"/>
                <a:cs typeface="Times New Roman"/>
                <a:sym typeface="Times New Roman"/>
              </a:rPr>
              <a:t>18</a:t>
            </a:r>
            <a:r>
              <a:rPr b="1" lang="en-US" sz="3000">
                <a:solidFill>
                  <a:schemeClr val="dk1"/>
                </a:solidFill>
                <a:latin typeface="Times New Roman"/>
                <a:ea typeface="Times New Roman"/>
                <a:cs typeface="Times New Roman"/>
                <a:sym typeface="Times New Roman"/>
              </a:rPr>
              <a:t>n) Testing</a:t>
            </a:r>
            <a:br>
              <a:rPr b="1" lang="en-US" sz="3000">
                <a:solidFill>
                  <a:schemeClr val="dk1"/>
                </a:solidFill>
                <a:latin typeface="Times New Roman"/>
                <a:ea typeface="Times New Roman"/>
                <a:cs typeface="Times New Roman"/>
                <a:sym typeface="Times New Roman"/>
              </a:rPr>
            </a:br>
            <a:endParaRPr b="1" sz="3000">
              <a:solidFill>
                <a:schemeClr val="dk1"/>
              </a:solidFill>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9"/>
          <p:cNvSpPr txBox="1"/>
          <p:nvPr>
            <p:ph idx="1" type="body"/>
          </p:nvPr>
        </p:nvSpPr>
        <p:spPr>
          <a:xfrm>
            <a:off x="86763" y="1143000"/>
            <a:ext cx="8867774" cy="5180566"/>
          </a:xfrm>
          <a:prstGeom prst="rect">
            <a:avLst/>
          </a:prstGeom>
          <a:noFill/>
          <a:ln>
            <a:noFill/>
          </a:ln>
        </p:spPr>
        <p:txBody>
          <a:bodyPr anchorCtr="0" anchor="t" bIns="45700" lIns="91425" spcFirstLastPara="1" rIns="91425" wrap="square" tIns="45700">
            <a:noAutofit/>
          </a:bodyPr>
          <a:lstStyle/>
          <a:p>
            <a:pPr indent="-256031" lvl="0" marL="365760" rtl="0" algn="l">
              <a:lnSpc>
                <a:spcPct val="90000"/>
              </a:lnSpc>
              <a:spcBef>
                <a:spcPts val="0"/>
              </a:spcBef>
              <a:spcAft>
                <a:spcPts val="0"/>
              </a:spcAft>
              <a:buSzPts val="1496"/>
              <a:buFont typeface="Times New Roman"/>
              <a:buChar char="•"/>
            </a:pPr>
            <a:r>
              <a:rPr lang="en-US" sz="2200">
                <a:latin typeface="Times New Roman"/>
                <a:ea typeface="Times New Roman"/>
                <a:cs typeface="Times New Roman"/>
                <a:sym typeface="Times New Roman"/>
              </a:rPr>
              <a:t> </a:t>
            </a:r>
            <a:r>
              <a:rPr b="1" lang="en-US" sz="2200">
                <a:latin typeface="Times New Roman"/>
                <a:ea typeface="Times New Roman"/>
                <a:cs typeface="Times New Roman"/>
                <a:sym typeface="Times New Roman"/>
              </a:rPr>
              <a:t>Internationalization</a:t>
            </a:r>
            <a:endParaRPr/>
          </a:p>
          <a:p>
            <a:pPr indent="-228600" lvl="1" marL="621792" rtl="0" algn="l">
              <a:lnSpc>
                <a:spcPct val="90000"/>
              </a:lnSpc>
              <a:spcBef>
                <a:spcPts val="1100"/>
              </a:spcBef>
              <a:spcAft>
                <a:spcPts val="0"/>
              </a:spcAft>
              <a:buSzPts val="2200"/>
              <a:buFont typeface="Times New Roman"/>
              <a:buChar char="•"/>
            </a:pPr>
            <a:r>
              <a:rPr lang="en-US" sz="2200">
                <a:latin typeface="Times New Roman"/>
                <a:ea typeface="Times New Roman"/>
                <a:cs typeface="Times New Roman"/>
                <a:sym typeface="Times New Roman"/>
              </a:rPr>
              <a:t> also called I</a:t>
            </a:r>
            <a:r>
              <a:rPr baseline="-25000" lang="en-US" sz="2200">
                <a:latin typeface="Times New Roman"/>
                <a:ea typeface="Times New Roman"/>
                <a:cs typeface="Times New Roman"/>
                <a:sym typeface="Times New Roman"/>
              </a:rPr>
              <a:t>18</a:t>
            </a:r>
            <a:r>
              <a:rPr lang="en-US" sz="2200">
                <a:latin typeface="Times New Roman"/>
                <a:ea typeface="Times New Roman"/>
                <a:cs typeface="Times New Roman"/>
                <a:sym typeface="Times New Roman"/>
              </a:rPr>
              <a:t>n</a:t>
            </a:r>
            <a:endParaRPr/>
          </a:p>
          <a:p>
            <a:pPr indent="-228600" lvl="1" marL="621792" rtl="0" algn="l">
              <a:lnSpc>
                <a:spcPct val="90000"/>
              </a:lnSpc>
              <a:spcBef>
                <a:spcPts val="1100"/>
              </a:spcBef>
              <a:spcAft>
                <a:spcPts val="0"/>
              </a:spcAft>
              <a:buSzPts val="2200"/>
              <a:buFont typeface="Times New Roman"/>
              <a:buChar char="•"/>
            </a:pPr>
            <a:r>
              <a:rPr lang="en-US" sz="2200">
                <a:latin typeface="Times New Roman"/>
                <a:ea typeface="Times New Roman"/>
                <a:cs typeface="Times New Roman"/>
                <a:sym typeface="Times New Roman"/>
              </a:rPr>
              <a:t> Represents all activities to make products available to the international market</a:t>
            </a:r>
            <a:endParaRPr/>
          </a:p>
          <a:p>
            <a:pPr indent="-228600" lvl="1" marL="621792" rtl="0" algn="l">
              <a:lnSpc>
                <a:spcPct val="90000"/>
              </a:lnSpc>
              <a:spcBef>
                <a:spcPts val="1100"/>
              </a:spcBef>
              <a:spcAft>
                <a:spcPts val="0"/>
              </a:spcAft>
              <a:buSzPts val="2200"/>
              <a:buFont typeface="Times New Roman"/>
              <a:buChar char="•"/>
            </a:pPr>
            <a:r>
              <a:rPr lang="en-US" sz="2200">
                <a:latin typeface="Times New Roman"/>
                <a:ea typeface="Times New Roman"/>
                <a:cs typeface="Times New Roman"/>
                <a:sym typeface="Times New Roman"/>
              </a:rPr>
              <a:t> Includes both DEV &amp; testing activities</a:t>
            </a:r>
            <a:endParaRPr/>
          </a:p>
          <a:p>
            <a:pPr indent="-256031" lvl="0" marL="365760" rtl="0" algn="l">
              <a:lnSpc>
                <a:spcPct val="90000"/>
              </a:lnSpc>
              <a:spcBef>
                <a:spcPts val="1100"/>
              </a:spcBef>
              <a:spcAft>
                <a:spcPts val="0"/>
              </a:spcAft>
              <a:buSzPts val="1496"/>
              <a:buFont typeface="Times New Roman"/>
              <a:buChar char="•"/>
            </a:pPr>
            <a:r>
              <a:rPr b="1" lang="en-US" sz="2200">
                <a:latin typeface="Times New Roman"/>
                <a:ea typeface="Times New Roman"/>
                <a:cs typeface="Times New Roman"/>
                <a:sym typeface="Times New Roman"/>
              </a:rPr>
              <a:t> Localization</a:t>
            </a:r>
            <a:endParaRPr/>
          </a:p>
          <a:p>
            <a:pPr indent="-228600" lvl="1" marL="621792" rtl="0" algn="l">
              <a:lnSpc>
                <a:spcPct val="90000"/>
              </a:lnSpc>
              <a:spcBef>
                <a:spcPts val="1100"/>
              </a:spcBef>
              <a:spcAft>
                <a:spcPts val="0"/>
              </a:spcAft>
              <a:buSzPts val="2200"/>
              <a:buFont typeface="Times New Roman"/>
              <a:buChar char="•"/>
            </a:pPr>
            <a:r>
              <a:rPr lang="en-US" sz="2200">
                <a:latin typeface="Times New Roman"/>
                <a:ea typeface="Times New Roman"/>
                <a:cs typeface="Times New Roman"/>
                <a:sym typeface="Times New Roman"/>
              </a:rPr>
              <a:t> Also called L</a:t>
            </a:r>
            <a:r>
              <a:rPr baseline="-25000" lang="en-US" sz="2200">
                <a:latin typeface="Times New Roman"/>
                <a:ea typeface="Times New Roman"/>
                <a:cs typeface="Times New Roman"/>
                <a:sym typeface="Times New Roman"/>
              </a:rPr>
              <a:t>10</a:t>
            </a:r>
            <a:r>
              <a:rPr lang="en-US" sz="2200">
                <a:latin typeface="Times New Roman"/>
                <a:ea typeface="Times New Roman"/>
                <a:cs typeface="Times New Roman"/>
                <a:sym typeface="Times New Roman"/>
              </a:rPr>
              <a:t>n </a:t>
            </a:r>
            <a:endParaRPr/>
          </a:p>
          <a:p>
            <a:pPr indent="-228600" lvl="1" marL="621792" rtl="0" algn="l">
              <a:lnSpc>
                <a:spcPct val="90000"/>
              </a:lnSpc>
              <a:spcBef>
                <a:spcPts val="1100"/>
              </a:spcBef>
              <a:spcAft>
                <a:spcPts val="0"/>
              </a:spcAft>
              <a:buSzPts val="2200"/>
              <a:buFont typeface="Times New Roman"/>
              <a:buChar char="•"/>
            </a:pPr>
            <a:r>
              <a:rPr lang="en-US" sz="2200">
                <a:latin typeface="Times New Roman"/>
                <a:ea typeface="Times New Roman"/>
                <a:cs typeface="Times New Roman"/>
                <a:sym typeface="Times New Roman"/>
              </a:rPr>
              <a:t> Translation of all product messages and documentation</a:t>
            </a:r>
            <a:endParaRPr/>
          </a:p>
          <a:p>
            <a:pPr indent="-228600" lvl="1" marL="621792" rtl="0" algn="l">
              <a:lnSpc>
                <a:spcPct val="90000"/>
              </a:lnSpc>
              <a:spcBef>
                <a:spcPts val="1100"/>
              </a:spcBef>
              <a:spcAft>
                <a:spcPts val="0"/>
              </a:spcAft>
              <a:buSzPts val="2200"/>
              <a:buFont typeface="Times New Roman"/>
              <a:buChar char="•"/>
            </a:pPr>
            <a:r>
              <a:rPr lang="en-US" sz="2200">
                <a:latin typeface="Times New Roman"/>
                <a:ea typeface="Times New Roman"/>
                <a:cs typeface="Times New Roman"/>
                <a:sym typeface="Times New Roman"/>
              </a:rPr>
              <a:t> Done by language experts</a:t>
            </a:r>
            <a:endParaRPr/>
          </a:p>
          <a:p>
            <a:pPr indent="-228600" lvl="1" marL="621792" rtl="0" algn="l">
              <a:lnSpc>
                <a:spcPct val="90000"/>
              </a:lnSpc>
              <a:spcBef>
                <a:spcPts val="1100"/>
              </a:spcBef>
              <a:spcAft>
                <a:spcPts val="0"/>
              </a:spcAft>
              <a:buSzPts val="2200"/>
              <a:buFont typeface="Times New Roman"/>
              <a:buChar char="•"/>
            </a:pPr>
            <a:r>
              <a:rPr lang="en-US" sz="2200">
                <a:latin typeface="Times New Roman"/>
                <a:ea typeface="Times New Roman"/>
                <a:cs typeface="Times New Roman"/>
                <a:sym typeface="Times New Roman"/>
              </a:rPr>
              <a:t> Includes both DEV &amp; testing activities</a:t>
            </a:r>
            <a:endParaRPr sz="2200">
              <a:latin typeface="Times New Roman"/>
              <a:ea typeface="Times New Roman"/>
              <a:cs typeface="Times New Roman"/>
              <a:sym typeface="Times New Roman"/>
            </a:endParaRPr>
          </a:p>
        </p:txBody>
      </p:sp>
      <p:pic>
        <p:nvPicPr>
          <p:cNvPr descr="WhatsApp Image 2020-07-07 at 14.53.53.jpeg" id="361" name="Google Shape;361;p39"/>
          <p:cNvPicPr preferRelativeResize="0"/>
          <p:nvPr/>
        </p:nvPicPr>
        <p:blipFill rotWithShape="1">
          <a:blip r:embed="rId3">
            <a:alphaModFix/>
          </a:blip>
          <a:srcRect b="0" l="0" r="0" t="0"/>
          <a:stretch/>
        </p:blipFill>
        <p:spPr>
          <a:xfrm>
            <a:off x="8153400" y="0"/>
            <a:ext cx="790575" cy="838200"/>
          </a:xfrm>
          <a:prstGeom prst="rect">
            <a:avLst/>
          </a:prstGeom>
          <a:noFill/>
          <a:ln>
            <a:noFill/>
          </a:ln>
        </p:spPr>
      </p:pic>
      <p:sp>
        <p:nvSpPr>
          <p:cNvPr id="362" name="Google Shape;362;p39"/>
          <p:cNvSpPr txBox="1"/>
          <p:nvPr/>
        </p:nvSpPr>
        <p:spPr>
          <a:xfrm>
            <a:off x="1524000" y="330368"/>
            <a:ext cx="6172200"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000">
                <a:solidFill>
                  <a:schemeClr val="dk1"/>
                </a:solidFill>
                <a:latin typeface="Times New Roman"/>
                <a:ea typeface="Times New Roman"/>
                <a:cs typeface="Times New Roman"/>
                <a:sym typeface="Times New Roman"/>
              </a:rPr>
              <a:t>Internationalization (I</a:t>
            </a:r>
            <a:r>
              <a:rPr b="1" baseline="-25000" lang="en-US" sz="3000">
                <a:solidFill>
                  <a:schemeClr val="dk1"/>
                </a:solidFill>
                <a:latin typeface="Times New Roman"/>
                <a:ea typeface="Times New Roman"/>
                <a:cs typeface="Times New Roman"/>
                <a:sym typeface="Times New Roman"/>
              </a:rPr>
              <a:t>18</a:t>
            </a:r>
            <a:r>
              <a:rPr b="1" lang="en-US" sz="3000">
                <a:solidFill>
                  <a:schemeClr val="dk1"/>
                </a:solidFill>
                <a:latin typeface="Times New Roman"/>
                <a:ea typeface="Times New Roman"/>
                <a:cs typeface="Times New Roman"/>
                <a:sym typeface="Times New Roman"/>
              </a:rPr>
              <a:t>n) Testing</a:t>
            </a:r>
            <a:br>
              <a:rPr b="1" lang="en-US" sz="3000">
                <a:solidFill>
                  <a:schemeClr val="dk1"/>
                </a:solidFill>
                <a:latin typeface="Times New Roman"/>
                <a:ea typeface="Times New Roman"/>
                <a:cs typeface="Times New Roman"/>
                <a:sym typeface="Times New Roman"/>
              </a:rPr>
            </a:br>
            <a:endParaRPr b="1" sz="30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4"/>
          <p:cNvSpPr txBox="1"/>
          <p:nvPr>
            <p:ph idx="1" type="body"/>
          </p:nvPr>
        </p:nvSpPr>
        <p:spPr>
          <a:xfrm>
            <a:off x="0" y="1219200"/>
            <a:ext cx="9144000" cy="5105399"/>
          </a:xfrm>
          <a:prstGeom prst="rect">
            <a:avLst/>
          </a:prstGeom>
          <a:noFill/>
          <a:ln>
            <a:noFill/>
          </a:ln>
        </p:spPr>
        <p:txBody>
          <a:bodyPr anchorCtr="0" anchor="t" bIns="45700" lIns="91425" spcFirstLastPara="1" rIns="91425" wrap="square" tIns="45700">
            <a:noAutofit/>
          </a:bodyPr>
          <a:lstStyle/>
          <a:p>
            <a:pPr indent="-256032" lvl="0" marL="365760" rtl="0" algn="just">
              <a:spcBef>
                <a:spcPts val="0"/>
              </a:spcBef>
              <a:spcAft>
                <a:spcPts val="0"/>
              </a:spcAft>
              <a:buClr>
                <a:schemeClr val="dk1"/>
              </a:buClr>
              <a:buSzPts val="1768"/>
              <a:buChar char="🞂"/>
            </a:pPr>
            <a:r>
              <a:rPr lang="en-US" sz="2600">
                <a:latin typeface="Times New Roman"/>
                <a:ea typeface="Times New Roman"/>
                <a:cs typeface="Times New Roman"/>
                <a:sym typeface="Times New Roman"/>
              </a:rPr>
              <a:t>Performance testing is complex and expensive due to large resource requirements and the time it takes. Hence, it requires careful planning and a robust methodology.</a:t>
            </a:r>
            <a:endParaRPr/>
          </a:p>
          <a:p>
            <a:pPr indent="-256032" lvl="0" marL="365760" rtl="0" algn="just">
              <a:spcBef>
                <a:spcPts val="400"/>
              </a:spcBef>
              <a:spcAft>
                <a:spcPts val="0"/>
              </a:spcAft>
              <a:buClr>
                <a:schemeClr val="dk1"/>
              </a:buClr>
              <a:buSzPts val="1768"/>
              <a:buChar char="🞂"/>
            </a:pPr>
            <a:r>
              <a:rPr lang="en-US" sz="2600">
                <a:latin typeface="Times New Roman"/>
                <a:ea typeface="Times New Roman"/>
                <a:cs typeface="Times New Roman"/>
                <a:sym typeface="Times New Roman"/>
              </a:rPr>
              <a:t>A methodology for performance testing involves the following steps:</a:t>
            </a:r>
            <a:endParaRPr/>
          </a:p>
          <a:p>
            <a:pPr indent="-457200" lvl="0" marL="576072" rtl="0" algn="just">
              <a:spcBef>
                <a:spcPts val="400"/>
              </a:spcBef>
              <a:spcAft>
                <a:spcPts val="0"/>
              </a:spcAft>
              <a:buClr>
                <a:schemeClr val="dk1"/>
              </a:buClr>
              <a:buSzPts val="1360"/>
              <a:buFont typeface="Lucida Sans"/>
              <a:buAutoNum type="arabicPeriod"/>
            </a:pPr>
            <a:r>
              <a:rPr lang="en-US" sz="2000">
                <a:latin typeface="Times New Roman"/>
                <a:ea typeface="Times New Roman"/>
                <a:cs typeface="Times New Roman"/>
                <a:sym typeface="Times New Roman"/>
              </a:rPr>
              <a:t>Collecting Requirements</a:t>
            </a:r>
            <a:endParaRPr/>
          </a:p>
          <a:p>
            <a:pPr indent="-457200" lvl="0" marL="576072" rtl="0" algn="just">
              <a:spcBef>
                <a:spcPts val="400"/>
              </a:spcBef>
              <a:spcAft>
                <a:spcPts val="0"/>
              </a:spcAft>
              <a:buClr>
                <a:schemeClr val="dk1"/>
              </a:buClr>
              <a:buSzPts val="1360"/>
              <a:buFont typeface="Lucida Sans"/>
              <a:buAutoNum type="arabicPeriod"/>
            </a:pPr>
            <a:r>
              <a:rPr lang="en-US" sz="2000">
                <a:latin typeface="Times New Roman"/>
                <a:ea typeface="Times New Roman"/>
                <a:cs typeface="Times New Roman"/>
                <a:sym typeface="Times New Roman"/>
              </a:rPr>
              <a:t>Writing test cases</a:t>
            </a:r>
            <a:endParaRPr/>
          </a:p>
          <a:p>
            <a:pPr indent="-457200" lvl="0" marL="576072" rtl="0" algn="just">
              <a:spcBef>
                <a:spcPts val="400"/>
              </a:spcBef>
              <a:spcAft>
                <a:spcPts val="0"/>
              </a:spcAft>
              <a:buClr>
                <a:schemeClr val="dk1"/>
              </a:buClr>
              <a:buSzPts val="1360"/>
              <a:buFont typeface="Lucida Sans"/>
              <a:buAutoNum type="arabicPeriod"/>
            </a:pPr>
            <a:r>
              <a:rPr lang="en-US" sz="2000">
                <a:latin typeface="Times New Roman"/>
                <a:ea typeface="Times New Roman"/>
                <a:cs typeface="Times New Roman"/>
                <a:sym typeface="Times New Roman"/>
              </a:rPr>
              <a:t>Automating Performance test cases</a:t>
            </a:r>
            <a:endParaRPr/>
          </a:p>
          <a:p>
            <a:pPr indent="-457200" lvl="0" marL="576072" rtl="0" algn="just">
              <a:spcBef>
                <a:spcPts val="400"/>
              </a:spcBef>
              <a:spcAft>
                <a:spcPts val="0"/>
              </a:spcAft>
              <a:buClr>
                <a:schemeClr val="dk1"/>
              </a:buClr>
              <a:buSzPts val="1360"/>
              <a:buFont typeface="Lucida Sans"/>
              <a:buAutoNum type="arabicPeriod"/>
            </a:pPr>
            <a:r>
              <a:rPr lang="en-US" sz="2000">
                <a:latin typeface="Times New Roman"/>
                <a:ea typeface="Times New Roman"/>
                <a:cs typeface="Times New Roman"/>
                <a:sym typeface="Times New Roman"/>
              </a:rPr>
              <a:t>Executing performance test cases</a:t>
            </a:r>
            <a:endParaRPr/>
          </a:p>
          <a:p>
            <a:pPr indent="-457200" lvl="0" marL="576072" rtl="0" algn="just">
              <a:spcBef>
                <a:spcPts val="400"/>
              </a:spcBef>
              <a:spcAft>
                <a:spcPts val="0"/>
              </a:spcAft>
              <a:buClr>
                <a:schemeClr val="dk1"/>
              </a:buClr>
              <a:buSzPts val="1360"/>
              <a:buFont typeface="Lucida Sans"/>
              <a:buAutoNum type="arabicPeriod"/>
            </a:pPr>
            <a:r>
              <a:rPr lang="en-US" sz="2000">
                <a:latin typeface="Times New Roman"/>
                <a:ea typeface="Times New Roman"/>
                <a:cs typeface="Times New Roman"/>
                <a:sym typeface="Times New Roman"/>
              </a:rPr>
              <a:t>Analyzing performance test results</a:t>
            </a:r>
            <a:endParaRPr/>
          </a:p>
          <a:p>
            <a:pPr indent="-457200" lvl="0" marL="576072" rtl="0" algn="just">
              <a:spcBef>
                <a:spcPts val="400"/>
              </a:spcBef>
              <a:spcAft>
                <a:spcPts val="0"/>
              </a:spcAft>
              <a:buClr>
                <a:schemeClr val="dk1"/>
              </a:buClr>
              <a:buSzPts val="1360"/>
              <a:buFont typeface="Lucida Sans"/>
              <a:buAutoNum type="arabicPeriod"/>
            </a:pPr>
            <a:r>
              <a:rPr lang="en-US" sz="2000">
                <a:latin typeface="Times New Roman"/>
                <a:ea typeface="Times New Roman"/>
                <a:cs typeface="Times New Roman"/>
                <a:sym typeface="Times New Roman"/>
              </a:rPr>
              <a:t>Performance tuning</a:t>
            </a:r>
            <a:endParaRPr/>
          </a:p>
          <a:p>
            <a:pPr indent="-457200" lvl="0" marL="576072" rtl="0" algn="just">
              <a:spcBef>
                <a:spcPts val="400"/>
              </a:spcBef>
              <a:spcAft>
                <a:spcPts val="0"/>
              </a:spcAft>
              <a:buClr>
                <a:schemeClr val="dk1"/>
              </a:buClr>
              <a:buSzPts val="1360"/>
              <a:buFont typeface="Lucida Sans"/>
              <a:buAutoNum type="arabicPeriod"/>
            </a:pPr>
            <a:r>
              <a:rPr lang="en-US" sz="2000">
                <a:latin typeface="Times New Roman"/>
                <a:ea typeface="Times New Roman"/>
                <a:cs typeface="Times New Roman"/>
                <a:sym typeface="Times New Roman"/>
              </a:rPr>
              <a:t>Performance benchmarking</a:t>
            </a:r>
            <a:endParaRPr/>
          </a:p>
          <a:p>
            <a:pPr indent="-457200" lvl="0" marL="576072" rtl="0" algn="just">
              <a:spcBef>
                <a:spcPts val="400"/>
              </a:spcBef>
              <a:spcAft>
                <a:spcPts val="0"/>
              </a:spcAft>
              <a:buClr>
                <a:schemeClr val="dk1"/>
              </a:buClr>
              <a:buSzPts val="1360"/>
              <a:buFont typeface="Lucida Sans"/>
              <a:buAutoNum type="arabicPeriod"/>
            </a:pPr>
            <a:r>
              <a:rPr lang="en-US" sz="2000">
                <a:latin typeface="Times New Roman"/>
                <a:ea typeface="Times New Roman"/>
                <a:cs typeface="Times New Roman"/>
                <a:sym typeface="Times New Roman"/>
              </a:rPr>
              <a:t>Recommending right configuration for the customers</a:t>
            </a:r>
            <a:endParaRPr sz="2000">
              <a:latin typeface="Times New Roman"/>
              <a:ea typeface="Times New Roman"/>
              <a:cs typeface="Times New Roman"/>
              <a:sym typeface="Times New Roman"/>
            </a:endParaRPr>
          </a:p>
        </p:txBody>
      </p:sp>
      <p:sp>
        <p:nvSpPr>
          <p:cNvPr id="128" name="Google Shape;128;p4"/>
          <p:cNvSpPr txBox="1"/>
          <p:nvPr>
            <p:ph type="title"/>
          </p:nvPr>
        </p:nvSpPr>
        <p:spPr>
          <a:xfrm>
            <a:off x="304800" y="155448"/>
            <a:ext cx="8382000" cy="98755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200"/>
              <a:buFont typeface="Times New Roman"/>
              <a:buNone/>
            </a:pPr>
            <a:r>
              <a:rPr lang="en-US" sz="3200">
                <a:solidFill>
                  <a:schemeClr val="dk1"/>
                </a:solidFill>
                <a:latin typeface="Times New Roman"/>
                <a:ea typeface="Times New Roman"/>
                <a:cs typeface="Times New Roman"/>
                <a:sym typeface="Times New Roman"/>
              </a:rPr>
              <a:t>Methodology for Performance Testing</a:t>
            </a:r>
            <a:endParaRPr sz="3200">
              <a:solidFill>
                <a:schemeClr val="dk1"/>
              </a:solidFill>
              <a:latin typeface="Times New Roman"/>
              <a:ea typeface="Times New Roman"/>
              <a:cs typeface="Times New Roman"/>
              <a:sym typeface="Times New Roman"/>
            </a:endParaRPr>
          </a:p>
        </p:txBody>
      </p:sp>
      <p:pic>
        <p:nvPicPr>
          <p:cNvPr descr="WhatsApp Image 2020-07-07 at 14.53.53.jpeg" id="129" name="Google Shape;129;p4"/>
          <p:cNvPicPr preferRelativeResize="0"/>
          <p:nvPr/>
        </p:nvPicPr>
        <p:blipFill rotWithShape="1">
          <a:blip r:embed="rId3">
            <a:alphaModFix/>
          </a:blip>
          <a:srcRect b="0" l="0" r="0" t="0"/>
          <a:stretch/>
        </p:blipFill>
        <p:spPr>
          <a:xfrm>
            <a:off x="8001000" y="76200"/>
            <a:ext cx="1143000" cy="6858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0"/>
          <p:cNvSpPr txBox="1"/>
          <p:nvPr>
            <p:ph idx="1" type="body"/>
          </p:nvPr>
        </p:nvSpPr>
        <p:spPr>
          <a:xfrm>
            <a:off x="176213" y="1219200"/>
            <a:ext cx="8867774" cy="5180566"/>
          </a:xfrm>
          <a:prstGeom prst="rect">
            <a:avLst/>
          </a:prstGeom>
          <a:noFill/>
          <a:ln>
            <a:noFill/>
          </a:ln>
        </p:spPr>
        <p:txBody>
          <a:bodyPr anchorCtr="0" anchor="t" bIns="45700" lIns="91425" spcFirstLastPara="1" rIns="91425" wrap="square" tIns="45700">
            <a:noAutofit/>
          </a:bodyPr>
          <a:lstStyle/>
          <a:p>
            <a:pPr indent="-256032" lvl="0" marL="365760" rtl="0" algn="l">
              <a:lnSpc>
                <a:spcPct val="90000"/>
              </a:lnSpc>
              <a:spcBef>
                <a:spcPts val="0"/>
              </a:spcBef>
              <a:spcAft>
                <a:spcPts val="0"/>
              </a:spcAft>
              <a:buSzPts val="1632"/>
              <a:buFont typeface="Times New Roman"/>
              <a:buChar char="•"/>
            </a:pPr>
            <a:r>
              <a:rPr b="1" lang="en-US" sz="2400">
                <a:latin typeface="Times New Roman"/>
                <a:ea typeface="Times New Roman"/>
                <a:cs typeface="Times New Roman"/>
                <a:sym typeface="Times New Roman"/>
              </a:rPr>
              <a:t>Globalization</a:t>
            </a:r>
            <a:endParaRPr b="1" sz="2400">
              <a:latin typeface="Times New Roman"/>
              <a:ea typeface="Times New Roman"/>
              <a:cs typeface="Times New Roman"/>
              <a:sym typeface="Times New Roman"/>
            </a:endParaRPr>
          </a:p>
          <a:p>
            <a:pPr indent="-228600" lvl="1" marL="621792" rtl="0" algn="l">
              <a:spcBef>
                <a:spcPts val="1200"/>
              </a:spcBef>
              <a:spcAft>
                <a:spcPts val="0"/>
              </a:spcAft>
              <a:buSzPts val="2400"/>
              <a:buFont typeface="Times New Roman"/>
              <a:buChar char="•"/>
            </a:pPr>
            <a:r>
              <a:rPr lang="en-US" sz="2400">
                <a:latin typeface="Times New Roman"/>
                <a:ea typeface="Times New Roman"/>
                <a:cs typeface="Times New Roman"/>
                <a:sym typeface="Times New Roman"/>
              </a:rPr>
              <a:t> Not very popular</a:t>
            </a:r>
            <a:endParaRPr/>
          </a:p>
          <a:p>
            <a:pPr indent="-228600" lvl="1" marL="621792" rtl="0" algn="l">
              <a:spcBef>
                <a:spcPts val="1200"/>
              </a:spcBef>
              <a:spcAft>
                <a:spcPts val="0"/>
              </a:spcAft>
              <a:buSzPts val="2400"/>
              <a:buFont typeface="Times New Roman"/>
              <a:buChar char="•"/>
            </a:pPr>
            <a:r>
              <a:rPr lang="en-US" sz="2400">
                <a:latin typeface="Times New Roman"/>
                <a:ea typeface="Times New Roman"/>
                <a:cs typeface="Times New Roman"/>
                <a:sym typeface="Times New Roman"/>
              </a:rPr>
              <a:t> Also called G</a:t>
            </a:r>
            <a:r>
              <a:rPr baseline="-25000" lang="en-US" sz="2000">
                <a:latin typeface="Times New Roman"/>
                <a:ea typeface="Times New Roman"/>
                <a:cs typeface="Times New Roman"/>
                <a:sym typeface="Times New Roman"/>
              </a:rPr>
              <a:t>12</a:t>
            </a:r>
            <a:r>
              <a:rPr lang="en-US" sz="2400">
                <a:latin typeface="Times New Roman"/>
                <a:ea typeface="Times New Roman"/>
                <a:cs typeface="Times New Roman"/>
                <a:sym typeface="Times New Roman"/>
              </a:rPr>
              <a:t>n</a:t>
            </a:r>
            <a:endParaRPr/>
          </a:p>
          <a:p>
            <a:pPr indent="-228600" lvl="1" marL="621792" rtl="0" algn="l">
              <a:spcBef>
                <a:spcPts val="1200"/>
              </a:spcBef>
              <a:spcAft>
                <a:spcPts val="0"/>
              </a:spcAft>
              <a:buSzPts val="2400"/>
              <a:buFont typeface="Times New Roman"/>
              <a:buChar char="•"/>
            </a:pPr>
            <a:r>
              <a:rPr lang="en-US" sz="2400">
                <a:latin typeface="Times New Roman"/>
                <a:ea typeface="Times New Roman"/>
                <a:cs typeface="Times New Roman"/>
                <a:sym typeface="Times New Roman"/>
              </a:rPr>
              <a:t> Internationalization includes localization but some companies want to separate as the team that does both are different, and hence this term</a:t>
            </a:r>
            <a:endParaRPr sz="2400">
              <a:latin typeface="Times New Roman"/>
              <a:ea typeface="Times New Roman"/>
              <a:cs typeface="Times New Roman"/>
              <a:sym typeface="Times New Roman"/>
            </a:endParaRPr>
          </a:p>
          <a:p>
            <a:pPr indent="-152400" lvl="0" marL="365760" rtl="0" algn="l">
              <a:spcBef>
                <a:spcPts val="400"/>
              </a:spcBef>
              <a:spcAft>
                <a:spcPts val="0"/>
              </a:spcAft>
              <a:buSzPts val="1632"/>
              <a:buNone/>
            </a:pPr>
            <a:r>
              <a:t/>
            </a:r>
            <a:endParaRPr sz="2400">
              <a:latin typeface="Times New Roman"/>
              <a:ea typeface="Times New Roman"/>
              <a:cs typeface="Times New Roman"/>
              <a:sym typeface="Times New Roman"/>
            </a:endParaRPr>
          </a:p>
        </p:txBody>
      </p:sp>
      <p:pic>
        <p:nvPicPr>
          <p:cNvPr descr="WhatsApp Image 2020-07-07 at 14.53.53.jpeg" id="368" name="Google Shape;368;p40"/>
          <p:cNvPicPr preferRelativeResize="0"/>
          <p:nvPr/>
        </p:nvPicPr>
        <p:blipFill rotWithShape="1">
          <a:blip r:embed="rId3">
            <a:alphaModFix/>
          </a:blip>
          <a:srcRect b="0" l="0" r="0" t="0"/>
          <a:stretch/>
        </p:blipFill>
        <p:spPr>
          <a:xfrm>
            <a:off x="8153400" y="0"/>
            <a:ext cx="790575" cy="838200"/>
          </a:xfrm>
          <a:prstGeom prst="rect">
            <a:avLst/>
          </a:prstGeom>
          <a:noFill/>
          <a:ln>
            <a:noFill/>
          </a:ln>
        </p:spPr>
      </p:pic>
      <p:sp>
        <p:nvSpPr>
          <p:cNvPr id="369" name="Google Shape;369;p40"/>
          <p:cNvSpPr txBox="1"/>
          <p:nvPr/>
        </p:nvSpPr>
        <p:spPr>
          <a:xfrm>
            <a:off x="1524000" y="330368"/>
            <a:ext cx="6172200"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000">
                <a:solidFill>
                  <a:schemeClr val="dk1"/>
                </a:solidFill>
                <a:latin typeface="Times New Roman"/>
                <a:ea typeface="Times New Roman"/>
                <a:cs typeface="Times New Roman"/>
                <a:sym typeface="Times New Roman"/>
              </a:rPr>
              <a:t>Internationalization (I</a:t>
            </a:r>
            <a:r>
              <a:rPr b="1" baseline="-25000" lang="en-US" sz="3000">
                <a:solidFill>
                  <a:schemeClr val="dk1"/>
                </a:solidFill>
                <a:latin typeface="Times New Roman"/>
                <a:ea typeface="Times New Roman"/>
                <a:cs typeface="Times New Roman"/>
                <a:sym typeface="Times New Roman"/>
              </a:rPr>
              <a:t>18</a:t>
            </a:r>
            <a:r>
              <a:rPr b="1" lang="en-US" sz="3000">
                <a:solidFill>
                  <a:schemeClr val="dk1"/>
                </a:solidFill>
                <a:latin typeface="Times New Roman"/>
                <a:ea typeface="Times New Roman"/>
                <a:cs typeface="Times New Roman"/>
                <a:sym typeface="Times New Roman"/>
              </a:rPr>
              <a:t>n) Testing</a:t>
            </a:r>
            <a:br>
              <a:rPr b="1" lang="en-US" sz="3000">
                <a:solidFill>
                  <a:schemeClr val="dk1"/>
                </a:solidFill>
                <a:latin typeface="Times New Roman"/>
                <a:ea typeface="Times New Roman"/>
                <a:cs typeface="Times New Roman"/>
                <a:sym typeface="Times New Roman"/>
              </a:rPr>
            </a:br>
            <a:endParaRPr b="1" sz="3000">
              <a:solidFill>
                <a:schemeClr val="dk1"/>
              </a:solidFill>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pic>
        <p:nvPicPr>
          <p:cNvPr descr="WhatsApp Image 2020-07-07 at 14.53.53.jpeg" id="374" name="Google Shape;374;p41"/>
          <p:cNvPicPr preferRelativeResize="0"/>
          <p:nvPr/>
        </p:nvPicPr>
        <p:blipFill rotWithShape="1">
          <a:blip r:embed="rId3">
            <a:alphaModFix/>
          </a:blip>
          <a:srcRect b="0" l="0" r="0" t="0"/>
          <a:stretch/>
        </p:blipFill>
        <p:spPr>
          <a:xfrm>
            <a:off x="8153400" y="0"/>
            <a:ext cx="790575" cy="838200"/>
          </a:xfrm>
          <a:prstGeom prst="rect">
            <a:avLst/>
          </a:prstGeom>
          <a:noFill/>
          <a:ln>
            <a:noFill/>
          </a:ln>
        </p:spPr>
      </p:pic>
      <p:sp>
        <p:nvSpPr>
          <p:cNvPr id="375" name="Google Shape;375;p41"/>
          <p:cNvSpPr txBox="1"/>
          <p:nvPr/>
        </p:nvSpPr>
        <p:spPr>
          <a:xfrm>
            <a:off x="533400" y="282714"/>
            <a:ext cx="61722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chemeClr val="dk1"/>
                </a:solidFill>
                <a:latin typeface="Times New Roman"/>
                <a:ea typeface="Times New Roman"/>
                <a:cs typeface="Times New Roman"/>
                <a:sym typeface="Times New Roman"/>
              </a:rPr>
              <a:t>Test Phases</a:t>
            </a:r>
            <a:endParaRPr/>
          </a:p>
        </p:txBody>
      </p:sp>
      <p:pic>
        <p:nvPicPr>
          <p:cNvPr id="376" name="Google Shape;376;p41"/>
          <p:cNvPicPr preferRelativeResize="0"/>
          <p:nvPr>
            <p:ph idx="1" type="body"/>
          </p:nvPr>
        </p:nvPicPr>
        <p:blipFill rotWithShape="1">
          <a:blip r:embed="rId4">
            <a:alphaModFix/>
          </a:blip>
          <a:srcRect b="0" l="0" r="0" t="0"/>
          <a:stretch/>
        </p:blipFill>
        <p:spPr>
          <a:xfrm>
            <a:off x="609600" y="1143000"/>
            <a:ext cx="8000999" cy="4864100"/>
          </a:xfrm>
          <a:prstGeom prst="rect">
            <a:avLst/>
          </a:prstGeom>
          <a:noFill/>
          <a:ln cap="flat" cmpd="sng" w="15875">
            <a:solidFill>
              <a:srgbClr val="FF0000"/>
            </a:solidFill>
            <a:prstDash val="solid"/>
            <a:miter lim="800000"/>
            <a:headEnd len="sm" w="sm" type="none"/>
            <a:tailEnd len="sm" w="sm" type="none"/>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pic>
        <p:nvPicPr>
          <p:cNvPr descr="WhatsApp Image 2020-07-07 at 14.53.53.jpeg" id="381" name="Google Shape;381;p42"/>
          <p:cNvPicPr preferRelativeResize="0"/>
          <p:nvPr/>
        </p:nvPicPr>
        <p:blipFill rotWithShape="1">
          <a:blip r:embed="rId3">
            <a:alphaModFix/>
          </a:blip>
          <a:srcRect b="0" l="0" r="0" t="0"/>
          <a:stretch/>
        </p:blipFill>
        <p:spPr>
          <a:xfrm>
            <a:off x="8153400" y="0"/>
            <a:ext cx="790575" cy="838200"/>
          </a:xfrm>
          <a:prstGeom prst="rect">
            <a:avLst/>
          </a:prstGeom>
          <a:noFill/>
          <a:ln>
            <a:noFill/>
          </a:ln>
        </p:spPr>
      </p:pic>
      <p:sp>
        <p:nvSpPr>
          <p:cNvPr id="382" name="Google Shape;382;p42"/>
          <p:cNvSpPr txBox="1"/>
          <p:nvPr/>
        </p:nvSpPr>
        <p:spPr>
          <a:xfrm>
            <a:off x="533400" y="282714"/>
            <a:ext cx="61722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chemeClr val="dk1"/>
                </a:solidFill>
                <a:latin typeface="Times New Roman"/>
                <a:ea typeface="Times New Roman"/>
                <a:cs typeface="Times New Roman"/>
                <a:sym typeface="Times New Roman"/>
              </a:rPr>
              <a:t>Test Phases</a:t>
            </a:r>
            <a:endParaRPr/>
          </a:p>
        </p:txBody>
      </p:sp>
      <p:pic>
        <p:nvPicPr>
          <p:cNvPr id="383" name="Google Shape;383;p42"/>
          <p:cNvPicPr preferRelativeResize="0"/>
          <p:nvPr/>
        </p:nvPicPr>
        <p:blipFill rotWithShape="1">
          <a:blip r:embed="rId4">
            <a:alphaModFix/>
          </a:blip>
          <a:srcRect b="0" l="0" r="0" t="0"/>
          <a:stretch/>
        </p:blipFill>
        <p:spPr>
          <a:xfrm>
            <a:off x="533400" y="1219200"/>
            <a:ext cx="8077200" cy="4811712"/>
          </a:xfrm>
          <a:prstGeom prst="rect">
            <a:avLst/>
          </a:prstGeom>
          <a:noFill/>
          <a:ln cap="flat" cmpd="sng" w="15875">
            <a:solidFill>
              <a:srgbClr val="FF0000"/>
            </a:solidFill>
            <a:prstDash val="solid"/>
            <a:miter lim="800000"/>
            <a:headEnd len="sm" w="sm" type="none"/>
            <a:tailEnd len="sm" w="sm" type="none"/>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pic>
        <p:nvPicPr>
          <p:cNvPr descr="WhatsApp Image 2020-07-07 at 14.53.53.jpeg" id="388" name="Google Shape;388;p43"/>
          <p:cNvPicPr preferRelativeResize="0"/>
          <p:nvPr/>
        </p:nvPicPr>
        <p:blipFill rotWithShape="1">
          <a:blip r:embed="rId3">
            <a:alphaModFix/>
          </a:blip>
          <a:srcRect b="0" l="0" r="0" t="0"/>
          <a:stretch/>
        </p:blipFill>
        <p:spPr>
          <a:xfrm>
            <a:off x="8153400" y="0"/>
            <a:ext cx="790575" cy="838200"/>
          </a:xfrm>
          <a:prstGeom prst="rect">
            <a:avLst/>
          </a:prstGeom>
          <a:noFill/>
          <a:ln>
            <a:noFill/>
          </a:ln>
        </p:spPr>
      </p:pic>
      <p:sp>
        <p:nvSpPr>
          <p:cNvPr id="389" name="Google Shape;389;p43"/>
          <p:cNvSpPr txBox="1"/>
          <p:nvPr/>
        </p:nvSpPr>
        <p:spPr>
          <a:xfrm>
            <a:off x="228600" y="397014"/>
            <a:ext cx="61722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chemeClr val="dk1"/>
                </a:solidFill>
                <a:latin typeface="Times New Roman"/>
                <a:ea typeface="Times New Roman"/>
                <a:cs typeface="Times New Roman"/>
                <a:sym typeface="Times New Roman"/>
              </a:rPr>
              <a:t>Enabling Testing</a:t>
            </a:r>
            <a:endParaRPr/>
          </a:p>
        </p:txBody>
      </p:sp>
      <p:sp>
        <p:nvSpPr>
          <p:cNvPr id="390" name="Google Shape;390;p43"/>
          <p:cNvSpPr/>
          <p:nvPr/>
        </p:nvSpPr>
        <p:spPr>
          <a:xfrm>
            <a:off x="228600" y="1371600"/>
            <a:ext cx="8991600" cy="3970318"/>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White box testing methodology</a:t>
            </a:r>
            <a:endParaRPr/>
          </a:p>
          <a:p>
            <a:pPr indent="-152400" lvl="0" marL="0" marR="0" rtl="0" algn="l">
              <a:spcBef>
                <a:spcPts val="12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To ensure source code allows I18n</a:t>
            </a:r>
            <a:endParaRPr/>
          </a:p>
          <a:p>
            <a:pPr indent="-152400" lvl="0" marL="0" marR="0" rtl="0" algn="l">
              <a:spcBef>
                <a:spcPts val="12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Codes with hardcoded strings, currency format, punctuations, date format, fixed GUI length are not considered enabled codes</a:t>
            </a:r>
            <a:endParaRPr/>
          </a:p>
          <a:p>
            <a:pPr indent="-152400" lvl="0" marL="0" marR="0" rtl="0" algn="l">
              <a:spcBef>
                <a:spcPts val="12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An activity of code review mixed with test cases for unit testing to find I18n defects is called enabling testing</a:t>
            </a:r>
            <a:endParaRPr/>
          </a:p>
          <a:p>
            <a:pPr indent="-152400" lvl="0" marL="0" marR="0" rtl="0" algn="l">
              <a:spcBef>
                <a:spcPts val="12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The year 2000 is a classic I18n defect</a:t>
            </a:r>
            <a:endParaRPr/>
          </a:p>
          <a:p>
            <a:pPr indent="-152400" lvl="0" marL="0" marR="0" rtl="0" algn="l">
              <a:spcBef>
                <a:spcPts val="12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Enabling testing finds the majority of I18n defects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pic>
        <p:nvPicPr>
          <p:cNvPr descr="WhatsApp Image 2020-07-07 at 14.53.53.jpeg" id="395" name="Google Shape;395;p44"/>
          <p:cNvPicPr preferRelativeResize="0"/>
          <p:nvPr/>
        </p:nvPicPr>
        <p:blipFill rotWithShape="1">
          <a:blip r:embed="rId3">
            <a:alphaModFix/>
          </a:blip>
          <a:srcRect b="0" l="0" r="0" t="0"/>
          <a:stretch/>
        </p:blipFill>
        <p:spPr>
          <a:xfrm>
            <a:off x="8153400" y="0"/>
            <a:ext cx="790575" cy="838200"/>
          </a:xfrm>
          <a:prstGeom prst="rect">
            <a:avLst/>
          </a:prstGeom>
          <a:noFill/>
          <a:ln>
            <a:noFill/>
          </a:ln>
        </p:spPr>
      </p:pic>
      <p:sp>
        <p:nvSpPr>
          <p:cNvPr id="396" name="Google Shape;396;p44"/>
          <p:cNvSpPr txBox="1"/>
          <p:nvPr/>
        </p:nvSpPr>
        <p:spPr>
          <a:xfrm>
            <a:off x="228600" y="397014"/>
            <a:ext cx="71628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chemeClr val="dk1"/>
                </a:solidFill>
                <a:latin typeface="Times New Roman"/>
                <a:ea typeface="Times New Roman"/>
                <a:cs typeface="Times New Roman"/>
                <a:sym typeface="Times New Roman"/>
              </a:rPr>
              <a:t>Enabling Testing </a:t>
            </a:r>
            <a:r>
              <a:rPr lang="en-US" sz="4000">
                <a:solidFill>
                  <a:schemeClr val="dk1"/>
                </a:solidFill>
                <a:latin typeface="Lucida Sans"/>
                <a:ea typeface="Lucida Sans"/>
                <a:cs typeface="Lucida Sans"/>
                <a:sym typeface="Lucida Sans"/>
              </a:rPr>
              <a:t>- </a:t>
            </a:r>
            <a:r>
              <a:rPr lang="en-US" sz="4000">
                <a:solidFill>
                  <a:schemeClr val="dk1"/>
                </a:solidFill>
                <a:latin typeface="Times New Roman"/>
                <a:ea typeface="Times New Roman"/>
                <a:cs typeface="Times New Roman"/>
                <a:sym typeface="Times New Roman"/>
              </a:rPr>
              <a:t>Checklist</a:t>
            </a:r>
            <a:endParaRPr b="1" sz="4000">
              <a:solidFill>
                <a:schemeClr val="dk1"/>
              </a:solidFill>
              <a:latin typeface="Times New Roman"/>
              <a:ea typeface="Times New Roman"/>
              <a:cs typeface="Times New Roman"/>
              <a:sym typeface="Times New Roman"/>
            </a:endParaRPr>
          </a:p>
        </p:txBody>
      </p:sp>
      <p:sp>
        <p:nvSpPr>
          <p:cNvPr id="397" name="Google Shape;397;p44"/>
          <p:cNvSpPr/>
          <p:nvPr/>
        </p:nvSpPr>
        <p:spPr>
          <a:xfrm>
            <a:off x="228600" y="1371600"/>
            <a:ext cx="8991600" cy="4339650"/>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Find out those APIs/function calls that can’t be used for I18n (printf, scanf) – NLSAPI, unicode, GNU gives some APIs instead</a:t>
            </a:r>
            <a:endParaRPr/>
          </a:p>
          <a:p>
            <a:pPr indent="-152400" lvl="0" marL="0" marR="0" rtl="0" algn="l">
              <a:spcBef>
                <a:spcPts val="12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Check the code for hard-coded date, currency format, ASCII usage</a:t>
            </a:r>
            <a:endParaRPr/>
          </a:p>
          <a:p>
            <a:pPr indent="-152400" lvl="0" marL="0" marR="0" rtl="0" algn="l">
              <a:spcBef>
                <a:spcPts val="12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Check the code for arithmetic operations on date </a:t>
            </a:r>
            <a:endParaRPr/>
          </a:p>
          <a:p>
            <a:pPr indent="-152400" lvl="0" marL="0" marR="0" rtl="0" algn="l">
              <a:spcBef>
                <a:spcPts val="12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Check that no format is forced to date field</a:t>
            </a:r>
            <a:endParaRPr/>
          </a:p>
          <a:p>
            <a:pPr indent="-152400" lvl="0" marL="0" marR="0" rtl="0" algn="l">
              <a:spcBef>
                <a:spcPts val="12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Check each field in the screen for extra space (normally 50% extra space is allotted)</a:t>
            </a:r>
            <a:endParaRPr/>
          </a:p>
          <a:p>
            <a:pPr indent="-152400" lvl="0" marL="0" marR="0" rtl="0" algn="l">
              <a:spcBef>
                <a:spcPts val="12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Ensure that region-based messages/slang are not used (e.g., Hi, references to colour)</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pic>
        <p:nvPicPr>
          <p:cNvPr descr="WhatsApp Image 2020-07-07 at 14.53.53.jpeg" id="402" name="Google Shape;402;p45"/>
          <p:cNvPicPr preferRelativeResize="0"/>
          <p:nvPr/>
        </p:nvPicPr>
        <p:blipFill rotWithShape="1">
          <a:blip r:embed="rId3">
            <a:alphaModFix/>
          </a:blip>
          <a:srcRect b="0" l="0" r="0" t="0"/>
          <a:stretch/>
        </p:blipFill>
        <p:spPr>
          <a:xfrm>
            <a:off x="8153400" y="0"/>
            <a:ext cx="790575" cy="838200"/>
          </a:xfrm>
          <a:prstGeom prst="rect">
            <a:avLst/>
          </a:prstGeom>
          <a:noFill/>
          <a:ln>
            <a:noFill/>
          </a:ln>
        </p:spPr>
      </p:pic>
      <p:sp>
        <p:nvSpPr>
          <p:cNvPr id="403" name="Google Shape;403;p45"/>
          <p:cNvSpPr txBox="1"/>
          <p:nvPr/>
        </p:nvSpPr>
        <p:spPr>
          <a:xfrm>
            <a:off x="228600" y="397014"/>
            <a:ext cx="71628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chemeClr val="dk1"/>
                </a:solidFill>
                <a:latin typeface="Times New Roman"/>
                <a:ea typeface="Times New Roman"/>
                <a:cs typeface="Times New Roman"/>
                <a:sym typeface="Times New Roman"/>
              </a:rPr>
              <a:t>Enabling Testing </a:t>
            </a:r>
            <a:r>
              <a:rPr lang="en-US" sz="4000">
                <a:solidFill>
                  <a:schemeClr val="dk1"/>
                </a:solidFill>
                <a:latin typeface="Lucida Sans"/>
                <a:ea typeface="Lucida Sans"/>
                <a:cs typeface="Lucida Sans"/>
                <a:sym typeface="Lucida Sans"/>
              </a:rPr>
              <a:t>- </a:t>
            </a:r>
            <a:r>
              <a:rPr lang="en-US" sz="4000">
                <a:solidFill>
                  <a:schemeClr val="dk1"/>
                </a:solidFill>
                <a:latin typeface="Times New Roman"/>
                <a:ea typeface="Times New Roman"/>
                <a:cs typeface="Times New Roman"/>
                <a:sym typeface="Times New Roman"/>
              </a:rPr>
              <a:t>Checklist</a:t>
            </a:r>
            <a:endParaRPr b="1" sz="4000">
              <a:solidFill>
                <a:schemeClr val="dk1"/>
              </a:solidFill>
              <a:latin typeface="Times New Roman"/>
              <a:ea typeface="Times New Roman"/>
              <a:cs typeface="Times New Roman"/>
              <a:sym typeface="Times New Roman"/>
            </a:endParaRPr>
          </a:p>
        </p:txBody>
      </p:sp>
      <p:sp>
        <p:nvSpPr>
          <p:cNvPr id="404" name="Google Shape;404;p45"/>
          <p:cNvSpPr/>
          <p:nvPr/>
        </p:nvSpPr>
        <p:spPr>
          <a:xfrm>
            <a:off x="228600" y="1371600"/>
            <a:ext cx="8991600" cy="4154984"/>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Ensure no string operations are performed on the code (substring search, concatenation); only APIs provided by I18n are to be used</a:t>
            </a:r>
            <a:endParaRPr/>
          </a:p>
          <a:p>
            <a:pPr indent="-152400" lvl="0" marL="0" marR="0" rtl="0" algn="l">
              <a:spcBef>
                <a:spcPts val="12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The code does not assume any predefined path, filename, directory name in NLS directory </a:t>
            </a:r>
            <a:endParaRPr/>
          </a:p>
          <a:p>
            <a:pPr indent="-152400" lvl="0" marL="0" marR="0" rtl="0" algn="l">
              <a:spcBef>
                <a:spcPts val="12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Check code doesn’t make any assumptions about bit representation (8, 16, 32), and bit operations are not used</a:t>
            </a:r>
            <a:endParaRPr/>
          </a:p>
          <a:p>
            <a:pPr indent="-152400" lvl="0" marL="0" marR="0" rtl="0" algn="l">
              <a:spcBef>
                <a:spcPts val="12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Ensure adequate length is allocated to accommodate translated messages</a:t>
            </a:r>
            <a:endParaRPr/>
          </a:p>
          <a:p>
            <a:pPr indent="-152400" lvl="0" marL="0" marR="0" rtl="0" algn="l">
              <a:spcBef>
                <a:spcPts val="12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Check that pictures, logos and bitmaps do not have embedded text</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pic>
        <p:nvPicPr>
          <p:cNvPr descr="WhatsApp Image 2020-07-07 at 14.53.53.jpeg" id="409" name="Google Shape;409;p46"/>
          <p:cNvPicPr preferRelativeResize="0"/>
          <p:nvPr/>
        </p:nvPicPr>
        <p:blipFill rotWithShape="1">
          <a:blip r:embed="rId3">
            <a:alphaModFix/>
          </a:blip>
          <a:srcRect b="0" l="0" r="0" t="0"/>
          <a:stretch/>
        </p:blipFill>
        <p:spPr>
          <a:xfrm>
            <a:off x="8153400" y="0"/>
            <a:ext cx="790575" cy="838200"/>
          </a:xfrm>
          <a:prstGeom prst="rect">
            <a:avLst/>
          </a:prstGeom>
          <a:noFill/>
          <a:ln>
            <a:noFill/>
          </a:ln>
        </p:spPr>
      </p:pic>
      <p:sp>
        <p:nvSpPr>
          <p:cNvPr id="410" name="Google Shape;410;p46"/>
          <p:cNvSpPr txBox="1"/>
          <p:nvPr/>
        </p:nvSpPr>
        <p:spPr>
          <a:xfrm>
            <a:off x="228600" y="397014"/>
            <a:ext cx="71628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chemeClr val="dk1"/>
                </a:solidFill>
                <a:latin typeface="Times New Roman"/>
                <a:ea typeface="Times New Roman"/>
                <a:cs typeface="Times New Roman"/>
                <a:sym typeface="Times New Roman"/>
              </a:rPr>
              <a:t>Enabling Testing</a:t>
            </a:r>
            <a:endParaRPr b="1" sz="4000">
              <a:solidFill>
                <a:schemeClr val="dk1"/>
              </a:solidFill>
              <a:latin typeface="Times New Roman"/>
              <a:ea typeface="Times New Roman"/>
              <a:cs typeface="Times New Roman"/>
              <a:sym typeface="Times New Roman"/>
            </a:endParaRPr>
          </a:p>
        </p:txBody>
      </p:sp>
      <p:pic>
        <p:nvPicPr>
          <p:cNvPr id="411" name="Google Shape;411;p46"/>
          <p:cNvPicPr preferRelativeResize="0"/>
          <p:nvPr/>
        </p:nvPicPr>
        <p:blipFill rotWithShape="1">
          <a:blip r:embed="rId4">
            <a:alphaModFix/>
          </a:blip>
          <a:srcRect b="0" l="0" r="0" t="0"/>
          <a:stretch/>
        </p:blipFill>
        <p:spPr>
          <a:xfrm>
            <a:off x="1066800" y="1295400"/>
            <a:ext cx="7150100" cy="4684713"/>
          </a:xfrm>
          <a:prstGeom prst="rect">
            <a:avLst/>
          </a:prstGeom>
          <a:noFill/>
          <a:ln cap="flat" cmpd="sng" w="19050">
            <a:solidFill>
              <a:srgbClr val="000000"/>
            </a:solidFill>
            <a:prstDash val="solid"/>
            <a:miter lim="800000"/>
            <a:headEnd len="sm" w="sm" type="none"/>
            <a:tailEnd len="sm" w="sm" type="none"/>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pic>
        <p:nvPicPr>
          <p:cNvPr descr="WhatsApp Image 2020-07-07 at 14.53.53.jpeg" id="416" name="Google Shape;416;p47"/>
          <p:cNvPicPr preferRelativeResize="0"/>
          <p:nvPr/>
        </p:nvPicPr>
        <p:blipFill rotWithShape="1">
          <a:blip r:embed="rId3">
            <a:alphaModFix/>
          </a:blip>
          <a:srcRect b="0" l="0" r="0" t="0"/>
          <a:stretch/>
        </p:blipFill>
        <p:spPr>
          <a:xfrm>
            <a:off x="8153400" y="0"/>
            <a:ext cx="790575" cy="838200"/>
          </a:xfrm>
          <a:prstGeom prst="rect">
            <a:avLst/>
          </a:prstGeom>
          <a:noFill/>
          <a:ln>
            <a:noFill/>
          </a:ln>
        </p:spPr>
      </p:pic>
      <p:sp>
        <p:nvSpPr>
          <p:cNvPr id="417" name="Google Shape;417;p47"/>
          <p:cNvSpPr txBox="1"/>
          <p:nvPr/>
        </p:nvSpPr>
        <p:spPr>
          <a:xfrm>
            <a:off x="228600" y="397014"/>
            <a:ext cx="71628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dk1"/>
                </a:solidFill>
                <a:latin typeface="Times New Roman"/>
                <a:ea typeface="Times New Roman"/>
                <a:cs typeface="Times New Roman"/>
                <a:sym typeface="Times New Roman"/>
              </a:rPr>
              <a:t>Locale Testing</a:t>
            </a:r>
            <a:endParaRPr b="1" sz="4000">
              <a:solidFill>
                <a:schemeClr val="dk1"/>
              </a:solidFill>
              <a:latin typeface="Times New Roman"/>
              <a:ea typeface="Times New Roman"/>
              <a:cs typeface="Times New Roman"/>
              <a:sym typeface="Times New Roman"/>
            </a:endParaRPr>
          </a:p>
        </p:txBody>
      </p:sp>
      <p:sp>
        <p:nvSpPr>
          <p:cNvPr id="418" name="Google Shape;418;p47"/>
          <p:cNvSpPr/>
          <p:nvPr/>
        </p:nvSpPr>
        <p:spPr>
          <a:xfrm>
            <a:off x="228600" y="1371600"/>
            <a:ext cx="8991600" cy="4154984"/>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Changing the different locale using the system settings or environment variables, and testing the software functionality, number, date, time and currency format is called locale testing.</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It is to used validate the effects of locale change in the product. A locale change affects date, currency format, the display of items in the screen, dialog boxes and the text.</a:t>
            </a:r>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Black box methodology tests all component features for each locale.</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In Microsoft Windows 2000, you can change locale by clicking “Start-&gt;Settings-&gt;Control Panel-&gt;Regional options (demo).</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8"/>
          <p:cNvSpPr txBox="1"/>
          <p:nvPr>
            <p:ph idx="1" type="body"/>
          </p:nvPr>
        </p:nvSpPr>
        <p:spPr>
          <a:xfrm>
            <a:off x="0" y="931769"/>
            <a:ext cx="9067800" cy="5029200"/>
          </a:xfrm>
          <a:prstGeom prst="rect">
            <a:avLst/>
          </a:prstGeom>
          <a:noFill/>
          <a:ln>
            <a:noFill/>
          </a:ln>
        </p:spPr>
        <p:txBody>
          <a:bodyPr anchorCtr="0" anchor="t" bIns="45700" lIns="91425" spcFirstLastPara="1" rIns="91425" wrap="square" tIns="45700">
            <a:normAutofit fontScale="92500" lnSpcReduction="20000"/>
          </a:bodyPr>
          <a:lstStyle/>
          <a:p>
            <a:pPr indent="-256032" lvl="0" marL="365760" rtl="0" algn="l">
              <a:lnSpc>
                <a:spcPct val="80000"/>
              </a:lnSpc>
              <a:spcBef>
                <a:spcPts val="0"/>
              </a:spcBef>
              <a:spcAft>
                <a:spcPts val="0"/>
              </a:spcAft>
              <a:buSzPct val="68000"/>
              <a:buChar char="🞂"/>
            </a:pPr>
            <a:r>
              <a:rPr lang="en-US" sz="2800">
                <a:latin typeface="Times New Roman"/>
                <a:ea typeface="Times New Roman"/>
                <a:cs typeface="Times New Roman"/>
                <a:sym typeface="Times New Roman"/>
              </a:rPr>
              <a:t>All features that are applicable to I18n are tested with different locales of the software for which it is intended.  </a:t>
            </a:r>
            <a:endParaRPr sz="2800">
              <a:latin typeface="Times New Roman"/>
              <a:ea typeface="Times New Roman"/>
              <a:cs typeface="Times New Roman"/>
              <a:sym typeface="Times New Roman"/>
            </a:endParaRPr>
          </a:p>
          <a:p>
            <a:pPr indent="-144195" lvl="0" marL="365760" rtl="0" algn="l">
              <a:lnSpc>
                <a:spcPct val="80000"/>
              </a:lnSpc>
              <a:spcBef>
                <a:spcPts val="400"/>
              </a:spcBef>
              <a:spcAft>
                <a:spcPts val="0"/>
              </a:spcAft>
              <a:buSzPct val="68000"/>
              <a:buNone/>
            </a:pPr>
            <a:r>
              <a:t/>
            </a:r>
            <a:endParaRPr sz="2800">
              <a:latin typeface="Times New Roman"/>
              <a:ea typeface="Times New Roman"/>
              <a:cs typeface="Times New Roman"/>
              <a:sym typeface="Times New Roman"/>
            </a:endParaRPr>
          </a:p>
          <a:p>
            <a:pPr indent="-256032" lvl="0" marL="365760" rtl="0" algn="l">
              <a:lnSpc>
                <a:spcPct val="80000"/>
              </a:lnSpc>
              <a:spcBef>
                <a:spcPts val="400"/>
              </a:spcBef>
              <a:spcAft>
                <a:spcPts val="0"/>
              </a:spcAft>
              <a:buSzPct val="68000"/>
              <a:buChar char="🞂"/>
            </a:pPr>
            <a:r>
              <a:rPr lang="en-US" sz="2800">
                <a:latin typeface="Times New Roman"/>
                <a:ea typeface="Times New Roman"/>
                <a:cs typeface="Times New Roman"/>
                <a:sym typeface="Times New Roman"/>
              </a:rPr>
              <a:t> Some of the activities that need </a:t>
            </a:r>
            <a:r>
              <a:rPr i="1" lang="en-US" sz="2800">
                <a:latin typeface="Times New Roman"/>
                <a:ea typeface="Times New Roman"/>
                <a:cs typeface="Times New Roman"/>
                <a:sym typeface="Times New Roman"/>
              </a:rPr>
              <a:t>not </a:t>
            </a:r>
            <a:r>
              <a:rPr lang="en-US" sz="2800">
                <a:latin typeface="Times New Roman"/>
                <a:ea typeface="Times New Roman"/>
                <a:cs typeface="Times New Roman"/>
                <a:sym typeface="Times New Roman"/>
              </a:rPr>
              <a:t>be considered for I18n testing are auditing, debug code, log of activities and such features that are used only by English administrators and programmers.</a:t>
            </a:r>
            <a:endParaRPr/>
          </a:p>
          <a:p>
            <a:pPr indent="-144195" lvl="0" marL="365760" rtl="0" algn="l">
              <a:lnSpc>
                <a:spcPct val="80000"/>
              </a:lnSpc>
              <a:spcBef>
                <a:spcPts val="400"/>
              </a:spcBef>
              <a:spcAft>
                <a:spcPts val="0"/>
              </a:spcAft>
              <a:buSzPct val="68000"/>
              <a:buNone/>
            </a:pPr>
            <a:r>
              <a:t/>
            </a:r>
            <a:endParaRPr sz="2800">
              <a:latin typeface="Times New Roman"/>
              <a:ea typeface="Times New Roman"/>
              <a:cs typeface="Times New Roman"/>
              <a:sym typeface="Times New Roman"/>
            </a:endParaRPr>
          </a:p>
          <a:p>
            <a:pPr indent="-256032" lvl="0" marL="365760" rtl="0" algn="l">
              <a:lnSpc>
                <a:spcPct val="80000"/>
              </a:lnSpc>
              <a:spcBef>
                <a:spcPts val="400"/>
              </a:spcBef>
              <a:spcAft>
                <a:spcPts val="0"/>
              </a:spcAft>
              <a:buSzPct val="68000"/>
              <a:buChar char="🞂"/>
            </a:pPr>
            <a:r>
              <a:rPr lang="en-US" sz="2800">
                <a:latin typeface="Times New Roman"/>
                <a:ea typeface="Times New Roman"/>
                <a:cs typeface="Times New Roman"/>
                <a:sym typeface="Times New Roman"/>
              </a:rPr>
              <a:t>Hot keys, function keys and help screens are tested with different applicable locales (this is to check whether locale change would affect the keyboard settings).</a:t>
            </a:r>
            <a:endParaRPr/>
          </a:p>
          <a:p>
            <a:pPr indent="-144195" lvl="0" marL="365760" rtl="0" algn="l">
              <a:lnSpc>
                <a:spcPct val="80000"/>
              </a:lnSpc>
              <a:spcBef>
                <a:spcPts val="400"/>
              </a:spcBef>
              <a:spcAft>
                <a:spcPts val="0"/>
              </a:spcAft>
              <a:buSzPct val="68000"/>
              <a:buNone/>
            </a:pPr>
            <a:r>
              <a:t/>
            </a:r>
            <a:endParaRPr sz="2800">
              <a:latin typeface="Times New Roman"/>
              <a:ea typeface="Times New Roman"/>
              <a:cs typeface="Times New Roman"/>
              <a:sym typeface="Times New Roman"/>
            </a:endParaRPr>
          </a:p>
          <a:p>
            <a:pPr indent="-256032" lvl="0" marL="365760" rtl="0" algn="l">
              <a:lnSpc>
                <a:spcPct val="80000"/>
              </a:lnSpc>
              <a:spcBef>
                <a:spcPts val="400"/>
              </a:spcBef>
              <a:spcAft>
                <a:spcPts val="0"/>
              </a:spcAft>
              <a:buSzPct val="68000"/>
              <a:buChar char="🞂"/>
            </a:pPr>
            <a:r>
              <a:rPr lang="en-US" sz="2800">
                <a:latin typeface="Times New Roman"/>
                <a:ea typeface="Times New Roman"/>
                <a:cs typeface="Times New Roman"/>
                <a:sym typeface="Times New Roman"/>
              </a:rPr>
              <a:t>Date and time format is in line with the defined locale of the language.  For example if the US English locale is selected, the software should display data in mm/dd/yyyy date format.</a:t>
            </a:r>
            <a:endParaRPr/>
          </a:p>
          <a:p>
            <a:pPr indent="-144195" lvl="0" marL="365760" rtl="0" algn="l">
              <a:lnSpc>
                <a:spcPct val="80000"/>
              </a:lnSpc>
              <a:spcBef>
                <a:spcPts val="400"/>
              </a:spcBef>
              <a:spcAft>
                <a:spcPts val="0"/>
              </a:spcAft>
              <a:buSzPct val="68000"/>
              <a:buNone/>
            </a:pPr>
            <a:r>
              <a:t/>
            </a:r>
            <a:endParaRPr sz="2800">
              <a:latin typeface="Times New Roman"/>
              <a:ea typeface="Times New Roman"/>
              <a:cs typeface="Times New Roman"/>
              <a:sym typeface="Times New Roman"/>
            </a:endParaRPr>
          </a:p>
          <a:p>
            <a:pPr indent="-256032" lvl="0" marL="365760" rtl="0" algn="l">
              <a:lnSpc>
                <a:spcPct val="80000"/>
              </a:lnSpc>
              <a:spcBef>
                <a:spcPts val="400"/>
              </a:spcBef>
              <a:spcAft>
                <a:spcPts val="0"/>
              </a:spcAft>
              <a:buSzPct val="68000"/>
              <a:buChar char="🞂"/>
            </a:pPr>
            <a:r>
              <a:rPr lang="en-US" sz="2800">
                <a:latin typeface="Times New Roman"/>
                <a:ea typeface="Times New Roman"/>
                <a:cs typeface="Times New Roman"/>
                <a:sym typeface="Times New Roman"/>
              </a:rPr>
              <a:t>Currency is in line with the selected locale and language.  For example, currency should be AUS$ if the language is AUS English.</a:t>
            </a:r>
            <a:endParaRPr/>
          </a:p>
          <a:p>
            <a:pPr indent="-144195" lvl="0" marL="365760" rtl="0" algn="l">
              <a:lnSpc>
                <a:spcPct val="80000"/>
              </a:lnSpc>
              <a:spcBef>
                <a:spcPts val="400"/>
              </a:spcBef>
              <a:spcAft>
                <a:spcPts val="0"/>
              </a:spcAft>
              <a:buSzPct val="68000"/>
              <a:buNone/>
            </a:pPr>
            <a:r>
              <a:t/>
            </a:r>
            <a:endParaRPr sz="2800">
              <a:latin typeface="Times New Roman"/>
              <a:ea typeface="Times New Roman"/>
              <a:cs typeface="Times New Roman"/>
              <a:sym typeface="Times New Roman"/>
            </a:endParaRPr>
          </a:p>
        </p:txBody>
      </p:sp>
      <p:sp>
        <p:nvSpPr>
          <p:cNvPr id="424" name="Google Shape;424;p48"/>
          <p:cNvSpPr txBox="1"/>
          <p:nvPr>
            <p:ph type="title"/>
          </p:nvPr>
        </p:nvSpPr>
        <p:spPr>
          <a:xfrm>
            <a:off x="457200" y="274638"/>
            <a:ext cx="8229600" cy="639762"/>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Times New Roman"/>
              <a:buNone/>
            </a:pPr>
            <a:r>
              <a:rPr lang="en-US" sz="3600">
                <a:latin typeface="Times New Roman"/>
                <a:ea typeface="Times New Roman"/>
                <a:cs typeface="Times New Roman"/>
                <a:sym typeface="Times New Roman"/>
              </a:rPr>
              <a:t>Locale Testing - Checklist</a:t>
            </a:r>
            <a:endParaRPr/>
          </a:p>
        </p:txBody>
      </p:sp>
      <p:pic>
        <p:nvPicPr>
          <p:cNvPr descr="WhatsApp Image 2020-07-07 at 14.53.53.jpeg" id="425" name="Google Shape;425;p48"/>
          <p:cNvPicPr preferRelativeResize="0"/>
          <p:nvPr/>
        </p:nvPicPr>
        <p:blipFill rotWithShape="1">
          <a:blip r:embed="rId3">
            <a:alphaModFix/>
          </a:blip>
          <a:srcRect b="0" l="0" r="0" t="0"/>
          <a:stretch/>
        </p:blipFill>
        <p:spPr>
          <a:xfrm>
            <a:off x="8153400" y="0"/>
            <a:ext cx="790575" cy="8382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9"/>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632"/>
              <a:buFont typeface="Times New Roman"/>
              <a:buChar char="•"/>
            </a:pPr>
            <a:r>
              <a:rPr lang="en-US" sz="2400">
                <a:latin typeface="Times New Roman"/>
                <a:ea typeface="Times New Roman"/>
                <a:cs typeface="Times New Roman"/>
                <a:sym typeface="Times New Roman"/>
              </a:rPr>
              <a:t> The software is tested for functionality with ASCII, DBCS, and European characters</a:t>
            </a:r>
            <a:endParaRPr/>
          </a:p>
          <a:p>
            <a:pPr indent="-152400" lvl="0" marL="365760" rtl="0" algn="l">
              <a:spcBef>
                <a:spcPts val="400"/>
              </a:spcBef>
              <a:spcAft>
                <a:spcPts val="0"/>
              </a:spcAft>
              <a:buSzPts val="1632"/>
              <a:buFont typeface="Lucida Sans"/>
              <a:buNone/>
            </a:pPr>
            <a:r>
              <a:t/>
            </a:r>
            <a:endParaRPr sz="2400">
              <a:latin typeface="Times New Roman"/>
              <a:ea typeface="Times New Roman"/>
              <a:cs typeface="Times New Roman"/>
              <a:sym typeface="Times New Roman"/>
            </a:endParaRPr>
          </a:p>
          <a:p>
            <a:pPr indent="-256032" lvl="0" marL="365760" rtl="0" algn="l">
              <a:spcBef>
                <a:spcPts val="400"/>
              </a:spcBef>
              <a:spcAft>
                <a:spcPts val="0"/>
              </a:spcAft>
              <a:buSzPts val="1632"/>
              <a:buFont typeface="Times New Roman"/>
              <a:buChar char="•"/>
            </a:pPr>
            <a:r>
              <a:rPr lang="en-US" sz="2400">
                <a:latin typeface="Times New Roman"/>
                <a:ea typeface="Times New Roman"/>
                <a:cs typeface="Times New Roman"/>
                <a:sym typeface="Times New Roman"/>
              </a:rPr>
              <a:t> The software handles string operations, sorting, sequencing operations as per the language and characters selected</a:t>
            </a:r>
            <a:endParaRPr/>
          </a:p>
          <a:p>
            <a:pPr indent="-152400" lvl="0" marL="365760" rtl="0" algn="l">
              <a:spcBef>
                <a:spcPts val="400"/>
              </a:spcBef>
              <a:spcAft>
                <a:spcPts val="0"/>
              </a:spcAft>
              <a:buSzPts val="1632"/>
              <a:buFont typeface="Lucida Sans"/>
              <a:buNone/>
            </a:pPr>
            <a:r>
              <a:t/>
            </a:r>
            <a:endParaRPr sz="2400">
              <a:latin typeface="Times New Roman"/>
              <a:ea typeface="Times New Roman"/>
              <a:cs typeface="Times New Roman"/>
              <a:sym typeface="Times New Roman"/>
            </a:endParaRPr>
          </a:p>
          <a:p>
            <a:pPr indent="-256032" lvl="0" marL="365760" rtl="0" algn="l">
              <a:spcBef>
                <a:spcPts val="400"/>
              </a:spcBef>
              <a:spcAft>
                <a:spcPts val="0"/>
              </a:spcAft>
              <a:buSzPts val="1632"/>
              <a:buFont typeface="Times New Roman"/>
              <a:buChar char="•"/>
            </a:pPr>
            <a:r>
              <a:rPr lang="en-US" sz="2400">
                <a:latin typeface="Times New Roman"/>
                <a:ea typeface="Times New Roman"/>
                <a:cs typeface="Times New Roman"/>
                <a:sym typeface="Times New Roman"/>
              </a:rPr>
              <a:t> The software display is consistent with characters that are non-ASCII in GUI and menus</a:t>
            </a:r>
            <a:endParaRPr/>
          </a:p>
          <a:p>
            <a:pPr indent="-152400" lvl="0" marL="365760" rtl="0" algn="l">
              <a:spcBef>
                <a:spcPts val="400"/>
              </a:spcBef>
              <a:spcAft>
                <a:spcPts val="0"/>
              </a:spcAft>
              <a:buSzPts val="1632"/>
              <a:buFont typeface="Lucida Sans"/>
              <a:buNone/>
            </a:pPr>
            <a:r>
              <a:t/>
            </a:r>
            <a:endParaRPr sz="2400">
              <a:latin typeface="Times New Roman"/>
              <a:ea typeface="Times New Roman"/>
              <a:cs typeface="Times New Roman"/>
              <a:sym typeface="Times New Roman"/>
            </a:endParaRPr>
          </a:p>
          <a:p>
            <a:pPr indent="-256032" lvl="0" marL="365760" rtl="0" algn="l">
              <a:spcBef>
                <a:spcPts val="400"/>
              </a:spcBef>
              <a:spcAft>
                <a:spcPts val="0"/>
              </a:spcAft>
              <a:buSzPts val="1632"/>
              <a:buFont typeface="Times New Roman"/>
              <a:buChar char="•"/>
            </a:pPr>
            <a:r>
              <a:rPr lang="en-US" sz="2400">
                <a:latin typeface="Times New Roman"/>
                <a:ea typeface="Times New Roman"/>
                <a:cs typeface="Times New Roman"/>
                <a:sym typeface="Times New Roman"/>
              </a:rPr>
              <a:t> The software messages are handled properly </a:t>
            </a:r>
            <a:endParaRPr sz="2400">
              <a:latin typeface="Times New Roman"/>
              <a:ea typeface="Times New Roman"/>
              <a:cs typeface="Times New Roman"/>
              <a:sym typeface="Times New Roman"/>
            </a:endParaRPr>
          </a:p>
          <a:p>
            <a:pPr indent="-152400" lvl="0" marL="365760" rtl="0" algn="l">
              <a:spcBef>
                <a:spcPts val="400"/>
              </a:spcBef>
              <a:spcAft>
                <a:spcPts val="0"/>
              </a:spcAft>
              <a:buSzPts val="1632"/>
              <a:buNone/>
            </a:pPr>
            <a:r>
              <a:t/>
            </a:r>
            <a:endParaRPr sz="2400">
              <a:latin typeface="Times New Roman"/>
              <a:ea typeface="Times New Roman"/>
              <a:cs typeface="Times New Roman"/>
              <a:sym typeface="Times New Roman"/>
            </a:endParaRPr>
          </a:p>
        </p:txBody>
      </p:sp>
      <p:sp>
        <p:nvSpPr>
          <p:cNvPr id="431" name="Google Shape;431;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600"/>
              <a:buFont typeface="Times New Roman"/>
              <a:buNone/>
            </a:pPr>
            <a:r>
              <a:rPr lang="en-US" sz="3600">
                <a:latin typeface="Times New Roman"/>
                <a:ea typeface="Times New Roman"/>
                <a:cs typeface="Times New Roman"/>
                <a:sym typeface="Times New Roman"/>
              </a:rPr>
              <a:t>I18n Validation - Objectives</a:t>
            </a:r>
            <a:endParaRPr/>
          </a:p>
        </p:txBody>
      </p:sp>
      <p:pic>
        <p:nvPicPr>
          <p:cNvPr descr="WhatsApp Image 2020-07-07 at 14.53.53.jpeg" id="432" name="Google Shape;432;p49"/>
          <p:cNvPicPr preferRelativeResize="0"/>
          <p:nvPr/>
        </p:nvPicPr>
        <p:blipFill rotWithShape="1">
          <a:blip r:embed="rId3">
            <a:alphaModFix/>
          </a:blip>
          <a:srcRect b="0" l="0" r="0" t="0"/>
          <a:stretch/>
        </p:blipFill>
        <p:spPr>
          <a:xfrm>
            <a:off x="8153400" y="0"/>
            <a:ext cx="790575" cy="838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5"/>
          <p:cNvSpPr txBox="1"/>
          <p:nvPr>
            <p:ph idx="1" type="body"/>
          </p:nvPr>
        </p:nvSpPr>
        <p:spPr>
          <a:xfrm>
            <a:off x="228600" y="228600"/>
            <a:ext cx="8686800" cy="6400800"/>
          </a:xfrm>
          <a:prstGeom prst="rect">
            <a:avLst/>
          </a:prstGeom>
          <a:noFill/>
          <a:ln>
            <a:noFill/>
          </a:ln>
        </p:spPr>
        <p:txBody>
          <a:bodyPr anchorCtr="0" anchor="t" bIns="45700" lIns="91425" spcFirstLastPara="1" rIns="91425" wrap="square" tIns="45700">
            <a:normAutofit/>
          </a:bodyPr>
          <a:lstStyle/>
          <a:p>
            <a:pPr indent="-135128" lvl="0" marL="365760" rtl="0" algn="l">
              <a:spcBef>
                <a:spcPts val="0"/>
              </a:spcBef>
              <a:spcAft>
                <a:spcPts val="0"/>
              </a:spcAft>
              <a:buSzPts val="1904"/>
              <a:buNone/>
            </a:pPr>
            <a:r>
              <a:t/>
            </a:r>
            <a:endParaRPr b="1" sz="2800">
              <a:latin typeface="Times New Roman"/>
              <a:ea typeface="Times New Roman"/>
              <a:cs typeface="Times New Roman"/>
              <a:sym typeface="Times New Roman"/>
            </a:endParaRPr>
          </a:p>
          <a:p>
            <a:pPr indent="-256032" lvl="0" marL="365760" rtl="0" algn="l">
              <a:spcBef>
                <a:spcPts val="400"/>
              </a:spcBef>
              <a:spcAft>
                <a:spcPts val="0"/>
              </a:spcAft>
              <a:buSzPts val="1904"/>
              <a:buChar char="🞂"/>
            </a:pPr>
            <a:r>
              <a:rPr b="1" lang="en-US" sz="2800">
                <a:latin typeface="Times New Roman"/>
                <a:ea typeface="Times New Roman"/>
                <a:cs typeface="Times New Roman"/>
                <a:sym typeface="Times New Roman"/>
              </a:rPr>
              <a:t>Collecting Requirements:</a:t>
            </a:r>
            <a:r>
              <a:rPr lang="en-US" sz="2800">
                <a:latin typeface="Times New Roman"/>
                <a:ea typeface="Times New Roman"/>
                <a:cs typeface="Times New Roman"/>
                <a:sym typeface="Times New Roman"/>
              </a:rPr>
              <a:t> </a:t>
            </a:r>
            <a:endParaRPr/>
          </a:p>
          <a:p>
            <a:pPr indent="-256032" lvl="0" marL="365760" rtl="0" algn="l">
              <a:spcBef>
                <a:spcPts val="400"/>
              </a:spcBef>
              <a:spcAft>
                <a:spcPts val="0"/>
              </a:spcAft>
              <a:buSzPts val="1768"/>
              <a:buNone/>
            </a:pPr>
            <a:r>
              <a:t/>
            </a:r>
            <a:endParaRPr sz="2600">
              <a:latin typeface="Times New Roman"/>
              <a:ea typeface="Times New Roman"/>
              <a:cs typeface="Times New Roman"/>
              <a:sym typeface="Times New Roman"/>
            </a:endParaRPr>
          </a:p>
          <a:p>
            <a:pPr indent="-256032" lvl="0" marL="365760" rtl="0" algn="just">
              <a:spcBef>
                <a:spcPts val="400"/>
              </a:spcBef>
              <a:spcAft>
                <a:spcPts val="0"/>
              </a:spcAft>
              <a:buSzPts val="1768"/>
              <a:buNone/>
            </a:pPr>
            <a:r>
              <a:rPr lang="en-US" sz="2600">
                <a:latin typeface="Times New Roman"/>
                <a:ea typeface="Times New Roman"/>
                <a:cs typeface="Times New Roman"/>
                <a:sym typeface="Times New Roman"/>
              </a:rPr>
              <a:t> It is the first step in planning the performance testing. It include the finite set of inputs and outputs, expected results, elaborate documentation, environment set up, etc. </a:t>
            </a:r>
            <a:endParaRPr/>
          </a:p>
          <a:p>
            <a:pPr indent="-256032" lvl="0" marL="365760" rtl="0" algn="just">
              <a:spcBef>
                <a:spcPts val="400"/>
              </a:spcBef>
              <a:spcAft>
                <a:spcPts val="0"/>
              </a:spcAft>
              <a:buSzPts val="1768"/>
              <a:buNone/>
            </a:pPr>
            <a:r>
              <a:t/>
            </a:r>
            <a:endParaRPr sz="2600">
              <a:latin typeface="Times New Roman"/>
              <a:ea typeface="Times New Roman"/>
              <a:cs typeface="Times New Roman"/>
              <a:sym typeface="Times New Roman"/>
            </a:endParaRPr>
          </a:p>
          <a:p>
            <a:pPr indent="-256032" lvl="0" marL="365760" rtl="0" algn="l">
              <a:spcBef>
                <a:spcPts val="400"/>
              </a:spcBef>
              <a:spcAft>
                <a:spcPts val="0"/>
              </a:spcAft>
              <a:buSzPts val="1768"/>
              <a:buNone/>
            </a:pPr>
            <a:r>
              <a:rPr lang="en-US" sz="2600">
                <a:latin typeface="Times New Roman"/>
                <a:ea typeface="Times New Roman"/>
                <a:cs typeface="Times New Roman"/>
                <a:sym typeface="Times New Roman"/>
              </a:rPr>
              <a:t>The requirements collected should satisfy the following criteria’s:-</a:t>
            </a:r>
            <a:endParaRPr sz="2600">
              <a:latin typeface="Times New Roman"/>
              <a:ea typeface="Times New Roman"/>
              <a:cs typeface="Times New Roman"/>
              <a:sym typeface="Times New Roman"/>
            </a:endParaRPr>
          </a:p>
          <a:p>
            <a:pPr indent="-228600" lvl="1" marL="621792" rtl="0" algn="l">
              <a:spcBef>
                <a:spcPts val="324"/>
              </a:spcBef>
              <a:spcAft>
                <a:spcPts val="0"/>
              </a:spcAft>
              <a:buSzPts val="2600"/>
              <a:buChar char="◦"/>
            </a:pPr>
            <a:r>
              <a:rPr lang="en-US" sz="2600">
                <a:latin typeface="Times New Roman"/>
                <a:ea typeface="Times New Roman"/>
                <a:cs typeface="Times New Roman"/>
                <a:sym typeface="Times New Roman"/>
              </a:rPr>
              <a:t>Requirements should be testable.</a:t>
            </a:r>
            <a:endParaRPr sz="2600">
              <a:latin typeface="Times New Roman"/>
              <a:ea typeface="Times New Roman"/>
              <a:cs typeface="Times New Roman"/>
              <a:sym typeface="Times New Roman"/>
            </a:endParaRPr>
          </a:p>
          <a:p>
            <a:pPr indent="-228600" lvl="1" marL="621792" rtl="0" algn="l">
              <a:spcBef>
                <a:spcPts val="324"/>
              </a:spcBef>
              <a:spcAft>
                <a:spcPts val="0"/>
              </a:spcAft>
              <a:buSzPts val="2600"/>
              <a:buChar char="◦"/>
            </a:pPr>
            <a:r>
              <a:rPr lang="en-US" sz="2600">
                <a:latin typeface="Times New Roman"/>
                <a:ea typeface="Times New Roman"/>
                <a:cs typeface="Times New Roman"/>
                <a:sym typeface="Times New Roman"/>
              </a:rPr>
              <a:t>Requirements should be clearly stated.</a:t>
            </a:r>
            <a:endParaRPr sz="2600">
              <a:latin typeface="Times New Roman"/>
              <a:ea typeface="Times New Roman"/>
              <a:cs typeface="Times New Roman"/>
              <a:sym typeface="Times New Roman"/>
            </a:endParaRPr>
          </a:p>
          <a:p>
            <a:pPr indent="-228600" lvl="1" marL="621792" rtl="0" algn="l">
              <a:spcBef>
                <a:spcPts val="324"/>
              </a:spcBef>
              <a:spcAft>
                <a:spcPts val="0"/>
              </a:spcAft>
              <a:buSzPts val="2600"/>
              <a:buChar char="◦"/>
            </a:pPr>
            <a:r>
              <a:rPr lang="en-US" sz="2600">
                <a:latin typeface="Times New Roman"/>
                <a:ea typeface="Times New Roman"/>
                <a:cs typeface="Times New Roman"/>
                <a:sym typeface="Times New Roman"/>
              </a:rPr>
              <a:t>Percentage of improvement that is desired should be stated.</a:t>
            </a:r>
            <a:endParaRPr/>
          </a:p>
          <a:p>
            <a:pPr indent="-228600" lvl="1" marL="621792" rtl="0" algn="l">
              <a:spcBef>
                <a:spcPts val="324"/>
              </a:spcBef>
              <a:spcAft>
                <a:spcPts val="0"/>
              </a:spcAft>
              <a:buSzPts val="1600"/>
              <a:buNone/>
            </a:pPr>
            <a:r>
              <a:t/>
            </a:r>
            <a:endParaRPr sz="1600">
              <a:latin typeface="Times New Roman"/>
              <a:ea typeface="Times New Roman"/>
              <a:cs typeface="Times New Roman"/>
              <a:sym typeface="Times New Roman"/>
            </a:endParaRPr>
          </a:p>
        </p:txBody>
      </p:sp>
      <p:pic>
        <p:nvPicPr>
          <p:cNvPr descr="WhatsApp Image 2020-07-07 at 14.53.53.jpeg" id="135" name="Google Shape;135;p5"/>
          <p:cNvPicPr preferRelativeResize="0"/>
          <p:nvPr/>
        </p:nvPicPr>
        <p:blipFill rotWithShape="1">
          <a:blip r:embed="rId3">
            <a:alphaModFix/>
          </a:blip>
          <a:srcRect b="0" l="0" r="0" t="0"/>
          <a:stretch/>
        </p:blipFill>
        <p:spPr>
          <a:xfrm>
            <a:off x="8001000" y="76200"/>
            <a:ext cx="1143000" cy="6858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600"/>
              <a:buFont typeface="Times New Roman"/>
              <a:buNone/>
            </a:pPr>
            <a:r>
              <a:rPr lang="en-US" sz="3600">
                <a:latin typeface="Times New Roman"/>
                <a:ea typeface="Times New Roman"/>
                <a:cs typeface="Times New Roman"/>
                <a:sym typeface="Times New Roman"/>
              </a:rPr>
              <a:t>I18n Validation – Input Method Editor</a:t>
            </a:r>
            <a:endParaRPr/>
          </a:p>
        </p:txBody>
      </p:sp>
      <p:pic>
        <p:nvPicPr>
          <p:cNvPr descr="WhatsApp Image 2020-07-07 at 14.53.53.jpeg" id="438" name="Google Shape;438;p50"/>
          <p:cNvPicPr preferRelativeResize="0"/>
          <p:nvPr/>
        </p:nvPicPr>
        <p:blipFill rotWithShape="1">
          <a:blip r:embed="rId3">
            <a:alphaModFix/>
          </a:blip>
          <a:srcRect b="0" l="0" r="0" t="0"/>
          <a:stretch/>
        </p:blipFill>
        <p:spPr>
          <a:xfrm>
            <a:off x="8153400" y="0"/>
            <a:ext cx="790575" cy="838200"/>
          </a:xfrm>
          <a:prstGeom prst="rect">
            <a:avLst/>
          </a:prstGeom>
          <a:noFill/>
          <a:ln>
            <a:noFill/>
          </a:ln>
        </p:spPr>
      </p:pic>
      <p:pic>
        <p:nvPicPr>
          <p:cNvPr id="439" name="Google Shape;439;p50"/>
          <p:cNvPicPr preferRelativeResize="0"/>
          <p:nvPr>
            <p:ph idx="1" type="body"/>
          </p:nvPr>
        </p:nvPicPr>
        <p:blipFill rotWithShape="1">
          <a:blip r:embed="rId4">
            <a:alphaModFix/>
          </a:blip>
          <a:srcRect b="0" l="0" r="0" t="0"/>
          <a:stretch/>
        </p:blipFill>
        <p:spPr>
          <a:xfrm>
            <a:off x="1524000" y="1452343"/>
            <a:ext cx="6324600" cy="3581400"/>
          </a:xfrm>
          <a:prstGeom prst="rect">
            <a:avLst/>
          </a:prstGeom>
          <a:noFill/>
          <a:ln>
            <a:noFill/>
          </a:ln>
        </p:spPr>
      </p:pic>
      <p:sp>
        <p:nvSpPr>
          <p:cNvPr id="440" name="Google Shape;440;p50"/>
          <p:cNvSpPr/>
          <p:nvPr/>
        </p:nvSpPr>
        <p:spPr>
          <a:xfrm>
            <a:off x="463990" y="5257800"/>
            <a:ext cx="8680010"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Times New Roman"/>
                <a:ea typeface="Times New Roman"/>
                <a:cs typeface="Times New Roman"/>
                <a:sym typeface="Times New Roman"/>
              </a:rPr>
              <a:t>This is a soft keyboard used to enter non-English characters into the product</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1"/>
          <p:cNvSpPr txBox="1"/>
          <p:nvPr>
            <p:ph idx="1" type="body"/>
          </p:nvPr>
        </p:nvSpPr>
        <p:spPr>
          <a:xfrm>
            <a:off x="152400" y="1112838"/>
            <a:ext cx="8511012" cy="5287961"/>
          </a:xfrm>
          <a:prstGeom prst="rect">
            <a:avLst/>
          </a:prstGeom>
          <a:noFill/>
          <a:ln>
            <a:noFill/>
          </a:ln>
        </p:spPr>
        <p:txBody>
          <a:bodyPr anchorCtr="0" anchor="t" bIns="45700" lIns="91425" spcFirstLastPara="1" rIns="91425" wrap="square" tIns="45700">
            <a:normAutofit fontScale="92500" lnSpcReduction="10000"/>
          </a:bodyPr>
          <a:lstStyle/>
          <a:p>
            <a:pPr indent="-256032" lvl="0" marL="365760" rtl="0" algn="l">
              <a:spcBef>
                <a:spcPts val="0"/>
              </a:spcBef>
              <a:spcAft>
                <a:spcPts val="0"/>
              </a:spcAft>
              <a:buSzPct val="68000"/>
              <a:buFont typeface="Times New Roman"/>
              <a:buChar char="•"/>
            </a:pPr>
            <a:r>
              <a:rPr lang="en-US" sz="2800">
                <a:latin typeface="Times New Roman"/>
                <a:ea typeface="Times New Roman"/>
                <a:cs typeface="Times New Roman"/>
                <a:sym typeface="Times New Roman"/>
              </a:rPr>
              <a:t> The functionality in all languages and locales are the same. </a:t>
            </a:r>
            <a:endParaRPr/>
          </a:p>
          <a:p>
            <a:pPr indent="-256032" lvl="0" marL="365760" rtl="0" algn="l">
              <a:spcBef>
                <a:spcPts val="400"/>
              </a:spcBef>
              <a:spcAft>
                <a:spcPts val="0"/>
              </a:spcAft>
              <a:buSzPct val="68000"/>
              <a:buFont typeface="Times New Roman"/>
              <a:buChar char="•"/>
            </a:pPr>
            <a:r>
              <a:rPr lang="en-US" sz="2800">
                <a:latin typeface="Times New Roman"/>
                <a:ea typeface="Times New Roman"/>
                <a:cs typeface="Times New Roman"/>
                <a:sym typeface="Times New Roman"/>
              </a:rPr>
              <a:t>Sorting and sequencing the items are as per the conventions of language and locale. For example if $ is mentioned as the currency symbol for USA, sorting should take care of symbol &amp; punctuations.</a:t>
            </a:r>
            <a:endParaRPr/>
          </a:p>
          <a:p>
            <a:pPr indent="-256032" lvl="0" marL="365760" rtl="0" algn="l">
              <a:spcBef>
                <a:spcPts val="400"/>
              </a:spcBef>
              <a:spcAft>
                <a:spcPts val="0"/>
              </a:spcAft>
              <a:buSzPct val="68000"/>
              <a:buFont typeface="Times New Roman"/>
              <a:buChar char="•"/>
            </a:pPr>
            <a:r>
              <a:rPr lang="en-US" sz="2800">
                <a:latin typeface="Times New Roman"/>
                <a:ea typeface="Times New Roman"/>
                <a:cs typeface="Times New Roman"/>
                <a:sym typeface="Times New Roman"/>
              </a:rPr>
              <a:t>The input to the software can be in non-ASCII (Use of tools such as IME) and functionality is consistent with non-ASCII.</a:t>
            </a:r>
            <a:endParaRPr/>
          </a:p>
          <a:p>
            <a:pPr indent="-256032" lvl="0" marL="365760" rtl="0" algn="l">
              <a:spcBef>
                <a:spcPts val="400"/>
              </a:spcBef>
              <a:spcAft>
                <a:spcPts val="0"/>
              </a:spcAft>
              <a:buSzPct val="68000"/>
              <a:buFont typeface="Times New Roman"/>
              <a:buChar char="•"/>
            </a:pPr>
            <a:r>
              <a:rPr lang="en-US" sz="2800">
                <a:latin typeface="Times New Roman"/>
                <a:ea typeface="Times New Roman"/>
                <a:cs typeface="Times New Roman"/>
                <a:sym typeface="Times New Roman"/>
              </a:rPr>
              <a:t>The non-ASCII characters in the name are displayed as they were entered.</a:t>
            </a:r>
            <a:endParaRPr/>
          </a:p>
          <a:p>
            <a:pPr indent="-256032" lvl="0" marL="365760" rtl="0" algn="l">
              <a:spcBef>
                <a:spcPts val="400"/>
              </a:spcBef>
              <a:spcAft>
                <a:spcPts val="0"/>
              </a:spcAft>
              <a:buSzPct val="68000"/>
              <a:buFont typeface="Times New Roman"/>
              <a:buChar char="•"/>
            </a:pPr>
            <a:r>
              <a:rPr lang="en-US" sz="2800">
                <a:latin typeface="Times New Roman"/>
                <a:ea typeface="Times New Roman"/>
                <a:cs typeface="Times New Roman"/>
                <a:sym typeface="Times New Roman"/>
              </a:rPr>
              <a:t>The cut or copy -and-paste of non-ASCII characters retains their style after pasting, and the software functions as expected.</a:t>
            </a:r>
            <a:endParaRPr/>
          </a:p>
          <a:p>
            <a:pPr indent="-148211" lvl="0" marL="365760" rtl="0" algn="l">
              <a:spcBef>
                <a:spcPts val="400"/>
              </a:spcBef>
              <a:spcAft>
                <a:spcPts val="0"/>
              </a:spcAft>
              <a:buSzPct val="68000"/>
              <a:buNone/>
            </a:pPr>
            <a:r>
              <a:t/>
            </a:r>
            <a:endParaRPr>
              <a:latin typeface="Times New Roman"/>
              <a:ea typeface="Times New Roman"/>
              <a:cs typeface="Times New Roman"/>
              <a:sym typeface="Times New Roman"/>
            </a:endParaRPr>
          </a:p>
        </p:txBody>
      </p:sp>
      <p:sp>
        <p:nvSpPr>
          <p:cNvPr id="446" name="Google Shape;446;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600"/>
              <a:buFont typeface="Times New Roman"/>
              <a:buNone/>
            </a:pPr>
            <a:r>
              <a:rPr lang="en-US" sz="3600">
                <a:latin typeface="Times New Roman"/>
                <a:ea typeface="Times New Roman"/>
                <a:cs typeface="Times New Roman"/>
                <a:sym typeface="Times New Roman"/>
              </a:rPr>
              <a:t>I18n validation – Checklist</a:t>
            </a:r>
            <a:endParaRPr/>
          </a:p>
        </p:txBody>
      </p:sp>
      <p:pic>
        <p:nvPicPr>
          <p:cNvPr descr="WhatsApp Image 2020-07-07 at 14.53.53.jpeg" id="447" name="Google Shape;447;p51"/>
          <p:cNvPicPr preferRelativeResize="0"/>
          <p:nvPr/>
        </p:nvPicPr>
        <p:blipFill rotWithShape="1">
          <a:blip r:embed="rId3">
            <a:alphaModFix/>
          </a:blip>
          <a:srcRect b="0" l="0" r="0" t="0"/>
          <a:stretch/>
        </p:blipFill>
        <p:spPr>
          <a:xfrm>
            <a:off x="8153400" y="0"/>
            <a:ext cx="790575" cy="8382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600"/>
              <a:buFont typeface="Times New Roman"/>
              <a:buNone/>
            </a:pPr>
            <a:r>
              <a:rPr lang="en-US" sz="3600">
                <a:latin typeface="Times New Roman"/>
                <a:ea typeface="Times New Roman"/>
                <a:cs typeface="Times New Roman"/>
                <a:sym typeface="Times New Roman"/>
              </a:rPr>
              <a:t>Fake Language Testing</a:t>
            </a:r>
            <a:endParaRPr/>
          </a:p>
        </p:txBody>
      </p:sp>
      <p:pic>
        <p:nvPicPr>
          <p:cNvPr descr="WhatsApp Image 2020-07-07 at 14.53.53.jpeg" id="453" name="Google Shape;453;p52"/>
          <p:cNvPicPr preferRelativeResize="0"/>
          <p:nvPr/>
        </p:nvPicPr>
        <p:blipFill rotWithShape="1">
          <a:blip r:embed="rId3">
            <a:alphaModFix/>
          </a:blip>
          <a:srcRect b="0" l="0" r="0" t="0"/>
          <a:stretch/>
        </p:blipFill>
        <p:spPr>
          <a:xfrm>
            <a:off x="8153400" y="0"/>
            <a:ext cx="790575" cy="838200"/>
          </a:xfrm>
          <a:prstGeom prst="rect">
            <a:avLst/>
          </a:prstGeom>
          <a:noFill/>
          <a:ln>
            <a:noFill/>
          </a:ln>
        </p:spPr>
      </p:pic>
      <p:grpSp>
        <p:nvGrpSpPr>
          <p:cNvPr id="454" name="Google Shape;454;p52"/>
          <p:cNvGrpSpPr/>
          <p:nvPr/>
        </p:nvGrpSpPr>
        <p:grpSpPr>
          <a:xfrm>
            <a:off x="580270" y="1524000"/>
            <a:ext cx="7967663" cy="4376738"/>
            <a:chOff x="672" y="1056"/>
            <a:chExt cx="5144" cy="2825"/>
          </a:xfrm>
        </p:grpSpPr>
        <p:sp>
          <p:nvSpPr>
            <p:cNvPr id="455" name="Google Shape;455;p52"/>
            <p:cNvSpPr/>
            <p:nvPr/>
          </p:nvSpPr>
          <p:spPr>
            <a:xfrm>
              <a:off x="672" y="1056"/>
              <a:ext cx="5088" cy="2825"/>
            </a:xfrm>
            <a:prstGeom prst="rect">
              <a:avLst/>
            </a:prstGeom>
            <a:solidFill>
              <a:srgbClr val="99CC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456" name="Google Shape;456;p52"/>
            <p:cNvSpPr/>
            <p:nvPr/>
          </p:nvSpPr>
          <p:spPr>
            <a:xfrm>
              <a:off x="672" y="1351"/>
              <a:ext cx="1131" cy="2360"/>
            </a:xfrm>
            <a:prstGeom prst="rect">
              <a:avLst/>
            </a:prstGeom>
            <a:solidFill>
              <a:srgbClr val="FFCC00"/>
            </a:solidFill>
            <a:ln cap="flat" cmpd="sng" w="9525">
              <a:solidFill>
                <a:srgbClr val="FFFFCC"/>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cxnSp>
          <p:nvCxnSpPr>
            <p:cNvPr id="457" name="Google Shape;457;p52"/>
            <p:cNvCxnSpPr/>
            <p:nvPr/>
          </p:nvCxnSpPr>
          <p:spPr>
            <a:xfrm>
              <a:off x="819" y="1597"/>
              <a:ext cx="787" cy="1"/>
            </a:xfrm>
            <a:prstGeom prst="straightConnector1">
              <a:avLst/>
            </a:prstGeom>
            <a:noFill/>
            <a:ln cap="rnd" cmpd="sng" w="9525">
              <a:solidFill>
                <a:srgbClr val="9C004E"/>
              </a:solidFill>
              <a:prstDash val="solid"/>
              <a:round/>
              <a:headEnd len="med" w="med" type="none"/>
              <a:tailEnd len="med" w="med" type="none"/>
            </a:ln>
          </p:spPr>
        </p:cxnSp>
        <p:cxnSp>
          <p:nvCxnSpPr>
            <p:cNvPr id="458" name="Google Shape;458;p52"/>
            <p:cNvCxnSpPr/>
            <p:nvPr/>
          </p:nvCxnSpPr>
          <p:spPr>
            <a:xfrm>
              <a:off x="819" y="1695"/>
              <a:ext cx="787" cy="1"/>
            </a:xfrm>
            <a:prstGeom prst="straightConnector1">
              <a:avLst/>
            </a:prstGeom>
            <a:noFill/>
            <a:ln cap="rnd" cmpd="sng" w="9525">
              <a:solidFill>
                <a:srgbClr val="9C004E"/>
              </a:solidFill>
              <a:prstDash val="solid"/>
              <a:round/>
              <a:headEnd len="med" w="med" type="none"/>
              <a:tailEnd len="med" w="med" type="none"/>
            </a:ln>
          </p:spPr>
        </p:cxnSp>
        <p:cxnSp>
          <p:nvCxnSpPr>
            <p:cNvPr id="459" name="Google Shape;459;p52"/>
            <p:cNvCxnSpPr/>
            <p:nvPr/>
          </p:nvCxnSpPr>
          <p:spPr>
            <a:xfrm>
              <a:off x="819" y="1892"/>
              <a:ext cx="787" cy="1"/>
            </a:xfrm>
            <a:prstGeom prst="straightConnector1">
              <a:avLst/>
            </a:prstGeom>
            <a:noFill/>
            <a:ln cap="rnd" cmpd="sng" w="9525">
              <a:solidFill>
                <a:srgbClr val="9C004E"/>
              </a:solidFill>
              <a:prstDash val="solid"/>
              <a:round/>
              <a:headEnd len="med" w="med" type="none"/>
              <a:tailEnd len="med" w="med" type="none"/>
            </a:ln>
          </p:spPr>
        </p:cxnSp>
        <p:cxnSp>
          <p:nvCxnSpPr>
            <p:cNvPr id="460" name="Google Shape;460;p52"/>
            <p:cNvCxnSpPr/>
            <p:nvPr/>
          </p:nvCxnSpPr>
          <p:spPr>
            <a:xfrm>
              <a:off x="819" y="1990"/>
              <a:ext cx="787" cy="1"/>
            </a:xfrm>
            <a:prstGeom prst="straightConnector1">
              <a:avLst/>
            </a:prstGeom>
            <a:noFill/>
            <a:ln cap="rnd" cmpd="sng" w="9525">
              <a:solidFill>
                <a:srgbClr val="9C004E"/>
              </a:solidFill>
              <a:prstDash val="solid"/>
              <a:round/>
              <a:headEnd len="med" w="med" type="none"/>
              <a:tailEnd len="med" w="med" type="none"/>
            </a:ln>
          </p:spPr>
        </p:cxnSp>
        <p:cxnSp>
          <p:nvCxnSpPr>
            <p:cNvPr id="461" name="Google Shape;461;p52"/>
            <p:cNvCxnSpPr/>
            <p:nvPr/>
          </p:nvCxnSpPr>
          <p:spPr>
            <a:xfrm>
              <a:off x="819" y="2089"/>
              <a:ext cx="787" cy="1"/>
            </a:xfrm>
            <a:prstGeom prst="straightConnector1">
              <a:avLst/>
            </a:prstGeom>
            <a:noFill/>
            <a:ln cap="rnd" cmpd="sng" w="9525">
              <a:solidFill>
                <a:srgbClr val="9C004E"/>
              </a:solidFill>
              <a:prstDash val="solid"/>
              <a:round/>
              <a:headEnd len="med" w="med" type="none"/>
              <a:tailEnd len="med" w="med" type="none"/>
            </a:ln>
          </p:spPr>
        </p:cxnSp>
        <p:cxnSp>
          <p:nvCxnSpPr>
            <p:cNvPr id="462" name="Google Shape;462;p52"/>
            <p:cNvCxnSpPr/>
            <p:nvPr/>
          </p:nvCxnSpPr>
          <p:spPr>
            <a:xfrm>
              <a:off x="819" y="2187"/>
              <a:ext cx="787" cy="1"/>
            </a:xfrm>
            <a:prstGeom prst="straightConnector1">
              <a:avLst/>
            </a:prstGeom>
            <a:noFill/>
            <a:ln cap="rnd" cmpd="sng" w="9525">
              <a:solidFill>
                <a:srgbClr val="9C004E"/>
              </a:solidFill>
              <a:prstDash val="solid"/>
              <a:round/>
              <a:headEnd len="med" w="med" type="none"/>
              <a:tailEnd len="med" w="med" type="none"/>
            </a:ln>
          </p:spPr>
        </p:cxnSp>
        <p:cxnSp>
          <p:nvCxnSpPr>
            <p:cNvPr id="463" name="Google Shape;463;p52"/>
            <p:cNvCxnSpPr/>
            <p:nvPr/>
          </p:nvCxnSpPr>
          <p:spPr>
            <a:xfrm>
              <a:off x="819" y="2285"/>
              <a:ext cx="787" cy="1"/>
            </a:xfrm>
            <a:prstGeom prst="straightConnector1">
              <a:avLst/>
            </a:prstGeom>
            <a:noFill/>
            <a:ln cap="rnd" cmpd="sng" w="9525">
              <a:solidFill>
                <a:srgbClr val="9C004E"/>
              </a:solidFill>
              <a:prstDash val="solid"/>
              <a:round/>
              <a:headEnd len="med" w="med" type="none"/>
              <a:tailEnd len="med" w="med" type="none"/>
            </a:ln>
          </p:spPr>
        </p:cxnSp>
        <p:cxnSp>
          <p:nvCxnSpPr>
            <p:cNvPr id="464" name="Google Shape;464;p52"/>
            <p:cNvCxnSpPr/>
            <p:nvPr/>
          </p:nvCxnSpPr>
          <p:spPr>
            <a:xfrm>
              <a:off x="819" y="2384"/>
              <a:ext cx="787" cy="1"/>
            </a:xfrm>
            <a:prstGeom prst="straightConnector1">
              <a:avLst/>
            </a:prstGeom>
            <a:noFill/>
            <a:ln cap="rnd" cmpd="sng" w="9525">
              <a:solidFill>
                <a:srgbClr val="9C004E"/>
              </a:solidFill>
              <a:prstDash val="solid"/>
              <a:round/>
              <a:headEnd len="med" w="med" type="none"/>
              <a:tailEnd len="med" w="med" type="none"/>
            </a:ln>
          </p:spPr>
        </p:cxnSp>
        <p:cxnSp>
          <p:nvCxnSpPr>
            <p:cNvPr id="465" name="Google Shape;465;p52"/>
            <p:cNvCxnSpPr/>
            <p:nvPr/>
          </p:nvCxnSpPr>
          <p:spPr>
            <a:xfrm>
              <a:off x="819" y="2482"/>
              <a:ext cx="787" cy="1"/>
            </a:xfrm>
            <a:prstGeom prst="straightConnector1">
              <a:avLst/>
            </a:prstGeom>
            <a:noFill/>
            <a:ln cap="rnd" cmpd="sng" w="9525">
              <a:solidFill>
                <a:srgbClr val="9C004E"/>
              </a:solidFill>
              <a:prstDash val="solid"/>
              <a:round/>
              <a:headEnd len="med" w="med" type="none"/>
              <a:tailEnd len="med" w="med" type="none"/>
            </a:ln>
          </p:spPr>
        </p:cxnSp>
        <p:cxnSp>
          <p:nvCxnSpPr>
            <p:cNvPr id="466" name="Google Shape;466;p52"/>
            <p:cNvCxnSpPr/>
            <p:nvPr/>
          </p:nvCxnSpPr>
          <p:spPr>
            <a:xfrm>
              <a:off x="819" y="2580"/>
              <a:ext cx="787" cy="1"/>
            </a:xfrm>
            <a:prstGeom prst="straightConnector1">
              <a:avLst/>
            </a:prstGeom>
            <a:noFill/>
            <a:ln cap="rnd" cmpd="sng" w="9525">
              <a:solidFill>
                <a:srgbClr val="9C004E"/>
              </a:solidFill>
              <a:prstDash val="solid"/>
              <a:round/>
              <a:headEnd len="med" w="med" type="none"/>
              <a:tailEnd len="med" w="med" type="none"/>
            </a:ln>
          </p:spPr>
        </p:cxnSp>
        <p:cxnSp>
          <p:nvCxnSpPr>
            <p:cNvPr id="467" name="Google Shape;467;p52"/>
            <p:cNvCxnSpPr/>
            <p:nvPr/>
          </p:nvCxnSpPr>
          <p:spPr>
            <a:xfrm>
              <a:off x="819" y="2679"/>
              <a:ext cx="787" cy="1"/>
            </a:xfrm>
            <a:prstGeom prst="straightConnector1">
              <a:avLst/>
            </a:prstGeom>
            <a:noFill/>
            <a:ln cap="rnd" cmpd="sng" w="9525">
              <a:solidFill>
                <a:srgbClr val="9C004E"/>
              </a:solidFill>
              <a:prstDash val="solid"/>
              <a:round/>
              <a:headEnd len="med" w="med" type="none"/>
              <a:tailEnd len="med" w="med" type="none"/>
            </a:ln>
          </p:spPr>
        </p:cxnSp>
        <p:cxnSp>
          <p:nvCxnSpPr>
            <p:cNvPr id="468" name="Google Shape;468;p52"/>
            <p:cNvCxnSpPr/>
            <p:nvPr/>
          </p:nvCxnSpPr>
          <p:spPr>
            <a:xfrm>
              <a:off x="819" y="2777"/>
              <a:ext cx="787" cy="1"/>
            </a:xfrm>
            <a:prstGeom prst="straightConnector1">
              <a:avLst/>
            </a:prstGeom>
            <a:noFill/>
            <a:ln cap="rnd" cmpd="sng" w="9525">
              <a:solidFill>
                <a:srgbClr val="9C004E"/>
              </a:solidFill>
              <a:prstDash val="solid"/>
              <a:round/>
              <a:headEnd len="med" w="med" type="none"/>
              <a:tailEnd len="med" w="med" type="none"/>
            </a:ln>
          </p:spPr>
        </p:cxnSp>
        <p:cxnSp>
          <p:nvCxnSpPr>
            <p:cNvPr id="469" name="Google Shape;469;p52"/>
            <p:cNvCxnSpPr/>
            <p:nvPr/>
          </p:nvCxnSpPr>
          <p:spPr>
            <a:xfrm>
              <a:off x="819" y="2875"/>
              <a:ext cx="787" cy="1"/>
            </a:xfrm>
            <a:prstGeom prst="straightConnector1">
              <a:avLst/>
            </a:prstGeom>
            <a:noFill/>
            <a:ln cap="rnd" cmpd="sng" w="9525">
              <a:solidFill>
                <a:srgbClr val="9C004E"/>
              </a:solidFill>
              <a:prstDash val="solid"/>
              <a:round/>
              <a:headEnd len="med" w="med" type="none"/>
              <a:tailEnd len="med" w="med" type="none"/>
            </a:ln>
          </p:spPr>
        </p:cxnSp>
        <p:cxnSp>
          <p:nvCxnSpPr>
            <p:cNvPr id="470" name="Google Shape;470;p52"/>
            <p:cNvCxnSpPr/>
            <p:nvPr/>
          </p:nvCxnSpPr>
          <p:spPr>
            <a:xfrm>
              <a:off x="819" y="2974"/>
              <a:ext cx="787" cy="1"/>
            </a:xfrm>
            <a:prstGeom prst="straightConnector1">
              <a:avLst/>
            </a:prstGeom>
            <a:noFill/>
            <a:ln cap="rnd" cmpd="sng" w="9525">
              <a:solidFill>
                <a:srgbClr val="9C004E"/>
              </a:solidFill>
              <a:prstDash val="solid"/>
              <a:round/>
              <a:headEnd len="med" w="med" type="none"/>
              <a:tailEnd len="med" w="med" type="none"/>
            </a:ln>
          </p:spPr>
        </p:cxnSp>
        <p:cxnSp>
          <p:nvCxnSpPr>
            <p:cNvPr id="471" name="Google Shape;471;p52"/>
            <p:cNvCxnSpPr/>
            <p:nvPr/>
          </p:nvCxnSpPr>
          <p:spPr>
            <a:xfrm>
              <a:off x="819" y="3072"/>
              <a:ext cx="787" cy="1"/>
            </a:xfrm>
            <a:prstGeom prst="straightConnector1">
              <a:avLst/>
            </a:prstGeom>
            <a:noFill/>
            <a:ln cap="rnd" cmpd="sng" w="9525">
              <a:solidFill>
                <a:srgbClr val="9C004E"/>
              </a:solidFill>
              <a:prstDash val="solid"/>
              <a:round/>
              <a:headEnd len="med" w="med" type="none"/>
              <a:tailEnd len="med" w="med" type="none"/>
            </a:ln>
          </p:spPr>
        </p:cxnSp>
        <p:cxnSp>
          <p:nvCxnSpPr>
            <p:cNvPr id="472" name="Google Shape;472;p52"/>
            <p:cNvCxnSpPr/>
            <p:nvPr/>
          </p:nvCxnSpPr>
          <p:spPr>
            <a:xfrm>
              <a:off x="819" y="3171"/>
              <a:ext cx="787" cy="1"/>
            </a:xfrm>
            <a:prstGeom prst="straightConnector1">
              <a:avLst/>
            </a:prstGeom>
            <a:noFill/>
            <a:ln cap="rnd" cmpd="sng" w="9525">
              <a:solidFill>
                <a:srgbClr val="9C004E"/>
              </a:solidFill>
              <a:prstDash val="solid"/>
              <a:round/>
              <a:headEnd len="med" w="med" type="none"/>
              <a:tailEnd len="med" w="med" type="none"/>
            </a:ln>
          </p:spPr>
        </p:cxnSp>
        <p:cxnSp>
          <p:nvCxnSpPr>
            <p:cNvPr id="473" name="Google Shape;473;p52"/>
            <p:cNvCxnSpPr/>
            <p:nvPr/>
          </p:nvCxnSpPr>
          <p:spPr>
            <a:xfrm>
              <a:off x="819" y="3269"/>
              <a:ext cx="787" cy="1"/>
            </a:xfrm>
            <a:prstGeom prst="straightConnector1">
              <a:avLst/>
            </a:prstGeom>
            <a:noFill/>
            <a:ln cap="rnd" cmpd="sng" w="9525">
              <a:solidFill>
                <a:srgbClr val="9C004E"/>
              </a:solidFill>
              <a:prstDash val="solid"/>
              <a:round/>
              <a:headEnd len="med" w="med" type="none"/>
              <a:tailEnd len="med" w="med" type="none"/>
            </a:ln>
          </p:spPr>
        </p:cxnSp>
        <p:cxnSp>
          <p:nvCxnSpPr>
            <p:cNvPr id="474" name="Google Shape;474;p52"/>
            <p:cNvCxnSpPr/>
            <p:nvPr/>
          </p:nvCxnSpPr>
          <p:spPr>
            <a:xfrm>
              <a:off x="819" y="3367"/>
              <a:ext cx="787" cy="1"/>
            </a:xfrm>
            <a:prstGeom prst="straightConnector1">
              <a:avLst/>
            </a:prstGeom>
            <a:noFill/>
            <a:ln cap="rnd" cmpd="sng" w="9525">
              <a:solidFill>
                <a:srgbClr val="9C004E"/>
              </a:solidFill>
              <a:prstDash val="solid"/>
              <a:round/>
              <a:headEnd len="med" w="med" type="none"/>
              <a:tailEnd len="med" w="med" type="none"/>
            </a:ln>
          </p:spPr>
        </p:cxnSp>
        <p:cxnSp>
          <p:nvCxnSpPr>
            <p:cNvPr id="475" name="Google Shape;475;p52"/>
            <p:cNvCxnSpPr/>
            <p:nvPr/>
          </p:nvCxnSpPr>
          <p:spPr>
            <a:xfrm>
              <a:off x="819" y="3466"/>
              <a:ext cx="787" cy="1"/>
            </a:xfrm>
            <a:prstGeom prst="straightConnector1">
              <a:avLst/>
            </a:prstGeom>
            <a:noFill/>
            <a:ln cap="rnd" cmpd="sng" w="9525">
              <a:solidFill>
                <a:srgbClr val="9C004E"/>
              </a:solidFill>
              <a:prstDash val="solid"/>
              <a:round/>
              <a:headEnd len="med" w="med" type="none"/>
              <a:tailEnd len="med" w="med" type="none"/>
            </a:ln>
          </p:spPr>
        </p:cxnSp>
        <p:cxnSp>
          <p:nvCxnSpPr>
            <p:cNvPr id="476" name="Google Shape;476;p52"/>
            <p:cNvCxnSpPr/>
            <p:nvPr/>
          </p:nvCxnSpPr>
          <p:spPr>
            <a:xfrm>
              <a:off x="819" y="3564"/>
              <a:ext cx="787" cy="1"/>
            </a:xfrm>
            <a:prstGeom prst="straightConnector1">
              <a:avLst/>
            </a:prstGeom>
            <a:noFill/>
            <a:ln cap="rnd" cmpd="sng" w="9525">
              <a:solidFill>
                <a:srgbClr val="9C004E"/>
              </a:solidFill>
              <a:prstDash val="solid"/>
              <a:round/>
              <a:headEnd len="med" w="med" type="none"/>
              <a:tailEnd len="med" w="med" type="none"/>
            </a:ln>
          </p:spPr>
        </p:cxnSp>
        <p:sp>
          <p:nvSpPr>
            <p:cNvPr id="477" name="Google Shape;477;p52"/>
            <p:cNvSpPr/>
            <p:nvPr/>
          </p:nvSpPr>
          <p:spPr>
            <a:xfrm>
              <a:off x="2983" y="1105"/>
              <a:ext cx="1475" cy="689"/>
            </a:xfrm>
            <a:prstGeom prst="rect">
              <a:avLst/>
            </a:prstGeom>
            <a:solidFill>
              <a:srgbClr val="FFCC00"/>
            </a:solidFill>
            <a:ln cap="flat" cmpd="sng" w="9525">
              <a:solidFill>
                <a:srgbClr val="FFFFCC"/>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478" name="Google Shape;478;p52"/>
            <p:cNvSpPr/>
            <p:nvPr/>
          </p:nvSpPr>
          <p:spPr>
            <a:xfrm>
              <a:off x="2983" y="2138"/>
              <a:ext cx="1475" cy="688"/>
            </a:xfrm>
            <a:prstGeom prst="rect">
              <a:avLst/>
            </a:prstGeom>
            <a:solidFill>
              <a:srgbClr val="FFCC00"/>
            </a:solidFill>
            <a:ln cap="flat" cmpd="sng" w="9525">
              <a:solidFill>
                <a:srgbClr val="FFFFCC"/>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479" name="Google Shape;479;p52"/>
            <p:cNvSpPr/>
            <p:nvPr/>
          </p:nvSpPr>
          <p:spPr>
            <a:xfrm>
              <a:off x="2983" y="3171"/>
              <a:ext cx="1475" cy="688"/>
            </a:xfrm>
            <a:prstGeom prst="rect">
              <a:avLst/>
            </a:prstGeom>
            <a:solidFill>
              <a:srgbClr val="FFCC00"/>
            </a:solidFill>
            <a:ln cap="flat" cmpd="sng" w="9525">
              <a:solidFill>
                <a:srgbClr val="FFFFCC"/>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cxnSp>
          <p:nvCxnSpPr>
            <p:cNvPr id="480" name="Google Shape;480;p52"/>
            <p:cNvCxnSpPr/>
            <p:nvPr/>
          </p:nvCxnSpPr>
          <p:spPr>
            <a:xfrm flipH="1" rot="10800000">
              <a:off x="1606" y="1302"/>
              <a:ext cx="1574" cy="983"/>
            </a:xfrm>
            <a:prstGeom prst="straightConnector1">
              <a:avLst/>
            </a:prstGeom>
            <a:noFill/>
            <a:ln cap="rnd" cmpd="sng" w="9525">
              <a:solidFill>
                <a:srgbClr val="FFFFFF"/>
              </a:solidFill>
              <a:prstDash val="solid"/>
              <a:round/>
              <a:headEnd len="med" w="med" type="none"/>
              <a:tailEnd len="med" w="med" type="none"/>
            </a:ln>
          </p:spPr>
        </p:cxnSp>
        <p:cxnSp>
          <p:nvCxnSpPr>
            <p:cNvPr id="481" name="Google Shape;481;p52"/>
            <p:cNvCxnSpPr/>
            <p:nvPr/>
          </p:nvCxnSpPr>
          <p:spPr>
            <a:xfrm>
              <a:off x="1606" y="2285"/>
              <a:ext cx="1574" cy="50"/>
            </a:xfrm>
            <a:prstGeom prst="straightConnector1">
              <a:avLst/>
            </a:prstGeom>
            <a:noFill/>
            <a:ln cap="rnd" cmpd="sng" w="9525">
              <a:solidFill>
                <a:srgbClr val="FFFFCC"/>
              </a:solidFill>
              <a:prstDash val="solid"/>
              <a:round/>
              <a:headEnd len="med" w="med" type="none"/>
              <a:tailEnd len="med" w="med" type="none"/>
            </a:ln>
          </p:spPr>
        </p:cxnSp>
        <p:cxnSp>
          <p:nvCxnSpPr>
            <p:cNvPr id="482" name="Google Shape;482;p52"/>
            <p:cNvCxnSpPr/>
            <p:nvPr/>
          </p:nvCxnSpPr>
          <p:spPr>
            <a:xfrm>
              <a:off x="1606" y="2285"/>
              <a:ext cx="1574" cy="1082"/>
            </a:xfrm>
            <a:prstGeom prst="straightConnector1">
              <a:avLst/>
            </a:prstGeom>
            <a:noFill/>
            <a:ln cap="rnd" cmpd="sng" w="9525">
              <a:solidFill>
                <a:srgbClr val="FFFFCC"/>
              </a:solidFill>
              <a:prstDash val="solid"/>
              <a:round/>
              <a:headEnd len="med" w="med" type="none"/>
              <a:tailEnd len="med" w="med" type="none"/>
            </a:ln>
          </p:spPr>
        </p:cxnSp>
        <p:sp>
          <p:nvSpPr>
            <p:cNvPr id="483" name="Google Shape;483;p52"/>
            <p:cNvSpPr/>
            <p:nvPr/>
          </p:nvSpPr>
          <p:spPr>
            <a:xfrm>
              <a:off x="672" y="1056"/>
              <a:ext cx="1131" cy="29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484" name="Google Shape;484;p52"/>
            <p:cNvSpPr/>
            <p:nvPr/>
          </p:nvSpPr>
          <p:spPr>
            <a:xfrm>
              <a:off x="936" y="1093"/>
              <a:ext cx="743" cy="23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400">
                  <a:solidFill>
                    <a:srgbClr val="FFFFCC"/>
                  </a:solidFill>
                  <a:latin typeface="Lucida Sans"/>
                  <a:ea typeface="Lucida Sans"/>
                  <a:cs typeface="Lucida Sans"/>
                  <a:sym typeface="Lucida Sans"/>
                </a:rPr>
                <a:t>Product</a:t>
              </a:r>
              <a:endParaRPr b="1" sz="2400">
                <a:solidFill>
                  <a:schemeClr val="dk1"/>
                </a:solidFill>
                <a:latin typeface="Lucida Sans"/>
                <a:ea typeface="Lucida Sans"/>
                <a:cs typeface="Lucida Sans"/>
                <a:sym typeface="Lucida Sans"/>
              </a:endParaRPr>
            </a:p>
          </p:txBody>
        </p:sp>
        <p:sp>
          <p:nvSpPr>
            <p:cNvPr id="485" name="Google Shape;485;p52"/>
            <p:cNvSpPr/>
            <p:nvPr/>
          </p:nvSpPr>
          <p:spPr>
            <a:xfrm>
              <a:off x="4605" y="1154"/>
              <a:ext cx="1131" cy="29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486" name="Google Shape;486;p52"/>
            <p:cNvSpPr/>
            <p:nvPr/>
          </p:nvSpPr>
          <p:spPr>
            <a:xfrm>
              <a:off x="4876" y="1192"/>
              <a:ext cx="709" cy="23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400">
                  <a:solidFill>
                    <a:srgbClr val="FFFFCC"/>
                  </a:solidFill>
                  <a:latin typeface="Lucida Sans"/>
                  <a:ea typeface="Lucida Sans"/>
                  <a:cs typeface="Lucida Sans"/>
                  <a:sym typeface="Lucida Sans"/>
                </a:rPr>
                <a:t>English</a:t>
              </a:r>
              <a:endParaRPr b="1" sz="2400">
                <a:solidFill>
                  <a:schemeClr val="dk1"/>
                </a:solidFill>
                <a:latin typeface="Lucida Sans"/>
                <a:ea typeface="Lucida Sans"/>
                <a:cs typeface="Lucida Sans"/>
                <a:sym typeface="Lucida Sans"/>
              </a:endParaRPr>
            </a:p>
          </p:txBody>
        </p:sp>
        <p:sp>
          <p:nvSpPr>
            <p:cNvPr id="487" name="Google Shape;487;p52"/>
            <p:cNvSpPr/>
            <p:nvPr/>
          </p:nvSpPr>
          <p:spPr>
            <a:xfrm>
              <a:off x="4605" y="2285"/>
              <a:ext cx="1131" cy="29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488" name="Google Shape;488;p52"/>
            <p:cNvSpPr/>
            <p:nvPr/>
          </p:nvSpPr>
          <p:spPr>
            <a:xfrm>
              <a:off x="4839" y="2324"/>
              <a:ext cx="775" cy="23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400">
                  <a:solidFill>
                    <a:srgbClr val="FFFFCC"/>
                  </a:solidFill>
                  <a:latin typeface="Lucida Sans"/>
                  <a:ea typeface="Lucida Sans"/>
                  <a:cs typeface="Lucida Sans"/>
                  <a:sym typeface="Lucida Sans"/>
                </a:rPr>
                <a:t>PigLatin</a:t>
              </a:r>
              <a:endParaRPr b="1" sz="2400">
                <a:solidFill>
                  <a:schemeClr val="dk1"/>
                </a:solidFill>
                <a:latin typeface="Lucida Sans"/>
                <a:ea typeface="Lucida Sans"/>
                <a:cs typeface="Lucida Sans"/>
                <a:sym typeface="Lucida Sans"/>
              </a:endParaRPr>
            </a:p>
          </p:txBody>
        </p:sp>
        <p:sp>
          <p:nvSpPr>
            <p:cNvPr id="489" name="Google Shape;489;p52"/>
            <p:cNvSpPr/>
            <p:nvPr/>
          </p:nvSpPr>
          <p:spPr>
            <a:xfrm>
              <a:off x="4605" y="3269"/>
              <a:ext cx="1131" cy="29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490" name="Google Shape;490;p52"/>
            <p:cNvSpPr/>
            <p:nvPr/>
          </p:nvSpPr>
          <p:spPr>
            <a:xfrm>
              <a:off x="4679" y="3306"/>
              <a:ext cx="1137" cy="23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400">
                  <a:solidFill>
                    <a:srgbClr val="FFFFCC"/>
                  </a:solidFill>
                  <a:latin typeface="Lucida Sans"/>
                  <a:ea typeface="Lucida Sans"/>
                  <a:cs typeface="Lucida Sans"/>
                  <a:sym typeface="Lucida Sans"/>
                </a:rPr>
                <a:t>WideRoman</a:t>
              </a:r>
              <a:endParaRPr b="1" sz="2400">
                <a:solidFill>
                  <a:schemeClr val="dk1"/>
                </a:solidFill>
                <a:latin typeface="Lucida Sans"/>
                <a:ea typeface="Lucida Sans"/>
                <a:cs typeface="Lucida Sans"/>
                <a:sym typeface="Lucida Sans"/>
              </a:endParaRPr>
            </a:p>
          </p:txBody>
        </p:sp>
        <p:sp>
          <p:nvSpPr>
            <p:cNvPr id="491" name="Google Shape;491;p52"/>
            <p:cNvSpPr/>
            <p:nvPr/>
          </p:nvSpPr>
          <p:spPr>
            <a:xfrm>
              <a:off x="869" y="1646"/>
              <a:ext cx="688" cy="29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492" name="Google Shape;492;p52"/>
            <p:cNvSpPr/>
            <p:nvPr/>
          </p:nvSpPr>
          <p:spPr>
            <a:xfrm>
              <a:off x="930" y="1683"/>
              <a:ext cx="525" cy="24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500">
                  <a:solidFill>
                    <a:srgbClr val="CC0099"/>
                  </a:solidFill>
                  <a:latin typeface="Times New Roman"/>
                  <a:ea typeface="Times New Roman"/>
                  <a:cs typeface="Times New Roman"/>
                  <a:sym typeface="Times New Roman"/>
                </a:rPr>
                <a:t>Hello!</a:t>
              </a:r>
              <a:endParaRPr sz="1800">
                <a:solidFill>
                  <a:schemeClr val="dk1"/>
                </a:solidFill>
                <a:latin typeface="Lucida Sans"/>
                <a:ea typeface="Lucida Sans"/>
                <a:cs typeface="Lucida Sans"/>
                <a:sym typeface="Lucida Sans"/>
              </a:endParaRPr>
            </a:p>
          </p:txBody>
        </p:sp>
        <p:sp>
          <p:nvSpPr>
            <p:cNvPr id="493" name="Google Shape;493;p52"/>
            <p:cNvSpPr/>
            <p:nvPr/>
          </p:nvSpPr>
          <p:spPr>
            <a:xfrm>
              <a:off x="3229" y="2285"/>
              <a:ext cx="1032" cy="3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494" name="Google Shape;494;p52"/>
            <p:cNvSpPr/>
            <p:nvPr/>
          </p:nvSpPr>
          <p:spPr>
            <a:xfrm>
              <a:off x="3290" y="2328"/>
              <a:ext cx="753" cy="27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800">
                  <a:solidFill>
                    <a:srgbClr val="008080"/>
                  </a:solidFill>
                  <a:latin typeface="Times New Roman"/>
                  <a:ea typeface="Times New Roman"/>
                  <a:cs typeface="Times New Roman"/>
                  <a:sym typeface="Times New Roman"/>
                </a:rPr>
                <a:t>Ellohay</a:t>
              </a:r>
              <a:endParaRPr sz="1800">
                <a:solidFill>
                  <a:schemeClr val="dk1"/>
                </a:solidFill>
                <a:latin typeface="Lucida Sans"/>
                <a:ea typeface="Lucida Sans"/>
                <a:cs typeface="Lucida Sans"/>
                <a:sym typeface="Lucida Sans"/>
              </a:endParaRPr>
            </a:p>
          </p:txBody>
        </p:sp>
        <p:sp>
          <p:nvSpPr>
            <p:cNvPr id="495" name="Google Shape;495;p52"/>
            <p:cNvSpPr/>
            <p:nvPr/>
          </p:nvSpPr>
          <p:spPr>
            <a:xfrm>
              <a:off x="4040" y="2328"/>
              <a:ext cx="76" cy="27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800">
                  <a:solidFill>
                    <a:srgbClr val="008080"/>
                  </a:solidFill>
                  <a:latin typeface="Times New Roman"/>
                  <a:ea typeface="Times New Roman"/>
                  <a:cs typeface="Times New Roman"/>
                  <a:sym typeface="Times New Roman"/>
                </a:rPr>
                <a:t>!</a:t>
              </a:r>
              <a:endParaRPr sz="1800">
                <a:solidFill>
                  <a:schemeClr val="dk1"/>
                </a:solidFill>
                <a:latin typeface="Lucida Sans"/>
                <a:ea typeface="Lucida Sans"/>
                <a:cs typeface="Lucida Sans"/>
                <a:sym typeface="Lucida Sans"/>
              </a:endParaRPr>
            </a:p>
          </p:txBody>
        </p:sp>
        <p:cxnSp>
          <p:nvCxnSpPr>
            <p:cNvPr id="496" name="Google Shape;496;p52"/>
            <p:cNvCxnSpPr/>
            <p:nvPr/>
          </p:nvCxnSpPr>
          <p:spPr>
            <a:xfrm>
              <a:off x="3296" y="2568"/>
              <a:ext cx="812" cy="1"/>
            </a:xfrm>
            <a:prstGeom prst="straightConnector1">
              <a:avLst/>
            </a:prstGeom>
            <a:noFill/>
            <a:ln cap="flat" cmpd="sng" w="9525">
              <a:solidFill>
                <a:srgbClr val="008080"/>
              </a:solidFill>
              <a:prstDash val="solid"/>
              <a:round/>
              <a:headEnd len="med" w="med" type="none"/>
              <a:tailEnd len="med" w="med" type="none"/>
            </a:ln>
          </p:spPr>
        </p:cxnSp>
        <p:sp>
          <p:nvSpPr>
            <p:cNvPr id="497" name="Google Shape;497;p52"/>
            <p:cNvSpPr/>
            <p:nvPr/>
          </p:nvSpPr>
          <p:spPr>
            <a:xfrm>
              <a:off x="3290" y="2562"/>
              <a:ext cx="824" cy="12"/>
            </a:xfrm>
            <a:prstGeom prst="rect">
              <a:avLst/>
            </a:prstGeom>
            <a:solidFill>
              <a:srgbClr val="00808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498" name="Google Shape;498;p52"/>
            <p:cNvSpPr/>
            <p:nvPr/>
          </p:nvSpPr>
          <p:spPr>
            <a:xfrm>
              <a:off x="3229" y="3318"/>
              <a:ext cx="1081" cy="4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499" name="Google Shape;499;p52"/>
            <p:cNvSpPr/>
            <p:nvPr/>
          </p:nvSpPr>
          <p:spPr>
            <a:xfrm>
              <a:off x="3290" y="3374"/>
              <a:ext cx="690" cy="36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700">
                  <a:solidFill>
                    <a:srgbClr val="CC0099"/>
                  </a:solidFill>
                  <a:latin typeface="Times New Roman"/>
                  <a:ea typeface="Times New Roman"/>
                  <a:cs typeface="Times New Roman"/>
                  <a:sym typeface="Times New Roman"/>
                </a:rPr>
                <a:t>Hello</a:t>
              </a:r>
              <a:endParaRPr sz="1800">
                <a:solidFill>
                  <a:schemeClr val="dk1"/>
                </a:solidFill>
                <a:latin typeface="Lucida Sans"/>
                <a:ea typeface="Lucida Sans"/>
                <a:cs typeface="Lucida Sans"/>
                <a:sym typeface="Lucida Sans"/>
              </a:endParaRPr>
            </a:p>
          </p:txBody>
        </p:sp>
        <p:sp>
          <p:nvSpPr>
            <p:cNvPr id="500" name="Google Shape;500;p52"/>
            <p:cNvSpPr/>
            <p:nvPr/>
          </p:nvSpPr>
          <p:spPr>
            <a:xfrm>
              <a:off x="3954" y="3405"/>
              <a:ext cx="90" cy="32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3300">
                  <a:solidFill>
                    <a:srgbClr val="CC0099"/>
                  </a:solidFill>
                  <a:latin typeface="Times New Roman"/>
                  <a:ea typeface="Times New Roman"/>
                  <a:cs typeface="Times New Roman"/>
                  <a:sym typeface="Times New Roman"/>
                </a:rPr>
                <a:t>!</a:t>
              </a:r>
              <a:endParaRPr sz="1800">
                <a:solidFill>
                  <a:schemeClr val="dk1"/>
                </a:solidFill>
                <a:latin typeface="Lucida Sans"/>
                <a:ea typeface="Lucida Sans"/>
                <a:cs typeface="Lucida Sans"/>
                <a:sym typeface="Lucida Sans"/>
              </a:endParaRPr>
            </a:p>
          </p:txBody>
        </p:sp>
        <p:sp>
          <p:nvSpPr>
            <p:cNvPr id="501" name="Google Shape;501;p52"/>
            <p:cNvSpPr/>
            <p:nvPr/>
          </p:nvSpPr>
          <p:spPr>
            <a:xfrm>
              <a:off x="3376" y="1302"/>
              <a:ext cx="689" cy="29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502" name="Google Shape;502;p52"/>
            <p:cNvSpPr/>
            <p:nvPr/>
          </p:nvSpPr>
          <p:spPr>
            <a:xfrm>
              <a:off x="3438" y="1339"/>
              <a:ext cx="525" cy="24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500">
                  <a:solidFill>
                    <a:srgbClr val="CC0099"/>
                  </a:solidFill>
                  <a:latin typeface="Times New Roman"/>
                  <a:ea typeface="Times New Roman"/>
                  <a:cs typeface="Times New Roman"/>
                  <a:sym typeface="Times New Roman"/>
                </a:rPr>
                <a:t>Hello!</a:t>
              </a:r>
              <a:endParaRPr sz="1800">
                <a:solidFill>
                  <a:schemeClr val="dk1"/>
                </a:solidFill>
                <a:latin typeface="Lucida Sans"/>
                <a:ea typeface="Lucida Sans"/>
                <a:cs typeface="Lucida Sans"/>
                <a:sym typeface="Lucida Sans"/>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3"/>
          <p:cNvSpPr txBox="1"/>
          <p:nvPr>
            <p:ph idx="1" type="body"/>
          </p:nvPr>
        </p:nvSpPr>
        <p:spPr>
          <a:xfrm>
            <a:off x="1" y="1481328"/>
            <a:ext cx="8943974"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632"/>
              <a:buFont typeface="Times New Roman"/>
              <a:buChar char="•"/>
            </a:pPr>
            <a:r>
              <a:rPr lang="en-US" sz="2400">
                <a:latin typeface="Times New Roman"/>
                <a:ea typeface="Times New Roman"/>
                <a:cs typeface="Times New Roman"/>
                <a:sym typeface="Times New Roman"/>
              </a:rPr>
              <a:t> Ensure the software functionality is tested for at least one of the European single byte fake languages (e.g., Pig Latin)</a:t>
            </a:r>
            <a:endParaRPr/>
          </a:p>
          <a:p>
            <a:pPr indent="-152400" lvl="0" marL="365760" rtl="0" algn="l">
              <a:spcBef>
                <a:spcPts val="400"/>
              </a:spcBef>
              <a:spcAft>
                <a:spcPts val="0"/>
              </a:spcAft>
              <a:buSzPts val="1632"/>
              <a:buFont typeface="Lucida Sans"/>
              <a:buNone/>
            </a:pPr>
            <a:r>
              <a:t/>
            </a:r>
            <a:endParaRPr sz="2400">
              <a:latin typeface="Times New Roman"/>
              <a:ea typeface="Times New Roman"/>
              <a:cs typeface="Times New Roman"/>
              <a:sym typeface="Times New Roman"/>
            </a:endParaRPr>
          </a:p>
          <a:p>
            <a:pPr indent="-256032" lvl="0" marL="365760" rtl="0" algn="l">
              <a:spcBef>
                <a:spcPts val="400"/>
              </a:spcBef>
              <a:spcAft>
                <a:spcPts val="0"/>
              </a:spcAft>
              <a:buSzPts val="1632"/>
              <a:buFont typeface="Times New Roman"/>
              <a:buChar char="•"/>
            </a:pPr>
            <a:r>
              <a:rPr lang="en-US" sz="2400">
                <a:latin typeface="Times New Roman"/>
                <a:ea typeface="Times New Roman"/>
                <a:cs typeface="Times New Roman"/>
                <a:sym typeface="Times New Roman"/>
              </a:rPr>
              <a:t> Ensure the software functionality is tested for at least one double byte language (e.g., Wide Roman)</a:t>
            </a:r>
            <a:endParaRPr/>
          </a:p>
          <a:p>
            <a:pPr indent="-152400" lvl="0" marL="365760" rtl="0" algn="l">
              <a:spcBef>
                <a:spcPts val="400"/>
              </a:spcBef>
              <a:spcAft>
                <a:spcPts val="0"/>
              </a:spcAft>
              <a:buSzPts val="1632"/>
              <a:buFont typeface="Lucida Sans"/>
              <a:buNone/>
            </a:pPr>
            <a:r>
              <a:t/>
            </a:r>
            <a:endParaRPr sz="2400">
              <a:latin typeface="Times New Roman"/>
              <a:ea typeface="Times New Roman"/>
              <a:cs typeface="Times New Roman"/>
              <a:sym typeface="Times New Roman"/>
            </a:endParaRPr>
          </a:p>
          <a:p>
            <a:pPr indent="-256032" lvl="0" marL="365760" rtl="0" algn="l">
              <a:spcBef>
                <a:spcPts val="400"/>
              </a:spcBef>
              <a:spcAft>
                <a:spcPts val="0"/>
              </a:spcAft>
              <a:buSzPts val="1632"/>
              <a:buFont typeface="Times New Roman"/>
              <a:buChar char="•"/>
            </a:pPr>
            <a:r>
              <a:rPr lang="en-US" sz="2400">
                <a:latin typeface="Times New Roman"/>
                <a:ea typeface="Times New Roman"/>
                <a:cs typeface="Times New Roman"/>
                <a:sym typeface="Times New Roman"/>
              </a:rPr>
              <a:t> Ensure all strings are displayed properly in the screen</a:t>
            </a:r>
            <a:endParaRPr/>
          </a:p>
          <a:p>
            <a:pPr indent="-152400" lvl="0" marL="365760" rtl="0" algn="l">
              <a:spcBef>
                <a:spcPts val="400"/>
              </a:spcBef>
              <a:spcAft>
                <a:spcPts val="0"/>
              </a:spcAft>
              <a:buSzPts val="1632"/>
              <a:buFont typeface="Lucida Sans"/>
              <a:buNone/>
            </a:pPr>
            <a:r>
              <a:t/>
            </a:r>
            <a:endParaRPr sz="2400">
              <a:latin typeface="Times New Roman"/>
              <a:ea typeface="Times New Roman"/>
              <a:cs typeface="Times New Roman"/>
              <a:sym typeface="Times New Roman"/>
            </a:endParaRPr>
          </a:p>
          <a:p>
            <a:pPr indent="-256032" lvl="0" marL="365760" rtl="0" algn="l">
              <a:spcBef>
                <a:spcPts val="400"/>
              </a:spcBef>
              <a:spcAft>
                <a:spcPts val="0"/>
              </a:spcAft>
              <a:buSzPts val="1632"/>
              <a:buFont typeface="Times New Roman"/>
              <a:buChar char="•"/>
            </a:pPr>
            <a:r>
              <a:rPr lang="en-US" sz="2400">
                <a:latin typeface="Times New Roman"/>
                <a:ea typeface="Times New Roman"/>
                <a:cs typeface="Times New Roman"/>
                <a:sym typeface="Times New Roman"/>
              </a:rPr>
              <a:t> Ensure the screen width, size of pop-ups and dialog boxes are adequate for string display with the fake languages</a:t>
            </a:r>
            <a:endParaRPr sz="2400">
              <a:latin typeface="Times New Roman"/>
              <a:ea typeface="Times New Roman"/>
              <a:cs typeface="Times New Roman"/>
              <a:sym typeface="Times New Roman"/>
            </a:endParaRPr>
          </a:p>
          <a:p>
            <a:pPr indent="-152400" lvl="0" marL="365760" rtl="0" algn="l">
              <a:spcBef>
                <a:spcPts val="400"/>
              </a:spcBef>
              <a:spcAft>
                <a:spcPts val="0"/>
              </a:spcAft>
              <a:buSzPts val="1632"/>
              <a:buNone/>
            </a:pPr>
            <a:r>
              <a:t/>
            </a:r>
            <a:endParaRPr sz="2400">
              <a:latin typeface="Times New Roman"/>
              <a:ea typeface="Times New Roman"/>
              <a:cs typeface="Times New Roman"/>
              <a:sym typeface="Times New Roman"/>
            </a:endParaRPr>
          </a:p>
        </p:txBody>
      </p:sp>
      <p:sp>
        <p:nvSpPr>
          <p:cNvPr id="508" name="Google Shape;508;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imes New Roman"/>
              <a:buNone/>
            </a:pPr>
            <a:r>
              <a:rPr lang="en-US" sz="4400">
                <a:latin typeface="Times New Roman"/>
                <a:ea typeface="Times New Roman"/>
                <a:cs typeface="Times New Roman"/>
                <a:sym typeface="Times New Roman"/>
              </a:rPr>
              <a:t>Fake Language Testing</a:t>
            </a:r>
            <a:endParaRPr/>
          </a:p>
        </p:txBody>
      </p:sp>
      <p:pic>
        <p:nvPicPr>
          <p:cNvPr descr="WhatsApp Image 2020-07-07 at 14.53.53.jpeg" id="509" name="Google Shape;509;p53"/>
          <p:cNvPicPr preferRelativeResize="0"/>
          <p:nvPr/>
        </p:nvPicPr>
        <p:blipFill rotWithShape="1">
          <a:blip r:embed="rId3">
            <a:alphaModFix/>
          </a:blip>
          <a:srcRect b="0" l="0" r="0" t="0"/>
          <a:stretch/>
        </p:blipFill>
        <p:spPr>
          <a:xfrm>
            <a:off x="8153400" y="0"/>
            <a:ext cx="790575" cy="8382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54"/>
          <p:cNvSpPr txBox="1"/>
          <p:nvPr>
            <p:ph idx="1" type="body"/>
          </p:nvPr>
        </p:nvSpPr>
        <p:spPr>
          <a:xfrm>
            <a:off x="152401" y="1524000"/>
            <a:ext cx="8791574"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632"/>
              <a:buFont typeface="Times New Roman"/>
              <a:buChar char="•"/>
            </a:pPr>
            <a:r>
              <a:rPr lang="en-US" sz="2400">
                <a:latin typeface="Times New Roman"/>
                <a:ea typeface="Times New Roman"/>
                <a:cs typeface="Times New Roman"/>
                <a:sym typeface="Times New Roman"/>
              </a:rPr>
              <a:t> Short form of “language compatibility testing”</a:t>
            </a:r>
            <a:endParaRPr sz="2400">
              <a:latin typeface="Times New Roman"/>
              <a:ea typeface="Times New Roman"/>
              <a:cs typeface="Times New Roman"/>
              <a:sym typeface="Times New Roman"/>
            </a:endParaRPr>
          </a:p>
          <a:p>
            <a:pPr indent="-256032" lvl="0" marL="365760" rtl="0" algn="l">
              <a:spcBef>
                <a:spcPts val="1200"/>
              </a:spcBef>
              <a:spcAft>
                <a:spcPts val="0"/>
              </a:spcAft>
              <a:buSzPts val="1632"/>
              <a:buFont typeface="Times New Roman"/>
              <a:buChar char="•"/>
            </a:pPr>
            <a:r>
              <a:rPr lang="en-US" sz="2400">
                <a:latin typeface="Times New Roman"/>
                <a:ea typeface="Times New Roman"/>
                <a:cs typeface="Times New Roman"/>
                <a:sym typeface="Times New Roman"/>
              </a:rPr>
              <a:t> This testing is done to ensure that on other language settings the functionality of the software is not broken and that it is still compatible  across the network.</a:t>
            </a:r>
            <a:endParaRPr sz="2400">
              <a:latin typeface="Times New Roman"/>
              <a:ea typeface="Times New Roman"/>
              <a:cs typeface="Times New Roman"/>
              <a:sym typeface="Times New Roman"/>
            </a:endParaRPr>
          </a:p>
          <a:p>
            <a:pPr indent="-256032" lvl="0" marL="365760" rtl="0" algn="l">
              <a:spcBef>
                <a:spcPts val="1200"/>
              </a:spcBef>
              <a:spcAft>
                <a:spcPts val="0"/>
              </a:spcAft>
              <a:buSzPts val="1632"/>
              <a:buFont typeface="Times New Roman"/>
              <a:buChar char="•"/>
            </a:pPr>
            <a:r>
              <a:rPr lang="en-US" sz="2400">
                <a:latin typeface="Times New Roman"/>
                <a:ea typeface="Times New Roman"/>
                <a:cs typeface="Times New Roman"/>
                <a:sym typeface="Times New Roman"/>
              </a:rPr>
              <a:t> When data is transmitted between machines or between software and operating systems, the code page, bit stream, message conversions taking place for internationalization</a:t>
            </a:r>
            <a:endParaRPr/>
          </a:p>
          <a:p>
            <a:pPr indent="-152400" lvl="0" marL="365760" rtl="0" algn="l">
              <a:spcBef>
                <a:spcPts val="400"/>
              </a:spcBef>
              <a:spcAft>
                <a:spcPts val="0"/>
              </a:spcAft>
              <a:buSzPts val="1632"/>
              <a:buNone/>
            </a:pPr>
            <a:r>
              <a:t/>
            </a:r>
            <a:endParaRPr sz="2400">
              <a:latin typeface="Times New Roman"/>
              <a:ea typeface="Times New Roman"/>
              <a:cs typeface="Times New Roman"/>
              <a:sym typeface="Times New Roman"/>
            </a:endParaRPr>
          </a:p>
        </p:txBody>
      </p:sp>
      <p:sp>
        <p:nvSpPr>
          <p:cNvPr id="515" name="Google Shape;515;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imes New Roman"/>
              <a:buNone/>
            </a:pPr>
            <a:r>
              <a:rPr lang="en-US" sz="4400">
                <a:latin typeface="Times New Roman"/>
                <a:ea typeface="Times New Roman"/>
                <a:cs typeface="Times New Roman"/>
                <a:sym typeface="Times New Roman"/>
              </a:rPr>
              <a:t>Language Testing</a:t>
            </a:r>
            <a:endParaRPr/>
          </a:p>
        </p:txBody>
      </p:sp>
      <p:pic>
        <p:nvPicPr>
          <p:cNvPr descr="WhatsApp Image 2020-07-07 at 14.53.53.jpeg" id="516" name="Google Shape;516;p54"/>
          <p:cNvPicPr preferRelativeResize="0"/>
          <p:nvPr/>
        </p:nvPicPr>
        <p:blipFill rotWithShape="1">
          <a:blip r:embed="rId3">
            <a:alphaModFix/>
          </a:blip>
          <a:srcRect b="0" l="0" r="0" t="0"/>
          <a:stretch/>
        </p:blipFill>
        <p:spPr>
          <a:xfrm>
            <a:off x="8153400" y="0"/>
            <a:ext cx="790575" cy="8382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Times New Roman"/>
              <a:buNone/>
            </a:pPr>
            <a:r>
              <a:rPr lang="en-US" sz="4000">
                <a:latin typeface="Times New Roman"/>
                <a:ea typeface="Times New Roman"/>
                <a:cs typeface="Times New Roman"/>
                <a:sym typeface="Times New Roman"/>
              </a:rPr>
              <a:t>Language Testing</a:t>
            </a:r>
            <a:endParaRPr/>
          </a:p>
        </p:txBody>
      </p:sp>
      <p:pic>
        <p:nvPicPr>
          <p:cNvPr descr="WhatsApp Image 2020-07-07 at 14.53.53.jpeg" id="522" name="Google Shape;522;p55"/>
          <p:cNvPicPr preferRelativeResize="0"/>
          <p:nvPr/>
        </p:nvPicPr>
        <p:blipFill rotWithShape="1">
          <a:blip r:embed="rId3">
            <a:alphaModFix/>
          </a:blip>
          <a:srcRect b="0" l="0" r="0" t="0"/>
          <a:stretch/>
        </p:blipFill>
        <p:spPr>
          <a:xfrm>
            <a:off x="8153400" y="0"/>
            <a:ext cx="790575" cy="838200"/>
          </a:xfrm>
          <a:prstGeom prst="rect">
            <a:avLst/>
          </a:prstGeom>
          <a:noFill/>
          <a:ln>
            <a:noFill/>
          </a:ln>
        </p:spPr>
      </p:pic>
      <p:pic>
        <p:nvPicPr>
          <p:cNvPr id="523" name="Google Shape;523;p55"/>
          <p:cNvPicPr preferRelativeResize="0"/>
          <p:nvPr/>
        </p:nvPicPr>
        <p:blipFill rotWithShape="1">
          <a:blip r:embed="rId4">
            <a:alphaModFix/>
          </a:blip>
          <a:srcRect b="0" l="0" r="0" t="0"/>
          <a:stretch/>
        </p:blipFill>
        <p:spPr>
          <a:xfrm>
            <a:off x="762000" y="1417638"/>
            <a:ext cx="7620000" cy="4508500"/>
          </a:xfrm>
          <a:prstGeom prst="rect">
            <a:avLst/>
          </a:prstGeom>
          <a:noFill/>
          <a:ln cap="flat" cmpd="sng" w="19050">
            <a:solidFill>
              <a:srgbClr val="000000"/>
            </a:solidFill>
            <a:prstDash val="solid"/>
            <a:miter lim="800000"/>
            <a:headEnd len="sm" w="sm" type="none"/>
            <a:tailEnd len="sm" w="sm" type="none"/>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56"/>
          <p:cNvSpPr txBox="1"/>
          <p:nvPr>
            <p:ph idx="1" type="body"/>
          </p:nvPr>
        </p:nvSpPr>
        <p:spPr>
          <a:xfrm>
            <a:off x="0" y="1219200"/>
            <a:ext cx="9143999" cy="4830763"/>
          </a:xfrm>
          <a:prstGeom prst="rect">
            <a:avLst/>
          </a:prstGeom>
          <a:noFill/>
          <a:ln>
            <a:noFill/>
          </a:ln>
        </p:spPr>
        <p:txBody>
          <a:bodyPr anchorCtr="0" anchor="t" bIns="45700" lIns="91425" spcFirstLastPara="1" rIns="91425" wrap="square" tIns="45700">
            <a:noAutofit/>
          </a:bodyPr>
          <a:lstStyle/>
          <a:p>
            <a:pPr indent="-256032" lvl="0" marL="365760" rtl="0" algn="l">
              <a:spcBef>
                <a:spcPts val="0"/>
              </a:spcBef>
              <a:spcAft>
                <a:spcPts val="0"/>
              </a:spcAft>
              <a:buSzPts val="1632"/>
              <a:buFont typeface="Times New Roman"/>
              <a:buAutoNum type="arabicPeriod"/>
            </a:pPr>
            <a:r>
              <a:rPr lang="en-US" sz="2400">
                <a:latin typeface="Times New Roman"/>
                <a:ea typeface="Times New Roman"/>
                <a:cs typeface="Times New Roman"/>
                <a:sym typeface="Times New Roman"/>
              </a:rPr>
              <a:t> Build tools consolidate all messages.</a:t>
            </a:r>
            <a:endParaRPr/>
          </a:p>
          <a:p>
            <a:pPr indent="-256032" lvl="0" marL="365760" rtl="0" algn="l">
              <a:spcBef>
                <a:spcPts val="1200"/>
              </a:spcBef>
              <a:spcAft>
                <a:spcPts val="0"/>
              </a:spcAft>
              <a:buSzPts val="1632"/>
              <a:buFont typeface="Times New Roman"/>
              <a:buAutoNum type="arabicPeriod"/>
            </a:pPr>
            <a:r>
              <a:rPr lang="en-US" sz="2400">
                <a:latin typeface="Times New Roman"/>
                <a:ea typeface="Times New Roman"/>
                <a:cs typeface="Times New Roman"/>
                <a:sym typeface="Times New Roman"/>
              </a:rPr>
              <a:t> Documents and other artifacts are collected.</a:t>
            </a:r>
            <a:endParaRPr/>
          </a:p>
          <a:p>
            <a:pPr indent="-256032" lvl="0" marL="365760" rtl="0" algn="l">
              <a:spcBef>
                <a:spcPts val="1200"/>
              </a:spcBef>
              <a:spcAft>
                <a:spcPts val="0"/>
              </a:spcAft>
              <a:buSzPts val="1632"/>
              <a:buFont typeface="Times New Roman"/>
              <a:buAutoNum type="arabicPeriod"/>
            </a:pPr>
            <a:r>
              <a:rPr lang="en-US" sz="2400">
                <a:latin typeface="Times New Roman"/>
                <a:ea typeface="Times New Roman"/>
                <a:cs typeface="Times New Roman"/>
                <a:sym typeface="Times New Roman"/>
              </a:rPr>
              <a:t> They are sent to language experts for translation.</a:t>
            </a:r>
            <a:endParaRPr/>
          </a:p>
          <a:p>
            <a:pPr indent="-256032" lvl="0" marL="365760" rtl="0" algn="l">
              <a:spcBef>
                <a:spcPts val="1200"/>
              </a:spcBef>
              <a:spcAft>
                <a:spcPts val="0"/>
              </a:spcAft>
              <a:buSzPts val="1632"/>
              <a:buFont typeface="Times New Roman"/>
              <a:buAutoNum type="arabicPeriod"/>
            </a:pPr>
            <a:r>
              <a:rPr lang="en-US" sz="2400">
                <a:latin typeface="Times New Roman"/>
                <a:ea typeface="Times New Roman"/>
                <a:cs typeface="Times New Roman"/>
                <a:sym typeface="Times New Roman"/>
              </a:rPr>
              <a:t> Process of localization is expensive.</a:t>
            </a:r>
            <a:endParaRPr/>
          </a:p>
          <a:p>
            <a:pPr indent="-256032" lvl="0" marL="365760" rtl="0" algn="l">
              <a:spcBef>
                <a:spcPts val="1200"/>
              </a:spcBef>
              <a:spcAft>
                <a:spcPts val="0"/>
              </a:spcAft>
              <a:buSzPts val="1632"/>
              <a:buFont typeface="Times New Roman"/>
              <a:buAutoNum type="arabicPeriod"/>
            </a:pPr>
            <a:r>
              <a:rPr lang="en-US" sz="2400">
                <a:latin typeface="Times New Roman"/>
                <a:ea typeface="Times New Roman"/>
                <a:cs typeface="Times New Roman"/>
                <a:sym typeface="Times New Roman"/>
              </a:rPr>
              <a:t> Not all messages, documents need to be localized.</a:t>
            </a:r>
            <a:endParaRPr/>
          </a:p>
          <a:p>
            <a:pPr indent="-256032" lvl="0" marL="365760" rtl="0" algn="l">
              <a:spcBef>
                <a:spcPts val="1200"/>
              </a:spcBef>
              <a:spcAft>
                <a:spcPts val="0"/>
              </a:spcAft>
              <a:buSzPts val="1632"/>
              <a:buFont typeface="Times New Roman"/>
              <a:buAutoNum type="arabicPeriod"/>
            </a:pPr>
            <a:r>
              <a:rPr lang="en-US" sz="2400">
                <a:latin typeface="Times New Roman"/>
                <a:ea typeface="Times New Roman"/>
                <a:cs typeface="Times New Roman"/>
                <a:sym typeface="Times New Roman"/>
              </a:rPr>
              <a:t> Process of localization also alters the GUI screens, dialog boxes, icons and bitmaps.</a:t>
            </a:r>
            <a:endParaRPr/>
          </a:p>
          <a:p>
            <a:pPr indent="-256032" lvl="0" marL="365760" rtl="0" algn="l">
              <a:spcBef>
                <a:spcPts val="1200"/>
              </a:spcBef>
              <a:spcAft>
                <a:spcPts val="0"/>
              </a:spcAft>
              <a:buSzPts val="1632"/>
              <a:buFont typeface="Times New Roman"/>
              <a:buAutoNum type="arabicPeriod"/>
            </a:pPr>
            <a:r>
              <a:rPr lang="en-US" sz="2400">
                <a:latin typeface="Times New Roman"/>
                <a:ea typeface="Times New Roman"/>
                <a:cs typeface="Times New Roman"/>
                <a:sym typeface="Times New Roman"/>
              </a:rPr>
              <a:t> Process of customization.</a:t>
            </a:r>
            <a:endParaRPr/>
          </a:p>
          <a:p>
            <a:pPr indent="-256032" lvl="0" marL="365760" rtl="0" algn="l">
              <a:spcBef>
                <a:spcPts val="1200"/>
              </a:spcBef>
              <a:spcAft>
                <a:spcPts val="0"/>
              </a:spcAft>
              <a:buSzPts val="1632"/>
              <a:buFont typeface="Times New Roman"/>
              <a:buAutoNum type="arabicPeriod"/>
            </a:pPr>
            <a:r>
              <a:rPr lang="en-US" sz="2400">
                <a:latin typeface="Times New Roman"/>
                <a:ea typeface="Times New Roman"/>
                <a:cs typeface="Times New Roman"/>
                <a:sym typeface="Times New Roman"/>
              </a:rPr>
              <a:t> The product is installed in a specific language and tested by language experts.</a:t>
            </a:r>
            <a:endParaRPr sz="2400">
              <a:latin typeface="Times New Roman"/>
              <a:ea typeface="Times New Roman"/>
              <a:cs typeface="Times New Roman"/>
              <a:sym typeface="Times New Roman"/>
            </a:endParaRPr>
          </a:p>
        </p:txBody>
      </p:sp>
      <p:sp>
        <p:nvSpPr>
          <p:cNvPr id="529" name="Google Shape;529;p56"/>
          <p:cNvSpPr txBox="1"/>
          <p:nvPr>
            <p:ph type="title"/>
          </p:nvPr>
        </p:nvSpPr>
        <p:spPr>
          <a:xfrm>
            <a:off x="457200" y="274638"/>
            <a:ext cx="8229600" cy="94456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200"/>
              <a:buFont typeface="Times New Roman"/>
              <a:buNone/>
            </a:pPr>
            <a:r>
              <a:rPr lang="en-US" sz="3200">
                <a:latin typeface="Times New Roman"/>
                <a:ea typeface="Times New Roman"/>
                <a:cs typeface="Times New Roman"/>
                <a:sym typeface="Times New Roman"/>
              </a:rPr>
              <a:t>Localization Testing</a:t>
            </a:r>
            <a:endParaRPr/>
          </a:p>
        </p:txBody>
      </p:sp>
      <p:pic>
        <p:nvPicPr>
          <p:cNvPr descr="WhatsApp Image 2020-07-07 at 14.53.53.jpeg" id="530" name="Google Shape;530;p56"/>
          <p:cNvPicPr preferRelativeResize="0"/>
          <p:nvPr/>
        </p:nvPicPr>
        <p:blipFill rotWithShape="1">
          <a:blip r:embed="rId3">
            <a:alphaModFix/>
          </a:blip>
          <a:srcRect b="0" l="0" r="0" t="0"/>
          <a:stretch/>
        </p:blipFill>
        <p:spPr>
          <a:xfrm>
            <a:off x="8153400" y="0"/>
            <a:ext cx="790575" cy="8382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Times New Roman"/>
              <a:buNone/>
            </a:pPr>
            <a:r>
              <a:rPr lang="en-US" sz="4000">
                <a:latin typeface="Times New Roman"/>
                <a:ea typeface="Times New Roman"/>
                <a:cs typeface="Times New Roman"/>
                <a:sym typeface="Times New Roman"/>
              </a:rPr>
              <a:t>Localization Testing</a:t>
            </a:r>
            <a:endParaRPr/>
          </a:p>
        </p:txBody>
      </p:sp>
      <p:pic>
        <p:nvPicPr>
          <p:cNvPr descr="WhatsApp Image 2020-07-07 at 14.53.53.jpeg" id="536" name="Google Shape;536;p57"/>
          <p:cNvPicPr preferRelativeResize="0"/>
          <p:nvPr/>
        </p:nvPicPr>
        <p:blipFill rotWithShape="1">
          <a:blip r:embed="rId3">
            <a:alphaModFix/>
          </a:blip>
          <a:srcRect b="0" l="0" r="0" t="0"/>
          <a:stretch/>
        </p:blipFill>
        <p:spPr>
          <a:xfrm>
            <a:off x="8153400" y="0"/>
            <a:ext cx="790575" cy="838200"/>
          </a:xfrm>
          <a:prstGeom prst="rect">
            <a:avLst/>
          </a:prstGeom>
          <a:noFill/>
          <a:ln>
            <a:noFill/>
          </a:ln>
        </p:spPr>
      </p:pic>
      <p:pic>
        <p:nvPicPr>
          <p:cNvPr id="537" name="Google Shape;537;p57"/>
          <p:cNvPicPr preferRelativeResize="0"/>
          <p:nvPr/>
        </p:nvPicPr>
        <p:blipFill rotWithShape="1">
          <a:blip r:embed="rId4">
            <a:alphaModFix/>
          </a:blip>
          <a:srcRect b="0" l="0" r="0" t="0"/>
          <a:stretch/>
        </p:blipFill>
        <p:spPr>
          <a:xfrm>
            <a:off x="914400" y="1447062"/>
            <a:ext cx="6934200" cy="4319587"/>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58"/>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lnSpcReduction="10000"/>
          </a:bodyPr>
          <a:lstStyle/>
          <a:p>
            <a:pPr indent="-256032" lvl="0" marL="365760" rtl="0" algn="l">
              <a:spcBef>
                <a:spcPts val="0"/>
              </a:spcBef>
              <a:spcAft>
                <a:spcPts val="0"/>
              </a:spcAft>
              <a:buSzPts val="1632"/>
              <a:buChar char="🞂"/>
            </a:pPr>
            <a:r>
              <a:rPr lang="en-US" sz="2400">
                <a:latin typeface="Times New Roman"/>
                <a:ea typeface="Times New Roman"/>
                <a:cs typeface="Times New Roman"/>
                <a:sym typeface="Times New Roman"/>
              </a:rPr>
              <a:t>What does </a:t>
            </a:r>
            <a:r>
              <a:rPr i="1" lang="en-US" sz="2400">
                <a:latin typeface="Times New Roman"/>
                <a:ea typeface="Times New Roman"/>
                <a:cs typeface="Times New Roman"/>
                <a:sym typeface="Times New Roman"/>
              </a:rPr>
              <a:t>ad hoc</a:t>
            </a:r>
            <a:r>
              <a:rPr lang="en-US" sz="2400">
                <a:latin typeface="Times New Roman"/>
                <a:ea typeface="Times New Roman"/>
                <a:cs typeface="Times New Roman"/>
                <a:sym typeface="Times New Roman"/>
              </a:rPr>
              <a:t> mean?</a:t>
            </a:r>
            <a:endParaRPr/>
          </a:p>
          <a:p>
            <a:pPr indent="-228600" lvl="1" marL="621792" rtl="0" algn="l">
              <a:spcBef>
                <a:spcPts val="1200"/>
              </a:spcBef>
              <a:spcAft>
                <a:spcPts val="0"/>
              </a:spcAft>
              <a:buSzPts val="2400"/>
              <a:buFont typeface="Times New Roman"/>
              <a:buChar char="•"/>
            </a:pPr>
            <a:r>
              <a:rPr lang="en-US" sz="2400">
                <a:latin typeface="Times New Roman"/>
                <a:ea typeface="Times New Roman"/>
                <a:cs typeface="Times New Roman"/>
                <a:sym typeface="Times New Roman"/>
              </a:rPr>
              <a:t> Created and done for a particular purpose </a:t>
            </a:r>
            <a:endParaRPr/>
          </a:p>
          <a:p>
            <a:pPr indent="-228600" lvl="1" marL="621792" rtl="0" algn="l">
              <a:spcBef>
                <a:spcPts val="1200"/>
              </a:spcBef>
              <a:spcAft>
                <a:spcPts val="0"/>
              </a:spcAft>
              <a:buSzPts val="2400"/>
              <a:buFont typeface="Times New Roman"/>
              <a:buChar char="•"/>
            </a:pPr>
            <a:r>
              <a:rPr lang="en-US" sz="2400">
                <a:latin typeface="Times New Roman"/>
                <a:ea typeface="Times New Roman"/>
                <a:cs typeface="Times New Roman"/>
                <a:sym typeface="Times New Roman"/>
              </a:rPr>
              <a:t> To the purpose (origin: Latin)</a:t>
            </a:r>
            <a:endParaRPr/>
          </a:p>
          <a:p>
            <a:pPr indent="-256032" lvl="0" marL="365760" rtl="0" algn="l">
              <a:spcBef>
                <a:spcPts val="1200"/>
              </a:spcBef>
              <a:spcAft>
                <a:spcPts val="0"/>
              </a:spcAft>
              <a:buSzPts val="1632"/>
              <a:buFont typeface="Times New Roman"/>
              <a:buChar char="•"/>
            </a:pPr>
            <a:r>
              <a:rPr lang="en-US" sz="2400">
                <a:latin typeface="Times New Roman"/>
                <a:ea typeface="Times New Roman"/>
                <a:cs typeface="Times New Roman"/>
                <a:sym typeface="Times New Roman"/>
              </a:rPr>
              <a:t> Issues of planned testing</a:t>
            </a:r>
            <a:endParaRPr/>
          </a:p>
          <a:p>
            <a:pPr indent="-228600" lvl="1" marL="621792" rtl="0" algn="l">
              <a:spcBef>
                <a:spcPts val="1200"/>
              </a:spcBef>
              <a:spcAft>
                <a:spcPts val="0"/>
              </a:spcAft>
              <a:buSzPts val="2400"/>
              <a:buFont typeface="Times New Roman"/>
              <a:buChar char="•"/>
            </a:pPr>
            <a:r>
              <a:rPr lang="en-US" sz="2400">
                <a:latin typeface="Times New Roman"/>
                <a:ea typeface="Times New Roman"/>
                <a:cs typeface="Times New Roman"/>
                <a:sym typeface="Times New Roman"/>
              </a:rPr>
              <a:t> Goes by level of understanding at the time of design</a:t>
            </a:r>
            <a:endParaRPr/>
          </a:p>
          <a:p>
            <a:pPr indent="-228600" lvl="1" marL="621792" rtl="0" algn="l">
              <a:spcBef>
                <a:spcPts val="1200"/>
              </a:spcBef>
              <a:spcAft>
                <a:spcPts val="0"/>
              </a:spcAft>
              <a:buSzPts val="2400"/>
              <a:buFont typeface="Times New Roman"/>
              <a:buChar char="•"/>
            </a:pPr>
            <a:r>
              <a:rPr lang="en-US" sz="2400">
                <a:latin typeface="Times New Roman"/>
                <a:ea typeface="Times New Roman"/>
                <a:cs typeface="Times New Roman"/>
                <a:sym typeface="Times New Roman"/>
              </a:rPr>
              <a:t> Validation of test cases happens at runtime</a:t>
            </a:r>
            <a:endParaRPr/>
          </a:p>
          <a:p>
            <a:pPr indent="-228600" lvl="1" marL="621792" rtl="0" algn="l">
              <a:spcBef>
                <a:spcPts val="1200"/>
              </a:spcBef>
              <a:spcAft>
                <a:spcPts val="0"/>
              </a:spcAft>
              <a:buSzPts val="2400"/>
              <a:buFont typeface="Times New Roman"/>
              <a:buChar char="•"/>
            </a:pPr>
            <a:r>
              <a:rPr lang="en-US" sz="2400">
                <a:latin typeface="Times New Roman"/>
                <a:ea typeface="Times New Roman"/>
                <a:cs typeface="Times New Roman"/>
                <a:sym typeface="Times New Roman"/>
              </a:rPr>
              <a:t> Lack of clarity on requirements impacts quality</a:t>
            </a:r>
            <a:endParaRPr/>
          </a:p>
          <a:p>
            <a:pPr indent="-228600" lvl="1" marL="621792" rtl="0" algn="l">
              <a:spcBef>
                <a:spcPts val="1200"/>
              </a:spcBef>
              <a:spcAft>
                <a:spcPts val="0"/>
              </a:spcAft>
              <a:buSzPts val="2400"/>
              <a:buFont typeface="Times New Roman"/>
              <a:buChar char="•"/>
            </a:pPr>
            <a:r>
              <a:rPr lang="en-US" sz="2400">
                <a:latin typeface="Times New Roman"/>
                <a:ea typeface="Times New Roman"/>
                <a:cs typeface="Times New Roman"/>
                <a:sym typeface="Times New Roman"/>
              </a:rPr>
              <a:t> Lack of skills affects quality of test cases</a:t>
            </a:r>
            <a:endParaRPr/>
          </a:p>
          <a:p>
            <a:pPr indent="-228600" lvl="1" marL="621792" rtl="0" algn="l">
              <a:spcBef>
                <a:spcPts val="1200"/>
              </a:spcBef>
              <a:spcAft>
                <a:spcPts val="0"/>
              </a:spcAft>
              <a:buSzPts val="2400"/>
              <a:buFont typeface="Times New Roman"/>
              <a:buChar char="•"/>
            </a:pPr>
            <a:r>
              <a:rPr lang="en-US" sz="2400">
                <a:latin typeface="Times New Roman"/>
                <a:ea typeface="Times New Roman"/>
                <a:cs typeface="Times New Roman"/>
                <a:sym typeface="Times New Roman"/>
              </a:rPr>
              <a:t> Lack of time for design affects completeness</a:t>
            </a:r>
            <a:endParaRPr sz="2400">
              <a:latin typeface="Times New Roman"/>
              <a:ea typeface="Times New Roman"/>
              <a:cs typeface="Times New Roman"/>
              <a:sym typeface="Times New Roman"/>
            </a:endParaRPr>
          </a:p>
          <a:p>
            <a:pPr indent="-139446" lvl="0" marL="365760" rtl="0" algn="l">
              <a:spcBef>
                <a:spcPts val="400"/>
              </a:spcBef>
              <a:spcAft>
                <a:spcPts val="0"/>
              </a:spcAft>
              <a:buSzPts val="1836"/>
              <a:buNone/>
            </a:pPr>
            <a:r>
              <a:t/>
            </a:r>
            <a:endParaRPr>
              <a:latin typeface="Times New Roman"/>
              <a:ea typeface="Times New Roman"/>
              <a:cs typeface="Times New Roman"/>
              <a:sym typeface="Times New Roman"/>
            </a:endParaRPr>
          </a:p>
        </p:txBody>
      </p:sp>
      <p:sp>
        <p:nvSpPr>
          <p:cNvPr id="543" name="Google Shape;543;p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Times New Roman"/>
              <a:buNone/>
            </a:pPr>
            <a:r>
              <a:rPr lang="en-US" sz="4000">
                <a:latin typeface="Times New Roman"/>
                <a:ea typeface="Times New Roman"/>
                <a:cs typeface="Times New Roman"/>
                <a:sym typeface="Times New Roman"/>
              </a:rPr>
              <a:t>Ad Hoc Testing</a:t>
            </a:r>
            <a:endParaRPr/>
          </a:p>
        </p:txBody>
      </p:sp>
      <p:pic>
        <p:nvPicPr>
          <p:cNvPr descr="WhatsApp Image 2020-07-07 at 14.53.53.jpeg" id="544" name="Google Shape;544;p58"/>
          <p:cNvPicPr preferRelativeResize="0"/>
          <p:nvPr/>
        </p:nvPicPr>
        <p:blipFill rotWithShape="1">
          <a:blip r:embed="rId3">
            <a:alphaModFix/>
          </a:blip>
          <a:srcRect b="0" l="0" r="0" t="0"/>
          <a:stretch/>
        </p:blipFill>
        <p:spPr>
          <a:xfrm>
            <a:off x="8153400" y="0"/>
            <a:ext cx="790575" cy="8382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59"/>
          <p:cNvSpPr txBox="1"/>
          <p:nvPr>
            <p:ph idx="1" type="body"/>
          </p:nvPr>
        </p:nvSpPr>
        <p:spPr>
          <a:xfrm>
            <a:off x="76200" y="1439517"/>
            <a:ext cx="9067800" cy="4525963"/>
          </a:xfrm>
          <a:prstGeom prst="rect">
            <a:avLst/>
          </a:prstGeom>
          <a:noFill/>
          <a:ln>
            <a:noFill/>
          </a:ln>
        </p:spPr>
        <p:txBody>
          <a:bodyPr anchorCtr="0" anchor="t" bIns="45700" lIns="91425" spcFirstLastPara="1" rIns="91425" wrap="square" tIns="45700">
            <a:normAutofit/>
          </a:bodyPr>
          <a:lstStyle/>
          <a:p>
            <a:pPr indent="0" lvl="0" marL="109728" rtl="0" algn="l">
              <a:spcBef>
                <a:spcPts val="0"/>
              </a:spcBef>
              <a:spcAft>
                <a:spcPts val="0"/>
              </a:spcAft>
              <a:buSzPts val="1632"/>
              <a:buNone/>
            </a:pPr>
            <a:r>
              <a:rPr lang="en-US" sz="2400">
                <a:latin typeface="Times New Roman"/>
                <a:ea typeface="Times New Roman"/>
                <a:cs typeface="Times New Roman"/>
                <a:sym typeface="Times New Roman"/>
              </a:rPr>
              <a:t>Testing done without using any formal testing technique is called </a:t>
            </a:r>
            <a:r>
              <a:rPr i="1" lang="en-US" sz="2400">
                <a:latin typeface="Times New Roman"/>
                <a:ea typeface="Times New Roman"/>
                <a:cs typeface="Times New Roman"/>
                <a:sym typeface="Times New Roman"/>
              </a:rPr>
              <a:t>ad hoc</a:t>
            </a:r>
            <a:r>
              <a:rPr lang="en-US" sz="2400">
                <a:latin typeface="Times New Roman"/>
                <a:ea typeface="Times New Roman"/>
                <a:cs typeface="Times New Roman"/>
                <a:sym typeface="Times New Roman"/>
              </a:rPr>
              <a:t> testing.</a:t>
            </a:r>
            <a:endParaRPr sz="2400">
              <a:latin typeface="Times New Roman"/>
              <a:ea typeface="Times New Roman"/>
              <a:cs typeface="Times New Roman"/>
              <a:sym typeface="Times New Roman"/>
            </a:endParaRPr>
          </a:p>
          <a:p>
            <a:pPr indent="-256032" lvl="0" marL="365760" rtl="0" algn="l">
              <a:spcBef>
                <a:spcPts val="1200"/>
              </a:spcBef>
              <a:spcAft>
                <a:spcPts val="0"/>
              </a:spcAft>
              <a:buSzPts val="1632"/>
              <a:buFont typeface="Times New Roman"/>
              <a:buChar char="•"/>
            </a:pPr>
            <a:r>
              <a:rPr lang="en-US" sz="2400">
                <a:latin typeface="Times New Roman"/>
                <a:ea typeface="Times New Roman"/>
                <a:cs typeface="Times New Roman"/>
                <a:sym typeface="Times New Roman"/>
              </a:rPr>
              <a:t> Product gets tuned to test cases</a:t>
            </a:r>
            <a:endParaRPr/>
          </a:p>
          <a:p>
            <a:pPr indent="-256032" lvl="0" marL="365760" rtl="0" algn="l">
              <a:spcBef>
                <a:spcPts val="1200"/>
              </a:spcBef>
              <a:spcAft>
                <a:spcPts val="0"/>
              </a:spcAft>
              <a:buSzPts val="1632"/>
              <a:buFont typeface="Times New Roman"/>
              <a:buChar char="•"/>
            </a:pPr>
            <a:r>
              <a:rPr lang="en-US" sz="2400">
                <a:latin typeface="Times New Roman"/>
                <a:ea typeface="Times New Roman"/>
                <a:cs typeface="Times New Roman"/>
                <a:sym typeface="Times New Roman"/>
              </a:rPr>
              <a:t> It is not always possible to keep the test cases updated</a:t>
            </a:r>
            <a:endParaRPr/>
          </a:p>
          <a:p>
            <a:pPr indent="-256032" lvl="0" marL="365760" rtl="0" algn="l">
              <a:spcBef>
                <a:spcPts val="1200"/>
              </a:spcBef>
              <a:spcAft>
                <a:spcPts val="0"/>
              </a:spcAft>
              <a:buSzPts val="1632"/>
              <a:buFont typeface="Times New Roman"/>
              <a:buChar char="•"/>
            </a:pPr>
            <a:r>
              <a:rPr lang="en-US" sz="2400">
                <a:latin typeface="Times New Roman"/>
                <a:ea typeface="Times New Roman"/>
                <a:cs typeface="Times New Roman"/>
                <a:sym typeface="Times New Roman"/>
              </a:rPr>
              <a:t> Updating test cases considered tedious and time consuming</a:t>
            </a:r>
            <a:endParaRPr/>
          </a:p>
          <a:p>
            <a:pPr indent="-256032" lvl="0" marL="365760" rtl="0" algn="l">
              <a:spcBef>
                <a:spcPts val="1200"/>
              </a:spcBef>
              <a:spcAft>
                <a:spcPts val="0"/>
              </a:spcAft>
              <a:buSzPts val="1632"/>
              <a:buFont typeface="Times New Roman"/>
              <a:buChar char="•"/>
            </a:pPr>
            <a:r>
              <a:rPr lang="en-US" sz="2400">
                <a:latin typeface="Times New Roman"/>
                <a:ea typeface="Times New Roman"/>
                <a:cs typeface="Times New Roman"/>
                <a:sym typeface="Times New Roman"/>
              </a:rPr>
              <a:t> This is the place </a:t>
            </a:r>
            <a:r>
              <a:rPr i="1" lang="en-US" sz="2400">
                <a:latin typeface="Times New Roman"/>
                <a:ea typeface="Times New Roman"/>
                <a:cs typeface="Times New Roman"/>
                <a:sym typeface="Times New Roman"/>
              </a:rPr>
              <a:t>ad hoc</a:t>
            </a:r>
            <a:r>
              <a:rPr lang="en-US" sz="2400">
                <a:latin typeface="Times New Roman"/>
                <a:ea typeface="Times New Roman"/>
                <a:cs typeface="Times New Roman"/>
                <a:sym typeface="Times New Roman"/>
              </a:rPr>
              <a:t> testing plays its role</a:t>
            </a:r>
            <a:endParaRPr sz="2400">
              <a:latin typeface="Times New Roman"/>
              <a:ea typeface="Times New Roman"/>
              <a:cs typeface="Times New Roman"/>
              <a:sym typeface="Times New Roman"/>
            </a:endParaRPr>
          </a:p>
          <a:p>
            <a:pPr indent="-152400" lvl="0" marL="365760" rtl="0" algn="l">
              <a:spcBef>
                <a:spcPts val="400"/>
              </a:spcBef>
              <a:spcAft>
                <a:spcPts val="0"/>
              </a:spcAft>
              <a:buSzPts val="1632"/>
              <a:buNone/>
            </a:pPr>
            <a:r>
              <a:t/>
            </a:r>
            <a:endParaRPr sz="2400">
              <a:latin typeface="Times New Roman"/>
              <a:ea typeface="Times New Roman"/>
              <a:cs typeface="Times New Roman"/>
              <a:sym typeface="Times New Roman"/>
            </a:endParaRPr>
          </a:p>
        </p:txBody>
      </p:sp>
      <p:sp>
        <p:nvSpPr>
          <p:cNvPr id="550" name="Google Shape;550;p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600"/>
              <a:buFont typeface="Times New Roman"/>
              <a:buNone/>
            </a:pPr>
            <a:r>
              <a:rPr lang="en-US" sz="3600">
                <a:latin typeface="Times New Roman"/>
                <a:ea typeface="Times New Roman"/>
                <a:cs typeface="Times New Roman"/>
                <a:sym typeface="Times New Roman"/>
              </a:rPr>
              <a:t>Definition: </a:t>
            </a:r>
            <a:r>
              <a:rPr i="1" lang="en-US" sz="3600">
                <a:latin typeface="Times New Roman"/>
                <a:ea typeface="Times New Roman"/>
                <a:cs typeface="Times New Roman"/>
                <a:sym typeface="Times New Roman"/>
              </a:rPr>
              <a:t>Ad Hoc</a:t>
            </a:r>
            <a:r>
              <a:rPr lang="en-US" sz="3600">
                <a:latin typeface="Times New Roman"/>
                <a:ea typeface="Times New Roman"/>
                <a:cs typeface="Times New Roman"/>
                <a:sym typeface="Times New Roman"/>
              </a:rPr>
              <a:t> Testing</a:t>
            </a:r>
            <a:endParaRPr/>
          </a:p>
        </p:txBody>
      </p:sp>
      <p:pic>
        <p:nvPicPr>
          <p:cNvPr descr="WhatsApp Image 2020-07-07 at 14.53.53.jpeg" id="551" name="Google Shape;551;p59"/>
          <p:cNvPicPr preferRelativeResize="0"/>
          <p:nvPr/>
        </p:nvPicPr>
        <p:blipFill rotWithShape="1">
          <a:blip r:embed="rId3">
            <a:alphaModFix/>
          </a:blip>
          <a:srcRect b="0" l="0" r="0" t="0"/>
          <a:stretch/>
        </p:blipFill>
        <p:spPr>
          <a:xfrm>
            <a:off x="8153400" y="0"/>
            <a:ext cx="790575" cy="838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6"/>
          <p:cNvSpPr txBox="1"/>
          <p:nvPr>
            <p:ph idx="1" type="body"/>
          </p:nvPr>
        </p:nvSpPr>
        <p:spPr>
          <a:xfrm>
            <a:off x="228600" y="228600"/>
            <a:ext cx="8686800" cy="64008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904"/>
              <a:buFont typeface="Noto Sans Symbols"/>
              <a:buChar char="⮚"/>
            </a:pPr>
            <a:r>
              <a:rPr b="1" lang="en-US" sz="2800">
                <a:latin typeface="Times New Roman"/>
                <a:ea typeface="Times New Roman"/>
                <a:cs typeface="Times New Roman"/>
                <a:sym typeface="Times New Roman"/>
              </a:rPr>
              <a:t>Writing Test Cases</a:t>
            </a:r>
            <a:endParaRPr/>
          </a:p>
          <a:p>
            <a:pPr indent="-135128" lvl="0" marL="365760" rtl="0" algn="l">
              <a:spcBef>
                <a:spcPts val="400"/>
              </a:spcBef>
              <a:spcAft>
                <a:spcPts val="0"/>
              </a:spcAft>
              <a:buSzPts val="1904"/>
              <a:buFont typeface="Noto Sans Symbols"/>
              <a:buNone/>
            </a:pPr>
            <a:r>
              <a:t/>
            </a:r>
            <a:endParaRPr b="1" sz="2800">
              <a:latin typeface="Times New Roman"/>
              <a:ea typeface="Times New Roman"/>
              <a:cs typeface="Times New Roman"/>
              <a:sym typeface="Times New Roman"/>
            </a:endParaRPr>
          </a:p>
          <a:p>
            <a:pPr indent="-256032" lvl="0" marL="365760" rtl="0" algn="l">
              <a:spcBef>
                <a:spcPts val="400"/>
              </a:spcBef>
              <a:spcAft>
                <a:spcPts val="0"/>
              </a:spcAft>
              <a:buSzPts val="1768"/>
              <a:buChar char="🞂"/>
            </a:pPr>
            <a:r>
              <a:rPr lang="en-US" sz="2600">
                <a:latin typeface="Times New Roman"/>
                <a:ea typeface="Times New Roman"/>
                <a:cs typeface="Times New Roman"/>
                <a:sym typeface="Times New Roman"/>
              </a:rPr>
              <a:t>The next step involved in performance testing is writing test cases. A test case should have :</a:t>
            </a:r>
            <a:endParaRPr sz="2600">
              <a:latin typeface="Times New Roman"/>
              <a:ea typeface="Times New Roman"/>
              <a:cs typeface="Times New Roman"/>
              <a:sym typeface="Times New Roman"/>
            </a:endParaRPr>
          </a:p>
          <a:p>
            <a:pPr indent="-228600" lvl="1" marL="621792" rtl="0" algn="l">
              <a:spcBef>
                <a:spcPts val="324"/>
              </a:spcBef>
              <a:spcAft>
                <a:spcPts val="0"/>
              </a:spcAft>
              <a:buSzPts val="2600"/>
              <a:buChar char="◦"/>
            </a:pPr>
            <a:r>
              <a:rPr lang="en-US" sz="2600">
                <a:latin typeface="Times New Roman"/>
                <a:ea typeface="Times New Roman"/>
                <a:cs typeface="Times New Roman"/>
                <a:sym typeface="Times New Roman"/>
              </a:rPr>
              <a:t>List of operation or business transactions to be tested.</a:t>
            </a:r>
            <a:endParaRPr sz="2600">
              <a:latin typeface="Times New Roman"/>
              <a:ea typeface="Times New Roman"/>
              <a:cs typeface="Times New Roman"/>
              <a:sym typeface="Times New Roman"/>
            </a:endParaRPr>
          </a:p>
          <a:p>
            <a:pPr indent="-228600" lvl="1" marL="621792" rtl="0" algn="l">
              <a:spcBef>
                <a:spcPts val="324"/>
              </a:spcBef>
              <a:spcAft>
                <a:spcPts val="0"/>
              </a:spcAft>
              <a:buSzPts val="2600"/>
              <a:buChar char="◦"/>
            </a:pPr>
            <a:r>
              <a:rPr lang="en-US" sz="2600">
                <a:latin typeface="Times New Roman"/>
                <a:ea typeface="Times New Roman"/>
                <a:cs typeface="Times New Roman"/>
                <a:sym typeface="Times New Roman"/>
              </a:rPr>
              <a:t>Steps to executing those operations/transactions.</a:t>
            </a:r>
            <a:endParaRPr sz="2600">
              <a:latin typeface="Times New Roman"/>
              <a:ea typeface="Times New Roman"/>
              <a:cs typeface="Times New Roman"/>
              <a:sym typeface="Times New Roman"/>
            </a:endParaRPr>
          </a:p>
          <a:p>
            <a:pPr indent="-228600" lvl="1" marL="621792" rtl="0" algn="l">
              <a:spcBef>
                <a:spcPts val="324"/>
              </a:spcBef>
              <a:spcAft>
                <a:spcPts val="0"/>
              </a:spcAft>
              <a:buSzPts val="2600"/>
              <a:buChar char="◦"/>
            </a:pPr>
            <a:r>
              <a:rPr lang="en-US" sz="2600">
                <a:latin typeface="Times New Roman"/>
                <a:ea typeface="Times New Roman"/>
                <a:cs typeface="Times New Roman"/>
                <a:sym typeface="Times New Roman"/>
              </a:rPr>
              <a:t>List of products, OS parameters that impact the performance testing and their values.</a:t>
            </a:r>
            <a:endParaRPr sz="2600">
              <a:latin typeface="Times New Roman"/>
              <a:ea typeface="Times New Roman"/>
              <a:cs typeface="Times New Roman"/>
              <a:sym typeface="Times New Roman"/>
            </a:endParaRPr>
          </a:p>
          <a:p>
            <a:pPr indent="-228600" lvl="1" marL="621792" rtl="0" algn="l">
              <a:spcBef>
                <a:spcPts val="324"/>
              </a:spcBef>
              <a:spcAft>
                <a:spcPts val="0"/>
              </a:spcAft>
              <a:buSzPts val="2600"/>
              <a:buChar char="◦"/>
            </a:pPr>
            <a:r>
              <a:rPr lang="en-US" sz="2600">
                <a:latin typeface="Times New Roman"/>
                <a:ea typeface="Times New Roman"/>
                <a:cs typeface="Times New Roman"/>
                <a:sym typeface="Times New Roman"/>
              </a:rPr>
              <a:t>Loading pattern.</a:t>
            </a:r>
            <a:endParaRPr sz="2600">
              <a:latin typeface="Times New Roman"/>
              <a:ea typeface="Times New Roman"/>
              <a:cs typeface="Times New Roman"/>
              <a:sym typeface="Times New Roman"/>
            </a:endParaRPr>
          </a:p>
          <a:p>
            <a:pPr indent="-228600" lvl="1" marL="621792" rtl="0" algn="l">
              <a:spcBef>
                <a:spcPts val="324"/>
              </a:spcBef>
              <a:spcAft>
                <a:spcPts val="0"/>
              </a:spcAft>
              <a:buSzPts val="2600"/>
              <a:buChar char="◦"/>
            </a:pPr>
            <a:r>
              <a:rPr lang="en-US" sz="2600">
                <a:latin typeface="Times New Roman"/>
                <a:ea typeface="Times New Roman"/>
                <a:cs typeface="Times New Roman"/>
                <a:sym typeface="Times New Roman"/>
              </a:rPr>
              <a:t>Resource and their configuration</a:t>
            </a:r>
            <a:endParaRPr sz="2600">
              <a:latin typeface="Times New Roman"/>
              <a:ea typeface="Times New Roman"/>
              <a:cs typeface="Times New Roman"/>
              <a:sym typeface="Times New Roman"/>
            </a:endParaRPr>
          </a:p>
          <a:p>
            <a:pPr indent="-228600" lvl="1" marL="621792" rtl="0" algn="l">
              <a:spcBef>
                <a:spcPts val="324"/>
              </a:spcBef>
              <a:spcAft>
                <a:spcPts val="0"/>
              </a:spcAft>
              <a:buSzPts val="2600"/>
              <a:buChar char="◦"/>
            </a:pPr>
            <a:r>
              <a:rPr lang="en-US" sz="2600">
                <a:latin typeface="Times New Roman"/>
                <a:ea typeface="Times New Roman"/>
                <a:cs typeface="Times New Roman"/>
                <a:sym typeface="Times New Roman"/>
              </a:rPr>
              <a:t>The expected results </a:t>
            </a:r>
            <a:endParaRPr sz="2600">
              <a:latin typeface="Times New Roman"/>
              <a:ea typeface="Times New Roman"/>
              <a:cs typeface="Times New Roman"/>
              <a:sym typeface="Times New Roman"/>
            </a:endParaRPr>
          </a:p>
          <a:p>
            <a:pPr indent="-228600" lvl="1" marL="621792" rtl="0" algn="l">
              <a:spcBef>
                <a:spcPts val="324"/>
              </a:spcBef>
              <a:spcAft>
                <a:spcPts val="0"/>
              </a:spcAft>
              <a:buSzPts val="2600"/>
              <a:buChar char="◦"/>
            </a:pPr>
            <a:r>
              <a:rPr lang="en-US" sz="2600">
                <a:latin typeface="Times New Roman"/>
                <a:ea typeface="Times New Roman"/>
                <a:cs typeface="Times New Roman"/>
                <a:sym typeface="Times New Roman"/>
              </a:rPr>
              <a:t>The product versions/competitive products and related information in corresponding field.</a:t>
            </a:r>
            <a:endParaRPr sz="2600">
              <a:latin typeface="Times New Roman"/>
              <a:ea typeface="Times New Roman"/>
              <a:cs typeface="Times New Roman"/>
              <a:sym typeface="Times New Roman"/>
            </a:endParaRPr>
          </a:p>
          <a:p>
            <a:pPr indent="-186943" lvl="0" marL="365760" rtl="0" algn="l">
              <a:spcBef>
                <a:spcPts val="400"/>
              </a:spcBef>
              <a:spcAft>
                <a:spcPts val="0"/>
              </a:spcAft>
              <a:buSzPts val="1088"/>
              <a:buNone/>
            </a:pPr>
            <a:r>
              <a:t/>
            </a:r>
            <a:endParaRPr sz="1600">
              <a:latin typeface="Times New Roman"/>
              <a:ea typeface="Times New Roman"/>
              <a:cs typeface="Times New Roman"/>
              <a:sym typeface="Times New Roman"/>
            </a:endParaRPr>
          </a:p>
        </p:txBody>
      </p:sp>
      <p:pic>
        <p:nvPicPr>
          <p:cNvPr descr="WhatsApp Image 2020-07-07 at 14.53.53.jpeg" id="141" name="Google Shape;141;p6"/>
          <p:cNvPicPr preferRelativeResize="0"/>
          <p:nvPr/>
        </p:nvPicPr>
        <p:blipFill rotWithShape="1">
          <a:blip r:embed="rId3">
            <a:alphaModFix/>
          </a:blip>
          <a:srcRect b="0" l="0" r="0" t="0"/>
          <a:stretch/>
        </p:blipFill>
        <p:spPr>
          <a:xfrm>
            <a:off x="8001000" y="76200"/>
            <a:ext cx="1143000" cy="6858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pic>
        <p:nvPicPr>
          <p:cNvPr id="556" name="Google Shape;556;p60"/>
          <p:cNvPicPr preferRelativeResize="0"/>
          <p:nvPr>
            <p:ph idx="1" type="body"/>
          </p:nvPr>
        </p:nvPicPr>
        <p:blipFill rotWithShape="1">
          <a:blip r:embed="rId3">
            <a:alphaModFix/>
          </a:blip>
          <a:srcRect b="0" l="0" r="0" t="0"/>
          <a:stretch/>
        </p:blipFill>
        <p:spPr>
          <a:xfrm>
            <a:off x="940002" y="1481138"/>
            <a:ext cx="7263996" cy="4525962"/>
          </a:xfrm>
          <a:prstGeom prst="rect">
            <a:avLst/>
          </a:prstGeom>
          <a:noFill/>
          <a:ln>
            <a:noFill/>
          </a:ln>
        </p:spPr>
      </p:pic>
      <p:sp>
        <p:nvSpPr>
          <p:cNvPr id="557" name="Google Shape;557;p6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600"/>
              <a:buFont typeface="Times New Roman"/>
              <a:buNone/>
            </a:pPr>
            <a:r>
              <a:rPr i="1" lang="en-US" sz="3600">
                <a:latin typeface="Times New Roman"/>
                <a:ea typeface="Times New Roman"/>
                <a:cs typeface="Times New Roman"/>
                <a:sym typeface="Times New Roman"/>
              </a:rPr>
              <a:t>Ad hoc</a:t>
            </a:r>
            <a:r>
              <a:rPr lang="en-US" sz="3600">
                <a:latin typeface="Times New Roman"/>
                <a:ea typeface="Times New Roman"/>
                <a:cs typeface="Times New Roman"/>
                <a:sym typeface="Times New Roman"/>
              </a:rPr>
              <a:t> Testing vs Planned Testing</a:t>
            </a:r>
            <a:endParaRPr/>
          </a:p>
        </p:txBody>
      </p:sp>
      <p:pic>
        <p:nvPicPr>
          <p:cNvPr descr="WhatsApp Image 2020-07-07 at 14.53.53.jpeg" id="558" name="Google Shape;558;p60"/>
          <p:cNvPicPr preferRelativeResize="0"/>
          <p:nvPr/>
        </p:nvPicPr>
        <p:blipFill rotWithShape="1">
          <a:blip r:embed="rId4">
            <a:alphaModFix/>
          </a:blip>
          <a:srcRect b="0" l="0" r="0" t="0"/>
          <a:stretch/>
        </p:blipFill>
        <p:spPr>
          <a:xfrm>
            <a:off x="8153400" y="0"/>
            <a:ext cx="790575" cy="8382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61"/>
          <p:cNvSpPr txBox="1"/>
          <p:nvPr>
            <p:ph idx="1" type="body"/>
          </p:nvPr>
        </p:nvSpPr>
        <p:spPr>
          <a:xfrm>
            <a:off x="0" y="1143000"/>
            <a:ext cx="8915400" cy="4525963"/>
          </a:xfrm>
          <a:prstGeom prst="rect">
            <a:avLst/>
          </a:prstGeom>
          <a:noFill/>
          <a:ln>
            <a:noFill/>
          </a:ln>
        </p:spPr>
        <p:txBody>
          <a:bodyPr anchorCtr="0" anchor="t" bIns="45700" lIns="91425" spcFirstLastPara="1" rIns="91425" wrap="square" tIns="45700">
            <a:noAutofit/>
          </a:bodyPr>
          <a:lstStyle/>
          <a:p>
            <a:pPr indent="-256032" lvl="0" marL="365760" rtl="0" algn="l">
              <a:lnSpc>
                <a:spcPct val="90000"/>
              </a:lnSpc>
              <a:spcBef>
                <a:spcPts val="0"/>
              </a:spcBef>
              <a:spcAft>
                <a:spcPts val="0"/>
              </a:spcAft>
              <a:buSzPts val="1632"/>
              <a:buFont typeface="Times New Roman"/>
              <a:buChar char="•"/>
            </a:pPr>
            <a:r>
              <a:rPr lang="en-US" sz="2400">
                <a:latin typeface="Times New Roman"/>
                <a:ea typeface="Times New Roman"/>
                <a:cs typeface="Times New Roman"/>
                <a:sym typeface="Times New Roman"/>
              </a:rPr>
              <a:t> Better understanding of product happens by testing – utilizes the value immediately.</a:t>
            </a:r>
            <a:endParaRPr/>
          </a:p>
          <a:p>
            <a:pPr indent="-256032" lvl="0" marL="365760" rtl="0" algn="l">
              <a:lnSpc>
                <a:spcPct val="90000"/>
              </a:lnSpc>
              <a:spcBef>
                <a:spcPts val="1200"/>
              </a:spcBef>
              <a:spcAft>
                <a:spcPts val="0"/>
              </a:spcAft>
              <a:buSzPts val="1632"/>
              <a:buFont typeface="Times New Roman"/>
              <a:buChar char="•"/>
            </a:pPr>
            <a:r>
              <a:rPr lang="en-US" sz="2400">
                <a:latin typeface="Times New Roman"/>
                <a:ea typeface="Times New Roman"/>
                <a:cs typeface="Times New Roman"/>
                <a:sym typeface="Times New Roman"/>
              </a:rPr>
              <a:t> Changes in requirements are not communicated immediately – leads to uncovered defects;  </a:t>
            </a:r>
            <a:r>
              <a:rPr i="1" lang="en-US" sz="2400">
                <a:latin typeface="Times New Roman"/>
                <a:ea typeface="Times New Roman"/>
                <a:cs typeface="Times New Roman"/>
                <a:sym typeface="Times New Roman"/>
              </a:rPr>
              <a:t>Ad hoc</a:t>
            </a:r>
            <a:r>
              <a:rPr lang="en-US" sz="2400">
                <a:latin typeface="Times New Roman"/>
                <a:ea typeface="Times New Roman"/>
                <a:cs typeface="Times New Roman"/>
                <a:sym typeface="Times New Roman"/>
              </a:rPr>
              <a:t> testing helps to find them.</a:t>
            </a:r>
            <a:endParaRPr/>
          </a:p>
          <a:p>
            <a:pPr indent="-256032" lvl="0" marL="365760" rtl="0" algn="l">
              <a:lnSpc>
                <a:spcPct val="90000"/>
              </a:lnSpc>
              <a:spcBef>
                <a:spcPts val="1200"/>
              </a:spcBef>
              <a:spcAft>
                <a:spcPts val="0"/>
              </a:spcAft>
              <a:buSzPts val="1632"/>
              <a:buFont typeface="Times New Roman"/>
              <a:buChar char="•"/>
            </a:pPr>
            <a:r>
              <a:rPr lang="en-US" sz="2400">
                <a:latin typeface="Times New Roman"/>
                <a:ea typeface="Times New Roman"/>
                <a:cs typeface="Times New Roman"/>
                <a:sym typeface="Times New Roman"/>
              </a:rPr>
              <a:t> </a:t>
            </a:r>
            <a:r>
              <a:rPr i="1" lang="en-US" sz="2400">
                <a:latin typeface="Times New Roman"/>
                <a:ea typeface="Times New Roman"/>
                <a:cs typeface="Times New Roman"/>
                <a:sym typeface="Times New Roman"/>
              </a:rPr>
              <a:t>Ad hoc</a:t>
            </a:r>
            <a:r>
              <a:rPr lang="en-US" sz="2400">
                <a:latin typeface="Times New Roman"/>
                <a:ea typeface="Times New Roman"/>
                <a:cs typeface="Times New Roman"/>
                <a:sym typeface="Times New Roman"/>
              </a:rPr>
              <a:t> testing explores intuition and out-of-the-box thinking.</a:t>
            </a:r>
            <a:endParaRPr/>
          </a:p>
          <a:p>
            <a:pPr indent="-256032" lvl="0" marL="365760" rtl="0" algn="l">
              <a:lnSpc>
                <a:spcPct val="90000"/>
              </a:lnSpc>
              <a:spcBef>
                <a:spcPts val="1200"/>
              </a:spcBef>
              <a:spcAft>
                <a:spcPts val="0"/>
              </a:spcAft>
              <a:buSzPts val="1632"/>
              <a:buFont typeface="Times New Roman"/>
              <a:buChar char="•"/>
            </a:pPr>
            <a:r>
              <a:rPr lang="en-US" sz="2400">
                <a:latin typeface="Times New Roman"/>
                <a:ea typeface="Times New Roman"/>
                <a:cs typeface="Times New Roman"/>
                <a:sym typeface="Times New Roman"/>
              </a:rPr>
              <a:t> </a:t>
            </a:r>
            <a:r>
              <a:rPr i="1" lang="en-US" sz="2400">
                <a:latin typeface="Times New Roman"/>
                <a:ea typeface="Times New Roman"/>
                <a:cs typeface="Times New Roman"/>
                <a:sym typeface="Times New Roman"/>
              </a:rPr>
              <a:t>Ad hoc</a:t>
            </a:r>
            <a:r>
              <a:rPr lang="en-US" sz="2400">
                <a:latin typeface="Times New Roman"/>
                <a:ea typeface="Times New Roman"/>
                <a:cs typeface="Times New Roman"/>
                <a:sym typeface="Times New Roman"/>
              </a:rPr>
              <a:t> testing can be done in any testing phase and for any type of testing.</a:t>
            </a:r>
            <a:endParaRPr/>
          </a:p>
          <a:p>
            <a:pPr indent="-228600" lvl="1" marL="621792" rtl="0" algn="l">
              <a:lnSpc>
                <a:spcPct val="90000"/>
              </a:lnSpc>
              <a:spcBef>
                <a:spcPts val="1000"/>
              </a:spcBef>
              <a:spcAft>
                <a:spcPts val="0"/>
              </a:spcAft>
              <a:buSzPts val="2000"/>
              <a:buFont typeface="Times New Roman"/>
              <a:buChar char="•"/>
            </a:pPr>
            <a:r>
              <a:rPr lang="en-US" sz="2000">
                <a:latin typeface="Times New Roman"/>
                <a:ea typeface="Times New Roman"/>
                <a:cs typeface="Times New Roman"/>
                <a:sym typeface="Times New Roman"/>
              </a:rPr>
              <a:t> After planned testing – Newer defects can be found</a:t>
            </a:r>
            <a:endParaRPr/>
          </a:p>
          <a:p>
            <a:pPr indent="-228600" lvl="1" marL="621792" rtl="0" algn="l">
              <a:lnSpc>
                <a:spcPct val="90000"/>
              </a:lnSpc>
              <a:spcBef>
                <a:spcPts val="1000"/>
              </a:spcBef>
              <a:spcAft>
                <a:spcPts val="0"/>
              </a:spcAft>
              <a:buSzPts val="2000"/>
              <a:buFont typeface="Times New Roman"/>
              <a:buChar char="•"/>
            </a:pPr>
            <a:r>
              <a:rPr lang="en-US" sz="2000">
                <a:latin typeface="Times New Roman"/>
                <a:ea typeface="Times New Roman"/>
                <a:cs typeface="Times New Roman"/>
                <a:sym typeface="Times New Roman"/>
              </a:rPr>
              <a:t> Before – to validate test case completeness, product quality</a:t>
            </a:r>
            <a:endParaRPr/>
          </a:p>
          <a:p>
            <a:pPr indent="-256032" lvl="0" marL="365760" rtl="0" algn="l">
              <a:lnSpc>
                <a:spcPct val="90000"/>
              </a:lnSpc>
              <a:spcBef>
                <a:spcPts val="1000"/>
              </a:spcBef>
              <a:spcAft>
                <a:spcPts val="0"/>
              </a:spcAft>
              <a:buSzPts val="1360"/>
              <a:buFont typeface="Times New Roman"/>
              <a:buChar char="•"/>
            </a:pPr>
            <a:r>
              <a:rPr lang="en-US" sz="2000">
                <a:latin typeface="Times New Roman"/>
                <a:ea typeface="Times New Roman"/>
                <a:cs typeface="Times New Roman"/>
                <a:sym typeface="Times New Roman"/>
              </a:rPr>
              <a:t> Switch the context of usage to discover more defects – monkey testing.</a:t>
            </a:r>
            <a:endParaRPr/>
          </a:p>
          <a:p>
            <a:pPr indent="-256032" lvl="0" marL="365760" rtl="0" algn="l">
              <a:lnSpc>
                <a:spcPct val="90000"/>
              </a:lnSpc>
              <a:spcBef>
                <a:spcPts val="1000"/>
              </a:spcBef>
              <a:spcAft>
                <a:spcPts val="0"/>
              </a:spcAft>
              <a:buSzPts val="1360"/>
              <a:buChar char="🞂"/>
            </a:pPr>
            <a:r>
              <a:rPr lang="en-US" sz="2000">
                <a:solidFill>
                  <a:srgbClr val="FF0066"/>
                </a:solidFill>
                <a:latin typeface="Times New Roman"/>
                <a:ea typeface="Times New Roman"/>
                <a:cs typeface="Times New Roman"/>
                <a:sym typeface="Times New Roman"/>
              </a:rPr>
              <a:t>Note : </a:t>
            </a:r>
            <a:r>
              <a:rPr i="1" lang="en-US" sz="2000">
                <a:solidFill>
                  <a:srgbClr val="FF0066"/>
                </a:solidFill>
                <a:latin typeface="Times New Roman"/>
                <a:ea typeface="Times New Roman"/>
                <a:cs typeface="Times New Roman"/>
                <a:sym typeface="Times New Roman"/>
              </a:rPr>
              <a:t>Ad hoc</a:t>
            </a:r>
            <a:r>
              <a:rPr lang="en-US" sz="2000">
                <a:solidFill>
                  <a:srgbClr val="FF0066"/>
                </a:solidFill>
                <a:latin typeface="Times New Roman"/>
                <a:ea typeface="Times New Roman"/>
                <a:cs typeface="Times New Roman"/>
                <a:sym typeface="Times New Roman"/>
              </a:rPr>
              <a:t> testing is not unplanned testing; it differs from planned testing in that test cases are not documented immediately.</a:t>
            </a:r>
            <a:endParaRPr sz="2000">
              <a:solidFill>
                <a:srgbClr val="FF0066"/>
              </a:solidFill>
              <a:latin typeface="Times New Roman"/>
              <a:ea typeface="Times New Roman"/>
              <a:cs typeface="Times New Roman"/>
              <a:sym typeface="Times New Roman"/>
            </a:endParaRPr>
          </a:p>
          <a:p>
            <a:pPr indent="-169671" lvl="0" marL="365760" rtl="0" algn="l">
              <a:spcBef>
                <a:spcPts val="400"/>
              </a:spcBef>
              <a:spcAft>
                <a:spcPts val="0"/>
              </a:spcAft>
              <a:buSzPts val="1360"/>
              <a:buNone/>
            </a:pPr>
            <a:r>
              <a:t/>
            </a:r>
            <a:endParaRPr sz="2000">
              <a:latin typeface="Times New Roman"/>
              <a:ea typeface="Times New Roman"/>
              <a:cs typeface="Times New Roman"/>
              <a:sym typeface="Times New Roman"/>
            </a:endParaRPr>
          </a:p>
        </p:txBody>
      </p:sp>
      <p:sp>
        <p:nvSpPr>
          <p:cNvPr id="564" name="Google Shape;564;p61"/>
          <p:cNvSpPr txBox="1"/>
          <p:nvPr>
            <p:ph type="title"/>
          </p:nvPr>
        </p:nvSpPr>
        <p:spPr>
          <a:xfrm>
            <a:off x="342900" y="76200"/>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600"/>
              <a:buFont typeface="Times New Roman"/>
              <a:buNone/>
            </a:pPr>
            <a:r>
              <a:rPr i="1" lang="en-US" sz="3600">
                <a:latin typeface="Times New Roman"/>
                <a:ea typeface="Times New Roman"/>
                <a:cs typeface="Times New Roman"/>
                <a:sym typeface="Times New Roman"/>
              </a:rPr>
              <a:t>Ad hoc</a:t>
            </a:r>
            <a:r>
              <a:rPr lang="en-US" sz="3600">
                <a:latin typeface="Times New Roman"/>
                <a:ea typeface="Times New Roman"/>
                <a:cs typeface="Times New Roman"/>
                <a:sym typeface="Times New Roman"/>
              </a:rPr>
              <a:t> Testing - Advantages</a:t>
            </a:r>
            <a:endParaRPr/>
          </a:p>
        </p:txBody>
      </p:sp>
      <p:pic>
        <p:nvPicPr>
          <p:cNvPr descr="WhatsApp Image 2020-07-07 at 14.53.53.jpeg" id="565" name="Google Shape;565;p61"/>
          <p:cNvPicPr preferRelativeResize="0"/>
          <p:nvPr/>
        </p:nvPicPr>
        <p:blipFill rotWithShape="1">
          <a:blip r:embed="rId3">
            <a:alphaModFix/>
          </a:blip>
          <a:srcRect b="0" l="0" r="0" t="0"/>
          <a:stretch/>
        </p:blipFill>
        <p:spPr>
          <a:xfrm>
            <a:off x="8153400" y="0"/>
            <a:ext cx="790575" cy="8382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6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600"/>
              <a:buFont typeface="Times New Roman"/>
              <a:buNone/>
            </a:pPr>
            <a:r>
              <a:rPr lang="en-US" sz="3600">
                <a:latin typeface="Times New Roman"/>
                <a:ea typeface="Times New Roman"/>
                <a:cs typeface="Times New Roman"/>
                <a:sym typeface="Times New Roman"/>
              </a:rPr>
              <a:t>Drawbacks</a:t>
            </a:r>
            <a:endParaRPr/>
          </a:p>
        </p:txBody>
      </p:sp>
      <p:graphicFrame>
        <p:nvGraphicFramePr>
          <p:cNvPr id="571" name="Google Shape;571;p62"/>
          <p:cNvGraphicFramePr/>
          <p:nvPr/>
        </p:nvGraphicFramePr>
        <p:xfrm>
          <a:off x="609600" y="1219200"/>
          <a:ext cx="3000000" cy="3000000"/>
        </p:xfrm>
        <a:graphic>
          <a:graphicData uri="http://schemas.openxmlformats.org/drawingml/2006/table">
            <a:tbl>
              <a:tblPr>
                <a:noFill/>
                <a:tableStyleId>{D04EBBC4-8E49-4A42-BEEA-097414FEB56C}</a:tableStyleId>
              </a:tblPr>
              <a:tblGrid>
                <a:gridCol w="3765550"/>
                <a:gridCol w="4083050"/>
              </a:tblGrid>
              <a:tr h="336550">
                <a:tc>
                  <a:txBody>
                    <a:bodyPr/>
                    <a:lstStyle/>
                    <a:p>
                      <a:pPr indent="0" lvl="0" marL="0" marR="0" rtl="0" algn="l">
                        <a:lnSpc>
                          <a:spcPct val="100000"/>
                        </a:lnSpc>
                        <a:spcBef>
                          <a:spcPts val="0"/>
                        </a:spcBef>
                        <a:spcAft>
                          <a:spcPts val="0"/>
                        </a:spcAft>
                        <a:buClr>
                          <a:schemeClr val="dk1"/>
                        </a:buClr>
                        <a:buSzPts val="1400"/>
                        <a:buFont typeface="Times New Roman"/>
                        <a:buNone/>
                      </a:pPr>
                      <a:r>
                        <a:rPr b="1" i="0" lang="en-US" sz="1400" u="none" cap="none" strike="noStrike">
                          <a:solidFill>
                            <a:schemeClr val="dk1"/>
                          </a:solidFill>
                          <a:latin typeface="Times New Roman"/>
                          <a:ea typeface="Times New Roman"/>
                          <a:cs typeface="Times New Roman"/>
                          <a:sym typeface="Times New Roman"/>
                        </a:rPr>
                        <a:t>Drawback</a:t>
                      </a:r>
                      <a:endParaRPr b="1"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1400"/>
                        <a:buFont typeface="Times New Roman"/>
                        <a:buNone/>
                      </a:pPr>
                      <a:r>
                        <a:rPr b="1" i="0" lang="en-US" sz="1400" u="none" cap="none" strike="noStrike">
                          <a:solidFill>
                            <a:schemeClr val="dk1"/>
                          </a:solidFill>
                          <a:latin typeface="Times New Roman"/>
                          <a:ea typeface="Times New Roman"/>
                          <a:cs typeface="Times New Roman"/>
                          <a:sym typeface="Times New Roman"/>
                        </a:rPr>
                        <a:t>Possible resolution </a:t>
                      </a:r>
                      <a:endParaRPr b="1"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r>
              <a:tr h="779475">
                <a:tc>
                  <a:txBody>
                    <a:bodyPr/>
                    <a:lstStyle/>
                    <a:p>
                      <a:pPr indent="0" lvl="0" marL="0" marR="0" rtl="0" algn="l">
                        <a:lnSpc>
                          <a:spcPct val="100000"/>
                        </a:lnSpc>
                        <a:spcBef>
                          <a:spcPts val="0"/>
                        </a:spcBef>
                        <a:spcAft>
                          <a:spcPts val="0"/>
                        </a:spcAft>
                        <a:buClr>
                          <a:schemeClr val="dk1"/>
                        </a:buClr>
                        <a:buSzPts val="1400"/>
                        <a:buFont typeface="Times New Roman"/>
                        <a:buNone/>
                      </a:pPr>
                      <a:r>
                        <a:rPr b="1" i="0" lang="en-US" sz="1400" u="none" cap="none" strike="noStrike">
                          <a:solidFill>
                            <a:schemeClr val="dk1"/>
                          </a:solidFill>
                          <a:latin typeface="Times New Roman"/>
                          <a:ea typeface="Times New Roman"/>
                          <a:cs typeface="Times New Roman"/>
                          <a:sym typeface="Times New Roman"/>
                        </a:rPr>
                        <a:t>Difficult to ensure the perspectives covered in </a:t>
                      </a:r>
                      <a:r>
                        <a:rPr b="1" i="1" lang="en-US" sz="1400" u="none" cap="none" strike="noStrike">
                          <a:solidFill>
                            <a:schemeClr val="dk1"/>
                          </a:solidFill>
                          <a:latin typeface="Times New Roman"/>
                          <a:ea typeface="Times New Roman"/>
                          <a:cs typeface="Times New Roman"/>
                          <a:sym typeface="Times New Roman"/>
                        </a:rPr>
                        <a:t>ad hoc</a:t>
                      </a:r>
                      <a:r>
                        <a:rPr b="1" i="0" lang="en-US" sz="1400" u="none" cap="none" strike="noStrike">
                          <a:solidFill>
                            <a:schemeClr val="dk1"/>
                          </a:solidFill>
                          <a:latin typeface="Times New Roman"/>
                          <a:ea typeface="Times New Roman"/>
                          <a:cs typeface="Times New Roman"/>
                          <a:sym typeface="Times New Roman"/>
                        </a:rPr>
                        <a:t> testing are used in future</a:t>
                      </a:r>
                      <a:endParaRPr b="1"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88900" lvl="0" marL="0" marR="0" rtl="0" algn="l">
                        <a:lnSpc>
                          <a:spcPct val="100000"/>
                        </a:lnSpc>
                        <a:spcBef>
                          <a:spcPts val="0"/>
                        </a:spcBef>
                        <a:spcAft>
                          <a:spcPts val="0"/>
                        </a:spcAft>
                        <a:buClr>
                          <a:schemeClr val="dk1"/>
                        </a:buClr>
                        <a:buSzPts val="1400"/>
                        <a:buFont typeface="Noto Sans Symbols"/>
                        <a:buChar char="∙"/>
                      </a:pPr>
                      <a:r>
                        <a:rPr b="1" i="0" lang="en-US" sz="1400" u="none" cap="none" strike="noStrike">
                          <a:solidFill>
                            <a:schemeClr val="dk1"/>
                          </a:solidFill>
                          <a:latin typeface="Times New Roman"/>
                          <a:ea typeface="Times New Roman"/>
                          <a:cs typeface="Times New Roman"/>
                          <a:sym typeface="Times New Roman"/>
                        </a:rPr>
                        <a:t>Document </a:t>
                      </a:r>
                      <a:r>
                        <a:rPr b="1" i="1" lang="en-US" sz="1400" u="none" cap="none" strike="noStrike">
                          <a:solidFill>
                            <a:schemeClr val="dk1"/>
                          </a:solidFill>
                          <a:latin typeface="Times New Roman"/>
                          <a:ea typeface="Times New Roman"/>
                          <a:cs typeface="Times New Roman"/>
                          <a:sym typeface="Times New Roman"/>
                        </a:rPr>
                        <a:t>ad hoc</a:t>
                      </a:r>
                      <a:r>
                        <a:rPr b="1" i="0" lang="en-US" sz="1400" u="none" cap="none" strike="noStrike">
                          <a:solidFill>
                            <a:schemeClr val="dk1"/>
                          </a:solidFill>
                          <a:latin typeface="Times New Roman"/>
                          <a:ea typeface="Times New Roman"/>
                          <a:cs typeface="Times New Roman"/>
                          <a:sym typeface="Times New Roman"/>
                        </a:rPr>
                        <a:t> tests after test completion</a:t>
                      </a:r>
                      <a:endParaRPr b="1"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r>
              <a:tr h="1120775">
                <a:tc>
                  <a:txBody>
                    <a:bodyPr/>
                    <a:lstStyle/>
                    <a:p>
                      <a:pPr indent="0" lvl="0" marL="0" marR="0" rtl="0" algn="l">
                        <a:lnSpc>
                          <a:spcPct val="100000"/>
                        </a:lnSpc>
                        <a:spcBef>
                          <a:spcPts val="0"/>
                        </a:spcBef>
                        <a:spcAft>
                          <a:spcPts val="0"/>
                        </a:spcAft>
                        <a:buClr>
                          <a:schemeClr val="dk1"/>
                        </a:buClr>
                        <a:buSzPts val="1400"/>
                        <a:buFont typeface="Times New Roman"/>
                        <a:buNone/>
                      </a:pPr>
                      <a:r>
                        <a:rPr b="1" i="0" lang="en-US" sz="1400" u="none" cap="none" strike="noStrike">
                          <a:solidFill>
                            <a:schemeClr val="dk1"/>
                          </a:solidFill>
                          <a:latin typeface="Times New Roman"/>
                          <a:ea typeface="Times New Roman"/>
                          <a:cs typeface="Times New Roman"/>
                          <a:sym typeface="Times New Roman"/>
                        </a:rPr>
                        <a:t>Large number of defects found in </a:t>
                      </a:r>
                      <a:r>
                        <a:rPr b="1" i="1" lang="en-US" sz="1400" u="none" cap="none" strike="noStrike">
                          <a:solidFill>
                            <a:schemeClr val="dk1"/>
                          </a:solidFill>
                          <a:latin typeface="Times New Roman"/>
                          <a:ea typeface="Times New Roman"/>
                          <a:cs typeface="Times New Roman"/>
                          <a:sym typeface="Times New Roman"/>
                        </a:rPr>
                        <a:t>ad hoc</a:t>
                      </a:r>
                      <a:r>
                        <a:rPr b="1" i="0" lang="en-US" sz="1400" u="none" cap="none" strike="noStrike">
                          <a:solidFill>
                            <a:schemeClr val="dk1"/>
                          </a:solidFill>
                          <a:latin typeface="Times New Roman"/>
                          <a:ea typeface="Times New Roman"/>
                          <a:cs typeface="Times New Roman"/>
                          <a:sym typeface="Times New Roman"/>
                        </a:rPr>
                        <a:t> testing</a:t>
                      </a:r>
                      <a:endParaRPr b="1"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88900" lvl="0" marL="0" marR="0" rtl="0" algn="l">
                        <a:lnSpc>
                          <a:spcPct val="100000"/>
                        </a:lnSpc>
                        <a:spcBef>
                          <a:spcPts val="0"/>
                        </a:spcBef>
                        <a:spcAft>
                          <a:spcPts val="0"/>
                        </a:spcAft>
                        <a:buClr>
                          <a:schemeClr val="dk1"/>
                        </a:buClr>
                        <a:buSzPts val="1400"/>
                        <a:buFont typeface="Noto Sans Symbols"/>
                        <a:buChar char="∙"/>
                      </a:pPr>
                      <a:r>
                        <a:rPr b="1" i="0" lang="en-US" sz="1400" u="none" cap="none" strike="noStrike">
                          <a:solidFill>
                            <a:schemeClr val="dk1"/>
                          </a:solidFill>
                          <a:latin typeface="Times New Roman"/>
                          <a:ea typeface="Times New Roman"/>
                          <a:cs typeface="Times New Roman"/>
                          <a:sym typeface="Times New Roman"/>
                        </a:rPr>
                        <a:t>Schedule a meeting to discuss defect impacts </a:t>
                      </a:r>
                      <a:endParaRPr b="1" i="0" sz="1400" u="none" cap="none" strike="noStrike">
                        <a:solidFill>
                          <a:schemeClr val="dk1"/>
                        </a:solidFill>
                        <a:latin typeface="Times New Roman"/>
                        <a:ea typeface="Times New Roman"/>
                        <a:cs typeface="Times New Roman"/>
                        <a:sym typeface="Times New Roman"/>
                      </a:endParaRPr>
                    </a:p>
                    <a:p>
                      <a:pPr indent="-88900" lvl="0" marL="0" marR="0" rtl="0" algn="l">
                        <a:lnSpc>
                          <a:spcPct val="100000"/>
                        </a:lnSpc>
                        <a:spcBef>
                          <a:spcPts val="0"/>
                        </a:spcBef>
                        <a:spcAft>
                          <a:spcPts val="0"/>
                        </a:spcAft>
                        <a:buClr>
                          <a:schemeClr val="dk1"/>
                        </a:buClr>
                        <a:buSzPts val="1400"/>
                        <a:buFont typeface="Noto Sans Symbols"/>
                        <a:buChar char="∙"/>
                      </a:pPr>
                      <a:r>
                        <a:rPr b="1" i="0" lang="en-US" sz="1400" u="none" cap="none" strike="noStrike">
                          <a:solidFill>
                            <a:schemeClr val="dk1"/>
                          </a:solidFill>
                          <a:latin typeface="Times New Roman"/>
                          <a:ea typeface="Times New Roman"/>
                          <a:cs typeface="Times New Roman"/>
                          <a:sym typeface="Times New Roman"/>
                        </a:rPr>
                        <a:t>Improve the test cases for planned testing</a:t>
                      </a:r>
                      <a:endParaRPr b="1"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r>
              <a:tr h="1003300">
                <a:tc>
                  <a:txBody>
                    <a:bodyPr/>
                    <a:lstStyle/>
                    <a:p>
                      <a:pPr indent="0" lvl="0" marL="0" marR="0" rtl="0" algn="l">
                        <a:lnSpc>
                          <a:spcPct val="100000"/>
                        </a:lnSpc>
                        <a:spcBef>
                          <a:spcPts val="0"/>
                        </a:spcBef>
                        <a:spcAft>
                          <a:spcPts val="0"/>
                        </a:spcAft>
                        <a:buClr>
                          <a:schemeClr val="dk1"/>
                        </a:buClr>
                        <a:buSzPts val="1400"/>
                        <a:buFont typeface="Times New Roman"/>
                        <a:buNone/>
                      </a:pPr>
                      <a:r>
                        <a:rPr b="1" i="0" lang="en-US" sz="1400" u="none" cap="none" strike="noStrike">
                          <a:solidFill>
                            <a:schemeClr val="dk1"/>
                          </a:solidFill>
                          <a:latin typeface="Times New Roman"/>
                          <a:ea typeface="Times New Roman"/>
                          <a:cs typeface="Times New Roman"/>
                          <a:sym typeface="Times New Roman"/>
                        </a:rPr>
                        <a:t>Lack of comfort on coverage of </a:t>
                      </a:r>
                      <a:r>
                        <a:rPr b="1" i="1" lang="en-US" sz="1400" u="none" cap="none" strike="noStrike">
                          <a:solidFill>
                            <a:schemeClr val="dk1"/>
                          </a:solidFill>
                          <a:latin typeface="Times New Roman"/>
                          <a:ea typeface="Times New Roman"/>
                          <a:cs typeface="Times New Roman"/>
                          <a:sym typeface="Times New Roman"/>
                        </a:rPr>
                        <a:t>ad hoc</a:t>
                      </a:r>
                      <a:r>
                        <a:rPr b="1" i="0" lang="en-US" sz="1400" u="none" cap="none" strike="noStrike">
                          <a:solidFill>
                            <a:schemeClr val="dk1"/>
                          </a:solidFill>
                          <a:latin typeface="Times New Roman"/>
                          <a:ea typeface="Times New Roman"/>
                          <a:cs typeface="Times New Roman"/>
                          <a:sym typeface="Times New Roman"/>
                        </a:rPr>
                        <a:t> testing </a:t>
                      </a:r>
                      <a:endParaRPr b="1"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88900" lvl="0" marL="0" marR="0" rtl="0" algn="l">
                        <a:lnSpc>
                          <a:spcPct val="100000"/>
                        </a:lnSpc>
                        <a:spcBef>
                          <a:spcPts val="0"/>
                        </a:spcBef>
                        <a:spcAft>
                          <a:spcPts val="0"/>
                        </a:spcAft>
                        <a:buClr>
                          <a:schemeClr val="dk1"/>
                        </a:buClr>
                        <a:buSzPts val="1400"/>
                        <a:buFont typeface="Noto Sans Symbols"/>
                        <a:buChar char="∙"/>
                      </a:pPr>
                      <a:r>
                        <a:rPr b="1" i="0" lang="en-US" sz="1400" u="none" cap="none" strike="noStrike">
                          <a:solidFill>
                            <a:schemeClr val="dk1"/>
                          </a:solidFill>
                          <a:latin typeface="Times New Roman"/>
                          <a:ea typeface="Times New Roman"/>
                          <a:cs typeface="Times New Roman"/>
                          <a:sym typeface="Times New Roman"/>
                        </a:rPr>
                        <a:t>When producing test reports combine the planned test and </a:t>
                      </a:r>
                      <a:r>
                        <a:rPr b="1" i="1" lang="en-US" sz="1400" u="none" cap="none" strike="noStrike">
                          <a:solidFill>
                            <a:schemeClr val="dk1"/>
                          </a:solidFill>
                          <a:latin typeface="Times New Roman"/>
                          <a:ea typeface="Times New Roman"/>
                          <a:cs typeface="Times New Roman"/>
                          <a:sym typeface="Times New Roman"/>
                        </a:rPr>
                        <a:t>ad hoc</a:t>
                      </a:r>
                      <a:r>
                        <a:rPr b="1" i="0" lang="en-US" sz="1400" u="none" cap="none" strike="noStrike">
                          <a:solidFill>
                            <a:schemeClr val="dk1"/>
                          </a:solidFill>
                          <a:latin typeface="Times New Roman"/>
                          <a:ea typeface="Times New Roman"/>
                          <a:cs typeface="Times New Roman"/>
                          <a:sym typeface="Times New Roman"/>
                        </a:rPr>
                        <a:t> test</a:t>
                      </a:r>
                      <a:endParaRPr b="1" i="0" sz="1400" u="none" cap="none" strike="noStrike">
                        <a:solidFill>
                          <a:schemeClr val="dk1"/>
                        </a:solidFill>
                        <a:latin typeface="Times New Roman"/>
                        <a:ea typeface="Times New Roman"/>
                        <a:cs typeface="Times New Roman"/>
                        <a:sym typeface="Times New Roman"/>
                      </a:endParaRPr>
                    </a:p>
                    <a:p>
                      <a:pPr indent="-88900" lvl="0" marL="0" marR="0" rtl="0" algn="l">
                        <a:lnSpc>
                          <a:spcPct val="100000"/>
                        </a:lnSpc>
                        <a:spcBef>
                          <a:spcPts val="0"/>
                        </a:spcBef>
                        <a:spcAft>
                          <a:spcPts val="0"/>
                        </a:spcAft>
                        <a:buClr>
                          <a:schemeClr val="dk1"/>
                        </a:buClr>
                        <a:buSzPts val="1400"/>
                        <a:buFont typeface="Noto Sans Symbols"/>
                        <a:buChar char="∙"/>
                      </a:pPr>
                      <a:r>
                        <a:rPr b="1" i="0" lang="en-US" sz="1400" u="none" cap="none" strike="noStrike">
                          <a:solidFill>
                            <a:schemeClr val="dk1"/>
                          </a:solidFill>
                          <a:latin typeface="Times New Roman"/>
                          <a:ea typeface="Times New Roman"/>
                          <a:cs typeface="Times New Roman"/>
                          <a:sym typeface="Times New Roman"/>
                        </a:rPr>
                        <a:t>Plan for additional planned test and </a:t>
                      </a:r>
                      <a:r>
                        <a:rPr b="1" i="1" lang="en-US" sz="1400" u="none" cap="none" strike="noStrike">
                          <a:solidFill>
                            <a:schemeClr val="dk1"/>
                          </a:solidFill>
                          <a:latin typeface="Times New Roman"/>
                          <a:ea typeface="Times New Roman"/>
                          <a:cs typeface="Times New Roman"/>
                          <a:sym typeface="Times New Roman"/>
                        </a:rPr>
                        <a:t>ad hoc</a:t>
                      </a:r>
                      <a:r>
                        <a:rPr b="1" i="0" lang="en-US" sz="1400" u="none" cap="none" strike="noStrike">
                          <a:solidFill>
                            <a:schemeClr val="dk1"/>
                          </a:solidFill>
                          <a:latin typeface="Times New Roman"/>
                          <a:ea typeface="Times New Roman"/>
                          <a:cs typeface="Times New Roman"/>
                          <a:sym typeface="Times New Roman"/>
                        </a:rPr>
                        <a:t> test cycles </a:t>
                      </a:r>
                      <a:endParaRPr b="1"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r>
              <a:tr h="781050">
                <a:tc>
                  <a:txBody>
                    <a:bodyPr/>
                    <a:lstStyle/>
                    <a:p>
                      <a:pPr indent="0" lvl="0" marL="0" marR="0" rtl="0" algn="l">
                        <a:lnSpc>
                          <a:spcPct val="100000"/>
                        </a:lnSpc>
                        <a:spcBef>
                          <a:spcPts val="0"/>
                        </a:spcBef>
                        <a:spcAft>
                          <a:spcPts val="0"/>
                        </a:spcAft>
                        <a:buClr>
                          <a:schemeClr val="dk1"/>
                        </a:buClr>
                        <a:buSzPts val="1400"/>
                        <a:buFont typeface="Times New Roman"/>
                        <a:buNone/>
                      </a:pPr>
                      <a:r>
                        <a:rPr b="1" i="0" lang="en-US" sz="1400" u="none" cap="none" strike="noStrike">
                          <a:solidFill>
                            <a:schemeClr val="dk1"/>
                          </a:solidFill>
                          <a:latin typeface="Times New Roman"/>
                          <a:ea typeface="Times New Roman"/>
                          <a:cs typeface="Times New Roman"/>
                          <a:sym typeface="Times New Roman"/>
                        </a:rPr>
                        <a:t>Difficult to track the exact steps done </a:t>
                      </a:r>
                      <a:endParaRPr b="1"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88900" lvl="0" marL="0" marR="0" rtl="0" algn="l">
                        <a:lnSpc>
                          <a:spcPct val="100000"/>
                        </a:lnSpc>
                        <a:spcBef>
                          <a:spcPts val="0"/>
                        </a:spcBef>
                        <a:spcAft>
                          <a:spcPts val="0"/>
                        </a:spcAft>
                        <a:buClr>
                          <a:schemeClr val="dk1"/>
                        </a:buClr>
                        <a:buSzPts val="1400"/>
                        <a:buFont typeface="Noto Sans Symbols"/>
                        <a:buChar char="∙"/>
                      </a:pPr>
                      <a:r>
                        <a:rPr b="1" i="0" lang="en-US" sz="1400" u="none" cap="none" strike="noStrike">
                          <a:solidFill>
                            <a:schemeClr val="dk1"/>
                          </a:solidFill>
                          <a:latin typeface="Times New Roman"/>
                          <a:ea typeface="Times New Roman"/>
                          <a:cs typeface="Times New Roman"/>
                          <a:sym typeface="Times New Roman"/>
                        </a:rPr>
                        <a:t>Write detailed defect reports in a step-by-step manner</a:t>
                      </a:r>
                      <a:r>
                        <a:rPr b="1" baseline="30000" i="0" lang="en-US" sz="1400" u="none" cap="none" strike="noStrike">
                          <a:solidFill>
                            <a:schemeClr val="dk1"/>
                          </a:solidFill>
                          <a:latin typeface="Times New Roman"/>
                          <a:ea typeface="Times New Roman"/>
                          <a:cs typeface="Times New Roman"/>
                          <a:sym typeface="Times New Roman"/>
                        </a:rPr>
                        <a:t>[1]</a:t>
                      </a:r>
                      <a:r>
                        <a:rPr b="1" i="0" lang="en-US" sz="1400" u="none" cap="none" strike="noStrike">
                          <a:solidFill>
                            <a:schemeClr val="dk1"/>
                          </a:solidFill>
                          <a:latin typeface="Times New Roman"/>
                          <a:ea typeface="Times New Roman"/>
                          <a:cs typeface="Times New Roman"/>
                          <a:sym typeface="Times New Roman"/>
                        </a:rPr>
                        <a:t> </a:t>
                      </a:r>
                      <a:endParaRPr b="1" i="0" sz="1400" u="none" cap="none" strike="noStrike">
                        <a:solidFill>
                          <a:schemeClr val="dk1"/>
                        </a:solidFill>
                        <a:latin typeface="Times New Roman"/>
                        <a:ea typeface="Times New Roman"/>
                        <a:cs typeface="Times New Roman"/>
                        <a:sym typeface="Times New Roman"/>
                      </a:endParaRPr>
                    </a:p>
                    <a:p>
                      <a:pPr indent="-88900" lvl="0" marL="0" marR="0" rtl="0" algn="l">
                        <a:lnSpc>
                          <a:spcPct val="100000"/>
                        </a:lnSpc>
                        <a:spcBef>
                          <a:spcPts val="0"/>
                        </a:spcBef>
                        <a:spcAft>
                          <a:spcPts val="0"/>
                        </a:spcAft>
                        <a:buClr>
                          <a:schemeClr val="dk1"/>
                        </a:buClr>
                        <a:buSzPts val="1400"/>
                        <a:buFont typeface="Noto Sans Symbols"/>
                        <a:buChar char="∙"/>
                      </a:pPr>
                      <a:r>
                        <a:rPr b="1" i="0" lang="en-US" sz="1400" u="none" cap="none" strike="noStrike">
                          <a:solidFill>
                            <a:schemeClr val="dk1"/>
                          </a:solidFill>
                          <a:latin typeface="Times New Roman"/>
                          <a:ea typeface="Times New Roman"/>
                          <a:cs typeface="Times New Roman"/>
                          <a:sym typeface="Times New Roman"/>
                        </a:rPr>
                        <a:t>Document </a:t>
                      </a:r>
                      <a:r>
                        <a:rPr b="1" i="1" lang="en-US" sz="1400" u="none" cap="none" strike="noStrike">
                          <a:solidFill>
                            <a:schemeClr val="dk1"/>
                          </a:solidFill>
                          <a:latin typeface="Times New Roman"/>
                          <a:ea typeface="Times New Roman"/>
                          <a:cs typeface="Times New Roman"/>
                          <a:sym typeface="Times New Roman"/>
                        </a:rPr>
                        <a:t>ad hoc</a:t>
                      </a:r>
                      <a:r>
                        <a:rPr b="1" i="0" lang="en-US" sz="1400" u="none" cap="none" strike="noStrike">
                          <a:solidFill>
                            <a:schemeClr val="dk1"/>
                          </a:solidFill>
                          <a:latin typeface="Times New Roman"/>
                          <a:ea typeface="Times New Roman"/>
                          <a:cs typeface="Times New Roman"/>
                          <a:sym typeface="Times New Roman"/>
                        </a:rPr>
                        <a:t> tests after test execution </a:t>
                      </a:r>
                      <a:endParaRPr b="1"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r>
              <a:tr h="779475">
                <a:tc>
                  <a:txBody>
                    <a:bodyPr/>
                    <a:lstStyle/>
                    <a:p>
                      <a:pPr indent="0" lvl="0" marL="0" marR="0" rtl="0" algn="l">
                        <a:lnSpc>
                          <a:spcPct val="100000"/>
                        </a:lnSpc>
                        <a:spcBef>
                          <a:spcPts val="0"/>
                        </a:spcBef>
                        <a:spcAft>
                          <a:spcPts val="0"/>
                        </a:spcAft>
                        <a:buClr>
                          <a:schemeClr val="dk1"/>
                        </a:buClr>
                        <a:buSzPts val="1400"/>
                        <a:buFont typeface="Times New Roman"/>
                        <a:buNone/>
                      </a:pPr>
                      <a:r>
                        <a:rPr b="1" i="0" lang="en-US" sz="1400" u="none" cap="none" strike="noStrike">
                          <a:solidFill>
                            <a:schemeClr val="dk1"/>
                          </a:solidFill>
                          <a:latin typeface="Times New Roman"/>
                          <a:ea typeface="Times New Roman"/>
                          <a:cs typeface="Times New Roman"/>
                          <a:sym typeface="Times New Roman"/>
                        </a:rPr>
                        <a:t>Lack of data for metrics analysis</a:t>
                      </a:r>
                      <a:endParaRPr b="1"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88900" lvl="0" marL="0" marR="0" rtl="0" algn="l">
                        <a:lnSpc>
                          <a:spcPct val="100000"/>
                        </a:lnSpc>
                        <a:spcBef>
                          <a:spcPts val="0"/>
                        </a:spcBef>
                        <a:spcAft>
                          <a:spcPts val="0"/>
                        </a:spcAft>
                        <a:buClr>
                          <a:schemeClr val="dk1"/>
                        </a:buClr>
                        <a:buSzPts val="1400"/>
                        <a:buFont typeface="Noto Sans Symbols"/>
                        <a:buChar char="∙"/>
                      </a:pPr>
                      <a:r>
                        <a:rPr b="1" i="0" lang="en-US" sz="1400" u="none" cap="none" strike="noStrike">
                          <a:solidFill>
                            <a:schemeClr val="dk1"/>
                          </a:solidFill>
                          <a:latin typeface="Times New Roman"/>
                          <a:ea typeface="Times New Roman"/>
                          <a:cs typeface="Times New Roman"/>
                          <a:sym typeface="Times New Roman"/>
                        </a:rPr>
                        <a:t>Plan the metrics collection for both planned tests and </a:t>
                      </a:r>
                      <a:r>
                        <a:rPr b="1" i="1" lang="en-US" sz="1400" u="none" cap="none" strike="noStrike">
                          <a:solidFill>
                            <a:schemeClr val="dk1"/>
                          </a:solidFill>
                          <a:latin typeface="Times New Roman"/>
                          <a:ea typeface="Times New Roman"/>
                          <a:cs typeface="Times New Roman"/>
                          <a:sym typeface="Times New Roman"/>
                        </a:rPr>
                        <a:t>ad hoc</a:t>
                      </a:r>
                      <a:r>
                        <a:rPr b="1" i="0" lang="en-US" sz="1400" u="none" cap="none" strike="noStrike">
                          <a:solidFill>
                            <a:schemeClr val="dk1"/>
                          </a:solidFill>
                          <a:latin typeface="Times New Roman"/>
                          <a:ea typeface="Times New Roman"/>
                          <a:cs typeface="Times New Roman"/>
                          <a:sym typeface="Times New Roman"/>
                        </a:rPr>
                        <a:t> tests, not only for ad hoc testing</a:t>
                      </a:r>
                      <a:endParaRPr b="1"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r>
            </a:tbl>
          </a:graphicData>
        </a:graphic>
      </p:graphicFrame>
      <p:pic>
        <p:nvPicPr>
          <p:cNvPr descr="WhatsApp Image 2020-07-07 at 14.53.53.jpeg" id="572" name="Google Shape;572;p62"/>
          <p:cNvPicPr preferRelativeResize="0"/>
          <p:nvPr/>
        </p:nvPicPr>
        <p:blipFill rotWithShape="1">
          <a:blip r:embed="rId3">
            <a:alphaModFix/>
          </a:blip>
          <a:srcRect b="0" l="0" r="0" t="0"/>
          <a:stretch/>
        </p:blipFill>
        <p:spPr>
          <a:xfrm>
            <a:off x="8153400" y="0"/>
            <a:ext cx="790575" cy="8382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63"/>
          <p:cNvSpPr txBox="1"/>
          <p:nvPr>
            <p:ph type="title"/>
          </p:nvPr>
        </p:nvSpPr>
        <p:spPr>
          <a:xfrm>
            <a:off x="630725" y="3048000"/>
            <a:ext cx="8534400" cy="381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Times New Roman"/>
              <a:buNone/>
            </a:pPr>
            <a:r>
              <a:rPr lang="en-US" sz="3000">
                <a:latin typeface="Times New Roman"/>
                <a:ea typeface="Times New Roman"/>
                <a:cs typeface="Times New Roman"/>
                <a:sym typeface="Times New Roman"/>
              </a:rPr>
              <a:t>TESTING OF OBJECT ORIENTED SYSTEM</a:t>
            </a:r>
            <a:endParaRPr sz="3000">
              <a:latin typeface="Times New Roman"/>
              <a:ea typeface="Times New Roman"/>
              <a:cs typeface="Times New Roman"/>
              <a:sym typeface="Times New Roman"/>
            </a:endParaRPr>
          </a:p>
        </p:txBody>
      </p:sp>
      <p:pic>
        <p:nvPicPr>
          <p:cNvPr descr="WhatsApp Image 2020-07-07 at 14.53.53.jpeg" id="578" name="Google Shape;578;p63"/>
          <p:cNvPicPr preferRelativeResize="0"/>
          <p:nvPr/>
        </p:nvPicPr>
        <p:blipFill rotWithShape="1">
          <a:blip r:embed="rId3">
            <a:alphaModFix/>
          </a:blip>
          <a:srcRect b="0" l="0" r="0" t="0"/>
          <a:stretch/>
        </p:blipFill>
        <p:spPr>
          <a:xfrm>
            <a:off x="8153400" y="0"/>
            <a:ext cx="790575" cy="8382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64"/>
          <p:cNvSpPr txBox="1"/>
          <p:nvPr>
            <p:ph idx="1" type="body"/>
          </p:nvPr>
        </p:nvSpPr>
        <p:spPr>
          <a:xfrm>
            <a:off x="152400" y="838200"/>
            <a:ext cx="8991600" cy="4602163"/>
          </a:xfrm>
          <a:prstGeom prst="rect">
            <a:avLst/>
          </a:prstGeom>
          <a:noFill/>
          <a:ln>
            <a:noFill/>
          </a:ln>
        </p:spPr>
        <p:txBody>
          <a:bodyPr anchorCtr="0" anchor="t" bIns="45700" lIns="91425" spcFirstLastPara="1" rIns="91425" wrap="square" tIns="45700">
            <a:noAutofit/>
          </a:bodyPr>
          <a:lstStyle/>
          <a:p>
            <a:pPr indent="0" lvl="0" marL="109728" rtl="0" algn="l">
              <a:spcBef>
                <a:spcPts val="0"/>
              </a:spcBef>
              <a:spcAft>
                <a:spcPts val="0"/>
              </a:spcAft>
              <a:buSzPts val="1632"/>
              <a:buNone/>
            </a:pPr>
            <a:r>
              <a:rPr b="1" lang="en-US" sz="2400">
                <a:latin typeface="Times New Roman"/>
                <a:ea typeface="Times New Roman"/>
                <a:cs typeface="Times New Roman"/>
                <a:sym typeface="Times New Roman"/>
              </a:rPr>
              <a:t>PRIMER ON OBJECT ORIENTED SYSTEM:</a:t>
            </a:r>
            <a:endParaRPr/>
          </a:p>
          <a:p>
            <a:pPr indent="0" lvl="0" marL="109728" rtl="0" algn="l">
              <a:spcBef>
                <a:spcPts val="400"/>
              </a:spcBef>
              <a:spcAft>
                <a:spcPts val="0"/>
              </a:spcAft>
              <a:buSzPts val="1632"/>
              <a:buNone/>
            </a:pPr>
            <a:r>
              <a:t/>
            </a:r>
            <a:endParaRPr sz="2400">
              <a:latin typeface="Times New Roman"/>
              <a:ea typeface="Times New Roman"/>
              <a:cs typeface="Times New Roman"/>
              <a:sym typeface="Times New Roman"/>
            </a:endParaRPr>
          </a:p>
          <a:p>
            <a:pPr indent="0" lvl="0" marL="109728" rtl="0" algn="l">
              <a:spcBef>
                <a:spcPts val="400"/>
              </a:spcBef>
              <a:spcAft>
                <a:spcPts val="0"/>
              </a:spcAft>
              <a:buSzPts val="1632"/>
              <a:buNone/>
            </a:pPr>
            <a:r>
              <a:rPr lang="en-US" sz="2400">
                <a:latin typeface="Times New Roman"/>
                <a:ea typeface="Times New Roman"/>
                <a:cs typeface="Times New Roman"/>
                <a:sym typeface="Times New Roman"/>
              </a:rPr>
              <a:t>The goal is to highlight the measure concepts that cause some modifications and additions to the approach of testing that we have seen so far.</a:t>
            </a:r>
            <a:endParaRPr/>
          </a:p>
          <a:p>
            <a:pPr indent="0" lvl="0" marL="109728" rtl="0" algn="l">
              <a:spcBef>
                <a:spcPts val="400"/>
              </a:spcBef>
              <a:spcAft>
                <a:spcPts val="0"/>
              </a:spcAft>
              <a:buSzPts val="1632"/>
              <a:buNone/>
            </a:pPr>
            <a:r>
              <a:t/>
            </a:r>
            <a:endParaRPr sz="2400">
              <a:latin typeface="Times New Roman"/>
              <a:ea typeface="Times New Roman"/>
              <a:cs typeface="Times New Roman"/>
              <a:sym typeface="Times New Roman"/>
            </a:endParaRPr>
          </a:p>
          <a:p>
            <a:pPr indent="0" lvl="0" marL="109728" rtl="0" algn="l">
              <a:spcBef>
                <a:spcPts val="400"/>
              </a:spcBef>
              <a:spcAft>
                <a:spcPts val="0"/>
              </a:spcAft>
              <a:buSzPts val="1632"/>
              <a:buNone/>
            </a:pPr>
            <a:r>
              <a:rPr lang="en-US" sz="2400">
                <a:latin typeface="Times New Roman"/>
                <a:ea typeface="Times New Roman"/>
                <a:cs typeface="Times New Roman"/>
                <a:sym typeface="Times New Roman"/>
              </a:rPr>
              <a:t>Fundamentally the procedure oriented programming language was categorized by</a:t>
            </a:r>
            <a:endParaRPr/>
          </a:p>
          <a:p>
            <a:pPr indent="-152400" lvl="0" marL="365760" rtl="0" algn="l">
              <a:spcBef>
                <a:spcPts val="400"/>
              </a:spcBef>
              <a:spcAft>
                <a:spcPts val="0"/>
              </a:spcAft>
              <a:buSzPts val="1632"/>
              <a:buNone/>
            </a:pPr>
            <a:r>
              <a:t/>
            </a:r>
            <a:endParaRPr sz="2400">
              <a:latin typeface="Times New Roman"/>
              <a:ea typeface="Times New Roman"/>
              <a:cs typeface="Times New Roman"/>
              <a:sym typeface="Times New Roman"/>
            </a:endParaRPr>
          </a:p>
          <a:p>
            <a:pPr indent="-256032" lvl="0" marL="365760" rtl="0" algn="l">
              <a:spcBef>
                <a:spcPts val="400"/>
              </a:spcBef>
              <a:spcAft>
                <a:spcPts val="0"/>
              </a:spcAft>
              <a:buSzPts val="1632"/>
              <a:buChar char="🞂"/>
            </a:pPr>
            <a:r>
              <a:rPr lang="en-US" sz="2400">
                <a:latin typeface="Times New Roman"/>
                <a:ea typeface="Times New Roman"/>
                <a:cs typeface="Times New Roman"/>
                <a:sym typeface="Times New Roman"/>
              </a:rPr>
              <a:t>Data being considered as separate from the operations or program</a:t>
            </a:r>
            <a:endParaRPr/>
          </a:p>
          <a:p>
            <a:pPr indent="-256032" lvl="0" marL="365760" rtl="0" algn="l">
              <a:spcBef>
                <a:spcPts val="400"/>
              </a:spcBef>
              <a:spcAft>
                <a:spcPts val="0"/>
              </a:spcAft>
              <a:buSzPts val="1632"/>
              <a:buChar char="🞂"/>
            </a:pPr>
            <a:r>
              <a:rPr lang="en-US" sz="2400">
                <a:latin typeface="Times New Roman"/>
                <a:ea typeface="Times New Roman"/>
                <a:cs typeface="Times New Roman"/>
                <a:sym typeface="Times New Roman"/>
              </a:rPr>
              <a:t>Algorithm being the driver, with data being subsidiary to the algorithm</a:t>
            </a:r>
            <a:endParaRPr/>
          </a:p>
          <a:p>
            <a:pPr indent="-152400" lvl="0" marL="365760" rtl="0" algn="l">
              <a:spcBef>
                <a:spcPts val="400"/>
              </a:spcBef>
              <a:spcAft>
                <a:spcPts val="0"/>
              </a:spcAft>
              <a:buSzPts val="1632"/>
              <a:buNone/>
            </a:pPr>
            <a:r>
              <a:t/>
            </a:r>
            <a:endParaRPr sz="2400">
              <a:latin typeface="Times New Roman"/>
              <a:ea typeface="Times New Roman"/>
              <a:cs typeface="Times New Roman"/>
              <a:sym typeface="Times New Roman"/>
            </a:endParaRPr>
          </a:p>
        </p:txBody>
      </p:sp>
      <p:pic>
        <p:nvPicPr>
          <p:cNvPr descr="WhatsApp Image 2020-07-07 at 14.53.53.jpeg" id="584" name="Google Shape;584;p64"/>
          <p:cNvPicPr preferRelativeResize="0"/>
          <p:nvPr/>
        </p:nvPicPr>
        <p:blipFill rotWithShape="1">
          <a:blip r:embed="rId3">
            <a:alphaModFix/>
          </a:blip>
          <a:srcRect b="0" l="0" r="0" t="0"/>
          <a:stretch/>
        </p:blipFill>
        <p:spPr>
          <a:xfrm>
            <a:off x="8153400" y="0"/>
            <a:ext cx="790575" cy="8382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65"/>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latin typeface="Times New Roman"/>
                <a:ea typeface="Times New Roman"/>
                <a:cs typeface="Times New Roman"/>
                <a:sym typeface="Times New Roman"/>
              </a:rPr>
              <a:t>Object</a:t>
            </a:r>
            <a:endParaRPr/>
          </a:p>
          <a:p>
            <a:pPr indent="-256032" lvl="0" marL="365760" rtl="0" algn="l">
              <a:spcBef>
                <a:spcPts val="400"/>
              </a:spcBef>
              <a:spcAft>
                <a:spcPts val="0"/>
              </a:spcAft>
              <a:buSzPts val="1836"/>
              <a:buChar char="🞂"/>
            </a:pPr>
            <a:r>
              <a:rPr lang="en-US">
                <a:latin typeface="Times New Roman"/>
                <a:ea typeface="Times New Roman"/>
                <a:cs typeface="Times New Roman"/>
                <a:sym typeface="Times New Roman"/>
              </a:rPr>
              <a:t>Classes</a:t>
            </a:r>
            <a:endParaRPr/>
          </a:p>
          <a:p>
            <a:pPr indent="-256032" lvl="0" marL="365760" rtl="0" algn="l">
              <a:spcBef>
                <a:spcPts val="400"/>
              </a:spcBef>
              <a:spcAft>
                <a:spcPts val="0"/>
              </a:spcAft>
              <a:buSzPts val="1836"/>
              <a:buChar char="🞂"/>
            </a:pPr>
            <a:r>
              <a:rPr lang="en-US">
                <a:latin typeface="Times New Roman"/>
                <a:ea typeface="Times New Roman"/>
                <a:cs typeface="Times New Roman"/>
                <a:sym typeface="Times New Roman"/>
              </a:rPr>
              <a:t>Encapsulation:</a:t>
            </a:r>
            <a:endParaRPr/>
          </a:p>
          <a:p>
            <a:pPr indent="-256032" lvl="0" marL="365760" rtl="0" algn="l">
              <a:spcBef>
                <a:spcPts val="400"/>
              </a:spcBef>
              <a:spcAft>
                <a:spcPts val="0"/>
              </a:spcAft>
              <a:buSzPts val="1836"/>
              <a:buChar char="🞂"/>
            </a:pPr>
            <a:r>
              <a:rPr lang="en-US">
                <a:latin typeface="Times New Roman"/>
                <a:ea typeface="Times New Roman"/>
                <a:cs typeface="Times New Roman"/>
                <a:sym typeface="Times New Roman"/>
              </a:rPr>
              <a:t>Inheritance:</a:t>
            </a:r>
            <a:endParaRPr/>
          </a:p>
          <a:p>
            <a:pPr indent="-256032" lvl="0" marL="365760" rtl="0" algn="l">
              <a:spcBef>
                <a:spcPts val="400"/>
              </a:spcBef>
              <a:spcAft>
                <a:spcPts val="0"/>
              </a:spcAft>
              <a:buSzPts val="1836"/>
              <a:buChar char="🞂"/>
            </a:pPr>
            <a:r>
              <a:rPr lang="en-US">
                <a:latin typeface="Times New Roman"/>
                <a:ea typeface="Times New Roman"/>
                <a:cs typeface="Times New Roman"/>
                <a:sym typeface="Times New Roman"/>
              </a:rPr>
              <a:t>Polymorphism:</a:t>
            </a:r>
            <a:endParaRPr/>
          </a:p>
          <a:p>
            <a:pPr indent="-256032" lvl="0" marL="365760" rtl="0" algn="l">
              <a:spcBef>
                <a:spcPts val="400"/>
              </a:spcBef>
              <a:spcAft>
                <a:spcPts val="0"/>
              </a:spcAft>
              <a:buSzPts val="1836"/>
              <a:buChar char="🞂"/>
            </a:pPr>
            <a:r>
              <a:rPr lang="en-US">
                <a:latin typeface="Times New Roman"/>
                <a:ea typeface="Times New Roman"/>
                <a:cs typeface="Times New Roman"/>
                <a:sym typeface="Times New Roman"/>
              </a:rPr>
              <a:t>Dynamic Binding: </a:t>
            </a:r>
            <a:endParaRPr/>
          </a:p>
          <a:p>
            <a:pPr indent="-139446" lvl="0" marL="365760" rtl="0" algn="l">
              <a:spcBef>
                <a:spcPts val="400"/>
              </a:spcBef>
              <a:spcAft>
                <a:spcPts val="0"/>
              </a:spcAft>
              <a:buSzPts val="1836"/>
              <a:buNone/>
            </a:pPr>
            <a:r>
              <a:t/>
            </a:r>
            <a:endParaRPr>
              <a:latin typeface="Times New Roman"/>
              <a:ea typeface="Times New Roman"/>
              <a:cs typeface="Times New Roman"/>
              <a:sym typeface="Times New Roman"/>
            </a:endParaRPr>
          </a:p>
        </p:txBody>
      </p:sp>
      <p:sp>
        <p:nvSpPr>
          <p:cNvPr id="590" name="Google Shape;590;p65"/>
          <p:cNvSpPr txBox="1"/>
          <p:nvPr>
            <p:ph type="title"/>
          </p:nvPr>
        </p:nvSpPr>
        <p:spPr>
          <a:xfrm>
            <a:off x="0" y="588264"/>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200"/>
              <a:buFont typeface="Times New Roman"/>
              <a:buNone/>
            </a:pPr>
            <a:r>
              <a:rPr lang="en-US" sz="3200">
                <a:latin typeface="Times New Roman"/>
                <a:ea typeface="Times New Roman"/>
                <a:cs typeface="Times New Roman"/>
                <a:sym typeface="Times New Roman"/>
              </a:rPr>
              <a:t>The properties of object oriented systems are:</a:t>
            </a:r>
            <a:br>
              <a:rPr lang="en-US" sz="3200">
                <a:latin typeface="Times New Roman"/>
                <a:ea typeface="Times New Roman"/>
                <a:cs typeface="Times New Roman"/>
                <a:sym typeface="Times New Roman"/>
              </a:rPr>
            </a:br>
            <a:endParaRPr sz="3200">
              <a:latin typeface="Times New Roman"/>
              <a:ea typeface="Times New Roman"/>
              <a:cs typeface="Times New Roman"/>
              <a:sym typeface="Times New Roman"/>
            </a:endParaRPr>
          </a:p>
        </p:txBody>
      </p:sp>
      <p:pic>
        <p:nvPicPr>
          <p:cNvPr descr="WhatsApp Image 2020-07-07 at 14.53.53.jpeg" id="591" name="Google Shape;591;p65"/>
          <p:cNvPicPr preferRelativeResize="0"/>
          <p:nvPr/>
        </p:nvPicPr>
        <p:blipFill rotWithShape="1">
          <a:blip r:embed="rId3">
            <a:alphaModFix/>
          </a:blip>
          <a:srcRect b="0" l="0" r="0" t="0"/>
          <a:stretch/>
        </p:blipFill>
        <p:spPr>
          <a:xfrm>
            <a:off x="8153400" y="0"/>
            <a:ext cx="790575" cy="8382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66"/>
          <p:cNvSpPr txBox="1"/>
          <p:nvPr>
            <p:ph idx="1" type="body"/>
          </p:nvPr>
        </p:nvSpPr>
        <p:spPr>
          <a:xfrm>
            <a:off x="0" y="1731264"/>
            <a:ext cx="9067799"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632"/>
              <a:buChar char="🞂"/>
            </a:pPr>
            <a:r>
              <a:rPr lang="en-US" sz="2400">
                <a:latin typeface="Times New Roman"/>
                <a:ea typeface="Times New Roman"/>
                <a:cs typeface="Times New Roman"/>
                <a:sym typeface="Times New Roman"/>
              </a:rPr>
              <a:t>The paradigm shift from algorithmic centric, control based approach of procedure oriented programming to object centric, message based approach of object oriented programming changes the way the programs are to be written or tested.</a:t>
            </a:r>
            <a:endParaRPr/>
          </a:p>
          <a:p>
            <a:pPr indent="-152400" lvl="0" marL="365760" rtl="0" algn="l">
              <a:spcBef>
                <a:spcPts val="400"/>
              </a:spcBef>
              <a:spcAft>
                <a:spcPts val="0"/>
              </a:spcAft>
              <a:buSzPts val="1632"/>
              <a:buNone/>
            </a:pPr>
            <a:r>
              <a:t/>
            </a:r>
            <a:endParaRPr sz="2400">
              <a:latin typeface="Times New Roman"/>
              <a:ea typeface="Times New Roman"/>
              <a:cs typeface="Times New Roman"/>
              <a:sym typeface="Times New Roman"/>
            </a:endParaRPr>
          </a:p>
          <a:p>
            <a:pPr indent="-256032" lvl="0" marL="365760" rtl="0" algn="l">
              <a:spcBef>
                <a:spcPts val="400"/>
              </a:spcBef>
              <a:spcAft>
                <a:spcPts val="0"/>
              </a:spcAft>
              <a:buSzPts val="1632"/>
              <a:buChar char="🞂"/>
            </a:pPr>
            <a:r>
              <a:rPr lang="en-US" sz="2400">
                <a:latin typeface="Times New Roman"/>
                <a:ea typeface="Times New Roman"/>
                <a:cs typeface="Times New Roman"/>
                <a:sym typeface="Times New Roman"/>
              </a:rPr>
              <a:t>The second difference, the message based approach brings in is that these messages can be passed to the instantiations only after instantiation is created. Messages passed to objects that are not instantiated can result in run time errors. Such errors are difficult to catch by the static testing methods.</a:t>
            </a:r>
            <a:endParaRPr/>
          </a:p>
          <a:p>
            <a:pPr indent="-152400" lvl="0" marL="365760" rtl="0" algn="l">
              <a:spcBef>
                <a:spcPts val="400"/>
              </a:spcBef>
              <a:spcAft>
                <a:spcPts val="0"/>
              </a:spcAft>
              <a:buSzPts val="1632"/>
              <a:buNone/>
            </a:pPr>
            <a:r>
              <a:t/>
            </a:r>
            <a:endParaRPr sz="2400">
              <a:latin typeface="Times New Roman"/>
              <a:ea typeface="Times New Roman"/>
              <a:cs typeface="Times New Roman"/>
              <a:sym typeface="Times New Roman"/>
            </a:endParaRPr>
          </a:p>
        </p:txBody>
      </p:sp>
      <p:sp>
        <p:nvSpPr>
          <p:cNvPr id="597" name="Google Shape;597;p66"/>
          <p:cNvSpPr txBox="1"/>
          <p:nvPr>
            <p:ph type="title"/>
          </p:nvPr>
        </p:nvSpPr>
        <p:spPr>
          <a:xfrm>
            <a:off x="0" y="588264"/>
            <a:ext cx="95250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2400"/>
              <a:buFont typeface="Times New Roman"/>
              <a:buNone/>
            </a:pPr>
            <a:r>
              <a:rPr lang="en-US" sz="2400">
                <a:latin typeface="Times New Roman"/>
                <a:ea typeface="Times New Roman"/>
                <a:cs typeface="Times New Roman"/>
                <a:sym typeface="Times New Roman"/>
              </a:rPr>
              <a:t>Difference between procedure and object oriented programming</a:t>
            </a:r>
            <a:endParaRPr sz="2400">
              <a:latin typeface="Times New Roman"/>
              <a:ea typeface="Times New Roman"/>
              <a:cs typeface="Times New Roman"/>
              <a:sym typeface="Times New Roman"/>
            </a:endParaRPr>
          </a:p>
        </p:txBody>
      </p:sp>
      <p:pic>
        <p:nvPicPr>
          <p:cNvPr descr="WhatsApp Image 2020-07-07 at 14.53.53.jpeg" id="598" name="Google Shape;598;p66"/>
          <p:cNvPicPr preferRelativeResize="0"/>
          <p:nvPr/>
        </p:nvPicPr>
        <p:blipFill rotWithShape="1">
          <a:blip r:embed="rId3">
            <a:alphaModFix/>
          </a:blip>
          <a:srcRect b="0" l="0" r="0" t="0"/>
          <a:stretch/>
        </p:blipFill>
        <p:spPr>
          <a:xfrm>
            <a:off x="8153400" y="0"/>
            <a:ext cx="790575" cy="8382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67"/>
          <p:cNvSpPr txBox="1"/>
          <p:nvPr>
            <p:ph idx="1" type="body"/>
          </p:nvPr>
        </p:nvSpPr>
        <p:spPr>
          <a:xfrm>
            <a:off x="304799" y="1066801"/>
            <a:ext cx="8639175" cy="4343399"/>
          </a:xfrm>
          <a:prstGeom prst="rect">
            <a:avLst/>
          </a:prstGeom>
          <a:noFill/>
          <a:ln>
            <a:noFill/>
          </a:ln>
        </p:spPr>
        <p:txBody>
          <a:bodyPr anchorCtr="0" anchor="t" bIns="45700" lIns="91425" spcFirstLastPara="1" rIns="91425" wrap="square" tIns="45700">
            <a:noAutofit/>
          </a:bodyPr>
          <a:lstStyle/>
          <a:p>
            <a:pPr indent="0" lvl="0" marL="109728" rtl="0" algn="l">
              <a:spcBef>
                <a:spcPts val="0"/>
              </a:spcBef>
              <a:spcAft>
                <a:spcPts val="0"/>
              </a:spcAft>
              <a:buSzPts val="1904"/>
              <a:buNone/>
            </a:pPr>
            <a:r>
              <a:rPr lang="en-US" sz="2800">
                <a:latin typeface="Times New Roman"/>
                <a:ea typeface="Times New Roman"/>
                <a:cs typeface="Times New Roman"/>
                <a:sym typeface="Times New Roman"/>
              </a:rPr>
              <a:t>From a testing perspective the implication is that testing an object oriented system should tightly integrate data and algorithms.</a:t>
            </a:r>
            <a:endParaRPr/>
          </a:p>
          <a:p>
            <a:pPr indent="0" lvl="0" marL="109728" rtl="0" algn="l">
              <a:spcBef>
                <a:spcPts val="400"/>
              </a:spcBef>
              <a:spcAft>
                <a:spcPts val="0"/>
              </a:spcAft>
              <a:buSzPts val="1904"/>
              <a:buNone/>
            </a:pPr>
            <a:r>
              <a:t/>
            </a:r>
            <a:endParaRPr sz="2800">
              <a:latin typeface="Times New Roman"/>
              <a:ea typeface="Times New Roman"/>
              <a:cs typeface="Times New Roman"/>
              <a:sym typeface="Times New Roman"/>
            </a:endParaRPr>
          </a:p>
          <a:p>
            <a:pPr indent="0" lvl="0" marL="109728" rtl="0" algn="l">
              <a:spcBef>
                <a:spcPts val="400"/>
              </a:spcBef>
              <a:spcAft>
                <a:spcPts val="0"/>
              </a:spcAft>
              <a:buSzPts val="1904"/>
              <a:buNone/>
            </a:pPr>
            <a:r>
              <a:rPr b="1" lang="en-US" sz="2800">
                <a:latin typeface="Times New Roman"/>
                <a:ea typeface="Times New Roman"/>
                <a:cs typeface="Times New Roman"/>
                <a:sym typeface="Times New Roman"/>
              </a:rPr>
              <a:t>Testing OOS broadly covers the following topics:</a:t>
            </a:r>
            <a:endParaRPr sz="2800">
              <a:latin typeface="Times New Roman"/>
              <a:ea typeface="Times New Roman"/>
              <a:cs typeface="Times New Roman"/>
              <a:sym typeface="Times New Roman"/>
            </a:endParaRPr>
          </a:p>
          <a:p>
            <a:pPr indent="-256032" lvl="0" marL="365760" rtl="0" algn="l">
              <a:spcBef>
                <a:spcPts val="400"/>
              </a:spcBef>
              <a:spcAft>
                <a:spcPts val="0"/>
              </a:spcAft>
              <a:buSzPts val="1904"/>
              <a:buChar char="🞂"/>
            </a:pPr>
            <a:r>
              <a:rPr lang="en-US" sz="2800">
                <a:latin typeface="Times New Roman"/>
                <a:ea typeface="Times New Roman"/>
                <a:cs typeface="Times New Roman"/>
                <a:sym typeface="Times New Roman"/>
              </a:rPr>
              <a:t>Unit testing a class</a:t>
            </a:r>
            <a:endParaRPr/>
          </a:p>
          <a:p>
            <a:pPr indent="-256032" lvl="0" marL="365760" rtl="0" algn="l">
              <a:spcBef>
                <a:spcPts val="400"/>
              </a:spcBef>
              <a:spcAft>
                <a:spcPts val="0"/>
              </a:spcAft>
              <a:buSzPts val="1904"/>
              <a:buChar char="🞂"/>
            </a:pPr>
            <a:r>
              <a:rPr lang="en-US" sz="2800">
                <a:latin typeface="Times New Roman"/>
                <a:ea typeface="Times New Roman"/>
                <a:cs typeface="Times New Roman"/>
                <a:sym typeface="Times New Roman"/>
              </a:rPr>
              <a:t>Putting classes to work together(integration testing of classes)</a:t>
            </a:r>
            <a:endParaRPr/>
          </a:p>
          <a:p>
            <a:pPr indent="-256032" lvl="0" marL="365760" rtl="0" algn="l">
              <a:spcBef>
                <a:spcPts val="400"/>
              </a:spcBef>
              <a:spcAft>
                <a:spcPts val="0"/>
              </a:spcAft>
              <a:buSzPts val="1904"/>
              <a:buChar char="🞂"/>
            </a:pPr>
            <a:r>
              <a:rPr lang="en-US" sz="2800">
                <a:latin typeface="Times New Roman"/>
                <a:ea typeface="Times New Roman"/>
                <a:cs typeface="Times New Roman"/>
                <a:sym typeface="Times New Roman"/>
              </a:rPr>
              <a:t>System testing</a:t>
            </a:r>
            <a:endParaRPr/>
          </a:p>
          <a:p>
            <a:pPr indent="-256032" lvl="0" marL="365760" rtl="0" algn="l">
              <a:spcBef>
                <a:spcPts val="400"/>
              </a:spcBef>
              <a:spcAft>
                <a:spcPts val="0"/>
              </a:spcAft>
              <a:buSzPts val="1904"/>
              <a:buChar char="🞂"/>
            </a:pPr>
            <a:r>
              <a:rPr lang="en-US" sz="2800">
                <a:latin typeface="Times New Roman"/>
                <a:ea typeface="Times New Roman"/>
                <a:cs typeface="Times New Roman"/>
                <a:sym typeface="Times New Roman"/>
              </a:rPr>
              <a:t>Regression testing</a:t>
            </a:r>
            <a:endParaRPr/>
          </a:p>
          <a:p>
            <a:pPr indent="-256032" lvl="0" marL="365760" rtl="0" algn="l">
              <a:spcBef>
                <a:spcPts val="400"/>
              </a:spcBef>
              <a:spcAft>
                <a:spcPts val="0"/>
              </a:spcAft>
              <a:buSzPts val="1904"/>
              <a:buChar char="🞂"/>
            </a:pPr>
            <a:r>
              <a:rPr lang="en-US" sz="2800">
                <a:latin typeface="Times New Roman"/>
                <a:ea typeface="Times New Roman"/>
                <a:cs typeface="Times New Roman"/>
                <a:sym typeface="Times New Roman"/>
              </a:rPr>
              <a:t>Tools for testing OO systems</a:t>
            </a:r>
            <a:endParaRPr/>
          </a:p>
          <a:p>
            <a:pPr indent="-135128" lvl="0" marL="365760" rtl="0" algn="l">
              <a:spcBef>
                <a:spcPts val="400"/>
              </a:spcBef>
              <a:spcAft>
                <a:spcPts val="0"/>
              </a:spcAft>
              <a:buSzPts val="1904"/>
              <a:buNone/>
            </a:pPr>
            <a:r>
              <a:t/>
            </a:r>
            <a:endParaRPr sz="2800">
              <a:latin typeface="Times New Roman"/>
              <a:ea typeface="Times New Roman"/>
              <a:cs typeface="Times New Roman"/>
              <a:sym typeface="Times New Roman"/>
            </a:endParaRPr>
          </a:p>
        </p:txBody>
      </p:sp>
      <p:sp>
        <p:nvSpPr>
          <p:cNvPr id="604" name="Google Shape;604;p67"/>
          <p:cNvSpPr txBox="1"/>
          <p:nvPr>
            <p:ph type="title"/>
          </p:nvPr>
        </p:nvSpPr>
        <p:spPr>
          <a:xfrm>
            <a:off x="0" y="647701"/>
            <a:ext cx="8229600" cy="609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3200"/>
              <a:buFont typeface="Times New Roman"/>
              <a:buNone/>
            </a:pPr>
            <a:r>
              <a:rPr b="0" lang="en-US" sz="3200">
                <a:latin typeface="Times New Roman"/>
                <a:ea typeface="Times New Roman"/>
                <a:cs typeface="Times New Roman"/>
                <a:sym typeface="Times New Roman"/>
              </a:rPr>
              <a:t>TESTING IN OBJECT ORIENTED SYSTEM:</a:t>
            </a:r>
            <a:br>
              <a:rPr b="0" lang="en-US" sz="3200">
                <a:latin typeface="Times New Roman"/>
                <a:ea typeface="Times New Roman"/>
                <a:cs typeface="Times New Roman"/>
                <a:sym typeface="Times New Roman"/>
              </a:rPr>
            </a:br>
            <a:endParaRPr b="0" sz="3200">
              <a:latin typeface="Times New Roman"/>
              <a:ea typeface="Times New Roman"/>
              <a:cs typeface="Times New Roman"/>
              <a:sym typeface="Times New Roman"/>
            </a:endParaRPr>
          </a:p>
        </p:txBody>
      </p:sp>
      <p:pic>
        <p:nvPicPr>
          <p:cNvPr descr="WhatsApp Image 2020-07-07 at 14.53.53.jpeg" id="605" name="Google Shape;605;p67"/>
          <p:cNvPicPr preferRelativeResize="0"/>
          <p:nvPr/>
        </p:nvPicPr>
        <p:blipFill rotWithShape="1">
          <a:blip r:embed="rId3">
            <a:alphaModFix/>
          </a:blip>
          <a:srcRect b="0" l="0" r="0" t="0"/>
          <a:stretch/>
        </p:blipFill>
        <p:spPr>
          <a:xfrm>
            <a:off x="8153400" y="0"/>
            <a:ext cx="790575" cy="83820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68"/>
          <p:cNvSpPr txBox="1"/>
          <p:nvPr>
            <p:ph idx="1" type="body"/>
          </p:nvPr>
        </p:nvSpPr>
        <p:spPr>
          <a:xfrm>
            <a:off x="228600" y="407783"/>
            <a:ext cx="8458200" cy="5410200"/>
          </a:xfrm>
          <a:prstGeom prst="rect">
            <a:avLst/>
          </a:prstGeom>
          <a:noFill/>
          <a:ln>
            <a:noFill/>
          </a:ln>
        </p:spPr>
        <p:txBody>
          <a:bodyPr anchorCtr="0" anchor="t" bIns="45700" lIns="91425" spcFirstLastPara="1" rIns="91425" wrap="square" tIns="45700">
            <a:noAutofit/>
          </a:bodyPr>
          <a:lstStyle/>
          <a:p>
            <a:pPr indent="0" lvl="0" marL="109728" rtl="0" algn="l">
              <a:spcBef>
                <a:spcPts val="0"/>
              </a:spcBef>
              <a:spcAft>
                <a:spcPts val="0"/>
              </a:spcAft>
              <a:buSzPts val="1632"/>
              <a:buNone/>
            </a:pPr>
            <a:r>
              <a:rPr b="1" lang="en-US" sz="2400">
                <a:latin typeface="Times New Roman"/>
                <a:ea typeface="Times New Roman"/>
                <a:cs typeface="Times New Roman"/>
                <a:sym typeface="Times New Roman"/>
              </a:rPr>
              <a:t>Unit Testing A Set Of Classes:</a:t>
            </a:r>
            <a:endParaRPr/>
          </a:p>
          <a:p>
            <a:pPr indent="0" lvl="0" marL="109728" rtl="0" algn="l">
              <a:spcBef>
                <a:spcPts val="400"/>
              </a:spcBef>
              <a:spcAft>
                <a:spcPts val="0"/>
              </a:spcAft>
              <a:buSzPts val="1632"/>
              <a:buNone/>
            </a:pPr>
            <a:r>
              <a:t/>
            </a:r>
            <a:endParaRPr sz="2400">
              <a:latin typeface="Times New Roman"/>
              <a:ea typeface="Times New Roman"/>
              <a:cs typeface="Times New Roman"/>
              <a:sym typeface="Times New Roman"/>
            </a:endParaRPr>
          </a:p>
          <a:p>
            <a:pPr indent="0" lvl="0" marL="109728" rtl="0" algn="l">
              <a:spcBef>
                <a:spcPts val="400"/>
              </a:spcBef>
              <a:spcAft>
                <a:spcPts val="0"/>
              </a:spcAft>
              <a:buSzPts val="1632"/>
              <a:buNone/>
            </a:pPr>
            <a:r>
              <a:rPr lang="en-US" sz="2400">
                <a:latin typeface="Times New Roman"/>
                <a:ea typeface="Times New Roman"/>
                <a:cs typeface="Times New Roman"/>
                <a:sym typeface="Times New Roman"/>
              </a:rPr>
              <a:t>As a class is built before it is published for use by others, it has to be tested to see if it is ready for use. Classes are the building blocks of entire OO system.</a:t>
            </a:r>
            <a:endParaRPr/>
          </a:p>
          <a:p>
            <a:pPr indent="0" lvl="0" marL="109728" rtl="0" algn="l">
              <a:spcBef>
                <a:spcPts val="400"/>
              </a:spcBef>
              <a:spcAft>
                <a:spcPts val="0"/>
              </a:spcAft>
              <a:buSzPts val="1632"/>
              <a:buNone/>
            </a:pPr>
            <a:r>
              <a:t/>
            </a:r>
            <a:endParaRPr sz="2400">
              <a:latin typeface="Times New Roman"/>
              <a:ea typeface="Times New Roman"/>
              <a:cs typeface="Times New Roman"/>
              <a:sym typeface="Times New Roman"/>
            </a:endParaRPr>
          </a:p>
          <a:p>
            <a:pPr indent="0" lvl="0" marL="109728" rtl="0" algn="l">
              <a:spcBef>
                <a:spcPts val="400"/>
              </a:spcBef>
              <a:spcAft>
                <a:spcPts val="0"/>
              </a:spcAft>
              <a:buSzPts val="1632"/>
              <a:buNone/>
            </a:pPr>
            <a:r>
              <a:rPr b="1" lang="en-US" sz="2400">
                <a:latin typeface="Times New Roman"/>
                <a:ea typeface="Times New Roman"/>
                <a:cs typeface="Times New Roman"/>
                <a:sym typeface="Times New Roman"/>
              </a:rPr>
              <a:t>Why classes have to be tested individually first: </a:t>
            </a:r>
            <a:endParaRPr sz="2400">
              <a:latin typeface="Times New Roman"/>
              <a:ea typeface="Times New Roman"/>
              <a:cs typeface="Times New Roman"/>
              <a:sym typeface="Times New Roman"/>
            </a:endParaRPr>
          </a:p>
          <a:p>
            <a:pPr indent="-256032" lvl="0" marL="365760" rtl="0" algn="l">
              <a:spcBef>
                <a:spcPts val="400"/>
              </a:spcBef>
              <a:spcAft>
                <a:spcPts val="0"/>
              </a:spcAft>
              <a:buSzPts val="1632"/>
              <a:buChar char="🞂"/>
            </a:pPr>
            <a:r>
              <a:rPr lang="en-US" sz="2400">
                <a:latin typeface="Times New Roman"/>
                <a:ea typeface="Times New Roman"/>
                <a:cs typeface="Times New Roman"/>
                <a:sym typeface="Times New Roman"/>
              </a:rPr>
              <a:t>A class is intended for heavy reuse</a:t>
            </a:r>
            <a:endParaRPr/>
          </a:p>
          <a:p>
            <a:pPr indent="-256032" lvl="0" marL="365760" rtl="0" algn="l">
              <a:spcBef>
                <a:spcPts val="400"/>
              </a:spcBef>
              <a:spcAft>
                <a:spcPts val="0"/>
              </a:spcAft>
              <a:buSzPts val="1632"/>
              <a:buChar char="🞂"/>
            </a:pPr>
            <a:r>
              <a:rPr lang="en-US" sz="2400">
                <a:latin typeface="Times New Roman"/>
                <a:ea typeface="Times New Roman"/>
                <a:cs typeface="Times New Roman"/>
                <a:sym typeface="Times New Roman"/>
              </a:rPr>
              <a:t>Many defects gets introduced at the time a class gets defined.</a:t>
            </a:r>
            <a:endParaRPr/>
          </a:p>
          <a:p>
            <a:pPr indent="-256032" lvl="0" marL="365760" rtl="0" algn="l">
              <a:spcBef>
                <a:spcPts val="400"/>
              </a:spcBef>
              <a:spcAft>
                <a:spcPts val="0"/>
              </a:spcAft>
              <a:buSzPts val="1632"/>
              <a:buChar char="🞂"/>
            </a:pPr>
            <a:r>
              <a:rPr lang="en-US" sz="2400">
                <a:latin typeface="Times New Roman"/>
                <a:ea typeface="Times New Roman"/>
                <a:cs typeface="Times New Roman"/>
                <a:sym typeface="Times New Roman"/>
              </a:rPr>
              <a:t>A class may have different features, different clients of the class may pick up different pieces of the class</a:t>
            </a:r>
            <a:endParaRPr/>
          </a:p>
          <a:p>
            <a:pPr indent="-256032" lvl="0" marL="365760" rtl="0" algn="l">
              <a:spcBef>
                <a:spcPts val="400"/>
              </a:spcBef>
              <a:spcAft>
                <a:spcPts val="0"/>
              </a:spcAft>
              <a:buSzPts val="1632"/>
              <a:buChar char="🞂"/>
            </a:pPr>
            <a:r>
              <a:rPr lang="en-US" sz="2400">
                <a:latin typeface="Times New Roman"/>
                <a:ea typeface="Times New Roman"/>
                <a:cs typeface="Times New Roman"/>
                <a:sym typeface="Times New Roman"/>
              </a:rPr>
              <a:t>A class is a combination of data and methods</a:t>
            </a:r>
            <a:endParaRPr/>
          </a:p>
          <a:p>
            <a:pPr indent="-256032" lvl="0" marL="365760" rtl="0" algn="l">
              <a:spcBef>
                <a:spcPts val="400"/>
              </a:spcBef>
              <a:spcAft>
                <a:spcPts val="0"/>
              </a:spcAft>
              <a:buSzPts val="1632"/>
              <a:buChar char="🞂"/>
            </a:pPr>
            <a:r>
              <a:rPr lang="en-US" sz="2400">
                <a:latin typeface="Times New Roman"/>
                <a:ea typeface="Times New Roman"/>
                <a:cs typeface="Times New Roman"/>
                <a:sym typeface="Times New Roman"/>
              </a:rPr>
              <a:t>OO system has special features like polymorphism and inheritance.</a:t>
            </a:r>
            <a:endParaRPr/>
          </a:p>
        </p:txBody>
      </p:sp>
      <p:pic>
        <p:nvPicPr>
          <p:cNvPr descr="WhatsApp Image 2020-07-07 at 14.53.53.jpeg" id="611" name="Google Shape;611;p68"/>
          <p:cNvPicPr preferRelativeResize="0"/>
          <p:nvPr/>
        </p:nvPicPr>
        <p:blipFill rotWithShape="1">
          <a:blip r:embed="rId3">
            <a:alphaModFix/>
          </a:blip>
          <a:srcRect b="0" l="0" r="0" t="0"/>
          <a:stretch/>
        </p:blipFill>
        <p:spPr>
          <a:xfrm>
            <a:off x="8153400" y="0"/>
            <a:ext cx="790575" cy="8382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69"/>
          <p:cNvSpPr txBox="1"/>
          <p:nvPr>
            <p:ph idx="1" type="body"/>
          </p:nvPr>
        </p:nvSpPr>
        <p:spPr>
          <a:xfrm>
            <a:off x="152401" y="685800"/>
            <a:ext cx="8791574" cy="5410200"/>
          </a:xfrm>
          <a:prstGeom prst="rect">
            <a:avLst/>
          </a:prstGeom>
          <a:noFill/>
          <a:ln>
            <a:noFill/>
          </a:ln>
        </p:spPr>
        <p:txBody>
          <a:bodyPr anchorCtr="0" anchor="t" bIns="45700" lIns="91425" spcFirstLastPara="1" rIns="91425" wrap="square" tIns="45700">
            <a:noAutofit/>
          </a:bodyPr>
          <a:lstStyle/>
          <a:p>
            <a:pPr indent="0" lvl="0" marL="109728" rtl="0" algn="l">
              <a:spcBef>
                <a:spcPts val="0"/>
              </a:spcBef>
              <a:spcAft>
                <a:spcPts val="0"/>
              </a:spcAft>
              <a:buSzPts val="1632"/>
              <a:buNone/>
            </a:pPr>
            <a:r>
              <a:rPr b="1" lang="en-US" sz="2400">
                <a:latin typeface="Times New Roman"/>
                <a:ea typeface="Times New Roman"/>
                <a:cs typeface="Times New Roman"/>
                <a:sym typeface="Times New Roman"/>
              </a:rPr>
              <a:t>Putting Classes To Work Together-Integration Testing:</a:t>
            </a:r>
            <a:endParaRPr sz="2400">
              <a:latin typeface="Times New Roman"/>
              <a:ea typeface="Times New Roman"/>
              <a:cs typeface="Times New Roman"/>
              <a:sym typeface="Times New Roman"/>
            </a:endParaRPr>
          </a:p>
          <a:p>
            <a:pPr indent="0" lvl="0" marL="109728" rtl="0" algn="l">
              <a:spcBef>
                <a:spcPts val="400"/>
              </a:spcBef>
              <a:spcAft>
                <a:spcPts val="0"/>
              </a:spcAft>
              <a:buSzPts val="1632"/>
              <a:buNone/>
            </a:pPr>
            <a:r>
              <a:t/>
            </a:r>
            <a:endParaRPr sz="2400">
              <a:latin typeface="Times New Roman"/>
              <a:ea typeface="Times New Roman"/>
              <a:cs typeface="Times New Roman"/>
              <a:sym typeface="Times New Roman"/>
            </a:endParaRPr>
          </a:p>
          <a:p>
            <a:pPr indent="0" lvl="0" marL="109728" rtl="0" algn="l">
              <a:spcBef>
                <a:spcPts val="400"/>
              </a:spcBef>
              <a:spcAft>
                <a:spcPts val="0"/>
              </a:spcAft>
              <a:buSzPts val="1632"/>
              <a:buNone/>
            </a:pPr>
            <a:r>
              <a:rPr lang="en-US" sz="2400">
                <a:latin typeface="Times New Roman"/>
                <a:ea typeface="Times New Roman"/>
                <a:cs typeface="Times New Roman"/>
                <a:sym typeface="Times New Roman"/>
              </a:rPr>
              <a:t>The various methods of integration like top-down, bottom-up, big bang and so on are applicable. The important points to be noted of integration testing OO system are:</a:t>
            </a:r>
            <a:endParaRPr/>
          </a:p>
          <a:p>
            <a:pPr indent="0" lvl="0" marL="109728" rtl="0" algn="l">
              <a:spcBef>
                <a:spcPts val="400"/>
              </a:spcBef>
              <a:spcAft>
                <a:spcPts val="0"/>
              </a:spcAft>
              <a:buSzPts val="1632"/>
              <a:buNone/>
            </a:pPr>
            <a:r>
              <a:t/>
            </a:r>
            <a:endParaRPr sz="2400">
              <a:latin typeface="Times New Roman"/>
              <a:ea typeface="Times New Roman"/>
              <a:cs typeface="Times New Roman"/>
              <a:sym typeface="Times New Roman"/>
            </a:endParaRPr>
          </a:p>
          <a:p>
            <a:pPr indent="-256032" lvl="0" marL="365760" rtl="0" algn="l">
              <a:spcBef>
                <a:spcPts val="400"/>
              </a:spcBef>
              <a:spcAft>
                <a:spcPts val="0"/>
              </a:spcAft>
              <a:buSzPts val="1632"/>
              <a:buChar char="🞂"/>
            </a:pPr>
            <a:r>
              <a:rPr lang="en-US" sz="2400">
                <a:latin typeface="Times New Roman"/>
                <a:ea typeface="Times New Roman"/>
                <a:cs typeface="Times New Roman"/>
                <a:sym typeface="Times New Roman"/>
              </a:rPr>
              <a:t>OO system are inherently meant to be built out of small, reusable components. Hence integration testing will be even more critical for OO systems.</a:t>
            </a:r>
            <a:endParaRPr/>
          </a:p>
          <a:p>
            <a:pPr indent="-256032" lvl="0" marL="365760" rtl="0" algn="l">
              <a:spcBef>
                <a:spcPts val="400"/>
              </a:spcBef>
              <a:spcAft>
                <a:spcPts val="0"/>
              </a:spcAft>
              <a:buSzPts val="1632"/>
              <a:buChar char="🞂"/>
            </a:pPr>
            <a:r>
              <a:rPr lang="en-US" sz="2400">
                <a:latin typeface="Times New Roman"/>
                <a:ea typeface="Times New Roman"/>
                <a:cs typeface="Times New Roman"/>
                <a:sym typeface="Times New Roman"/>
              </a:rPr>
              <a:t>There is typically more parallelism in the development of the underlying components of OO system, thus the need for frequent integration is higher.</a:t>
            </a:r>
            <a:endParaRPr/>
          </a:p>
        </p:txBody>
      </p:sp>
      <p:pic>
        <p:nvPicPr>
          <p:cNvPr descr="WhatsApp Image 2020-07-07 at 14.53.53.jpeg" id="617" name="Google Shape;617;p69"/>
          <p:cNvPicPr preferRelativeResize="0"/>
          <p:nvPr/>
        </p:nvPicPr>
        <p:blipFill rotWithShape="1">
          <a:blip r:embed="rId3">
            <a:alphaModFix/>
          </a:blip>
          <a:srcRect b="0" l="0" r="0" t="0"/>
          <a:stretch/>
        </p:blipFill>
        <p:spPr>
          <a:xfrm>
            <a:off x="8153400" y="0"/>
            <a:ext cx="790575" cy="838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7"/>
          <p:cNvSpPr txBox="1"/>
          <p:nvPr>
            <p:ph idx="1" type="body"/>
          </p:nvPr>
        </p:nvSpPr>
        <p:spPr>
          <a:xfrm>
            <a:off x="152400" y="457200"/>
            <a:ext cx="8991600" cy="6705600"/>
          </a:xfrm>
          <a:prstGeom prst="rect">
            <a:avLst/>
          </a:prstGeom>
          <a:noFill/>
          <a:ln>
            <a:noFill/>
          </a:ln>
        </p:spPr>
        <p:txBody>
          <a:bodyPr anchorCtr="0" anchor="t" bIns="45700" lIns="91425" spcFirstLastPara="1" rIns="91425" wrap="square" tIns="45700">
            <a:normAutofit/>
          </a:bodyPr>
          <a:lstStyle/>
          <a:p>
            <a:pPr indent="-135128" lvl="0" marL="365760" rtl="0" algn="l">
              <a:spcBef>
                <a:spcPts val="0"/>
              </a:spcBef>
              <a:spcAft>
                <a:spcPts val="0"/>
              </a:spcAft>
              <a:buSzPts val="1904"/>
              <a:buNone/>
            </a:pPr>
            <a:r>
              <a:t/>
            </a:r>
            <a:endParaRPr b="1" sz="2800">
              <a:latin typeface="Times New Roman"/>
              <a:ea typeface="Times New Roman"/>
              <a:cs typeface="Times New Roman"/>
              <a:sym typeface="Times New Roman"/>
            </a:endParaRPr>
          </a:p>
          <a:p>
            <a:pPr indent="-256032" lvl="0" marL="365760" rtl="0" algn="l">
              <a:spcBef>
                <a:spcPts val="400"/>
              </a:spcBef>
              <a:spcAft>
                <a:spcPts val="0"/>
              </a:spcAft>
              <a:buSzPts val="1904"/>
              <a:buChar char="🞂"/>
            </a:pPr>
            <a:r>
              <a:rPr b="1" lang="en-US" sz="2800">
                <a:latin typeface="Times New Roman"/>
                <a:ea typeface="Times New Roman"/>
                <a:cs typeface="Times New Roman"/>
                <a:sym typeface="Times New Roman"/>
              </a:rPr>
              <a:t>Automating performance test cases</a:t>
            </a:r>
            <a:endParaRPr b="1" sz="2800">
              <a:latin typeface="Times New Roman"/>
              <a:ea typeface="Times New Roman"/>
              <a:cs typeface="Times New Roman"/>
              <a:sym typeface="Times New Roman"/>
            </a:endParaRPr>
          </a:p>
          <a:p>
            <a:pPr indent="-256032" lvl="0" marL="365760" rtl="0" algn="l">
              <a:spcBef>
                <a:spcPts val="400"/>
              </a:spcBef>
              <a:spcAft>
                <a:spcPts val="0"/>
              </a:spcAft>
              <a:buSzPts val="1768"/>
              <a:buNone/>
            </a:pPr>
            <a:r>
              <a:t/>
            </a:r>
            <a:endParaRPr sz="2600">
              <a:latin typeface="Times New Roman"/>
              <a:ea typeface="Times New Roman"/>
              <a:cs typeface="Times New Roman"/>
              <a:sym typeface="Times New Roman"/>
            </a:endParaRPr>
          </a:p>
          <a:p>
            <a:pPr indent="-256032" lvl="0" marL="365760" rtl="0" algn="l">
              <a:spcBef>
                <a:spcPts val="400"/>
              </a:spcBef>
              <a:spcAft>
                <a:spcPts val="0"/>
              </a:spcAft>
              <a:buSzPts val="1768"/>
              <a:buChar char="🞂"/>
            </a:pPr>
            <a:r>
              <a:rPr lang="en-US" sz="2600">
                <a:latin typeface="Times New Roman"/>
                <a:ea typeface="Times New Roman"/>
                <a:cs typeface="Times New Roman"/>
                <a:sym typeface="Times New Roman"/>
              </a:rPr>
              <a:t> End to end automation is required for performance testing. All the test cases designed require automation due to the following conditions:</a:t>
            </a:r>
            <a:endParaRPr sz="2600">
              <a:latin typeface="Times New Roman"/>
              <a:ea typeface="Times New Roman"/>
              <a:cs typeface="Times New Roman"/>
              <a:sym typeface="Times New Roman"/>
            </a:endParaRPr>
          </a:p>
          <a:p>
            <a:pPr indent="-256032" lvl="0" marL="365760" rtl="0" algn="l">
              <a:spcBef>
                <a:spcPts val="400"/>
              </a:spcBef>
              <a:spcAft>
                <a:spcPts val="0"/>
              </a:spcAft>
              <a:buSzPts val="1768"/>
              <a:buChar char="🞂"/>
            </a:pPr>
            <a:r>
              <a:rPr lang="en-US" sz="2600">
                <a:latin typeface="Times New Roman"/>
                <a:ea typeface="Times New Roman"/>
                <a:cs typeface="Times New Roman"/>
                <a:sym typeface="Times New Roman"/>
              </a:rPr>
              <a:t>Performance testing is repetitive.</a:t>
            </a:r>
            <a:endParaRPr sz="2600">
              <a:latin typeface="Times New Roman"/>
              <a:ea typeface="Times New Roman"/>
              <a:cs typeface="Times New Roman"/>
              <a:sym typeface="Times New Roman"/>
            </a:endParaRPr>
          </a:p>
          <a:p>
            <a:pPr indent="-256032" lvl="0" marL="365760" rtl="0" algn="l">
              <a:spcBef>
                <a:spcPts val="400"/>
              </a:spcBef>
              <a:spcAft>
                <a:spcPts val="0"/>
              </a:spcAft>
              <a:buSzPts val="1768"/>
              <a:buChar char="🞂"/>
            </a:pPr>
            <a:r>
              <a:rPr lang="en-US" sz="2600">
                <a:latin typeface="Times New Roman"/>
                <a:ea typeface="Times New Roman"/>
                <a:cs typeface="Times New Roman"/>
                <a:sym typeface="Times New Roman"/>
              </a:rPr>
              <a:t>Performance test cases cannot be effective without automation.</a:t>
            </a:r>
            <a:endParaRPr sz="2600">
              <a:latin typeface="Times New Roman"/>
              <a:ea typeface="Times New Roman"/>
              <a:cs typeface="Times New Roman"/>
              <a:sym typeface="Times New Roman"/>
            </a:endParaRPr>
          </a:p>
          <a:p>
            <a:pPr indent="-256032" lvl="0" marL="365760" rtl="0" algn="l">
              <a:spcBef>
                <a:spcPts val="400"/>
              </a:spcBef>
              <a:spcAft>
                <a:spcPts val="0"/>
              </a:spcAft>
              <a:buSzPts val="1768"/>
              <a:buChar char="🞂"/>
            </a:pPr>
            <a:r>
              <a:rPr lang="en-US" sz="2600">
                <a:latin typeface="Times New Roman"/>
                <a:ea typeface="Times New Roman"/>
                <a:cs typeface="Times New Roman"/>
                <a:sym typeface="Times New Roman"/>
              </a:rPr>
              <a:t>The results of performance testing need to be accurate.</a:t>
            </a:r>
            <a:endParaRPr/>
          </a:p>
          <a:p>
            <a:pPr indent="-143764" lvl="0" marL="365760" rtl="0" algn="l">
              <a:spcBef>
                <a:spcPts val="400"/>
              </a:spcBef>
              <a:spcAft>
                <a:spcPts val="0"/>
              </a:spcAft>
              <a:buSzPts val="1768"/>
              <a:buNone/>
            </a:pPr>
            <a:r>
              <a:t/>
            </a:r>
            <a:endParaRPr sz="2600">
              <a:latin typeface="Times New Roman"/>
              <a:ea typeface="Times New Roman"/>
              <a:cs typeface="Times New Roman"/>
              <a:sym typeface="Times New Roman"/>
            </a:endParaRPr>
          </a:p>
          <a:p>
            <a:pPr indent="-143764" lvl="0" marL="365760" rtl="0" algn="l">
              <a:spcBef>
                <a:spcPts val="400"/>
              </a:spcBef>
              <a:spcAft>
                <a:spcPts val="0"/>
              </a:spcAft>
              <a:buSzPts val="1768"/>
              <a:buNone/>
            </a:pPr>
            <a:r>
              <a:t/>
            </a:r>
            <a:endParaRPr sz="2600">
              <a:latin typeface="Times New Roman"/>
              <a:ea typeface="Times New Roman"/>
              <a:cs typeface="Times New Roman"/>
              <a:sym typeface="Times New Roman"/>
            </a:endParaRPr>
          </a:p>
          <a:p>
            <a:pPr indent="-256032" lvl="0" marL="365760" rtl="0" algn="l">
              <a:spcBef>
                <a:spcPts val="400"/>
              </a:spcBef>
              <a:spcAft>
                <a:spcPts val="0"/>
              </a:spcAft>
              <a:buSzPts val="1768"/>
              <a:buNone/>
            </a:pPr>
            <a:r>
              <a:t/>
            </a:r>
            <a:endParaRPr sz="2600">
              <a:latin typeface="Times New Roman"/>
              <a:ea typeface="Times New Roman"/>
              <a:cs typeface="Times New Roman"/>
              <a:sym typeface="Times New Roman"/>
            </a:endParaRPr>
          </a:p>
          <a:p>
            <a:pPr indent="-143764" lvl="0" marL="365760" rtl="0" algn="l">
              <a:spcBef>
                <a:spcPts val="400"/>
              </a:spcBef>
              <a:spcAft>
                <a:spcPts val="0"/>
              </a:spcAft>
              <a:buSzPts val="1768"/>
              <a:buNone/>
            </a:pPr>
            <a:r>
              <a:t/>
            </a:r>
            <a:endParaRPr sz="2600"/>
          </a:p>
        </p:txBody>
      </p:sp>
      <p:pic>
        <p:nvPicPr>
          <p:cNvPr descr="WhatsApp Image 2020-07-07 at 14.53.53.jpeg" id="147" name="Google Shape;147;p7"/>
          <p:cNvPicPr preferRelativeResize="0"/>
          <p:nvPr/>
        </p:nvPicPr>
        <p:blipFill rotWithShape="1">
          <a:blip r:embed="rId3">
            <a:alphaModFix/>
          </a:blip>
          <a:srcRect b="0" l="0" r="0" t="0"/>
          <a:stretch/>
        </p:blipFill>
        <p:spPr>
          <a:xfrm>
            <a:off x="8001000" y="76200"/>
            <a:ext cx="1143000" cy="6858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70"/>
          <p:cNvSpPr txBox="1"/>
          <p:nvPr>
            <p:ph idx="1" type="body"/>
          </p:nvPr>
        </p:nvSpPr>
        <p:spPr>
          <a:xfrm>
            <a:off x="0" y="457200"/>
            <a:ext cx="9067799" cy="5791200"/>
          </a:xfrm>
          <a:prstGeom prst="rect">
            <a:avLst/>
          </a:prstGeom>
          <a:noFill/>
          <a:ln>
            <a:noFill/>
          </a:ln>
        </p:spPr>
        <p:txBody>
          <a:bodyPr anchorCtr="0" anchor="t" bIns="45700" lIns="91425" spcFirstLastPara="1" rIns="91425" wrap="square" tIns="45700">
            <a:noAutofit/>
          </a:bodyPr>
          <a:lstStyle/>
          <a:p>
            <a:pPr indent="0" lvl="0" marL="109728" rtl="0" algn="l">
              <a:spcBef>
                <a:spcPts val="0"/>
              </a:spcBef>
              <a:spcAft>
                <a:spcPts val="0"/>
              </a:spcAft>
              <a:buSzPts val="1632"/>
              <a:buNone/>
            </a:pPr>
            <a:r>
              <a:rPr b="1" lang="en-US" sz="2400">
                <a:latin typeface="Times New Roman"/>
                <a:ea typeface="Times New Roman"/>
                <a:cs typeface="Times New Roman"/>
                <a:sym typeface="Times New Roman"/>
              </a:rPr>
              <a:t>System Testing and Interoperability of OO System:</a:t>
            </a:r>
            <a:endParaRPr/>
          </a:p>
          <a:p>
            <a:pPr indent="0" lvl="0" marL="109728" rtl="0" algn="l">
              <a:spcBef>
                <a:spcPts val="400"/>
              </a:spcBef>
              <a:spcAft>
                <a:spcPts val="0"/>
              </a:spcAft>
              <a:buSzPts val="1632"/>
              <a:buNone/>
            </a:pPr>
            <a:r>
              <a:t/>
            </a:r>
            <a:endParaRPr sz="2400">
              <a:latin typeface="Times New Roman"/>
              <a:ea typeface="Times New Roman"/>
              <a:cs typeface="Times New Roman"/>
              <a:sym typeface="Times New Roman"/>
            </a:endParaRPr>
          </a:p>
          <a:p>
            <a:pPr indent="-256032" lvl="0" marL="365760" rtl="0" algn="l">
              <a:spcBef>
                <a:spcPts val="400"/>
              </a:spcBef>
              <a:spcAft>
                <a:spcPts val="0"/>
              </a:spcAft>
              <a:buSzPts val="1632"/>
              <a:buChar char="🞂"/>
            </a:pPr>
            <a:r>
              <a:rPr lang="en-US" sz="2400">
                <a:latin typeface="Times New Roman"/>
                <a:ea typeface="Times New Roman"/>
                <a:cs typeface="Times New Roman"/>
                <a:sym typeface="Times New Roman"/>
              </a:rPr>
              <a:t>Object oriented systems are by design meant to be built using smaller reusable components. This heavy emphasis on reuse of existing building blocks makes system testing even more important for OO systems than for traditional systems. The reasons for this are :</a:t>
            </a:r>
            <a:endParaRPr/>
          </a:p>
          <a:p>
            <a:pPr indent="-152400" lvl="0" marL="365760" rtl="0" algn="l">
              <a:spcBef>
                <a:spcPts val="400"/>
              </a:spcBef>
              <a:spcAft>
                <a:spcPts val="0"/>
              </a:spcAft>
              <a:buSzPts val="1632"/>
              <a:buNone/>
            </a:pPr>
            <a:r>
              <a:t/>
            </a:r>
            <a:endParaRPr sz="2400">
              <a:latin typeface="Times New Roman"/>
              <a:ea typeface="Times New Roman"/>
              <a:cs typeface="Times New Roman"/>
              <a:sym typeface="Times New Roman"/>
            </a:endParaRPr>
          </a:p>
          <a:p>
            <a:pPr indent="-256032" lvl="0" marL="365760" rtl="0" algn="l">
              <a:spcBef>
                <a:spcPts val="400"/>
              </a:spcBef>
              <a:spcAft>
                <a:spcPts val="0"/>
              </a:spcAft>
              <a:buSzPts val="1632"/>
              <a:buChar char="🞂"/>
            </a:pPr>
            <a:r>
              <a:rPr lang="en-US" sz="2400">
                <a:latin typeface="Times New Roman"/>
                <a:ea typeface="Times New Roman"/>
                <a:cs typeface="Times New Roman"/>
                <a:sym typeface="Times New Roman"/>
              </a:rPr>
              <a:t>A class may have different parts, not all of which are used at the same time.</a:t>
            </a:r>
            <a:endParaRPr/>
          </a:p>
          <a:p>
            <a:pPr indent="-256032" lvl="0" marL="365760" rtl="0" algn="l">
              <a:spcBef>
                <a:spcPts val="400"/>
              </a:spcBef>
              <a:spcAft>
                <a:spcPts val="0"/>
              </a:spcAft>
              <a:buSzPts val="1632"/>
              <a:buChar char="🞂"/>
            </a:pPr>
            <a:r>
              <a:rPr lang="en-US" sz="2400">
                <a:latin typeface="Times New Roman"/>
                <a:ea typeface="Times New Roman"/>
                <a:cs typeface="Times New Roman"/>
                <a:sym typeface="Times New Roman"/>
              </a:rPr>
              <a:t>Different classes may be combined together by a client and this combination may lead to new defects that are hitherto uncovered.</a:t>
            </a:r>
            <a:endParaRPr/>
          </a:p>
          <a:p>
            <a:pPr indent="-256032" lvl="0" marL="365760" rtl="0" algn="l">
              <a:spcBef>
                <a:spcPts val="400"/>
              </a:spcBef>
              <a:spcAft>
                <a:spcPts val="0"/>
              </a:spcAft>
              <a:buSzPts val="1632"/>
              <a:buChar char="🞂"/>
            </a:pPr>
            <a:r>
              <a:rPr lang="en-US" sz="2400">
                <a:latin typeface="Times New Roman"/>
                <a:ea typeface="Times New Roman"/>
                <a:cs typeface="Times New Roman"/>
                <a:sym typeface="Times New Roman"/>
              </a:rPr>
              <a:t>An instantiated object may not free all its allocated resources, thus causing memory leaks and such related problems, which will show up only in the system testing phase.</a:t>
            </a:r>
            <a:endParaRPr/>
          </a:p>
        </p:txBody>
      </p:sp>
      <p:pic>
        <p:nvPicPr>
          <p:cNvPr descr="WhatsApp Image 2020-07-07 at 14.53.53.jpeg" id="623" name="Google Shape;623;p70"/>
          <p:cNvPicPr preferRelativeResize="0"/>
          <p:nvPr/>
        </p:nvPicPr>
        <p:blipFill rotWithShape="1">
          <a:blip r:embed="rId3">
            <a:alphaModFix/>
          </a:blip>
          <a:srcRect b="0" l="0" r="0" t="0"/>
          <a:stretch/>
        </p:blipFill>
        <p:spPr>
          <a:xfrm>
            <a:off x="8153400" y="0"/>
            <a:ext cx="790575" cy="8382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71"/>
          <p:cNvSpPr txBox="1"/>
          <p:nvPr>
            <p:ph idx="1" type="body"/>
          </p:nvPr>
        </p:nvSpPr>
        <p:spPr>
          <a:xfrm>
            <a:off x="152400" y="685800"/>
            <a:ext cx="8915399" cy="5562600"/>
          </a:xfrm>
          <a:prstGeom prst="rect">
            <a:avLst/>
          </a:prstGeom>
          <a:noFill/>
          <a:ln>
            <a:noFill/>
          </a:ln>
        </p:spPr>
        <p:txBody>
          <a:bodyPr anchorCtr="0" anchor="t" bIns="45700" lIns="91425" spcFirstLastPara="1" rIns="91425" wrap="square" tIns="45700">
            <a:noAutofit/>
          </a:bodyPr>
          <a:lstStyle/>
          <a:p>
            <a:pPr indent="0" lvl="0" marL="109728" rtl="0" algn="l">
              <a:spcBef>
                <a:spcPts val="0"/>
              </a:spcBef>
              <a:spcAft>
                <a:spcPts val="0"/>
              </a:spcAft>
              <a:buSzPts val="1632"/>
              <a:buNone/>
            </a:pPr>
            <a:r>
              <a:rPr b="1" lang="en-US" sz="2400">
                <a:latin typeface="Times New Roman"/>
                <a:ea typeface="Times New Roman"/>
                <a:cs typeface="Times New Roman"/>
                <a:sym typeface="Times New Roman"/>
              </a:rPr>
              <a:t>Regression Testing of OO Systems</a:t>
            </a:r>
            <a:endParaRPr/>
          </a:p>
          <a:p>
            <a:pPr indent="-152400" lvl="0" marL="365760" rtl="0" algn="l">
              <a:spcBef>
                <a:spcPts val="400"/>
              </a:spcBef>
              <a:spcAft>
                <a:spcPts val="0"/>
              </a:spcAft>
              <a:buSzPts val="1632"/>
              <a:buNone/>
            </a:pPr>
            <a:r>
              <a:t/>
            </a:r>
            <a:endParaRPr b="1" sz="2400">
              <a:latin typeface="Times New Roman"/>
              <a:ea typeface="Times New Roman"/>
              <a:cs typeface="Times New Roman"/>
              <a:sym typeface="Times New Roman"/>
            </a:endParaRPr>
          </a:p>
          <a:p>
            <a:pPr indent="-152400" lvl="0" marL="365760" rtl="0" algn="l">
              <a:spcBef>
                <a:spcPts val="400"/>
              </a:spcBef>
              <a:spcAft>
                <a:spcPts val="0"/>
              </a:spcAft>
              <a:buSzPts val="1632"/>
              <a:buNone/>
            </a:pPr>
            <a:r>
              <a:t/>
            </a:r>
            <a:endParaRPr sz="2400">
              <a:latin typeface="Times New Roman"/>
              <a:ea typeface="Times New Roman"/>
              <a:cs typeface="Times New Roman"/>
              <a:sym typeface="Times New Roman"/>
            </a:endParaRPr>
          </a:p>
          <a:p>
            <a:pPr indent="-256032" lvl="0" marL="365760" rtl="0" algn="l">
              <a:spcBef>
                <a:spcPts val="400"/>
              </a:spcBef>
              <a:spcAft>
                <a:spcPts val="0"/>
              </a:spcAft>
              <a:buSzPts val="1632"/>
              <a:buChar char="🞂"/>
            </a:pPr>
            <a:r>
              <a:rPr lang="en-US" sz="2400">
                <a:latin typeface="Times New Roman"/>
                <a:ea typeface="Times New Roman"/>
                <a:cs typeface="Times New Roman"/>
                <a:sym typeface="Times New Roman"/>
              </a:rPr>
              <a:t>The heavy reliance of OO systems on reusable components, changes to any one component could have potentially unintended side-effects on the clients that use the component. Hence, frequent integration and regression runs become very essential for testing OO systems. It is also because of changes resulting from properties like inheritance, it is very important to catch the defects as early as possible.</a:t>
            </a:r>
            <a:endParaRPr/>
          </a:p>
        </p:txBody>
      </p:sp>
      <p:pic>
        <p:nvPicPr>
          <p:cNvPr descr="WhatsApp Image 2020-07-07 at 14.53.53.jpeg" id="629" name="Google Shape;629;p71"/>
          <p:cNvPicPr preferRelativeResize="0"/>
          <p:nvPr/>
        </p:nvPicPr>
        <p:blipFill rotWithShape="1">
          <a:blip r:embed="rId3">
            <a:alphaModFix/>
          </a:blip>
          <a:srcRect b="0" l="0" r="0" t="0"/>
          <a:stretch/>
        </p:blipFill>
        <p:spPr>
          <a:xfrm>
            <a:off x="8153400" y="0"/>
            <a:ext cx="790575" cy="83820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72"/>
          <p:cNvSpPr txBox="1"/>
          <p:nvPr>
            <p:ph idx="1" type="body"/>
          </p:nvPr>
        </p:nvSpPr>
        <p:spPr>
          <a:xfrm>
            <a:off x="152400" y="685800"/>
            <a:ext cx="8915399" cy="5562600"/>
          </a:xfrm>
          <a:prstGeom prst="rect">
            <a:avLst/>
          </a:prstGeom>
          <a:noFill/>
          <a:ln>
            <a:noFill/>
          </a:ln>
        </p:spPr>
        <p:txBody>
          <a:bodyPr anchorCtr="0" anchor="t" bIns="45700" lIns="91425" spcFirstLastPara="1" rIns="91425" wrap="square" tIns="45700">
            <a:noAutofit/>
          </a:bodyPr>
          <a:lstStyle/>
          <a:p>
            <a:pPr indent="0" lvl="0" marL="109728" rtl="0" algn="l">
              <a:spcBef>
                <a:spcPts val="0"/>
              </a:spcBef>
              <a:spcAft>
                <a:spcPts val="0"/>
              </a:spcAft>
              <a:buSzPts val="1632"/>
              <a:buNone/>
            </a:pPr>
            <a:r>
              <a:rPr b="1" lang="en-US" sz="2400">
                <a:latin typeface="Times New Roman"/>
                <a:ea typeface="Times New Roman"/>
                <a:cs typeface="Times New Roman"/>
                <a:sym typeface="Times New Roman"/>
              </a:rPr>
              <a:t>Tools for Testing of OO Systems</a:t>
            </a:r>
            <a:endParaRPr/>
          </a:p>
          <a:p>
            <a:pPr indent="0" lvl="0" marL="109728" rtl="0" algn="l">
              <a:spcBef>
                <a:spcPts val="400"/>
              </a:spcBef>
              <a:spcAft>
                <a:spcPts val="0"/>
              </a:spcAft>
              <a:buSzPts val="1632"/>
              <a:buNone/>
            </a:pPr>
            <a:r>
              <a:t/>
            </a:r>
            <a:endParaRPr sz="2400">
              <a:latin typeface="Times New Roman"/>
              <a:ea typeface="Times New Roman"/>
              <a:cs typeface="Times New Roman"/>
              <a:sym typeface="Times New Roman"/>
            </a:endParaRPr>
          </a:p>
          <a:p>
            <a:pPr indent="0" lvl="0" marL="109728" rtl="0" algn="l">
              <a:spcBef>
                <a:spcPts val="400"/>
              </a:spcBef>
              <a:spcAft>
                <a:spcPts val="0"/>
              </a:spcAft>
              <a:buSzPts val="1632"/>
              <a:buNone/>
            </a:pPr>
            <a:r>
              <a:rPr lang="en-US" sz="2400">
                <a:latin typeface="Times New Roman"/>
                <a:ea typeface="Times New Roman"/>
                <a:cs typeface="Times New Roman"/>
                <a:sym typeface="Times New Roman"/>
              </a:rPr>
              <a:t>There are several tools that aid in testing OO system. Some of these are :</a:t>
            </a:r>
            <a:endParaRPr/>
          </a:p>
          <a:p>
            <a:pPr indent="-152400" lvl="0" marL="365760" rtl="0" algn="l">
              <a:spcBef>
                <a:spcPts val="400"/>
              </a:spcBef>
              <a:spcAft>
                <a:spcPts val="0"/>
              </a:spcAft>
              <a:buSzPts val="1632"/>
              <a:buNone/>
            </a:pPr>
            <a:r>
              <a:t/>
            </a:r>
            <a:endParaRPr sz="2400">
              <a:latin typeface="Times New Roman"/>
              <a:ea typeface="Times New Roman"/>
              <a:cs typeface="Times New Roman"/>
              <a:sym typeface="Times New Roman"/>
            </a:endParaRPr>
          </a:p>
          <a:p>
            <a:pPr indent="-256032" lvl="0" marL="365760" rtl="0" algn="l">
              <a:spcBef>
                <a:spcPts val="400"/>
              </a:spcBef>
              <a:spcAft>
                <a:spcPts val="0"/>
              </a:spcAft>
              <a:buSzPts val="1632"/>
              <a:buChar char="🞂"/>
            </a:pPr>
            <a:r>
              <a:rPr lang="en-US" sz="2400">
                <a:latin typeface="Times New Roman"/>
                <a:ea typeface="Times New Roman"/>
                <a:cs typeface="Times New Roman"/>
                <a:sym typeface="Times New Roman"/>
              </a:rPr>
              <a:t>Use cases</a:t>
            </a:r>
            <a:endParaRPr/>
          </a:p>
          <a:p>
            <a:pPr indent="-256032" lvl="0" marL="365760" rtl="0" algn="l">
              <a:spcBef>
                <a:spcPts val="400"/>
              </a:spcBef>
              <a:spcAft>
                <a:spcPts val="0"/>
              </a:spcAft>
              <a:buSzPts val="1632"/>
              <a:buChar char="🞂"/>
            </a:pPr>
            <a:r>
              <a:rPr lang="en-US" sz="2400">
                <a:latin typeface="Times New Roman"/>
                <a:ea typeface="Times New Roman"/>
                <a:cs typeface="Times New Roman"/>
                <a:sym typeface="Times New Roman"/>
              </a:rPr>
              <a:t>Class diagrams</a:t>
            </a:r>
            <a:endParaRPr/>
          </a:p>
          <a:p>
            <a:pPr indent="-256032" lvl="0" marL="365760" rtl="0" algn="l">
              <a:spcBef>
                <a:spcPts val="400"/>
              </a:spcBef>
              <a:spcAft>
                <a:spcPts val="0"/>
              </a:spcAft>
              <a:buSzPts val="1632"/>
              <a:buChar char="🞂"/>
            </a:pPr>
            <a:r>
              <a:rPr lang="en-US" sz="2400">
                <a:latin typeface="Times New Roman"/>
                <a:ea typeface="Times New Roman"/>
                <a:cs typeface="Times New Roman"/>
                <a:sym typeface="Times New Roman"/>
              </a:rPr>
              <a:t>Sequence diagrams</a:t>
            </a:r>
            <a:endParaRPr/>
          </a:p>
          <a:p>
            <a:pPr indent="-256032" lvl="0" marL="365760" rtl="0" algn="l">
              <a:spcBef>
                <a:spcPts val="400"/>
              </a:spcBef>
              <a:spcAft>
                <a:spcPts val="0"/>
              </a:spcAft>
              <a:buSzPts val="1632"/>
              <a:buChar char="🞂"/>
            </a:pPr>
            <a:r>
              <a:rPr lang="en-US" sz="2400">
                <a:latin typeface="Times New Roman"/>
                <a:ea typeface="Times New Roman"/>
                <a:cs typeface="Times New Roman"/>
                <a:sym typeface="Times New Roman"/>
              </a:rPr>
              <a:t>Activity diagrams</a:t>
            </a:r>
            <a:endParaRPr/>
          </a:p>
          <a:p>
            <a:pPr indent="-256032" lvl="0" marL="365760" rtl="0" algn="l">
              <a:spcBef>
                <a:spcPts val="400"/>
              </a:spcBef>
              <a:spcAft>
                <a:spcPts val="0"/>
              </a:spcAft>
              <a:buSzPts val="1632"/>
              <a:buChar char="🞂"/>
            </a:pPr>
            <a:r>
              <a:rPr lang="en-US" sz="2400">
                <a:latin typeface="Times New Roman"/>
                <a:ea typeface="Times New Roman"/>
                <a:cs typeface="Times New Roman"/>
                <a:sym typeface="Times New Roman"/>
              </a:rPr>
              <a:t>State charts</a:t>
            </a:r>
            <a:endParaRPr/>
          </a:p>
          <a:p>
            <a:pPr indent="0" lvl="0" marL="109728" rtl="0" algn="l">
              <a:spcBef>
                <a:spcPts val="400"/>
              </a:spcBef>
              <a:spcAft>
                <a:spcPts val="0"/>
              </a:spcAft>
              <a:buSzPts val="1632"/>
              <a:buNone/>
            </a:pPr>
            <a:r>
              <a:t/>
            </a:r>
            <a:endParaRPr sz="2400">
              <a:latin typeface="Times New Roman"/>
              <a:ea typeface="Times New Roman"/>
              <a:cs typeface="Times New Roman"/>
              <a:sym typeface="Times New Roman"/>
            </a:endParaRPr>
          </a:p>
        </p:txBody>
      </p:sp>
      <p:pic>
        <p:nvPicPr>
          <p:cNvPr descr="WhatsApp Image 2020-07-07 at 14.53.53.jpeg" id="635" name="Google Shape;635;p72"/>
          <p:cNvPicPr preferRelativeResize="0"/>
          <p:nvPr/>
        </p:nvPicPr>
        <p:blipFill rotWithShape="1">
          <a:blip r:embed="rId3">
            <a:alphaModFix/>
          </a:blip>
          <a:srcRect b="0" l="0" r="0" t="0"/>
          <a:stretch/>
        </p:blipFill>
        <p:spPr>
          <a:xfrm>
            <a:off x="8153400" y="0"/>
            <a:ext cx="790575" cy="8382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73"/>
          <p:cNvSpPr txBox="1"/>
          <p:nvPr>
            <p:ph idx="1" type="body"/>
          </p:nvPr>
        </p:nvSpPr>
        <p:spPr>
          <a:xfrm>
            <a:off x="202195" y="430417"/>
            <a:ext cx="8915399" cy="6019800"/>
          </a:xfrm>
          <a:prstGeom prst="rect">
            <a:avLst/>
          </a:prstGeom>
          <a:noFill/>
          <a:ln>
            <a:noFill/>
          </a:ln>
        </p:spPr>
        <p:txBody>
          <a:bodyPr anchorCtr="0" anchor="t" bIns="45700" lIns="91425" spcFirstLastPara="1" rIns="91425" wrap="square" tIns="45700">
            <a:noAutofit/>
          </a:bodyPr>
          <a:lstStyle/>
          <a:p>
            <a:pPr indent="0" lvl="0" marL="109728" rtl="0" algn="l">
              <a:spcBef>
                <a:spcPts val="0"/>
              </a:spcBef>
              <a:spcAft>
                <a:spcPts val="0"/>
              </a:spcAft>
              <a:buSzPts val="1632"/>
              <a:buNone/>
            </a:pPr>
            <a:r>
              <a:rPr b="1" lang="en-US" sz="2400">
                <a:latin typeface="Times New Roman"/>
                <a:ea typeface="Times New Roman"/>
                <a:cs typeface="Times New Roman"/>
                <a:sym typeface="Times New Roman"/>
              </a:rPr>
              <a:t>USABILITY AND ACCESSIBILITY TESTING</a:t>
            </a:r>
            <a:endParaRPr/>
          </a:p>
          <a:p>
            <a:pPr indent="0" lvl="0" marL="109728" rtl="0" algn="l">
              <a:spcBef>
                <a:spcPts val="400"/>
              </a:spcBef>
              <a:spcAft>
                <a:spcPts val="0"/>
              </a:spcAft>
              <a:buSzPts val="1632"/>
              <a:buNone/>
            </a:pPr>
            <a:r>
              <a:t/>
            </a:r>
            <a:endParaRPr sz="2400">
              <a:latin typeface="Times New Roman"/>
              <a:ea typeface="Times New Roman"/>
              <a:cs typeface="Times New Roman"/>
              <a:sym typeface="Times New Roman"/>
            </a:endParaRPr>
          </a:p>
          <a:p>
            <a:pPr indent="0" lvl="0" marL="109728" rtl="0" algn="l">
              <a:spcBef>
                <a:spcPts val="400"/>
              </a:spcBef>
              <a:spcAft>
                <a:spcPts val="0"/>
              </a:spcAft>
              <a:buSzPts val="1632"/>
              <a:buNone/>
            </a:pPr>
            <a:r>
              <a:rPr b="1" lang="en-US" sz="2400">
                <a:latin typeface="Times New Roman"/>
                <a:ea typeface="Times New Roman"/>
                <a:cs typeface="Times New Roman"/>
                <a:sym typeface="Times New Roman"/>
              </a:rPr>
              <a:t>What Is Usability Testing?</a:t>
            </a:r>
            <a:endParaRPr sz="2400">
              <a:latin typeface="Times New Roman"/>
              <a:ea typeface="Times New Roman"/>
              <a:cs typeface="Times New Roman"/>
              <a:sym typeface="Times New Roman"/>
            </a:endParaRPr>
          </a:p>
          <a:p>
            <a:pPr indent="0" lvl="0" marL="109728" rtl="0" algn="l">
              <a:spcBef>
                <a:spcPts val="400"/>
              </a:spcBef>
              <a:spcAft>
                <a:spcPts val="0"/>
              </a:spcAft>
              <a:buSzPts val="1632"/>
              <a:buNone/>
            </a:pPr>
            <a:r>
              <a:rPr lang="en-US" sz="2400">
                <a:latin typeface="Times New Roman"/>
                <a:ea typeface="Times New Roman"/>
                <a:cs typeface="Times New Roman"/>
                <a:sym typeface="Times New Roman"/>
              </a:rPr>
              <a:t>Usability testing attempts to characterize the “look and feel” and usage aspects of a product, from the point of view of users. </a:t>
            </a:r>
            <a:endParaRPr sz="2400">
              <a:latin typeface="Times New Roman"/>
              <a:ea typeface="Times New Roman"/>
              <a:cs typeface="Times New Roman"/>
              <a:sym typeface="Times New Roman"/>
            </a:endParaRPr>
          </a:p>
          <a:p>
            <a:pPr indent="0" lvl="0" marL="109728" rtl="0" algn="l">
              <a:spcBef>
                <a:spcPts val="400"/>
              </a:spcBef>
              <a:spcAft>
                <a:spcPts val="0"/>
              </a:spcAft>
              <a:buSzPts val="1632"/>
              <a:buNone/>
            </a:pPr>
            <a:r>
              <a:t/>
            </a:r>
            <a:endParaRPr sz="2400">
              <a:latin typeface="Times New Roman"/>
              <a:ea typeface="Times New Roman"/>
              <a:cs typeface="Times New Roman"/>
              <a:sym typeface="Times New Roman"/>
            </a:endParaRPr>
          </a:p>
          <a:p>
            <a:pPr indent="0" lvl="0" marL="109728" rtl="0" algn="l">
              <a:spcBef>
                <a:spcPts val="400"/>
              </a:spcBef>
              <a:spcAft>
                <a:spcPts val="0"/>
              </a:spcAft>
              <a:buSzPts val="1632"/>
              <a:buNone/>
            </a:pPr>
            <a:r>
              <a:rPr b="1" lang="en-US" sz="2400">
                <a:latin typeface="Times New Roman"/>
                <a:ea typeface="Times New Roman"/>
                <a:cs typeface="Times New Roman"/>
                <a:sym typeface="Times New Roman"/>
              </a:rPr>
              <a:t>Some of the factors that fuel the debate on usability are:</a:t>
            </a:r>
            <a:endParaRPr/>
          </a:p>
          <a:p>
            <a:pPr indent="-256032" lvl="0" marL="365760" rtl="0" algn="l">
              <a:spcBef>
                <a:spcPts val="400"/>
              </a:spcBef>
              <a:spcAft>
                <a:spcPts val="0"/>
              </a:spcAft>
              <a:buSzPts val="1632"/>
              <a:buChar char="🞂"/>
            </a:pPr>
            <a:r>
              <a:rPr lang="en-US" sz="2400">
                <a:latin typeface="Times New Roman"/>
                <a:ea typeface="Times New Roman"/>
                <a:cs typeface="Times New Roman"/>
                <a:sym typeface="Times New Roman"/>
              </a:rPr>
              <a:t>Usability and look-and –feel aspects are subjective in nature and cannot always be objectively measured.</a:t>
            </a:r>
            <a:endParaRPr/>
          </a:p>
          <a:p>
            <a:pPr indent="-256032" lvl="0" marL="365760" rtl="0" algn="l">
              <a:spcBef>
                <a:spcPts val="400"/>
              </a:spcBef>
              <a:spcAft>
                <a:spcPts val="0"/>
              </a:spcAft>
              <a:buSzPts val="1632"/>
              <a:buChar char="🞂"/>
            </a:pPr>
            <a:r>
              <a:rPr lang="en-US" sz="2400">
                <a:latin typeface="Times New Roman"/>
                <a:ea typeface="Times New Roman"/>
                <a:cs typeface="Times New Roman"/>
                <a:sym typeface="Times New Roman"/>
              </a:rPr>
              <a:t>Perceptions of “good usability” varies from user to user.</a:t>
            </a:r>
            <a:endParaRPr/>
          </a:p>
          <a:p>
            <a:pPr indent="-256032" lvl="0" marL="365760" rtl="0" algn="l">
              <a:spcBef>
                <a:spcPts val="400"/>
              </a:spcBef>
              <a:spcAft>
                <a:spcPts val="0"/>
              </a:spcAft>
              <a:buSzPts val="1632"/>
              <a:buChar char="🞂"/>
            </a:pPr>
            <a:r>
              <a:rPr lang="en-US" sz="2400">
                <a:latin typeface="Times New Roman"/>
                <a:ea typeface="Times New Roman"/>
                <a:cs typeface="Times New Roman"/>
                <a:sym typeface="Times New Roman"/>
              </a:rPr>
              <a:t>User interface can be constructed as a design time activity.</a:t>
            </a:r>
            <a:endParaRPr/>
          </a:p>
          <a:p>
            <a:pPr indent="-256032" lvl="0" marL="365760" rtl="0" algn="l">
              <a:spcBef>
                <a:spcPts val="400"/>
              </a:spcBef>
              <a:spcAft>
                <a:spcPts val="0"/>
              </a:spcAft>
              <a:buSzPts val="1632"/>
              <a:buChar char="🞂"/>
            </a:pPr>
            <a:r>
              <a:rPr lang="en-US" sz="2400">
                <a:latin typeface="Times New Roman"/>
                <a:ea typeface="Times New Roman"/>
                <a:cs typeface="Times New Roman"/>
                <a:sym typeface="Times New Roman"/>
              </a:rPr>
              <a:t>Something that is easy for one user may not be easy for another user due to different types of users a product can have.</a:t>
            </a:r>
            <a:endParaRPr/>
          </a:p>
        </p:txBody>
      </p:sp>
      <p:pic>
        <p:nvPicPr>
          <p:cNvPr descr="WhatsApp Image 2020-07-07 at 14.53.53.jpeg" id="641" name="Google Shape;641;p73"/>
          <p:cNvPicPr preferRelativeResize="0"/>
          <p:nvPr/>
        </p:nvPicPr>
        <p:blipFill rotWithShape="1">
          <a:blip r:embed="rId3">
            <a:alphaModFix/>
          </a:blip>
          <a:srcRect b="0" l="0" r="0" t="0"/>
          <a:stretch/>
        </p:blipFill>
        <p:spPr>
          <a:xfrm>
            <a:off x="8153400" y="0"/>
            <a:ext cx="790575" cy="83820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74"/>
          <p:cNvSpPr txBox="1"/>
          <p:nvPr>
            <p:ph idx="1" type="body"/>
          </p:nvPr>
        </p:nvSpPr>
        <p:spPr>
          <a:xfrm>
            <a:off x="76201" y="1142999"/>
            <a:ext cx="9041394" cy="5029201"/>
          </a:xfrm>
          <a:prstGeom prst="rect">
            <a:avLst/>
          </a:prstGeom>
          <a:noFill/>
          <a:ln>
            <a:noFill/>
          </a:ln>
        </p:spPr>
        <p:txBody>
          <a:bodyPr anchorCtr="0" anchor="t" bIns="45700" lIns="91425" spcFirstLastPara="1" rIns="91425" wrap="square" tIns="45700">
            <a:noAutofit/>
          </a:bodyPr>
          <a:lstStyle/>
          <a:p>
            <a:pPr indent="0" lvl="0" marL="109728" rtl="0" algn="l">
              <a:spcBef>
                <a:spcPts val="0"/>
              </a:spcBef>
              <a:spcAft>
                <a:spcPts val="0"/>
              </a:spcAft>
              <a:buSzPts val="1632"/>
              <a:buNone/>
            </a:pPr>
            <a:r>
              <a:rPr b="1" lang="en-US" sz="2400">
                <a:latin typeface="Times New Roman"/>
                <a:ea typeface="Times New Roman"/>
                <a:cs typeface="Times New Roman"/>
                <a:sym typeface="Times New Roman"/>
              </a:rPr>
              <a:t>Characteristic of usability testing are:</a:t>
            </a:r>
            <a:endParaRPr/>
          </a:p>
          <a:p>
            <a:pPr indent="0" lvl="0" marL="109728" rtl="0" algn="l">
              <a:spcBef>
                <a:spcPts val="400"/>
              </a:spcBef>
              <a:spcAft>
                <a:spcPts val="0"/>
              </a:spcAft>
              <a:buSzPts val="1632"/>
              <a:buNone/>
            </a:pPr>
            <a:r>
              <a:t/>
            </a:r>
            <a:endParaRPr sz="2400">
              <a:latin typeface="Times New Roman"/>
              <a:ea typeface="Times New Roman"/>
              <a:cs typeface="Times New Roman"/>
              <a:sym typeface="Times New Roman"/>
            </a:endParaRPr>
          </a:p>
          <a:p>
            <a:pPr indent="-256032" lvl="0" marL="365760" rtl="0" algn="l">
              <a:spcBef>
                <a:spcPts val="400"/>
              </a:spcBef>
              <a:spcAft>
                <a:spcPts val="0"/>
              </a:spcAft>
              <a:buSzPts val="1632"/>
              <a:buChar char="🞂"/>
            </a:pPr>
            <a:r>
              <a:rPr lang="en-US" sz="2400">
                <a:latin typeface="Times New Roman"/>
                <a:ea typeface="Times New Roman"/>
                <a:cs typeface="Times New Roman"/>
                <a:sym typeface="Times New Roman"/>
              </a:rPr>
              <a:t>Usability testing tests the product from the users point of view.</a:t>
            </a:r>
            <a:endParaRPr/>
          </a:p>
          <a:p>
            <a:pPr indent="-256032" lvl="0" marL="365760" rtl="0" algn="l">
              <a:spcBef>
                <a:spcPts val="400"/>
              </a:spcBef>
              <a:spcAft>
                <a:spcPts val="0"/>
              </a:spcAft>
              <a:buSzPts val="1632"/>
              <a:buChar char="🞂"/>
            </a:pPr>
            <a:r>
              <a:rPr lang="en-US" sz="2400">
                <a:latin typeface="Times New Roman"/>
                <a:ea typeface="Times New Roman"/>
                <a:cs typeface="Times New Roman"/>
                <a:sym typeface="Times New Roman"/>
              </a:rPr>
              <a:t>Usability testing is for checking the product to see if it is easy to use for the various categories of users.</a:t>
            </a:r>
            <a:endParaRPr/>
          </a:p>
          <a:p>
            <a:pPr indent="-256032" lvl="0" marL="365760" rtl="0" algn="l">
              <a:spcBef>
                <a:spcPts val="400"/>
              </a:spcBef>
              <a:spcAft>
                <a:spcPts val="0"/>
              </a:spcAft>
              <a:buSzPts val="1632"/>
              <a:buChar char="🞂"/>
            </a:pPr>
            <a:r>
              <a:rPr lang="en-US" sz="2400">
                <a:latin typeface="Times New Roman"/>
                <a:ea typeface="Times New Roman"/>
                <a:cs typeface="Times New Roman"/>
                <a:sym typeface="Times New Roman"/>
              </a:rPr>
              <a:t>Usability testing is a processes to identify discrepancies between the user interface of the product and the human user requirements.</a:t>
            </a:r>
            <a:endParaRPr/>
          </a:p>
          <a:p>
            <a:pPr indent="0" lvl="0" marL="109728" rtl="0" algn="l">
              <a:spcBef>
                <a:spcPts val="400"/>
              </a:spcBef>
              <a:spcAft>
                <a:spcPts val="0"/>
              </a:spcAft>
              <a:buSzPts val="1632"/>
              <a:buNone/>
            </a:pPr>
            <a:r>
              <a:rPr lang="en-US" sz="2400">
                <a:latin typeface="Times New Roman"/>
                <a:ea typeface="Times New Roman"/>
                <a:cs typeface="Times New Roman"/>
                <a:sym typeface="Times New Roman"/>
              </a:rPr>
              <a:t> </a:t>
            </a:r>
            <a:endParaRPr/>
          </a:p>
        </p:txBody>
      </p:sp>
      <p:pic>
        <p:nvPicPr>
          <p:cNvPr descr="WhatsApp Image 2020-07-07 at 14.53.53.jpeg" id="647" name="Google Shape;647;p74"/>
          <p:cNvPicPr preferRelativeResize="0"/>
          <p:nvPr/>
        </p:nvPicPr>
        <p:blipFill rotWithShape="1">
          <a:blip r:embed="rId3">
            <a:alphaModFix/>
          </a:blip>
          <a:srcRect b="0" l="0" r="0" t="0"/>
          <a:stretch/>
        </p:blipFill>
        <p:spPr>
          <a:xfrm>
            <a:off x="8153400" y="0"/>
            <a:ext cx="790575" cy="83820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75"/>
          <p:cNvSpPr txBox="1"/>
          <p:nvPr>
            <p:ph idx="1" type="body"/>
          </p:nvPr>
        </p:nvSpPr>
        <p:spPr>
          <a:xfrm>
            <a:off x="76201" y="381001"/>
            <a:ext cx="9041394" cy="5791200"/>
          </a:xfrm>
          <a:prstGeom prst="rect">
            <a:avLst/>
          </a:prstGeom>
          <a:noFill/>
          <a:ln>
            <a:noFill/>
          </a:ln>
        </p:spPr>
        <p:txBody>
          <a:bodyPr anchorCtr="0" anchor="t" bIns="45700" lIns="91425" spcFirstLastPara="1" rIns="91425" wrap="square" tIns="45700">
            <a:noAutofit/>
          </a:bodyPr>
          <a:lstStyle/>
          <a:p>
            <a:pPr indent="0" lvl="0" marL="109728" rtl="0" algn="l">
              <a:spcBef>
                <a:spcPts val="0"/>
              </a:spcBef>
              <a:spcAft>
                <a:spcPts val="0"/>
              </a:spcAft>
              <a:buSzPts val="1632"/>
              <a:buNone/>
            </a:pPr>
            <a:r>
              <a:rPr lang="en-US" sz="2400">
                <a:latin typeface="Times New Roman"/>
                <a:ea typeface="Times New Roman"/>
                <a:cs typeface="Times New Roman"/>
                <a:sym typeface="Times New Roman"/>
              </a:rPr>
              <a:t> </a:t>
            </a:r>
            <a:endParaRPr/>
          </a:p>
          <a:p>
            <a:pPr indent="0" lvl="0" marL="109728" rtl="0" algn="l">
              <a:spcBef>
                <a:spcPts val="400"/>
              </a:spcBef>
              <a:spcAft>
                <a:spcPts val="0"/>
              </a:spcAft>
              <a:buSzPts val="1632"/>
              <a:buNone/>
            </a:pPr>
            <a:r>
              <a:rPr b="1" lang="en-US" sz="2400">
                <a:latin typeface="Times New Roman"/>
                <a:ea typeface="Times New Roman"/>
                <a:cs typeface="Times New Roman"/>
                <a:sym typeface="Times New Roman"/>
              </a:rPr>
              <a:t>Approach To Usability</a:t>
            </a:r>
            <a:endParaRPr/>
          </a:p>
          <a:p>
            <a:pPr indent="0" lvl="0" marL="109728" rtl="0" algn="l">
              <a:spcBef>
                <a:spcPts val="400"/>
              </a:spcBef>
              <a:spcAft>
                <a:spcPts val="0"/>
              </a:spcAft>
              <a:buSzPts val="1632"/>
              <a:buNone/>
            </a:pPr>
            <a:r>
              <a:t/>
            </a:r>
            <a:endParaRPr sz="2400">
              <a:latin typeface="Times New Roman"/>
              <a:ea typeface="Times New Roman"/>
              <a:cs typeface="Times New Roman"/>
              <a:sym typeface="Times New Roman"/>
            </a:endParaRPr>
          </a:p>
          <a:p>
            <a:pPr indent="0" lvl="0" marL="109728" rtl="0" algn="l">
              <a:spcBef>
                <a:spcPts val="400"/>
              </a:spcBef>
              <a:spcAft>
                <a:spcPts val="0"/>
              </a:spcAft>
              <a:buSzPts val="1632"/>
              <a:buNone/>
            </a:pPr>
            <a:r>
              <a:rPr lang="en-US" sz="2400">
                <a:latin typeface="Times New Roman"/>
                <a:ea typeface="Times New Roman"/>
                <a:cs typeface="Times New Roman"/>
                <a:sym typeface="Times New Roman"/>
              </a:rPr>
              <a:t>When doing usability testing, certain human factors can be represented in a quantifiable way and can be tested objectively. </a:t>
            </a:r>
            <a:endParaRPr sz="2400">
              <a:latin typeface="Times New Roman"/>
              <a:ea typeface="Times New Roman"/>
              <a:cs typeface="Times New Roman"/>
              <a:sym typeface="Times New Roman"/>
            </a:endParaRPr>
          </a:p>
          <a:p>
            <a:pPr indent="0" lvl="0" marL="109728" rtl="0" algn="l">
              <a:spcBef>
                <a:spcPts val="400"/>
              </a:spcBef>
              <a:spcAft>
                <a:spcPts val="0"/>
              </a:spcAft>
              <a:buSzPts val="1632"/>
              <a:buNone/>
            </a:pPr>
            <a:r>
              <a:t/>
            </a:r>
            <a:endParaRPr sz="2400">
              <a:latin typeface="Times New Roman"/>
              <a:ea typeface="Times New Roman"/>
              <a:cs typeface="Times New Roman"/>
              <a:sym typeface="Times New Roman"/>
            </a:endParaRPr>
          </a:p>
          <a:p>
            <a:pPr indent="0" lvl="0" marL="0" rtl="0" algn="l">
              <a:spcBef>
                <a:spcPts val="400"/>
              </a:spcBef>
              <a:spcAft>
                <a:spcPts val="0"/>
              </a:spcAft>
              <a:buSzPts val="1632"/>
              <a:buNone/>
            </a:pPr>
            <a:r>
              <a:rPr lang="en-US" sz="2400">
                <a:latin typeface="Times New Roman"/>
                <a:ea typeface="Times New Roman"/>
                <a:cs typeface="Times New Roman"/>
                <a:sym typeface="Times New Roman"/>
              </a:rPr>
              <a:t>The number of mouse clicks, number of submenus to navigate, number of keystrokes, number of commands to perform a task can all be measured and checked as part of usability testing. </a:t>
            </a:r>
            <a:endParaRPr sz="2400">
              <a:latin typeface="Times New Roman"/>
              <a:ea typeface="Times New Roman"/>
              <a:cs typeface="Times New Roman"/>
              <a:sym typeface="Times New Roman"/>
            </a:endParaRPr>
          </a:p>
          <a:p>
            <a:pPr indent="0" lvl="0" marL="0" rtl="0" algn="l">
              <a:spcBef>
                <a:spcPts val="400"/>
              </a:spcBef>
              <a:spcAft>
                <a:spcPts val="0"/>
              </a:spcAft>
              <a:buSzPts val="1632"/>
              <a:buNone/>
            </a:pPr>
            <a:r>
              <a:t/>
            </a:r>
            <a:endParaRPr sz="2400">
              <a:latin typeface="Times New Roman"/>
              <a:ea typeface="Times New Roman"/>
              <a:cs typeface="Times New Roman"/>
              <a:sym typeface="Times New Roman"/>
            </a:endParaRPr>
          </a:p>
          <a:p>
            <a:pPr indent="0" lvl="0" marL="0" rtl="0" algn="l">
              <a:spcBef>
                <a:spcPts val="400"/>
              </a:spcBef>
              <a:spcAft>
                <a:spcPts val="0"/>
              </a:spcAft>
              <a:buSzPts val="1632"/>
              <a:buNone/>
            </a:pPr>
            <a:r>
              <a:rPr lang="en-US" sz="2400">
                <a:latin typeface="Times New Roman"/>
                <a:ea typeface="Times New Roman"/>
                <a:cs typeface="Times New Roman"/>
                <a:sym typeface="Times New Roman"/>
              </a:rPr>
              <a:t>Usability testing is not only for product binaries or executable. It also applies to documentation and other deliverables that are shipped along with a product.</a:t>
            </a:r>
            <a:endParaRPr/>
          </a:p>
        </p:txBody>
      </p:sp>
      <p:pic>
        <p:nvPicPr>
          <p:cNvPr descr="WhatsApp Image 2020-07-07 at 14.53.53.jpeg" id="653" name="Google Shape;653;p75"/>
          <p:cNvPicPr preferRelativeResize="0"/>
          <p:nvPr/>
        </p:nvPicPr>
        <p:blipFill rotWithShape="1">
          <a:blip r:embed="rId3">
            <a:alphaModFix/>
          </a:blip>
          <a:srcRect b="0" l="0" r="0" t="0"/>
          <a:stretch/>
        </p:blipFill>
        <p:spPr>
          <a:xfrm>
            <a:off x="8153400" y="0"/>
            <a:ext cx="790575" cy="83820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76"/>
          <p:cNvSpPr txBox="1"/>
          <p:nvPr>
            <p:ph idx="1" type="body"/>
          </p:nvPr>
        </p:nvSpPr>
        <p:spPr>
          <a:xfrm>
            <a:off x="76201" y="838199"/>
            <a:ext cx="9041394" cy="5334001"/>
          </a:xfrm>
          <a:prstGeom prst="rect">
            <a:avLst/>
          </a:prstGeom>
          <a:noFill/>
          <a:ln>
            <a:noFill/>
          </a:ln>
        </p:spPr>
        <p:txBody>
          <a:bodyPr anchorCtr="0" anchor="t" bIns="45700" lIns="91425" spcFirstLastPara="1" rIns="91425" wrap="square" tIns="45700">
            <a:noAutofit/>
          </a:bodyPr>
          <a:lstStyle/>
          <a:p>
            <a:pPr indent="0" lvl="0" marL="109728" rtl="0" algn="l">
              <a:spcBef>
                <a:spcPts val="0"/>
              </a:spcBef>
              <a:spcAft>
                <a:spcPts val="0"/>
              </a:spcAft>
              <a:buSzPts val="1632"/>
              <a:buNone/>
            </a:pPr>
            <a:r>
              <a:rPr b="1" lang="en-US" sz="2400">
                <a:latin typeface="Times New Roman"/>
                <a:ea typeface="Times New Roman"/>
                <a:cs typeface="Times New Roman"/>
                <a:sym typeface="Times New Roman"/>
              </a:rPr>
              <a:t>Best Suited People To Perform Usability Testing:</a:t>
            </a:r>
            <a:endParaRPr/>
          </a:p>
          <a:p>
            <a:pPr indent="0" lvl="0" marL="109728" rtl="0" algn="l">
              <a:spcBef>
                <a:spcPts val="400"/>
              </a:spcBef>
              <a:spcAft>
                <a:spcPts val="0"/>
              </a:spcAft>
              <a:buSzPts val="1632"/>
              <a:buNone/>
            </a:pPr>
            <a:r>
              <a:t/>
            </a:r>
            <a:endParaRPr sz="2400">
              <a:latin typeface="Times New Roman"/>
              <a:ea typeface="Times New Roman"/>
              <a:cs typeface="Times New Roman"/>
              <a:sym typeface="Times New Roman"/>
            </a:endParaRPr>
          </a:p>
          <a:p>
            <a:pPr indent="-256032" lvl="0" marL="365760" rtl="0" algn="l">
              <a:spcBef>
                <a:spcPts val="400"/>
              </a:spcBef>
              <a:spcAft>
                <a:spcPts val="0"/>
              </a:spcAft>
              <a:buSzPts val="1632"/>
              <a:buChar char="🞂"/>
            </a:pPr>
            <a:r>
              <a:rPr lang="en-US" sz="2400">
                <a:latin typeface="Times New Roman"/>
                <a:ea typeface="Times New Roman"/>
                <a:cs typeface="Times New Roman"/>
                <a:sym typeface="Times New Roman"/>
              </a:rPr>
              <a:t>Typically representative of the actual user segments who would be using the product, so that the typical user patterns can be captured.</a:t>
            </a:r>
            <a:endParaRPr/>
          </a:p>
          <a:p>
            <a:pPr indent="-256032" lvl="0" marL="365760" rtl="0" algn="l">
              <a:spcBef>
                <a:spcPts val="400"/>
              </a:spcBef>
              <a:spcAft>
                <a:spcPts val="0"/>
              </a:spcAft>
              <a:buSzPts val="1632"/>
              <a:buChar char="🞂"/>
            </a:pPr>
            <a:r>
              <a:rPr lang="en-US" sz="2400">
                <a:latin typeface="Times New Roman"/>
                <a:ea typeface="Times New Roman"/>
                <a:cs typeface="Times New Roman"/>
                <a:sym typeface="Times New Roman"/>
              </a:rPr>
              <a:t>People who are new to the product, so that they can start without any bias and be able to identify usability problems.</a:t>
            </a:r>
            <a:endParaRPr/>
          </a:p>
          <a:p>
            <a:pPr indent="-256032" lvl="0" marL="365760" rtl="0" algn="l">
              <a:spcBef>
                <a:spcPts val="400"/>
              </a:spcBef>
              <a:spcAft>
                <a:spcPts val="0"/>
              </a:spcAft>
              <a:buSzPts val="1632"/>
              <a:buChar char="🞂"/>
            </a:pPr>
            <a:r>
              <a:rPr lang="en-US" sz="2400">
                <a:latin typeface="Times New Roman"/>
                <a:ea typeface="Times New Roman"/>
                <a:cs typeface="Times New Roman"/>
                <a:sym typeface="Times New Roman"/>
              </a:rPr>
              <a:t>A part of the team performing usability testing is selected from representatives outside the testing team.</a:t>
            </a:r>
            <a:endParaRPr/>
          </a:p>
        </p:txBody>
      </p:sp>
      <p:pic>
        <p:nvPicPr>
          <p:cNvPr descr="WhatsApp Image 2020-07-07 at 14.53.53.jpeg" id="659" name="Google Shape;659;p76"/>
          <p:cNvPicPr preferRelativeResize="0"/>
          <p:nvPr/>
        </p:nvPicPr>
        <p:blipFill rotWithShape="1">
          <a:blip r:embed="rId3">
            <a:alphaModFix/>
          </a:blip>
          <a:srcRect b="0" l="0" r="0" t="0"/>
          <a:stretch/>
        </p:blipFill>
        <p:spPr>
          <a:xfrm>
            <a:off x="8153400" y="0"/>
            <a:ext cx="790575" cy="83820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77"/>
          <p:cNvSpPr txBox="1"/>
          <p:nvPr>
            <p:ph idx="1" type="body"/>
          </p:nvPr>
        </p:nvSpPr>
        <p:spPr>
          <a:xfrm>
            <a:off x="76201" y="838199"/>
            <a:ext cx="9041394" cy="5334001"/>
          </a:xfrm>
          <a:prstGeom prst="rect">
            <a:avLst/>
          </a:prstGeom>
          <a:noFill/>
          <a:ln>
            <a:noFill/>
          </a:ln>
        </p:spPr>
        <p:txBody>
          <a:bodyPr anchorCtr="0" anchor="t" bIns="45700" lIns="91425" spcFirstLastPara="1" rIns="91425" wrap="square" tIns="45700">
            <a:noAutofit/>
          </a:bodyPr>
          <a:lstStyle/>
          <a:p>
            <a:pPr indent="0" lvl="0" marL="109728" rtl="0" algn="l">
              <a:spcBef>
                <a:spcPts val="0"/>
              </a:spcBef>
              <a:spcAft>
                <a:spcPts val="0"/>
              </a:spcAft>
              <a:buSzPts val="1632"/>
              <a:buNone/>
            </a:pPr>
            <a:r>
              <a:rPr b="1" lang="en-US" sz="2400">
                <a:latin typeface="Times New Roman"/>
                <a:ea typeface="Times New Roman"/>
                <a:cs typeface="Times New Roman"/>
                <a:sym typeface="Times New Roman"/>
              </a:rPr>
              <a:t>Means To Verify Usability  Design</a:t>
            </a:r>
            <a:endParaRPr/>
          </a:p>
          <a:p>
            <a:pPr indent="0" lvl="0" marL="109728" rtl="0" algn="l">
              <a:spcBef>
                <a:spcPts val="400"/>
              </a:spcBef>
              <a:spcAft>
                <a:spcPts val="0"/>
              </a:spcAft>
              <a:buSzPts val="1632"/>
              <a:buNone/>
            </a:pPr>
            <a:r>
              <a:t/>
            </a:r>
            <a:endParaRPr sz="2400">
              <a:latin typeface="Times New Roman"/>
              <a:ea typeface="Times New Roman"/>
              <a:cs typeface="Times New Roman"/>
              <a:sym typeface="Times New Roman"/>
            </a:endParaRPr>
          </a:p>
          <a:p>
            <a:pPr indent="-256032" lvl="0" marL="365760" rtl="0" algn="l">
              <a:spcBef>
                <a:spcPts val="400"/>
              </a:spcBef>
              <a:spcAft>
                <a:spcPts val="0"/>
              </a:spcAft>
              <a:buSzPts val="1632"/>
              <a:buChar char="🞂"/>
            </a:pPr>
            <a:r>
              <a:rPr lang="en-US" sz="2400">
                <a:latin typeface="Times New Roman"/>
                <a:ea typeface="Times New Roman"/>
                <a:cs typeface="Times New Roman"/>
                <a:sym typeface="Times New Roman"/>
              </a:rPr>
              <a:t>Style Sheets</a:t>
            </a:r>
            <a:endParaRPr/>
          </a:p>
          <a:p>
            <a:pPr indent="-256032" lvl="0" marL="365760" rtl="0" algn="l">
              <a:spcBef>
                <a:spcPts val="400"/>
              </a:spcBef>
              <a:spcAft>
                <a:spcPts val="0"/>
              </a:spcAft>
              <a:buSzPts val="1632"/>
              <a:buChar char="🞂"/>
            </a:pPr>
            <a:r>
              <a:rPr lang="en-US" sz="2400">
                <a:latin typeface="Times New Roman"/>
                <a:ea typeface="Times New Roman"/>
                <a:cs typeface="Times New Roman"/>
                <a:sym typeface="Times New Roman"/>
              </a:rPr>
              <a:t>Screen prototypes</a:t>
            </a:r>
            <a:endParaRPr/>
          </a:p>
          <a:p>
            <a:pPr indent="-256032" lvl="0" marL="365760" rtl="0" algn="l">
              <a:spcBef>
                <a:spcPts val="400"/>
              </a:spcBef>
              <a:spcAft>
                <a:spcPts val="0"/>
              </a:spcAft>
              <a:buSzPts val="1632"/>
              <a:buChar char="🞂"/>
            </a:pPr>
            <a:r>
              <a:rPr lang="en-US" sz="2400">
                <a:latin typeface="Times New Roman"/>
                <a:ea typeface="Times New Roman"/>
                <a:cs typeface="Times New Roman"/>
                <a:sym typeface="Times New Roman"/>
              </a:rPr>
              <a:t>Paper design</a:t>
            </a:r>
            <a:endParaRPr/>
          </a:p>
          <a:p>
            <a:pPr indent="-256032" lvl="0" marL="365760" rtl="0" algn="l">
              <a:spcBef>
                <a:spcPts val="400"/>
              </a:spcBef>
              <a:spcAft>
                <a:spcPts val="0"/>
              </a:spcAft>
              <a:buSzPts val="1632"/>
              <a:buChar char="🞂"/>
            </a:pPr>
            <a:r>
              <a:rPr lang="en-US" sz="2400">
                <a:latin typeface="Times New Roman"/>
                <a:ea typeface="Times New Roman"/>
                <a:cs typeface="Times New Roman"/>
                <a:sym typeface="Times New Roman"/>
              </a:rPr>
              <a:t>Layout design</a:t>
            </a:r>
            <a:endParaRPr/>
          </a:p>
        </p:txBody>
      </p:sp>
      <p:pic>
        <p:nvPicPr>
          <p:cNvPr descr="WhatsApp Image 2020-07-07 at 14.53.53.jpeg" id="665" name="Google Shape;665;p77"/>
          <p:cNvPicPr preferRelativeResize="0"/>
          <p:nvPr/>
        </p:nvPicPr>
        <p:blipFill rotWithShape="1">
          <a:blip r:embed="rId3">
            <a:alphaModFix/>
          </a:blip>
          <a:srcRect b="0" l="0" r="0" t="0"/>
          <a:stretch/>
        </p:blipFill>
        <p:spPr>
          <a:xfrm>
            <a:off x="8153400" y="0"/>
            <a:ext cx="790575" cy="83820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78"/>
          <p:cNvSpPr txBox="1"/>
          <p:nvPr>
            <p:ph idx="1" type="body"/>
          </p:nvPr>
        </p:nvSpPr>
        <p:spPr>
          <a:xfrm>
            <a:off x="-33196" y="457200"/>
            <a:ext cx="9041394" cy="5334001"/>
          </a:xfrm>
          <a:prstGeom prst="rect">
            <a:avLst/>
          </a:prstGeom>
          <a:noFill/>
          <a:ln>
            <a:noFill/>
          </a:ln>
        </p:spPr>
        <p:txBody>
          <a:bodyPr anchorCtr="0" anchor="t" bIns="45700" lIns="91425" spcFirstLastPara="1" rIns="91425" wrap="square" tIns="45700">
            <a:noAutofit/>
          </a:bodyPr>
          <a:lstStyle/>
          <a:p>
            <a:pPr indent="0" lvl="0" marL="109728" rtl="0" algn="l">
              <a:spcBef>
                <a:spcPts val="0"/>
              </a:spcBef>
              <a:spcAft>
                <a:spcPts val="0"/>
              </a:spcAft>
              <a:buSzPts val="1632"/>
              <a:buNone/>
            </a:pPr>
            <a:r>
              <a:rPr b="1" lang="en-US" sz="2400">
                <a:latin typeface="Times New Roman"/>
                <a:ea typeface="Times New Roman"/>
                <a:cs typeface="Times New Roman"/>
                <a:sym typeface="Times New Roman"/>
              </a:rPr>
              <a:t>How to Achieve Usability? </a:t>
            </a:r>
            <a:endParaRPr sz="2400">
              <a:latin typeface="Times New Roman"/>
              <a:ea typeface="Times New Roman"/>
              <a:cs typeface="Times New Roman"/>
              <a:sym typeface="Times New Roman"/>
            </a:endParaRPr>
          </a:p>
          <a:p>
            <a:pPr indent="-256032" lvl="0" marL="365760" rtl="0" algn="l">
              <a:spcBef>
                <a:spcPts val="400"/>
              </a:spcBef>
              <a:spcAft>
                <a:spcPts val="0"/>
              </a:spcAft>
              <a:buSzPts val="1632"/>
              <a:buChar char="🞂"/>
            </a:pPr>
            <a:r>
              <a:rPr lang="en-US" sz="2400">
                <a:latin typeface="Times New Roman"/>
                <a:ea typeface="Times New Roman"/>
                <a:cs typeface="Times New Roman"/>
                <a:sym typeface="Times New Roman"/>
              </a:rPr>
              <a:t>Involving the users proactively on user interface design can yield good results. </a:t>
            </a:r>
            <a:endParaRPr sz="2400">
              <a:latin typeface="Times New Roman"/>
              <a:ea typeface="Times New Roman"/>
              <a:cs typeface="Times New Roman"/>
              <a:sym typeface="Times New Roman"/>
            </a:endParaRPr>
          </a:p>
          <a:p>
            <a:pPr indent="-256032" lvl="0" marL="365760" rtl="0" algn="l">
              <a:spcBef>
                <a:spcPts val="400"/>
              </a:spcBef>
              <a:spcAft>
                <a:spcPts val="0"/>
              </a:spcAft>
              <a:buSzPts val="1632"/>
              <a:buChar char="🞂"/>
            </a:pPr>
            <a:r>
              <a:rPr lang="en-US" sz="2400">
                <a:latin typeface="Times New Roman"/>
                <a:ea typeface="Times New Roman"/>
                <a:cs typeface="Times New Roman"/>
                <a:sym typeface="Times New Roman"/>
              </a:rPr>
              <a:t>User interface requirements cannot be expressed in terms of words. One has to use the product to get a feel of its usability. </a:t>
            </a:r>
            <a:endParaRPr sz="2400">
              <a:latin typeface="Times New Roman"/>
              <a:ea typeface="Times New Roman"/>
              <a:cs typeface="Times New Roman"/>
              <a:sym typeface="Times New Roman"/>
            </a:endParaRPr>
          </a:p>
          <a:p>
            <a:pPr indent="-256032" lvl="0" marL="365760" rtl="0" algn="l">
              <a:spcBef>
                <a:spcPts val="400"/>
              </a:spcBef>
              <a:spcAft>
                <a:spcPts val="0"/>
              </a:spcAft>
              <a:buSzPts val="1632"/>
              <a:buChar char="🞂"/>
            </a:pPr>
            <a:r>
              <a:rPr lang="en-US" sz="2400">
                <a:latin typeface="Times New Roman"/>
                <a:ea typeface="Times New Roman"/>
                <a:cs typeface="Times New Roman"/>
                <a:sym typeface="Times New Roman"/>
              </a:rPr>
              <a:t>That is why involving the customers to give feedback on all the user interface requirements upfront. </a:t>
            </a:r>
            <a:endParaRPr sz="2400">
              <a:latin typeface="Times New Roman"/>
              <a:ea typeface="Times New Roman"/>
              <a:cs typeface="Times New Roman"/>
              <a:sym typeface="Times New Roman"/>
            </a:endParaRPr>
          </a:p>
          <a:p>
            <a:pPr indent="-152400" lvl="0" marL="365760" rtl="0" algn="l">
              <a:spcBef>
                <a:spcPts val="400"/>
              </a:spcBef>
              <a:spcAft>
                <a:spcPts val="0"/>
              </a:spcAft>
              <a:buSzPts val="1632"/>
              <a:buNone/>
            </a:pPr>
            <a:r>
              <a:t/>
            </a:r>
            <a:endParaRPr sz="2400">
              <a:latin typeface="Times New Roman"/>
              <a:ea typeface="Times New Roman"/>
              <a:cs typeface="Times New Roman"/>
              <a:sym typeface="Times New Roman"/>
            </a:endParaRPr>
          </a:p>
          <a:p>
            <a:pPr indent="0" lvl="0" marL="109728" rtl="0" algn="l">
              <a:spcBef>
                <a:spcPts val="400"/>
              </a:spcBef>
              <a:spcAft>
                <a:spcPts val="0"/>
              </a:spcAft>
              <a:buSzPts val="1632"/>
              <a:buNone/>
            </a:pPr>
            <a:r>
              <a:rPr b="1" lang="en-US" sz="2400">
                <a:latin typeface="Times New Roman"/>
                <a:ea typeface="Times New Roman"/>
                <a:cs typeface="Times New Roman"/>
                <a:sym typeface="Times New Roman"/>
              </a:rPr>
              <a:t>This is not always possible because:</a:t>
            </a:r>
            <a:endParaRPr/>
          </a:p>
          <a:p>
            <a:pPr indent="-256032" lvl="0" marL="365760" rtl="0" algn="l">
              <a:spcBef>
                <a:spcPts val="400"/>
              </a:spcBef>
              <a:spcAft>
                <a:spcPts val="0"/>
              </a:spcAft>
              <a:buSzPts val="1632"/>
              <a:buChar char="🞂"/>
            </a:pPr>
            <a:r>
              <a:rPr lang="en-US" sz="2400">
                <a:latin typeface="Times New Roman"/>
                <a:ea typeface="Times New Roman"/>
                <a:cs typeface="Times New Roman"/>
                <a:sym typeface="Times New Roman"/>
              </a:rPr>
              <a:t>The user may not have the time or bandwidth to participate in this exercise.</a:t>
            </a:r>
            <a:endParaRPr/>
          </a:p>
          <a:p>
            <a:pPr indent="-256032" lvl="0" marL="365760" rtl="0" algn="l">
              <a:spcBef>
                <a:spcPts val="400"/>
              </a:spcBef>
              <a:spcAft>
                <a:spcPts val="0"/>
              </a:spcAft>
              <a:buSzPts val="1632"/>
              <a:buChar char="🞂"/>
            </a:pPr>
            <a:r>
              <a:rPr lang="en-US" sz="2400">
                <a:latin typeface="Times New Roman"/>
                <a:ea typeface="Times New Roman"/>
                <a:cs typeface="Times New Roman"/>
                <a:sym typeface="Times New Roman"/>
              </a:rPr>
              <a:t>There may be a number of users who may give conflicting requirements and it would not be possible to satisfy everyone.</a:t>
            </a:r>
            <a:endParaRPr/>
          </a:p>
          <a:p>
            <a:pPr indent="-256032" lvl="0" marL="365760" rtl="0" algn="l">
              <a:spcBef>
                <a:spcPts val="400"/>
              </a:spcBef>
              <a:spcAft>
                <a:spcPts val="0"/>
              </a:spcAft>
              <a:buSzPts val="1632"/>
              <a:buChar char="🞂"/>
            </a:pPr>
            <a:r>
              <a:rPr lang="en-US" sz="2400">
                <a:latin typeface="Times New Roman"/>
                <a:ea typeface="Times New Roman"/>
                <a:cs typeface="Times New Roman"/>
                <a:sym typeface="Times New Roman"/>
              </a:rPr>
              <a:t>In the case of breakthrough products, the users may not even be able to visualize the usage of the product.</a:t>
            </a:r>
            <a:endParaRPr/>
          </a:p>
        </p:txBody>
      </p:sp>
      <p:pic>
        <p:nvPicPr>
          <p:cNvPr descr="WhatsApp Image 2020-07-07 at 14.53.53.jpeg" id="671" name="Google Shape;671;p78"/>
          <p:cNvPicPr preferRelativeResize="0"/>
          <p:nvPr/>
        </p:nvPicPr>
        <p:blipFill rotWithShape="1">
          <a:blip r:embed="rId3">
            <a:alphaModFix/>
          </a:blip>
          <a:srcRect b="0" l="0" r="0" t="0"/>
          <a:stretch/>
        </p:blipFill>
        <p:spPr>
          <a:xfrm>
            <a:off x="8153400" y="0"/>
            <a:ext cx="790575" cy="83820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79"/>
          <p:cNvSpPr txBox="1"/>
          <p:nvPr>
            <p:ph idx="1" type="body"/>
          </p:nvPr>
        </p:nvSpPr>
        <p:spPr>
          <a:xfrm>
            <a:off x="152400" y="990600"/>
            <a:ext cx="9041394" cy="5334001"/>
          </a:xfrm>
          <a:prstGeom prst="rect">
            <a:avLst/>
          </a:prstGeom>
          <a:noFill/>
          <a:ln>
            <a:noFill/>
          </a:ln>
        </p:spPr>
        <p:txBody>
          <a:bodyPr anchorCtr="0" anchor="t" bIns="45700" lIns="91425" spcFirstLastPara="1" rIns="91425" wrap="square" tIns="45700">
            <a:noAutofit/>
          </a:bodyPr>
          <a:lstStyle/>
          <a:p>
            <a:pPr indent="0" lvl="0" marL="109728" rtl="0" algn="l">
              <a:spcBef>
                <a:spcPts val="0"/>
              </a:spcBef>
              <a:spcAft>
                <a:spcPts val="0"/>
              </a:spcAft>
              <a:buSzPts val="1632"/>
              <a:buNone/>
            </a:pPr>
            <a:r>
              <a:rPr b="1" lang="en-US" sz="2400">
                <a:latin typeface="Times New Roman"/>
                <a:ea typeface="Times New Roman"/>
                <a:cs typeface="Times New Roman"/>
                <a:sym typeface="Times New Roman"/>
              </a:rPr>
              <a:t>Quality Factors For Usability:</a:t>
            </a:r>
            <a:endParaRPr/>
          </a:p>
          <a:p>
            <a:pPr indent="0" lvl="0" marL="109728" rtl="0" algn="l">
              <a:spcBef>
                <a:spcPts val="400"/>
              </a:spcBef>
              <a:spcAft>
                <a:spcPts val="0"/>
              </a:spcAft>
              <a:buSzPts val="1632"/>
              <a:buNone/>
            </a:pPr>
            <a:r>
              <a:t/>
            </a:r>
            <a:endParaRPr sz="2400">
              <a:latin typeface="Times New Roman"/>
              <a:ea typeface="Times New Roman"/>
              <a:cs typeface="Times New Roman"/>
              <a:sym typeface="Times New Roman"/>
            </a:endParaRPr>
          </a:p>
          <a:p>
            <a:pPr indent="0" lvl="0" marL="109728" rtl="0" algn="l">
              <a:spcBef>
                <a:spcPts val="400"/>
              </a:spcBef>
              <a:spcAft>
                <a:spcPts val="0"/>
              </a:spcAft>
              <a:buSzPts val="1632"/>
              <a:buNone/>
            </a:pPr>
            <a:r>
              <a:rPr lang="en-US" sz="2400">
                <a:latin typeface="Times New Roman"/>
                <a:ea typeface="Times New Roman"/>
                <a:cs typeface="Times New Roman"/>
                <a:sym typeface="Times New Roman"/>
              </a:rPr>
              <a:t>The quality factors that help in improving objectivity in usability testing are :</a:t>
            </a:r>
            <a:endParaRPr/>
          </a:p>
          <a:p>
            <a:pPr indent="0" lvl="0" marL="109728" rtl="0" algn="l">
              <a:spcBef>
                <a:spcPts val="400"/>
              </a:spcBef>
              <a:spcAft>
                <a:spcPts val="0"/>
              </a:spcAft>
              <a:buSzPts val="1632"/>
              <a:buNone/>
            </a:pPr>
            <a:r>
              <a:t/>
            </a:r>
            <a:endParaRPr sz="2400">
              <a:latin typeface="Times New Roman"/>
              <a:ea typeface="Times New Roman"/>
              <a:cs typeface="Times New Roman"/>
              <a:sym typeface="Times New Roman"/>
            </a:endParaRPr>
          </a:p>
          <a:p>
            <a:pPr indent="-256032" lvl="0" marL="365760" rtl="0" algn="l">
              <a:spcBef>
                <a:spcPts val="400"/>
              </a:spcBef>
              <a:spcAft>
                <a:spcPts val="0"/>
              </a:spcAft>
              <a:buSzPts val="1632"/>
              <a:buChar char="🞂"/>
            </a:pPr>
            <a:r>
              <a:rPr lang="en-US" sz="2400">
                <a:latin typeface="Times New Roman"/>
                <a:ea typeface="Times New Roman"/>
                <a:cs typeface="Times New Roman"/>
                <a:sym typeface="Times New Roman"/>
              </a:rPr>
              <a:t>Comprehensibility</a:t>
            </a:r>
            <a:endParaRPr/>
          </a:p>
          <a:p>
            <a:pPr indent="-256032" lvl="0" marL="365760" rtl="0" algn="l">
              <a:spcBef>
                <a:spcPts val="400"/>
              </a:spcBef>
              <a:spcAft>
                <a:spcPts val="0"/>
              </a:spcAft>
              <a:buSzPts val="1632"/>
              <a:buChar char="🞂"/>
            </a:pPr>
            <a:r>
              <a:rPr lang="en-US" sz="2400">
                <a:latin typeface="Times New Roman"/>
                <a:ea typeface="Times New Roman"/>
                <a:cs typeface="Times New Roman"/>
                <a:sym typeface="Times New Roman"/>
              </a:rPr>
              <a:t>Consistency</a:t>
            </a:r>
            <a:endParaRPr sz="2400">
              <a:latin typeface="Times New Roman"/>
              <a:ea typeface="Times New Roman"/>
              <a:cs typeface="Times New Roman"/>
              <a:sym typeface="Times New Roman"/>
            </a:endParaRPr>
          </a:p>
          <a:p>
            <a:pPr indent="-256032" lvl="0" marL="365760" rtl="0" algn="l">
              <a:spcBef>
                <a:spcPts val="400"/>
              </a:spcBef>
              <a:spcAft>
                <a:spcPts val="0"/>
              </a:spcAft>
              <a:buSzPts val="1632"/>
              <a:buChar char="🞂"/>
            </a:pPr>
            <a:r>
              <a:rPr lang="en-US" sz="2400">
                <a:latin typeface="Times New Roman"/>
                <a:ea typeface="Times New Roman"/>
                <a:cs typeface="Times New Roman"/>
                <a:sym typeface="Times New Roman"/>
              </a:rPr>
              <a:t>Navigation</a:t>
            </a:r>
            <a:endParaRPr/>
          </a:p>
          <a:p>
            <a:pPr indent="-256032" lvl="0" marL="365760" rtl="0" algn="l">
              <a:spcBef>
                <a:spcPts val="400"/>
              </a:spcBef>
              <a:spcAft>
                <a:spcPts val="0"/>
              </a:spcAft>
              <a:buSzPts val="1632"/>
              <a:buChar char="🞂"/>
            </a:pPr>
            <a:r>
              <a:rPr lang="en-US" sz="2400">
                <a:latin typeface="Times New Roman"/>
                <a:ea typeface="Times New Roman"/>
                <a:cs typeface="Times New Roman"/>
                <a:sym typeface="Times New Roman"/>
              </a:rPr>
              <a:t>Responsiveness</a:t>
            </a:r>
            <a:endParaRPr sz="2400">
              <a:latin typeface="Times New Roman"/>
              <a:ea typeface="Times New Roman"/>
              <a:cs typeface="Times New Roman"/>
              <a:sym typeface="Times New Roman"/>
            </a:endParaRPr>
          </a:p>
        </p:txBody>
      </p:sp>
      <p:pic>
        <p:nvPicPr>
          <p:cNvPr descr="WhatsApp Image 2020-07-07 at 14.53.53.jpeg" id="677" name="Google Shape;677;p79"/>
          <p:cNvPicPr preferRelativeResize="0"/>
          <p:nvPr/>
        </p:nvPicPr>
        <p:blipFill rotWithShape="1">
          <a:blip r:embed="rId3">
            <a:alphaModFix/>
          </a:blip>
          <a:srcRect b="0" l="0" r="0" t="0"/>
          <a:stretch/>
        </p:blipFill>
        <p:spPr>
          <a:xfrm>
            <a:off x="8153400" y="0"/>
            <a:ext cx="790575" cy="838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8"/>
          <p:cNvSpPr txBox="1"/>
          <p:nvPr>
            <p:ph idx="1" type="body"/>
          </p:nvPr>
        </p:nvSpPr>
        <p:spPr>
          <a:xfrm>
            <a:off x="0" y="152400"/>
            <a:ext cx="9144000" cy="5943600"/>
          </a:xfrm>
          <a:prstGeom prst="rect">
            <a:avLst/>
          </a:prstGeom>
          <a:noFill/>
          <a:ln>
            <a:noFill/>
          </a:ln>
        </p:spPr>
        <p:txBody>
          <a:bodyPr anchorCtr="0" anchor="t" bIns="45700" lIns="91425" spcFirstLastPara="1" rIns="91425" wrap="square" tIns="45700">
            <a:noAutofit/>
          </a:bodyPr>
          <a:lstStyle/>
          <a:p>
            <a:pPr indent="-256032" lvl="0" marL="365760" rtl="0" algn="l">
              <a:spcBef>
                <a:spcPts val="0"/>
              </a:spcBef>
              <a:spcAft>
                <a:spcPts val="0"/>
              </a:spcAft>
              <a:buSzPts val="1768"/>
              <a:buNone/>
            </a:pPr>
            <a:r>
              <a:t/>
            </a:r>
            <a:endParaRPr sz="2600">
              <a:latin typeface="Times New Roman"/>
              <a:ea typeface="Times New Roman"/>
              <a:cs typeface="Times New Roman"/>
              <a:sym typeface="Times New Roman"/>
            </a:endParaRPr>
          </a:p>
          <a:p>
            <a:pPr indent="-256032" lvl="0" marL="365760" rtl="0" algn="l">
              <a:spcBef>
                <a:spcPts val="400"/>
              </a:spcBef>
              <a:spcAft>
                <a:spcPts val="0"/>
              </a:spcAft>
              <a:buSzPts val="1904"/>
              <a:buChar char="🞂"/>
            </a:pPr>
            <a:r>
              <a:rPr b="1" lang="en-US" sz="2800">
                <a:latin typeface="Times New Roman"/>
                <a:ea typeface="Times New Roman"/>
                <a:cs typeface="Times New Roman"/>
                <a:sym typeface="Times New Roman"/>
              </a:rPr>
              <a:t>Executing performance test cases</a:t>
            </a:r>
            <a:endParaRPr/>
          </a:p>
          <a:p>
            <a:pPr indent="-135128" lvl="0" marL="365760" rtl="0" algn="l">
              <a:spcBef>
                <a:spcPts val="400"/>
              </a:spcBef>
              <a:spcAft>
                <a:spcPts val="0"/>
              </a:spcAft>
              <a:buSzPts val="1904"/>
              <a:buNone/>
            </a:pPr>
            <a:r>
              <a:t/>
            </a:r>
            <a:endParaRPr sz="2800">
              <a:latin typeface="Times New Roman"/>
              <a:ea typeface="Times New Roman"/>
              <a:cs typeface="Times New Roman"/>
              <a:sym typeface="Times New Roman"/>
            </a:endParaRPr>
          </a:p>
          <a:p>
            <a:pPr indent="-256032" lvl="0" marL="365760" rtl="0" algn="l">
              <a:spcBef>
                <a:spcPts val="400"/>
              </a:spcBef>
              <a:spcAft>
                <a:spcPts val="0"/>
              </a:spcAft>
              <a:buSzPts val="1768"/>
              <a:buChar char="🞂"/>
            </a:pPr>
            <a:r>
              <a:rPr lang="en-US" sz="2600">
                <a:latin typeface="Times New Roman"/>
                <a:ea typeface="Times New Roman"/>
                <a:cs typeface="Times New Roman"/>
                <a:sym typeface="Times New Roman"/>
              </a:rPr>
              <a:t>  Performance testing generally involves more effort in planning, data collection and analysis but less effort in execution.</a:t>
            </a:r>
            <a:endParaRPr/>
          </a:p>
          <a:p>
            <a:pPr indent="-256032" lvl="0" marL="365760" rtl="0" algn="l">
              <a:spcBef>
                <a:spcPts val="400"/>
              </a:spcBef>
              <a:spcAft>
                <a:spcPts val="0"/>
              </a:spcAft>
              <a:buSzPts val="1768"/>
              <a:buNone/>
            </a:pPr>
            <a:r>
              <a:rPr b="1" lang="en-US" sz="2600">
                <a:latin typeface="Times New Roman"/>
                <a:ea typeface="Times New Roman"/>
                <a:cs typeface="Times New Roman"/>
                <a:sym typeface="Times New Roman"/>
              </a:rPr>
              <a:t>Data collection in execution refers to</a:t>
            </a:r>
            <a:r>
              <a:rPr lang="en-US" sz="2600">
                <a:latin typeface="Times New Roman"/>
                <a:ea typeface="Times New Roman"/>
                <a:cs typeface="Times New Roman"/>
                <a:sym typeface="Times New Roman"/>
              </a:rPr>
              <a:t>:</a:t>
            </a:r>
            <a:endParaRPr sz="2600">
              <a:latin typeface="Times New Roman"/>
              <a:ea typeface="Times New Roman"/>
              <a:cs typeface="Times New Roman"/>
              <a:sym typeface="Times New Roman"/>
            </a:endParaRPr>
          </a:p>
          <a:p>
            <a:pPr indent="-256032" lvl="0" marL="365760" rtl="0" algn="l">
              <a:spcBef>
                <a:spcPts val="400"/>
              </a:spcBef>
              <a:spcAft>
                <a:spcPts val="0"/>
              </a:spcAft>
              <a:buSzPts val="1768"/>
              <a:buChar char="🞂"/>
            </a:pPr>
            <a:r>
              <a:rPr lang="en-US" sz="2600">
                <a:latin typeface="Times New Roman"/>
                <a:ea typeface="Times New Roman"/>
                <a:cs typeface="Times New Roman"/>
                <a:sym typeface="Times New Roman"/>
              </a:rPr>
              <a:t>Start and end time of test case execution.</a:t>
            </a:r>
            <a:endParaRPr sz="2600">
              <a:latin typeface="Times New Roman"/>
              <a:ea typeface="Times New Roman"/>
              <a:cs typeface="Times New Roman"/>
              <a:sym typeface="Times New Roman"/>
            </a:endParaRPr>
          </a:p>
          <a:p>
            <a:pPr indent="-256032" lvl="0" marL="365760" rtl="0" algn="l">
              <a:spcBef>
                <a:spcPts val="400"/>
              </a:spcBef>
              <a:spcAft>
                <a:spcPts val="0"/>
              </a:spcAft>
              <a:buSzPts val="1768"/>
              <a:buChar char="🞂"/>
            </a:pPr>
            <a:r>
              <a:rPr lang="en-US" sz="2600">
                <a:latin typeface="Times New Roman"/>
                <a:ea typeface="Times New Roman"/>
                <a:cs typeface="Times New Roman"/>
                <a:sym typeface="Times New Roman"/>
              </a:rPr>
              <a:t>Log and trace/audit files of the product and operating system for future debugging.</a:t>
            </a:r>
            <a:endParaRPr sz="2600">
              <a:latin typeface="Times New Roman"/>
              <a:ea typeface="Times New Roman"/>
              <a:cs typeface="Times New Roman"/>
              <a:sym typeface="Times New Roman"/>
            </a:endParaRPr>
          </a:p>
          <a:p>
            <a:pPr indent="-256032" lvl="0" marL="365760" rtl="0" algn="l">
              <a:spcBef>
                <a:spcPts val="400"/>
              </a:spcBef>
              <a:spcAft>
                <a:spcPts val="0"/>
              </a:spcAft>
              <a:buSzPts val="1768"/>
              <a:buChar char="🞂"/>
            </a:pPr>
            <a:r>
              <a:rPr lang="en-US" sz="2600">
                <a:latin typeface="Times New Roman"/>
                <a:ea typeface="Times New Roman"/>
                <a:cs typeface="Times New Roman"/>
                <a:sym typeface="Times New Roman"/>
              </a:rPr>
              <a:t>Utilization of resources.</a:t>
            </a:r>
            <a:endParaRPr sz="2600">
              <a:latin typeface="Times New Roman"/>
              <a:ea typeface="Times New Roman"/>
              <a:cs typeface="Times New Roman"/>
              <a:sym typeface="Times New Roman"/>
            </a:endParaRPr>
          </a:p>
          <a:p>
            <a:pPr indent="-256032" lvl="0" marL="365760" rtl="0" algn="l">
              <a:spcBef>
                <a:spcPts val="400"/>
              </a:spcBef>
              <a:spcAft>
                <a:spcPts val="0"/>
              </a:spcAft>
              <a:buSzPts val="1768"/>
              <a:buChar char="🞂"/>
            </a:pPr>
            <a:r>
              <a:rPr lang="en-US" sz="2600">
                <a:latin typeface="Times New Roman"/>
                <a:ea typeface="Times New Roman"/>
                <a:cs typeface="Times New Roman"/>
                <a:sym typeface="Times New Roman"/>
              </a:rPr>
              <a:t>Configuration of environmental factors.</a:t>
            </a:r>
            <a:endParaRPr sz="2600">
              <a:latin typeface="Times New Roman"/>
              <a:ea typeface="Times New Roman"/>
              <a:cs typeface="Times New Roman"/>
              <a:sym typeface="Times New Roman"/>
            </a:endParaRPr>
          </a:p>
          <a:p>
            <a:pPr indent="-256032" lvl="0" marL="365760" rtl="0" algn="l">
              <a:spcBef>
                <a:spcPts val="400"/>
              </a:spcBef>
              <a:spcAft>
                <a:spcPts val="0"/>
              </a:spcAft>
              <a:buSzPts val="1768"/>
              <a:buChar char="🞂"/>
            </a:pPr>
            <a:r>
              <a:rPr lang="en-US" sz="2600">
                <a:latin typeface="Times New Roman"/>
                <a:ea typeface="Times New Roman"/>
                <a:cs typeface="Times New Roman"/>
                <a:sym typeface="Times New Roman"/>
              </a:rPr>
              <a:t>All factors for performance testing like response time, throughput, latency, etc.</a:t>
            </a:r>
            <a:endParaRPr sz="2600">
              <a:latin typeface="Times New Roman"/>
              <a:ea typeface="Times New Roman"/>
              <a:cs typeface="Times New Roman"/>
              <a:sym typeface="Times New Roman"/>
            </a:endParaRPr>
          </a:p>
          <a:p>
            <a:pPr indent="-143764" lvl="0" marL="365760" rtl="0" algn="l">
              <a:spcBef>
                <a:spcPts val="400"/>
              </a:spcBef>
              <a:spcAft>
                <a:spcPts val="0"/>
              </a:spcAft>
              <a:buSzPts val="1768"/>
              <a:buNone/>
            </a:pPr>
            <a:r>
              <a:t/>
            </a:r>
            <a:endParaRPr sz="2600">
              <a:latin typeface="Times New Roman"/>
              <a:ea typeface="Times New Roman"/>
              <a:cs typeface="Times New Roman"/>
              <a:sym typeface="Times New Roman"/>
            </a:endParaRPr>
          </a:p>
          <a:p>
            <a:pPr indent="-143764" lvl="0" marL="365760" rtl="0" algn="l">
              <a:spcBef>
                <a:spcPts val="400"/>
              </a:spcBef>
              <a:spcAft>
                <a:spcPts val="0"/>
              </a:spcAft>
              <a:buSzPts val="1768"/>
              <a:buNone/>
            </a:pPr>
            <a:r>
              <a:t/>
            </a:r>
            <a:endParaRPr sz="2600"/>
          </a:p>
        </p:txBody>
      </p:sp>
      <p:pic>
        <p:nvPicPr>
          <p:cNvPr descr="WhatsApp Image 2020-07-07 at 14.53.53.jpeg" id="153" name="Google Shape;153;p8"/>
          <p:cNvPicPr preferRelativeResize="0"/>
          <p:nvPr/>
        </p:nvPicPr>
        <p:blipFill rotWithShape="1">
          <a:blip r:embed="rId3">
            <a:alphaModFix/>
          </a:blip>
          <a:srcRect b="0" l="0" r="0" t="0"/>
          <a:stretch/>
        </p:blipFill>
        <p:spPr>
          <a:xfrm>
            <a:off x="8001000" y="76200"/>
            <a:ext cx="1143000" cy="68580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80"/>
          <p:cNvSpPr txBox="1"/>
          <p:nvPr>
            <p:ph idx="1" type="body"/>
          </p:nvPr>
        </p:nvSpPr>
        <p:spPr>
          <a:xfrm>
            <a:off x="19616" y="990600"/>
            <a:ext cx="9041394" cy="5334001"/>
          </a:xfrm>
          <a:prstGeom prst="rect">
            <a:avLst/>
          </a:prstGeom>
          <a:noFill/>
          <a:ln>
            <a:noFill/>
          </a:ln>
        </p:spPr>
        <p:txBody>
          <a:bodyPr anchorCtr="0" anchor="t" bIns="45700" lIns="91425" spcFirstLastPara="1" rIns="91425" wrap="square" tIns="45700">
            <a:noAutofit/>
          </a:bodyPr>
          <a:lstStyle/>
          <a:p>
            <a:pPr indent="0" lvl="0" marL="109728" rtl="0" algn="l">
              <a:spcBef>
                <a:spcPts val="0"/>
              </a:spcBef>
              <a:spcAft>
                <a:spcPts val="0"/>
              </a:spcAft>
              <a:buSzPts val="1632"/>
              <a:buNone/>
            </a:pPr>
            <a:r>
              <a:rPr b="1" lang="en-US" sz="2400">
                <a:latin typeface="Times New Roman"/>
                <a:ea typeface="Times New Roman"/>
                <a:cs typeface="Times New Roman"/>
                <a:sym typeface="Times New Roman"/>
              </a:rPr>
              <a:t>AESTHETICS TESTING</a:t>
            </a:r>
            <a:endParaRPr/>
          </a:p>
          <a:p>
            <a:pPr indent="0" lvl="0" marL="109728" rtl="0" algn="l">
              <a:spcBef>
                <a:spcPts val="400"/>
              </a:spcBef>
              <a:spcAft>
                <a:spcPts val="0"/>
              </a:spcAft>
              <a:buSzPts val="1632"/>
              <a:buNone/>
            </a:pPr>
            <a:r>
              <a:t/>
            </a:r>
            <a:endParaRPr sz="2400">
              <a:latin typeface="Times New Roman"/>
              <a:ea typeface="Times New Roman"/>
              <a:cs typeface="Times New Roman"/>
              <a:sym typeface="Times New Roman"/>
            </a:endParaRPr>
          </a:p>
          <a:p>
            <a:pPr indent="0" lvl="0" marL="109728" rtl="0" algn="just">
              <a:spcBef>
                <a:spcPts val="400"/>
              </a:spcBef>
              <a:spcAft>
                <a:spcPts val="0"/>
              </a:spcAft>
              <a:buSzPts val="1632"/>
              <a:buNone/>
            </a:pPr>
            <a:r>
              <a:rPr lang="en-US" sz="2400">
                <a:latin typeface="Times New Roman"/>
                <a:ea typeface="Times New Roman"/>
                <a:cs typeface="Times New Roman"/>
                <a:sym typeface="Times New Roman"/>
              </a:rPr>
              <a:t>  Another important aspect in usability is making the product “beautiful”. Performing aesthetics testing helps in improving usability further. All the aesthetic problems in the product are generally mapped to defect classification called “Cosmetic”, which is of low priority. Having a separate cycle of testing focusing on aesthetics helps in setting up expectations and also in focusing on improving the look and feel of the user interfaces</a:t>
            </a:r>
            <a:endParaRPr/>
          </a:p>
        </p:txBody>
      </p:sp>
      <p:pic>
        <p:nvPicPr>
          <p:cNvPr descr="WhatsApp Image 2020-07-07 at 14.53.53.jpeg" id="683" name="Google Shape;683;p80"/>
          <p:cNvPicPr preferRelativeResize="0"/>
          <p:nvPr/>
        </p:nvPicPr>
        <p:blipFill rotWithShape="1">
          <a:blip r:embed="rId3">
            <a:alphaModFix/>
          </a:blip>
          <a:srcRect b="0" l="0" r="0" t="0"/>
          <a:stretch/>
        </p:blipFill>
        <p:spPr>
          <a:xfrm>
            <a:off x="8153400" y="0"/>
            <a:ext cx="790575" cy="83820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81"/>
          <p:cNvSpPr txBox="1"/>
          <p:nvPr>
            <p:ph idx="1" type="body"/>
          </p:nvPr>
        </p:nvSpPr>
        <p:spPr>
          <a:xfrm>
            <a:off x="82236" y="609600"/>
            <a:ext cx="9041394" cy="5334001"/>
          </a:xfrm>
          <a:prstGeom prst="rect">
            <a:avLst/>
          </a:prstGeom>
          <a:noFill/>
          <a:ln>
            <a:noFill/>
          </a:ln>
        </p:spPr>
        <p:txBody>
          <a:bodyPr anchorCtr="0" anchor="t" bIns="45700" lIns="91425" spcFirstLastPara="1" rIns="91425" wrap="square" tIns="45700">
            <a:noAutofit/>
          </a:bodyPr>
          <a:lstStyle/>
          <a:p>
            <a:pPr indent="0" lvl="0" marL="109728" rtl="0" algn="l">
              <a:spcBef>
                <a:spcPts val="0"/>
              </a:spcBef>
              <a:spcAft>
                <a:spcPts val="0"/>
              </a:spcAft>
              <a:buSzPts val="1632"/>
              <a:buNone/>
            </a:pPr>
            <a:r>
              <a:rPr b="1" lang="en-US" sz="2400">
                <a:latin typeface="Times New Roman"/>
                <a:ea typeface="Times New Roman"/>
                <a:cs typeface="Times New Roman"/>
                <a:sym typeface="Times New Roman"/>
              </a:rPr>
              <a:t>ACCESSIBILITY TESTING</a:t>
            </a:r>
            <a:endParaRPr/>
          </a:p>
          <a:p>
            <a:pPr indent="0" lvl="0" marL="109728" rtl="0" algn="l">
              <a:spcBef>
                <a:spcPts val="400"/>
              </a:spcBef>
              <a:spcAft>
                <a:spcPts val="0"/>
              </a:spcAft>
              <a:buSzPts val="1632"/>
              <a:buNone/>
            </a:pPr>
            <a:r>
              <a:t/>
            </a:r>
            <a:endParaRPr sz="2400">
              <a:latin typeface="Times New Roman"/>
              <a:ea typeface="Times New Roman"/>
              <a:cs typeface="Times New Roman"/>
              <a:sym typeface="Times New Roman"/>
            </a:endParaRPr>
          </a:p>
          <a:p>
            <a:pPr indent="0" lvl="0" marL="109728" rtl="0" algn="l">
              <a:spcBef>
                <a:spcPts val="400"/>
              </a:spcBef>
              <a:spcAft>
                <a:spcPts val="0"/>
              </a:spcAft>
              <a:buSzPts val="1632"/>
              <a:buNone/>
            </a:pPr>
            <a:r>
              <a:rPr lang="en-US" sz="2400">
                <a:latin typeface="Times New Roman"/>
                <a:ea typeface="Times New Roman"/>
                <a:cs typeface="Times New Roman"/>
                <a:sym typeface="Times New Roman"/>
              </a:rPr>
              <a:t>“Verifying the product usability for physically challenged users is called accessibility testing”. There are a large number of people who are challenged with vision, hearing and mobility related problems- partial or complete. </a:t>
            </a:r>
            <a:endParaRPr sz="2400">
              <a:latin typeface="Times New Roman"/>
              <a:ea typeface="Times New Roman"/>
              <a:cs typeface="Times New Roman"/>
              <a:sym typeface="Times New Roman"/>
            </a:endParaRPr>
          </a:p>
          <a:p>
            <a:pPr indent="0" lvl="0" marL="109728" rtl="0" algn="l">
              <a:spcBef>
                <a:spcPts val="400"/>
              </a:spcBef>
              <a:spcAft>
                <a:spcPts val="0"/>
              </a:spcAft>
              <a:buSzPts val="1632"/>
              <a:buNone/>
            </a:pPr>
            <a:r>
              <a:t/>
            </a:r>
            <a:endParaRPr sz="2400">
              <a:latin typeface="Times New Roman"/>
              <a:ea typeface="Times New Roman"/>
              <a:cs typeface="Times New Roman"/>
              <a:sym typeface="Times New Roman"/>
            </a:endParaRPr>
          </a:p>
          <a:p>
            <a:pPr indent="0" lvl="0" marL="109728" rtl="0" algn="l">
              <a:spcBef>
                <a:spcPts val="400"/>
              </a:spcBef>
              <a:spcAft>
                <a:spcPts val="0"/>
              </a:spcAft>
              <a:buSzPts val="1632"/>
              <a:buNone/>
            </a:pPr>
            <a:r>
              <a:rPr lang="en-US" sz="2400">
                <a:latin typeface="Times New Roman"/>
                <a:ea typeface="Times New Roman"/>
                <a:cs typeface="Times New Roman"/>
                <a:sym typeface="Times New Roman"/>
              </a:rPr>
              <a:t>Accessibility to the product can be provided by two means:</a:t>
            </a:r>
            <a:endParaRPr/>
          </a:p>
          <a:p>
            <a:pPr indent="0" lvl="0" marL="109728" rtl="0" algn="l">
              <a:spcBef>
                <a:spcPts val="400"/>
              </a:spcBef>
              <a:spcAft>
                <a:spcPts val="0"/>
              </a:spcAft>
              <a:buSzPts val="1632"/>
              <a:buNone/>
            </a:pPr>
            <a:r>
              <a:t/>
            </a:r>
            <a:endParaRPr sz="2400">
              <a:latin typeface="Times New Roman"/>
              <a:ea typeface="Times New Roman"/>
              <a:cs typeface="Times New Roman"/>
              <a:sym typeface="Times New Roman"/>
            </a:endParaRPr>
          </a:p>
          <a:p>
            <a:pPr indent="-256032" lvl="0" marL="365760" rtl="0" algn="l">
              <a:spcBef>
                <a:spcPts val="400"/>
              </a:spcBef>
              <a:spcAft>
                <a:spcPts val="0"/>
              </a:spcAft>
              <a:buSzPts val="1632"/>
              <a:buChar char="🞂"/>
            </a:pPr>
            <a:r>
              <a:rPr lang="en-US" sz="2400">
                <a:latin typeface="Times New Roman"/>
                <a:ea typeface="Times New Roman"/>
                <a:cs typeface="Times New Roman"/>
                <a:sym typeface="Times New Roman"/>
              </a:rPr>
              <a:t>Making use of accessibility features provided by the underlying infrastructure, called basic accessibility.</a:t>
            </a:r>
            <a:endParaRPr/>
          </a:p>
          <a:p>
            <a:pPr indent="-256032" lvl="0" marL="365760" rtl="0" algn="l">
              <a:spcBef>
                <a:spcPts val="400"/>
              </a:spcBef>
              <a:spcAft>
                <a:spcPts val="0"/>
              </a:spcAft>
              <a:buSzPts val="1632"/>
              <a:buChar char="🞂"/>
            </a:pPr>
            <a:r>
              <a:rPr lang="en-US" sz="2400">
                <a:latin typeface="Times New Roman"/>
                <a:ea typeface="Times New Roman"/>
                <a:cs typeface="Times New Roman"/>
                <a:sym typeface="Times New Roman"/>
              </a:rPr>
              <a:t>Providing accessibility in the product through standards and guidelines, called product accessibility.</a:t>
            </a:r>
            <a:endParaRPr/>
          </a:p>
        </p:txBody>
      </p:sp>
      <p:pic>
        <p:nvPicPr>
          <p:cNvPr descr="WhatsApp Image 2020-07-07 at 14.53.53.jpeg" id="689" name="Google Shape;689;p81"/>
          <p:cNvPicPr preferRelativeResize="0"/>
          <p:nvPr/>
        </p:nvPicPr>
        <p:blipFill rotWithShape="1">
          <a:blip r:embed="rId3">
            <a:alphaModFix/>
          </a:blip>
          <a:srcRect b="0" l="0" r="0" t="0"/>
          <a:stretch/>
        </p:blipFill>
        <p:spPr>
          <a:xfrm>
            <a:off x="8153400" y="0"/>
            <a:ext cx="790575" cy="838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9"/>
          <p:cNvSpPr txBox="1"/>
          <p:nvPr>
            <p:ph idx="1" type="body"/>
          </p:nvPr>
        </p:nvSpPr>
        <p:spPr>
          <a:xfrm>
            <a:off x="0" y="228600"/>
            <a:ext cx="9144000" cy="5410200"/>
          </a:xfrm>
          <a:prstGeom prst="rect">
            <a:avLst/>
          </a:prstGeom>
          <a:noFill/>
          <a:ln>
            <a:noFill/>
          </a:ln>
        </p:spPr>
        <p:txBody>
          <a:bodyPr anchorCtr="0" anchor="t" bIns="45700" lIns="91425" spcFirstLastPara="1" rIns="91425" wrap="square" tIns="45700">
            <a:noAutofit/>
          </a:bodyPr>
          <a:lstStyle/>
          <a:p>
            <a:pPr indent="-256032" lvl="0" marL="365760" rtl="0" algn="l">
              <a:spcBef>
                <a:spcPts val="0"/>
              </a:spcBef>
              <a:spcAft>
                <a:spcPts val="0"/>
              </a:spcAft>
              <a:buSzPts val="1904"/>
              <a:buChar char="🞂"/>
            </a:pPr>
            <a:r>
              <a:rPr b="1" lang="en-US" sz="2800">
                <a:latin typeface="Times New Roman"/>
                <a:ea typeface="Times New Roman"/>
                <a:cs typeface="Times New Roman"/>
                <a:sym typeface="Times New Roman"/>
              </a:rPr>
              <a:t>Analyzing the performance test results</a:t>
            </a:r>
            <a:endParaRPr/>
          </a:p>
          <a:p>
            <a:pPr indent="-256032" lvl="0" marL="365760" rtl="0" algn="l">
              <a:spcBef>
                <a:spcPts val="400"/>
              </a:spcBef>
              <a:spcAft>
                <a:spcPts val="0"/>
              </a:spcAft>
              <a:buSzPts val="1768"/>
              <a:buNone/>
            </a:pPr>
            <a:r>
              <a:t/>
            </a:r>
            <a:endParaRPr sz="2600">
              <a:latin typeface="Times New Roman"/>
              <a:ea typeface="Times New Roman"/>
              <a:cs typeface="Times New Roman"/>
              <a:sym typeface="Times New Roman"/>
            </a:endParaRPr>
          </a:p>
          <a:p>
            <a:pPr indent="-256032" lvl="0" marL="365760" rtl="0" algn="l">
              <a:spcBef>
                <a:spcPts val="400"/>
              </a:spcBef>
              <a:spcAft>
                <a:spcPts val="0"/>
              </a:spcAft>
              <a:buSzPts val="1768"/>
              <a:buChar char="🞂"/>
            </a:pPr>
            <a:r>
              <a:rPr lang="en-US" sz="2600">
                <a:latin typeface="Times New Roman"/>
                <a:ea typeface="Times New Roman"/>
                <a:cs typeface="Times New Roman"/>
                <a:sym typeface="Times New Roman"/>
              </a:rPr>
              <a:t>  Analyzing the performance test results require multi-dimensional thinking. This is the most complex part of performance testing where product knowledge, analytical thinking and statistical background are all absolutely essential. </a:t>
            </a:r>
            <a:endParaRPr/>
          </a:p>
          <a:p>
            <a:pPr indent="-256032" lvl="0" marL="365760" rtl="0" algn="l">
              <a:spcBef>
                <a:spcPts val="400"/>
              </a:spcBef>
              <a:spcAft>
                <a:spcPts val="0"/>
              </a:spcAft>
              <a:buSzPts val="1768"/>
              <a:buNone/>
            </a:pPr>
            <a:r>
              <a:rPr lang="en-US" sz="2600">
                <a:latin typeface="Times New Roman"/>
                <a:ea typeface="Times New Roman"/>
                <a:cs typeface="Times New Roman"/>
                <a:sym typeface="Times New Roman"/>
              </a:rPr>
              <a:t>     </a:t>
            </a:r>
            <a:endParaRPr sz="2600">
              <a:latin typeface="Times New Roman"/>
              <a:ea typeface="Times New Roman"/>
              <a:cs typeface="Times New Roman"/>
              <a:sym typeface="Times New Roman"/>
            </a:endParaRPr>
          </a:p>
          <a:p>
            <a:pPr indent="-256032" lvl="0" marL="365760" rtl="0" algn="l">
              <a:spcBef>
                <a:spcPts val="400"/>
              </a:spcBef>
              <a:spcAft>
                <a:spcPts val="0"/>
              </a:spcAft>
              <a:buSzPts val="1768"/>
              <a:buChar char="🞂"/>
            </a:pPr>
            <a:r>
              <a:rPr b="1" lang="en-US" sz="2600">
                <a:latin typeface="Times New Roman"/>
                <a:ea typeface="Times New Roman"/>
                <a:cs typeface="Times New Roman"/>
                <a:sym typeface="Times New Roman"/>
              </a:rPr>
              <a:t>The analysis of performance data is carried out to conclude the following:</a:t>
            </a:r>
            <a:endParaRPr sz="2600">
              <a:latin typeface="Times New Roman"/>
              <a:ea typeface="Times New Roman"/>
              <a:cs typeface="Times New Roman"/>
              <a:sym typeface="Times New Roman"/>
            </a:endParaRPr>
          </a:p>
          <a:p>
            <a:pPr indent="-256032" lvl="0" marL="365760" rtl="0" algn="l">
              <a:spcBef>
                <a:spcPts val="400"/>
              </a:spcBef>
              <a:spcAft>
                <a:spcPts val="0"/>
              </a:spcAft>
              <a:buSzPts val="1768"/>
              <a:buChar char="🞂"/>
            </a:pPr>
            <a:r>
              <a:rPr lang="en-US" sz="2600">
                <a:latin typeface="Times New Roman"/>
                <a:ea typeface="Times New Roman"/>
                <a:cs typeface="Times New Roman"/>
                <a:sym typeface="Times New Roman"/>
              </a:rPr>
              <a:t>Whether performance of the product is consistent when tests are executed multiple times.</a:t>
            </a:r>
            <a:endParaRPr sz="2600">
              <a:latin typeface="Times New Roman"/>
              <a:ea typeface="Times New Roman"/>
              <a:cs typeface="Times New Roman"/>
              <a:sym typeface="Times New Roman"/>
            </a:endParaRPr>
          </a:p>
          <a:p>
            <a:pPr indent="-256032" lvl="0" marL="365760" rtl="0" algn="l">
              <a:spcBef>
                <a:spcPts val="400"/>
              </a:spcBef>
              <a:spcAft>
                <a:spcPts val="0"/>
              </a:spcAft>
              <a:buSzPts val="1768"/>
              <a:buChar char="🞂"/>
            </a:pPr>
            <a:r>
              <a:rPr lang="en-US" sz="2600">
                <a:latin typeface="Times New Roman"/>
                <a:ea typeface="Times New Roman"/>
                <a:cs typeface="Times New Roman"/>
                <a:sym typeface="Times New Roman"/>
              </a:rPr>
              <a:t>What performance can be expected for what type of configuration resources?</a:t>
            </a:r>
            <a:endParaRPr sz="2600">
              <a:latin typeface="Times New Roman"/>
              <a:ea typeface="Times New Roman"/>
              <a:cs typeface="Times New Roman"/>
              <a:sym typeface="Times New Roman"/>
            </a:endParaRPr>
          </a:p>
        </p:txBody>
      </p:sp>
      <p:pic>
        <p:nvPicPr>
          <p:cNvPr descr="WhatsApp Image 2020-07-07 at 14.53.53.jpeg" id="159" name="Google Shape;159;p9"/>
          <p:cNvPicPr preferRelativeResize="0"/>
          <p:nvPr/>
        </p:nvPicPr>
        <p:blipFill rotWithShape="1">
          <a:blip r:embed="rId3">
            <a:alphaModFix/>
          </a:blip>
          <a:srcRect b="0" l="0" r="0" t="0"/>
          <a:stretch/>
        </p:blipFill>
        <p:spPr>
          <a:xfrm>
            <a:off x="8001000" y="76200"/>
            <a:ext cx="1143000" cy="685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2020-07-18T10:27:58Z</dcterms:created>
  <dc:creator>sony</dc:creator>
</cp:coreProperties>
</file>