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302" r:id="rId4"/>
    <p:sldId id="258" r:id="rId5"/>
    <p:sldId id="303" r:id="rId6"/>
    <p:sldId id="259" r:id="rId7"/>
    <p:sldId id="304" r:id="rId8"/>
    <p:sldId id="260" r:id="rId9"/>
    <p:sldId id="305" r:id="rId10"/>
    <p:sldId id="261" r:id="rId11"/>
    <p:sldId id="262" r:id="rId12"/>
    <p:sldId id="263" r:id="rId13"/>
    <p:sldId id="264" r:id="rId14"/>
    <p:sldId id="265" r:id="rId15"/>
    <p:sldId id="266" r:id="rId16"/>
    <p:sldId id="267" r:id="rId17"/>
    <p:sldId id="268" r:id="rId18"/>
    <p:sldId id="269" r:id="rId19"/>
    <p:sldId id="306" r:id="rId20"/>
    <p:sldId id="270" r:id="rId21"/>
    <p:sldId id="271" r:id="rId22"/>
    <p:sldId id="307" r:id="rId23"/>
    <p:sldId id="272" r:id="rId24"/>
    <p:sldId id="273" r:id="rId25"/>
    <p:sldId id="274" r:id="rId26"/>
    <p:sldId id="276" r:id="rId27"/>
    <p:sldId id="275" r:id="rId28"/>
    <p:sldId id="277" r:id="rId29"/>
    <p:sldId id="278" r:id="rId30"/>
    <p:sldId id="279" r:id="rId31"/>
    <p:sldId id="280" r:id="rId32"/>
    <p:sldId id="281" r:id="rId33"/>
    <p:sldId id="282" r:id="rId34"/>
    <p:sldId id="283" r:id="rId35"/>
    <p:sldId id="284" r:id="rId36"/>
    <p:sldId id="308" r:id="rId37"/>
    <p:sldId id="285" r:id="rId38"/>
    <p:sldId id="286" r:id="rId39"/>
    <p:sldId id="287" r:id="rId40"/>
    <p:sldId id="288" r:id="rId41"/>
    <p:sldId id="309" r:id="rId42"/>
    <p:sldId id="289" r:id="rId43"/>
    <p:sldId id="290" r:id="rId44"/>
    <p:sldId id="291" r:id="rId45"/>
    <p:sldId id="292" r:id="rId46"/>
    <p:sldId id="293" r:id="rId47"/>
    <p:sldId id="294" r:id="rId48"/>
    <p:sldId id="295" r:id="rId49"/>
    <p:sldId id="296" r:id="rId50"/>
    <p:sldId id="297" r:id="rId51"/>
    <p:sldId id="298" r:id="rId52"/>
    <p:sldId id="310" r:id="rId53"/>
    <p:sldId id="300" r:id="rId54"/>
    <p:sldId id="301"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08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9CF40B-5B38-4A84-9171-ED7A38D18551}" type="datetimeFigureOut">
              <a:rPr lang="en-US" smtClean="0"/>
              <a:pPr/>
              <a:t>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127067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CF40B-5B38-4A84-9171-ED7A38D18551}" type="datetimeFigureOut">
              <a:rPr lang="en-US" smtClean="0"/>
              <a:pPr/>
              <a:t>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3105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CF40B-5B38-4A84-9171-ED7A38D18551}" type="datetimeFigureOut">
              <a:rPr lang="en-US" smtClean="0"/>
              <a:pPr/>
              <a:t>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218762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CF40B-5B38-4A84-9171-ED7A38D18551}" type="datetimeFigureOut">
              <a:rPr lang="en-US" smtClean="0"/>
              <a:pPr/>
              <a:t>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240329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CF40B-5B38-4A84-9171-ED7A38D18551}" type="datetimeFigureOut">
              <a:rPr lang="en-US" smtClean="0"/>
              <a:pPr/>
              <a:t>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217901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9CF40B-5B38-4A84-9171-ED7A38D18551}" type="datetimeFigureOut">
              <a:rPr lang="en-US" smtClean="0"/>
              <a:pPr/>
              <a:t>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406745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9CF40B-5B38-4A84-9171-ED7A38D18551}" type="datetimeFigureOut">
              <a:rPr lang="en-US" smtClean="0"/>
              <a:pPr/>
              <a:t>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209281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9CF40B-5B38-4A84-9171-ED7A38D18551}" type="datetimeFigureOut">
              <a:rPr lang="en-US" smtClean="0"/>
              <a:pPr/>
              <a:t>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302570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CF40B-5B38-4A84-9171-ED7A38D18551}" type="datetimeFigureOut">
              <a:rPr lang="en-US" smtClean="0"/>
              <a:pPr/>
              <a:t>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199736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CF40B-5B38-4A84-9171-ED7A38D18551}" type="datetimeFigureOut">
              <a:rPr lang="en-US" smtClean="0"/>
              <a:pPr/>
              <a:t>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35694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CF40B-5B38-4A84-9171-ED7A38D18551}" type="datetimeFigureOut">
              <a:rPr lang="en-US" smtClean="0"/>
              <a:pPr/>
              <a:t>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365115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9CF40B-5B38-4A84-9171-ED7A38D18551}" type="datetimeFigureOut">
              <a:rPr lang="en-US" smtClean="0"/>
              <a:pPr/>
              <a:t>11/2/2021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552707-1D22-4ED7-9E6C-F51B6C719543}" type="slidenum">
              <a:rPr lang="en-IN" smtClean="0"/>
              <a:pPr/>
              <a:t>‹#›</a:t>
            </a:fld>
            <a:endParaRPr lang="en-IN"/>
          </a:p>
        </p:txBody>
      </p:sp>
    </p:spTree>
    <p:extLst>
      <p:ext uri="{BB962C8B-B14F-4D97-AF65-F5344CB8AC3E}">
        <p14:creationId xmlns:p14="http://schemas.microsoft.com/office/powerpoint/2010/main" xmlns="" val="370097279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b="1" dirty="0" smtClean="0">
                <a:latin typeface="Times New Roman" panose="02020603050405020304" pitchFamily="18" charset="0"/>
                <a:cs typeface="Times New Roman" panose="02020603050405020304" pitchFamily="18" charset="0"/>
              </a:rPr>
              <a:t>Common People Issues</a:t>
            </a:r>
            <a:br>
              <a:rPr lang="en-IN" sz="4000" b="1" dirty="0" smtClean="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63888" y="1545650"/>
            <a:ext cx="3888432"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Unit 4</a:t>
            </a:r>
            <a:endParaRPr lang="en-US" sz="3200" b="1"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
        <p:nvSpPr>
          <p:cNvPr id="5" name="TextBox 12"/>
          <p:cNvSpPr txBox="1"/>
          <p:nvPr/>
        </p:nvSpPr>
        <p:spPr>
          <a:xfrm>
            <a:off x="4800600" y="4929198"/>
            <a:ext cx="4343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smtClean="0"/>
              <a:t>By: </a:t>
            </a:r>
            <a:r>
              <a:rPr lang="en-US" sz="2400" dirty="0" err="1" smtClean="0"/>
              <a:t>Anand</a:t>
            </a:r>
            <a:r>
              <a:rPr lang="en-US" sz="2400" dirty="0" smtClean="0"/>
              <a:t> C </a:t>
            </a:r>
            <a:r>
              <a:rPr lang="en-US" sz="2400" dirty="0" err="1" smtClean="0"/>
              <a:t>Unakal</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9144000" cy="6381328"/>
          </a:xfrm>
        </p:spPr>
        <p:txBody>
          <a:bodyPr>
            <a:normAutofit/>
          </a:bodyPr>
          <a:lstStyle/>
          <a:p>
            <a:pPr>
              <a:buNone/>
            </a:pPr>
            <a:r>
              <a:rPr lang="en-IN" sz="2400" b="1" dirty="0" smtClean="0">
                <a:latin typeface="Times New Roman" panose="02020603050405020304" pitchFamily="18" charset="0"/>
                <a:cs typeface="Times New Roman" panose="02020603050405020304" pitchFamily="18" charset="0"/>
              </a:rPr>
              <a:t>7. An internal test tool today could very well be one of those expensive test automation tools of tomorrow!</a:t>
            </a:r>
            <a:r>
              <a:rPr lang="en-IN" sz="2400" dirty="0" smtClean="0">
                <a:latin typeface="Times New Roman" panose="02020603050405020304" pitchFamily="18" charset="0"/>
                <a:cs typeface="Times New Roman" panose="02020603050405020304" pitchFamily="18" charset="0"/>
              </a:rPr>
              <a:t> </a:t>
            </a:r>
          </a:p>
          <a:p>
            <a:pPr>
              <a:buNone/>
            </a:pP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many organizations, what starts off as an internal tool within a small group expands to be a sizable product, with ramifications and applicability across multiple groups and from there to even becoming a revenue-earning test automation product.</a:t>
            </a:r>
          </a:p>
          <a:p>
            <a:r>
              <a:rPr lang="en-IN" sz="2400" dirty="0" smtClean="0">
                <a:latin typeface="Times New Roman" panose="02020603050405020304" pitchFamily="18" charset="0"/>
                <a:cs typeface="Times New Roman" panose="02020603050405020304" pitchFamily="18" charset="0"/>
              </a:rPr>
              <a:t> In view of all of the above, testing offers sufficient technical challenges for an interested professional to continuously learn, enrich his or her knowledge, and achieve greater heights of personal satisfaction as well as product quality and fulfilment.</a:t>
            </a:r>
          </a:p>
          <a:p>
            <a:r>
              <a:rPr lang="en-IN" sz="2400" dirty="0" smtClean="0">
                <a:latin typeface="Times New Roman" panose="02020603050405020304" pitchFamily="18" charset="0"/>
                <a:cs typeface="Times New Roman" panose="02020603050405020304" pitchFamily="18" charset="0"/>
              </a:rPr>
              <a:t> “there is testing in all development and development in all testing”.</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799723"/>
            <a:ext cx="9144000" cy="922114"/>
          </a:xfrm>
        </p:spPr>
        <p:txBody>
          <a:bodyPr>
            <a:noAutofit/>
          </a:bodyPr>
          <a:lstStyle/>
          <a:p>
            <a:r>
              <a:rPr lang="en-IN" sz="3200" b="1" dirty="0" smtClean="0">
                <a:latin typeface="Times New Roman" panose="02020603050405020304" pitchFamily="18" charset="0"/>
                <a:cs typeface="Times New Roman" panose="02020603050405020304" pitchFamily="18" charset="0"/>
              </a:rPr>
              <a:t>“Testing Does Not Provide Me a Career Path or Growth”</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772816"/>
            <a:ext cx="8229600" cy="4525963"/>
          </a:xfrm>
        </p:spPr>
        <p:txBody>
          <a:bodyPr>
            <a:noAutofit/>
          </a:bodyPr>
          <a:lstStyle/>
          <a:p>
            <a:r>
              <a:rPr lang="en-IN" sz="2400" dirty="0" smtClean="0">
                <a:latin typeface="Times New Roman" panose="02020603050405020304" pitchFamily="18" charset="0"/>
                <a:cs typeface="Times New Roman" panose="02020603050405020304" pitchFamily="18" charset="0"/>
              </a:rPr>
              <a:t>From a project life cycle point of view, developers seem to have a natural progression into being a designer, a business analyst, and a domain expert. There is also scope for being a respected “architect.”</a:t>
            </a:r>
          </a:p>
          <a:p>
            <a:r>
              <a:rPr lang="en-IN" sz="2400" dirty="0" smtClean="0">
                <a:latin typeface="Times New Roman" panose="02020603050405020304" pitchFamily="18" charset="0"/>
                <a:cs typeface="Times New Roman" panose="02020603050405020304" pitchFamily="18" charset="0"/>
              </a:rPr>
              <a:t> Testing organizations do not always present such obvious opportunities for career growth. This does not mean that there are no career paths for testing professionals. </a:t>
            </a:r>
          </a:p>
          <a:p>
            <a:r>
              <a:rPr lang="en-IN" sz="2400" dirty="0" smtClean="0">
                <a:latin typeface="Times New Roman" panose="02020603050405020304" pitchFamily="18" charset="0"/>
                <a:cs typeface="Times New Roman" panose="02020603050405020304" pitchFamily="18" charset="0"/>
              </a:rPr>
              <a:t>Since we strongly believe that there is an equally lucrative career path for testing professionals, we will revisit this statement and devote the entire next section fully to address the career path choices for testing professionals.</a:t>
            </a: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739252"/>
            <a:ext cx="8229600" cy="792089"/>
          </a:xfrm>
        </p:spPr>
        <p:txBody>
          <a:bodyPr>
            <a:noAutofit/>
          </a:bodyPr>
          <a:lstStyle/>
          <a:p>
            <a:r>
              <a:rPr lang="en-IN" sz="3200" b="1" dirty="0" smtClean="0">
                <a:latin typeface="Times New Roman" panose="02020603050405020304" pitchFamily="18" charset="0"/>
                <a:cs typeface="Times New Roman" panose="02020603050405020304" pitchFamily="18" charset="0"/>
              </a:rPr>
              <a:t>“I Am Put in Testing—What is Wrong With Me?!”</a:t>
            </a:r>
            <a:br>
              <a:rPr lang="en-IN" sz="3200" b="1"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496" y="1525945"/>
            <a:ext cx="8928992" cy="5734990"/>
          </a:xfrm>
        </p:spPr>
        <p:txBody>
          <a:bodyPr>
            <a:normAutofit/>
          </a:bodyPr>
          <a:lstStyle/>
          <a:p>
            <a:r>
              <a:rPr lang="en-IN" sz="2400" dirty="0" smtClean="0">
                <a:latin typeface="Times New Roman" panose="02020603050405020304" pitchFamily="18" charset="0"/>
                <a:cs typeface="Times New Roman" panose="02020603050405020304" pitchFamily="18" charset="0"/>
              </a:rPr>
              <a:t>Filling up positions for testing should not be treated as a second string function. If the hiring and allocation policy is such that all the “toppers” in a class (or the candidates from top schools) are allocated to development functions and testing functions get the “leftovers,” then obviously the management is sending the wrong signals and reinforcing the wrong message.</a:t>
            </a:r>
          </a:p>
          <a:p>
            <a:r>
              <a:rPr lang="en-IN" sz="2400" dirty="0" smtClean="0">
                <a:latin typeface="Times New Roman" panose="02020603050405020304" pitchFamily="18" charset="0"/>
                <a:cs typeface="Times New Roman" panose="02020603050405020304" pitchFamily="18" charset="0"/>
              </a:rPr>
              <a:t>A person should be assigned to testing only when he or she has the right aptitude and attitude for testing. They should see a career path in testing, as much as developers look for a career path in development.</a:t>
            </a: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Autofit/>
          </a:bodyPr>
          <a:lstStyle/>
          <a:p>
            <a:r>
              <a:rPr lang="en-IN" sz="3200" b="1" dirty="0" smtClean="0">
                <a:latin typeface="Times New Roman" panose="02020603050405020304" pitchFamily="18" charset="0"/>
                <a:cs typeface="Times New Roman" panose="02020603050405020304" pitchFamily="18" charset="0"/>
              </a:rPr>
              <a:t>“These Folks Are My Adversaries”</a:t>
            </a:r>
            <a:br>
              <a:rPr lang="en-IN" sz="3200" b="1"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358" y="764704"/>
            <a:ext cx="8686800" cy="6357958"/>
          </a:xfrm>
        </p:spPr>
        <p:txBody>
          <a:bodyPr>
            <a:normAutofit/>
          </a:bodyPr>
          <a:lstStyle/>
          <a:p>
            <a:r>
              <a:rPr lang="en-IN" sz="2400" dirty="0" smtClean="0">
                <a:latin typeface="Times New Roman" panose="02020603050405020304" pitchFamily="18" charset="0"/>
                <a:cs typeface="Times New Roman" panose="02020603050405020304" pitchFamily="18" charset="0"/>
              </a:rPr>
              <a:t>Since the main function of testing is to find defects in the products, it is easy for an adversary attitude to develop between the testing team and the development team.</a:t>
            </a:r>
          </a:p>
          <a:p>
            <a:r>
              <a:rPr lang="en-IN" sz="2400" dirty="0" smtClean="0">
                <a:latin typeface="Times New Roman" panose="02020603050405020304" pitchFamily="18" charset="0"/>
                <a:cs typeface="Times New Roman" panose="02020603050405020304" pitchFamily="18" charset="0"/>
              </a:rPr>
              <a:t>The development team start viewing the testing team as people who nitpick their work, while testing teams begin viewing the development teams as giving them products that are not ready for prime time.</a:t>
            </a:r>
          </a:p>
          <a:p>
            <a:r>
              <a:rPr lang="en-IN" sz="2400" dirty="0" smtClean="0">
                <a:latin typeface="Times New Roman" panose="02020603050405020304" pitchFamily="18" charset="0"/>
                <a:cs typeface="Times New Roman" panose="02020603050405020304" pitchFamily="18" charset="0"/>
              </a:rPr>
              <a:t>Testing and Development teams should reinforce each other and not be at loggerheads.</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340768"/>
            <a:ext cx="8572560" cy="45719"/>
          </a:xfrm>
        </p:spPr>
        <p:txBody>
          <a:bodyPr>
            <a:noAutofit/>
          </a:bodyPr>
          <a:lstStyle/>
          <a:p>
            <a:r>
              <a:rPr lang="en-IN" sz="3200" b="1" dirty="0" smtClean="0">
                <a:latin typeface="Times New Roman" panose="02020603050405020304" pitchFamily="18" charset="0"/>
                <a:cs typeface="Times New Roman" panose="02020603050405020304" pitchFamily="18" charset="0"/>
              </a:rPr>
              <a:t>“Testing is What I Can Do in the End if I Get Time”</a:t>
            </a:r>
            <a:br>
              <a:rPr lang="en-IN" sz="3200" b="1"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556792"/>
            <a:ext cx="8401080" cy="5411807"/>
          </a:xfrm>
        </p:spPr>
        <p:txBody>
          <a:bodyPr>
            <a:noAutofit/>
          </a:bodyPr>
          <a:lstStyle/>
          <a:p>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deadlines are considered most of the times the testing team receives the product late ,the time allocated to testing gets cut and testers often have to put in long hours spanning weekends to meet the deadlines, while ensuring that the product is tested "adequately." After all, when customers report problems, the first question asked is "Why wasn't this defect caught in testing?!" </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Some ways of overcoming this problem are </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Stipulating completion/acceptance criteria for a testing team to accept a product from the development team. </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Giving the testing team the freedom to mandate a minimum quality in the product before it can be released.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733128"/>
            <a:ext cx="8929718" cy="582594"/>
          </a:xfrm>
        </p:spPr>
        <p:txBody>
          <a:bodyPr>
            <a:noAutofit/>
          </a:bodyPr>
          <a:lstStyle/>
          <a:p>
            <a:r>
              <a:rPr lang="en-IN" sz="3200" b="1" dirty="0" smtClean="0">
                <a:latin typeface="Times New Roman" panose="02020603050405020304" pitchFamily="18" charset="0"/>
                <a:cs typeface="Times New Roman" panose="02020603050405020304" pitchFamily="18" charset="0"/>
              </a:rPr>
              <a:t>“There is No Sense of Ownership in Testing”</a:t>
            </a:r>
            <a:br>
              <a:rPr lang="en-IN" sz="3200" b="1"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244" y="1315722"/>
            <a:ext cx="8928992" cy="5411807"/>
          </a:xfrm>
        </p:spPr>
        <p:txBody>
          <a:bodyPr>
            <a:noAutofit/>
          </a:bodyPr>
          <a:lstStyle/>
          <a:p>
            <a:r>
              <a:rPr lang="en-US" sz="2400" dirty="0">
                <a:latin typeface="Times New Roman" panose="02020603050405020304" pitchFamily="18" charset="0"/>
                <a:cs typeface="Times New Roman" panose="02020603050405020304" pitchFamily="18" charset="0"/>
              </a:rPr>
              <a:t>When we talk of team structures for product development, we often see roles like "module leader." These are often people who have ownership of the module that is being developed. Even in the maintenance phase, there is ownership at module level or component level. This ownership creates a pride that drives individuals to ensure better quality</a:t>
            </a:r>
            <a:r>
              <a:rPr lang="en-US"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ownership is sometimes not created for testing functions. A possible contributor to this feeling of lack of ownership is the apparent lack of  "deliverables" for testing functions. Lack of direct customer exposure of these artifacts does put a damper on the mindset of the testing professionals</a:t>
            </a:r>
            <a:r>
              <a:rPr lang="en-US" sz="2400"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439718"/>
          </a:xfrm>
        </p:spPr>
        <p:txBody>
          <a:bodyPr>
            <a:noAutofit/>
          </a:bodyPr>
          <a:lstStyle/>
          <a:p>
            <a:pPr lvl="0"/>
            <a:r>
              <a:rPr lang="en-US" sz="3200" b="1" dirty="0">
                <a:latin typeface="Times New Roman" panose="02020603050405020304" pitchFamily="18" charset="0"/>
                <a:cs typeface="Times New Roman" panose="02020603050405020304" pitchFamily="18" charset="0"/>
              </a:rPr>
              <a:t>"Testing is Only Destructive" </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158" y="1268760"/>
            <a:ext cx="8329642" cy="5483245"/>
          </a:xfrm>
        </p:spPr>
        <p:txBody>
          <a:bodyPr>
            <a:normAutofit/>
          </a:bodyPr>
          <a:lstStyle/>
          <a:p>
            <a:r>
              <a:rPr lang="en-US" sz="2400" dirty="0">
                <a:latin typeface="Times New Roman" panose="02020603050405020304" pitchFamily="18" charset="0"/>
                <a:cs typeface="Times New Roman" panose="02020603050405020304" pitchFamily="18" charset="0"/>
              </a:rPr>
              <a:t>There is a perception is that test engineers are only working towards "breaking the software" or testing to prove "the product doesn't work</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is not entirely </a:t>
            </a:r>
            <a:r>
              <a:rPr lang="en-US" sz="2400" dirty="0" smtClean="0">
                <a:latin typeface="Times New Roman" panose="02020603050405020304" pitchFamily="18" charset="0"/>
                <a:cs typeface="Times New Roman" panose="02020603050405020304" pitchFamily="18" charset="0"/>
              </a:rPr>
              <a:t>true.</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test engineers not only say "something doesn't work," they also point out "what works" in the product.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job of testing is a combination of pointing out what works in the product, "breaking the software" and analyzing the risk of releasing the software with the defects</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balance among these perspectives brings a positive mindset to the test engineer.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3" y="620688"/>
            <a:ext cx="8229600" cy="1143000"/>
          </a:xfrm>
        </p:spPr>
        <p:txBody>
          <a:bodyPr>
            <a:noAutofit/>
          </a:bodyPr>
          <a:lstStyle/>
          <a:p>
            <a:r>
              <a:rPr lang="en-US" sz="3200" b="1" dirty="0">
                <a:latin typeface="Times New Roman" panose="02020603050405020304" pitchFamily="18" charset="0"/>
                <a:cs typeface="Times New Roman" panose="02020603050405020304" pitchFamily="18" charset="0"/>
              </a:rPr>
              <a:t>COMPARISON BETWEEN TESTING AND DEVELOPMENT FUNCTIONS </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989" y="1417638"/>
            <a:ext cx="8994021" cy="537321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perceptions and misconceptions discussed above arise because of some significant differences between </a:t>
            </a:r>
            <a:r>
              <a:rPr lang="en-US" sz="2400" dirty="0" smtClean="0">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and development functions.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Testing is often a crunch time function: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Generally </a:t>
            </a:r>
            <a:r>
              <a:rPr lang="en-US" sz="2400" b="1" i="1" dirty="0">
                <a:latin typeface="Times New Roman" panose="02020603050405020304" pitchFamily="18" charset="0"/>
                <a:cs typeface="Times New Roman" panose="02020603050405020304" pitchFamily="18" charset="0"/>
              </a:rPr>
              <a:t>more "elasticity" is allowed in projects in earlier phases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Testing </a:t>
            </a:r>
            <a:r>
              <a:rPr lang="en-US" sz="2400" b="1" i="1" dirty="0">
                <a:latin typeface="Times New Roman" panose="02020603050405020304" pitchFamily="18" charset="0"/>
                <a:cs typeface="Times New Roman" panose="02020603050405020304" pitchFamily="18" charset="0"/>
              </a:rPr>
              <a:t>functions are arguably the most difficult ones to staff:</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Testing </a:t>
            </a:r>
            <a:r>
              <a:rPr lang="en-US" sz="2400" b="1" i="1" dirty="0">
                <a:latin typeface="Times New Roman" panose="02020603050405020304" pitchFamily="18" charset="0"/>
                <a:cs typeface="Times New Roman" panose="02020603050405020304" pitchFamily="18" charset="0"/>
              </a:rPr>
              <a:t>functions usually carry more external dependencies than development </a:t>
            </a:r>
            <a:r>
              <a:rPr lang="en-US" sz="2400" b="1" i="1" dirty="0" smtClean="0">
                <a:latin typeface="Times New Roman" panose="02020603050405020304" pitchFamily="18" charset="0"/>
                <a:cs typeface="Times New Roman" panose="02020603050405020304" pitchFamily="18" charset="0"/>
              </a:rPr>
              <a:t>functions</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96" y="762000"/>
            <a:ext cx="9001000" cy="1143000"/>
          </a:xfrm>
        </p:spPr>
        <p:txBody>
          <a:bodyPr>
            <a:noAutofit/>
          </a:bodyPr>
          <a:lstStyle/>
          <a:p>
            <a:r>
              <a:rPr lang="en-US" sz="3200" b="1" dirty="0" smtClean="0">
                <a:latin typeface="Times New Roman" panose="02020603050405020304" pitchFamily="18" charset="0"/>
                <a:cs typeface="Times New Roman" panose="02020603050405020304" pitchFamily="18" charset="0"/>
              </a:rPr>
              <a:t>Providing Career Paths For Testing Professionals </a:t>
            </a: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002" y="1556792"/>
            <a:ext cx="8643998" cy="550072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When people look for a career path in testing (or for that matter in any chosen profession), some of the areas of progression they look for </a:t>
            </a:r>
            <a:r>
              <a:rPr lang="en-US" sz="2400" dirty="0" smtClean="0">
                <a:latin typeface="Times New Roman" panose="02020603050405020304" pitchFamily="18" charset="0"/>
                <a:cs typeface="Times New Roman" panose="02020603050405020304" pitchFamily="18" charset="0"/>
              </a:rPr>
              <a:t>are</a:t>
            </a:r>
          </a:p>
          <a:p>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Times New Roman" panose="02020603050405020304" pitchFamily="18" charset="0"/>
                <a:cs typeface="Times New Roman" panose="02020603050405020304" pitchFamily="18" charset="0"/>
              </a:rPr>
              <a:t>Technical challenge;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Learning opportunities;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Increasing responsibility and authority;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Increasing independence;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smtClean="0">
                <a:latin typeface="Times New Roman" panose="02020603050405020304" pitchFamily="18" charset="0"/>
                <a:cs typeface="Times New Roman" panose="02020603050405020304" pitchFamily="18" charset="0"/>
              </a:rPr>
              <a:t>Ability </a:t>
            </a:r>
            <a:r>
              <a:rPr lang="en-US" sz="2400" dirty="0">
                <a:latin typeface="Times New Roman" panose="02020603050405020304" pitchFamily="18" charset="0"/>
                <a:cs typeface="Times New Roman" panose="02020603050405020304" pitchFamily="18" charset="0"/>
              </a:rPr>
              <a:t>to have a significant influence on an organization's success; and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Rewards and recognition. </a:t>
            </a:r>
            <a:endParaRPr lang="en-US" sz="2400" dirty="0" smtClean="0">
              <a:latin typeface="Times New Roman" panose="02020603050405020304" pitchFamily="18" charset="0"/>
              <a:cs typeface="Times New Roman" panose="02020603050405020304" pitchFamily="18" charset="0"/>
            </a:endParaRPr>
          </a:p>
          <a:p>
            <a:pPr lvl="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2000"/>
            <a:ext cx="8643998" cy="5500726"/>
          </a:xfrm>
        </p:spPr>
        <p:txBody>
          <a:bodyPr>
            <a:noAutofit/>
          </a:bodyPr>
          <a:lstStyle/>
          <a:p>
            <a:pPr lvl="0">
              <a:buNone/>
            </a:pP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Stages in testing career</a:t>
            </a:r>
            <a:r>
              <a:rPr lang="en-US" sz="2400" b="1"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first stage is the </a:t>
            </a:r>
            <a:r>
              <a:rPr lang="en-US" sz="2400" b="1" i="1" dirty="0">
                <a:latin typeface="Times New Roman" panose="02020603050405020304" pitchFamily="18" charset="0"/>
                <a:cs typeface="Times New Roman" panose="02020603050405020304" pitchFamily="18" charset="0"/>
              </a:rPr>
              <a:t>follow</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stage: At the beginning of this stage, the trust and confidence level between the individual and the organization just starts to evolve. At this stage of their career, they have fairly detailed instructions on what tasks they have to do and how they should go about carrying out the defined tasks. Thus at this stage, the work </a:t>
            </a:r>
            <a:endParaRPr lang="en-IN" sz="2400" dirty="0">
              <a:latin typeface="Times New Roman" panose="02020603050405020304" pitchFamily="18" charset="0"/>
              <a:cs typeface="Times New Roman" panose="02020603050405020304" pitchFamily="18" charset="0"/>
            </a:endParaRPr>
          </a:p>
          <a:p>
            <a:pPr>
              <a:buNone/>
            </a:pPr>
            <a:endParaRPr lang="en-IN" sz="2400" dirty="0" smtClean="0">
              <a:latin typeface="Times New Roman" panose="02020603050405020304" pitchFamily="18" charset="0"/>
              <a:cs typeface="Times New Roman" panose="02020603050405020304" pitchFamily="18" charset="0"/>
            </a:endParaRPr>
          </a:p>
          <a:p>
            <a:pPr lvl="0"/>
            <a:r>
              <a:rPr lang="en-US" sz="2400" dirty="0"/>
              <a:t>Is fairly task oriented; </a:t>
            </a:r>
            <a:endParaRPr lang="en-IN" sz="2400" dirty="0"/>
          </a:p>
          <a:p>
            <a:pPr lvl="0"/>
            <a:r>
              <a:rPr lang="en-US" sz="2400" dirty="0"/>
              <a:t>Comes with detailed instructions; and </a:t>
            </a:r>
            <a:endParaRPr lang="en-IN" sz="2400" dirty="0"/>
          </a:p>
          <a:p>
            <a:pPr lvl="0"/>
            <a:r>
              <a:rPr lang="en-US" sz="2400" dirty="0"/>
              <a:t>Leaves little requirement for decision making. </a:t>
            </a:r>
          </a:p>
          <a:p>
            <a:pPr>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p14="http://schemas.microsoft.com/office/powerpoint/2010/main" xmlns="" val="3762528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8670"/>
            <a:ext cx="9144000" cy="502362"/>
          </a:xfrm>
        </p:spPr>
        <p:txBody>
          <a:bodyPr>
            <a:noAutofit/>
          </a:bodyPr>
          <a:lstStyle/>
          <a:p>
            <a:r>
              <a:rPr lang="en-IN" sz="2800" b="1" dirty="0" smtClean="0"/>
              <a:t>PERCEPTIONS AND MISCONCEPTIONS ABOUT TESTING</a:t>
            </a:r>
            <a:endParaRPr lang="en-IN" sz="2800" b="1" dirty="0"/>
          </a:p>
        </p:txBody>
      </p:sp>
      <p:sp>
        <p:nvSpPr>
          <p:cNvPr id="5" name="Content Placeholder 4"/>
          <p:cNvSpPr>
            <a:spLocks noGrp="1"/>
          </p:cNvSpPr>
          <p:nvPr>
            <p:ph idx="1"/>
          </p:nvPr>
        </p:nvSpPr>
        <p:spPr>
          <a:xfrm>
            <a:off x="142844" y="928670"/>
            <a:ext cx="8715436" cy="5715040"/>
          </a:xfrm>
        </p:spPr>
        <p:txBody>
          <a:bodyPr/>
          <a:lstStyle/>
          <a:p>
            <a:pPr>
              <a:buNone/>
            </a:pPr>
            <a:endParaRPr lang="en-IN" sz="2400" b="1" dirty="0" smtClean="0"/>
          </a:p>
          <a:p>
            <a:pPr>
              <a:buNone/>
            </a:pPr>
            <a:endParaRPr lang="en-IN" sz="2400" b="1" dirty="0"/>
          </a:p>
          <a:p>
            <a:pPr>
              <a:buNone/>
            </a:pPr>
            <a:endParaRPr lang="en-IN" sz="2400" b="1" dirty="0" smtClean="0"/>
          </a:p>
          <a:p>
            <a:pPr>
              <a:buNone/>
            </a:pPr>
            <a:endParaRPr lang="en-IN" sz="2400" b="1" dirty="0"/>
          </a:p>
          <a:p>
            <a:pPr>
              <a:buNone/>
            </a:pPr>
            <a:r>
              <a:rPr lang="en-IN" sz="2400" b="1" dirty="0" smtClean="0"/>
              <a:t>			“Testing is not Technically Challenging”</a:t>
            </a:r>
          </a:p>
          <a:p>
            <a:endParaRPr lang="en-IN" dirty="0"/>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980728"/>
            <a:ext cx="8472518" cy="5086918"/>
          </a:xfrm>
        </p:spPr>
        <p:txBody>
          <a:bodyPr>
            <a:noAutofit/>
          </a:bodyPr>
          <a:lstStyle/>
          <a:p>
            <a:pPr lvl="0">
              <a:buNone/>
            </a:pPr>
            <a:endParaRPr lang="en-IN" sz="2400" dirty="0" smtClean="0">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Formulating stage:</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this stage of the career, there is an increased focus on </a:t>
            </a:r>
          </a:p>
          <a:p>
            <a:pPr lvl="1"/>
            <a:r>
              <a:rPr lang="en-US" sz="2000" dirty="0" smtClean="0">
                <a:latin typeface="Times New Roman" panose="02020603050405020304" pitchFamily="18" charset="0"/>
                <a:cs typeface="Times New Roman" panose="02020603050405020304" pitchFamily="18" charset="0"/>
              </a:rPr>
              <a:t>Independent </a:t>
            </a:r>
            <a:r>
              <a:rPr lang="en-US" sz="2000" dirty="0">
                <a:latin typeface="Times New Roman" panose="02020603050405020304" pitchFamily="18" charset="0"/>
                <a:cs typeface="Times New Roman" panose="02020603050405020304" pitchFamily="18" charset="0"/>
              </a:rPr>
              <a:t>decision making; </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Clarity in communication to assign work for others; and </a:t>
            </a:r>
            <a:endParaRPr lang="en-IN"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Interacting with other groups. </a:t>
            </a:r>
            <a:endParaRPr lang="en-US" sz="2000" dirty="0" smtClean="0">
              <a:latin typeface="Times New Roman" panose="02020603050405020304" pitchFamily="18" charset="0"/>
              <a:cs typeface="Times New Roman" panose="02020603050405020304" pitchFamily="18" charset="0"/>
            </a:endParaRPr>
          </a:p>
          <a:p>
            <a:pPr marL="0" lvl="0" indent="0">
              <a:buNone/>
            </a:pPr>
            <a:endParaRPr lang="en-IN" sz="2400"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Influencing </a:t>
            </a:r>
            <a:r>
              <a:rPr lang="en-US" sz="2400" b="1" i="1" dirty="0" smtClean="0">
                <a:latin typeface="Times New Roman" panose="02020603050405020304" pitchFamily="18" charset="0"/>
                <a:cs typeface="Times New Roman" panose="02020603050405020304" pitchFamily="18" charset="0"/>
              </a:rPr>
              <a:t>stage</a:t>
            </a:r>
          </a:p>
          <a:p>
            <a:endParaRPr lang="en-IN" sz="2400" dirty="0" smtClean="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Following </a:t>
            </a:r>
            <a:r>
              <a:rPr lang="en-US" sz="2400" b="1" i="1" dirty="0" smtClean="0">
                <a:latin typeface="Times New Roman" panose="02020603050405020304" pitchFamily="18" charset="0"/>
                <a:cs typeface="Times New Roman" panose="02020603050405020304" pitchFamily="18" charset="0"/>
              </a:rPr>
              <a:t>stage</a:t>
            </a:r>
            <a:endParaRPr lang="en-IN" sz="2400" dirty="0">
              <a:latin typeface="Times New Roman" panose="02020603050405020304" pitchFamily="18" charset="0"/>
              <a:cs typeface="Times New Roman" panose="02020603050405020304" pitchFamily="18" charset="0"/>
            </a:endParaRPr>
          </a:p>
        </p:txBody>
      </p:sp>
      <p:pic>
        <p:nvPicPr>
          <p:cNvPr id="3" name="Picture 2"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endParaRPr lang="en-US" sz="2400" b="1" dirty="0" smtClean="0"/>
          </a:p>
          <a:p>
            <a:pPr>
              <a:buNone/>
            </a:pPr>
            <a:endParaRPr lang="en-US" sz="2400" b="1" dirty="0"/>
          </a:p>
          <a:p>
            <a:pPr>
              <a:buNone/>
            </a:pPr>
            <a:r>
              <a:rPr lang="en-US" sz="2400" b="1" dirty="0" smtClean="0"/>
              <a:t>        Career </a:t>
            </a:r>
            <a:r>
              <a:rPr lang="en-US" sz="2400" b="1" dirty="0"/>
              <a:t>progression for testing professionals :</a:t>
            </a:r>
            <a:r>
              <a:rPr lang="en-IN" sz="2400" b="1" dirty="0" smtClean="0"/>
              <a:t>Test </a:t>
            </a:r>
            <a:r>
              <a:rPr lang="en-IN" sz="2400" b="1" dirty="0"/>
              <a:t>engineer</a:t>
            </a:r>
            <a:endParaRPr lang="en-IN" sz="2400" dirty="0"/>
          </a:p>
          <a:p>
            <a:pPr>
              <a:buNone/>
            </a:pPr>
            <a:r>
              <a:rPr lang="en-IN" dirty="0" smtClean="0"/>
              <a:t>  </a:t>
            </a:r>
          </a:p>
          <a:p>
            <a:pPr>
              <a:buNone/>
            </a:pPr>
            <a:endParaRPr lang="en-US" dirty="0"/>
          </a:p>
          <a:p>
            <a:pPr>
              <a:buNone/>
            </a:pPr>
            <a:endParaRPr lang="en-US" dirty="0" smtClean="0"/>
          </a:p>
          <a:p>
            <a:pPr>
              <a:buNone/>
            </a:pPr>
            <a:endParaRPr lang="en-US" dirty="0" smtClean="0"/>
          </a:p>
          <a:p>
            <a:pPr>
              <a:buNone/>
            </a:pPr>
            <a:endParaRPr lang="en-US" dirty="0"/>
          </a:p>
        </p:txBody>
      </p:sp>
      <p:pic>
        <p:nvPicPr>
          <p:cNvPr id="6" name="Picture 2" descr="C:\Users\admin\Pictures\4.PNG"/>
          <p:cNvPicPr>
            <a:picLocks noChangeAspect="1" noChangeArrowheads="1"/>
          </p:cNvPicPr>
          <p:nvPr/>
        </p:nvPicPr>
        <p:blipFill>
          <a:blip r:embed="rId2"/>
          <a:srcRect/>
          <a:stretch>
            <a:fillRect/>
          </a:stretch>
        </p:blipFill>
        <p:spPr bwMode="auto">
          <a:xfrm>
            <a:off x="971600" y="2060848"/>
            <a:ext cx="6669360" cy="3096344"/>
          </a:xfrm>
          <a:prstGeom prst="rect">
            <a:avLst/>
          </a:prstGeom>
          <a:noFill/>
        </p:spPr>
      </p:pic>
      <p:pic>
        <p:nvPicPr>
          <p:cNvPr id="4" name="Picture 3"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6344" y="836712"/>
            <a:ext cx="5904656" cy="4032448"/>
          </a:xfrm>
        </p:spPr>
        <p:txBody>
          <a:bodyPr>
            <a:normAutofit lnSpcReduction="10000"/>
          </a:bodyPr>
          <a:lstStyle/>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b="1" i="1" dirty="0" smtClean="0">
                <a:latin typeface="Times New Roman" panose="02020603050405020304" pitchFamily="18" charset="0"/>
                <a:cs typeface="Times New Roman" panose="02020603050405020304" pitchFamily="18" charset="0"/>
              </a:rPr>
              <a:t> Test </a:t>
            </a:r>
            <a:r>
              <a:rPr lang="en-IN" sz="2400" b="1" i="1" dirty="0">
                <a:latin typeface="Times New Roman" panose="02020603050405020304" pitchFamily="18" charset="0"/>
                <a:cs typeface="Times New Roman" panose="02020603050405020304" pitchFamily="18" charset="0"/>
              </a:rPr>
              <a:t>engineers </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b="1" i="1" dirty="0" smtClean="0">
                <a:latin typeface="Times New Roman" panose="02020603050405020304" pitchFamily="18" charset="0"/>
                <a:cs typeface="Times New Roman" panose="02020603050405020304" pitchFamily="18" charset="0"/>
              </a:rPr>
              <a:t>Senior test engineers </a:t>
            </a:r>
          </a:p>
          <a:p>
            <a:pPr algn="just">
              <a:buFont typeface="Wingdings" panose="05000000000000000000" pitchFamily="2" charset="2"/>
              <a:buChar char="v"/>
            </a:pPr>
            <a:r>
              <a:rPr lang="en-US" sz="2400" b="1" i="1" dirty="0" smtClean="0">
                <a:latin typeface="Times New Roman" panose="02020603050405020304" pitchFamily="18" charset="0"/>
                <a:cs typeface="Times New Roman" panose="02020603050405020304" pitchFamily="18" charset="0"/>
              </a:rPr>
              <a:t>Test lead</a:t>
            </a:r>
          </a:p>
          <a:p>
            <a:pPr algn="just">
              <a:buFont typeface="Wingdings" panose="05000000000000000000" pitchFamily="2" charset="2"/>
              <a:buChar char="v"/>
            </a:pPr>
            <a:r>
              <a:rPr lang="en-US" sz="2400" b="1" i="1" dirty="0" err="1" smtClean="0">
                <a:latin typeface="Times New Roman" panose="02020603050405020304" pitchFamily="18" charset="0"/>
                <a:cs typeface="Times New Roman" panose="02020603050405020304" pitchFamily="18" charset="0"/>
              </a:rPr>
              <a:t>Dept</a:t>
            </a:r>
            <a:r>
              <a:rPr lang="en-US" sz="2400" b="1" i="1" dirty="0" smtClean="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head </a:t>
            </a:r>
            <a:r>
              <a:rPr lang="en-US" sz="2400" b="1" i="1" dirty="0" smtClean="0">
                <a:latin typeface="Times New Roman" panose="02020603050405020304" pitchFamily="18" charset="0"/>
                <a:cs typeface="Times New Roman" panose="02020603050405020304" pitchFamily="18" charset="0"/>
              </a:rPr>
              <a:t>manager</a:t>
            </a:r>
          </a:p>
          <a:p>
            <a:pPr algn="just">
              <a:buFont typeface="Wingdings" panose="05000000000000000000" pitchFamily="2" charset="2"/>
              <a:buChar char="v"/>
            </a:pPr>
            <a:r>
              <a:rPr lang="en-US" sz="2400" b="1" i="1" dirty="0" smtClean="0">
                <a:latin typeface="Times New Roman" panose="02020603050405020304" pitchFamily="18" charset="0"/>
                <a:cs typeface="Times New Roman" panose="02020603050405020304" pitchFamily="18" charset="0"/>
              </a:rPr>
              <a:t>Test </a:t>
            </a:r>
            <a:r>
              <a:rPr lang="en-US" sz="2400" b="1" i="1" dirty="0">
                <a:latin typeface="Times New Roman" panose="02020603050405020304" pitchFamily="18" charset="0"/>
                <a:cs typeface="Times New Roman" panose="02020603050405020304" pitchFamily="18" charset="0"/>
              </a:rPr>
              <a:t>architect</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p14="http://schemas.microsoft.com/office/powerpoint/2010/main" xmlns="" val="1213632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76200"/>
            <a:ext cx="8472518" cy="6429420"/>
          </a:xfrm>
        </p:spPr>
        <p:txBody>
          <a:bodyPr>
            <a:noAutofit/>
          </a:bodyPr>
          <a:lstStyle/>
          <a:p>
            <a:pPr marL="0" indent="0">
              <a:buNone/>
            </a:pPr>
            <a:r>
              <a:rPr lang="en-US" sz="2400" b="1" dirty="0" smtClean="0">
                <a:latin typeface="Times New Roman" panose="02020603050405020304" pitchFamily="18" charset="0"/>
                <a:cs typeface="Times New Roman" panose="02020603050405020304" pitchFamily="18" charset="0"/>
              </a:rPr>
              <a:t>The Role Of The Ecosystem And A Call For Action </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perceptions, misconceptions, and issues discussed so far cannot all be corrected by each and every organization individually. There are collective and much higher-level actions that need to be done. We will look at some of these issues in this section and present a call for action that is required from each of these constituents.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buAutoNum type="arabicPeriod"/>
            </a:pPr>
            <a:r>
              <a:rPr lang="en-US" sz="2400" b="1" i="1" dirty="0">
                <a:latin typeface="Times New Roman" panose="02020603050405020304" pitchFamily="18" charset="0"/>
                <a:cs typeface="Times New Roman" panose="02020603050405020304" pitchFamily="18" charset="0"/>
              </a:rPr>
              <a:t>Role of education system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education system does not place sufficient emphasis on testing. Consider some of these facts about what prevails in most universities. </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There are formal core courses on programming but only a few universities offer core courses on software testing.</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There are "lab courses" for various development tools but none or very few for common testing tools.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3" name="Picture 2"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04" y="620688"/>
            <a:ext cx="9144000" cy="5929330"/>
          </a:xfrm>
        </p:spPr>
        <p:txBody>
          <a:bodyPr>
            <a:normAutofit/>
          </a:bodyPr>
          <a:lstStyle/>
          <a:p>
            <a:pPr>
              <a:buNone/>
            </a:pPr>
            <a:r>
              <a:rPr lang="en-US" sz="2400" b="1" dirty="0">
                <a:latin typeface="Times New Roman" panose="02020603050405020304" pitchFamily="18" charset="0"/>
                <a:cs typeface="Times New Roman" panose="02020603050405020304" pitchFamily="18" charset="0"/>
              </a:rPr>
              <a:t>2. Role of senior Management</a:t>
            </a:r>
          </a:p>
          <a:p>
            <a:pPr>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Ensuring a fair distribution of appropriately talented people in the testing area</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Not allowing development engineers to look down upon test engineers. </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Encouraging and consciously ensuring that there is active job rotation among development, testing, and support functions. Such job rotation will increase the cohesion in the organization and minimize the chances of testers being "looked down upon." </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Demonstrating equity in recognition and reward schemes to the top performers in all the functions, including testing. </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04" y="453831"/>
            <a:ext cx="8929718" cy="6715148"/>
          </a:xfrm>
        </p:spPr>
        <p:txBody>
          <a:bodyPr>
            <a:normAutofit/>
          </a:bodyPr>
          <a:lstStyle/>
          <a:p>
            <a:pPr>
              <a:buNone/>
            </a:pPr>
            <a:r>
              <a:rPr lang="en-US" sz="3200" b="1" dirty="0">
                <a:latin typeface="Times New Roman" panose="02020603050405020304" pitchFamily="18" charset="0"/>
                <a:cs typeface="Times New Roman" panose="02020603050405020304" pitchFamily="18" charset="0"/>
              </a:rPr>
              <a:t>3. Role of the Community:</a:t>
            </a:r>
            <a:endParaRPr lang="en-IN" sz="32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Testers should start with a sense of pride in their job and the realization of their role in a more holistic way, in the bigger picture of the entire product.</a:t>
            </a:r>
          </a:p>
          <a:p>
            <a:pPr lvl="0"/>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Testers should themselves see a career in testing rather than view testing as a stopgap arrangement or a means to get into development functions, Hopefully, the career paths outlined in the previous section will motivate people to take up testing as a career. </a:t>
            </a:r>
          </a:p>
          <a:p>
            <a:pPr lvl="0"/>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Test engineers need not be just followers of technology - they can take an active part in shaping and using new technology..</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908720"/>
            <a:ext cx="8352928"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 example to elaborate the meaning of above points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were three workers working at a construction site.</a:t>
            </a:r>
          </a:p>
          <a:p>
            <a:r>
              <a:rPr lang="en-US" sz="2000" dirty="0">
                <a:latin typeface="Times New Roman" panose="02020603050405020304" pitchFamily="18" charset="0"/>
                <a:cs typeface="Times New Roman" panose="02020603050405020304" pitchFamily="18" charset="0"/>
              </a:rPr>
              <a:t>A passer-by asked the first worker, “What are you doing?”</a:t>
            </a:r>
          </a:p>
          <a:p>
            <a:r>
              <a:rPr lang="en-US" sz="2000" dirty="0">
                <a:latin typeface="Times New Roman" panose="02020603050405020304" pitchFamily="18" charset="0"/>
                <a:cs typeface="Times New Roman" panose="02020603050405020304" pitchFamily="18" charset="0"/>
              </a:rPr>
              <a:t>“Phew, I am just slogging along, as it is my fate”, replied the worker.</a:t>
            </a:r>
          </a:p>
          <a:p>
            <a:r>
              <a:rPr lang="en-US" sz="2000" dirty="0">
                <a:latin typeface="Times New Roman" panose="02020603050405020304" pitchFamily="18" charset="0"/>
                <a:cs typeface="Times New Roman" panose="02020603050405020304" pitchFamily="18" charset="0"/>
              </a:rPr>
              <a:t>The passer-by posed the same question to the second worker. “I am breaking stones”, the second worker replied.</a:t>
            </a:r>
          </a:p>
          <a:p>
            <a:r>
              <a:rPr lang="en-US" sz="2000" dirty="0">
                <a:latin typeface="Times New Roman" panose="02020603050405020304" pitchFamily="18" charset="0"/>
                <a:cs typeface="Times New Roman" panose="02020603050405020304" pitchFamily="18" charset="0"/>
              </a:rPr>
              <a:t>Then the passer-by asked the third worker the same question.</a:t>
            </a:r>
          </a:p>
          <a:p>
            <a:r>
              <a:rPr lang="en-US" sz="2000" dirty="0">
                <a:latin typeface="Times New Roman" panose="02020603050405020304" pitchFamily="18" charset="0"/>
                <a:cs typeface="Times New Roman" panose="02020603050405020304" pitchFamily="18" charset="0"/>
              </a:rPr>
              <a:t>The third worker replied enthusiastically, “I am helping build a cathedral that will soon come up at this site!”</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first worker is like a tester looking at testing as a stopgap arrangement, blaming his fate for not getting into a development job. The second worker is like a person who does testing but does not see its relevance.</a:t>
            </a:r>
          </a:p>
          <a:p>
            <a:r>
              <a:rPr lang="en-US" sz="2000" dirty="0">
                <a:latin typeface="Times New Roman" panose="02020603050405020304" pitchFamily="18" charset="0"/>
                <a:cs typeface="Times New Roman" panose="02020603050405020304" pitchFamily="18" charset="0"/>
              </a:rPr>
              <a:t>The final worker is the one who sees the value in his work and understands the big picture.  </a:t>
            </a:r>
          </a:p>
          <a:p>
            <a:r>
              <a:rPr lang="en-IN"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
        <p:nvSpPr>
          <p:cNvPr id="5" name="Title 1"/>
          <p:cNvSpPr>
            <a:spLocks noGrp="1"/>
          </p:cNvSpPr>
          <p:nvPr>
            <p:ph type="title"/>
          </p:nvPr>
        </p:nvSpPr>
        <p:spPr>
          <a:xfrm>
            <a:off x="539552" y="2492896"/>
            <a:ext cx="8229600" cy="1082660"/>
          </a:xfrm>
        </p:spPr>
        <p:txBody>
          <a:bodyPr>
            <a:normAutofit fontScale="90000"/>
          </a:bodyPr>
          <a:lstStyle/>
          <a:p>
            <a:r>
              <a:rPr lang="en-IN" b="1" dirty="0"/>
              <a:t>ORGANIZATION STRUCTURE FOR TESTING TEAMS</a:t>
            </a:r>
            <a:r>
              <a:rPr lang="en-IN" dirty="0"/>
              <a:t/>
            </a:r>
            <a:br>
              <a:rPr lang="en-IN" dirty="0"/>
            </a:b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24" y="332656"/>
            <a:ext cx="8229600" cy="1143000"/>
          </a:xfrm>
        </p:spPr>
        <p:txBody>
          <a:bodyPr>
            <a:normAutofit fontScale="90000"/>
          </a:bodyPr>
          <a:lstStyle/>
          <a:p>
            <a:r>
              <a:rPr lang="en-IN" b="1" dirty="0"/>
              <a:t> </a:t>
            </a:r>
            <a:r>
              <a:rPr lang="en-US" sz="3600" b="1" dirty="0"/>
              <a:t>DIMENSIONS OF ORGANIZATION STRUCTURES </a:t>
            </a:r>
            <a:r>
              <a:rPr lang="en-IN" dirty="0"/>
              <a:t/>
            </a:r>
            <a:br>
              <a:rPr lang="en-IN" dirty="0"/>
            </a:br>
            <a:endParaRPr lang="en-IN" dirty="0"/>
          </a:p>
        </p:txBody>
      </p:sp>
      <p:sp>
        <p:nvSpPr>
          <p:cNvPr id="3" name="Content Placeholder 2"/>
          <p:cNvSpPr>
            <a:spLocks noGrp="1"/>
          </p:cNvSpPr>
          <p:nvPr>
            <p:ph idx="1"/>
          </p:nvPr>
        </p:nvSpPr>
        <p:spPr>
          <a:xfrm>
            <a:off x="323528" y="1340768"/>
            <a:ext cx="8715436" cy="6000792"/>
          </a:xfrm>
        </p:spPr>
        <p:txBody>
          <a:bodyPr>
            <a:noAutofit/>
          </a:bodyPr>
          <a:lstStyle/>
          <a:p>
            <a:pPr lvl="0"/>
            <a:r>
              <a:rPr lang="en-IN" sz="2400" dirty="0">
                <a:latin typeface="Times New Roman" panose="02020603050405020304" pitchFamily="18" charset="0"/>
                <a:cs typeface="Times New Roman" panose="02020603050405020304" pitchFamily="18" charset="0"/>
              </a:rPr>
              <a:t>The study Organization structure is important in terms of effectiveness because an appropriate designed organization structure can provide accountability to results</a:t>
            </a:r>
            <a:r>
              <a:rPr lang="en-IN" sz="2400" dirty="0" smtClean="0">
                <a:latin typeface="Times New Roman" panose="02020603050405020304" pitchFamily="18" charset="0"/>
                <a:cs typeface="Times New Roman" panose="02020603050405020304" pitchFamily="18" charset="0"/>
              </a:rPr>
              <a:t>.</a:t>
            </a:r>
          </a:p>
          <a:p>
            <a:pPr lvl="0">
              <a:buNone/>
            </a:pPr>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Organization structures provide a direction for team members to envision their career paths.</a:t>
            </a:r>
          </a:p>
          <a:p>
            <a:pPr lvl="0"/>
            <a:r>
              <a:rPr lang="en-IN" sz="2400" dirty="0">
                <a:latin typeface="Times New Roman" panose="02020603050405020304" pitchFamily="18" charset="0"/>
                <a:cs typeface="Times New Roman" panose="02020603050405020304" pitchFamily="18" charset="0"/>
              </a:rPr>
              <a:t>Organization structures are classified into two dimensions. i.e. first dimension is organization type and second is geographical distribution</a:t>
            </a:r>
            <a:r>
              <a:rPr lang="en-IN" sz="2400" dirty="0" smtClean="0">
                <a:latin typeface="Times New Roman" panose="02020603050405020304" pitchFamily="18" charset="0"/>
                <a:cs typeface="Times New Roman" panose="02020603050405020304" pitchFamily="18" charset="0"/>
              </a:rPr>
              <a:t>.</a:t>
            </a:r>
          </a:p>
          <a:p>
            <a:pPr lvl="0"/>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Organization structures are broadly classified into 2 categories- Product and Services organization</a:t>
            </a:r>
            <a:r>
              <a:rPr lang="en-IN" sz="2400" dirty="0" smtClean="0">
                <a:latin typeface="Times New Roman" panose="02020603050405020304" pitchFamily="18" charset="0"/>
                <a:cs typeface="Times New Roman" panose="02020603050405020304" pitchFamily="18" charset="0"/>
              </a:rPr>
              <a:t>.</a:t>
            </a:r>
          </a:p>
          <a:p>
            <a:pPr lvl="0"/>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30" y="363546"/>
            <a:ext cx="8229600" cy="796908"/>
          </a:xfrm>
        </p:spPr>
        <p:txBody>
          <a:bodyPr>
            <a:normAutofit fontScale="90000"/>
          </a:bodyPr>
          <a:lstStyle/>
          <a:p>
            <a:r>
              <a:rPr lang="en-US" sz="3100" b="1" dirty="0"/>
              <a:t>STRUCTURES IN SINGLE-PRODUCT COMPANIES</a:t>
            </a:r>
            <a:r>
              <a:rPr lang="en-IN" dirty="0"/>
              <a:t/>
            </a:r>
            <a:br>
              <a:rPr lang="en-IN" dirty="0"/>
            </a:br>
            <a:endParaRPr lang="en-IN" dirty="0"/>
          </a:p>
        </p:txBody>
      </p:sp>
      <p:sp>
        <p:nvSpPr>
          <p:cNvPr id="3" name="Content Placeholder 2"/>
          <p:cNvSpPr>
            <a:spLocks noGrp="1"/>
          </p:cNvSpPr>
          <p:nvPr>
            <p:ph idx="1"/>
          </p:nvPr>
        </p:nvSpPr>
        <p:spPr>
          <a:xfrm>
            <a:off x="179512" y="865429"/>
            <a:ext cx="8786874" cy="6000768"/>
          </a:xfrm>
        </p:spPr>
        <p:txBody>
          <a:bodyPr>
            <a:noAutofit/>
          </a:bodyPr>
          <a:lstStyle/>
          <a:p>
            <a:r>
              <a:rPr lang="en-US" sz="2400" dirty="0">
                <a:latin typeface="Times New Roman" panose="02020603050405020304" pitchFamily="18" charset="0"/>
                <a:cs typeface="Times New Roman" panose="02020603050405020304" pitchFamily="18" charset="0"/>
              </a:rPr>
              <a:t>Product companies in general have a high-level organization structure similar to the one shown in Figure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Organization </a:t>
            </a:r>
            <a:r>
              <a:rPr lang="en-US" sz="2400" dirty="0">
                <a:latin typeface="Times New Roman" panose="02020603050405020304" pitchFamily="18" charset="0"/>
                <a:cs typeface="Times New Roman" panose="02020603050405020304" pitchFamily="18" charset="0"/>
              </a:rPr>
              <a:t>structure of a multi-product company. </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Figure 14.1 shows a typical multi-product organization. The internal organization of the delivery teams varies with different scenarios for single- and multi-product companies, as we will discuss below.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1"/>
          <p:cNvPicPr>
            <a:picLocks noChangeAspect="1" noChangeArrowheads="1"/>
          </p:cNvPicPr>
          <p:nvPr/>
        </p:nvPicPr>
        <p:blipFill>
          <a:blip r:embed="rId2"/>
          <a:srcRect/>
          <a:stretch>
            <a:fillRect/>
          </a:stretch>
        </p:blipFill>
        <p:spPr bwMode="auto">
          <a:xfrm>
            <a:off x="2051720" y="1901806"/>
            <a:ext cx="4500594" cy="2214578"/>
          </a:xfrm>
          <a:prstGeom prst="rect">
            <a:avLst/>
          </a:prstGeom>
          <a:noFill/>
        </p:spPr>
      </p:pic>
      <p:pic>
        <p:nvPicPr>
          <p:cNvPr id="5" name="Picture 4"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2844" y="404664"/>
            <a:ext cx="8715436" cy="6239046"/>
          </a:xfrm>
        </p:spPr>
        <p:txBody>
          <a:bodyPr/>
          <a:lstStyle/>
          <a:p>
            <a:pPr>
              <a:buNone/>
            </a:pPr>
            <a:r>
              <a:rPr lang="en-IN" sz="2400" b="1" dirty="0" smtClean="0"/>
              <a:t>“Testing is not Technically Challenging”</a:t>
            </a:r>
          </a:p>
          <a:p>
            <a:endParaRPr lang="en-IN" dirty="0"/>
          </a:p>
        </p:txBody>
      </p:sp>
      <p:pic>
        <p:nvPicPr>
          <p:cNvPr id="7" name="Picture 2" descr="C:\Users\admin\Pictures\2.PNG"/>
          <p:cNvPicPr>
            <a:picLocks noChangeAspect="1" noChangeArrowheads="1"/>
          </p:cNvPicPr>
          <p:nvPr/>
        </p:nvPicPr>
        <p:blipFill>
          <a:blip r:embed="rId2"/>
          <a:srcRect/>
          <a:stretch>
            <a:fillRect/>
          </a:stretch>
        </p:blipFill>
        <p:spPr bwMode="auto">
          <a:xfrm>
            <a:off x="1000100" y="1428737"/>
            <a:ext cx="7676356" cy="3071834"/>
          </a:xfrm>
          <a:prstGeom prst="rect">
            <a:avLst/>
          </a:prstGeom>
          <a:noFill/>
        </p:spPr>
      </p:pic>
      <p:pic>
        <p:nvPicPr>
          <p:cNvPr id="1027" name="Picture 3" descr="C:\Users\admin\Pictures\3.PNG"/>
          <p:cNvPicPr>
            <a:picLocks noChangeAspect="1" noChangeArrowheads="1"/>
          </p:cNvPicPr>
          <p:nvPr/>
        </p:nvPicPr>
        <p:blipFill>
          <a:blip r:embed="rId3"/>
          <a:srcRect/>
          <a:stretch>
            <a:fillRect/>
          </a:stretch>
        </p:blipFill>
        <p:spPr bwMode="auto">
          <a:xfrm>
            <a:off x="1000100" y="4500570"/>
            <a:ext cx="7676356" cy="1952625"/>
          </a:xfrm>
          <a:prstGeom prst="rect">
            <a:avLst/>
          </a:prstGeom>
          <a:noFill/>
        </p:spPr>
      </p:pic>
      <p:pic>
        <p:nvPicPr>
          <p:cNvPr id="6" name="Picture 5" descr="WhatsApp Image 2020-07-07 at 14.53.53.jpeg"/>
          <p:cNvPicPr>
            <a:picLocks noChangeAspect="1"/>
          </p:cNvPicPr>
          <p:nvPr/>
        </p:nvPicPr>
        <p:blipFill>
          <a:blip r:embed="rId4"/>
          <a:stretch>
            <a:fillRect/>
          </a:stretch>
        </p:blipFill>
        <p:spPr>
          <a:xfrm>
            <a:off x="8001000" y="76200"/>
            <a:ext cx="1143000" cy="685800"/>
          </a:xfrm>
          <a:prstGeom prst="rect">
            <a:avLst/>
          </a:prstGeom>
        </p:spPr>
      </p:pic>
    </p:spTree>
    <p:extLst>
      <p:ext uri="{BB962C8B-B14F-4D97-AF65-F5344CB8AC3E}">
        <p14:creationId xmlns:p14="http://schemas.microsoft.com/office/powerpoint/2010/main" xmlns="" val="1821651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endParaRPr lang="en-US" sz="2400" b="1" i="1" dirty="0" smtClean="0">
              <a:latin typeface="Times New Roman" panose="02020603050405020304" pitchFamily="18" charset="0"/>
              <a:cs typeface="Times New Roman" panose="02020603050405020304" pitchFamily="18" charset="0"/>
            </a:endParaRPr>
          </a:p>
          <a:p>
            <a:pPr>
              <a:buNone/>
            </a:pPr>
            <a:r>
              <a:rPr lang="en-US" sz="2400" b="1" dirty="0" smtClean="0">
                <a:latin typeface="Times New Roman" panose="02020603050405020304" pitchFamily="18" charset="0"/>
                <a:cs typeface="Times New Roman" panose="02020603050405020304" pitchFamily="18" charset="0"/>
              </a:rPr>
              <a:t>Testing </a:t>
            </a:r>
            <a:r>
              <a:rPr lang="en-US" sz="2400" b="1" dirty="0">
                <a:latin typeface="Times New Roman" panose="02020603050405020304" pitchFamily="18" charset="0"/>
                <a:cs typeface="Times New Roman" panose="02020603050405020304" pitchFamily="18" charset="0"/>
              </a:rPr>
              <a:t>Team Structures for Single-Product Companies</a:t>
            </a:r>
            <a:r>
              <a:rPr lang="en-US" sz="2400" b="1"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buNone/>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1" indent="0">
              <a:buNone/>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lvl="1" indent="-342900">
              <a:buNone/>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model offers some advantages that are well suited to small organizations. </a:t>
            </a:r>
            <a:endParaRPr lang="en-US" sz="2400" dirty="0" smtClean="0">
              <a:latin typeface="Times New Roman" panose="02020603050405020304" pitchFamily="18" charset="0"/>
              <a:cs typeface="Times New Roman" panose="02020603050405020304" pitchFamily="18" charset="0"/>
            </a:endParaRPr>
          </a:p>
        </p:txBody>
      </p:sp>
      <p:pic>
        <p:nvPicPr>
          <p:cNvPr id="14" name="Picture 1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pic>
        <p:nvPicPr>
          <p:cNvPr id="2" name="Picture 1"/>
          <p:cNvPicPr>
            <a:picLocks noChangeAspect="1"/>
          </p:cNvPicPr>
          <p:nvPr/>
        </p:nvPicPr>
        <p:blipFill>
          <a:blip r:embed="rId3"/>
          <a:stretch>
            <a:fillRect/>
          </a:stretch>
        </p:blipFill>
        <p:spPr>
          <a:xfrm>
            <a:off x="2411760" y="1340768"/>
            <a:ext cx="4143375" cy="2695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352928" cy="6643710"/>
          </a:xfrm>
        </p:spPr>
        <p:txBody>
          <a:bodyPr>
            <a:normAutofit/>
          </a:bodyPr>
          <a:lstStyle/>
          <a:p>
            <a:r>
              <a:rPr lang="en-US" sz="2400" dirty="0">
                <a:latin typeface="Times New Roman" panose="02020603050405020304" pitchFamily="18" charset="0"/>
                <a:cs typeface="Times New Roman" panose="02020603050405020304" pitchFamily="18" charset="0"/>
              </a:rPr>
              <a:t>Exploits the rear-loading nature of testing </a:t>
            </a:r>
            <a:r>
              <a:rPr lang="en-US" sz="2400" dirty="0" smtClean="0">
                <a:latin typeface="Times New Roman" panose="02020603050405020304" pitchFamily="18" charset="0"/>
                <a:cs typeface="Times New Roman" panose="02020603050405020304" pitchFamily="18" charset="0"/>
              </a:rPr>
              <a:t>activities</a:t>
            </a:r>
          </a:p>
          <a:p>
            <a:pPr lvl="0"/>
            <a:r>
              <a:rPr lang="en-US" sz="2400" dirty="0" smtClean="0">
                <a:latin typeface="Times New Roman" panose="02020603050405020304" pitchFamily="18" charset="0"/>
                <a:cs typeface="Times New Roman" panose="02020603050405020304" pitchFamily="18" charset="0"/>
              </a:rPr>
              <a:t>Enables </a:t>
            </a:r>
            <a:r>
              <a:rPr lang="en-US" sz="2400" dirty="0">
                <a:latin typeface="Times New Roman" panose="02020603050405020304" pitchFamily="18" charset="0"/>
                <a:cs typeface="Times New Roman" panose="02020603050405020304" pitchFamily="18" charset="0"/>
              </a:rPr>
              <a:t>engineers to gain experience in all aspects of life cycle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amenable to the fact that the organization mostly only has </a:t>
            </a:r>
            <a:r>
              <a:rPr lang="en-US" sz="2400" dirty="0" smtClean="0">
                <a:latin typeface="Times New Roman" panose="02020603050405020304" pitchFamily="18" charset="0"/>
                <a:cs typeface="Times New Roman" panose="02020603050405020304" pitchFamily="18" charset="0"/>
              </a:rPr>
              <a:t>informal</a:t>
            </a:r>
          </a:p>
          <a:p>
            <a:pPr lvl="0"/>
            <a:r>
              <a:rPr lang="en-US" sz="2400" dirty="0">
                <a:latin typeface="Times New Roman" panose="02020603050405020304" pitchFamily="18" charset="0"/>
                <a:cs typeface="Times New Roman" panose="02020603050405020304" pitchFamily="18" charset="0"/>
              </a:rPr>
              <a:t>Some defects may be detected </a:t>
            </a:r>
            <a:r>
              <a:rPr lang="en-US" sz="2400" dirty="0" smtClean="0">
                <a:latin typeface="Times New Roman" panose="02020603050405020304" pitchFamily="18" charset="0"/>
                <a:cs typeface="Times New Roman" panose="02020603050405020304" pitchFamily="18" charset="0"/>
              </a:rPr>
              <a:t>early</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Accountability for testing and </a:t>
            </a:r>
            <a:r>
              <a:rPr lang="en-US" sz="2400" dirty="0" smtClean="0">
                <a:latin typeface="Times New Roman" panose="02020603050405020304" pitchFamily="18" charset="0"/>
                <a:cs typeface="Times New Roman" panose="02020603050405020304" pitchFamily="18" charset="0"/>
              </a:rPr>
              <a:t>quality</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Developers do not in general like testing and hence the effectiveness of testing </a:t>
            </a:r>
            <a:r>
              <a:rPr lang="en-US" sz="2400" dirty="0" smtClean="0">
                <a:latin typeface="Times New Roman" panose="02020603050405020304" pitchFamily="18" charset="0"/>
                <a:cs typeface="Times New Roman" panose="02020603050405020304" pitchFamily="18" charset="0"/>
              </a:rPr>
              <a:t>suffers</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Schedule pressures generally compromise testing </a:t>
            </a:r>
            <a:endParaRPr lang="en-US" sz="2400" dirty="0" smtClean="0">
              <a:latin typeface="Times New Roman" panose="02020603050405020304" pitchFamily="18" charset="0"/>
              <a:cs typeface="Times New Roman" panose="02020603050405020304" pitchFamily="18" charset="0"/>
            </a:endParaRPr>
          </a:p>
          <a:p>
            <a:pPr lvl="0">
              <a:buNone/>
            </a:pPr>
            <a:endParaRPr lang="en-IN" sz="2400" dirty="0">
              <a:latin typeface="Times New Roman" panose="02020603050405020304" pitchFamily="18" charset="0"/>
              <a:cs typeface="Times New Roman" panose="02020603050405020304" pitchFamily="18" charset="0"/>
            </a:endParaRPr>
          </a:p>
        </p:txBody>
      </p:sp>
      <p:sp>
        <p:nvSpPr>
          <p:cNvPr id="3175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8472518" cy="6643710"/>
          </a:xfrm>
        </p:spPr>
        <p:txBody>
          <a:bodyPr>
            <a:normAutofit/>
          </a:bodyPr>
          <a:lstStyle/>
          <a:p>
            <a:pPr lvl="0"/>
            <a:r>
              <a:rPr lang="en-US" sz="2400" b="1" dirty="0" smtClean="0">
                <a:latin typeface="Times New Roman" panose="02020603050405020304" pitchFamily="18" charset="0"/>
                <a:cs typeface="Times New Roman" panose="02020603050405020304" pitchFamily="18" charset="0"/>
              </a:rPr>
              <a:t>Developers may not be able carry out the different types of tests</a:t>
            </a:r>
            <a:r>
              <a:rPr lang="en-US"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In this model, some of the disadvantages of the previous model are done away with , a homogeneous single-product organization doing both development and testing, splits into two distinct groups, one for development and one for testing. </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Figure </a:t>
            </a:r>
            <a:r>
              <a:rPr lang="en-US" sz="2400" dirty="0">
                <a:latin typeface="Times New Roman" panose="02020603050405020304" pitchFamily="18" charset="0"/>
                <a:cs typeface="Times New Roman" panose="02020603050405020304" pitchFamily="18" charset="0"/>
              </a:rPr>
              <a:t>14.3 Separate groups for testing and development. </a:t>
            </a:r>
            <a:endParaRPr lang="en-IN" sz="2400" dirty="0">
              <a:latin typeface="Times New Roman" panose="02020603050405020304" pitchFamily="18" charset="0"/>
              <a:cs typeface="Times New Roman" panose="02020603050405020304" pitchFamily="18" charset="0"/>
            </a:endParaRPr>
          </a:p>
        </p:txBody>
      </p:sp>
      <p:pic>
        <p:nvPicPr>
          <p:cNvPr id="4" name="Picture 7"/>
          <p:cNvPicPr>
            <a:picLocks noChangeAspect="1" noChangeArrowheads="1"/>
          </p:cNvPicPr>
          <p:nvPr/>
        </p:nvPicPr>
        <p:blipFill>
          <a:blip r:embed="rId2"/>
          <a:srcRect/>
          <a:stretch>
            <a:fillRect/>
          </a:stretch>
        </p:blipFill>
        <p:spPr bwMode="auto">
          <a:xfrm>
            <a:off x="2627784" y="3068960"/>
            <a:ext cx="2786082" cy="1522415"/>
          </a:xfrm>
          <a:prstGeom prst="rect">
            <a:avLst/>
          </a:prstGeom>
          <a:noFill/>
          <a:ln w="9525">
            <a:noFill/>
            <a:miter lim="800000"/>
            <a:headEnd/>
            <a:tailEnd/>
          </a:ln>
        </p:spPr>
      </p:pic>
      <p:pic>
        <p:nvPicPr>
          <p:cNvPr id="5" name="Picture 4"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8472518" cy="5983311"/>
          </a:xfrm>
        </p:spPr>
        <p:txBody>
          <a:bodyPr>
            <a:normAutofit/>
          </a:bodyPr>
          <a:lstStyle/>
          <a:p>
            <a:pPr>
              <a:buNone/>
            </a:pPr>
            <a:r>
              <a:rPr lang="en-US" sz="2400" b="1" i="1" dirty="0">
                <a:latin typeface="Times New Roman" panose="02020603050405020304" pitchFamily="18" charset="0"/>
                <a:cs typeface="Times New Roman" panose="02020603050405020304" pitchFamily="18" charset="0"/>
              </a:rPr>
              <a:t>Component-Wise Testing Teams: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Even if a company produces only one product, the product is made up of a number of components that fit together as a whole. In order to provide better accountability, each component may be developed and tested by separate teams and all the components integrated by a single integration test team reporting to the project manager.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229600" cy="428628"/>
          </a:xfrm>
        </p:spPr>
        <p:txBody>
          <a:bodyPr>
            <a:normAutofit fontScale="90000"/>
          </a:bodyPr>
          <a:lstStyle/>
          <a:p>
            <a:r>
              <a:rPr lang="en-US" sz="3100" b="1" dirty="0">
                <a:latin typeface="Times New Roman" panose="02020603050405020304" pitchFamily="18" charset="0"/>
                <a:cs typeface="Times New Roman" panose="02020603050405020304" pitchFamily="18" charset="0"/>
              </a:rPr>
              <a:t>Structures For Multi-Product Companies: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4282" y="714356"/>
            <a:ext cx="8715436" cy="6143644"/>
          </a:xfrm>
        </p:spPr>
        <p:txBody>
          <a:bodyPr>
            <a:noAutofit/>
          </a:bodyPr>
          <a:lstStyle/>
          <a:p>
            <a:r>
              <a:rPr lang="en-US" sz="2400" dirty="0">
                <a:latin typeface="Times New Roman" panose="02020603050405020304" pitchFamily="18" charset="0"/>
                <a:cs typeface="Times New Roman" panose="02020603050405020304" pitchFamily="18" charset="0"/>
              </a:rPr>
              <a:t>When a company becomes successful as a single-product company, it may decide to diversify into other products. In such a case, each of the products is considered as a separate business unit, responsible for all activities of a product.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2" descr="Mast2901.jpg"/>
          <p:cNvPicPr>
            <a:picLocks noChangeAspect="1" noChangeArrowheads="1"/>
          </p:cNvPicPr>
          <p:nvPr/>
        </p:nvPicPr>
        <p:blipFill>
          <a:blip r:embed="rId2"/>
          <a:srcRect/>
          <a:stretch>
            <a:fillRect/>
          </a:stretch>
        </p:blipFill>
        <p:spPr bwMode="auto">
          <a:xfrm>
            <a:off x="1547664" y="2852936"/>
            <a:ext cx="4752528" cy="2520280"/>
          </a:xfrm>
          <a:prstGeom prst="rect">
            <a:avLst/>
          </a:prstGeom>
          <a:noFill/>
          <a:ln w="9525">
            <a:noFill/>
            <a:miter lim="800000"/>
            <a:headEnd/>
            <a:tailEnd/>
          </a:ln>
        </p:spPr>
      </p:pic>
      <p:pic>
        <p:nvPicPr>
          <p:cNvPr id="5" name="Picture 4"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92696"/>
            <a:ext cx="9144000" cy="6643710"/>
          </a:xfrm>
        </p:spPr>
        <p:txBody>
          <a:bodyPr>
            <a:noAutofit/>
          </a:bodyPr>
          <a:lstStyle/>
          <a:p>
            <a:pPr marL="0" lv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organization of test teams in multi-product companies is dictated largely by the following factors. </a:t>
            </a:r>
          </a:p>
          <a:p>
            <a:pPr>
              <a:buNone/>
            </a:pPr>
            <a:endParaRPr lang="en-IN"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How tightly coupled the products are in terms of technology</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0"/>
            <a:r>
              <a:rPr lang="en-US" sz="2400" b="1" dirty="0" smtClean="0">
                <a:latin typeface="Times New Roman" panose="02020603050405020304" pitchFamily="18" charset="0"/>
                <a:cs typeface="Times New Roman" panose="02020603050405020304" pitchFamily="18" charset="0"/>
              </a:rPr>
              <a:t>Dependence </a:t>
            </a:r>
            <a:r>
              <a:rPr lang="en-US" sz="2400" b="1" dirty="0">
                <a:latin typeface="Times New Roman" panose="02020603050405020304" pitchFamily="18" charset="0"/>
                <a:cs typeface="Times New Roman" panose="02020603050405020304" pitchFamily="18" charset="0"/>
              </a:rPr>
              <a:t>among various products </a:t>
            </a:r>
            <a:endParaRPr lang="en-US" sz="2400" b="1" dirty="0" smtClean="0">
              <a:latin typeface="Times New Roman" panose="02020603050405020304" pitchFamily="18" charset="0"/>
              <a:cs typeface="Times New Roman" panose="02020603050405020304" pitchFamily="18" charset="0"/>
            </a:endParaRPr>
          </a:p>
          <a:p>
            <a:pPr lvl="0"/>
            <a:r>
              <a:rPr lang="en-US" sz="2400" b="1" dirty="0" smtClean="0">
                <a:latin typeface="Times New Roman" panose="02020603050405020304" pitchFamily="18" charset="0"/>
                <a:cs typeface="Times New Roman" panose="02020603050405020304" pitchFamily="18" charset="0"/>
              </a:rPr>
              <a:t>How </a:t>
            </a:r>
            <a:r>
              <a:rPr lang="en-US" sz="2400" b="1" dirty="0">
                <a:latin typeface="Times New Roman" panose="02020603050405020304" pitchFamily="18" charset="0"/>
                <a:cs typeface="Times New Roman" panose="02020603050405020304" pitchFamily="18" charset="0"/>
              </a:rPr>
              <a:t>synchronous are the release cycles of </a:t>
            </a:r>
            <a:r>
              <a:rPr lang="en-US" sz="2400" b="1" dirty="0" smtClean="0">
                <a:latin typeface="Times New Roman" panose="02020603050405020304" pitchFamily="18" charset="0"/>
                <a:cs typeface="Times New Roman" panose="02020603050405020304" pitchFamily="18" charset="0"/>
              </a:rPr>
              <a:t>products</a:t>
            </a:r>
            <a:endParaRPr lang="en-IN"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Customer base for each product and similarity among customer bases far various products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lv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9144000" cy="6643710"/>
          </a:xfrm>
        </p:spPr>
        <p:txBody>
          <a:bodyPr>
            <a:noAutofit/>
          </a:bodyPr>
          <a:lstStyle/>
          <a:p>
            <a:pPr marL="0" lv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 Based on the above factors, there are several options available for organizing testing teams for a multi-product company. </a:t>
            </a:r>
          </a:p>
          <a:p>
            <a:pPr marL="0" lvl="0" indent="0">
              <a:buNone/>
            </a:pPr>
            <a:endParaRPr lang="en-IN" sz="2400"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400" dirty="0" smtClean="0">
                <a:latin typeface="Times New Roman" panose="02020603050405020304" pitchFamily="18" charset="0"/>
                <a:cs typeface="Times New Roman" panose="02020603050405020304" pitchFamily="18" charset="0"/>
              </a:rPr>
              <a:t>A central "test think-tank/brain trust" team, which formulates the test strategy for the organization </a:t>
            </a:r>
          </a:p>
          <a:p>
            <a:pPr marL="342900" lvl="0" indent="-342900">
              <a:buFont typeface="+mj-lt"/>
              <a:buAutoNum type="arabicPeriod"/>
            </a:pPr>
            <a:r>
              <a:rPr lang="en-US" sz="2400" dirty="0" smtClean="0">
                <a:latin typeface="Times New Roman" panose="02020603050405020304" pitchFamily="18" charset="0"/>
                <a:cs typeface="Times New Roman" panose="02020603050405020304" pitchFamily="18" charset="0"/>
              </a:rPr>
              <a:t>One test team for all the products </a:t>
            </a:r>
            <a:endParaRPr lang="en-IN" sz="2400"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400" dirty="0" smtClean="0">
                <a:latin typeface="Times New Roman" panose="02020603050405020304" pitchFamily="18" charset="0"/>
                <a:cs typeface="Times New Roman" panose="02020603050405020304" pitchFamily="18" charset="0"/>
              </a:rPr>
              <a:t>Different test teams for each product (or related products) </a:t>
            </a:r>
            <a:endParaRPr lang="en-IN" sz="2400"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400" dirty="0" smtClean="0">
                <a:latin typeface="Times New Roman" panose="02020603050405020304" pitchFamily="18" charset="0"/>
                <a:cs typeface="Times New Roman" panose="02020603050405020304" pitchFamily="18" charset="0"/>
              </a:rPr>
              <a:t>Different test teams for different types of tests </a:t>
            </a:r>
            <a:endParaRPr lang="en-IN" sz="2400"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400" dirty="0" smtClean="0">
                <a:latin typeface="Times New Roman" panose="02020603050405020304" pitchFamily="18" charset="0"/>
                <a:cs typeface="Times New Roman" panose="02020603050405020304" pitchFamily="18" charset="0"/>
              </a:rPr>
              <a:t>A hybrid of all the above models </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p14="http://schemas.microsoft.com/office/powerpoint/2010/main" xmlns="" val="32624263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643998" cy="6429420"/>
          </a:xfrm>
        </p:spPr>
        <p:txBody>
          <a:bodyPr>
            <a:normAutofit/>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Testing Teams as part of “CTO’s Office</a:t>
            </a:r>
            <a:r>
              <a:rPr lang="en-US" sz="2400" b="1"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advantages that this model brings to the table are as follows</a:t>
            </a:r>
            <a:r>
              <a:rPr lang="en-US" sz="2400"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Developing a product architecture that is testable or suitable for testing. </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testing team can even make valuable contributions to product and technology choices.</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testing team can get a clear understating of what design and architecture are built for and plan their tests accordingly</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technical road map for product development and test suite development will be in better sync.</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C'I'O's team can evolve a consistent, cost-effective strategy for test automation</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20688"/>
            <a:ext cx="8686800" cy="6126163"/>
          </a:xfrm>
        </p:spPr>
        <p:txBody>
          <a:bodyPr>
            <a:normAutofit/>
          </a:bodyPr>
          <a:lstStyle/>
          <a:p>
            <a:pPr marL="514350" indent="-514350">
              <a:buNone/>
            </a:pPr>
            <a:r>
              <a:rPr lang="en-US" sz="2400" b="1" dirty="0" smtClean="0">
                <a:latin typeface="Times New Roman" panose="02020603050405020304" pitchFamily="18" charset="0"/>
                <a:cs typeface="Times New Roman" panose="02020603050405020304" pitchFamily="18" charset="0"/>
              </a:rPr>
              <a:t>2. Single Test </a:t>
            </a:r>
            <a:r>
              <a:rPr lang="en-US" sz="2400" b="1" dirty="0">
                <a:latin typeface="Times New Roman" panose="02020603050405020304" pitchFamily="18" charset="0"/>
                <a:cs typeface="Times New Roman" panose="02020603050405020304" pitchFamily="18" charset="0"/>
              </a:rPr>
              <a:t>Team for All Products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model </a:t>
            </a:r>
            <a:r>
              <a:rPr lang="en-US" sz="2400" dirty="0">
                <a:latin typeface="Times New Roman" panose="02020603050405020304" pitchFamily="18" charset="0"/>
                <a:cs typeface="Times New Roman" panose="02020603050405020304" pitchFamily="18" charset="0"/>
              </a:rPr>
              <a:t>is similar to the case of a single-product team divided into multiple components and each of the components being developed by an independent </a:t>
            </a:r>
            <a:r>
              <a:rPr lang="en-US" sz="2400" dirty="0" smtClean="0">
                <a:latin typeface="Times New Roman" panose="02020603050405020304" pitchFamily="18" charset="0"/>
                <a:cs typeface="Times New Roman" panose="02020603050405020304" pitchFamily="18" charset="0"/>
              </a:rPr>
              <a:t>team.</a:t>
            </a:r>
          </a:p>
          <a:p>
            <a:pPr>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one major difference between the two is that in the earlier model, the project manager to whom the testing teams reports has direct delivery responsibilities whereas in the case of a multi-product company, </a:t>
            </a: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since </a:t>
            </a:r>
            <a:r>
              <a:rPr lang="en-US" sz="2400" dirty="0">
                <a:latin typeface="Times New Roman" panose="02020603050405020304" pitchFamily="18" charset="0"/>
                <a:cs typeface="Times New Roman" panose="02020603050405020304" pitchFamily="18" charset="0"/>
              </a:rPr>
              <a:t>different groups/individuals have delivery responsibilities for different products, the single testing team must necessarily report to a different level.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00993"/>
            <a:ext cx="9001156" cy="6715148"/>
          </a:xfrm>
        </p:spPr>
        <p:txBody>
          <a:bodyPr>
            <a:normAutofit/>
          </a:bodyPr>
          <a:lstStyle/>
          <a:p>
            <a:pPr>
              <a:buNone/>
            </a:pPr>
            <a:r>
              <a:rPr lang="en-US" sz="2400" b="1" dirty="0" smtClean="0">
                <a:latin typeface="Times New Roman" panose="02020603050405020304" pitchFamily="18" charset="0"/>
                <a:cs typeface="Times New Roman" panose="02020603050405020304" pitchFamily="18" charset="0"/>
              </a:rPr>
              <a:t>3. Testing </a:t>
            </a:r>
            <a:r>
              <a:rPr lang="en-US" sz="2400" b="1" dirty="0">
                <a:latin typeface="Times New Roman" panose="02020603050405020304" pitchFamily="18" charset="0"/>
                <a:cs typeface="Times New Roman" panose="02020603050405020304" pitchFamily="18" charset="0"/>
              </a:rPr>
              <a:t>Teams Organized by Product </a:t>
            </a:r>
            <a:endParaRPr lang="en-US" sz="2400" b="1"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most natural and effective way to organize the teams is to assign complete responsibility of all aspects of a product to the corresponding business unit and let the business unit head figure out how to organize the testing and development teams.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very similar to the multi-component testing teams model. </a:t>
            </a:r>
            <a:endParaRPr lang="en-US"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Depending on the level of integration required among the products, there may be need for a central integration testing team.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team handles all the issues pertaining to the integration of the multiple products. Such an integration team should be cross-product and hence ideally report into the CTO think-tank. </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0" y="692696"/>
            <a:ext cx="9144000" cy="5951014"/>
          </a:xfrm>
        </p:spPr>
        <p:txBody>
          <a:bodyPr>
            <a:normAutofit/>
          </a:bodyPr>
          <a:lstStyle/>
          <a:p>
            <a:pPr marL="457200" indent="-457200">
              <a:buAutoNum type="arabicPeriod"/>
            </a:pPr>
            <a:r>
              <a:rPr lang="en-IN" sz="2400" b="1" dirty="0" smtClean="0">
                <a:latin typeface="Times New Roman" panose="02020603050405020304" pitchFamily="18" charset="0"/>
                <a:cs typeface="Times New Roman" panose="02020603050405020304" pitchFamily="18" charset="0"/>
              </a:rPr>
              <a:t>Requires a holistic understanding of the entire product rather than just a single module</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457200" indent="-457200">
              <a:buAutoNum type="arabicPeriod"/>
            </a:pP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Typically, development engineers tend to focus on specific modules. It is possible for them to be somewhat oblivious about the functionality from other modules. </a:t>
            </a:r>
          </a:p>
          <a:p>
            <a:r>
              <a:rPr lang="en-IN" sz="2400" dirty="0" smtClean="0">
                <a:latin typeface="Times New Roman" panose="02020603050405020304" pitchFamily="18" charset="0"/>
                <a:cs typeface="Times New Roman" panose="02020603050405020304" pitchFamily="18" charset="0"/>
              </a:rPr>
              <a:t>Test engineers, in contrast, generally require a more holistic understanding of the product rather than be constrained to a single module or component. </a:t>
            </a:r>
          </a:p>
          <a:p>
            <a:r>
              <a:rPr lang="en-IN" sz="2400" dirty="0" smtClean="0">
                <a:latin typeface="Times New Roman" panose="02020603050405020304" pitchFamily="18" charset="0"/>
                <a:cs typeface="Times New Roman" panose="02020603050405020304" pitchFamily="18" charset="0"/>
              </a:rPr>
              <a:t>This gives an edge to test engineers at becoming domain specialists.</a:t>
            </a:r>
          </a:p>
          <a:p>
            <a:endParaRPr lang="en-IN"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pic>
        <p:nvPicPr>
          <p:cNvPr id="3" name="Picture 2"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00018"/>
            <a:ext cx="8472518" cy="6357982"/>
          </a:xfrm>
        </p:spPr>
        <p:txBody>
          <a:bodyPr>
            <a:noAutofit/>
          </a:bodyPr>
          <a:lstStyle/>
          <a:p>
            <a:pPr>
              <a:buNone/>
            </a:pPr>
            <a:r>
              <a:rPr lang="en-US" sz="2400" b="1" dirty="0" smtClean="0">
                <a:latin typeface="Times New Roman" panose="02020603050405020304" pitchFamily="18" charset="0"/>
                <a:cs typeface="Times New Roman" panose="02020603050405020304" pitchFamily="18" charset="0"/>
              </a:rPr>
              <a:t>4. Separate </a:t>
            </a:r>
            <a:r>
              <a:rPr lang="en-US" sz="2400" b="1" dirty="0">
                <a:latin typeface="Times New Roman" panose="02020603050405020304" pitchFamily="18" charset="0"/>
                <a:cs typeface="Times New Roman" panose="02020603050405020304" pitchFamily="18" charset="0"/>
              </a:rPr>
              <a:t>Testing Teams for Different Phases of Testing </a:t>
            </a:r>
            <a:endParaRPr lang="en-US" sz="2400" b="1"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So far, we have viewed "testing" as a single, homogeneous activity. In reality, however, it is not so. </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We have seen that there are different </a:t>
            </a:r>
            <a:r>
              <a:rPr lang="en-US" sz="2400" i="1" dirty="0">
                <a:latin typeface="Times New Roman" panose="02020603050405020304" pitchFamily="18" charset="0"/>
                <a:cs typeface="Times New Roman" panose="02020603050405020304" pitchFamily="18" charset="0"/>
              </a:rPr>
              <a:t>types </a:t>
            </a:r>
            <a:r>
              <a:rPr lang="en-US" sz="2400" dirty="0">
                <a:latin typeface="Times New Roman" panose="02020603050405020304" pitchFamily="18" charset="0"/>
                <a:cs typeface="Times New Roman" panose="02020603050405020304" pitchFamily="18" charset="0"/>
              </a:rPr>
              <a:t>of testing that need to be done-such as black box testing, system testing, performance testing, integration testing, internationalization testing, and so 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We have also seen that the skill sets required for performing each of these different test types are quite different from each other. </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Each of these different types of tests may be carried out at different points in time </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472518" cy="6357982"/>
          </a:xfrm>
        </p:spPr>
        <p:txBody>
          <a:bodyPr>
            <a:noAutofit/>
          </a:bodyPr>
          <a:lstStyle/>
          <a:p>
            <a:pPr>
              <a:buNone/>
            </a:pPr>
            <a:endParaRPr lang="en-IN" sz="2400" dirty="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Such </a:t>
            </a:r>
            <a:r>
              <a:rPr lang="en-US" sz="2400" dirty="0">
                <a:latin typeface="Times New Roman" panose="02020603050405020304" pitchFamily="18" charset="0"/>
                <a:cs typeface="Times New Roman" panose="02020603050405020304" pitchFamily="18" charset="0"/>
              </a:rPr>
              <a:t>an organization based on the testing types presents several advantages. </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People with appropriate skill sets are used to perform a given type of test.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Defects can get detected better and closer to the point of injection.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This organization is in line with the V model and hence can lead to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effective distribution of test resources.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p14="http://schemas.microsoft.com/office/powerpoint/2010/main" xmlns="" val="1020365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472518" cy="6215106"/>
          </a:xfrm>
        </p:spPr>
        <p:txBody>
          <a:bodyPr>
            <a:normAutofit/>
          </a:bodyPr>
          <a:lstStyle/>
          <a:p>
            <a:pPr>
              <a:buNone/>
            </a:pPr>
            <a:r>
              <a:rPr lang="en-US" sz="2400" b="1" dirty="0" smtClean="0">
                <a:latin typeface="Times New Roman" panose="02020603050405020304" pitchFamily="18" charset="0"/>
                <a:cs typeface="Times New Roman" panose="02020603050405020304" pitchFamily="18" charset="0"/>
              </a:rPr>
              <a:t>5. Hybrid </a:t>
            </a:r>
            <a:r>
              <a:rPr lang="en-US" sz="2400" b="1" dirty="0">
                <a:latin typeface="Times New Roman" panose="02020603050405020304" pitchFamily="18" charset="0"/>
                <a:cs typeface="Times New Roman" panose="02020603050405020304" pitchFamily="18" charset="0"/>
              </a:rPr>
              <a:t>Models </a:t>
            </a:r>
            <a:endParaRPr lang="en-US" sz="2400" b="1"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above models are not mutually exclusive or disjoint models. In practice, a combination of all these models are used and the models chosen change from time to time, depending on the needs of the project.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would like to view the various organization structures presented above as simply building blocks that can be put together in various permutations and combinations, depending on the need of the situation</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main aim of such hybrid organization structures should be effectiveness without losing sight of accountability.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65126"/>
            <a:ext cx="8229630" cy="1325563"/>
          </a:xfrm>
        </p:spPr>
        <p:txBody>
          <a:bodyPr>
            <a:noAutofit/>
          </a:bodyPr>
          <a:lstStyle/>
          <a:p>
            <a:r>
              <a:rPr lang="en-US" sz="2400" b="1" dirty="0">
                <a:latin typeface="Times New Roman" panose="02020603050405020304" pitchFamily="18" charset="0"/>
                <a:cs typeface="Times New Roman" panose="02020603050405020304" pitchFamily="18" charset="0"/>
              </a:rPr>
              <a:t>EFFECTS OF GLOBALIZATION AND GEOGRAPHICALLY DISTRIBUTED TEAMS ON PRODUCT TESTING </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5720" y="1484784"/>
            <a:ext cx="8858280" cy="5500726"/>
          </a:xfrm>
        </p:spPr>
        <p:txBody>
          <a:bodyPr>
            <a:noAutofit/>
          </a:bodyPr>
          <a:lstStyle/>
          <a:p>
            <a:pPr marL="457200" indent="-457200">
              <a:buAutoNum type="arabicPeriod"/>
            </a:pPr>
            <a:r>
              <a:rPr lang="en-US" sz="2400" b="1" dirty="0" smtClean="0">
                <a:latin typeface="Times New Roman" panose="02020603050405020304" pitchFamily="18" charset="0"/>
                <a:cs typeface="Times New Roman" panose="02020603050405020304" pitchFamily="18" charset="0"/>
              </a:rPr>
              <a:t>Business </a:t>
            </a:r>
            <a:r>
              <a:rPr lang="en-US" sz="2400" b="1" dirty="0">
                <a:latin typeface="Times New Roman" panose="02020603050405020304" pitchFamily="18" charset="0"/>
                <a:cs typeface="Times New Roman" panose="02020603050405020304" pitchFamily="18" charset="0"/>
              </a:rPr>
              <a:t>Impact of Globalization </a:t>
            </a:r>
          </a:p>
          <a:p>
            <a:pPr>
              <a:buNone/>
            </a:pPr>
            <a:r>
              <a:rPr lang="en-US" sz="2400" dirty="0" smtClean="0">
                <a:latin typeface="Times New Roman" panose="02020603050405020304" pitchFamily="18" charset="0"/>
                <a:cs typeface="Times New Roman" panose="02020603050405020304" pitchFamily="18" charset="0"/>
              </a:rPr>
              <a:t>Globalization </a:t>
            </a:r>
            <a:r>
              <a:rPr lang="en-US" sz="2400" dirty="0">
                <a:latin typeface="Times New Roman" panose="02020603050405020304" pitchFamily="18" charset="0"/>
                <a:cs typeface="Times New Roman" panose="02020603050405020304" pitchFamily="18" charset="0"/>
              </a:rPr>
              <a:t>has revolutionized the way we produce and maintain software products. </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Markets for software products are becoming global. Hence, a global distribution of production of software becomes necessary to exploit the knowledge of the local conditions. </a:t>
            </a:r>
            <a:endParaRPr lang="en-US" sz="2400" dirty="0" smtClean="0">
              <a:latin typeface="Times New Roman" panose="02020603050405020304" pitchFamily="18" charset="0"/>
              <a:cs typeface="Times New Roman" panose="02020603050405020304" pitchFamily="18" charset="0"/>
            </a:endParaRPr>
          </a:p>
          <a:p>
            <a:pPr lvl="0"/>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Since the markets are global, the needs that a product must satisfy are increasing exponentially. Hence, it is impossible to meet all the demands from resources from just one location. </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32656"/>
            <a:ext cx="9144000" cy="6643710"/>
          </a:xfrm>
        </p:spPr>
        <p:txBody>
          <a:bodyPr>
            <a:normAutofit/>
          </a:bodyPr>
          <a:lstStyle/>
          <a:p>
            <a:pPr>
              <a:buNone/>
            </a:pPr>
            <a:r>
              <a:rPr lang="en-US" sz="2400" b="1" dirty="0" smtClean="0">
                <a:latin typeface="Times New Roman" panose="02020603050405020304" pitchFamily="18" charset="0"/>
                <a:cs typeface="Times New Roman" panose="02020603050405020304" pitchFamily="18" charset="0"/>
              </a:rPr>
              <a:t>2. Round </a:t>
            </a:r>
            <a:r>
              <a:rPr lang="en-US" sz="2400" b="1" dirty="0">
                <a:latin typeface="Times New Roman" panose="02020603050405020304" pitchFamily="18" charset="0"/>
                <a:cs typeface="Times New Roman" panose="02020603050405020304" pitchFamily="18" charset="0"/>
              </a:rPr>
              <a:t>the Clock Development/Testing </a:t>
            </a:r>
            <a:r>
              <a:rPr lang="en-US" sz="2400" b="1" dirty="0" smtClean="0">
                <a:latin typeface="Times New Roman" panose="02020603050405020304" pitchFamily="18" charset="0"/>
                <a:cs typeface="Times New Roman" panose="02020603050405020304" pitchFamily="18" charset="0"/>
              </a:rPr>
              <a:t>Model</a:t>
            </a: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The basic premises that drive this model are as follows. </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Development and testing happen alternately and iteratively, that is a piece of code is developed, tested, and defects removed. This cycle continues until the testing is deemed complete. </a:t>
            </a:r>
            <a:endParaRPr lang="en-US" sz="2400" dirty="0" smtClean="0">
              <a:latin typeface="Times New Roman" panose="02020603050405020304" pitchFamily="18" charset="0"/>
              <a:cs typeface="Times New Roman" panose="02020603050405020304" pitchFamily="18" charset="0"/>
            </a:endParaRPr>
          </a:p>
          <a:p>
            <a:pPr lvl="0"/>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Since development and testing alternate, it may be possible to perform development during one part of the day and testing during the other part. </a:t>
            </a:r>
            <a:endParaRPr lang="en-US" sz="2400" dirty="0" smtClean="0">
              <a:latin typeface="Times New Roman" panose="02020603050405020304" pitchFamily="18" charset="0"/>
              <a:cs typeface="Times New Roman" panose="02020603050405020304" pitchFamily="18" charset="0"/>
            </a:endParaRPr>
          </a:p>
          <a:p>
            <a:pPr lvl="0"/>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geographic time difference between two different locations can be exploited to "stretch" the day so that effectively work can be carried on during the night of one location, which is actually day for another location.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472518" cy="5911873"/>
          </a:xfrm>
        </p:spPr>
        <p:txBody>
          <a:bodyPr>
            <a:noAutofit/>
          </a:bodyPr>
          <a:lstStyle/>
          <a:p>
            <a:pPr>
              <a:buNone/>
            </a:pPr>
            <a:r>
              <a:rPr lang="en-US" sz="2400" b="1" dirty="0" smtClean="0">
                <a:latin typeface="Times New Roman" panose="02020603050405020304" pitchFamily="18" charset="0"/>
                <a:cs typeface="Times New Roman" panose="02020603050405020304" pitchFamily="18" charset="0"/>
              </a:rPr>
              <a:t>3. Testing </a:t>
            </a:r>
            <a:r>
              <a:rPr lang="en-US" sz="2400" b="1" dirty="0">
                <a:latin typeface="Times New Roman" panose="02020603050405020304" pitchFamily="18" charset="0"/>
                <a:cs typeface="Times New Roman" panose="02020603050405020304" pitchFamily="18" charset="0"/>
              </a:rPr>
              <a:t>Competency Center Model </a:t>
            </a:r>
            <a:endParaRPr lang="en-US" sz="2400" b="1"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this model, a logical organization called the Testing Competency Center is created. This organization could potentially span multiple locations to effectively exploit time difference and/or available skill sets. </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the first variant, the Center is a shared (and often scarce) resource that is shared across multiple product development groups. This model is not to exploit the time zone advantages. </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Another variant of the Testing Competency Center is to have a set of dedicated testing resources that gets involved in the full cycle of testing activities, right from the early stages of the project. </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9144000" cy="6715148"/>
          </a:xfrm>
        </p:spPr>
        <p:txBody>
          <a:bodyPr>
            <a:normAutofit/>
          </a:bodyPr>
          <a:lstStyle/>
          <a:p>
            <a:pPr>
              <a:buNone/>
            </a:pPr>
            <a:r>
              <a:rPr lang="en-US" sz="2400" b="1" dirty="0" smtClean="0">
                <a:latin typeface="Times New Roman" panose="02020603050405020304" pitchFamily="18" charset="0"/>
                <a:cs typeface="Times New Roman" panose="02020603050405020304" pitchFamily="18" charset="0"/>
              </a:rPr>
              <a:t>4. Challenges </a:t>
            </a:r>
            <a:r>
              <a:rPr lang="en-US" sz="2400" b="1" dirty="0">
                <a:latin typeface="Times New Roman" panose="02020603050405020304" pitchFamily="18" charset="0"/>
                <a:cs typeface="Times New Roman" panose="02020603050405020304" pitchFamily="18" charset="0"/>
              </a:rPr>
              <a:t>in Global </a:t>
            </a:r>
            <a:r>
              <a:rPr lang="en-US" sz="2400" b="1" dirty="0" smtClean="0">
                <a:latin typeface="Times New Roman" panose="02020603050405020304" pitchFamily="18" charset="0"/>
                <a:cs typeface="Times New Roman" panose="02020603050405020304" pitchFamily="18" charset="0"/>
              </a:rPr>
              <a:t>Teams</a:t>
            </a:r>
          </a:p>
          <a:p>
            <a:pPr>
              <a:buNone/>
            </a:pPr>
            <a:r>
              <a:rPr lang="en-US" sz="2400" b="1" dirty="0" smtClean="0">
                <a:latin typeface="Times New Roman" panose="02020603050405020304" pitchFamily="18" charset="0"/>
                <a:cs typeface="Times New Roman" panose="02020603050405020304" pitchFamily="18" charset="0"/>
              </a:rPr>
              <a:t> </a:t>
            </a:r>
          </a:p>
          <a:p>
            <a:pPr marL="342900" indent="-342900">
              <a:buAutoNum type="arabicPeriod"/>
            </a:pPr>
            <a:r>
              <a:rPr lang="en-US" sz="2400" b="1" dirty="0" smtClean="0">
                <a:latin typeface="Times New Roman" panose="02020603050405020304" pitchFamily="18" charset="0"/>
                <a:cs typeface="Times New Roman" panose="02020603050405020304" pitchFamily="18" charset="0"/>
              </a:rPr>
              <a:t>Cultural challenges</a:t>
            </a:r>
          </a:p>
          <a:p>
            <a:pPr marL="342900" indent="-342900">
              <a:buAutoNum type="arabicPeriod"/>
            </a:pPr>
            <a:endParaRPr lang="en-US" sz="2400" b="1" dirty="0" smtClean="0">
              <a:latin typeface="Times New Roman" panose="02020603050405020304" pitchFamily="18" charset="0"/>
              <a:cs typeface="Times New Roman" panose="02020603050405020304" pitchFamily="18" charset="0"/>
            </a:endParaRPr>
          </a:p>
          <a:p>
            <a:pPr marL="342900" indent="-342900">
              <a:buAutoNum type="arabicPeriod"/>
            </a:pPr>
            <a:r>
              <a:rPr lang="en-US" sz="2400" b="1" dirty="0" smtClean="0">
                <a:latin typeface="Times New Roman" panose="02020603050405020304" pitchFamily="18" charset="0"/>
                <a:cs typeface="Times New Roman" panose="02020603050405020304" pitchFamily="18" charset="0"/>
              </a:rPr>
              <a:t> Work </a:t>
            </a:r>
            <a:r>
              <a:rPr lang="en-US" sz="2400" b="1" dirty="0">
                <a:latin typeface="Times New Roman" panose="02020603050405020304" pitchFamily="18" charset="0"/>
                <a:cs typeface="Times New Roman" panose="02020603050405020304" pitchFamily="18" charset="0"/>
              </a:rPr>
              <a:t>allocation </a:t>
            </a:r>
            <a:r>
              <a:rPr lang="en-US" sz="2400" b="1" dirty="0" smtClean="0">
                <a:latin typeface="Times New Roman" panose="02020603050405020304" pitchFamily="18" charset="0"/>
                <a:cs typeface="Times New Roman" panose="02020603050405020304" pitchFamily="18" charset="0"/>
              </a:rPr>
              <a:t>challenges</a:t>
            </a:r>
          </a:p>
          <a:p>
            <a:pPr marL="342900" indent="-342900">
              <a:buAutoNum type="arabicPeriod"/>
            </a:pPr>
            <a:endParaRPr lang="en-IN" sz="2400" dirty="0">
              <a:latin typeface="Times New Roman" panose="02020603050405020304" pitchFamily="18" charset="0"/>
              <a:cs typeface="Times New Roman" panose="02020603050405020304" pitchFamily="18" charset="0"/>
            </a:endParaRPr>
          </a:p>
          <a:p>
            <a:pPr>
              <a:buNone/>
            </a:pPr>
            <a:r>
              <a:rPr lang="en-US" sz="2400" b="1" dirty="0" smtClean="0">
                <a:latin typeface="Times New Roman" panose="02020603050405020304" pitchFamily="18" charset="0"/>
                <a:cs typeface="Times New Roman" panose="02020603050405020304" pitchFamily="18" charset="0"/>
              </a:rPr>
              <a:t>3. Parity </a:t>
            </a:r>
            <a:r>
              <a:rPr lang="en-US" sz="2400" b="1" dirty="0">
                <a:latin typeface="Times New Roman" panose="02020603050405020304" pitchFamily="18" charset="0"/>
                <a:cs typeface="Times New Roman" panose="02020603050405020304" pitchFamily="18" charset="0"/>
              </a:rPr>
              <a:t>across teams: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of the ways to address this challenge are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Providing challenging job content;</a:t>
            </a: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US" sz="2400" dirty="0" smtClean="0">
                <a:latin typeface="Times New Roman" panose="02020603050405020304" pitchFamily="18" charset="0"/>
                <a:cs typeface="Times New Roman" panose="02020603050405020304" pitchFamily="18" charset="0"/>
              </a:rPr>
              <a:t>Increasing career opportunities in testing, with models like competency centers</a:t>
            </a:r>
            <a:r>
              <a:rPr lang="en-US"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buFont typeface="+mj-lt"/>
              <a:buAutoNum type="arabicPeriod"/>
            </a:pPr>
            <a:r>
              <a:rPr lang="en-US" sz="2400" dirty="0" smtClean="0">
                <a:latin typeface="Times New Roman" panose="02020603050405020304" pitchFamily="18" charset="0"/>
                <a:cs typeface="Times New Roman" panose="02020603050405020304" pitchFamily="18" charset="0"/>
              </a:rPr>
              <a:t>Providing </a:t>
            </a:r>
            <a:r>
              <a:rPr lang="en-US" sz="2400" dirty="0">
                <a:latin typeface="Times New Roman" panose="02020603050405020304" pitchFamily="18" charset="0"/>
                <a:cs typeface="Times New Roman" panose="02020603050405020304" pitchFamily="18" charset="0"/>
              </a:rPr>
              <a:t>long-term retention incentives like stock options; and </a:t>
            </a:r>
            <a:endParaRPr lang="en-IN" sz="2400" dirty="0" smtClean="0">
              <a:latin typeface="Times New Roman" panose="02020603050405020304" pitchFamily="18" charset="0"/>
              <a:cs typeface="Times New Roman" panose="02020603050405020304" pitchFamily="18" charset="0"/>
            </a:endParaRPr>
          </a:p>
          <a:p>
            <a:pPr>
              <a:buFont typeface="+mj-lt"/>
              <a:buAutoNum type="arabicPeriod"/>
            </a:pPr>
            <a:r>
              <a:rPr lang="en-US" sz="2400" dirty="0" smtClean="0">
                <a:latin typeface="Times New Roman" panose="02020603050405020304" pitchFamily="18" charset="0"/>
                <a:cs typeface="Times New Roman" panose="02020603050405020304" pitchFamily="18" charset="0"/>
              </a:rPr>
              <a:t>Providing </a:t>
            </a:r>
            <a:r>
              <a:rPr lang="en-US" sz="2400" dirty="0">
                <a:latin typeface="Times New Roman" panose="02020603050405020304" pitchFamily="18" charset="0"/>
                <a:cs typeface="Times New Roman" panose="02020603050405020304" pitchFamily="18" charset="0"/>
              </a:rPr>
              <a:t>travel opportunities. </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40768"/>
            <a:ext cx="9432032" cy="6858000"/>
          </a:xfrm>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4. Ability </a:t>
            </a:r>
            <a:r>
              <a:rPr lang="en-US" sz="2400" b="1" dirty="0">
                <a:latin typeface="Times New Roman" panose="02020603050405020304" pitchFamily="18" charset="0"/>
                <a:cs typeface="Times New Roman" panose="02020603050405020304" pitchFamily="18" charset="0"/>
              </a:rPr>
              <a:t>to track </a:t>
            </a:r>
            <a:r>
              <a:rPr lang="en-US" sz="2400" b="1" dirty="0" smtClean="0">
                <a:latin typeface="Times New Roman" panose="02020603050405020304" pitchFamily="18" charset="0"/>
                <a:cs typeface="Times New Roman" panose="02020603050405020304" pitchFamily="18" charset="0"/>
              </a:rPr>
              <a:t>effectively </a:t>
            </a:r>
          </a:p>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5. Dependence </a:t>
            </a:r>
            <a:r>
              <a:rPr lang="en-US" sz="2400" b="1" dirty="0">
                <a:latin typeface="Times New Roman" panose="02020603050405020304" pitchFamily="18" charset="0"/>
                <a:cs typeface="Times New Roman" panose="02020603050405020304" pitchFamily="18" charset="0"/>
              </a:rPr>
              <a:t>on communication </a:t>
            </a:r>
            <a:r>
              <a:rPr lang="en-US" sz="2400" b="1" dirty="0" smtClean="0">
                <a:latin typeface="Times New Roman" panose="02020603050405020304" pitchFamily="18" charset="0"/>
                <a:cs typeface="Times New Roman" panose="02020603050405020304" pitchFamily="18" charset="0"/>
              </a:rPr>
              <a:t>infrastructure</a:t>
            </a: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6. Time difference</a:t>
            </a:r>
            <a:endParaRPr lang="en-IN" sz="2400" b="1"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428628"/>
          </a:xfrm>
        </p:spPr>
        <p:txBody>
          <a:bodyPr>
            <a:noAutofit/>
          </a:bodyPr>
          <a:lstStyle/>
          <a:p>
            <a:r>
              <a:rPr lang="en-US" sz="3200" b="1" dirty="0"/>
              <a:t>TESTING SERVICES ORGANIZATIONS </a:t>
            </a:r>
            <a:endParaRPr lang="en-IN" sz="3200" dirty="0"/>
          </a:p>
        </p:txBody>
      </p:sp>
      <p:sp>
        <p:nvSpPr>
          <p:cNvPr id="3" name="Content Placeholder 2"/>
          <p:cNvSpPr>
            <a:spLocks noGrp="1"/>
          </p:cNvSpPr>
          <p:nvPr>
            <p:ph idx="1"/>
          </p:nvPr>
        </p:nvSpPr>
        <p:spPr>
          <a:xfrm>
            <a:off x="0" y="714356"/>
            <a:ext cx="9144000" cy="6143644"/>
          </a:xfrm>
        </p:spPr>
        <p:txBody>
          <a:bodyPr>
            <a:normAutofit/>
          </a:bodyPr>
          <a:lstStyle/>
          <a:p>
            <a:pPr marL="457200" indent="-457200">
              <a:buAutoNum type="arabicPeriod"/>
            </a:pPr>
            <a:r>
              <a:rPr lang="en-US" sz="2400" b="1" i="1" dirty="0" smtClean="0"/>
              <a:t>Business </a:t>
            </a:r>
            <a:r>
              <a:rPr lang="en-US" sz="2400" b="1" i="1" dirty="0"/>
              <a:t>Need for Testing Services</a:t>
            </a:r>
            <a:r>
              <a:rPr lang="en-US" sz="2400" b="1" i="1" dirty="0" smtClean="0"/>
              <a:t>:</a:t>
            </a:r>
            <a:endParaRPr lang="en-IN" sz="2400" dirty="0"/>
          </a:p>
          <a:p>
            <a:r>
              <a:rPr lang="en-US" sz="1800" dirty="0"/>
              <a:t>Today it is common to find testing activities outsourced to external companies who specialize is testing and provide testing services. </a:t>
            </a:r>
            <a:endParaRPr lang="en-IN" sz="1800" dirty="0"/>
          </a:p>
          <a:p>
            <a:r>
              <a:rPr lang="en-US" sz="1800" dirty="0"/>
              <a:t>There are several business drivers for this model of testing as a service. </a:t>
            </a:r>
            <a:endParaRPr lang="en-IN" sz="1800" dirty="0"/>
          </a:p>
          <a:p>
            <a:pPr marL="514350" lvl="0" indent="-514350">
              <a:buFont typeface="+mj-lt"/>
              <a:buAutoNum type="arabicPeriod"/>
            </a:pPr>
            <a:r>
              <a:rPr lang="en-US" sz="1800" dirty="0"/>
              <a:t>Testing is becoming increasingly diverse and a very specialized function. </a:t>
            </a:r>
            <a:endParaRPr lang="en-IN" sz="1800" dirty="0"/>
          </a:p>
          <a:p>
            <a:pPr marL="514350" lvl="0" indent="-514350">
              <a:buFont typeface="+mj-lt"/>
              <a:buAutoNum type="arabicPeriod"/>
            </a:pPr>
            <a:r>
              <a:rPr lang="en-US" sz="1800" dirty="0"/>
              <a:t>The variety and complexity of the test automation tools further increase the challenge in testing. A specialized testing service organization may be able to effectively fulfill such a niche need. </a:t>
            </a:r>
            <a:endParaRPr lang="en-IN" sz="1800" dirty="0"/>
          </a:p>
          <a:p>
            <a:pPr marL="514350" lvl="0" indent="-514350">
              <a:buFont typeface="+mj-lt"/>
              <a:buAutoNum type="arabicPeriod"/>
            </a:pPr>
            <a:r>
              <a:rPr lang="en-US" sz="1800" dirty="0"/>
              <a:t>Testing as a process is becoming better defined. </a:t>
            </a:r>
            <a:endParaRPr lang="en-IN" sz="1800" dirty="0"/>
          </a:p>
          <a:p>
            <a:pPr marL="514350" lvl="0" indent="-514350">
              <a:buFont typeface="+mj-lt"/>
              <a:buAutoNum type="arabicPeriod"/>
            </a:pPr>
            <a:r>
              <a:rPr lang="en-US" sz="1800" dirty="0"/>
              <a:t>An outsourced organization can offer location advantages. Testing teams that exist in different time zones can provide a better round-the-clock coverage. </a:t>
            </a:r>
            <a:endParaRPr lang="en-IN" sz="1800" dirty="0"/>
          </a:p>
          <a:p>
            <a:pPr marL="514350" lvl="0" indent="-514350">
              <a:buFont typeface="+mj-lt"/>
              <a:buAutoNum type="arabicPeriod"/>
            </a:pPr>
            <a:r>
              <a:rPr lang="en-US" sz="1800" dirty="0"/>
              <a:t>An outsourced organization can provide cost advantages. Certain locations can be more economical than others, thus, the overall costs can be reduced. </a:t>
            </a:r>
            <a:endParaRPr lang="en-IN" sz="1800" dirty="0"/>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400" b="1" i="1" dirty="0" smtClean="0"/>
              <a:t>2. Differences </a:t>
            </a:r>
            <a:r>
              <a:rPr lang="en-US" sz="2400" b="1" i="1" dirty="0"/>
              <a:t>between Testing as a Service and Product- Testing Organizations </a:t>
            </a:r>
            <a:endParaRPr lang="en-US" sz="2400" b="1" i="1" dirty="0" smtClean="0"/>
          </a:p>
          <a:p>
            <a:pPr>
              <a:buNone/>
            </a:pPr>
            <a:r>
              <a:rPr lang="en-US" sz="1700" dirty="0"/>
              <a:t>Organization structures and the associated people issues in a testing services organization are driven by certain fundamental factors: </a:t>
            </a:r>
            <a:endParaRPr lang="en-US" sz="1700" dirty="0" smtClean="0"/>
          </a:p>
          <a:p>
            <a:pPr>
              <a:buNone/>
            </a:pPr>
            <a:endParaRPr lang="en-IN" sz="1700" dirty="0"/>
          </a:p>
          <a:p>
            <a:pPr lvl="0"/>
            <a:r>
              <a:rPr lang="en-US" sz="1700" b="1" dirty="0"/>
              <a:t>Testing service organizations are generally held at arm's length from product </a:t>
            </a:r>
            <a:r>
              <a:rPr lang="en-US" sz="1700" b="1" dirty="0" smtClean="0"/>
              <a:t>developers :</a:t>
            </a:r>
            <a:r>
              <a:rPr lang="en-US" sz="1700" dirty="0" smtClean="0"/>
              <a:t> </a:t>
            </a:r>
            <a:r>
              <a:rPr lang="en-US" sz="1700" dirty="0"/>
              <a:t>In a typical product development organization (where testing is one of the functions), there is a much closer binding between the development and testing teams, as people generally move from one group to another. </a:t>
            </a:r>
            <a:endParaRPr lang="en-US" sz="1700" dirty="0" smtClean="0"/>
          </a:p>
          <a:p>
            <a:pPr lvl="0">
              <a:buNone/>
            </a:pPr>
            <a:endParaRPr lang="en-IN" sz="1700" dirty="0"/>
          </a:p>
          <a:p>
            <a:pPr lvl="0"/>
            <a:r>
              <a:rPr lang="en-US" sz="1700" b="1" dirty="0"/>
              <a:t>Testing service organizations may not always provide full breadth of coverage for testing </a:t>
            </a:r>
            <a:r>
              <a:rPr lang="en-US" sz="1700" b="1" dirty="0" smtClean="0"/>
              <a:t>types:</a:t>
            </a:r>
            <a:r>
              <a:rPr lang="en-US" sz="1700" dirty="0" smtClean="0"/>
              <a:t> </a:t>
            </a:r>
            <a:r>
              <a:rPr lang="en-US" sz="1700" dirty="0"/>
              <a:t>Most testing service organizations provide services like black box testing, domain testing, and certain specialized testing such as performance testing or test automation. White box testing is not one of the commonly outsourced types of </a:t>
            </a:r>
            <a:r>
              <a:rPr lang="en-US" sz="1700" dirty="0" smtClean="0"/>
              <a:t>tests.</a:t>
            </a:r>
          </a:p>
          <a:p>
            <a:pPr lvl="0">
              <a:buNone/>
            </a:pPr>
            <a:endParaRPr lang="en-IN" sz="1700" dirty="0"/>
          </a:p>
          <a:p>
            <a:pPr lvl="0"/>
            <a:r>
              <a:rPr lang="en-US" sz="1700" b="1" dirty="0"/>
              <a:t>Testing service organizations tend to be more homogeneous in terms of job titles and roles than testing teams in product </a:t>
            </a:r>
            <a:r>
              <a:rPr lang="en-US" sz="1700" b="1" dirty="0" smtClean="0"/>
              <a:t>organizations :</a:t>
            </a:r>
            <a:r>
              <a:rPr lang="en-US" sz="1700" dirty="0" smtClean="0"/>
              <a:t> </a:t>
            </a:r>
            <a:r>
              <a:rPr lang="en-US" sz="1700" dirty="0"/>
              <a:t>In a typical product organization, there is a variety of job functions-development, maintenance, testing, support, and so on. Since a testing services company focuses only on testing, the role definitions and job titles tend to be more homogeneous. services. </a:t>
            </a:r>
            <a:endParaRPr lang="en-IN" sz="1700" dirty="0"/>
          </a:p>
          <a:p>
            <a:pPr>
              <a:buNone/>
            </a:pPr>
            <a:endParaRPr lang="en-IN" sz="2400" dirty="0"/>
          </a:p>
          <a:p>
            <a:endParaRPr lang="en-IN" sz="2400" dirty="0"/>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0" y="142852"/>
            <a:ext cx="9144000" cy="6500858"/>
          </a:xfrm>
        </p:spPr>
        <p:txBody>
          <a:bodyPr>
            <a:normAutofit/>
          </a:bodyPr>
          <a:lstStyle/>
          <a:p>
            <a:endParaRPr lang="en-IN" sz="2400" dirty="0" smtClean="0">
              <a:latin typeface="Times New Roman" panose="02020603050405020304" pitchFamily="18" charset="0"/>
              <a:cs typeface="Times New Roman" panose="02020603050405020304" pitchFamily="18" charset="0"/>
            </a:endParaRPr>
          </a:p>
          <a:p>
            <a:pPr>
              <a:buNone/>
            </a:pPr>
            <a:r>
              <a:rPr lang="en-IN" sz="2400" b="1" dirty="0" smtClean="0">
                <a:latin typeface="Times New Roman" panose="02020603050405020304" pitchFamily="18" charset="0"/>
                <a:cs typeface="Times New Roman" panose="02020603050405020304" pitchFamily="18" charset="0"/>
              </a:rPr>
              <a:t>2. Requires thorough understanding of multiple domains</a:t>
            </a:r>
          </a:p>
          <a:p>
            <a:pPr>
              <a:buNone/>
            </a:pPr>
            <a:endParaRPr lang="en-IN" sz="2400" b="1"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 the products become more complex and more open and seamlessly integrated with one another, testing requires a deep appreciation of the domains of multiple products.</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esting may even require a much deeper understanding of the interactions and inter-dependencies amongst multiple domains to be able to simulate real-life scenarios.</a:t>
            </a:r>
          </a:p>
          <a:p>
            <a:r>
              <a:rPr lang="en-IN" sz="2400" dirty="0" smtClean="0">
                <a:latin typeface="Times New Roman" panose="02020603050405020304" pitchFamily="18" charset="0"/>
                <a:cs typeface="Times New Roman" panose="02020603050405020304" pitchFamily="18" charset="0"/>
              </a:rPr>
              <a:t> Thus, testing seems to be even more suited to and challenging for someone who has expertise in product domains.</a:t>
            </a:r>
          </a:p>
          <a:p>
            <a:pPr>
              <a:buNone/>
            </a:pPr>
            <a:endParaRPr lang="en-IN" sz="2400" dirty="0">
              <a:latin typeface="Times New Roman" panose="02020603050405020304" pitchFamily="18" charset="0"/>
              <a:cs typeface="Times New Roman" panose="02020603050405020304" pitchFamily="18" charset="0"/>
            </a:endParaRPr>
          </a:p>
        </p:txBody>
      </p:sp>
      <p:pic>
        <p:nvPicPr>
          <p:cNvPr id="3" name="Picture 2"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p14="http://schemas.microsoft.com/office/powerpoint/2010/main" xmlns="" val="25680648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71053"/>
            <a:ext cx="9144000" cy="6858000"/>
          </a:xfrm>
        </p:spPr>
        <p:txBody>
          <a:bodyPr>
            <a:normAutofit/>
          </a:bodyPr>
          <a:lstStyle/>
          <a:p>
            <a:pPr>
              <a:buNone/>
            </a:pPr>
            <a:r>
              <a:rPr lang="en-US" sz="2400" b="1" i="1" dirty="0" smtClean="0">
                <a:latin typeface="Times New Roman" panose="02020603050405020304" pitchFamily="18" charset="0"/>
                <a:cs typeface="Times New Roman" panose="02020603050405020304" pitchFamily="18" charset="0"/>
              </a:rPr>
              <a:t>3. </a:t>
            </a:r>
            <a:r>
              <a:rPr lang="en-US" sz="2400" b="1" dirty="0" smtClean="0">
                <a:latin typeface="Times New Roman" panose="02020603050405020304" pitchFamily="18" charset="0"/>
                <a:cs typeface="Times New Roman" panose="02020603050405020304" pitchFamily="18" charset="0"/>
              </a:rPr>
              <a:t>Typical </a:t>
            </a:r>
            <a:r>
              <a:rPr lang="en-US" sz="2400" b="1" dirty="0">
                <a:latin typeface="Times New Roman" panose="02020603050405020304" pitchFamily="18" charset="0"/>
                <a:cs typeface="Times New Roman" panose="02020603050405020304" pitchFamily="18" charset="0"/>
              </a:rPr>
              <a:t>Roles and Responsibilities of Testing Services </a:t>
            </a:r>
            <a:r>
              <a:rPr lang="en-US" sz="2400" b="1" dirty="0" smtClean="0">
                <a:latin typeface="Times New Roman" panose="02020603050405020304" pitchFamily="18" charset="0"/>
                <a:cs typeface="Times New Roman" panose="02020603050405020304" pitchFamily="18" charset="0"/>
              </a:rPr>
              <a:t>Organization</a:t>
            </a: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account manager serves the following functions.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Is the single point of contact between the customer and the testing services organization for all matters and is also the point of escalation.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Develops rapport with the customer and is responsible for ensuring that current projects are delivered as promised and for getting new (repeat) business from the customer. </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Participates in all strategic (and tactical, as needed) communication between the customer and the testing services organization.</a:t>
            </a:r>
            <a:endParaRPr lang="en-IN" sz="2400" dirty="0">
              <a:latin typeface="Times New Roman" panose="02020603050405020304" pitchFamily="18" charset="0"/>
              <a:cs typeface="Times New Roman" panose="02020603050405020304" pitchFamily="18" charset="0"/>
            </a:endParaRPr>
          </a:p>
          <a:p>
            <a:pPr lvl="0">
              <a:buFont typeface="+mj-lt"/>
              <a:buAutoNum type="arabicPeriod"/>
            </a:pPr>
            <a:r>
              <a:rPr lang="en-US" sz="2400" dirty="0">
                <a:latin typeface="Times New Roman" panose="02020603050405020304" pitchFamily="18" charset="0"/>
                <a:cs typeface="Times New Roman" panose="02020603050405020304" pitchFamily="18" charset="0"/>
              </a:rPr>
              <a:t>Acts as a proxy for the customer within the testing services organization.</a:t>
            </a:r>
            <a:endParaRPr lang="en-IN" sz="2400" dirty="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endParaRPr lang="en-US" sz="2400" b="1" i="1" dirty="0" smtClean="0">
              <a:latin typeface="Times New Roman" panose="02020603050405020304" pitchFamily="18" charset="0"/>
              <a:cs typeface="Times New Roman" panose="02020603050405020304" pitchFamily="18" charset="0"/>
            </a:endParaRPr>
          </a:p>
          <a:p>
            <a:pPr>
              <a:buNone/>
            </a:pPr>
            <a:r>
              <a:rPr lang="en-US" sz="2400" b="1" i="1" dirty="0" smtClean="0">
                <a:latin typeface="Times New Roman" panose="02020603050405020304" pitchFamily="18" charset="0"/>
                <a:cs typeface="Times New Roman" panose="02020603050405020304" pitchFamily="18" charset="0"/>
              </a:rPr>
              <a:t>4. </a:t>
            </a:r>
            <a:r>
              <a:rPr lang="en-US" sz="2400" b="1" dirty="0" smtClean="0">
                <a:latin typeface="Times New Roman" panose="02020603050405020304" pitchFamily="18" charset="0"/>
                <a:cs typeface="Times New Roman" panose="02020603050405020304" pitchFamily="18" charset="0"/>
              </a:rPr>
              <a:t>Challenges </a:t>
            </a:r>
            <a:r>
              <a:rPr lang="en-US" sz="2400" b="1" dirty="0">
                <a:latin typeface="Times New Roman" panose="02020603050405020304" pitchFamily="18" charset="0"/>
                <a:cs typeface="Times New Roman" panose="02020603050405020304" pitchFamily="18" charset="0"/>
              </a:rPr>
              <a:t>and Issues in Testing Services Organizations </a:t>
            </a:r>
            <a:endParaRPr lang="en-US" sz="2400" b="1"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All testing organizations face certain common challenges </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The outsider effect and estimation of resources: </a:t>
            </a:r>
            <a:r>
              <a:rPr lang="en-US" sz="2400" dirty="0">
                <a:latin typeface="Times New Roman" panose="02020603050405020304" pitchFamily="18" charset="0"/>
                <a:cs typeface="Times New Roman" panose="02020603050405020304" pitchFamily="18" charset="0"/>
              </a:rPr>
              <a:t>The testing services organization is an "outsider" to the development organization. Some of the implications are as follows. </a:t>
            </a:r>
            <a:endParaRPr lang="en-US"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They do not necessarily have access to the product internals or code </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They do not have access to product history in terms of which modules have historically been problem prone and thus may not have all the information needed to plan and prioritize test cases.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p:spPr>
        <p:txBody>
          <a:bodyPr>
            <a:normAutofit/>
          </a:bodyPr>
          <a:lstStyle/>
          <a:p>
            <a:pPr>
              <a:buNone/>
            </a:pPr>
            <a:endParaRPr lang="en-US" sz="2400" dirty="0">
              <a:latin typeface="Times New Roman" panose="02020603050405020304" pitchFamily="18" charset="0"/>
              <a:cs typeface="Times New Roman" panose="02020603050405020304" pitchFamily="18" charset="0"/>
            </a:endParaRPr>
          </a:p>
          <a:p>
            <a:pPr marL="457200" indent="-457200">
              <a:buAutoNum type="arabicPeriod" startAt="2"/>
            </a:pPr>
            <a:r>
              <a:rPr lang="en-US" sz="2400" b="1" dirty="0" smtClean="0">
                <a:latin typeface="Times New Roman" panose="02020603050405020304" pitchFamily="18" charset="0"/>
                <a:cs typeface="Times New Roman" panose="02020603050405020304" pitchFamily="18" charset="0"/>
              </a:rPr>
              <a:t>Domain </a:t>
            </a:r>
            <a:r>
              <a:rPr lang="en-US" sz="2400" b="1" dirty="0">
                <a:latin typeface="Times New Roman" panose="02020603050405020304" pitchFamily="18" charset="0"/>
                <a:cs typeface="Times New Roman" panose="02020603050405020304" pitchFamily="18" charset="0"/>
              </a:rPr>
              <a:t>expertise: </a:t>
            </a:r>
            <a:r>
              <a:rPr lang="en-US" sz="2400" dirty="0">
                <a:latin typeface="Times New Roman" panose="02020603050405020304" pitchFamily="18" charset="0"/>
                <a:cs typeface="Times New Roman" panose="02020603050405020304" pitchFamily="18" charset="0"/>
              </a:rPr>
              <a:t>A testing team in a product organization can develop domain expertise in a specific domain </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startAt="2"/>
            </a:pPr>
            <a:endParaRPr lang="en-IN"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3. Privacy and customer isolation issues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4. Apportioning </a:t>
            </a:r>
            <a:r>
              <a:rPr lang="en-US" sz="2400" b="1" dirty="0">
                <a:latin typeface="Times New Roman" panose="02020603050405020304" pitchFamily="18" charset="0"/>
                <a:cs typeface="Times New Roman" panose="02020603050405020304" pitchFamily="18" charset="0"/>
              </a:rPr>
              <a:t>hardware and software resources and costs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5 . Maintaining a "Bench“ </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p14="http://schemas.microsoft.com/office/powerpoint/2010/main" xmlns="" val="24217654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6707"/>
            <a:ext cx="8229600" cy="928670"/>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Success Factors For Testing Organizations </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1685884"/>
            <a:ext cx="9144000" cy="5857916"/>
          </a:xfrm>
        </p:spPr>
        <p:txBody>
          <a:bodyPr>
            <a:normAutofit/>
          </a:bodyPr>
          <a:lstStyle/>
          <a:p>
            <a:r>
              <a:rPr lang="en-US" sz="2400" dirty="0">
                <a:latin typeface="Times New Roman" panose="02020603050405020304" pitchFamily="18" charset="0"/>
                <a:cs typeface="Times New Roman" panose="02020603050405020304" pitchFamily="18" charset="0"/>
              </a:rPr>
              <a:t>Whether it is product testing organizations or testing services organizations,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there are some common success factors between them. These are as follows. </a:t>
            </a:r>
            <a:endParaRPr lang="en-IN" sz="2400" dirty="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Communication and teamwork</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0"/>
            <a:r>
              <a:rPr lang="en-US" sz="2400" b="1" dirty="0" smtClean="0">
                <a:latin typeface="Times New Roman" panose="02020603050405020304" pitchFamily="18" charset="0"/>
                <a:cs typeface="Times New Roman" panose="02020603050405020304" pitchFamily="18" charset="0"/>
              </a:rPr>
              <a:t>Bringing </a:t>
            </a:r>
            <a:r>
              <a:rPr lang="en-US" sz="2400" b="1" dirty="0">
                <a:latin typeface="Times New Roman" panose="02020603050405020304" pitchFamily="18" charset="0"/>
                <a:cs typeface="Times New Roman" panose="02020603050405020304" pitchFamily="18" charset="0"/>
              </a:rPr>
              <a:t>in customer </a:t>
            </a:r>
            <a:r>
              <a:rPr lang="en-US" sz="2400" b="1" dirty="0" smtClean="0">
                <a:latin typeface="Times New Roman" panose="02020603050405020304" pitchFamily="18" charset="0"/>
                <a:cs typeface="Times New Roman" panose="02020603050405020304" pitchFamily="18" charset="0"/>
              </a:rPr>
              <a:t>perspective</a:t>
            </a:r>
            <a:endParaRPr lang="en-IN"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Providing appropriate tools and environment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0"/>
            <a:r>
              <a:rPr lang="en-US" sz="2400" b="1" dirty="0" smtClean="0">
                <a:latin typeface="Times New Roman" panose="02020603050405020304" pitchFamily="18" charset="0"/>
                <a:cs typeface="Times New Roman" panose="02020603050405020304" pitchFamily="18" charset="0"/>
              </a:rPr>
              <a:t>Providing </a:t>
            </a:r>
            <a:r>
              <a:rPr lang="en-US" sz="2400" b="1" dirty="0">
                <a:latin typeface="Times New Roman" panose="02020603050405020304" pitchFamily="18" charset="0"/>
                <a:cs typeface="Times New Roman" panose="02020603050405020304" pitchFamily="18" charset="0"/>
              </a:rPr>
              <a:t>periodic skill </a:t>
            </a:r>
            <a:r>
              <a:rPr lang="en-US" sz="2400" b="1" dirty="0" smtClean="0">
                <a:latin typeface="Times New Roman" panose="02020603050405020304" pitchFamily="18" charset="0"/>
                <a:cs typeface="Times New Roman" panose="02020603050405020304" pitchFamily="18" charset="0"/>
              </a:rPr>
              <a:t>upgrades</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7189" y="2967335"/>
            <a:ext cx="3069623"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6" y="548680"/>
            <a:ext cx="8929718" cy="5806998"/>
          </a:xfrm>
        </p:spPr>
        <p:txBody>
          <a:bodyPr>
            <a:normAutofit/>
          </a:bodyPr>
          <a:lstStyle/>
          <a:p>
            <a:pPr>
              <a:buNone/>
            </a:pPr>
            <a:r>
              <a:rPr lang="en-IN" sz="2400" b="1" dirty="0" smtClean="0">
                <a:latin typeface="Times New Roman" panose="02020603050405020304" pitchFamily="18" charset="0"/>
                <a:cs typeface="Times New Roman" panose="02020603050405020304" pitchFamily="18" charset="0"/>
              </a:rPr>
              <a:t>3. Specialization in languages</a:t>
            </a:r>
          </a:p>
          <a:p>
            <a:pPr>
              <a:buNone/>
            </a:pPr>
            <a:endParaRPr lang="en-IN" sz="2400" b="1"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Most developers stake their claim at expertise by gaining proficiency in some specific programming language(s) or platform(s). </a:t>
            </a:r>
          </a:p>
          <a:p>
            <a:r>
              <a:rPr lang="en-IN" sz="2400" dirty="0" smtClean="0">
                <a:latin typeface="Times New Roman" panose="02020603050405020304" pitchFamily="18" charset="0"/>
                <a:cs typeface="Times New Roman" panose="02020603050405020304" pitchFamily="18" charset="0"/>
              </a:rPr>
              <a:t>In the early 1990s, most people sought to be experts in C, which moved to C++ and then to Java. Most testing was either manual or used some home-grown tools. </a:t>
            </a:r>
          </a:p>
          <a:p>
            <a:r>
              <a:rPr lang="en-IN" sz="2400" dirty="0" smtClean="0">
                <a:latin typeface="Times New Roman" panose="02020603050405020304" pitchFamily="18" charset="0"/>
                <a:cs typeface="Times New Roman" panose="02020603050405020304" pitchFamily="18" charset="0"/>
              </a:rPr>
              <a:t>The advent of specialized testing languages and tools over the past few years has narrowed this gap about language expertise in testing.</a:t>
            </a: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76672"/>
            <a:ext cx="8929718" cy="6643710"/>
          </a:xfrm>
        </p:spPr>
        <p:txBody>
          <a:bodyPr>
            <a:normAutofit/>
          </a:bodyPr>
          <a:lstStyle/>
          <a:p>
            <a:pPr>
              <a:buNone/>
            </a:pPr>
            <a:r>
              <a:rPr lang="en-IN" sz="2400" b="1" dirty="0" smtClean="0">
                <a:latin typeface="Times New Roman" panose="02020603050405020304" pitchFamily="18" charset="0"/>
                <a:cs typeface="Times New Roman" panose="02020603050405020304" pitchFamily="18" charset="0"/>
              </a:rPr>
              <a:t>4. Use of tools</a:t>
            </a:r>
          </a:p>
          <a:p>
            <a:pPr>
              <a:buNone/>
            </a:pPr>
            <a:endParaRPr lang="en-IN" sz="2400" b="1"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Testing functions offered very little opportunity for using tools. Again, things have changed significantly on this front over the last few years. </a:t>
            </a:r>
          </a:p>
          <a:p>
            <a:r>
              <a:rPr lang="en-IN" sz="2400" dirty="0" smtClean="0">
                <a:latin typeface="Times New Roman" panose="02020603050405020304" pitchFamily="18" charset="0"/>
                <a:cs typeface="Times New Roman" panose="02020603050405020304" pitchFamily="18" charset="0"/>
              </a:rPr>
              <a:t>The standard testing tools available in the market not only support languages that are akin to programming languages, but also provide opportunities for better design and integration with the program code of the product being tested.</a:t>
            </a:r>
          </a:p>
          <a:p>
            <a:r>
              <a:rPr lang="en-IN" sz="2400" dirty="0" smtClean="0">
                <a:latin typeface="Times New Roman" panose="02020603050405020304" pitchFamily="18" charset="0"/>
                <a:cs typeface="Times New Roman" panose="02020603050405020304" pitchFamily="18" charset="0"/>
              </a:rPr>
              <a:t> Given the complexity of tools, sometimes, automating the tests can prove to be more challenging than even developing the code for the product!</a:t>
            </a: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p14="http://schemas.microsoft.com/office/powerpoint/2010/main" xmlns="" val="256090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1" y="776945"/>
            <a:ext cx="9144000" cy="6643710"/>
          </a:xfrm>
        </p:spPr>
        <p:txBody>
          <a:bodyPr>
            <a:normAutofit/>
          </a:bodyPr>
          <a:lstStyle/>
          <a:p>
            <a:pPr>
              <a:buNone/>
            </a:pPr>
            <a:r>
              <a:rPr lang="en-IN" sz="2400" b="1" dirty="0" smtClean="0">
                <a:latin typeface="Times New Roman" panose="02020603050405020304" pitchFamily="18" charset="0"/>
                <a:cs typeface="Times New Roman" panose="02020603050405020304" pitchFamily="18" charset="0"/>
              </a:rPr>
              <a:t>5. Opportunities for conceptualization and out-of-the-box thinking</a:t>
            </a:r>
          </a:p>
          <a:p>
            <a:pPr>
              <a:buNone/>
            </a:pPr>
            <a:endParaRPr lang="en-IN" sz="2400" b="1"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Since testing is viewed as a “destructive” job, there is a perception that there are more opportunities for conceptualization in development functions than in testing functions.</a:t>
            </a:r>
            <a:endParaRPr lang="en-IN" sz="2400" b="1"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Even though testing is considered destructive (in the sense of finding defects in a product), these similarities are enough proof that there are ample opportunities for conceptualization and out-of-the-box thinking. </a:t>
            </a:r>
          </a:p>
          <a:p>
            <a:r>
              <a:rPr lang="en-IN" sz="2400" dirty="0" smtClean="0">
                <a:latin typeface="Times New Roman" panose="02020603050405020304" pitchFamily="18" charset="0"/>
                <a:cs typeface="Times New Roman" panose="02020603050405020304" pitchFamily="18" charset="0"/>
              </a:rPr>
              <a:t>Unfortunately, these similarities most often get completely overlooked by people in seeking a career in testing.</a:t>
            </a:r>
          </a:p>
          <a:p>
            <a:endParaRPr lang="en-US" sz="2400" dirty="0">
              <a:latin typeface="Times New Roman" panose="02020603050405020304" pitchFamily="18" charset="0"/>
              <a:cs typeface="Times New Roman" panose="02020603050405020304" pitchFamily="18" charset="0"/>
            </a:endParaRPr>
          </a:p>
          <a:p>
            <a:pPr>
              <a:buNone/>
            </a:pPr>
            <a:endParaRPr lang="en-IN"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9144000" cy="6023022"/>
          </a:xfrm>
        </p:spPr>
        <p:txBody>
          <a:bodyPr>
            <a:normAutofit/>
          </a:bodyPr>
          <a:lstStyle/>
          <a:p>
            <a:endParaRPr lang="en-US" sz="2400" dirty="0">
              <a:latin typeface="Times New Roman" panose="02020603050405020304" pitchFamily="18" charset="0"/>
              <a:cs typeface="Times New Roman" panose="02020603050405020304" pitchFamily="18" charset="0"/>
            </a:endParaRPr>
          </a:p>
          <a:p>
            <a:pPr>
              <a:buNone/>
            </a:pPr>
            <a:r>
              <a:rPr lang="en-IN" sz="2400" b="1" dirty="0" smtClean="0">
                <a:latin typeface="Times New Roman" panose="02020603050405020304" pitchFamily="18" charset="0"/>
                <a:cs typeface="Times New Roman" panose="02020603050405020304" pitchFamily="18" charset="0"/>
              </a:rPr>
              <a:t>6. Significant investments are made in testing today—sometimes a lot    more than in development</a:t>
            </a:r>
            <a:r>
              <a:rPr lang="en-IN" sz="2400" dirty="0" smtClean="0">
                <a:latin typeface="Times New Roman" panose="02020603050405020304" pitchFamily="18" charset="0"/>
                <a:cs typeface="Times New Roman" panose="02020603050405020304" pitchFamily="18" charset="0"/>
              </a:rPr>
              <a:t> </a:t>
            </a:r>
          </a:p>
          <a:p>
            <a:pPr>
              <a:buNone/>
            </a:pP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For instance, testing tools are very expensive and obviously, an organization would have to ensure that there is sufficient return on investments on these expensive tools.</a:t>
            </a:r>
          </a:p>
          <a:p>
            <a:r>
              <a:rPr lang="en-IN" sz="2400" dirty="0" smtClean="0">
                <a:latin typeface="Times New Roman" panose="02020603050405020304" pitchFamily="18" charset="0"/>
                <a:cs typeface="Times New Roman" panose="02020603050405020304" pitchFamily="18" charset="0"/>
              </a:rPr>
              <a:t> Hence, it is eminently possible that some of the best talent gets channelled to testing functions.</a:t>
            </a:r>
          </a:p>
          <a:p>
            <a:pPr>
              <a:buNone/>
            </a:pPr>
            <a:r>
              <a:rPr lang="en-IN" sz="2400" dirty="0" smtClean="0">
                <a:latin typeface="Times New Roman" panose="02020603050405020304" pitchFamily="18" charset="0"/>
                <a:cs typeface="Times New Roman" panose="02020603050405020304" pitchFamily="18" charset="0"/>
              </a:rPr>
              <a:t> </a:t>
            </a:r>
          </a:p>
          <a:p>
            <a:pPr>
              <a:buNone/>
            </a:pPr>
            <a:endParaRPr lang="en-IN"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p14="http://schemas.microsoft.com/office/powerpoint/2010/main" xmlns="" val="2907203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738</TotalTime>
  <Words>3783</Words>
  <Application>Microsoft Office PowerPoint</Application>
  <PresentationFormat>On-screen Show (4:3)</PresentationFormat>
  <Paragraphs>364</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Common People Issues </vt:lpstr>
      <vt:lpstr>PERCEPTIONS AND MISCONCEPTIONS ABOUT TESTING</vt:lpstr>
      <vt:lpstr>Slide 3</vt:lpstr>
      <vt:lpstr>Slide 4</vt:lpstr>
      <vt:lpstr>Slide 5</vt:lpstr>
      <vt:lpstr>Slide 6</vt:lpstr>
      <vt:lpstr>Slide 7</vt:lpstr>
      <vt:lpstr>Slide 8</vt:lpstr>
      <vt:lpstr>Slide 9</vt:lpstr>
      <vt:lpstr>Slide 10</vt:lpstr>
      <vt:lpstr>“Testing Does Not Provide Me a Career Path or Growth”</vt:lpstr>
      <vt:lpstr>“I Am Put in Testing—What is Wrong With Me?!” </vt:lpstr>
      <vt:lpstr>“These Folks Are My Adversaries” </vt:lpstr>
      <vt:lpstr>“Testing is What I Can Do in the End if I Get Time” </vt:lpstr>
      <vt:lpstr>“There is No Sense of Ownership in Testing” </vt:lpstr>
      <vt:lpstr>"Testing is Only Destructive"  </vt:lpstr>
      <vt:lpstr>COMPARISON BETWEEN TESTING AND DEVELOPMENT FUNCTIONS  </vt:lpstr>
      <vt:lpstr>Providing Career Paths For Testing Professionals  </vt:lpstr>
      <vt:lpstr>Slide 19</vt:lpstr>
      <vt:lpstr>Slide 20</vt:lpstr>
      <vt:lpstr>Slide 21</vt:lpstr>
      <vt:lpstr>Slide 22</vt:lpstr>
      <vt:lpstr>Slide 23</vt:lpstr>
      <vt:lpstr>Slide 24</vt:lpstr>
      <vt:lpstr>Slide 25</vt:lpstr>
      <vt:lpstr>Slide 26</vt:lpstr>
      <vt:lpstr>ORGANIZATION STRUCTURE FOR TESTING TEAMS </vt:lpstr>
      <vt:lpstr> DIMENSIONS OF ORGANIZATION STRUCTURES  </vt:lpstr>
      <vt:lpstr>STRUCTURES IN SINGLE-PRODUCT COMPANIES </vt:lpstr>
      <vt:lpstr>Slide 30</vt:lpstr>
      <vt:lpstr>Slide 31</vt:lpstr>
      <vt:lpstr>Slide 32</vt:lpstr>
      <vt:lpstr>Slide 33</vt:lpstr>
      <vt:lpstr>Structures For Multi-Product Companies:  </vt:lpstr>
      <vt:lpstr>Slide 35</vt:lpstr>
      <vt:lpstr>Slide 36</vt:lpstr>
      <vt:lpstr>Slide 37</vt:lpstr>
      <vt:lpstr>Slide 38</vt:lpstr>
      <vt:lpstr>Slide 39</vt:lpstr>
      <vt:lpstr>Slide 40</vt:lpstr>
      <vt:lpstr>Slide 41</vt:lpstr>
      <vt:lpstr>Slide 42</vt:lpstr>
      <vt:lpstr>EFFECTS OF GLOBALIZATION AND GEOGRAPHICALLY DISTRIBUTED TEAMS ON PRODUCT TESTING  </vt:lpstr>
      <vt:lpstr>Slide 44</vt:lpstr>
      <vt:lpstr>Slide 45</vt:lpstr>
      <vt:lpstr>Slide 46</vt:lpstr>
      <vt:lpstr>Slide 47</vt:lpstr>
      <vt:lpstr>TESTING SERVICES ORGANIZATIONS </vt:lpstr>
      <vt:lpstr>Slide 49</vt:lpstr>
      <vt:lpstr>Slide 50</vt:lpstr>
      <vt:lpstr>Slide 51</vt:lpstr>
      <vt:lpstr>Slide 52</vt:lpstr>
      <vt:lpstr>Success Factors For Testing Organizations  </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People Issues</dc:title>
  <dc:creator>admin</dc:creator>
  <cp:lastModifiedBy>student</cp:lastModifiedBy>
  <cp:revision>64</cp:revision>
  <dcterms:created xsi:type="dcterms:W3CDTF">2018-11-09T06:10:04Z</dcterms:created>
  <dcterms:modified xsi:type="dcterms:W3CDTF">2021-11-02T07:10:23Z</dcterms:modified>
</cp:coreProperties>
</file>