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83" r:id="rId4"/>
    <p:sldId id="258" r:id="rId5"/>
    <p:sldId id="259" r:id="rId6"/>
    <p:sldId id="284" r:id="rId7"/>
    <p:sldId id="260" r:id="rId8"/>
    <p:sldId id="285" r:id="rId9"/>
    <p:sldId id="261" r:id="rId10"/>
    <p:sldId id="262" r:id="rId11"/>
    <p:sldId id="263" r:id="rId12"/>
    <p:sldId id="286" r:id="rId13"/>
    <p:sldId id="264" r:id="rId14"/>
    <p:sldId id="287" r:id="rId15"/>
    <p:sldId id="265" r:id="rId16"/>
    <p:sldId id="266" r:id="rId17"/>
    <p:sldId id="267" r:id="rId18"/>
    <p:sldId id="288" r:id="rId19"/>
    <p:sldId id="289" r:id="rId20"/>
    <p:sldId id="268" r:id="rId21"/>
    <p:sldId id="269" r:id="rId22"/>
    <p:sldId id="270" r:id="rId23"/>
    <p:sldId id="271" r:id="rId24"/>
    <p:sldId id="290" r:id="rId25"/>
    <p:sldId id="272" r:id="rId26"/>
    <p:sldId id="273" r:id="rId27"/>
    <p:sldId id="274" r:id="rId28"/>
    <p:sldId id="275" r:id="rId29"/>
    <p:sldId id="276" r:id="rId30"/>
    <p:sldId id="277" r:id="rId31"/>
    <p:sldId id="291" r:id="rId32"/>
    <p:sldId id="278" r:id="rId33"/>
    <p:sldId id="292" r:id="rId34"/>
    <p:sldId id="279" r:id="rId35"/>
    <p:sldId id="280" r:id="rId36"/>
    <p:sldId id="281" r:id="rId37"/>
    <p:sldId id="29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5E3A0-4C10-4889-B166-CC6BA9F2E7BD}" type="datetimeFigureOut">
              <a:rPr lang="en-US" smtClean="0"/>
              <a:pPr/>
              <a:t>11/2/2021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BB454-DA23-4B28-B5B5-F3D5701CFF34}" type="slidenum">
              <a:rPr lang="en-US" smtClean="0"/>
              <a:pPr/>
              <a:t>‹#›</a:t>
            </a:fld>
            <a:endParaRPr lang="en-US"/>
          </a:p>
        </p:txBody>
      </p:sp>
    </p:spTree>
    <p:extLst>
      <p:ext uri="{BB962C8B-B14F-4D97-AF65-F5344CB8AC3E}">
        <p14:creationId xmlns:p14="http://schemas.microsoft.com/office/powerpoint/2010/main" xmlns="" val="2348948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CBB454-DA23-4B28-B5B5-F3D5701CFF34}" type="slidenum">
              <a:rPr lang="en-US" smtClean="0"/>
              <a:pPr/>
              <a:t>15</a:t>
            </a:fld>
            <a:endParaRPr lang="en-US"/>
          </a:p>
        </p:txBody>
      </p:sp>
    </p:spTree>
    <p:extLst>
      <p:ext uri="{BB962C8B-B14F-4D97-AF65-F5344CB8AC3E}">
        <p14:creationId xmlns:p14="http://schemas.microsoft.com/office/powerpoint/2010/main" xmlns="" val="2489547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01D2DFC-1086-4E89-B38C-B8F53962A454}" type="datetimeFigureOut">
              <a:rPr lang="en-US" smtClean="0"/>
              <a:pPr/>
              <a:t>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12FAF-123C-4571-9510-8FC0394C6525}"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1D2DFC-1086-4E89-B38C-B8F53962A454}" type="datetimeFigureOut">
              <a:rPr lang="en-US" smtClean="0"/>
              <a:pPr/>
              <a:t>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12FAF-123C-4571-9510-8FC0394C652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1D2DFC-1086-4E89-B38C-B8F53962A454}" type="datetimeFigureOut">
              <a:rPr lang="en-US" smtClean="0"/>
              <a:pPr/>
              <a:t>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12FAF-123C-4571-9510-8FC0394C652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1D2DFC-1086-4E89-B38C-B8F53962A454}" type="datetimeFigureOut">
              <a:rPr lang="en-US" smtClean="0"/>
              <a:pPr/>
              <a:t>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12FAF-123C-4571-9510-8FC0394C652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1D2DFC-1086-4E89-B38C-B8F53962A454}" type="datetimeFigureOut">
              <a:rPr lang="en-US" smtClean="0"/>
              <a:pPr/>
              <a:t>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12FAF-123C-4571-9510-8FC0394C652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01D2DFC-1086-4E89-B38C-B8F53962A454}" type="datetimeFigureOut">
              <a:rPr lang="en-US" smtClean="0"/>
              <a:pPr/>
              <a:t>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712FAF-123C-4571-9510-8FC0394C652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01D2DFC-1086-4E89-B38C-B8F53962A454}" type="datetimeFigureOut">
              <a:rPr lang="en-US" smtClean="0"/>
              <a:pPr/>
              <a:t>11/2/2021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712FAF-123C-4571-9510-8FC0394C652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01D2DFC-1086-4E89-B38C-B8F53962A454}" type="datetimeFigureOut">
              <a:rPr lang="en-US" smtClean="0"/>
              <a:pPr/>
              <a:t>11/2/2021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712FAF-123C-4571-9510-8FC0394C652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1D2DFC-1086-4E89-B38C-B8F53962A454}" type="datetimeFigureOut">
              <a:rPr lang="en-US" smtClean="0"/>
              <a:pPr/>
              <a:t>11/2/2021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712FAF-123C-4571-9510-8FC0394C652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1D2DFC-1086-4E89-B38C-B8F53962A454}" type="datetimeFigureOut">
              <a:rPr lang="en-US" smtClean="0"/>
              <a:pPr/>
              <a:t>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712FAF-123C-4571-9510-8FC0394C652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1D2DFC-1086-4E89-B38C-B8F53962A454}" type="datetimeFigureOut">
              <a:rPr lang="en-US" smtClean="0"/>
              <a:pPr/>
              <a:t>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712FAF-123C-4571-9510-8FC0394C652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1D2DFC-1086-4E89-B38C-B8F53962A454}" type="datetimeFigureOut">
              <a:rPr lang="en-US" smtClean="0"/>
              <a:pPr/>
              <a:t>11/2/2021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712FAF-123C-4571-9510-8FC0394C652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2780928"/>
            <a:ext cx="8060432" cy="2100276"/>
          </a:xfrm>
        </p:spPr>
        <p:txBody>
          <a:bodyPr>
            <a:normAutofit/>
          </a:bodyPr>
          <a:lstStyle/>
          <a:p>
            <a:r>
              <a:rPr lang="en-IN" sz="3200" b="1" dirty="0" smtClean="0"/>
              <a:t>TEST PLANNING, MANAGEMENT, EXECUTION, AND REPORTING</a:t>
            </a:r>
            <a:r>
              <a:rPr lang="en-IN" sz="3200" dirty="0" smtClean="0"/>
              <a:t/>
            </a:r>
            <a:br>
              <a:rPr lang="en-IN" sz="3200" dirty="0" smtClean="0"/>
            </a:br>
            <a:endParaRPr lang="en-IN" sz="3200" dirty="0"/>
          </a:p>
        </p:txBody>
      </p:sp>
      <p:sp>
        <p:nvSpPr>
          <p:cNvPr id="3" name="Subtitle 2"/>
          <p:cNvSpPr>
            <a:spLocks noGrp="1"/>
          </p:cNvSpPr>
          <p:nvPr>
            <p:ph type="subTitle" idx="1"/>
          </p:nvPr>
        </p:nvSpPr>
        <p:spPr>
          <a:xfrm>
            <a:off x="1043608" y="2078466"/>
            <a:ext cx="6400800" cy="702462"/>
          </a:xfrm>
        </p:spPr>
        <p:txBody>
          <a:bodyPr/>
          <a:lstStyle/>
          <a:p>
            <a:r>
              <a:rPr lang="en-IN" dirty="0" smtClean="0">
                <a:solidFill>
                  <a:schemeClr val="tx1"/>
                </a:solidFill>
              </a:rPr>
              <a:t>UNIT-5</a:t>
            </a:r>
            <a:endParaRPr lang="en-IN" dirty="0">
              <a:solidFill>
                <a:schemeClr val="tx1"/>
              </a:solidFill>
            </a:endParaRPr>
          </a:p>
        </p:txBody>
      </p:sp>
      <p:pic>
        <p:nvPicPr>
          <p:cNvPr id="4" name="Picture 3" descr="WhatsApp Image 2020-07-07 at 14.53.53.jpeg"/>
          <p:cNvPicPr>
            <a:picLocks noChangeAspect="1"/>
          </p:cNvPicPr>
          <p:nvPr/>
        </p:nvPicPr>
        <p:blipFill>
          <a:blip r:embed="rId2"/>
          <a:stretch>
            <a:fillRect/>
          </a:stretch>
        </p:blipFill>
        <p:spPr>
          <a:xfrm>
            <a:off x="8244408" y="116632"/>
            <a:ext cx="763191" cy="720080"/>
          </a:xfrm>
          <a:prstGeom prst="rect">
            <a:avLst/>
          </a:prstGeom>
        </p:spPr>
      </p:pic>
      <p:sp>
        <p:nvSpPr>
          <p:cNvPr id="5" name="TextBox 12"/>
          <p:cNvSpPr txBox="1"/>
          <p:nvPr/>
        </p:nvSpPr>
        <p:spPr>
          <a:xfrm>
            <a:off x="4800600" y="5143512"/>
            <a:ext cx="4343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smtClean="0"/>
              <a:t>By: </a:t>
            </a:r>
            <a:r>
              <a:rPr lang="en-US" sz="2400" dirty="0" err="1" smtClean="0"/>
              <a:t>Anand</a:t>
            </a:r>
            <a:r>
              <a:rPr lang="en-US" sz="2400" dirty="0" smtClean="0"/>
              <a:t> C </a:t>
            </a:r>
            <a:r>
              <a:rPr lang="en-US" sz="2400" dirty="0" err="1" smtClean="0"/>
              <a:t>Unakal</a:t>
            </a:r>
            <a:endParaRPr lang="en-US" sz="24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lvl="0">
              <a:buNone/>
            </a:pPr>
            <a:endParaRPr lang="en-IN" sz="2400" b="1" dirty="0" smtClean="0">
              <a:latin typeface="Times New Roman" panose="02020603050405020304" pitchFamily="18" charset="0"/>
              <a:cs typeface="Times New Roman" panose="02020603050405020304" pitchFamily="18" charset="0"/>
            </a:endParaRPr>
          </a:p>
          <a:p>
            <a:pPr lvl="0">
              <a:buNone/>
            </a:pPr>
            <a:r>
              <a:rPr lang="en-IN" sz="2400" b="1" dirty="0" smtClean="0">
                <a:latin typeface="Times New Roman" panose="02020603050405020304" pitchFamily="18" charset="0"/>
                <a:cs typeface="Times New Roman" panose="02020603050405020304" pitchFamily="18" charset="0"/>
              </a:rPr>
              <a:t>6. Identifying </a:t>
            </a:r>
            <a:r>
              <a:rPr lang="en-IN" sz="2400" b="1" dirty="0">
                <a:latin typeface="Times New Roman" panose="02020603050405020304" pitchFamily="18" charset="0"/>
                <a:cs typeface="Times New Roman" panose="02020603050405020304" pitchFamily="18" charset="0"/>
              </a:rPr>
              <a:t>Resource Requirements</a:t>
            </a:r>
            <a:endParaRPr lang="en-IN" sz="2400" dirty="0">
              <a:latin typeface="Times New Roman" panose="02020603050405020304" pitchFamily="18" charset="0"/>
              <a:cs typeface="Times New Roman" panose="02020603050405020304" pitchFamily="18" charset="0"/>
            </a:endParaRPr>
          </a:p>
          <a:p>
            <a:pPr>
              <a:buNone/>
            </a:pPr>
            <a:endParaRPr lang="en-IN" sz="2400" dirty="0" smtClean="0">
              <a:latin typeface="Times New Roman" panose="02020603050405020304" pitchFamily="18" charset="0"/>
              <a:cs typeface="Times New Roman" panose="02020603050405020304" pitchFamily="18" charset="0"/>
            </a:endParaRPr>
          </a:p>
          <a:p>
            <a:pPr>
              <a:buNone/>
            </a:pPr>
            <a:r>
              <a:rPr lang="en-IN" sz="2400" dirty="0" smtClean="0">
                <a:latin typeface="Times New Roman" panose="02020603050405020304" pitchFamily="18" charset="0"/>
                <a:cs typeface="Times New Roman" panose="02020603050405020304" pitchFamily="18" charset="0"/>
              </a:rPr>
              <a:t>Some </a:t>
            </a:r>
            <a:r>
              <a:rPr lang="en-IN" sz="2400" dirty="0">
                <a:latin typeface="Times New Roman" panose="02020603050405020304" pitchFamily="18" charset="0"/>
                <a:cs typeface="Times New Roman" panose="02020603050405020304" pitchFamily="18" charset="0"/>
              </a:rPr>
              <a:t>of the following factors need to be considered</a:t>
            </a:r>
            <a:r>
              <a:rPr lang="en-IN" sz="2400" dirty="0" smtClean="0">
                <a:latin typeface="Times New Roman" panose="02020603050405020304" pitchFamily="18" charset="0"/>
                <a:cs typeface="Times New Roman" panose="02020603050405020304" pitchFamily="18" charset="0"/>
              </a:rPr>
              <a:t>.</a:t>
            </a:r>
          </a:p>
          <a:p>
            <a:pPr>
              <a:buNone/>
            </a:pPr>
            <a:endParaRPr lang="en-IN" sz="2400" dirty="0">
              <a:latin typeface="Times New Roman" panose="02020603050405020304" pitchFamily="18" charset="0"/>
              <a:cs typeface="Times New Roman" panose="02020603050405020304" pitchFamily="18" charset="0"/>
            </a:endParaRPr>
          </a:p>
          <a:p>
            <a:pPr lvl="0"/>
            <a:r>
              <a:rPr lang="en-IN" sz="2400" dirty="0">
                <a:latin typeface="Times New Roman" panose="02020603050405020304" pitchFamily="18" charset="0"/>
                <a:cs typeface="Times New Roman" panose="02020603050405020304" pitchFamily="18" charset="0"/>
              </a:rPr>
              <a:t>Machine configuration (RAM, processor, disk, and so on) needed to run the product under test.</a:t>
            </a:r>
          </a:p>
          <a:p>
            <a:pPr lvl="0"/>
            <a:r>
              <a:rPr lang="en-IN" sz="2400" dirty="0">
                <a:latin typeface="Times New Roman" panose="02020603050405020304" pitchFamily="18" charset="0"/>
                <a:cs typeface="Times New Roman" panose="02020603050405020304" pitchFamily="18" charset="0"/>
              </a:rPr>
              <a:t>Overheads required by the test automation tool, if any.</a:t>
            </a:r>
          </a:p>
          <a:p>
            <a:pPr lvl="0"/>
            <a:r>
              <a:rPr lang="en-IN" sz="2400" dirty="0">
                <a:latin typeface="Times New Roman" panose="02020603050405020304" pitchFamily="18" charset="0"/>
                <a:cs typeface="Times New Roman" panose="02020603050405020304" pitchFamily="18" charset="0"/>
              </a:rPr>
              <a:t>Supporting tools such as compilers, test data generators, configuration management tools, and so on.</a:t>
            </a:r>
          </a:p>
          <a:p>
            <a:pPr lvl="0"/>
            <a:r>
              <a:rPr lang="en-IN" sz="2400" dirty="0">
                <a:latin typeface="Times New Roman" panose="02020603050405020304" pitchFamily="18" charset="0"/>
                <a:cs typeface="Times New Roman" panose="02020603050405020304" pitchFamily="18" charset="0"/>
              </a:rPr>
              <a:t>The different configurations of the supporting software (for example, OS) that must be </a:t>
            </a:r>
            <a:r>
              <a:rPr lang="en-IN" sz="2400" dirty="0" smtClean="0">
                <a:latin typeface="Times New Roman" panose="02020603050405020304" pitchFamily="18" charset="0"/>
                <a:cs typeface="Times New Roman" panose="02020603050405020304" pitchFamily="18" charset="0"/>
              </a:rPr>
              <a:t>present</a:t>
            </a:r>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244408" y="116632"/>
            <a:ext cx="763191" cy="72008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476672"/>
            <a:ext cx="9144000" cy="6858000"/>
          </a:xfrm>
        </p:spPr>
        <p:txBody>
          <a:bodyPr>
            <a:normAutofit/>
          </a:bodyPr>
          <a:lstStyle/>
          <a:p>
            <a:pPr lvl="0">
              <a:buNone/>
            </a:pPr>
            <a:r>
              <a:rPr lang="en-IN" sz="2400" b="1" dirty="0" smtClean="0">
                <a:latin typeface="Times New Roman" panose="02020603050405020304" pitchFamily="18" charset="0"/>
                <a:cs typeface="Times New Roman" panose="02020603050405020304" pitchFamily="18" charset="0"/>
              </a:rPr>
              <a:t>7. Identifying </a:t>
            </a:r>
            <a:r>
              <a:rPr lang="en-IN" sz="2400" b="1" dirty="0">
                <a:latin typeface="Times New Roman" panose="02020603050405020304" pitchFamily="18" charset="0"/>
                <a:cs typeface="Times New Roman" panose="02020603050405020304" pitchFamily="18" charset="0"/>
              </a:rPr>
              <a:t>Test </a:t>
            </a:r>
            <a:r>
              <a:rPr lang="en-IN" sz="2400" b="1" dirty="0" smtClean="0">
                <a:latin typeface="Times New Roman" panose="02020603050405020304" pitchFamily="18" charset="0"/>
                <a:cs typeface="Times New Roman" panose="02020603050405020304" pitchFamily="18" charset="0"/>
              </a:rPr>
              <a:t>Deliverables</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deliverables includes the following, all reviewed and approved by the appropriate people.</a:t>
            </a:r>
          </a:p>
          <a:p>
            <a:pPr marL="457200" lvl="0" indent="-457200">
              <a:buFont typeface="+mj-lt"/>
              <a:buAutoNum type="arabicPeriod"/>
            </a:pPr>
            <a:r>
              <a:rPr lang="en-IN" sz="2400" dirty="0">
                <a:latin typeface="Times New Roman" panose="02020603050405020304" pitchFamily="18" charset="0"/>
                <a:cs typeface="Times New Roman" panose="02020603050405020304" pitchFamily="18" charset="0"/>
              </a:rPr>
              <a:t>The test plan itself (master test plan, and various other test plans for the project)</a:t>
            </a:r>
          </a:p>
          <a:p>
            <a:pPr marL="457200" lvl="0" indent="-457200">
              <a:buFont typeface="+mj-lt"/>
              <a:buAutoNum type="arabicPeriod"/>
            </a:pPr>
            <a:r>
              <a:rPr lang="en-IN" sz="2400" dirty="0">
                <a:latin typeface="Times New Roman" panose="02020603050405020304" pitchFamily="18" charset="0"/>
                <a:cs typeface="Times New Roman" panose="02020603050405020304" pitchFamily="18" charset="0"/>
              </a:rPr>
              <a:t>Test case design specifications</a:t>
            </a:r>
          </a:p>
          <a:p>
            <a:pPr marL="457200" lvl="0" indent="-457200">
              <a:buFont typeface="+mj-lt"/>
              <a:buAutoNum type="arabicPeriod"/>
            </a:pPr>
            <a:r>
              <a:rPr lang="en-IN" sz="2400" dirty="0">
                <a:latin typeface="Times New Roman" panose="02020603050405020304" pitchFamily="18" charset="0"/>
                <a:cs typeface="Times New Roman" panose="02020603050405020304" pitchFamily="18" charset="0"/>
              </a:rPr>
              <a:t>Test cases, including any automation that is specified in the plan.</a:t>
            </a:r>
          </a:p>
          <a:p>
            <a:pPr marL="457200" lvl="0" indent="-457200">
              <a:buFont typeface="+mj-lt"/>
              <a:buAutoNum type="arabicPeriod"/>
            </a:pPr>
            <a:r>
              <a:rPr lang="en-IN" sz="2400" dirty="0">
                <a:latin typeface="Times New Roman" panose="02020603050405020304" pitchFamily="18" charset="0"/>
                <a:cs typeface="Times New Roman" panose="02020603050405020304" pitchFamily="18" charset="0"/>
              </a:rPr>
              <a:t>Test logos produced by running the tests</a:t>
            </a:r>
          </a:p>
          <a:p>
            <a:pPr marL="457200" lvl="0" indent="-457200">
              <a:buFont typeface="+mj-lt"/>
              <a:buAutoNum type="arabicPeriod"/>
            </a:pPr>
            <a:r>
              <a:rPr lang="en-IN" sz="2400" dirty="0">
                <a:latin typeface="Times New Roman" panose="02020603050405020304" pitchFamily="18" charset="0"/>
                <a:cs typeface="Times New Roman" panose="02020603050405020304" pitchFamily="18" charset="0"/>
              </a:rPr>
              <a:t>Test summary reports</a:t>
            </a:r>
            <a:r>
              <a:rPr lang="en-IN" sz="2400" dirty="0" smtClean="0">
                <a:latin typeface="Times New Roman" panose="02020603050405020304" pitchFamily="18" charset="0"/>
                <a:cs typeface="Times New Roman" panose="02020603050405020304" pitchFamily="18" charset="0"/>
              </a:rPr>
              <a:t>.</a:t>
            </a:r>
          </a:p>
          <a:p>
            <a:pPr lvl="0">
              <a:buNone/>
            </a:pPr>
            <a:endParaRPr lang="en-US" sz="2400" b="1" dirty="0" smtClean="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244408" y="116632"/>
            <a:ext cx="763191" cy="72008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lvl="0">
              <a:buNone/>
            </a:pPr>
            <a:endParaRPr lang="en-US" sz="2400" b="1" dirty="0" smtClean="0">
              <a:latin typeface="Times New Roman" panose="02020603050405020304" pitchFamily="18" charset="0"/>
              <a:cs typeface="Times New Roman" panose="02020603050405020304" pitchFamily="18" charset="0"/>
            </a:endParaRPr>
          </a:p>
          <a:p>
            <a:pPr lvl="0">
              <a:buNone/>
            </a:pPr>
            <a:endParaRPr lang="en-US" sz="2400" b="1" dirty="0">
              <a:latin typeface="Times New Roman" panose="02020603050405020304" pitchFamily="18" charset="0"/>
              <a:cs typeface="Times New Roman" panose="02020603050405020304" pitchFamily="18" charset="0"/>
            </a:endParaRPr>
          </a:p>
          <a:p>
            <a:pPr lvl="0">
              <a:buNone/>
            </a:pPr>
            <a:r>
              <a:rPr lang="en-US" sz="2400" b="1" dirty="0" smtClean="0">
                <a:latin typeface="Times New Roman" panose="02020603050405020304" pitchFamily="18" charset="0"/>
                <a:cs typeface="Times New Roman" panose="02020603050405020304" pitchFamily="18" charset="0"/>
              </a:rPr>
              <a:t>8. </a:t>
            </a:r>
            <a:r>
              <a:rPr lang="en-IN" sz="2400" b="1" dirty="0" smtClean="0">
                <a:latin typeface="Times New Roman" panose="02020603050405020304" pitchFamily="18" charset="0"/>
                <a:cs typeface="Times New Roman" panose="02020603050405020304" pitchFamily="18" charset="0"/>
              </a:rPr>
              <a:t>Testing </a:t>
            </a:r>
            <a:r>
              <a:rPr lang="en-IN" sz="2400" b="1" dirty="0">
                <a:latin typeface="Times New Roman" panose="02020603050405020304" pitchFamily="18" charset="0"/>
                <a:cs typeface="Times New Roman" panose="02020603050405020304" pitchFamily="18" charset="0"/>
              </a:rPr>
              <a:t>Tasks: Size and Effort </a:t>
            </a:r>
            <a:r>
              <a:rPr lang="en-IN" sz="2400" b="1" dirty="0" smtClean="0">
                <a:latin typeface="Times New Roman" panose="02020603050405020304" pitchFamily="18" charset="0"/>
                <a:cs typeface="Times New Roman" panose="02020603050405020304" pitchFamily="18" charset="0"/>
              </a:rPr>
              <a:t>Estimation</a:t>
            </a:r>
          </a:p>
          <a:p>
            <a:pPr lvl="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scope identified above gives a broad overview of what needs to be tested.  This understanding is quantified in the estimation step.  Estimations happens broadly in three phases.</a:t>
            </a:r>
          </a:p>
          <a:p>
            <a:pPr lvl="0">
              <a:buFont typeface="+mj-lt"/>
              <a:buAutoNum type="arabicPeriod"/>
            </a:pPr>
            <a:r>
              <a:rPr lang="en-IN" sz="2400" dirty="0">
                <a:latin typeface="Times New Roman" panose="02020603050405020304" pitchFamily="18" charset="0"/>
                <a:cs typeface="Times New Roman" panose="02020603050405020304" pitchFamily="18" charset="0"/>
              </a:rPr>
              <a:t>Size estimation</a:t>
            </a:r>
          </a:p>
          <a:p>
            <a:pPr lvl="0">
              <a:buFont typeface="+mj-lt"/>
              <a:buAutoNum type="arabicPeriod"/>
            </a:pPr>
            <a:r>
              <a:rPr lang="en-IN" sz="2400" dirty="0">
                <a:latin typeface="Times New Roman" panose="02020603050405020304" pitchFamily="18" charset="0"/>
                <a:cs typeface="Times New Roman" panose="02020603050405020304" pitchFamily="18" charset="0"/>
              </a:rPr>
              <a:t>Effort estimation</a:t>
            </a:r>
          </a:p>
          <a:p>
            <a:pPr lvl="0">
              <a:buFont typeface="+mj-lt"/>
              <a:buAutoNum type="arabicPeriod"/>
            </a:pPr>
            <a:r>
              <a:rPr lang="en-IN" sz="2400" dirty="0">
                <a:latin typeface="Times New Roman" panose="02020603050405020304" pitchFamily="18" charset="0"/>
                <a:cs typeface="Times New Roman" panose="02020603050405020304" pitchFamily="18" charset="0"/>
              </a:rPr>
              <a:t>Schedule estimation.</a:t>
            </a:r>
          </a:p>
          <a:p>
            <a:pPr marL="457200" lvl="0" indent="-457200">
              <a:buNone/>
            </a:pPr>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244408" y="116632"/>
            <a:ext cx="763191" cy="720080"/>
          </a:xfrm>
          <a:prstGeom prst="rect">
            <a:avLst/>
          </a:prstGeom>
        </p:spPr>
      </p:pic>
    </p:spTree>
    <p:extLst>
      <p:ext uri="{BB962C8B-B14F-4D97-AF65-F5344CB8AC3E}">
        <p14:creationId xmlns:p14="http://schemas.microsoft.com/office/powerpoint/2010/main" xmlns="" val="10505178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6712"/>
            <a:ext cx="9144000" cy="6858000"/>
          </a:xfrm>
        </p:spPr>
        <p:txBody>
          <a:bodyPr>
            <a:noAutofit/>
          </a:bodyPr>
          <a:lstStyle/>
          <a:p>
            <a:r>
              <a:rPr lang="en-IN" sz="2400" b="1" dirty="0">
                <a:latin typeface="Times New Roman" panose="02020603050405020304" pitchFamily="18" charset="0"/>
                <a:cs typeface="Times New Roman" panose="02020603050405020304" pitchFamily="18" charset="0"/>
              </a:rPr>
              <a:t>Size estimation:</a:t>
            </a:r>
            <a:r>
              <a:rPr lang="en-IN" sz="2400" dirty="0">
                <a:latin typeface="Times New Roman" panose="02020603050405020304" pitchFamily="18" charset="0"/>
                <a:cs typeface="Times New Roman" panose="02020603050405020304" pitchFamily="18" charset="0"/>
              </a:rPr>
              <a:t> It quantifies the actual amount of testing that needs to be done several factors contribute to the size estimate of testing project</a:t>
            </a:r>
            <a:r>
              <a:rPr lang="en-IN" sz="2400" dirty="0" smtClean="0">
                <a:latin typeface="Times New Roman" panose="02020603050405020304" pitchFamily="18" charset="0"/>
                <a:cs typeface="Times New Roman" panose="02020603050405020304" pitchFamily="18" charset="0"/>
              </a:rPr>
              <a:t>.</a:t>
            </a:r>
          </a:p>
          <a:p>
            <a:pPr>
              <a:buNone/>
            </a:pPr>
            <a:endParaRPr lang="en-IN" sz="2400" dirty="0">
              <a:latin typeface="Times New Roman" panose="02020603050405020304" pitchFamily="18" charset="0"/>
              <a:cs typeface="Times New Roman" panose="02020603050405020304" pitchFamily="18" charset="0"/>
            </a:endParaRPr>
          </a:p>
          <a:p>
            <a:pPr lvl="0"/>
            <a:r>
              <a:rPr lang="en-IN" sz="2400" b="1" dirty="0">
                <a:latin typeface="Times New Roman" panose="02020603050405020304" pitchFamily="18" charset="0"/>
                <a:cs typeface="Times New Roman" panose="02020603050405020304" pitchFamily="18" charset="0"/>
              </a:rPr>
              <a:t>Size of the product under test</a:t>
            </a:r>
            <a:r>
              <a:rPr lang="en-IN" sz="2400" dirty="0">
                <a:latin typeface="Times New Roman" panose="02020603050405020304" pitchFamily="18" charset="0"/>
                <a:cs typeface="Times New Roman" panose="02020603050405020304" pitchFamily="18" charset="0"/>
              </a:rPr>
              <a:t>.  This obviously determines the amount of testing that needs to be done.  The larger the product, in general, grater is the size of testing to be done.  Some of the measurement of the size of product under test are as follows;</a:t>
            </a:r>
          </a:p>
          <a:p>
            <a:pPr lvl="0"/>
            <a:r>
              <a:rPr lang="en-IN" sz="2400" dirty="0">
                <a:latin typeface="Times New Roman" panose="02020603050405020304" pitchFamily="18" charset="0"/>
                <a:cs typeface="Times New Roman" panose="02020603050405020304" pitchFamily="18" charset="0"/>
              </a:rPr>
              <a:t>Line of Code (LOC).</a:t>
            </a:r>
          </a:p>
          <a:p>
            <a:pPr lvl="0"/>
            <a:r>
              <a:rPr lang="en-IN" sz="2400" dirty="0">
                <a:latin typeface="Times New Roman" panose="02020603050405020304" pitchFamily="18" charset="0"/>
                <a:cs typeface="Times New Roman" panose="02020603050405020304" pitchFamily="18" charset="0"/>
              </a:rPr>
              <a:t>A function point (FP).</a:t>
            </a:r>
          </a:p>
          <a:p>
            <a:pPr lvl="0"/>
            <a:r>
              <a:rPr lang="en-IN" sz="2400" dirty="0">
                <a:latin typeface="Times New Roman" panose="02020603050405020304" pitchFamily="18" charset="0"/>
                <a:cs typeface="Times New Roman" panose="02020603050405020304" pitchFamily="18" charset="0"/>
              </a:rPr>
              <a:t>No of screens reports or transactions</a:t>
            </a:r>
            <a:r>
              <a:rPr lang="en-IN" sz="2400" dirty="0" smtClean="0">
                <a:latin typeface="Times New Roman" panose="02020603050405020304" pitchFamily="18" charset="0"/>
                <a:cs typeface="Times New Roman" panose="02020603050405020304" pitchFamily="18" charset="0"/>
              </a:rPr>
              <a:t>.</a:t>
            </a:r>
          </a:p>
          <a:p>
            <a:pPr lvl="0">
              <a:buNone/>
            </a:pPr>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244408" y="116632"/>
            <a:ext cx="763191" cy="72008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lvl="0">
              <a:buNone/>
            </a:pPr>
            <a:endParaRPr lang="en-IN" sz="2400" dirty="0" smtClean="0">
              <a:latin typeface="Times New Roman" panose="02020603050405020304" pitchFamily="18" charset="0"/>
              <a:cs typeface="Times New Roman" panose="02020603050405020304" pitchFamily="18" charset="0"/>
            </a:endParaRPr>
          </a:p>
          <a:p>
            <a:pPr lvl="0">
              <a:buNone/>
            </a:pPr>
            <a:endParaRPr lang="en-IN" sz="2400" dirty="0">
              <a:latin typeface="Times New Roman" panose="02020603050405020304" pitchFamily="18" charset="0"/>
              <a:cs typeface="Times New Roman" panose="02020603050405020304" pitchFamily="18" charset="0"/>
            </a:endParaRPr>
          </a:p>
          <a:p>
            <a:pPr lvl="0"/>
            <a:r>
              <a:rPr lang="en-IN" sz="2400" b="1" dirty="0">
                <a:latin typeface="Times New Roman" panose="02020603050405020304" pitchFamily="18" charset="0"/>
                <a:cs typeface="Times New Roman" panose="02020603050405020304" pitchFamily="18" charset="0"/>
              </a:rPr>
              <a:t>Extent of automation required </a:t>
            </a:r>
            <a:r>
              <a:rPr lang="en-IN" sz="2400" dirty="0">
                <a:latin typeface="Times New Roman" panose="02020603050405020304" pitchFamily="18" charset="0"/>
                <a:cs typeface="Times New Roman" panose="02020603050405020304" pitchFamily="18" charset="0"/>
              </a:rPr>
              <a:t>when automation is involved, the size of work to be done for testing increases</a:t>
            </a:r>
            <a:r>
              <a:rPr lang="en-IN" sz="2400" dirty="0" smtClean="0">
                <a:latin typeface="Times New Roman" panose="02020603050405020304" pitchFamily="18" charset="0"/>
                <a:cs typeface="Times New Roman" panose="02020603050405020304" pitchFamily="18" charset="0"/>
              </a:rPr>
              <a:t>.</a:t>
            </a:r>
          </a:p>
          <a:p>
            <a:pPr lvl="0"/>
            <a:endParaRPr lang="en-IN" sz="2400" dirty="0">
              <a:latin typeface="Times New Roman" panose="02020603050405020304" pitchFamily="18" charset="0"/>
              <a:cs typeface="Times New Roman" panose="02020603050405020304" pitchFamily="18" charset="0"/>
            </a:endParaRPr>
          </a:p>
          <a:p>
            <a:pPr lvl="0"/>
            <a:r>
              <a:rPr lang="en-IN" sz="2400" b="1" dirty="0" smtClean="0">
                <a:latin typeface="Times New Roman" panose="02020603050405020304" pitchFamily="18" charset="0"/>
                <a:cs typeface="Times New Roman" panose="02020603050405020304" pitchFamily="18" charset="0"/>
              </a:rPr>
              <a:t>Number </a:t>
            </a:r>
            <a:r>
              <a:rPr lang="en-IN" sz="2400" b="1" dirty="0">
                <a:latin typeface="Times New Roman" panose="02020603050405020304" pitchFamily="18" charset="0"/>
                <a:cs typeface="Times New Roman" panose="02020603050405020304" pitchFamily="18" charset="0"/>
              </a:rPr>
              <a:t>of platforms and inter-operability environments to be tested</a:t>
            </a:r>
            <a:r>
              <a:rPr lang="en-IN" sz="2400" dirty="0">
                <a:latin typeface="Times New Roman" panose="02020603050405020304" pitchFamily="18" charset="0"/>
                <a:cs typeface="Times New Roman" panose="02020603050405020304" pitchFamily="18" charset="0"/>
              </a:rPr>
              <a:t>.  If a particular product is to be tested under several different platforms or under several different configurations, then the size of the  testing task increases.</a:t>
            </a:r>
          </a:p>
          <a:p>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244408" y="116632"/>
            <a:ext cx="763191" cy="720080"/>
          </a:xfrm>
          <a:prstGeom prst="rect">
            <a:avLst/>
          </a:prstGeom>
        </p:spPr>
      </p:pic>
    </p:spTree>
    <p:extLst>
      <p:ext uri="{BB962C8B-B14F-4D97-AF65-F5344CB8AC3E}">
        <p14:creationId xmlns:p14="http://schemas.microsoft.com/office/powerpoint/2010/main" xmlns="" val="19021914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 y="692696"/>
            <a:ext cx="9144000" cy="6785992"/>
          </a:xfrm>
        </p:spPr>
        <p:txBody>
          <a:bodyPr>
            <a:normAutofit/>
          </a:bodyPr>
          <a:lstStyle/>
          <a:p>
            <a:pPr>
              <a:buNone/>
            </a:pPr>
            <a:r>
              <a:rPr lang="en-IN" sz="2400" b="1" dirty="0" smtClean="0">
                <a:latin typeface="Times New Roman" panose="02020603050405020304" pitchFamily="18" charset="0"/>
                <a:cs typeface="Times New Roman" panose="02020603050405020304" pitchFamily="18" charset="0"/>
              </a:rPr>
              <a:t>Effort Estimation: </a:t>
            </a:r>
            <a:r>
              <a:rPr lang="en-IN" sz="2400" dirty="0" smtClean="0">
                <a:latin typeface="Times New Roman" panose="02020603050405020304" pitchFamily="18" charset="0"/>
                <a:cs typeface="Times New Roman" panose="02020603050405020304" pitchFamily="18" charset="0"/>
              </a:rPr>
              <a:t>Estimating effort is important because often effort has a more direct influence on cost than size.  The other factors that drive the effort estimate are as follows:</a:t>
            </a:r>
          </a:p>
          <a:p>
            <a:endParaRPr lang="en-IN" sz="2400" dirty="0" smtClean="0">
              <a:latin typeface="Times New Roman" panose="02020603050405020304" pitchFamily="18" charset="0"/>
              <a:cs typeface="Times New Roman" panose="02020603050405020304" pitchFamily="18" charset="0"/>
            </a:endParaRPr>
          </a:p>
          <a:p>
            <a:pPr lvl="0">
              <a:buFont typeface="Wingdings" pitchFamily="2" charset="2"/>
              <a:buChar char="Ø"/>
            </a:pPr>
            <a:r>
              <a:rPr lang="en-IN" sz="2400" b="1" dirty="0" smtClean="0">
                <a:latin typeface="Times New Roman" panose="02020603050405020304" pitchFamily="18" charset="0"/>
                <a:cs typeface="Times New Roman" panose="02020603050405020304" pitchFamily="18" charset="0"/>
              </a:rPr>
              <a:t>Productivity data</a:t>
            </a:r>
            <a:r>
              <a:rPr lang="en-IN" sz="2400" dirty="0">
                <a:latin typeface="Times New Roman" panose="02020603050405020304" pitchFamily="18" charset="0"/>
                <a:cs typeface="Times New Roman" panose="02020603050405020304" pitchFamily="18" charset="0"/>
              </a:rPr>
              <a:t>:</a:t>
            </a:r>
            <a:endParaRPr lang="en-IN" sz="2400" dirty="0" smtClean="0">
              <a:latin typeface="Times New Roman" panose="02020603050405020304" pitchFamily="18" charset="0"/>
              <a:cs typeface="Times New Roman" panose="02020603050405020304" pitchFamily="18" charset="0"/>
            </a:endParaRPr>
          </a:p>
          <a:p>
            <a:pPr lvl="0">
              <a:buFont typeface="Wingdings" pitchFamily="2" charset="2"/>
              <a:buChar char="Ø"/>
            </a:pPr>
            <a:r>
              <a:rPr lang="en-IN" sz="2400" dirty="0" smtClean="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Reuse opportunities </a:t>
            </a:r>
            <a:r>
              <a:rPr lang="en-IN" sz="2400" dirty="0" smtClean="0">
                <a:latin typeface="Times New Roman" panose="02020603050405020304" pitchFamily="18" charset="0"/>
                <a:cs typeface="Times New Roman" panose="02020603050405020304" pitchFamily="18" charset="0"/>
              </a:rPr>
              <a:t>:</a:t>
            </a:r>
          </a:p>
          <a:p>
            <a:pPr lvl="0">
              <a:buFont typeface="Wingdings" pitchFamily="2" charset="2"/>
              <a:buChar char="Ø"/>
            </a:pPr>
            <a:r>
              <a:rPr lang="en-IN" sz="2400" b="1" dirty="0" smtClean="0">
                <a:latin typeface="Times New Roman" panose="02020603050405020304" pitchFamily="18" charset="0"/>
                <a:cs typeface="Times New Roman" panose="02020603050405020304" pitchFamily="18" charset="0"/>
              </a:rPr>
              <a:t>Robustness of process: </a:t>
            </a:r>
          </a:p>
          <a:p>
            <a:pPr marL="0" lvl="0" indent="0">
              <a:buNone/>
            </a:pPr>
            <a:r>
              <a:rPr lang="en-IN" sz="2400" dirty="0" smtClean="0">
                <a:latin typeface="Times New Roman" panose="02020603050405020304" pitchFamily="18" charset="0"/>
                <a:cs typeface="Times New Roman" panose="02020603050405020304" pitchFamily="18" charset="0"/>
              </a:rPr>
              <a:t>	For example;</a:t>
            </a:r>
          </a:p>
          <a:p>
            <a:pPr lvl="1">
              <a:buFont typeface="+mj-lt"/>
              <a:buAutoNum type="arabicPeriod"/>
            </a:pPr>
            <a:r>
              <a:rPr lang="en-IN" sz="2400" dirty="0" smtClean="0">
                <a:latin typeface="Times New Roman" panose="02020603050405020304" pitchFamily="18" charset="0"/>
                <a:cs typeface="Times New Roman" panose="02020603050405020304" pitchFamily="18" charset="0"/>
              </a:rPr>
              <a:t>Well-documented standards for writing test specifications, test scripts etc.</a:t>
            </a:r>
          </a:p>
          <a:p>
            <a:pPr lvl="1">
              <a:buFont typeface="+mj-lt"/>
              <a:buAutoNum type="arabicPeriod"/>
            </a:pPr>
            <a:r>
              <a:rPr lang="en-IN" sz="2400" dirty="0" smtClean="0">
                <a:latin typeface="Times New Roman" panose="02020603050405020304" pitchFamily="18" charset="0"/>
                <a:cs typeface="Times New Roman" panose="02020603050405020304" pitchFamily="18" charset="0"/>
              </a:rPr>
              <a:t>Proven process for performing functions such as reviews and audits;</a:t>
            </a:r>
          </a:p>
          <a:p>
            <a:pPr lvl="1">
              <a:buFont typeface="+mj-lt"/>
              <a:buAutoNum type="arabicPeriod"/>
            </a:pPr>
            <a:r>
              <a:rPr lang="en-IN" sz="2400" dirty="0" smtClean="0">
                <a:latin typeface="Times New Roman" panose="02020603050405020304" pitchFamily="18" charset="0"/>
                <a:cs typeface="Times New Roman" panose="02020603050405020304" pitchFamily="18" charset="0"/>
              </a:rPr>
              <a:t>Consistent ways of training people, and</a:t>
            </a:r>
          </a:p>
          <a:p>
            <a:pPr lvl="1">
              <a:buFont typeface="+mj-lt"/>
              <a:buAutoNum type="arabicPeriod"/>
            </a:pPr>
            <a:r>
              <a:rPr lang="en-IN" sz="2400" dirty="0" smtClean="0">
                <a:latin typeface="Times New Roman" panose="02020603050405020304" pitchFamily="18" charset="0"/>
                <a:cs typeface="Times New Roman" panose="02020603050405020304" pitchFamily="18" charset="0"/>
              </a:rPr>
              <a:t>Objective ways of measuring the effectiveness of compliance to process</a:t>
            </a:r>
          </a:p>
          <a:p>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3"/>
          <a:stretch>
            <a:fillRect/>
          </a:stretch>
        </p:blipFill>
        <p:spPr>
          <a:xfrm>
            <a:off x="8244408" y="116632"/>
            <a:ext cx="763191" cy="57606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45" y="116632"/>
            <a:ext cx="9144000" cy="6840760"/>
          </a:xfrm>
        </p:spPr>
        <p:txBody>
          <a:bodyPr>
            <a:normAutofit/>
          </a:bodyPr>
          <a:lstStyle/>
          <a:p>
            <a:pPr lvl="0">
              <a:buNone/>
            </a:pPr>
            <a:r>
              <a:rPr lang="en-IN" sz="2000" b="1" dirty="0" smtClean="0">
                <a:latin typeface="Times New Roman" panose="02020603050405020304" pitchFamily="18" charset="0"/>
                <a:cs typeface="Times New Roman" panose="02020603050405020304" pitchFamily="18" charset="0"/>
              </a:rPr>
              <a:t>9. Activity </a:t>
            </a:r>
            <a:r>
              <a:rPr lang="en-IN" sz="2000" b="1" dirty="0">
                <a:latin typeface="Times New Roman" panose="02020603050405020304" pitchFamily="18" charset="0"/>
                <a:cs typeface="Times New Roman" panose="02020603050405020304" pitchFamily="18" charset="0"/>
              </a:rPr>
              <a:t>Breakdown and </a:t>
            </a:r>
            <a:r>
              <a:rPr lang="en-IN" sz="2000" b="1" dirty="0" smtClean="0">
                <a:latin typeface="Times New Roman" panose="02020603050405020304" pitchFamily="18" charset="0"/>
                <a:cs typeface="Times New Roman" panose="02020603050405020304" pitchFamily="18" charset="0"/>
              </a:rPr>
              <a:t>Scheduling</a:t>
            </a:r>
            <a:endParaRPr lang="en-IN" sz="2000" dirty="0">
              <a:latin typeface="Times New Roman" panose="02020603050405020304" pitchFamily="18" charset="0"/>
              <a:cs typeface="Times New Roman" panose="02020603050405020304" pitchFamily="18" charset="0"/>
            </a:endParaRPr>
          </a:p>
          <a:p>
            <a:pPr lvl="0">
              <a:buNone/>
            </a:pPr>
            <a:endParaRPr lang="en-IN" sz="2000" dirty="0">
              <a:latin typeface="Times New Roman" panose="02020603050405020304" pitchFamily="18" charset="0"/>
              <a:cs typeface="Times New Roman" panose="02020603050405020304" pitchFamily="18" charset="0"/>
            </a:endParaRPr>
          </a:p>
          <a:p>
            <a:pPr lvl="0">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The following steps make up this translation</a:t>
            </a:r>
            <a:r>
              <a:rPr lang="en-IN" sz="2000" dirty="0" smtClean="0">
                <a:latin typeface="Times New Roman" panose="02020603050405020304" pitchFamily="18" charset="0"/>
                <a:cs typeface="Times New Roman" panose="02020603050405020304" pitchFamily="18" charset="0"/>
              </a:rPr>
              <a:t>.</a:t>
            </a:r>
          </a:p>
          <a:p>
            <a:pPr lvl="0">
              <a:buNone/>
            </a:pPr>
            <a:endParaRPr lang="en-IN" sz="2000" dirty="0">
              <a:latin typeface="Times New Roman" panose="02020603050405020304" pitchFamily="18" charset="0"/>
              <a:cs typeface="Times New Roman" panose="02020603050405020304" pitchFamily="18" charset="0"/>
            </a:endParaRPr>
          </a:p>
          <a:p>
            <a:pPr lvl="0">
              <a:buFont typeface="+mj-lt"/>
              <a:buAutoNum type="arabicPeriod"/>
            </a:pPr>
            <a:r>
              <a:rPr lang="en-IN" sz="2000" dirty="0">
                <a:latin typeface="Times New Roman" panose="02020603050405020304" pitchFamily="18" charset="0"/>
                <a:cs typeface="Times New Roman" panose="02020603050405020304" pitchFamily="18" charset="0"/>
              </a:rPr>
              <a:t>Identifying external and internal dependencies among the activities.</a:t>
            </a:r>
          </a:p>
          <a:p>
            <a:pPr lvl="0">
              <a:buFont typeface="+mj-lt"/>
              <a:buAutoNum type="arabicPeriod"/>
            </a:pPr>
            <a:r>
              <a:rPr lang="en-IN" sz="2000" dirty="0">
                <a:latin typeface="Times New Roman" panose="02020603050405020304" pitchFamily="18" charset="0"/>
                <a:cs typeface="Times New Roman" panose="02020603050405020304" pitchFamily="18" charset="0"/>
              </a:rPr>
              <a:t>Sequencing the activities, </a:t>
            </a:r>
            <a:r>
              <a:rPr lang="en-IN" sz="2000" dirty="0" smtClean="0">
                <a:latin typeface="Times New Roman" panose="02020603050405020304" pitchFamily="18" charset="0"/>
                <a:cs typeface="Times New Roman" panose="02020603050405020304" pitchFamily="18" charset="0"/>
              </a:rPr>
              <a:t>based </a:t>
            </a:r>
            <a:r>
              <a:rPr lang="en-IN" sz="2000" dirty="0">
                <a:latin typeface="Times New Roman" panose="02020603050405020304" pitchFamily="18" charset="0"/>
                <a:cs typeface="Times New Roman" panose="02020603050405020304" pitchFamily="18" charset="0"/>
              </a:rPr>
              <a:t>on the expected duration as well as on the </a:t>
            </a:r>
            <a:r>
              <a:rPr lang="en-IN" sz="2000" dirty="0" smtClean="0">
                <a:latin typeface="Times New Roman" panose="02020603050405020304" pitchFamily="18" charset="0"/>
                <a:cs typeface="Times New Roman" panose="02020603050405020304" pitchFamily="18" charset="0"/>
              </a:rPr>
              <a:t>dependencies.</a:t>
            </a:r>
          </a:p>
          <a:p>
            <a:pPr lvl="0">
              <a:buFont typeface="+mj-lt"/>
              <a:buAutoNum type="arabicPeriod"/>
            </a:pPr>
            <a:r>
              <a:rPr lang="en-US" sz="2000" dirty="0" smtClean="0">
                <a:latin typeface="Times New Roman" panose="02020603050405020304" pitchFamily="18" charset="0"/>
                <a:cs typeface="Times New Roman" panose="02020603050405020304" pitchFamily="18" charset="0"/>
              </a:rPr>
              <a:t> Identifying the time required </a:t>
            </a:r>
            <a:r>
              <a:rPr lang="en-IN" sz="2000" dirty="0">
                <a:latin typeface="Times New Roman" panose="02020603050405020304" pitchFamily="18" charset="0"/>
                <a:cs typeface="Times New Roman" panose="02020603050405020304" pitchFamily="18" charset="0"/>
              </a:rPr>
              <a:t>for each of the WBS activities, taking into account the above two factors</a:t>
            </a:r>
          </a:p>
          <a:p>
            <a:pPr lvl="0">
              <a:buFont typeface="+mj-lt"/>
              <a:buAutoNum type="arabicPeriod"/>
            </a:pPr>
            <a:r>
              <a:rPr lang="en-IN" sz="2000" dirty="0">
                <a:latin typeface="Times New Roman" panose="02020603050405020304" pitchFamily="18" charset="0"/>
                <a:cs typeface="Times New Roman" panose="02020603050405020304" pitchFamily="18" charset="0"/>
              </a:rPr>
              <a:t>Monitoring the progress in terms of time and effort</a:t>
            </a:r>
          </a:p>
          <a:p>
            <a:pPr lvl="0">
              <a:buFont typeface="+mj-lt"/>
              <a:buAutoNum type="arabicPeriod"/>
            </a:pPr>
            <a:r>
              <a:rPr lang="en-IN" sz="2000" dirty="0">
                <a:latin typeface="Times New Roman" panose="02020603050405020304" pitchFamily="18" charset="0"/>
                <a:cs typeface="Times New Roman" panose="02020603050405020304" pitchFamily="18" charset="0"/>
              </a:rPr>
              <a:t>Rebalancing schedules and </a:t>
            </a:r>
            <a:r>
              <a:rPr lang="en-IN" sz="2000" dirty="0" smtClean="0">
                <a:latin typeface="Times New Roman" panose="02020603050405020304" pitchFamily="18" charset="0"/>
                <a:cs typeface="Times New Roman" panose="02020603050405020304" pitchFamily="18" charset="0"/>
              </a:rPr>
              <a:t>resources </a:t>
            </a:r>
            <a:r>
              <a:rPr lang="en-IN" sz="2000" dirty="0">
                <a:latin typeface="Times New Roman" panose="02020603050405020304" pitchFamily="18" charset="0"/>
                <a:cs typeface="Times New Roman" panose="02020603050405020304" pitchFamily="18" charset="0"/>
              </a:rPr>
              <a:t>as necessary</a:t>
            </a:r>
            <a:r>
              <a:rPr lang="en-IN" sz="2000" dirty="0" smtClean="0">
                <a:latin typeface="Times New Roman" panose="02020603050405020304" pitchFamily="18" charset="0"/>
                <a:cs typeface="Times New Roman" panose="02020603050405020304" pitchFamily="18" charset="0"/>
              </a:rPr>
              <a:t>.</a:t>
            </a:r>
          </a:p>
          <a:p>
            <a:pPr marL="0" lvl="0" indent="0">
              <a:buNone/>
            </a:pPr>
            <a:endParaRPr lang="en-IN" sz="2000" dirty="0" smtClean="0">
              <a:latin typeface="Times New Roman" panose="02020603050405020304" pitchFamily="18" charset="0"/>
              <a:cs typeface="Times New Roman" panose="02020603050405020304" pitchFamily="18" charset="0"/>
            </a:endParaRPr>
          </a:p>
          <a:p>
            <a:pPr>
              <a:buFont typeface="Wingdings" pitchFamily="2" charset="2"/>
              <a:buChar char="Ø"/>
            </a:pPr>
            <a:r>
              <a:rPr lang="en-IN" sz="2000" b="1" i="1" dirty="0">
                <a:latin typeface="Times New Roman" panose="02020603050405020304" pitchFamily="18" charset="0"/>
                <a:cs typeface="Times New Roman" panose="02020603050405020304" pitchFamily="18" charset="0"/>
              </a:rPr>
              <a:t>External dependencies of an activity</a:t>
            </a:r>
            <a:endParaRPr lang="en-IN" sz="2000" dirty="0">
              <a:latin typeface="Times New Roman" panose="02020603050405020304" pitchFamily="18" charset="0"/>
              <a:cs typeface="Times New Roman" panose="02020603050405020304" pitchFamily="18" charset="0"/>
            </a:endParaRPr>
          </a:p>
          <a:p>
            <a:pPr lvl="0">
              <a:buNone/>
            </a:pPr>
            <a:endParaRPr lang="en-IN" sz="2000" dirty="0">
              <a:latin typeface="Times New Roman" panose="02020603050405020304" pitchFamily="18" charset="0"/>
              <a:cs typeface="Times New Roman" panose="02020603050405020304" pitchFamily="18" charset="0"/>
            </a:endParaRPr>
          </a:p>
          <a:p>
            <a:pPr>
              <a:buFont typeface="Wingdings" pitchFamily="2" charset="2"/>
              <a:buChar char="Ø"/>
            </a:pPr>
            <a:r>
              <a:rPr lang="en-IN" sz="2000" b="1" i="1" dirty="0">
                <a:latin typeface="Times New Roman" panose="02020603050405020304" pitchFamily="18" charset="0"/>
                <a:cs typeface="Times New Roman" panose="02020603050405020304" pitchFamily="18" charset="0"/>
              </a:rPr>
              <a:t>Internal dependencies</a:t>
            </a:r>
            <a:endParaRPr lang="en-IN" sz="2000" dirty="0">
              <a:latin typeface="Times New Roman" panose="02020603050405020304" pitchFamily="18" charset="0"/>
              <a:cs typeface="Times New Roman" panose="02020603050405020304" pitchFamily="18" charset="0"/>
            </a:endParaRPr>
          </a:p>
          <a:p>
            <a:pPr lvl="0">
              <a:buFont typeface="+mj-lt"/>
              <a:buAutoNum type="arabicPeriod"/>
            </a:pPr>
            <a:endParaRPr lang="en-IN" sz="2000" dirty="0">
              <a:latin typeface="Times New Roman" panose="02020603050405020304" pitchFamily="18" charset="0"/>
              <a:cs typeface="Times New Roman" panose="02020603050405020304" pitchFamily="18" charset="0"/>
            </a:endParaRPr>
          </a:p>
          <a:p>
            <a:pPr>
              <a:buFont typeface="Wingdings" pitchFamily="2" charset="2"/>
              <a:buChar char="Ø"/>
            </a:pPr>
            <a:r>
              <a:rPr lang="en-IN" sz="2000" b="1" i="1" dirty="0">
                <a:latin typeface="Times New Roman" panose="02020603050405020304" pitchFamily="18" charset="0"/>
                <a:cs typeface="Times New Roman" panose="02020603050405020304" pitchFamily="18" charset="0"/>
              </a:rPr>
              <a:t>Scheduling: </a:t>
            </a:r>
            <a:endParaRPr lang="en-IN" sz="20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244408" y="116632"/>
            <a:ext cx="763191" cy="72008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0" y="260648"/>
            <a:ext cx="9144000" cy="6858000"/>
          </a:xfrm>
        </p:spPr>
        <p:txBody>
          <a:bodyPr>
            <a:normAutofit/>
          </a:bodyPr>
          <a:lstStyle/>
          <a:p>
            <a:pPr lvl="0">
              <a:buNone/>
            </a:pPr>
            <a:r>
              <a:rPr lang="en-IN" sz="2400" b="1" dirty="0" smtClean="0">
                <a:latin typeface="Times New Roman" panose="02020603050405020304" pitchFamily="18" charset="0"/>
                <a:cs typeface="Times New Roman" panose="02020603050405020304" pitchFamily="18" charset="0"/>
              </a:rPr>
              <a:t>10. Communications </a:t>
            </a:r>
            <a:r>
              <a:rPr lang="en-IN" sz="2400" b="1" dirty="0">
                <a:latin typeface="Times New Roman" panose="02020603050405020304" pitchFamily="18" charset="0"/>
                <a:cs typeface="Times New Roman" panose="02020603050405020304" pitchFamily="18" charset="0"/>
              </a:rPr>
              <a:t>Management</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Communications management consists of evolving and following procedures for communication that ensure that everyone is kept in sync with the right level of detail</a:t>
            </a:r>
            <a:r>
              <a:rPr lang="en-IN"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lvl="0">
              <a:buNone/>
            </a:pPr>
            <a:r>
              <a:rPr lang="en-IN" sz="2400" b="1" dirty="0" smtClean="0">
                <a:latin typeface="Times New Roman" panose="02020603050405020304" pitchFamily="18" charset="0"/>
                <a:cs typeface="Times New Roman" panose="02020603050405020304" pitchFamily="18" charset="0"/>
              </a:rPr>
              <a:t>11.  </a:t>
            </a:r>
            <a:r>
              <a:rPr lang="en-IN" sz="2400" b="1" dirty="0">
                <a:latin typeface="Times New Roman" panose="02020603050405020304" pitchFamily="18" charset="0"/>
                <a:cs typeface="Times New Roman" panose="02020603050405020304" pitchFamily="18" charset="0"/>
              </a:rPr>
              <a:t>Risk Management</a:t>
            </a:r>
            <a:endParaRPr lang="en-IN" sz="2400" dirty="0">
              <a:latin typeface="Times New Roman" panose="02020603050405020304" pitchFamily="18" charset="0"/>
              <a:cs typeface="Times New Roman" panose="02020603050405020304" pitchFamily="18" charset="0"/>
            </a:endParaRPr>
          </a:p>
          <a:p>
            <a:pPr>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Risks </a:t>
            </a:r>
            <a:r>
              <a:rPr lang="en-IN" sz="2400" dirty="0">
                <a:latin typeface="Times New Roman" panose="02020603050405020304" pitchFamily="18" charset="0"/>
                <a:cs typeface="Times New Roman" panose="02020603050405020304" pitchFamily="18" charset="0"/>
              </a:rPr>
              <a:t>are uncertain events that could potentially affect a project’s outcome.  Risk management entails</a:t>
            </a:r>
          </a:p>
          <a:p>
            <a:pPr lvl="0"/>
            <a:r>
              <a:rPr lang="en-IN" sz="2400" dirty="0">
                <a:latin typeface="Times New Roman" panose="02020603050405020304" pitchFamily="18" charset="0"/>
                <a:cs typeface="Times New Roman" panose="02020603050405020304" pitchFamily="18" charset="0"/>
              </a:rPr>
              <a:t>Identifying the possible risks</a:t>
            </a:r>
          </a:p>
          <a:p>
            <a:pPr lvl="0"/>
            <a:r>
              <a:rPr lang="en-IN" sz="2400" dirty="0">
                <a:latin typeface="Times New Roman" panose="02020603050405020304" pitchFamily="18" charset="0"/>
                <a:cs typeface="Times New Roman" panose="02020603050405020304" pitchFamily="18" charset="0"/>
              </a:rPr>
              <a:t>Quantifying the risks;</a:t>
            </a:r>
          </a:p>
          <a:p>
            <a:pPr lvl="0"/>
            <a:r>
              <a:rPr lang="en-IN" sz="2400" dirty="0">
                <a:latin typeface="Times New Roman" panose="02020603050405020304" pitchFamily="18" charset="0"/>
                <a:cs typeface="Times New Roman" panose="02020603050405020304" pitchFamily="18" charset="0"/>
              </a:rPr>
              <a:t>Planning how to mitigate the risks; </a:t>
            </a:r>
            <a:r>
              <a:rPr lang="en-IN" sz="2400" dirty="0" smtClean="0">
                <a:latin typeface="Times New Roman" panose="02020603050405020304" pitchFamily="18" charset="0"/>
                <a:cs typeface="Times New Roman" panose="02020603050405020304" pitchFamily="18" charset="0"/>
              </a:rPr>
              <a:t>and</a:t>
            </a:r>
          </a:p>
          <a:p>
            <a:pPr lvl="0"/>
            <a:r>
              <a:rPr lang="en-IN" sz="2400" dirty="0">
                <a:latin typeface="Times New Roman" panose="02020603050405020304" pitchFamily="18" charset="0"/>
                <a:cs typeface="Times New Roman" panose="02020603050405020304" pitchFamily="18" charset="0"/>
              </a:rPr>
              <a:t>Responding to risks when they become a reality</a:t>
            </a:r>
          </a:p>
        </p:txBody>
      </p:sp>
      <p:pic>
        <p:nvPicPr>
          <p:cNvPr id="4" name="Picture 3" descr="WhatsApp Image 2020-07-07 at 14.53.53.jpeg"/>
          <p:cNvPicPr>
            <a:picLocks noChangeAspect="1"/>
          </p:cNvPicPr>
          <p:nvPr/>
        </p:nvPicPr>
        <p:blipFill>
          <a:blip r:embed="rId2"/>
          <a:stretch>
            <a:fillRect/>
          </a:stretch>
        </p:blipFill>
        <p:spPr>
          <a:xfrm>
            <a:off x="8244408" y="116632"/>
            <a:ext cx="763191" cy="57606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endParaRPr lang="en-US" sz="2400" dirty="0">
              <a:latin typeface="Times New Roman" panose="02020603050405020304" pitchFamily="18" charset="0"/>
              <a:cs typeface="Times New Roman" panose="02020603050405020304" pitchFamily="18" charset="0"/>
            </a:endParaRPr>
          </a:p>
          <a:p>
            <a:pPr lvl="0">
              <a:buNone/>
            </a:pPr>
            <a:r>
              <a:rPr lang="en-IN" sz="2400" b="1" dirty="0" smtClean="0">
                <a:latin typeface="Times New Roman" panose="02020603050405020304" pitchFamily="18" charset="0"/>
                <a:cs typeface="Times New Roman" panose="02020603050405020304" pitchFamily="18" charset="0"/>
              </a:rPr>
              <a:t>11.  </a:t>
            </a:r>
            <a:r>
              <a:rPr lang="en-IN" sz="2400" b="1" dirty="0">
                <a:latin typeface="Times New Roman" panose="02020603050405020304" pitchFamily="18" charset="0"/>
                <a:cs typeface="Times New Roman" panose="02020603050405020304" pitchFamily="18" charset="0"/>
              </a:rPr>
              <a:t>Risk Management</a:t>
            </a:r>
            <a:endParaRPr lang="en-IN" sz="2400" dirty="0">
              <a:latin typeface="Times New Roman" panose="02020603050405020304" pitchFamily="18" charset="0"/>
              <a:cs typeface="Times New Roman" panose="02020603050405020304" pitchFamily="18" charset="0"/>
            </a:endParaRPr>
          </a:p>
          <a:p>
            <a:pPr>
              <a:buNone/>
            </a:pPr>
            <a:r>
              <a:rPr lang="en-IN" sz="2400" dirty="0">
                <a:latin typeface="Times New Roman" panose="02020603050405020304" pitchFamily="18" charset="0"/>
                <a:cs typeface="Times New Roman" panose="02020603050405020304" pitchFamily="18" charset="0"/>
              </a:rPr>
              <a:t>	</a:t>
            </a:r>
          </a:p>
        </p:txBody>
      </p:sp>
      <p:grpSp>
        <p:nvGrpSpPr>
          <p:cNvPr id="4" name="Group 2"/>
          <p:cNvGrpSpPr>
            <a:grpSpLocks/>
          </p:cNvGrpSpPr>
          <p:nvPr/>
        </p:nvGrpSpPr>
        <p:grpSpPr bwMode="auto">
          <a:xfrm>
            <a:off x="1043608" y="1700808"/>
            <a:ext cx="6120680" cy="3888432"/>
            <a:chOff x="2785" y="12376"/>
            <a:chExt cx="6725" cy="2644"/>
          </a:xfrm>
        </p:grpSpPr>
        <p:cxnSp>
          <p:nvCxnSpPr>
            <p:cNvPr id="5" name="AutoShape 3"/>
            <p:cNvCxnSpPr>
              <a:cxnSpLocks noChangeShapeType="1"/>
            </p:cNvCxnSpPr>
            <p:nvPr/>
          </p:nvCxnSpPr>
          <p:spPr bwMode="auto">
            <a:xfrm>
              <a:off x="8341" y="13472"/>
              <a:ext cx="0" cy="756"/>
            </a:xfrm>
            <a:prstGeom prst="straightConnector1">
              <a:avLst/>
            </a:prstGeom>
            <a:noFill/>
            <a:ln w="9525">
              <a:solidFill>
                <a:srgbClr val="000000"/>
              </a:solidFill>
              <a:round/>
              <a:headEnd/>
              <a:tailEnd type="triangle" w="med" len="med"/>
            </a:ln>
          </p:spPr>
        </p:cxnSp>
        <p:grpSp>
          <p:nvGrpSpPr>
            <p:cNvPr id="6" name="Group 4"/>
            <p:cNvGrpSpPr>
              <a:grpSpLocks/>
            </p:cNvGrpSpPr>
            <p:nvPr/>
          </p:nvGrpSpPr>
          <p:grpSpPr bwMode="auto">
            <a:xfrm>
              <a:off x="2785" y="12376"/>
              <a:ext cx="6725" cy="2644"/>
              <a:chOff x="2785" y="12376"/>
              <a:chExt cx="6725" cy="2644"/>
            </a:xfrm>
          </p:grpSpPr>
          <p:cxnSp>
            <p:nvCxnSpPr>
              <p:cNvPr id="7" name="AutoShape 5"/>
              <p:cNvCxnSpPr>
                <a:cxnSpLocks noChangeShapeType="1"/>
              </p:cNvCxnSpPr>
              <p:nvPr/>
            </p:nvCxnSpPr>
            <p:spPr bwMode="auto">
              <a:xfrm flipH="1">
                <a:off x="5228" y="14599"/>
                <a:ext cx="1861" cy="13"/>
              </a:xfrm>
              <a:prstGeom prst="straightConnector1">
                <a:avLst/>
              </a:prstGeom>
              <a:noFill/>
              <a:ln w="9525">
                <a:solidFill>
                  <a:srgbClr val="000000"/>
                </a:solidFill>
                <a:round/>
                <a:headEnd/>
                <a:tailEnd type="triangle" w="med" len="med"/>
              </a:ln>
            </p:spPr>
          </p:cxnSp>
          <p:grpSp>
            <p:nvGrpSpPr>
              <p:cNvPr id="8" name="Group 6"/>
              <p:cNvGrpSpPr>
                <a:grpSpLocks/>
              </p:cNvGrpSpPr>
              <p:nvPr/>
            </p:nvGrpSpPr>
            <p:grpSpPr bwMode="auto">
              <a:xfrm>
                <a:off x="2785" y="12376"/>
                <a:ext cx="6725" cy="2644"/>
                <a:chOff x="2785" y="12376"/>
                <a:chExt cx="6725" cy="2644"/>
              </a:xfrm>
            </p:grpSpPr>
            <p:grpSp>
              <p:nvGrpSpPr>
                <p:cNvPr id="9" name="Group 7"/>
                <p:cNvGrpSpPr>
                  <a:grpSpLocks/>
                </p:cNvGrpSpPr>
                <p:nvPr/>
              </p:nvGrpSpPr>
              <p:grpSpPr bwMode="auto">
                <a:xfrm>
                  <a:off x="2785" y="12376"/>
                  <a:ext cx="6725" cy="2644"/>
                  <a:chOff x="2785" y="12376"/>
                  <a:chExt cx="6725" cy="2644"/>
                </a:xfrm>
              </p:grpSpPr>
              <p:grpSp>
                <p:nvGrpSpPr>
                  <p:cNvPr id="11" name="Group 10"/>
                  <p:cNvGrpSpPr>
                    <a:grpSpLocks/>
                  </p:cNvGrpSpPr>
                  <p:nvPr/>
                </p:nvGrpSpPr>
                <p:grpSpPr bwMode="auto">
                  <a:xfrm>
                    <a:off x="2785" y="12376"/>
                    <a:ext cx="6725" cy="2644"/>
                    <a:chOff x="2785" y="12376"/>
                    <a:chExt cx="6725" cy="2644"/>
                  </a:xfrm>
                </p:grpSpPr>
                <p:grpSp>
                  <p:nvGrpSpPr>
                    <p:cNvPr id="13" name="Group 9"/>
                    <p:cNvGrpSpPr>
                      <a:grpSpLocks/>
                    </p:cNvGrpSpPr>
                    <p:nvPr/>
                  </p:nvGrpSpPr>
                  <p:grpSpPr bwMode="auto">
                    <a:xfrm>
                      <a:off x="2785" y="12376"/>
                      <a:ext cx="6725" cy="2644"/>
                      <a:chOff x="2785" y="12376"/>
                      <a:chExt cx="6725" cy="2644"/>
                    </a:xfrm>
                  </p:grpSpPr>
                  <p:grpSp>
                    <p:nvGrpSpPr>
                      <p:cNvPr id="15" name="Group 10"/>
                      <p:cNvGrpSpPr>
                        <a:grpSpLocks/>
                      </p:cNvGrpSpPr>
                      <p:nvPr/>
                    </p:nvGrpSpPr>
                    <p:grpSpPr bwMode="auto">
                      <a:xfrm>
                        <a:off x="2785" y="12376"/>
                        <a:ext cx="6725" cy="2644"/>
                        <a:chOff x="2785" y="12376"/>
                        <a:chExt cx="6725" cy="2644"/>
                      </a:xfrm>
                    </p:grpSpPr>
                    <p:sp>
                      <p:nvSpPr>
                        <p:cNvPr id="17" name="Oval 11"/>
                        <p:cNvSpPr>
                          <a:spLocks noChangeArrowheads="1"/>
                        </p:cNvSpPr>
                        <p:nvPr/>
                      </p:nvSpPr>
                      <p:spPr bwMode="auto">
                        <a:xfrm>
                          <a:off x="2785" y="12770"/>
                          <a:ext cx="2432" cy="7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8" name="Oval 12"/>
                        <p:cNvSpPr>
                          <a:spLocks noChangeArrowheads="1"/>
                        </p:cNvSpPr>
                        <p:nvPr/>
                      </p:nvSpPr>
                      <p:spPr bwMode="auto">
                        <a:xfrm>
                          <a:off x="2785" y="14246"/>
                          <a:ext cx="2432" cy="7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9" name="Oval 13"/>
                        <p:cNvSpPr>
                          <a:spLocks noChangeArrowheads="1"/>
                        </p:cNvSpPr>
                        <p:nvPr/>
                      </p:nvSpPr>
                      <p:spPr bwMode="auto">
                        <a:xfrm>
                          <a:off x="7078" y="14246"/>
                          <a:ext cx="2432" cy="7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0" name="Oval 14"/>
                        <p:cNvSpPr>
                          <a:spLocks noChangeArrowheads="1"/>
                        </p:cNvSpPr>
                        <p:nvPr/>
                      </p:nvSpPr>
                      <p:spPr bwMode="auto">
                        <a:xfrm>
                          <a:off x="7078" y="12716"/>
                          <a:ext cx="2432" cy="7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cxnSp>
                      <p:nvCxnSpPr>
                        <p:cNvPr id="21" name="AutoShape 15"/>
                        <p:cNvCxnSpPr>
                          <a:cxnSpLocks noChangeShapeType="1"/>
                        </p:cNvCxnSpPr>
                        <p:nvPr/>
                      </p:nvCxnSpPr>
                      <p:spPr bwMode="auto">
                        <a:xfrm flipV="1">
                          <a:off x="5217" y="13150"/>
                          <a:ext cx="1872" cy="0"/>
                        </a:xfrm>
                        <a:prstGeom prst="straightConnector1">
                          <a:avLst/>
                        </a:prstGeom>
                        <a:noFill/>
                        <a:ln w="9525">
                          <a:solidFill>
                            <a:srgbClr val="000000"/>
                          </a:solidFill>
                          <a:round/>
                          <a:headEnd/>
                          <a:tailEnd type="triangle" w="med" len="med"/>
                        </a:ln>
                      </p:spPr>
                    </p:cxnSp>
                    <p:cxnSp>
                      <p:nvCxnSpPr>
                        <p:cNvPr id="22" name="AutoShape 16"/>
                        <p:cNvCxnSpPr>
                          <a:cxnSpLocks noChangeShapeType="1"/>
                        </p:cNvCxnSpPr>
                        <p:nvPr/>
                      </p:nvCxnSpPr>
                      <p:spPr bwMode="auto">
                        <a:xfrm>
                          <a:off x="4456" y="13884"/>
                          <a:ext cx="3124" cy="13"/>
                        </a:xfrm>
                        <a:prstGeom prst="straightConnector1">
                          <a:avLst/>
                        </a:prstGeom>
                        <a:noFill/>
                        <a:ln w="9525">
                          <a:solidFill>
                            <a:srgbClr val="000000"/>
                          </a:solidFill>
                          <a:prstDash val="dash"/>
                          <a:round/>
                          <a:headEnd/>
                          <a:tailEnd/>
                        </a:ln>
                      </p:spPr>
                    </p:cxnSp>
                    <p:cxnSp>
                      <p:nvCxnSpPr>
                        <p:cNvPr id="23" name="AutoShape 17"/>
                        <p:cNvCxnSpPr>
                          <a:cxnSpLocks noChangeShapeType="1"/>
                        </p:cNvCxnSpPr>
                        <p:nvPr/>
                      </p:nvCxnSpPr>
                      <p:spPr bwMode="auto">
                        <a:xfrm flipV="1">
                          <a:off x="4456" y="13544"/>
                          <a:ext cx="0" cy="340"/>
                        </a:xfrm>
                        <a:prstGeom prst="straightConnector1">
                          <a:avLst/>
                        </a:prstGeom>
                        <a:noFill/>
                        <a:ln w="9525">
                          <a:solidFill>
                            <a:srgbClr val="000000"/>
                          </a:solidFill>
                          <a:prstDash val="dash"/>
                          <a:round/>
                          <a:headEnd/>
                          <a:tailEnd type="triangle" w="med" len="med"/>
                        </a:ln>
                      </p:spPr>
                    </p:cxnSp>
                    <p:cxnSp>
                      <p:nvCxnSpPr>
                        <p:cNvPr id="24" name="AutoShape 18"/>
                        <p:cNvCxnSpPr>
                          <a:cxnSpLocks noChangeShapeType="1"/>
                        </p:cNvCxnSpPr>
                        <p:nvPr/>
                      </p:nvCxnSpPr>
                      <p:spPr bwMode="auto">
                        <a:xfrm>
                          <a:off x="7580" y="13897"/>
                          <a:ext cx="0" cy="449"/>
                        </a:xfrm>
                        <a:prstGeom prst="straightConnector1">
                          <a:avLst/>
                        </a:prstGeom>
                        <a:noFill/>
                        <a:ln w="9525">
                          <a:solidFill>
                            <a:srgbClr val="000000"/>
                          </a:solidFill>
                          <a:prstDash val="dash"/>
                          <a:round/>
                          <a:headEnd/>
                          <a:tailEnd type="triangle" w="med" len="med"/>
                        </a:ln>
                      </p:spPr>
                    </p:cxnSp>
                    <p:cxnSp>
                      <p:nvCxnSpPr>
                        <p:cNvPr id="25" name="AutoShape 19"/>
                        <p:cNvCxnSpPr>
                          <a:cxnSpLocks noChangeShapeType="1"/>
                        </p:cNvCxnSpPr>
                        <p:nvPr/>
                      </p:nvCxnSpPr>
                      <p:spPr bwMode="auto">
                        <a:xfrm flipV="1">
                          <a:off x="3912" y="13544"/>
                          <a:ext cx="0" cy="702"/>
                        </a:xfrm>
                        <a:prstGeom prst="straightConnector1">
                          <a:avLst/>
                        </a:prstGeom>
                        <a:noFill/>
                        <a:ln w="9525">
                          <a:solidFill>
                            <a:srgbClr val="000000"/>
                          </a:solidFill>
                          <a:prstDash val="dash"/>
                          <a:round/>
                          <a:headEnd/>
                          <a:tailEnd type="triangle" w="med" len="med"/>
                        </a:ln>
                      </p:spPr>
                    </p:cxnSp>
                    <p:grpSp>
                      <p:nvGrpSpPr>
                        <p:cNvPr id="26" name="Group 20"/>
                        <p:cNvGrpSpPr>
                          <a:grpSpLocks/>
                        </p:cNvGrpSpPr>
                        <p:nvPr/>
                      </p:nvGrpSpPr>
                      <p:grpSpPr bwMode="auto">
                        <a:xfrm>
                          <a:off x="3912" y="12376"/>
                          <a:ext cx="4429" cy="394"/>
                          <a:chOff x="3912" y="12376"/>
                          <a:chExt cx="4429" cy="394"/>
                        </a:xfrm>
                      </p:grpSpPr>
                      <p:cxnSp>
                        <p:nvCxnSpPr>
                          <p:cNvPr id="27" name="AutoShape 21"/>
                          <p:cNvCxnSpPr>
                            <a:cxnSpLocks noChangeShapeType="1"/>
                          </p:cNvCxnSpPr>
                          <p:nvPr/>
                        </p:nvCxnSpPr>
                        <p:spPr bwMode="auto">
                          <a:xfrm flipV="1">
                            <a:off x="3912" y="12376"/>
                            <a:ext cx="4429" cy="27"/>
                          </a:xfrm>
                          <a:prstGeom prst="straightConnector1">
                            <a:avLst/>
                          </a:prstGeom>
                          <a:noFill/>
                          <a:ln w="9525">
                            <a:solidFill>
                              <a:srgbClr val="000000"/>
                            </a:solidFill>
                            <a:prstDash val="dash"/>
                            <a:round/>
                            <a:headEnd/>
                            <a:tailEnd/>
                          </a:ln>
                        </p:spPr>
                      </p:cxnSp>
                      <p:cxnSp>
                        <p:nvCxnSpPr>
                          <p:cNvPr id="28" name="AutoShape 22"/>
                          <p:cNvCxnSpPr>
                            <a:cxnSpLocks noChangeShapeType="1"/>
                          </p:cNvCxnSpPr>
                          <p:nvPr/>
                        </p:nvCxnSpPr>
                        <p:spPr bwMode="auto">
                          <a:xfrm>
                            <a:off x="3912" y="12403"/>
                            <a:ext cx="0" cy="367"/>
                          </a:xfrm>
                          <a:prstGeom prst="straightConnector1">
                            <a:avLst/>
                          </a:prstGeom>
                          <a:noFill/>
                          <a:ln w="9525">
                            <a:solidFill>
                              <a:srgbClr val="000000"/>
                            </a:solidFill>
                            <a:prstDash val="dash"/>
                            <a:round/>
                            <a:headEnd/>
                            <a:tailEnd type="triangle" w="med" len="med"/>
                          </a:ln>
                        </p:spPr>
                      </p:cxnSp>
                      <p:cxnSp>
                        <p:nvCxnSpPr>
                          <p:cNvPr id="29" name="AutoShape 23"/>
                          <p:cNvCxnSpPr>
                            <a:cxnSpLocks noChangeShapeType="1"/>
                          </p:cNvCxnSpPr>
                          <p:nvPr/>
                        </p:nvCxnSpPr>
                        <p:spPr bwMode="auto">
                          <a:xfrm>
                            <a:off x="8341" y="12403"/>
                            <a:ext cx="0" cy="313"/>
                          </a:xfrm>
                          <a:prstGeom prst="straightConnector1">
                            <a:avLst/>
                          </a:prstGeom>
                          <a:noFill/>
                          <a:ln w="9525">
                            <a:solidFill>
                              <a:srgbClr val="000000"/>
                            </a:solidFill>
                            <a:prstDash val="dash"/>
                            <a:round/>
                            <a:headEnd/>
                            <a:tailEnd type="triangle" w="med" len="med"/>
                          </a:ln>
                        </p:spPr>
                      </p:cxnSp>
                    </p:grpSp>
                  </p:grpSp>
                  <p:sp>
                    <p:nvSpPr>
                      <p:cNvPr id="16" name="Text Box 24"/>
                      <p:cNvSpPr txBox="1">
                        <a:spLocks noChangeArrowheads="1"/>
                      </p:cNvSpPr>
                      <p:nvPr/>
                    </p:nvSpPr>
                    <p:spPr bwMode="auto">
                      <a:xfrm>
                        <a:off x="2785" y="12838"/>
                        <a:ext cx="2038" cy="70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               Risk </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identification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14" name="Text Box 25"/>
                    <p:cNvSpPr txBox="1">
                      <a:spLocks noChangeArrowheads="1"/>
                    </p:cNvSpPr>
                    <p:nvPr/>
                  </p:nvSpPr>
                  <p:spPr bwMode="auto">
                    <a:xfrm>
                      <a:off x="2961" y="14346"/>
                      <a:ext cx="1970" cy="67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            Risk </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response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12" name="Text Box 26"/>
                  <p:cNvSpPr txBox="1">
                    <a:spLocks noChangeArrowheads="1"/>
                  </p:cNvSpPr>
                  <p:nvPr/>
                </p:nvSpPr>
                <p:spPr bwMode="auto">
                  <a:xfrm>
                    <a:off x="7377" y="12770"/>
                    <a:ext cx="1847" cy="720"/>
                  </a:xfrm>
                  <a:prstGeom prst="rect">
                    <a:avLst/>
                  </a:prstGeom>
                  <a:solidFill>
                    <a:srgbClr val="FFFFFF">
                      <a:alpha val="6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            Risk</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quantification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10" name="Text Box 27"/>
                <p:cNvSpPr txBox="1">
                  <a:spLocks noChangeArrowheads="1"/>
                </p:cNvSpPr>
                <p:nvPr/>
              </p:nvSpPr>
              <p:spPr bwMode="auto">
                <a:xfrm>
                  <a:off x="7377" y="14246"/>
                  <a:ext cx="1847" cy="774"/>
                </a:xfrm>
                <a:prstGeom prst="rect">
                  <a:avLst/>
                </a:prstGeom>
                <a:solidFill>
                  <a:srgbClr val="FFFFFF">
                    <a:alpha val="7001"/>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  Risk mitigation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planning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grpSp>
      <p:pic>
        <p:nvPicPr>
          <p:cNvPr id="30" name="Picture 29" descr="WhatsApp Image 2020-07-07 at 14.53.53.jpeg"/>
          <p:cNvPicPr>
            <a:picLocks noChangeAspect="1"/>
          </p:cNvPicPr>
          <p:nvPr/>
        </p:nvPicPr>
        <p:blipFill>
          <a:blip r:embed="rId2"/>
          <a:stretch>
            <a:fillRect/>
          </a:stretch>
        </p:blipFill>
        <p:spPr>
          <a:xfrm>
            <a:off x="8244408" y="116632"/>
            <a:ext cx="763191" cy="720080"/>
          </a:xfrm>
          <a:prstGeom prst="rect">
            <a:avLst/>
          </a:prstGeom>
        </p:spPr>
      </p:pic>
    </p:spTree>
    <p:extLst>
      <p:ext uri="{BB962C8B-B14F-4D97-AF65-F5344CB8AC3E}">
        <p14:creationId xmlns:p14="http://schemas.microsoft.com/office/powerpoint/2010/main" xmlns="" val="33926644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endParaRPr lang="en-US" sz="2400" dirty="0">
              <a:latin typeface="Times New Roman" panose="02020603050405020304" pitchFamily="18" charset="0"/>
              <a:cs typeface="Times New Roman" panose="02020603050405020304" pitchFamily="18" charset="0"/>
            </a:endParaRPr>
          </a:p>
          <a:p>
            <a:pPr lvl="0">
              <a:buNone/>
            </a:pPr>
            <a:endParaRPr lang="en-IN" sz="2400" b="1" dirty="0" smtClean="0">
              <a:latin typeface="Times New Roman" panose="02020603050405020304" pitchFamily="18" charset="0"/>
              <a:cs typeface="Times New Roman" panose="02020603050405020304" pitchFamily="18" charset="0"/>
            </a:endParaRPr>
          </a:p>
          <a:p>
            <a:pPr lvl="0">
              <a:buNone/>
            </a:pPr>
            <a:endParaRPr lang="en-IN" sz="2400" b="1" dirty="0">
              <a:latin typeface="Times New Roman" panose="02020603050405020304" pitchFamily="18" charset="0"/>
              <a:cs typeface="Times New Roman" panose="02020603050405020304" pitchFamily="18" charset="0"/>
            </a:endParaRPr>
          </a:p>
          <a:p>
            <a:pPr lvl="0">
              <a:buNone/>
            </a:pPr>
            <a:endParaRPr lang="en-IN" sz="2400" b="1" dirty="0" smtClean="0">
              <a:latin typeface="Times New Roman" panose="02020603050405020304" pitchFamily="18" charset="0"/>
              <a:cs typeface="Times New Roman" panose="02020603050405020304" pitchFamily="18" charset="0"/>
            </a:endParaRPr>
          </a:p>
          <a:p>
            <a:pPr lvl="0">
              <a:buNone/>
            </a:pPr>
            <a:endParaRPr lang="en-IN" sz="2400" b="1" dirty="0">
              <a:latin typeface="Times New Roman" panose="02020603050405020304" pitchFamily="18" charset="0"/>
              <a:cs typeface="Times New Roman" panose="02020603050405020304" pitchFamily="18" charset="0"/>
            </a:endParaRPr>
          </a:p>
          <a:p>
            <a:pPr lvl="0">
              <a:buNone/>
            </a:pPr>
            <a:r>
              <a:rPr lang="en-IN" sz="2400" b="1" dirty="0" smtClean="0">
                <a:latin typeface="Times New Roman" panose="02020603050405020304" pitchFamily="18" charset="0"/>
                <a:cs typeface="Times New Roman" panose="02020603050405020304" pitchFamily="18" charset="0"/>
              </a:rPr>
              <a:t>				Project  </a:t>
            </a:r>
            <a:r>
              <a:rPr lang="en-IN" sz="2400" b="1" dirty="0">
                <a:latin typeface="Times New Roman" panose="02020603050405020304" pitchFamily="18" charset="0"/>
                <a:cs typeface="Times New Roman" panose="02020603050405020304" pitchFamily="18" charset="0"/>
              </a:rPr>
              <a:t>Management</a:t>
            </a:r>
            <a:endParaRPr lang="en-IN" sz="2400" dirty="0">
              <a:latin typeface="Times New Roman" panose="02020603050405020304" pitchFamily="18" charset="0"/>
              <a:cs typeface="Times New Roman" panose="02020603050405020304" pitchFamily="18" charset="0"/>
            </a:endParaRPr>
          </a:p>
          <a:p>
            <a:pPr>
              <a:buNone/>
            </a:pPr>
            <a:r>
              <a:rPr lang="en-IN" sz="2400" dirty="0">
                <a:latin typeface="Times New Roman" panose="02020603050405020304" pitchFamily="18" charset="0"/>
                <a:cs typeface="Times New Roman" panose="02020603050405020304" pitchFamily="18" charset="0"/>
              </a:rPr>
              <a:t>	</a:t>
            </a:r>
          </a:p>
        </p:txBody>
      </p:sp>
      <p:pic>
        <p:nvPicPr>
          <p:cNvPr id="30" name="Picture 29" descr="WhatsApp Image 2020-07-07 at 14.53.53.jpeg"/>
          <p:cNvPicPr>
            <a:picLocks noChangeAspect="1"/>
          </p:cNvPicPr>
          <p:nvPr/>
        </p:nvPicPr>
        <p:blipFill>
          <a:blip r:embed="rId2"/>
          <a:stretch>
            <a:fillRect/>
          </a:stretch>
        </p:blipFill>
        <p:spPr>
          <a:xfrm>
            <a:off x="8244408" y="116632"/>
            <a:ext cx="763191" cy="720080"/>
          </a:xfrm>
          <a:prstGeom prst="rect">
            <a:avLst/>
          </a:prstGeom>
        </p:spPr>
      </p:pic>
    </p:spTree>
    <p:extLst>
      <p:ext uri="{BB962C8B-B14F-4D97-AF65-F5344CB8AC3E}">
        <p14:creationId xmlns:p14="http://schemas.microsoft.com/office/powerpoint/2010/main" xmlns="" val="1697957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597352"/>
          </a:xfrm>
        </p:spPr>
        <p:txBody>
          <a:bodyPr>
            <a:noAutofit/>
          </a:bodyPr>
          <a:lstStyle/>
          <a:p>
            <a:pPr marL="0" indent="0">
              <a:buNone/>
            </a:pPr>
            <a:endParaRPr lang="en-IN" sz="2400" dirty="0" smtClean="0">
              <a:latin typeface="Times New Roman" panose="02020603050405020304" pitchFamily="18" charset="0"/>
              <a:cs typeface="Times New Roman" panose="02020603050405020304" pitchFamily="18" charset="0"/>
            </a:endParaRPr>
          </a:p>
          <a:p>
            <a:pPr>
              <a:buNone/>
            </a:pPr>
            <a:r>
              <a:rPr lang="en-IN" sz="2400" b="1" dirty="0">
                <a:latin typeface="Times New Roman" panose="02020603050405020304" pitchFamily="18" charset="0"/>
                <a:cs typeface="Times New Roman" panose="02020603050405020304" pitchFamily="18" charset="0"/>
              </a:rPr>
              <a:t>TESTING </a:t>
            </a:r>
            <a:r>
              <a:rPr lang="en-IN" sz="2400" b="1" dirty="0" smtClean="0">
                <a:latin typeface="Times New Roman" panose="02020603050405020304" pitchFamily="18" charset="0"/>
                <a:cs typeface="Times New Roman" panose="02020603050405020304" pitchFamily="18" charset="0"/>
              </a:rPr>
              <a:t>PLANNING</a:t>
            </a:r>
          </a:p>
          <a:p>
            <a:pPr>
              <a:buNone/>
            </a:pPr>
            <a:endParaRPr lang="en-IN" sz="2400" b="1" dirty="0">
              <a:latin typeface="Times New Roman" panose="02020603050405020304" pitchFamily="18" charset="0"/>
              <a:cs typeface="Times New Roman" panose="02020603050405020304" pitchFamily="18" charset="0"/>
            </a:endParaRPr>
          </a:p>
          <a:p>
            <a:pPr algn="just">
              <a:buNone/>
            </a:pPr>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is rightly sad that “ Failing to plan is planning to fail </a:t>
            </a:r>
            <a:r>
              <a:rPr lang="en-IN" sz="2400" dirty="0" smtClean="0">
                <a:latin typeface="Times New Roman" panose="02020603050405020304" pitchFamily="18" charset="0"/>
                <a:cs typeface="Times New Roman" panose="02020603050405020304" pitchFamily="18" charset="0"/>
              </a:rPr>
              <a:t>”.</a:t>
            </a:r>
          </a:p>
          <a:p>
            <a:pPr algn="just">
              <a:buNone/>
            </a:pPr>
            <a:r>
              <a:rPr lang="en-IN" sz="2400" dirty="0" smtClean="0">
                <a:latin typeface="Times New Roman" panose="02020603050405020304" pitchFamily="18" charset="0"/>
                <a:cs typeface="Times New Roman" panose="02020603050405020304" pitchFamily="18" charset="0"/>
              </a:rPr>
              <a:t>Therefore </a:t>
            </a:r>
            <a:r>
              <a:rPr lang="en-IN" sz="2400" dirty="0">
                <a:latin typeface="Times New Roman" panose="02020603050405020304" pitchFamily="18" charset="0"/>
                <a:cs typeface="Times New Roman" panose="02020603050405020304" pitchFamily="18" charset="0"/>
              </a:rPr>
              <a:t>testing also </a:t>
            </a:r>
            <a:r>
              <a:rPr lang="en-IN" sz="2400" dirty="0" smtClean="0">
                <a:latin typeface="Times New Roman" panose="02020603050405020304" pitchFamily="18" charset="0"/>
                <a:cs typeface="Times New Roman" panose="02020603050405020304" pitchFamily="18" charset="0"/>
              </a:rPr>
              <a:t>requires proper </a:t>
            </a:r>
            <a:r>
              <a:rPr lang="en-IN" sz="2400" dirty="0">
                <a:latin typeface="Times New Roman" panose="02020603050405020304" pitchFamily="18" charset="0"/>
                <a:cs typeface="Times New Roman" panose="02020603050405020304" pitchFamily="18" charset="0"/>
              </a:rPr>
              <a:t>planning for appropriate execution</a:t>
            </a:r>
            <a:r>
              <a:rPr lang="en-IN" sz="2400" dirty="0" smtClean="0">
                <a:latin typeface="Times New Roman" panose="02020603050405020304" pitchFamily="18" charset="0"/>
                <a:cs typeface="Times New Roman" panose="02020603050405020304" pitchFamily="18" charset="0"/>
              </a:rPr>
              <a:t>. </a:t>
            </a:r>
          </a:p>
          <a:p>
            <a:pPr algn="just">
              <a:buNone/>
            </a:pPr>
            <a:endParaRPr lang="en-IN" sz="2400" dirty="0">
              <a:latin typeface="Times New Roman" panose="02020603050405020304" pitchFamily="18" charset="0"/>
              <a:cs typeface="Times New Roman" panose="02020603050405020304" pitchFamily="18" charset="0"/>
            </a:endParaRPr>
          </a:p>
          <a:p>
            <a:pPr algn="just">
              <a:buNone/>
            </a:pPr>
            <a:r>
              <a:rPr lang="en-IN" sz="2400" dirty="0" smtClean="0">
                <a:latin typeface="Times New Roman" panose="02020603050405020304" pitchFamily="18" charset="0"/>
                <a:cs typeface="Times New Roman" panose="02020603050405020304" pitchFamily="18" charset="0"/>
              </a:rPr>
              <a:t>Testing </a:t>
            </a:r>
            <a:r>
              <a:rPr lang="en-IN" sz="2400" dirty="0">
                <a:latin typeface="Times New Roman" panose="02020603050405020304" pitchFamily="18" charset="0"/>
                <a:cs typeface="Times New Roman" panose="02020603050405020304" pitchFamily="18" charset="0"/>
              </a:rPr>
              <a:t>planning includes</a:t>
            </a:r>
            <a:r>
              <a:rPr lang="en-IN" sz="2400" dirty="0" smtClean="0">
                <a:latin typeface="Times New Roman" panose="02020603050405020304" pitchFamily="18" charset="0"/>
                <a:cs typeface="Times New Roman" panose="02020603050405020304" pitchFamily="18" charset="0"/>
              </a:rPr>
              <a:t>:</a:t>
            </a:r>
          </a:p>
          <a:p>
            <a:pPr>
              <a:buNone/>
            </a:pPr>
            <a:endParaRPr lang="en-IN" sz="2400" dirty="0" smtClean="0">
              <a:latin typeface="Times New Roman" panose="02020603050405020304" pitchFamily="18" charset="0"/>
              <a:cs typeface="Times New Roman" panose="02020603050405020304" pitchFamily="18" charset="0"/>
            </a:endParaRPr>
          </a:p>
          <a:p>
            <a:pPr marL="457200" lvl="0" indent="-457200">
              <a:buAutoNum type="arabicPeriod"/>
            </a:pPr>
            <a:r>
              <a:rPr lang="en-IN" sz="2400" dirty="0" smtClean="0">
                <a:latin typeface="Times New Roman" panose="02020603050405020304" pitchFamily="18" charset="0"/>
                <a:cs typeface="Times New Roman" panose="02020603050405020304" pitchFamily="18" charset="0"/>
              </a:rPr>
              <a:t>Preparing </a:t>
            </a:r>
            <a:r>
              <a:rPr lang="en-IN" sz="2400" dirty="0">
                <a:latin typeface="Times New Roman" panose="02020603050405020304" pitchFamily="18" charset="0"/>
                <a:cs typeface="Times New Roman" panose="02020603050405020304" pitchFamily="18" charset="0"/>
              </a:rPr>
              <a:t>a Test </a:t>
            </a:r>
            <a:r>
              <a:rPr lang="en-IN" sz="2400" dirty="0" smtClean="0">
                <a:latin typeface="Times New Roman" panose="02020603050405020304" pitchFamily="18" charset="0"/>
                <a:cs typeface="Times New Roman" panose="02020603050405020304" pitchFamily="18" charset="0"/>
              </a:rPr>
              <a:t>Plan</a:t>
            </a:r>
          </a:p>
          <a:p>
            <a:pPr marL="457200" lvl="0" indent="-457200">
              <a:buAutoNum type="arabicPeriod"/>
            </a:pPr>
            <a:endParaRPr lang="en-US" sz="2400" dirty="0">
              <a:latin typeface="Times New Roman" panose="02020603050405020304" pitchFamily="18" charset="0"/>
              <a:cs typeface="Times New Roman" panose="02020603050405020304" pitchFamily="18" charset="0"/>
            </a:endParaRPr>
          </a:p>
          <a:p>
            <a:pPr marL="0" lvl="0" indent="0">
              <a:buNone/>
            </a:pPr>
            <a:r>
              <a:rPr lang="en-IN" sz="2400" dirty="0" smtClean="0">
                <a:latin typeface="Times New Roman" panose="02020603050405020304" pitchFamily="18" charset="0"/>
                <a:cs typeface="Times New Roman" panose="02020603050405020304" pitchFamily="18" charset="0"/>
              </a:rPr>
              <a:t>2. Scope </a:t>
            </a:r>
            <a:r>
              <a:rPr lang="en-IN" sz="2400" dirty="0">
                <a:latin typeface="Times New Roman" panose="02020603050405020304" pitchFamily="18" charset="0"/>
                <a:cs typeface="Times New Roman" panose="02020603050405020304" pitchFamily="18" charset="0"/>
              </a:rPr>
              <a:t>Management: deciding Features to be Tested/Not </a:t>
            </a:r>
            <a:r>
              <a:rPr lang="en-IN" sz="2400" dirty="0" smtClean="0">
                <a:latin typeface="Times New Roman" panose="02020603050405020304" pitchFamily="18" charset="0"/>
                <a:cs typeface="Times New Roman" panose="02020603050405020304" pitchFamily="18" charset="0"/>
              </a:rPr>
              <a:t>tested</a:t>
            </a:r>
          </a:p>
          <a:p>
            <a:pPr marL="0" lvl="0" indent="0">
              <a:buNone/>
            </a:pPr>
            <a:endParaRPr lang="en-US" sz="2400" dirty="0">
              <a:latin typeface="Times New Roman" panose="02020603050405020304" pitchFamily="18" charset="0"/>
              <a:cs typeface="Times New Roman" panose="02020603050405020304" pitchFamily="18" charset="0"/>
            </a:endParaRPr>
          </a:p>
          <a:p>
            <a:pPr marL="0" lvl="0" indent="0">
              <a:buNone/>
            </a:pPr>
            <a:r>
              <a:rPr lang="en-IN" sz="2400" dirty="0" smtClean="0">
                <a:latin typeface="Times New Roman" panose="02020603050405020304" pitchFamily="18" charset="0"/>
                <a:cs typeface="Times New Roman" panose="02020603050405020304" pitchFamily="18" charset="0"/>
              </a:rPr>
              <a:t>3. Deciding </a:t>
            </a:r>
            <a:r>
              <a:rPr lang="en-IN" sz="2400" dirty="0">
                <a:latin typeface="Times New Roman" panose="02020603050405020304" pitchFamily="18" charset="0"/>
                <a:cs typeface="Times New Roman" panose="02020603050405020304" pitchFamily="18" charset="0"/>
              </a:rPr>
              <a:t>Test </a:t>
            </a:r>
            <a:r>
              <a:rPr lang="en-IN" sz="2400" dirty="0" smtClean="0">
                <a:latin typeface="Times New Roman" panose="02020603050405020304" pitchFamily="18" charset="0"/>
                <a:cs typeface="Times New Roman" panose="02020603050405020304" pitchFamily="18" charset="0"/>
              </a:rPr>
              <a:t>Approach/Strategy</a:t>
            </a:r>
          </a:p>
          <a:p>
            <a:pPr marL="0" lvl="0" indent="0">
              <a:buNone/>
            </a:pPr>
            <a:endParaRPr lang="en-US" sz="2400" dirty="0">
              <a:latin typeface="Times New Roman" panose="02020603050405020304" pitchFamily="18" charset="0"/>
              <a:cs typeface="Times New Roman" panose="02020603050405020304" pitchFamily="18" charset="0"/>
            </a:endParaRPr>
          </a:p>
          <a:p>
            <a:pPr marL="0" lvl="0" indent="0">
              <a:buNone/>
            </a:pPr>
            <a:r>
              <a:rPr lang="en-IN" sz="2400" dirty="0" smtClean="0">
                <a:latin typeface="Times New Roman" panose="02020603050405020304" pitchFamily="18" charset="0"/>
                <a:cs typeface="Times New Roman" panose="02020603050405020304" pitchFamily="18" charset="0"/>
              </a:rPr>
              <a:t>4. Setting </a:t>
            </a:r>
            <a:r>
              <a:rPr lang="en-IN" sz="2400" dirty="0">
                <a:latin typeface="Times New Roman" panose="02020603050405020304" pitchFamily="18" charset="0"/>
                <a:cs typeface="Times New Roman" panose="02020603050405020304" pitchFamily="18" charset="0"/>
              </a:rPr>
              <a:t>up Criteria for Testing</a:t>
            </a:r>
            <a:endParaRPr lang="en-US" sz="2400" dirty="0">
              <a:latin typeface="Times New Roman" panose="02020603050405020304" pitchFamily="18" charset="0"/>
              <a:cs typeface="Times New Roman" panose="02020603050405020304" pitchFamily="18" charset="0"/>
            </a:endParaRPr>
          </a:p>
          <a:p>
            <a:pPr>
              <a:buNone/>
            </a:pPr>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244408" y="116632"/>
            <a:ext cx="763191" cy="72008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32656"/>
            <a:ext cx="9144000" cy="6525344"/>
          </a:xfrm>
        </p:spPr>
        <p:txBody>
          <a:bodyPr>
            <a:normAutofit/>
          </a:bodyPr>
          <a:lstStyle/>
          <a:p>
            <a:pPr marL="400050" lvl="0" indent="-400050">
              <a:buFont typeface="+mj-lt"/>
              <a:buAutoNum type="romanUcPeriod"/>
            </a:pPr>
            <a:r>
              <a:rPr lang="en-IN" sz="2400" b="1" i="1" dirty="0" smtClean="0">
                <a:latin typeface="Times New Roman" panose="02020603050405020304" pitchFamily="18" charset="0"/>
                <a:cs typeface="Times New Roman" panose="02020603050405020304" pitchFamily="18" charset="0"/>
              </a:rPr>
              <a:t>Risk identification</a:t>
            </a:r>
            <a:r>
              <a:rPr lang="en-IN" sz="2400" dirty="0" smtClean="0">
                <a:latin typeface="Times New Roman" panose="02020603050405020304" pitchFamily="18" charset="0"/>
                <a:cs typeface="Times New Roman" panose="02020603050405020304" pitchFamily="18" charset="0"/>
              </a:rPr>
              <a:t> </a:t>
            </a:r>
          </a:p>
          <a:p>
            <a:pPr marL="400050" lvl="0" indent="-400050">
              <a:buAutoNum type="romanUcPeriod" startAt="2"/>
            </a:pPr>
            <a:r>
              <a:rPr lang="en-IN" sz="2400" b="1" i="1" dirty="0" smtClean="0">
                <a:latin typeface="Times New Roman" panose="02020603050405020304" pitchFamily="18" charset="0"/>
                <a:cs typeface="Times New Roman" panose="02020603050405020304" pitchFamily="18" charset="0"/>
              </a:rPr>
              <a:t>Risk quantification</a:t>
            </a:r>
          </a:p>
          <a:p>
            <a:pPr marL="400050" lvl="0" indent="-400050">
              <a:buAutoNum type="romanUcPeriod" startAt="2"/>
            </a:pPr>
            <a:r>
              <a:rPr lang="en-IN" sz="2400" b="1" i="1" dirty="0" smtClean="0">
                <a:latin typeface="Times New Roman" panose="02020603050405020304" pitchFamily="18" charset="0"/>
                <a:cs typeface="Times New Roman" panose="02020603050405020304" pitchFamily="18" charset="0"/>
              </a:rPr>
              <a:t>Risk </a:t>
            </a:r>
            <a:r>
              <a:rPr lang="en-IN" sz="2400" b="1" i="1" dirty="0">
                <a:latin typeface="Times New Roman" panose="02020603050405020304" pitchFamily="18" charset="0"/>
                <a:cs typeface="Times New Roman" panose="02020603050405020304" pitchFamily="18" charset="0"/>
              </a:rPr>
              <a:t>mitigation planning</a:t>
            </a:r>
            <a:r>
              <a:rPr lang="en-IN" sz="2400" dirty="0">
                <a:latin typeface="Times New Roman" panose="02020603050405020304" pitchFamily="18" charset="0"/>
                <a:cs typeface="Times New Roman" panose="02020603050405020304" pitchFamily="18" charset="0"/>
              </a:rPr>
              <a:t> </a:t>
            </a:r>
          </a:p>
          <a:p>
            <a:pPr marL="400050" lvl="0" indent="-400050">
              <a:buAutoNum type="romanUcPeriod" startAt="4"/>
            </a:pPr>
            <a:r>
              <a:rPr lang="en-IN" sz="2400" b="1" i="1" dirty="0" smtClean="0">
                <a:latin typeface="Times New Roman" panose="02020603050405020304" pitchFamily="18" charset="0"/>
                <a:cs typeface="Times New Roman" panose="02020603050405020304" pitchFamily="18" charset="0"/>
              </a:rPr>
              <a:t>Risk </a:t>
            </a:r>
            <a:r>
              <a:rPr lang="en-IN" sz="2400" b="1" i="1" dirty="0">
                <a:latin typeface="Times New Roman" panose="02020603050405020304" pitchFamily="18" charset="0"/>
                <a:cs typeface="Times New Roman" panose="02020603050405020304" pitchFamily="18" charset="0"/>
              </a:rPr>
              <a:t>response</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marL="400050" lvl="0" indent="-400050">
              <a:buAutoNum type="romanUcPeriod" startAt="4"/>
            </a:pPr>
            <a:endParaRPr lang="en-IN" sz="2400" dirty="0">
              <a:latin typeface="Times New Roman" panose="02020603050405020304" pitchFamily="18" charset="0"/>
              <a:cs typeface="Times New Roman" panose="02020603050405020304" pitchFamily="18" charset="0"/>
            </a:endParaRPr>
          </a:p>
          <a:p>
            <a:pPr>
              <a:buNone/>
            </a:pPr>
            <a:r>
              <a:rPr lang="en-IN" sz="2400" b="1" i="1" dirty="0">
                <a:latin typeface="Times New Roman" panose="02020603050405020304" pitchFamily="18" charset="0"/>
                <a:cs typeface="Times New Roman" panose="02020603050405020304" pitchFamily="18" charset="0"/>
              </a:rPr>
              <a:t>The following are some of the common risks encountered in testing projects and their characteristics</a:t>
            </a:r>
            <a:r>
              <a:rPr lang="en-IN" sz="2400" dirty="0" smtClean="0">
                <a:latin typeface="Times New Roman" panose="02020603050405020304" pitchFamily="18" charset="0"/>
                <a:cs typeface="Times New Roman" panose="02020603050405020304" pitchFamily="18" charset="0"/>
              </a:rPr>
              <a:t>.</a:t>
            </a:r>
          </a:p>
          <a:p>
            <a:pPr>
              <a:buNone/>
            </a:pPr>
            <a:endParaRPr lang="en-IN" sz="2400" dirty="0">
              <a:latin typeface="Times New Roman" panose="02020603050405020304" pitchFamily="18" charset="0"/>
              <a:cs typeface="Times New Roman" panose="02020603050405020304" pitchFamily="18" charset="0"/>
            </a:endParaRPr>
          </a:p>
          <a:p>
            <a:pPr lvl="0"/>
            <a:r>
              <a:rPr lang="en-IN" sz="2400" dirty="0">
                <a:latin typeface="Times New Roman" panose="02020603050405020304" pitchFamily="18" charset="0"/>
                <a:cs typeface="Times New Roman" panose="02020603050405020304" pitchFamily="18" charset="0"/>
              </a:rPr>
              <a:t>Unclear requirements</a:t>
            </a:r>
          </a:p>
          <a:p>
            <a:pPr lvl="0"/>
            <a:r>
              <a:rPr lang="en-IN" sz="2400" dirty="0">
                <a:latin typeface="Times New Roman" panose="02020603050405020304" pitchFamily="18" charset="0"/>
                <a:cs typeface="Times New Roman" panose="02020603050405020304" pitchFamily="18" charset="0"/>
              </a:rPr>
              <a:t>Schedule dependence</a:t>
            </a:r>
          </a:p>
          <a:p>
            <a:pPr lvl="0"/>
            <a:r>
              <a:rPr lang="en-IN" sz="2400" dirty="0">
                <a:latin typeface="Times New Roman" panose="02020603050405020304" pitchFamily="18" charset="0"/>
                <a:cs typeface="Times New Roman" panose="02020603050405020304" pitchFamily="18" charset="0"/>
              </a:rPr>
              <a:t>Insufficient time for testing</a:t>
            </a:r>
          </a:p>
          <a:p>
            <a:pPr lvl="0"/>
            <a:r>
              <a:rPr lang="en-IN" sz="2400" dirty="0">
                <a:latin typeface="Times New Roman" panose="02020603050405020304" pitchFamily="18" charset="0"/>
                <a:cs typeface="Times New Roman" panose="02020603050405020304" pitchFamily="18" charset="0"/>
              </a:rPr>
              <a:t>“Show stopper” defects.</a:t>
            </a:r>
          </a:p>
          <a:p>
            <a:pPr lvl="0"/>
            <a:r>
              <a:rPr lang="en-IN" sz="2400" dirty="0">
                <a:latin typeface="Times New Roman" panose="02020603050405020304" pitchFamily="18" charset="0"/>
                <a:cs typeface="Times New Roman" panose="02020603050405020304" pitchFamily="18" charset="0"/>
              </a:rPr>
              <a:t>Availability of skilled and motivated people for testing.</a:t>
            </a:r>
          </a:p>
          <a:p>
            <a:pPr lvl="0"/>
            <a:r>
              <a:rPr lang="en-IN" sz="2400" dirty="0">
                <a:latin typeface="Times New Roman" panose="02020603050405020304" pitchFamily="18" charset="0"/>
                <a:cs typeface="Times New Roman" panose="02020603050405020304" pitchFamily="18" charset="0"/>
              </a:rPr>
              <a:t>Inability to get a test automation tool.</a:t>
            </a:r>
          </a:p>
        </p:txBody>
      </p:sp>
      <p:pic>
        <p:nvPicPr>
          <p:cNvPr id="4" name="Picture 3" descr="WhatsApp Image 2020-07-07 at 14.53.53.jpeg"/>
          <p:cNvPicPr>
            <a:picLocks noChangeAspect="1"/>
          </p:cNvPicPr>
          <p:nvPr/>
        </p:nvPicPr>
        <p:blipFill>
          <a:blip r:embed="rId2"/>
          <a:stretch>
            <a:fillRect/>
          </a:stretch>
        </p:blipFill>
        <p:spPr>
          <a:xfrm>
            <a:off x="8244408" y="116632"/>
            <a:ext cx="763191" cy="72008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 y="509696"/>
            <a:ext cx="8229600" cy="654032"/>
          </a:xfrm>
        </p:spPr>
        <p:txBody>
          <a:bodyPr>
            <a:noAutofit/>
          </a:bodyPr>
          <a:lstStyle/>
          <a:p>
            <a:r>
              <a:rPr lang="en-IN" sz="3200" b="1" dirty="0">
                <a:latin typeface="Times New Roman" panose="02020603050405020304" pitchFamily="18" charset="0"/>
                <a:cs typeface="Times New Roman" panose="02020603050405020304" pitchFamily="18" charset="0"/>
              </a:rPr>
              <a:t>TEST MANAGEMENT</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1600" y="1556792"/>
            <a:ext cx="6624736" cy="4299390"/>
          </a:xfrm>
        </p:spPr>
        <p:txBody>
          <a:bodyPr>
            <a:normAutofit/>
          </a:bodyPr>
          <a:lstStyle/>
          <a:p>
            <a:pPr>
              <a:buNone/>
            </a:pPr>
            <a:r>
              <a:rPr lang="en-IN" sz="2400" dirty="0">
                <a:latin typeface="Times New Roman" panose="02020603050405020304" pitchFamily="18" charset="0"/>
                <a:cs typeface="Times New Roman" panose="02020603050405020304" pitchFamily="18" charset="0"/>
              </a:rPr>
              <a:t>Test management includes </a:t>
            </a:r>
            <a:r>
              <a:rPr lang="en-IN" sz="2400" dirty="0" smtClean="0">
                <a:latin typeface="Times New Roman" panose="02020603050405020304" pitchFamily="18" charset="0"/>
                <a:cs typeface="Times New Roman" panose="02020603050405020304" pitchFamily="18" charset="0"/>
              </a:rPr>
              <a:t>:</a:t>
            </a:r>
          </a:p>
          <a:p>
            <a:pPr>
              <a:buNone/>
            </a:pPr>
            <a:endParaRPr lang="en-IN" sz="2400" dirty="0">
              <a:latin typeface="Times New Roman" panose="02020603050405020304" pitchFamily="18" charset="0"/>
              <a:cs typeface="Times New Roman" panose="02020603050405020304" pitchFamily="18" charset="0"/>
            </a:endParaRPr>
          </a:p>
          <a:p>
            <a:pPr lvl="0"/>
            <a:r>
              <a:rPr lang="en-IN" sz="2400" dirty="0">
                <a:latin typeface="Times New Roman" panose="02020603050405020304" pitchFamily="18" charset="0"/>
                <a:cs typeface="Times New Roman" panose="02020603050405020304" pitchFamily="18" charset="0"/>
              </a:rPr>
              <a:t>Choice of Standards</a:t>
            </a:r>
          </a:p>
          <a:p>
            <a:pPr lvl="0"/>
            <a:r>
              <a:rPr lang="en-IN" sz="2400" dirty="0">
                <a:latin typeface="Times New Roman" panose="02020603050405020304" pitchFamily="18" charset="0"/>
                <a:cs typeface="Times New Roman" panose="02020603050405020304" pitchFamily="18" charset="0"/>
              </a:rPr>
              <a:t>Test Infrastructure Management</a:t>
            </a:r>
          </a:p>
          <a:p>
            <a:pPr lvl="0"/>
            <a:r>
              <a:rPr lang="en-IN" sz="2400" dirty="0">
                <a:latin typeface="Times New Roman" panose="02020603050405020304" pitchFamily="18" charset="0"/>
                <a:cs typeface="Times New Roman" panose="02020603050405020304" pitchFamily="18" charset="0"/>
              </a:rPr>
              <a:t>Test People Management</a:t>
            </a:r>
          </a:p>
          <a:p>
            <a:pPr lvl="0"/>
            <a:r>
              <a:rPr lang="en-IN" sz="2400" dirty="0">
                <a:latin typeface="Times New Roman" panose="02020603050405020304" pitchFamily="18" charset="0"/>
                <a:cs typeface="Times New Roman" panose="02020603050405020304" pitchFamily="18" charset="0"/>
              </a:rPr>
              <a:t>Integrating with Product Release</a:t>
            </a:r>
          </a:p>
        </p:txBody>
      </p:sp>
      <p:pic>
        <p:nvPicPr>
          <p:cNvPr id="4" name="Picture 3" descr="WhatsApp Image 2020-07-07 at 14.53.53.jpeg"/>
          <p:cNvPicPr>
            <a:picLocks noChangeAspect="1"/>
          </p:cNvPicPr>
          <p:nvPr/>
        </p:nvPicPr>
        <p:blipFill>
          <a:blip r:embed="rId2"/>
          <a:stretch>
            <a:fillRect/>
          </a:stretch>
        </p:blipFill>
        <p:spPr>
          <a:xfrm>
            <a:off x="8244408" y="116632"/>
            <a:ext cx="763191" cy="72008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457200" lvl="0" indent="-457200">
              <a:buAutoNum type="arabicPeriod"/>
            </a:pPr>
            <a:endParaRPr lang="en-IN" sz="2400" b="1" dirty="0" smtClean="0">
              <a:latin typeface="Times New Roman" panose="02020603050405020304" pitchFamily="18" charset="0"/>
              <a:cs typeface="Times New Roman" panose="02020603050405020304" pitchFamily="18" charset="0"/>
            </a:endParaRPr>
          </a:p>
          <a:p>
            <a:pPr marL="457200" lvl="0" indent="-457200">
              <a:buAutoNum type="arabicPeriod"/>
            </a:pPr>
            <a:r>
              <a:rPr lang="en-IN" sz="2400" b="1" dirty="0" smtClean="0">
                <a:latin typeface="Times New Roman" panose="02020603050405020304" pitchFamily="18" charset="0"/>
                <a:cs typeface="Times New Roman" panose="02020603050405020304" pitchFamily="18" charset="0"/>
              </a:rPr>
              <a:t>Choice </a:t>
            </a:r>
            <a:r>
              <a:rPr lang="en-IN" sz="2400" b="1" dirty="0">
                <a:latin typeface="Times New Roman" panose="02020603050405020304" pitchFamily="18" charset="0"/>
                <a:cs typeface="Times New Roman" panose="02020603050405020304" pitchFamily="18" charset="0"/>
              </a:rPr>
              <a:t>of </a:t>
            </a:r>
            <a:r>
              <a:rPr lang="en-IN" sz="2400" b="1" dirty="0" smtClean="0">
                <a:latin typeface="Times New Roman" panose="02020603050405020304" pitchFamily="18" charset="0"/>
                <a:cs typeface="Times New Roman" panose="02020603050405020304" pitchFamily="18" charset="0"/>
              </a:rPr>
              <a:t>Standards</a:t>
            </a:r>
          </a:p>
          <a:p>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Internal </a:t>
            </a:r>
            <a:r>
              <a:rPr lang="en-IN" sz="2400" dirty="0">
                <a:latin typeface="Times New Roman" panose="02020603050405020304" pitchFamily="18" charset="0"/>
                <a:cs typeface="Times New Roman" panose="02020603050405020304" pitchFamily="18" charset="0"/>
              </a:rPr>
              <a:t>standards are standards formulated by a testing organization to bring in consistency and predictability</a:t>
            </a:r>
            <a:r>
              <a:rPr lang="en-IN" sz="2400" dirty="0" smtClean="0">
                <a:latin typeface="Times New Roman" panose="02020603050405020304" pitchFamily="18" charset="0"/>
                <a:cs typeface="Times New Roman" panose="02020603050405020304" pitchFamily="18" charset="0"/>
              </a:rPr>
              <a:t>.</a:t>
            </a:r>
          </a:p>
          <a:p>
            <a:pPr marL="0" indent="0">
              <a:buNone/>
            </a:pPr>
            <a:endParaRPr lang="en-IN" sz="2400" dirty="0">
              <a:latin typeface="Times New Roman" panose="02020603050405020304" pitchFamily="18" charset="0"/>
              <a:cs typeface="Times New Roman" panose="02020603050405020304" pitchFamily="18" charset="0"/>
            </a:endParaRPr>
          </a:p>
          <a:p>
            <a:pPr lvl="0">
              <a:buFont typeface="+mj-lt"/>
              <a:buAutoNum type="arabicPeriod"/>
            </a:pPr>
            <a:r>
              <a:rPr lang="en-IN" sz="2400" dirty="0">
                <a:latin typeface="Times New Roman" panose="02020603050405020304" pitchFamily="18" charset="0"/>
                <a:cs typeface="Times New Roman" panose="02020603050405020304" pitchFamily="18" charset="0"/>
              </a:rPr>
              <a:t>Naming and storage conventions for test </a:t>
            </a:r>
            <a:r>
              <a:rPr lang="en-IN" sz="2400" dirty="0" err="1">
                <a:latin typeface="Times New Roman" panose="02020603050405020304" pitchFamily="18" charset="0"/>
                <a:cs typeface="Times New Roman" panose="02020603050405020304" pitchFamily="18" charset="0"/>
              </a:rPr>
              <a:t>artifacts</a:t>
            </a:r>
            <a:endParaRPr lang="en-IN" sz="2400" dirty="0">
              <a:latin typeface="Times New Roman" panose="02020603050405020304" pitchFamily="18" charset="0"/>
              <a:cs typeface="Times New Roman" panose="02020603050405020304" pitchFamily="18" charset="0"/>
            </a:endParaRPr>
          </a:p>
          <a:p>
            <a:pPr lvl="0">
              <a:buFont typeface="+mj-lt"/>
              <a:buAutoNum type="arabicPeriod"/>
            </a:pPr>
            <a:r>
              <a:rPr lang="en-IN" sz="2400" dirty="0">
                <a:latin typeface="Times New Roman" panose="02020603050405020304" pitchFamily="18" charset="0"/>
                <a:cs typeface="Times New Roman" panose="02020603050405020304" pitchFamily="18" charset="0"/>
              </a:rPr>
              <a:t>Document standards</a:t>
            </a:r>
          </a:p>
          <a:p>
            <a:pPr lvl="0">
              <a:buFont typeface="+mj-lt"/>
              <a:buAutoNum type="arabicPeriod"/>
            </a:pPr>
            <a:r>
              <a:rPr lang="en-IN" sz="2400" dirty="0">
                <a:latin typeface="Times New Roman" panose="02020603050405020304" pitchFamily="18" charset="0"/>
                <a:cs typeface="Times New Roman" panose="02020603050405020304" pitchFamily="18" charset="0"/>
              </a:rPr>
              <a:t>Test coding standards and</a:t>
            </a:r>
          </a:p>
          <a:p>
            <a:pPr lvl="0">
              <a:buFont typeface="+mj-lt"/>
              <a:buAutoNum type="arabicPeriod"/>
            </a:pPr>
            <a:r>
              <a:rPr lang="en-IN" sz="2400" dirty="0">
                <a:latin typeface="Times New Roman" panose="02020603050405020304" pitchFamily="18" charset="0"/>
                <a:cs typeface="Times New Roman" panose="02020603050405020304" pitchFamily="18" charset="0"/>
              </a:rPr>
              <a:t>Test reporting standards.</a:t>
            </a:r>
          </a:p>
        </p:txBody>
      </p:sp>
      <p:pic>
        <p:nvPicPr>
          <p:cNvPr id="4" name="Picture 3" descr="WhatsApp Image 2020-07-07 at 14.53.53.jpeg"/>
          <p:cNvPicPr>
            <a:picLocks noChangeAspect="1"/>
          </p:cNvPicPr>
          <p:nvPr/>
        </p:nvPicPr>
        <p:blipFill>
          <a:blip r:embed="rId2"/>
          <a:stretch>
            <a:fillRect/>
          </a:stretch>
        </p:blipFill>
        <p:spPr>
          <a:xfrm>
            <a:off x="8244408" y="116632"/>
            <a:ext cx="763191" cy="72008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83" y="476672"/>
            <a:ext cx="9144000" cy="6858000"/>
          </a:xfrm>
        </p:spPr>
        <p:txBody>
          <a:bodyPr>
            <a:normAutofit/>
          </a:bodyPr>
          <a:lstStyle/>
          <a:p>
            <a:pPr lvl="0">
              <a:buNone/>
            </a:pPr>
            <a:r>
              <a:rPr lang="en-IN" sz="2400" b="1" dirty="0" smtClean="0">
                <a:latin typeface="Times New Roman" panose="02020603050405020304" pitchFamily="18" charset="0"/>
                <a:cs typeface="Times New Roman" panose="02020603050405020304" pitchFamily="18" charset="0"/>
              </a:rPr>
              <a:t>2. Test  </a:t>
            </a:r>
            <a:r>
              <a:rPr lang="en-IN" sz="2400" b="1" dirty="0">
                <a:latin typeface="Times New Roman" panose="02020603050405020304" pitchFamily="18" charset="0"/>
                <a:cs typeface="Times New Roman" panose="02020603050405020304" pitchFamily="18" charset="0"/>
              </a:rPr>
              <a:t>Infrastructure </a:t>
            </a:r>
            <a:r>
              <a:rPr lang="en-IN" sz="2400" b="1" dirty="0" smtClean="0">
                <a:latin typeface="Times New Roman" panose="02020603050405020304" pitchFamily="18" charset="0"/>
                <a:cs typeface="Times New Roman" panose="02020603050405020304" pitchFamily="18" charset="0"/>
              </a:rPr>
              <a:t>Management</a:t>
            </a:r>
          </a:p>
          <a:p>
            <a:pPr lvl="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Testing requires a robust infrastructure to be planned upfront.  This infrastructure is made up of three essential elements.</a:t>
            </a:r>
          </a:p>
          <a:p>
            <a:pPr lvl="0"/>
            <a:r>
              <a:rPr lang="en-IN" sz="2400" dirty="0">
                <a:latin typeface="Times New Roman" panose="02020603050405020304" pitchFamily="18" charset="0"/>
                <a:cs typeface="Times New Roman" panose="02020603050405020304" pitchFamily="18" charset="0"/>
              </a:rPr>
              <a:t>A test case database (TCDB).</a:t>
            </a:r>
          </a:p>
          <a:p>
            <a:pPr lvl="0"/>
            <a:r>
              <a:rPr lang="en-IN" sz="2400" dirty="0">
                <a:latin typeface="Times New Roman" panose="02020603050405020304" pitchFamily="18" charset="0"/>
                <a:cs typeface="Times New Roman" panose="02020603050405020304" pitchFamily="18" charset="0"/>
              </a:rPr>
              <a:t>A defect repository</a:t>
            </a:r>
          </a:p>
          <a:p>
            <a:pPr lvl="0"/>
            <a:r>
              <a:rPr lang="en-IN" sz="2400" dirty="0">
                <a:latin typeface="Times New Roman" panose="02020603050405020304" pitchFamily="18" charset="0"/>
                <a:cs typeface="Times New Roman" panose="02020603050405020304" pitchFamily="18" charset="0"/>
              </a:rPr>
              <a:t>Configuration management repository and tool.</a:t>
            </a:r>
          </a:p>
          <a:p>
            <a:r>
              <a:rPr lang="en-IN" sz="2400" dirty="0">
                <a:latin typeface="Times New Roman" panose="02020603050405020304" pitchFamily="18" charset="0"/>
                <a:cs typeface="Times New Roman" panose="02020603050405020304" pitchFamily="18" charset="0"/>
              </a:rPr>
              <a:t>A test case database captures all the relevant information about the test cases in an organization</a:t>
            </a:r>
            <a:r>
              <a:rPr lang="en-IN" sz="2400" dirty="0" smtClean="0">
                <a:latin typeface="Times New Roman" panose="02020603050405020304" pitchFamily="18" charset="0"/>
                <a:cs typeface="Times New Roman" panose="02020603050405020304" pitchFamily="18" charset="0"/>
              </a:rPr>
              <a:t>. A </a:t>
            </a:r>
            <a:r>
              <a:rPr lang="en-IN" sz="2400" dirty="0">
                <a:latin typeface="Times New Roman" panose="02020603050405020304" pitchFamily="18" charset="0"/>
                <a:cs typeface="Times New Roman" panose="02020603050405020304" pitchFamily="18" charset="0"/>
              </a:rPr>
              <a:t>defect repository captures all the relevant details of defects reported for a </a:t>
            </a:r>
            <a:r>
              <a:rPr lang="en-IN" sz="2400" dirty="0" smtClean="0">
                <a:latin typeface="Times New Roman" panose="02020603050405020304" pitchFamily="18" charset="0"/>
                <a:cs typeface="Times New Roman" panose="02020603050405020304" pitchFamily="18" charset="0"/>
              </a:rPr>
              <a:t>product . An </a:t>
            </a:r>
            <a:r>
              <a:rPr lang="en-IN" sz="2400" dirty="0">
                <a:latin typeface="Times New Roman" panose="02020603050405020304" pitchFamily="18" charset="0"/>
                <a:cs typeface="Times New Roman" panose="02020603050405020304" pitchFamily="18" charset="0"/>
              </a:rPr>
              <a:t>SCM repository also known as (CM repository) keeps track of change control and version control of all the files/entities that make up a software product</a:t>
            </a:r>
            <a:r>
              <a:rPr lang="en-IN"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lvl="0">
              <a:buNone/>
            </a:pPr>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244408" y="116632"/>
            <a:ext cx="763191" cy="72008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lvl="0">
              <a:buNone/>
            </a:pPr>
            <a:r>
              <a:rPr lang="en-IN" sz="2400" b="1" dirty="0" smtClean="0">
                <a:latin typeface="Times New Roman" panose="02020603050405020304" pitchFamily="18" charset="0"/>
                <a:cs typeface="Times New Roman" panose="02020603050405020304" pitchFamily="18" charset="0"/>
              </a:rPr>
              <a:t>3. Test </a:t>
            </a:r>
            <a:r>
              <a:rPr lang="en-IN" sz="2400" b="1" dirty="0">
                <a:latin typeface="Times New Roman" panose="02020603050405020304" pitchFamily="18" charset="0"/>
                <a:cs typeface="Times New Roman" panose="02020603050405020304" pitchFamily="18" charset="0"/>
              </a:rPr>
              <a:t>People </a:t>
            </a:r>
            <a:r>
              <a:rPr lang="en-IN" sz="2400" b="1" dirty="0" smtClean="0">
                <a:latin typeface="Times New Roman" panose="02020603050405020304" pitchFamily="18" charset="0"/>
                <a:cs typeface="Times New Roman" panose="02020603050405020304" pitchFamily="18" charset="0"/>
              </a:rPr>
              <a:t>Management</a:t>
            </a:r>
          </a:p>
          <a:p>
            <a:pPr lvl="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Developer : These testing folks.... they are always </a:t>
            </a:r>
            <a:r>
              <a:rPr lang="en-IN" sz="2400" dirty="0" err="1">
                <a:latin typeface="Times New Roman" panose="02020603050405020304" pitchFamily="18" charset="0"/>
                <a:cs typeface="Times New Roman" panose="02020603050405020304" pitchFamily="18" charset="0"/>
              </a:rPr>
              <a:t>nitpicking</a:t>
            </a:r>
            <a:r>
              <a:rPr lang="en-IN" sz="2400" dirty="0" smtClean="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Tester : Why don’t these developers do any thing right</a:t>
            </a:r>
            <a:r>
              <a:rPr lang="en-IN" sz="2400" dirty="0" smtClean="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Sales person: When will I get a product out that I can sell</a:t>
            </a:r>
            <a:r>
              <a:rPr lang="en-IN" sz="2400" dirty="0" smtClean="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People management is an integral part of any project management.  People management also requires the ability to hire, motivate, and retain the right people.  These skills are seldom formally taught (unlike technical skills).</a:t>
            </a:r>
          </a:p>
        </p:txBody>
      </p:sp>
      <p:pic>
        <p:nvPicPr>
          <p:cNvPr id="4" name="Picture 3" descr="WhatsApp Image 2020-07-07 at 14.53.53.jpeg"/>
          <p:cNvPicPr>
            <a:picLocks noChangeAspect="1"/>
          </p:cNvPicPr>
          <p:nvPr/>
        </p:nvPicPr>
        <p:blipFill>
          <a:blip r:embed="rId2"/>
          <a:stretch>
            <a:fillRect/>
          </a:stretch>
        </p:blipFill>
        <p:spPr>
          <a:xfrm>
            <a:off x="8244408" y="116632"/>
            <a:ext cx="763191" cy="720080"/>
          </a:xfrm>
          <a:prstGeom prst="rect">
            <a:avLst/>
          </a:prstGeom>
        </p:spPr>
      </p:pic>
    </p:spTree>
    <p:extLst>
      <p:ext uri="{BB962C8B-B14F-4D97-AF65-F5344CB8AC3E}">
        <p14:creationId xmlns:p14="http://schemas.microsoft.com/office/powerpoint/2010/main" xmlns="" val="24401642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lvl="0">
              <a:buNone/>
            </a:pPr>
            <a:endParaRPr lang="en-IN" sz="2400" b="1" dirty="0" smtClean="0">
              <a:latin typeface="Times New Roman" panose="02020603050405020304" pitchFamily="18" charset="0"/>
              <a:cs typeface="Times New Roman" panose="02020603050405020304" pitchFamily="18" charset="0"/>
            </a:endParaRPr>
          </a:p>
          <a:p>
            <a:pPr lvl="0">
              <a:buNone/>
            </a:pPr>
            <a:r>
              <a:rPr lang="en-IN" sz="2400" b="1" dirty="0" smtClean="0">
                <a:latin typeface="Times New Roman" panose="02020603050405020304" pitchFamily="18" charset="0"/>
                <a:cs typeface="Times New Roman" panose="02020603050405020304" pitchFamily="18" charset="0"/>
              </a:rPr>
              <a:t>4. Integrating </a:t>
            </a:r>
            <a:r>
              <a:rPr lang="en-IN" sz="2400" b="1" dirty="0">
                <a:latin typeface="Times New Roman" panose="02020603050405020304" pitchFamily="18" charset="0"/>
                <a:cs typeface="Times New Roman" panose="02020603050405020304" pitchFamily="18" charset="0"/>
              </a:rPr>
              <a:t>with Product </a:t>
            </a:r>
            <a:r>
              <a:rPr lang="en-IN" sz="2400" b="1" dirty="0" smtClean="0">
                <a:latin typeface="Times New Roman" panose="02020603050405020304" pitchFamily="18" charset="0"/>
                <a:cs typeface="Times New Roman" panose="02020603050405020304" pitchFamily="18" charset="0"/>
              </a:rPr>
              <a:t>Release</a:t>
            </a:r>
          </a:p>
          <a:p>
            <a:pPr lvl="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Ultimately, the success of a product depends on the effectiveness of integration of the development and testing activities.  The schedules of testing have to linked directly to product release. </a:t>
            </a: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following are some of the points to be decided for this planning</a:t>
            </a:r>
            <a:r>
              <a:rPr lang="en-IN" sz="2400" dirty="0" smtClean="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pPr lvl="0"/>
            <a:r>
              <a:rPr lang="en-IN" sz="2400" dirty="0">
                <a:latin typeface="Times New Roman" panose="02020603050405020304" pitchFamily="18" charset="0"/>
                <a:cs typeface="Times New Roman" panose="02020603050405020304" pitchFamily="18" charset="0"/>
              </a:rPr>
              <a:t>Sync points between development and  testing as to when different types of testing can commence</a:t>
            </a:r>
            <a:r>
              <a:rPr lang="en-IN" sz="2400" dirty="0" smtClean="0">
                <a:latin typeface="Times New Roman" panose="02020603050405020304" pitchFamily="18" charset="0"/>
                <a:cs typeface="Times New Roman" panose="02020603050405020304" pitchFamily="18" charset="0"/>
              </a:rPr>
              <a:t>.</a:t>
            </a:r>
          </a:p>
          <a:p>
            <a:pPr lvl="0"/>
            <a:endParaRPr lang="en-IN" sz="2400" dirty="0">
              <a:latin typeface="Times New Roman" panose="02020603050405020304" pitchFamily="18" charset="0"/>
              <a:cs typeface="Times New Roman" panose="02020603050405020304" pitchFamily="18" charset="0"/>
            </a:endParaRPr>
          </a:p>
          <a:p>
            <a:pPr lvl="0"/>
            <a:r>
              <a:rPr lang="en-IN" sz="2400" dirty="0">
                <a:latin typeface="Times New Roman" panose="02020603050405020304" pitchFamily="18" charset="0"/>
                <a:cs typeface="Times New Roman" panose="02020603050405020304" pitchFamily="18" charset="0"/>
              </a:rPr>
              <a:t>Service level agreements between development and testing as to how long it would take for the testing team to complete the testing</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244408" y="116632"/>
            <a:ext cx="763191" cy="72008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142852"/>
            <a:ext cx="8401080" cy="857256"/>
          </a:xfrm>
        </p:spPr>
        <p:txBody>
          <a:bodyPr/>
          <a:lstStyle/>
          <a:p>
            <a:r>
              <a:rPr lang="en-IN" b="1" dirty="0"/>
              <a:t>TEST PROCESS</a:t>
            </a:r>
            <a:endParaRPr lang="en-IN" dirty="0"/>
          </a:p>
        </p:txBody>
      </p:sp>
      <p:sp>
        <p:nvSpPr>
          <p:cNvPr id="3" name="Content Placeholder 2"/>
          <p:cNvSpPr>
            <a:spLocks noGrp="1"/>
          </p:cNvSpPr>
          <p:nvPr>
            <p:ph idx="1"/>
          </p:nvPr>
        </p:nvSpPr>
        <p:spPr>
          <a:xfrm>
            <a:off x="214282" y="1000108"/>
            <a:ext cx="8472518" cy="5126055"/>
          </a:xfrm>
        </p:spPr>
        <p:txBody>
          <a:bodyPr>
            <a:normAutofit/>
          </a:bodyPr>
          <a:lstStyle/>
          <a:p>
            <a:pPr>
              <a:buNone/>
            </a:pPr>
            <a:r>
              <a:rPr lang="en-IN" sz="2400" dirty="0">
                <a:latin typeface="Times New Roman" panose="02020603050405020304" pitchFamily="18" charset="0"/>
                <a:cs typeface="Times New Roman" panose="02020603050405020304" pitchFamily="18" charset="0"/>
              </a:rPr>
              <a:t>The methodology to perform testing is as follows </a:t>
            </a:r>
            <a:r>
              <a:rPr lang="en-IN" sz="2400" dirty="0" smtClean="0">
                <a:latin typeface="Times New Roman" panose="02020603050405020304" pitchFamily="18" charset="0"/>
                <a:cs typeface="Times New Roman" panose="02020603050405020304" pitchFamily="18" charset="0"/>
              </a:rPr>
              <a:t>:</a:t>
            </a:r>
          </a:p>
          <a:p>
            <a:pPr>
              <a:buNone/>
            </a:pPr>
            <a:endParaRPr lang="en-IN" sz="2400" dirty="0">
              <a:latin typeface="Times New Roman" panose="02020603050405020304" pitchFamily="18" charset="0"/>
              <a:cs typeface="Times New Roman" panose="02020603050405020304" pitchFamily="18" charset="0"/>
            </a:endParaRPr>
          </a:p>
          <a:p>
            <a:pPr lvl="0"/>
            <a:r>
              <a:rPr lang="en-IN" sz="2400" dirty="0">
                <a:latin typeface="Times New Roman" panose="02020603050405020304" pitchFamily="18" charset="0"/>
                <a:cs typeface="Times New Roman" panose="02020603050405020304" pitchFamily="18" charset="0"/>
              </a:rPr>
              <a:t>Putting Together and </a:t>
            </a:r>
            <a:r>
              <a:rPr lang="en-IN" sz="2400" dirty="0" err="1">
                <a:latin typeface="Times New Roman" panose="02020603050405020304" pitchFamily="18" charset="0"/>
                <a:cs typeface="Times New Roman" panose="02020603050405020304" pitchFamily="18" charset="0"/>
              </a:rPr>
              <a:t>Baselining</a:t>
            </a:r>
            <a:r>
              <a:rPr lang="en-IN" sz="2400" dirty="0">
                <a:latin typeface="Times New Roman" panose="02020603050405020304" pitchFamily="18" charset="0"/>
                <a:cs typeface="Times New Roman" panose="02020603050405020304" pitchFamily="18" charset="0"/>
              </a:rPr>
              <a:t> a Test Plan.</a:t>
            </a:r>
          </a:p>
          <a:p>
            <a:pPr lvl="0"/>
            <a:r>
              <a:rPr lang="en-IN" sz="2400" dirty="0">
                <a:latin typeface="Times New Roman" panose="02020603050405020304" pitchFamily="18" charset="0"/>
                <a:cs typeface="Times New Roman" panose="02020603050405020304" pitchFamily="18" charset="0"/>
              </a:rPr>
              <a:t>Test Case Specification</a:t>
            </a:r>
          </a:p>
          <a:p>
            <a:pPr lvl="0"/>
            <a:r>
              <a:rPr lang="en-IN" sz="2400" dirty="0">
                <a:latin typeface="Times New Roman" panose="02020603050405020304" pitchFamily="18" charset="0"/>
                <a:cs typeface="Times New Roman" panose="02020603050405020304" pitchFamily="18" charset="0"/>
              </a:rPr>
              <a:t>Update of Traceability Matrix</a:t>
            </a:r>
          </a:p>
          <a:p>
            <a:pPr lvl="0"/>
            <a:r>
              <a:rPr lang="en-IN" sz="2400" dirty="0">
                <a:latin typeface="Times New Roman" panose="02020603050405020304" pitchFamily="18" charset="0"/>
                <a:cs typeface="Times New Roman" panose="02020603050405020304" pitchFamily="18" charset="0"/>
              </a:rPr>
              <a:t>Identifying Possible Candidates for Automation</a:t>
            </a:r>
          </a:p>
          <a:p>
            <a:pPr lvl="0"/>
            <a:r>
              <a:rPr lang="en-IN" sz="2400" dirty="0">
                <a:latin typeface="Times New Roman" panose="02020603050405020304" pitchFamily="18" charset="0"/>
                <a:cs typeface="Times New Roman" panose="02020603050405020304" pitchFamily="18" charset="0"/>
              </a:rPr>
              <a:t>Developing and </a:t>
            </a:r>
            <a:r>
              <a:rPr lang="en-IN" sz="2400" dirty="0" err="1">
                <a:latin typeface="Times New Roman" panose="02020603050405020304" pitchFamily="18" charset="0"/>
                <a:cs typeface="Times New Roman" panose="02020603050405020304" pitchFamily="18" charset="0"/>
              </a:rPr>
              <a:t>Baselining</a:t>
            </a:r>
            <a:r>
              <a:rPr lang="en-IN" sz="2400" dirty="0">
                <a:latin typeface="Times New Roman" panose="02020603050405020304" pitchFamily="18" charset="0"/>
                <a:cs typeface="Times New Roman" panose="02020603050405020304" pitchFamily="18" charset="0"/>
              </a:rPr>
              <a:t> Test Cases</a:t>
            </a:r>
          </a:p>
          <a:p>
            <a:pPr lvl="0"/>
            <a:r>
              <a:rPr lang="en-IN" sz="2400" dirty="0">
                <a:latin typeface="Times New Roman" panose="02020603050405020304" pitchFamily="18" charset="0"/>
                <a:cs typeface="Times New Roman" panose="02020603050405020304" pitchFamily="18" charset="0"/>
              </a:rPr>
              <a:t>Executing Test Cases and Keeping Traceability Matrix Current</a:t>
            </a:r>
          </a:p>
          <a:p>
            <a:pPr lvl="0"/>
            <a:r>
              <a:rPr lang="en-IN" sz="2400" dirty="0">
                <a:latin typeface="Times New Roman" panose="02020603050405020304" pitchFamily="18" charset="0"/>
                <a:cs typeface="Times New Roman" panose="02020603050405020304" pitchFamily="18" charset="0"/>
              </a:rPr>
              <a:t>Collecting and Analysing Metrics</a:t>
            </a:r>
          </a:p>
          <a:p>
            <a:pPr lvl="0"/>
            <a:r>
              <a:rPr lang="en-IN" sz="2400" dirty="0">
                <a:latin typeface="Times New Roman" panose="02020603050405020304" pitchFamily="18" charset="0"/>
                <a:cs typeface="Times New Roman" panose="02020603050405020304" pitchFamily="18" charset="0"/>
              </a:rPr>
              <a:t>Preparing Test Summary Report</a:t>
            </a:r>
          </a:p>
          <a:p>
            <a:pPr lvl="0"/>
            <a:r>
              <a:rPr lang="en-IN" sz="2400" dirty="0">
                <a:latin typeface="Times New Roman" panose="02020603050405020304" pitchFamily="18" charset="0"/>
                <a:cs typeface="Times New Roman" panose="02020603050405020304" pitchFamily="18" charset="0"/>
              </a:rPr>
              <a:t>Recommending Product Release Criteria</a:t>
            </a:r>
          </a:p>
          <a:p>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244408" y="116632"/>
            <a:ext cx="763191" cy="72008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7" y="404664"/>
            <a:ext cx="9144000" cy="6858000"/>
          </a:xfrm>
        </p:spPr>
        <p:txBody>
          <a:bodyPr>
            <a:normAutofit/>
          </a:bodyPr>
          <a:lstStyle/>
          <a:p>
            <a:pPr marL="457200" lvl="0" indent="-457200">
              <a:buAutoNum type="arabicPeriod"/>
            </a:pPr>
            <a:r>
              <a:rPr lang="en-IN" sz="2400" b="1" dirty="0" smtClean="0">
                <a:latin typeface="Times New Roman" panose="02020603050405020304" pitchFamily="18" charset="0"/>
                <a:cs typeface="Times New Roman" panose="02020603050405020304" pitchFamily="18" charset="0"/>
              </a:rPr>
              <a:t>Putting </a:t>
            </a:r>
            <a:r>
              <a:rPr lang="en-IN" sz="2400" b="1" dirty="0">
                <a:latin typeface="Times New Roman" panose="02020603050405020304" pitchFamily="18" charset="0"/>
                <a:cs typeface="Times New Roman" panose="02020603050405020304" pitchFamily="18" charset="0"/>
              </a:rPr>
              <a:t>Together and </a:t>
            </a:r>
            <a:r>
              <a:rPr lang="en-IN" sz="2400" b="1" dirty="0" err="1">
                <a:latin typeface="Times New Roman" panose="02020603050405020304" pitchFamily="18" charset="0"/>
                <a:cs typeface="Times New Roman" panose="02020603050405020304" pitchFamily="18" charset="0"/>
              </a:rPr>
              <a:t>Baselining</a:t>
            </a:r>
            <a:r>
              <a:rPr lang="en-IN" sz="2400" b="1" dirty="0">
                <a:latin typeface="Times New Roman" panose="02020603050405020304" pitchFamily="18" charset="0"/>
                <a:cs typeface="Times New Roman" panose="02020603050405020304" pitchFamily="18" charset="0"/>
              </a:rPr>
              <a:t> a Test Plan </a:t>
            </a:r>
            <a:r>
              <a:rPr lang="en-IN" sz="2400" b="1" dirty="0" smtClean="0">
                <a:latin typeface="Times New Roman" panose="02020603050405020304" pitchFamily="18" charset="0"/>
                <a:cs typeface="Times New Roman" panose="02020603050405020304" pitchFamily="18" charset="0"/>
              </a:rPr>
              <a:t>:</a:t>
            </a:r>
          </a:p>
          <a:p>
            <a:pPr marL="457200" lvl="0" indent="-45720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An organization normally arrives at a template that is to be used across the board.  Each testing project puts together a test plan based on the template.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The test plan is reviewed by a designated set of competent people in the organization.  It then is approved by a competent authority.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After this, the test plan is </a:t>
            </a:r>
            <a:r>
              <a:rPr lang="en-IN" sz="2400" dirty="0" err="1">
                <a:latin typeface="Times New Roman" panose="02020603050405020304" pitchFamily="18" charset="0"/>
                <a:cs typeface="Times New Roman" panose="02020603050405020304" pitchFamily="18" charset="0"/>
              </a:rPr>
              <a:t>baselined</a:t>
            </a:r>
            <a:r>
              <a:rPr lang="en-IN" sz="2400" dirty="0">
                <a:latin typeface="Times New Roman" panose="02020603050405020304" pitchFamily="18" charset="0"/>
                <a:cs typeface="Times New Roman" panose="02020603050405020304" pitchFamily="18" charset="0"/>
              </a:rPr>
              <a:t> into the configuration management repository.  From then on, the </a:t>
            </a:r>
            <a:r>
              <a:rPr lang="en-IN" sz="2400" dirty="0" err="1">
                <a:latin typeface="Times New Roman" panose="02020603050405020304" pitchFamily="18" charset="0"/>
                <a:cs typeface="Times New Roman" panose="02020603050405020304" pitchFamily="18" charset="0"/>
              </a:rPr>
              <a:t>baselined</a:t>
            </a:r>
            <a:r>
              <a:rPr lang="en-IN" sz="2400" dirty="0">
                <a:latin typeface="Times New Roman" panose="02020603050405020304" pitchFamily="18" charset="0"/>
                <a:cs typeface="Times New Roman" panose="02020603050405020304" pitchFamily="18" charset="0"/>
              </a:rPr>
              <a:t> test plan becomes the basis for running the testing project.  </a:t>
            </a:r>
            <a:endParaRPr lang="en-IN" sz="2400" dirty="0" smtClean="0">
              <a:latin typeface="Times New Roman" panose="02020603050405020304" pitchFamily="18" charset="0"/>
              <a:cs typeface="Times New Roman" panose="02020603050405020304" pitchFamily="18" charset="0"/>
            </a:endParaRPr>
          </a:p>
          <a:p>
            <a:pPr>
              <a:buNone/>
            </a:pPr>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244408" y="116632"/>
            <a:ext cx="763191" cy="72008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404664"/>
            <a:ext cx="9144000" cy="6858000"/>
          </a:xfrm>
        </p:spPr>
        <p:txBody>
          <a:bodyPr>
            <a:normAutofit/>
          </a:bodyPr>
          <a:lstStyle/>
          <a:p>
            <a:pPr lvl="0">
              <a:buNone/>
            </a:pPr>
            <a:r>
              <a:rPr lang="en-IN" sz="2400" b="1" dirty="0" smtClean="0">
                <a:latin typeface="Times New Roman" panose="02020603050405020304" pitchFamily="18" charset="0"/>
                <a:cs typeface="Times New Roman" panose="02020603050405020304" pitchFamily="18" charset="0"/>
              </a:rPr>
              <a:t>2. Test </a:t>
            </a:r>
            <a:r>
              <a:rPr lang="en-IN" sz="2400" b="1" dirty="0">
                <a:latin typeface="Times New Roman" panose="02020603050405020304" pitchFamily="18" charset="0"/>
                <a:cs typeface="Times New Roman" panose="02020603050405020304" pitchFamily="18" charset="0"/>
              </a:rPr>
              <a:t>case Specification </a:t>
            </a:r>
            <a:r>
              <a:rPr lang="en-IN" sz="2400" b="1" dirty="0" smtClean="0">
                <a:latin typeface="Times New Roman" panose="02020603050405020304" pitchFamily="18" charset="0"/>
                <a:cs typeface="Times New Roman" panose="02020603050405020304" pitchFamily="18" charset="0"/>
              </a:rPr>
              <a:t>:</a:t>
            </a:r>
          </a:p>
          <a:p>
            <a:pPr lvl="0">
              <a:buNone/>
            </a:pPr>
            <a:endParaRPr lang="en-IN" sz="2400" dirty="0">
              <a:latin typeface="Times New Roman" panose="02020603050405020304" pitchFamily="18" charset="0"/>
              <a:cs typeface="Times New Roman" panose="02020603050405020304" pitchFamily="18" charset="0"/>
            </a:endParaRPr>
          </a:p>
          <a:p>
            <a:pPr>
              <a:buNone/>
            </a:pPr>
            <a:r>
              <a:rPr lang="en-IN" sz="2400" dirty="0" smtClean="0">
                <a:latin typeface="Times New Roman" panose="02020603050405020304" pitchFamily="18" charset="0"/>
                <a:cs typeface="Times New Roman" panose="02020603050405020304" pitchFamily="18" charset="0"/>
              </a:rPr>
              <a:t>Hence</a:t>
            </a:r>
            <a:r>
              <a:rPr lang="en-IN" sz="2400" dirty="0">
                <a:latin typeface="Times New Roman" panose="02020603050405020304" pitchFamily="18" charset="0"/>
                <a:cs typeface="Times New Roman" panose="02020603050405020304" pitchFamily="18" charset="0"/>
              </a:rPr>
              <a:t>, a test case specification should clearly identify;</a:t>
            </a:r>
          </a:p>
          <a:p>
            <a:pPr lvl="0">
              <a:buFont typeface="+mj-lt"/>
              <a:buAutoNum type="arabicPeriod"/>
            </a:pPr>
            <a:r>
              <a:rPr lang="en-IN" sz="2400" dirty="0">
                <a:latin typeface="Times New Roman" panose="02020603050405020304" pitchFamily="18" charset="0"/>
                <a:cs typeface="Times New Roman" panose="02020603050405020304" pitchFamily="18" charset="0"/>
              </a:rPr>
              <a:t>The purpose of the test: This lists what feature or part the test is intended for.</a:t>
            </a:r>
          </a:p>
          <a:p>
            <a:pPr lvl="0">
              <a:buFont typeface="+mj-lt"/>
              <a:buAutoNum type="arabicPeriod"/>
            </a:pPr>
            <a:r>
              <a:rPr lang="en-IN" sz="2400" dirty="0">
                <a:latin typeface="Times New Roman" panose="02020603050405020304" pitchFamily="18" charset="0"/>
                <a:cs typeface="Times New Roman" panose="02020603050405020304" pitchFamily="18" charset="0"/>
              </a:rPr>
              <a:t>Items being tested, along with their version/release numbers as appropriate.</a:t>
            </a:r>
          </a:p>
          <a:p>
            <a:pPr lvl="0">
              <a:buFont typeface="+mj-lt"/>
              <a:buAutoNum type="arabicPeriod"/>
            </a:pPr>
            <a:r>
              <a:rPr lang="en-IN" sz="2400" dirty="0">
                <a:latin typeface="Times New Roman" panose="02020603050405020304" pitchFamily="18" charset="0"/>
                <a:cs typeface="Times New Roman" panose="02020603050405020304" pitchFamily="18" charset="0"/>
              </a:rPr>
              <a:t>Environment that needs to be set up for running the test case.</a:t>
            </a:r>
          </a:p>
          <a:p>
            <a:pPr lvl="0">
              <a:buFont typeface="+mj-lt"/>
              <a:buAutoNum type="arabicPeriod"/>
            </a:pPr>
            <a:r>
              <a:rPr lang="en-IN" sz="2400" dirty="0">
                <a:latin typeface="Times New Roman" panose="02020603050405020304" pitchFamily="18" charset="0"/>
                <a:cs typeface="Times New Roman" panose="02020603050405020304" pitchFamily="18" charset="0"/>
              </a:rPr>
              <a:t>Input data to be used for the test case.</a:t>
            </a:r>
          </a:p>
          <a:p>
            <a:pPr lvl="0">
              <a:buFont typeface="+mj-lt"/>
              <a:buAutoNum type="arabicPeriod"/>
            </a:pPr>
            <a:r>
              <a:rPr lang="en-IN" sz="2400" dirty="0">
                <a:latin typeface="Times New Roman" panose="02020603050405020304" pitchFamily="18" charset="0"/>
                <a:cs typeface="Times New Roman" panose="02020603050405020304" pitchFamily="18" charset="0"/>
              </a:rPr>
              <a:t>Steps to be followed to execute the test: If automated testing is  used, then, these steps are translated to the scripting language of the tool.</a:t>
            </a:r>
          </a:p>
          <a:p>
            <a:pPr lvl="0">
              <a:buFont typeface="+mj-lt"/>
              <a:buAutoNum type="arabicPeriod"/>
            </a:pPr>
            <a:r>
              <a:rPr lang="en-IN" sz="2400" dirty="0">
                <a:latin typeface="Times New Roman" panose="02020603050405020304" pitchFamily="18" charset="0"/>
                <a:cs typeface="Times New Roman" panose="02020603050405020304" pitchFamily="18" charset="0"/>
              </a:rPr>
              <a:t>The expected results that are considered to be “correct results”</a:t>
            </a:r>
          </a:p>
          <a:p>
            <a:pPr lvl="0">
              <a:buFont typeface="+mj-lt"/>
              <a:buAutoNum type="arabicPeriod"/>
            </a:pPr>
            <a:r>
              <a:rPr lang="en-IN" sz="2400" dirty="0">
                <a:latin typeface="Times New Roman" panose="02020603050405020304" pitchFamily="18" charset="0"/>
                <a:cs typeface="Times New Roman" panose="02020603050405020304" pitchFamily="18" charset="0"/>
              </a:rPr>
              <a:t>A step to compare the actual results produced with the expected result</a:t>
            </a:r>
          </a:p>
        </p:txBody>
      </p:sp>
      <p:pic>
        <p:nvPicPr>
          <p:cNvPr id="4" name="Picture 3" descr="WhatsApp Image 2020-07-07 at 14.53.53.jpeg"/>
          <p:cNvPicPr>
            <a:picLocks noChangeAspect="1"/>
          </p:cNvPicPr>
          <p:nvPr/>
        </p:nvPicPr>
        <p:blipFill>
          <a:blip r:embed="rId2"/>
          <a:stretch>
            <a:fillRect/>
          </a:stretch>
        </p:blipFill>
        <p:spPr>
          <a:xfrm>
            <a:off x="8244408" y="116632"/>
            <a:ext cx="763191" cy="72008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38" y="404664"/>
            <a:ext cx="9144000" cy="6858000"/>
          </a:xfrm>
        </p:spPr>
        <p:txBody>
          <a:bodyPr>
            <a:normAutofit/>
          </a:bodyPr>
          <a:lstStyle/>
          <a:p>
            <a:pPr lvl="0">
              <a:buNone/>
            </a:pPr>
            <a:r>
              <a:rPr lang="en-IN" sz="2400" b="1" dirty="0" smtClean="0">
                <a:latin typeface="Times New Roman" panose="02020603050405020304" pitchFamily="18" charset="0"/>
                <a:cs typeface="Times New Roman" panose="02020603050405020304" pitchFamily="18" charset="0"/>
              </a:rPr>
              <a:t>3. Update </a:t>
            </a:r>
            <a:r>
              <a:rPr lang="en-IN" sz="2400" b="1" dirty="0">
                <a:latin typeface="Times New Roman" panose="02020603050405020304" pitchFamily="18" charset="0"/>
                <a:cs typeface="Times New Roman" panose="02020603050405020304" pitchFamily="18" charset="0"/>
              </a:rPr>
              <a:t>of Traceability Matrix:</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As discussed earlier, Black Box Testing, a requirements traceability matrix ensures that the requirements make it through the subsequent life cycle phases and do not get orphaned mid-course</a:t>
            </a:r>
            <a:r>
              <a:rPr lang="en-IN" sz="2400" dirty="0" smtClean="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pPr lvl="0">
              <a:buNone/>
            </a:pPr>
            <a:r>
              <a:rPr lang="en-IN" sz="2400" b="1" dirty="0" smtClean="0">
                <a:latin typeface="Times New Roman" panose="02020603050405020304" pitchFamily="18" charset="0"/>
                <a:cs typeface="Times New Roman" panose="02020603050405020304" pitchFamily="18" charset="0"/>
              </a:rPr>
              <a:t>4. Identifying </a:t>
            </a:r>
            <a:r>
              <a:rPr lang="en-IN" sz="2400" b="1" dirty="0">
                <a:latin typeface="Times New Roman" panose="02020603050405020304" pitchFamily="18" charset="0"/>
                <a:cs typeface="Times New Roman" panose="02020603050405020304" pitchFamily="18" charset="0"/>
              </a:rPr>
              <a:t>Possible Candidates for Automation:</a:t>
            </a:r>
            <a:endParaRPr lang="en-IN" sz="2400" i="1"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test case design forms the basis for writing the test cases. Some of the criteria that will be used in deciding which scripts to automate include.</a:t>
            </a:r>
          </a:p>
          <a:p>
            <a:pPr lvl="0"/>
            <a:r>
              <a:rPr lang="en-IN" sz="2400" dirty="0">
                <a:latin typeface="Times New Roman" panose="02020603050405020304" pitchFamily="18" charset="0"/>
                <a:cs typeface="Times New Roman" panose="02020603050405020304" pitchFamily="18" charset="0"/>
              </a:rPr>
              <a:t>Repetitive nature of the test;</a:t>
            </a:r>
          </a:p>
          <a:p>
            <a:pPr lvl="0"/>
            <a:r>
              <a:rPr lang="en-IN" sz="2400" dirty="0">
                <a:latin typeface="Times New Roman" panose="02020603050405020304" pitchFamily="18" charset="0"/>
                <a:cs typeface="Times New Roman" panose="02020603050405020304" pitchFamily="18" charset="0"/>
              </a:rPr>
              <a:t>Effort involved in automation;</a:t>
            </a:r>
          </a:p>
          <a:p>
            <a:pPr lvl="0"/>
            <a:r>
              <a:rPr lang="en-IN" sz="2400" dirty="0">
                <a:latin typeface="Times New Roman" panose="02020603050405020304" pitchFamily="18" charset="0"/>
                <a:cs typeface="Times New Roman" panose="02020603050405020304" pitchFamily="18" charset="0"/>
              </a:rPr>
              <a:t>Amount of manual intervention required for the test; and</a:t>
            </a:r>
          </a:p>
          <a:p>
            <a:pPr lvl="0"/>
            <a:r>
              <a:rPr lang="en-IN" sz="2400" dirty="0">
                <a:latin typeface="Times New Roman" panose="02020603050405020304" pitchFamily="18" charset="0"/>
                <a:cs typeface="Times New Roman" panose="02020603050405020304" pitchFamily="18" charset="0"/>
              </a:rPr>
              <a:t>Cost of automation tool.</a:t>
            </a:r>
          </a:p>
          <a:p>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244408" y="116632"/>
            <a:ext cx="763191" cy="72008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548680"/>
            <a:ext cx="9144000" cy="6858000"/>
          </a:xfrm>
        </p:spPr>
        <p:txBody>
          <a:bodyPr>
            <a:noAutofit/>
          </a:bodyPr>
          <a:lstStyle/>
          <a:p>
            <a:pPr marL="0" lvl="0" indent="0">
              <a:buNone/>
            </a:pPr>
            <a:r>
              <a:rPr lang="en-IN" sz="2400" dirty="0" smtClean="0">
                <a:latin typeface="Times New Roman" panose="02020603050405020304" pitchFamily="18" charset="0"/>
                <a:cs typeface="Times New Roman" panose="02020603050405020304" pitchFamily="18" charset="0"/>
              </a:rPr>
              <a:t>6. Identifying </a:t>
            </a:r>
            <a:r>
              <a:rPr lang="en-IN" sz="2400" dirty="0">
                <a:latin typeface="Times New Roman" panose="02020603050405020304" pitchFamily="18" charset="0"/>
                <a:cs typeface="Times New Roman" panose="02020603050405020304" pitchFamily="18" charset="0"/>
              </a:rPr>
              <a:t>Resources </a:t>
            </a:r>
            <a:r>
              <a:rPr lang="en-IN" sz="2400" dirty="0" smtClean="0">
                <a:latin typeface="Times New Roman" panose="02020603050405020304" pitchFamily="18" charset="0"/>
                <a:cs typeface="Times New Roman" panose="02020603050405020304" pitchFamily="18" charset="0"/>
              </a:rPr>
              <a:t>requirements</a:t>
            </a:r>
          </a:p>
          <a:p>
            <a:pPr marL="0" lvl="0" indent="0">
              <a:buNone/>
            </a:pPr>
            <a:endParaRPr lang="en-US" sz="2400" dirty="0">
              <a:latin typeface="Times New Roman" panose="02020603050405020304" pitchFamily="18" charset="0"/>
              <a:cs typeface="Times New Roman" panose="02020603050405020304" pitchFamily="18" charset="0"/>
            </a:endParaRPr>
          </a:p>
          <a:p>
            <a:pPr marL="0" lvl="0" indent="0">
              <a:buNone/>
            </a:pPr>
            <a:r>
              <a:rPr lang="en-IN" sz="2400" dirty="0" smtClean="0">
                <a:latin typeface="Times New Roman" panose="02020603050405020304" pitchFamily="18" charset="0"/>
                <a:cs typeface="Times New Roman" panose="02020603050405020304" pitchFamily="18" charset="0"/>
              </a:rPr>
              <a:t>7. Identifying </a:t>
            </a:r>
            <a:r>
              <a:rPr lang="en-IN" sz="2400" dirty="0">
                <a:latin typeface="Times New Roman" panose="02020603050405020304" pitchFamily="18" charset="0"/>
                <a:cs typeface="Times New Roman" panose="02020603050405020304" pitchFamily="18" charset="0"/>
              </a:rPr>
              <a:t>Test </a:t>
            </a:r>
            <a:r>
              <a:rPr lang="en-IN" sz="2400" dirty="0" smtClean="0">
                <a:latin typeface="Times New Roman" panose="02020603050405020304" pitchFamily="18" charset="0"/>
                <a:cs typeface="Times New Roman" panose="02020603050405020304" pitchFamily="18" charset="0"/>
              </a:rPr>
              <a:t>Deliverables</a:t>
            </a:r>
          </a:p>
          <a:p>
            <a:pPr marL="0" lvl="0" indent="0">
              <a:buNone/>
            </a:pPr>
            <a:endParaRPr lang="en-US" sz="2400" dirty="0">
              <a:latin typeface="Times New Roman" panose="02020603050405020304" pitchFamily="18" charset="0"/>
              <a:cs typeface="Times New Roman" panose="02020603050405020304" pitchFamily="18" charset="0"/>
            </a:endParaRPr>
          </a:p>
          <a:p>
            <a:pPr marL="0" lvl="0" indent="0">
              <a:buNone/>
            </a:pPr>
            <a:r>
              <a:rPr lang="en-IN" sz="2400" dirty="0" smtClean="0">
                <a:latin typeface="Times New Roman" panose="02020603050405020304" pitchFamily="18" charset="0"/>
                <a:cs typeface="Times New Roman" panose="02020603050405020304" pitchFamily="18" charset="0"/>
              </a:rPr>
              <a:t>8. Testing </a:t>
            </a:r>
            <a:r>
              <a:rPr lang="en-IN" sz="2400" dirty="0">
                <a:latin typeface="Times New Roman" panose="02020603050405020304" pitchFamily="18" charset="0"/>
                <a:cs typeface="Times New Roman" panose="02020603050405020304" pitchFamily="18" charset="0"/>
              </a:rPr>
              <a:t>Tasks : Size and Effort </a:t>
            </a:r>
            <a:r>
              <a:rPr lang="en-IN" sz="2400" dirty="0" smtClean="0">
                <a:latin typeface="Times New Roman" panose="02020603050405020304" pitchFamily="18" charset="0"/>
                <a:cs typeface="Times New Roman" panose="02020603050405020304" pitchFamily="18" charset="0"/>
              </a:rPr>
              <a:t>Estimation</a:t>
            </a:r>
          </a:p>
          <a:p>
            <a:pPr marL="0" lvl="0" indent="0">
              <a:buNone/>
            </a:pPr>
            <a:endParaRPr lang="en-US" sz="2400" dirty="0">
              <a:latin typeface="Times New Roman" panose="02020603050405020304" pitchFamily="18" charset="0"/>
              <a:cs typeface="Times New Roman" panose="02020603050405020304" pitchFamily="18" charset="0"/>
            </a:endParaRPr>
          </a:p>
          <a:p>
            <a:pPr marL="0" lvl="0" indent="0">
              <a:buNone/>
            </a:pPr>
            <a:r>
              <a:rPr lang="en-IN" sz="2400" dirty="0" smtClean="0">
                <a:latin typeface="Times New Roman" panose="02020603050405020304" pitchFamily="18" charset="0"/>
                <a:cs typeface="Times New Roman" panose="02020603050405020304" pitchFamily="18" charset="0"/>
              </a:rPr>
              <a:t>9. Activity </a:t>
            </a:r>
            <a:r>
              <a:rPr lang="en-IN" sz="2400" dirty="0">
                <a:latin typeface="Times New Roman" panose="02020603050405020304" pitchFamily="18" charset="0"/>
                <a:cs typeface="Times New Roman" panose="02020603050405020304" pitchFamily="18" charset="0"/>
              </a:rPr>
              <a:t>Breakdown and </a:t>
            </a:r>
            <a:r>
              <a:rPr lang="en-IN" sz="2400" dirty="0" smtClean="0">
                <a:latin typeface="Times New Roman" panose="02020603050405020304" pitchFamily="18" charset="0"/>
                <a:cs typeface="Times New Roman" panose="02020603050405020304" pitchFamily="18" charset="0"/>
              </a:rPr>
              <a:t>Scheduling</a:t>
            </a:r>
          </a:p>
          <a:p>
            <a:pPr marL="0" lvl="0" indent="0">
              <a:buNone/>
            </a:pPr>
            <a:endParaRPr lang="en-US" sz="2400" dirty="0">
              <a:latin typeface="Times New Roman" panose="02020603050405020304" pitchFamily="18" charset="0"/>
              <a:cs typeface="Times New Roman" panose="02020603050405020304" pitchFamily="18" charset="0"/>
            </a:endParaRPr>
          </a:p>
          <a:p>
            <a:pPr marL="0" lvl="0" indent="0">
              <a:buNone/>
            </a:pPr>
            <a:r>
              <a:rPr lang="en-IN" sz="2400" dirty="0" smtClean="0">
                <a:latin typeface="Times New Roman" panose="02020603050405020304" pitchFamily="18" charset="0"/>
                <a:cs typeface="Times New Roman" panose="02020603050405020304" pitchFamily="18" charset="0"/>
              </a:rPr>
              <a:t>10. Communication Management</a:t>
            </a:r>
          </a:p>
          <a:p>
            <a:pPr marL="0" lvl="0" indent="0">
              <a:buNone/>
            </a:pPr>
            <a:endParaRPr lang="en-US" sz="2400" dirty="0">
              <a:latin typeface="Times New Roman" panose="02020603050405020304" pitchFamily="18" charset="0"/>
              <a:cs typeface="Times New Roman" panose="02020603050405020304" pitchFamily="18" charset="0"/>
            </a:endParaRPr>
          </a:p>
          <a:p>
            <a:pPr marL="0" lvl="0" indent="0">
              <a:buNone/>
            </a:pPr>
            <a:r>
              <a:rPr lang="en-IN" sz="2400" dirty="0" smtClean="0">
                <a:latin typeface="Times New Roman" panose="02020603050405020304" pitchFamily="18" charset="0"/>
                <a:cs typeface="Times New Roman" panose="02020603050405020304" pitchFamily="18" charset="0"/>
              </a:rPr>
              <a:t>11. Risk </a:t>
            </a:r>
            <a:r>
              <a:rPr lang="en-IN" sz="2400" dirty="0">
                <a:latin typeface="Times New Roman" panose="02020603050405020304" pitchFamily="18" charset="0"/>
                <a:cs typeface="Times New Roman" panose="02020603050405020304" pitchFamily="18" charset="0"/>
              </a:rPr>
              <a:t>Management </a:t>
            </a:r>
            <a:endParaRPr lang="en-US" sz="2400" dirty="0">
              <a:latin typeface="Times New Roman" panose="02020603050405020304" pitchFamily="18" charset="0"/>
              <a:cs typeface="Times New Roman" panose="02020603050405020304" pitchFamily="18" charset="0"/>
            </a:endParaRPr>
          </a:p>
          <a:p>
            <a:pPr>
              <a:buNone/>
            </a:pPr>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244408" y="116632"/>
            <a:ext cx="763191" cy="720080"/>
          </a:xfrm>
          <a:prstGeom prst="rect">
            <a:avLst/>
          </a:prstGeom>
        </p:spPr>
      </p:pic>
    </p:spTree>
    <p:extLst>
      <p:ext uri="{BB962C8B-B14F-4D97-AF65-F5344CB8AC3E}">
        <p14:creationId xmlns:p14="http://schemas.microsoft.com/office/powerpoint/2010/main" xmlns="" val="16873250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764704"/>
            <a:ext cx="9144000" cy="6858000"/>
          </a:xfrm>
        </p:spPr>
        <p:txBody>
          <a:bodyPr>
            <a:normAutofit/>
          </a:bodyPr>
          <a:lstStyle/>
          <a:p>
            <a:pPr lvl="0">
              <a:buNone/>
            </a:pPr>
            <a:r>
              <a:rPr lang="en-IN" sz="2400" b="1" dirty="0" smtClean="0">
                <a:latin typeface="Times New Roman" panose="02020603050405020304" pitchFamily="18" charset="0"/>
                <a:cs typeface="Times New Roman" panose="02020603050405020304" pitchFamily="18" charset="0"/>
              </a:rPr>
              <a:t>5. Developing </a:t>
            </a:r>
            <a:r>
              <a:rPr lang="en-IN" sz="2400" b="1" dirty="0">
                <a:latin typeface="Times New Roman" panose="02020603050405020304" pitchFamily="18" charset="0"/>
                <a:cs typeface="Times New Roman" panose="02020603050405020304" pitchFamily="18" charset="0"/>
              </a:rPr>
              <a:t>and </a:t>
            </a:r>
            <a:r>
              <a:rPr lang="en-IN" sz="2400" b="1" dirty="0" err="1">
                <a:latin typeface="Times New Roman" panose="02020603050405020304" pitchFamily="18" charset="0"/>
                <a:cs typeface="Times New Roman" panose="02020603050405020304" pitchFamily="18" charset="0"/>
              </a:rPr>
              <a:t>Baselining</a:t>
            </a:r>
            <a:r>
              <a:rPr lang="en-IN" sz="2400" b="1" dirty="0">
                <a:latin typeface="Times New Roman" panose="02020603050405020304" pitchFamily="18" charset="0"/>
                <a:cs typeface="Times New Roman" panose="02020603050405020304" pitchFamily="18" charset="0"/>
              </a:rPr>
              <a:t> Test Cases </a:t>
            </a:r>
            <a:r>
              <a:rPr lang="en-IN" sz="2400" b="1" dirty="0" smtClean="0">
                <a:latin typeface="Times New Roman" panose="02020603050405020304" pitchFamily="18" charset="0"/>
                <a:cs typeface="Times New Roman" panose="02020603050405020304" pitchFamily="18" charset="0"/>
              </a:rPr>
              <a:t>:</a:t>
            </a:r>
          </a:p>
          <a:p>
            <a:pPr lvl="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Based on the test case specifications and the choice of candidates for automation, test cases have to be developed.  The test cases should also have change history documentation, which </a:t>
            </a:r>
            <a:r>
              <a:rPr lang="en-IN" sz="2400" dirty="0" smtClean="0">
                <a:latin typeface="Times New Roman" panose="02020603050405020304" pitchFamily="18" charset="0"/>
                <a:cs typeface="Times New Roman" panose="02020603050405020304" pitchFamily="18" charset="0"/>
              </a:rPr>
              <a:t>specifies</a:t>
            </a:r>
          </a:p>
          <a:p>
            <a:endParaRPr lang="en-IN" sz="2400" dirty="0">
              <a:latin typeface="Times New Roman" panose="02020603050405020304" pitchFamily="18" charset="0"/>
              <a:cs typeface="Times New Roman" panose="02020603050405020304" pitchFamily="18" charset="0"/>
            </a:endParaRPr>
          </a:p>
          <a:p>
            <a:pPr lvl="0">
              <a:buFont typeface="+mj-lt"/>
              <a:buAutoNum type="arabicPeriod"/>
            </a:pPr>
            <a:r>
              <a:rPr lang="en-IN" sz="2400" dirty="0">
                <a:latin typeface="Times New Roman" panose="02020603050405020304" pitchFamily="18" charset="0"/>
                <a:cs typeface="Times New Roman" panose="02020603050405020304" pitchFamily="18" charset="0"/>
              </a:rPr>
              <a:t>What was the change?</a:t>
            </a:r>
          </a:p>
          <a:p>
            <a:pPr lvl="0">
              <a:buFont typeface="+mj-lt"/>
              <a:buAutoNum type="arabicPeriod"/>
            </a:pPr>
            <a:r>
              <a:rPr lang="en-IN" sz="2400" dirty="0">
                <a:latin typeface="Times New Roman" panose="02020603050405020304" pitchFamily="18" charset="0"/>
                <a:cs typeface="Times New Roman" panose="02020603050405020304" pitchFamily="18" charset="0"/>
              </a:rPr>
              <a:t>Why the change was necessitated?</a:t>
            </a:r>
          </a:p>
          <a:p>
            <a:pPr lvl="0">
              <a:buFont typeface="+mj-lt"/>
              <a:buAutoNum type="arabicPeriod"/>
            </a:pPr>
            <a:r>
              <a:rPr lang="en-IN" sz="2400" dirty="0">
                <a:latin typeface="Times New Roman" panose="02020603050405020304" pitchFamily="18" charset="0"/>
                <a:cs typeface="Times New Roman" panose="02020603050405020304" pitchFamily="18" charset="0"/>
              </a:rPr>
              <a:t>Who made the change?</a:t>
            </a:r>
          </a:p>
          <a:p>
            <a:pPr lvl="0">
              <a:buFont typeface="+mj-lt"/>
              <a:buAutoNum type="arabicPeriod"/>
            </a:pPr>
            <a:r>
              <a:rPr lang="en-IN" sz="2400" dirty="0">
                <a:latin typeface="Times New Roman" panose="02020603050405020304" pitchFamily="18" charset="0"/>
                <a:cs typeface="Times New Roman" panose="02020603050405020304" pitchFamily="18" charset="0"/>
              </a:rPr>
              <a:t>When was the change made?</a:t>
            </a:r>
          </a:p>
          <a:p>
            <a:pPr lvl="0">
              <a:buFont typeface="+mj-lt"/>
              <a:buAutoNum type="arabicPeriod"/>
            </a:pPr>
            <a:r>
              <a:rPr lang="en-IN" sz="2400" dirty="0">
                <a:latin typeface="Times New Roman" panose="02020603050405020304" pitchFamily="18" charset="0"/>
                <a:cs typeface="Times New Roman" panose="02020603050405020304" pitchFamily="18" charset="0"/>
              </a:rPr>
              <a:t>A brief description of how the change </a:t>
            </a:r>
            <a:r>
              <a:rPr lang="en-IN" sz="2400" dirty="0" err="1">
                <a:latin typeface="Times New Roman" panose="02020603050405020304" pitchFamily="18" charset="0"/>
                <a:cs typeface="Times New Roman" panose="02020603050405020304" pitchFamily="18" charset="0"/>
              </a:rPr>
              <a:t>hasbeen</a:t>
            </a:r>
            <a:r>
              <a:rPr lang="en-IN" sz="2400" dirty="0">
                <a:latin typeface="Times New Roman" panose="02020603050405020304" pitchFamily="18" charset="0"/>
                <a:cs typeface="Times New Roman" panose="02020603050405020304" pitchFamily="18" charset="0"/>
              </a:rPr>
              <a:t> implemented and</a:t>
            </a:r>
          </a:p>
          <a:p>
            <a:pPr lvl="0">
              <a:buFont typeface="+mj-lt"/>
              <a:buAutoNum type="arabicPeriod"/>
            </a:pPr>
            <a:r>
              <a:rPr lang="en-IN" sz="2400" dirty="0">
                <a:latin typeface="Times New Roman" panose="02020603050405020304" pitchFamily="18" charset="0"/>
                <a:cs typeface="Times New Roman" panose="02020603050405020304" pitchFamily="18" charset="0"/>
              </a:rPr>
              <a:t>Other files affected by the change</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lvl="0">
              <a:buNone/>
            </a:pPr>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244408" y="116632"/>
            <a:ext cx="763191" cy="72008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76672"/>
            <a:ext cx="9144000" cy="6858000"/>
          </a:xfrm>
        </p:spPr>
        <p:txBody>
          <a:bodyPr>
            <a:normAutofit/>
          </a:bodyPr>
          <a:lstStyle/>
          <a:p>
            <a:pPr lvl="0">
              <a:buNone/>
            </a:pPr>
            <a:endParaRPr lang="en-IN" sz="2400" dirty="0">
              <a:latin typeface="Times New Roman" panose="02020603050405020304" pitchFamily="18" charset="0"/>
              <a:cs typeface="Times New Roman" panose="02020603050405020304" pitchFamily="18" charset="0"/>
            </a:endParaRPr>
          </a:p>
          <a:p>
            <a:pPr lvl="0">
              <a:buNone/>
            </a:pPr>
            <a:r>
              <a:rPr lang="en-IN" sz="2400" b="1" dirty="0" smtClean="0">
                <a:latin typeface="Times New Roman" panose="02020603050405020304" pitchFamily="18" charset="0"/>
                <a:cs typeface="Times New Roman" panose="02020603050405020304" pitchFamily="18" charset="0"/>
              </a:rPr>
              <a:t>6. Executing </a:t>
            </a:r>
            <a:r>
              <a:rPr lang="en-IN" sz="2400" b="1" dirty="0">
                <a:latin typeface="Times New Roman" panose="02020603050405020304" pitchFamily="18" charset="0"/>
                <a:cs typeface="Times New Roman" panose="02020603050405020304" pitchFamily="18" charset="0"/>
              </a:rPr>
              <a:t>Test Cases and Keeping Traceability Matrix </a:t>
            </a:r>
            <a:r>
              <a:rPr lang="en-IN" sz="2400" b="1" dirty="0" smtClean="0">
                <a:latin typeface="Times New Roman" panose="02020603050405020304" pitchFamily="18" charset="0"/>
                <a:cs typeface="Times New Roman" panose="02020603050405020304" pitchFamily="18" charset="0"/>
              </a:rPr>
              <a:t>Current</a:t>
            </a:r>
          </a:p>
          <a:p>
            <a:pPr lvl="0">
              <a:buNone/>
            </a:pPr>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prepared test cases have to be executed at the appropriate times during a project. As the test cases are executed during a test cycle, the defect repository is updated with</a:t>
            </a:r>
            <a:r>
              <a:rPr lang="en-IN" sz="2400" dirty="0" smtClean="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pPr lvl="0">
              <a:buFont typeface="+mj-lt"/>
              <a:buAutoNum type="arabicPeriod"/>
            </a:pPr>
            <a:r>
              <a:rPr lang="en-IN" sz="2400" dirty="0">
                <a:latin typeface="Times New Roman" panose="02020603050405020304" pitchFamily="18" charset="0"/>
                <a:cs typeface="Times New Roman" panose="02020603050405020304" pitchFamily="18" charset="0"/>
              </a:rPr>
              <a:t>Defects from the earlier test cycles that are fixed in the current build</a:t>
            </a:r>
            <a:r>
              <a:rPr lang="en-IN" sz="2400" dirty="0" smtClean="0">
                <a:latin typeface="Times New Roman" panose="02020603050405020304" pitchFamily="18" charset="0"/>
                <a:cs typeface="Times New Roman" panose="02020603050405020304" pitchFamily="18" charset="0"/>
              </a:rPr>
              <a:t>.</a:t>
            </a:r>
          </a:p>
          <a:p>
            <a:pPr lvl="0">
              <a:buFont typeface="+mj-lt"/>
              <a:buAutoNum type="arabicPeriod"/>
            </a:pPr>
            <a:endParaRPr lang="en-IN" sz="2400" dirty="0">
              <a:latin typeface="Times New Roman" panose="02020603050405020304" pitchFamily="18" charset="0"/>
              <a:cs typeface="Times New Roman" panose="02020603050405020304" pitchFamily="18" charset="0"/>
            </a:endParaRPr>
          </a:p>
          <a:p>
            <a:pPr lvl="0">
              <a:buFont typeface="+mj-lt"/>
              <a:buAutoNum type="arabicPeriod"/>
            </a:pPr>
            <a:r>
              <a:rPr lang="en-IN" sz="2400" dirty="0">
                <a:latin typeface="Times New Roman" panose="02020603050405020304" pitchFamily="18" charset="0"/>
                <a:cs typeface="Times New Roman" panose="02020603050405020304" pitchFamily="18" charset="0"/>
              </a:rPr>
              <a:t>New defects that get uncovered in the current run of the tests</a:t>
            </a:r>
            <a:r>
              <a:rPr lang="en-IN" sz="2400" dirty="0" smtClean="0">
                <a:latin typeface="Times New Roman" panose="02020603050405020304" pitchFamily="18" charset="0"/>
                <a:cs typeface="Times New Roman" panose="02020603050405020304" pitchFamily="18" charset="0"/>
              </a:rPr>
              <a:t>.</a:t>
            </a:r>
          </a:p>
          <a:p>
            <a:pPr lvl="0">
              <a:buNone/>
            </a:pPr>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244408" y="116632"/>
            <a:ext cx="763191" cy="720080"/>
          </a:xfrm>
          <a:prstGeom prst="rect">
            <a:avLst/>
          </a:prstGeom>
        </p:spPr>
      </p:pic>
    </p:spTree>
    <p:extLst>
      <p:ext uri="{BB962C8B-B14F-4D97-AF65-F5344CB8AC3E}">
        <p14:creationId xmlns:p14="http://schemas.microsoft.com/office/powerpoint/2010/main" xmlns="" val="7054182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980728"/>
            <a:ext cx="9144000" cy="6858000"/>
          </a:xfrm>
        </p:spPr>
        <p:txBody>
          <a:bodyPr>
            <a:normAutofit/>
          </a:bodyPr>
          <a:lstStyle/>
          <a:p>
            <a:pPr lvl="0">
              <a:buNone/>
            </a:pPr>
            <a:r>
              <a:rPr lang="en-IN" sz="2400" b="1" dirty="0" smtClean="0">
                <a:latin typeface="Times New Roman" panose="02020603050405020304" pitchFamily="18" charset="0"/>
                <a:cs typeface="Times New Roman" panose="02020603050405020304" pitchFamily="18" charset="0"/>
              </a:rPr>
              <a:t>7. Collecting </a:t>
            </a:r>
            <a:r>
              <a:rPr lang="en-IN" sz="2400" b="1" dirty="0">
                <a:latin typeface="Times New Roman" panose="02020603050405020304" pitchFamily="18" charset="0"/>
                <a:cs typeface="Times New Roman" panose="02020603050405020304" pitchFamily="18" charset="0"/>
              </a:rPr>
              <a:t>and Analysing </a:t>
            </a:r>
            <a:r>
              <a:rPr lang="en-IN" sz="2400" b="1" dirty="0" smtClean="0">
                <a:latin typeface="Times New Roman" panose="02020603050405020304" pitchFamily="18" charset="0"/>
                <a:cs typeface="Times New Roman" panose="02020603050405020304" pitchFamily="18" charset="0"/>
              </a:rPr>
              <a:t>Metrics</a:t>
            </a:r>
          </a:p>
          <a:p>
            <a:pPr lvl="0">
              <a:buNone/>
            </a:pPr>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When </a:t>
            </a:r>
            <a:r>
              <a:rPr lang="en-IN" sz="2400" dirty="0">
                <a:latin typeface="Times New Roman" panose="02020603050405020304" pitchFamily="18" charset="0"/>
                <a:cs typeface="Times New Roman" panose="02020603050405020304" pitchFamily="18" charset="0"/>
              </a:rPr>
              <a:t>tests are executed, information about test execution gets collected in test logs and other files. The basic measurements from running the tests are then converted to meaningful metrics</a:t>
            </a:r>
            <a:r>
              <a:rPr lang="en-IN" sz="2400" dirty="0" smtClean="0">
                <a:latin typeface="Times New Roman" panose="02020603050405020304" pitchFamily="18" charset="0"/>
                <a:cs typeface="Times New Roman" panose="02020603050405020304" pitchFamily="18" charset="0"/>
              </a:rPr>
              <a:t>.</a:t>
            </a:r>
          </a:p>
          <a:p>
            <a:pPr>
              <a:buNone/>
            </a:pPr>
            <a:endParaRPr lang="en-IN" sz="2400" dirty="0">
              <a:latin typeface="Times New Roman" panose="02020603050405020304" pitchFamily="18" charset="0"/>
              <a:cs typeface="Times New Roman" panose="02020603050405020304" pitchFamily="18" charset="0"/>
            </a:endParaRPr>
          </a:p>
          <a:p>
            <a:pPr lvl="0">
              <a:buNone/>
            </a:pPr>
            <a:r>
              <a:rPr lang="en-IN" sz="2400" b="1" dirty="0" smtClean="0">
                <a:latin typeface="Times New Roman" panose="02020603050405020304" pitchFamily="18" charset="0"/>
                <a:cs typeface="Times New Roman" panose="02020603050405020304" pitchFamily="18" charset="0"/>
              </a:rPr>
              <a:t>8. Preparing </a:t>
            </a:r>
            <a:r>
              <a:rPr lang="en-IN" sz="2400" b="1" dirty="0">
                <a:latin typeface="Times New Roman" panose="02020603050405020304" pitchFamily="18" charset="0"/>
                <a:cs typeface="Times New Roman" panose="02020603050405020304" pitchFamily="18" charset="0"/>
              </a:rPr>
              <a:t>Test Summary </a:t>
            </a:r>
            <a:r>
              <a:rPr lang="en-IN" sz="2400" b="1" dirty="0" smtClean="0">
                <a:latin typeface="Times New Roman" panose="02020603050405020304" pitchFamily="18" charset="0"/>
                <a:cs typeface="Times New Roman" panose="02020603050405020304" pitchFamily="18" charset="0"/>
              </a:rPr>
              <a:t>Report</a:t>
            </a:r>
          </a:p>
          <a:p>
            <a:pPr lvl="0">
              <a:buNone/>
            </a:pPr>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At </a:t>
            </a:r>
            <a:r>
              <a:rPr lang="en-IN" sz="2400" dirty="0">
                <a:latin typeface="Times New Roman" panose="02020603050405020304" pitchFamily="18" charset="0"/>
                <a:cs typeface="Times New Roman" panose="02020603050405020304" pitchFamily="18" charset="0"/>
              </a:rPr>
              <a:t>the completion of a test cycle, a test summary report is produced. This report gives insights to the senior management about the fitness of the product for release</a:t>
            </a:r>
            <a:r>
              <a:rPr lang="en-IN" sz="2400" dirty="0" smtClean="0">
                <a:latin typeface="Times New Roman" panose="02020603050405020304" pitchFamily="18" charset="0"/>
                <a:cs typeface="Times New Roman" panose="02020603050405020304" pitchFamily="18" charset="0"/>
              </a:rPr>
              <a:t>.</a:t>
            </a:r>
          </a:p>
          <a:p>
            <a:pPr>
              <a:buNone/>
            </a:pPr>
            <a:endParaRPr lang="en-IN" sz="2400" dirty="0">
              <a:latin typeface="Times New Roman" panose="02020603050405020304" pitchFamily="18" charset="0"/>
              <a:cs typeface="Times New Roman" panose="02020603050405020304" pitchFamily="18" charset="0"/>
            </a:endParaRPr>
          </a:p>
          <a:p>
            <a:pPr lvl="0">
              <a:buNone/>
            </a:pPr>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244408" y="116632"/>
            <a:ext cx="763191" cy="72008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endParaRPr lang="en-IN" sz="2400" dirty="0">
              <a:latin typeface="Times New Roman" panose="02020603050405020304" pitchFamily="18" charset="0"/>
              <a:cs typeface="Times New Roman" panose="02020603050405020304" pitchFamily="18" charset="0"/>
            </a:endParaRPr>
          </a:p>
          <a:p>
            <a:pPr lvl="0">
              <a:buNone/>
            </a:pPr>
            <a:r>
              <a:rPr lang="en-IN" sz="2400" b="1" dirty="0" smtClean="0">
                <a:latin typeface="Times New Roman" panose="02020603050405020304" pitchFamily="18" charset="0"/>
                <a:cs typeface="Times New Roman" panose="02020603050405020304" pitchFamily="18" charset="0"/>
              </a:rPr>
              <a:t>9. Recommending </a:t>
            </a:r>
            <a:r>
              <a:rPr lang="en-IN" sz="2400" b="1" dirty="0">
                <a:latin typeface="Times New Roman" panose="02020603050405020304" pitchFamily="18" charset="0"/>
                <a:cs typeface="Times New Roman" panose="02020603050405020304" pitchFamily="18" charset="0"/>
              </a:rPr>
              <a:t>Product Release </a:t>
            </a:r>
            <a:r>
              <a:rPr lang="en-IN" sz="2400" b="1" dirty="0" smtClean="0">
                <a:latin typeface="Times New Roman" panose="02020603050405020304" pitchFamily="18" charset="0"/>
                <a:cs typeface="Times New Roman" panose="02020603050405020304" pitchFamily="18" charset="0"/>
              </a:rPr>
              <a:t>Criteria</a:t>
            </a:r>
          </a:p>
          <a:p>
            <a:pPr lvl="0">
              <a:buNone/>
            </a:pPr>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One </a:t>
            </a:r>
            <a:r>
              <a:rPr lang="en-IN" sz="2400" dirty="0">
                <a:latin typeface="Times New Roman" panose="02020603050405020304" pitchFamily="18" charset="0"/>
                <a:cs typeface="Times New Roman" panose="02020603050405020304" pitchFamily="18" charset="0"/>
              </a:rPr>
              <a:t>of the purposes of testing is to decide the fitness of a product for release. An evidence of what defects exist in the product, their severity and impact is reported to the senior management and the product release team as follows:</a:t>
            </a:r>
          </a:p>
          <a:p>
            <a:pPr lvl="0"/>
            <a:r>
              <a:rPr lang="en-IN" sz="2400" dirty="0">
                <a:latin typeface="Times New Roman" panose="02020603050405020304" pitchFamily="18" charset="0"/>
                <a:cs typeface="Times New Roman" panose="02020603050405020304" pitchFamily="18" charset="0"/>
              </a:rPr>
              <a:t>What defects the product has</a:t>
            </a:r>
          </a:p>
          <a:p>
            <a:pPr lvl="0"/>
            <a:r>
              <a:rPr lang="en-IN" sz="2400" dirty="0">
                <a:latin typeface="Times New Roman" panose="02020603050405020304" pitchFamily="18" charset="0"/>
                <a:cs typeface="Times New Roman" panose="02020603050405020304" pitchFamily="18" charset="0"/>
              </a:rPr>
              <a:t>What is the impact/severity of each of the defects</a:t>
            </a:r>
          </a:p>
          <a:p>
            <a:pPr lvl="0"/>
            <a:r>
              <a:rPr lang="en-IN" sz="2400" dirty="0">
                <a:latin typeface="Times New Roman" panose="02020603050405020304" pitchFamily="18" charset="0"/>
                <a:cs typeface="Times New Roman" panose="02020603050405020304" pitchFamily="18" charset="0"/>
              </a:rPr>
              <a:t>What would be the risks of releasing the product with the existing defects</a:t>
            </a:r>
          </a:p>
          <a:p>
            <a:r>
              <a:rPr lang="en-IN" sz="2400" dirty="0">
                <a:latin typeface="Times New Roman" panose="02020603050405020304" pitchFamily="18" charset="0"/>
                <a:cs typeface="Times New Roman" panose="02020603050405020304" pitchFamily="18" charset="0"/>
              </a:rPr>
              <a:t>The senior management can then take a meaningful business decision on whether to release a given product or not.</a:t>
            </a:r>
          </a:p>
          <a:p>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244408" y="116632"/>
            <a:ext cx="763191" cy="720080"/>
          </a:xfrm>
          <a:prstGeom prst="rect">
            <a:avLst/>
          </a:prstGeom>
        </p:spPr>
      </p:pic>
    </p:spTree>
    <p:extLst>
      <p:ext uri="{BB962C8B-B14F-4D97-AF65-F5344CB8AC3E}">
        <p14:creationId xmlns:p14="http://schemas.microsoft.com/office/powerpoint/2010/main" xmlns="" val="13246064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428604"/>
          </a:xfrm>
        </p:spPr>
        <p:txBody>
          <a:bodyPr>
            <a:noAutofit/>
          </a:bodyPr>
          <a:lstStyle/>
          <a:p>
            <a:r>
              <a:rPr lang="en-IN" sz="2800" b="1" dirty="0">
                <a:latin typeface="Times New Roman" panose="02020603050405020304" pitchFamily="18" charset="0"/>
                <a:cs typeface="Times New Roman" panose="02020603050405020304" pitchFamily="18" charset="0"/>
              </a:rPr>
              <a:t>TEST REPORTING</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642918"/>
            <a:ext cx="9144000" cy="6215082"/>
          </a:xfrm>
        </p:spPr>
        <p:txBody>
          <a:bodyPr>
            <a:normAutofit/>
          </a:bodyPr>
          <a:lstStyle/>
          <a:p>
            <a:pPr marL="0" indent="0">
              <a:buNone/>
            </a:pPr>
            <a:r>
              <a:rPr lang="en-IN" sz="2400" dirty="0" smtClean="0">
                <a:latin typeface="Times New Roman" panose="02020603050405020304" pitchFamily="18" charset="0"/>
                <a:cs typeface="Times New Roman" panose="02020603050405020304" pitchFamily="18" charset="0"/>
              </a:rPr>
              <a:t>There </a:t>
            </a:r>
            <a:r>
              <a:rPr lang="en-IN" sz="2400" dirty="0">
                <a:latin typeface="Times New Roman" panose="02020603050405020304" pitchFamily="18" charset="0"/>
                <a:cs typeface="Times New Roman" panose="02020603050405020304" pitchFamily="18" charset="0"/>
              </a:rPr>
              <a:t>are three types of </a:t>
            </a:r>
            <a:r>
              <a:rPr lang="en-IN" sz="2400" dirty="0" smtClean="0">
                <a:latin typeface="Times New Roman" panose="02020603050405020304" pitchFamily="18" charset="0"/>
                <a:cs typeface="Times New Roman" panose="02020603050405020304" pitchFamily="18" charset="0"/>
              </a:rPr>
              <a:t>reports or </a:t>
            </a:r>
            <a:r>
              <a:rPr lang="en-IN" sz="2400" dirty="0">
                <a:latin typeface="Times New Roman" panose="02020603050405020304" pitchFamily="18" charset="0"/>
                <a:cs typeface="Times New Roman" panose="02020603050405020304" pitchFamily="18" charset="0"/>
              </a:rPr>
              <a:t>communication that are required</a:t>
            </a:r>
            <a:r>
              <a:rPr lang="en-IN" sz="2400" dirty="0" smtClean="0">
                <a:latin typeface="Times New Roman" panose="02020603050405020304" pitchFamily="18" charset="0"/>
                <a:cs typeface="Times New Roman" panose="02020603050405020304" pitchFamily="18" charset="0"/>
              </a:rPr>
              <a:t>:</a:t>
            </a:r>
          </a:p>
          <a:p>
            <a:pPr>
              <a:buNone/>
            </a:pPr>
            <a:endParaRPr lang="en-IN" sz="2400" dirty="0">
              <a:latin typeface="Times New Roman" panose="02020603050405020304" pitchFamily="18" charset="0"/>
              <a:cs typeface="Times New Roman" panose="02020603050405020304" pitchFamily="18" charset="0"/>
            </a:endParaRPr>
          </a:p>
          <a:p>
            <a:pPr marL="457200" lvl="0" indent="-457200">
              <a:buAutoNum type="arabicPeriod"/>
            </a:pPr>
            <a:r>
              <a:rPr lang="en-IN" sz="2400" b="1" dirty="0" smtClean="0">
                <a:latin typeface="Times New Roman" panose="02020603050405020304" pitchFamily="18" charset="0"/>
                <a:cs typeface="Times New Roman" panose="02020603050405020304" pitchFamily="18" charset="0"/>
              </a:rPr>
              <a:t>Test </a:t>
            </a:r>
            <a:r>
              <a:rPr lang="en-IN" sz="2400" b="1" dirty="0">
                <a:latin typeface="Times New Roman" panose="02020603050405020304" pitchFamily="18" charset="0"/>
                <a:cs typeface="Times New Roman" panose="02020603050405020304" pitchFamily="18" charset="0"/>
              </a:rPr>
              <a:t>incident report </a:t>
            </a:r>
          </a:p>
          <a:p>
            <a:pPr marL="457200" lvl="0" indent="-457200">
              <a:buAutoNum type="arabicPeriod"/>
            </a:pPr>
            <a:endParaRPr lang="en-IN" sz="2400" dirty="0">
              <a:latin typeface="Times New Roman" panose="02020603050405020304" pitchFamily="18" charset="0"/>
              <a:cs typeface="Times New Roman" panose="02020603050405020304" pitchFamily="18" charset="0"/>
            </a:endParaRPr>
          </a:p>
          <a:p>
            <a:pPr marL="457200" lvl="0" indent="-457200">
              <a:buAutoNum type="arabicPeriod" startAt="2"/>
            </a:pPr>
            <a:r>
              <a:rPr lang="en-IN" sz="2400" b="1" dirty="0" smtClean="0">
                <a:latin typeface="Times New Roman" panose="02020603050405020304" pitchFamily="18" charset="0"/>
                <a:cs typeface="Times New Roman" panose="02020603050405020304" pitchFamily="18" charset="0"/>
              </a:rPr>
              <a:t>Test </a:t>
            </a:r>
            <a:r>
              <a:rPr lang="en-IN" sz="2400" b="1" dirty="0">
                <a:latin typeface="Times New Roman" panose="02020603050405020304" pitchFamily="18" charset="0"/>
                <a:cs typeface="Times New Roman" panose="02020603050405020304" pitchFamily="18" charset="0"/>
              </a:rPr>
              <a:t>cycle </a:t>
            </a:r>
            <a:r>
              <a:rPr lang="en-IN" sz="2400" b="1" dirty="0" smtClean="0">
                <a:latin typeface="Times New Roman" panose="02020603050405020304" pitchFamily="18" charset="0"/>
                <a:cs typeface="Times New Roman" panose="02020603050405020304" pitchFamily="18" charset="0"/>
              </a:rPr>
              <a:t>report</a:t>
            </a:r>
            <a:endParaRPr lang="en-IN" sz="2400" b="1" dirty="0">
              <a:latin typeface="Times New Roman" panose="02020603050405020304" pitchFamily="18" charset="0"/>
              <a:cs typeface="Times New Roman" panose="02020603050405020304" pitchFamily="18" charset="0"/>
            </a:endParaRPr>
          </a:p>
          <a:p>
            <a:pPr marL="0" lvl="0" indent="0">
              <a:buNone/>
            </a:pPr>
            <a:r>
              <a:rPr lang="en-IN" sz="2400" b="1" dirty="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 test cycle report, at the end of each cycle gives</a:t>
            </a:r>
            <a:r>
              <a:rPr lang="en-IN" sz="2400" dirty="0" smtClean="0">
                <a:latin typeface="Times New Roman" panose="02020603050405020304" pitchFamily="18" charset="0"/>
                <a:cs typeface="Times New Roman" panose="02020603050405020304" pitchFamily="18" charset="0"/>
              </a:rPr>
              <a:t>:</a:t>
            </a:r>
          </a:p>
          <a:p>
            <a:pPr marL="0" lvl="0" indent="0">
              <a:buNone/>
            </a:pPr>
            <a:endParaRPr lang="en-IN" sz="2400"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IN" sz="2400" dirty="0">
                <a:latin typeface="Times New Roman" panose="02020603050405020304" pitchFamily="18" charset="0"/>
                <a:cs typeface="Times New Roman" panose="02020603050405020304" pitchFamily="18" charset="0"/>
              </a:rPr>
              <a:t>A summary of the activities carried out during that cycle.</a:t>
            </a:r>
          </a:p>
          <a:p>
            <a:pPr marL="800100" lvl="1" indent="-342900">
              <a:buFont typeface="+mj-lt"/>
              <a:buAutoNum type="arabicPeriod"/>
            </a:pPr>
            <a:r>
              <a:rPr lang="en-IN" sz="2400" dirty="0">
                <a:latin typeface="Times New Roman" panose="02020603050405020304" pitchFamily="18" charset="0"/>
                <a:cs typeface="Times New Roman" panose="02020603050405020304" pitchFamily="18" charset="0"/>
              </a:rPr>
              <a:t>Defects those were uncovered during that cycle.</a:t>
            </a:r>
          </a:p>
          <a:p>
            <a:pPr marL="800100" lvl="1" indent="-342900">
              <a:buFont typeface="+mj-lt"/>
              <a:buAutoNum type="arabicPeriod"/>
            </a:pPr>
            <a:r>
              <a:rPr lang="en-IN" sz="2400" dirty="0">
                <a:latin typeface="Times New Roman" panose="02020603050405020304" pitchFamily="18" charset="0"/>
                <a:cs typeface="Times New Roman" panose="02020603050405020304" pitchFamily="18" charset="0"/>
              </a:rPr>
              <a:t>Progress from the previous cycle to the current cycle in terms of defects fixed.</a:t>
            </a:r>
          </a:p>
          <a:p>
            <a:pPr marL="800100" lvl="1" indent="-342900">
              <a:buFont typeface="+mj-lt"/>
              <a:buAutoNum type="arabicPeriod"/>
            </a:pPr>
            <a:r>
              <a:rPr lang="en-IN" sz="2400" dirty="0">
                <a:latin typeface="Times New Roman" panose="02020603050405020304" pitchFamily="18" charset="0"/>
                <a:cs typeface="Times New Roman" panose="02020603050405020304" pitchFamily="18" charset="0"/>
              </a:rPr>
              <a:t>Outstanding defects that are yet to be fixed in this cycle.</a:t>
            </a:r>
          </a:p>
          <a:p>
            <a:pPr marL="800100" lvl="1" indent="-342900">
              <a:buFont typeface="+mj-lt"/>
              <a:buAutoNum type="arabicPeriod"/>
            </a:pPr>
            <a:r>
              <a:rPr lang="en-IN" sz="2400" dirty="0">
                <a:latin typeface="Times New Roman" panose="02020603050405020304" pitchFamily="18" charset="0"/>
                <a:cs typeface="Times New Roman" panose="02020603050405020304" pitchFamily="18" charset="0"/>
              </a:rPr>
              <a:t>Any variations observed in effort or schedule.</a:t>
            </a:r>
          </a:p>
          <a:p>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244408" y="116632"/>
            <a:ext cx="763191" cy="72008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620688"/>
            <a:ext cx="9144000" cy="6858000"/>
          </a:xfrm>
        </p:spPr>
        <p:txBody>
          <a:bodyPr>
            <a:normAutofit/>
          </a:bodyPr>
          <a:lstStyle/>
          <a:p>
            <a:pPr lvl="0">
              <a:buNone/>
            </a:pPr>
            <a:r>
              <a:rPr lang="en-IN" sz="2400" b="1" dirty="0" smtClean="0">
                <a:latin typeface="Times New Roman" panose="02020603050405020304" pitchFamily="18" charset="0"/>
                <a:cs typeface="Times New Roman" panose="02020603050405020304" pitchFamily="18" charset="0"/>
              </a:rPr>
              <a:t>3. Test </a:t>
            </a:r>
            <a:r>
              <a:rPr lang="en-IN" sz="2400" b="1" dirty="0">
                <a:latin typeface="Times New Roman" panose="02020603050405020304" pitchFamily="18" charset="0"/>
                <a:cs typeface="Times New Roman" panose="02020603050405020304" pitchFamily="18" charset="0"/>
              </a:rPr>
              <a:t>summary </a:t>
            </a:r>
            <a:r>
              <a:rPr lang="en-IN" sz="2400" b="1" dirty="0" smtClean="0">
                <a:latin typeface="Times New Roman" panose="02020603050405020304" pitchFamily="18" charset="0"/>
                <a:cs typeface="Times New Roman" panose="02020603050405020304" pitchFamily="18" charset="0"/>
              </a:rPr>
              <a:t>report:</a:t>
            </a:r>
            <a:r>
              <a:rPr lang="en-IN" sz="2400" dirty="0" smtClean="0">
                <a:latin typeface="Times New Roman" panose="02020603050405020304" pitchFamily="18" charset="0"/>
                <a:cs typeface="Times New Roman" panose="02020603050405020304" pitchFamily="18" charset="0"/>
              </a:rPr>
              <a:t> </a:t>
            </a:r>
          </a:p>
          <a:p>
            <a:pPr lvl="0">
              <a:buNone/>
            </a:pPr>
            <a:r>
              <a:rPr lang="en-IN" sz="2400" dirty="0" smtClean="0">
                <a:latin typeface="Times New Roman" panose="02020603050405020304" pitchFamily="18" charset="0"/>
                <a:cs typeface="Times New Roman" panose="02020603050405020304" pitchFamily="18" charset="0"/>
              </a:rPr>
              <a:t>There are two types of test summary report:</a:t>
            </a:r>
          </a:p>
          <a:p>
            <a:pPr lvl="1"/>
            <a:r>
              <a:rPr lang="en-IN" sz="2400" dirty="0" smtClean="0">
                <a:latin typeface="Times New Roman" panose="02020603050405020304" pitchFamily="18" charset="0"/>
                <a:cs typeface="Times New Roman" panose="02020603050405020304" pitchFamily="18" charset="0"/>
              </a:rPr>
              <a:t>Phase-wise test summary, which is produced at the end of every phase.</a:t>
            </a:r>
          </a:p>
          <a:p>
            <a:pPr lvl="1"/>
            <a:r>
              <a:rPr lang="en-IN" sz="2400" dirty="0" smtClean="0">
                <a:latin typeface="Times New Roman" panose="02020603050405020304" pitchFamily="18" charset="0"/>
                <a:cs typeface="Times New Roman" panose="02020603050405020304" pitchFamily="18" charset="0"/>
              </a:rPr>
              <a:t>Final test summary report.</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a:p>
            <a:pPr marL="0" indent="0">
              <a:buNone/>
            </a:pPr>
            <a:r>
              <a:rPr lang="en-IN" sz="2400" b="1" dirty="0" smtClean="0">
                <a:latin typeface="Times New Roman" panose="02020603050405020304" pitchFamily="18" charset="0"/>
                <a:cs typeface="Times New Roman" panose="02020603050405020304" pitchFamily="18" charset="0"/>
              </a:rPr>
              <a:t>Recommending </a:t>
            </a:r>
            <a:r>
              <a:rPr lang="en-IN" sz="2400" b="1" dirty="0">
                <a:latin typeface="Times New Roman" panose="02020603050405020304" pitchFamily="18" charset="0"/>
                <a:cs typeface="Times New Roman" panose="02020603050405020304" pitchFamily="18" charset="0"/>
              </a:rPr>
              <a:t>Product Release</a:t>
            </a:r>
            <a:r>
              <a:rPr lang="en-IN" sz="2400" b="1" dirty="0" smtClean="0">
                <a:latin typeface="Times New Roman" panose="02020603050405020304" pitchFamily="18" charset="0"/>
                <a:cs typeface="Times New Roman" panose="02020603050405020304" pitchFamily="18" charset="0"/>
              </a:rPr>
              <a:t>:</a:t>
            </a:r>
          </a:p>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Based on the test summary report, an organisation can take a decision on whether to release the product or </a:t>
            </a:r>
            <a:r>
              <a:rPr lang="en-IN" sz="2400" dirty="0" smtClean="0">
                <a:latin typeface="Times New Roman" panose="02020603050405020304" pitchFamily="18" charset="0"/>
                <a:cs typeface="Times New Roman" panose="02020603050405020304" pitchFamily="18" charset="0"/>
              </a:rPr>
              <a:t>not.</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244408" y="116632"/>
            <a:ext cx="763191" cy="72008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404664"/>
            <a:ext cx="9144000" cy="6858000"/>
          </a:xfrm>
        </p:spPr>
        <p:txBody>
          <a:bodyPr>
            <a:normAutofit/>
          </a:bodyPr>
          <a:lstStyle/>
          <a:p>
            <a:pPr>
              <a:buNone/>
            </a:pPr>
            <a:endParaRPr lang="en-IN" sz="2400" b="1" dirty="0">
              <a:latin typeface="Times New Roman" panose="02020603050405020304" pitchFamily="18" charset="0"/>
              <a:cs typeface="Times New Roman" panose="02020603050405020304" pitchFamily="18" charset="0"/>
            </a:endParaRPr>
          </a:p>
          <a:p>
            <a:pPr>
              <a:buNone/>
            </a:pPr>
            <a:r>
              <a:rPr lang="en-IN" sz="2400" b="1" dirty="0" smtClean="0">
                <a:latin typeface="Times New Roman" panose="02020603050405020304" pitchFamily="18" charset="0"/>
                <a:cs typeface="Times New Roman" panose="02020603050405020304" pitchFamily="18" charset="0"/>
              </a:rPr>
              <a:t> BEST PRACTICES</a:t>
            </a:r>
          </a:p>
          <a:p>
            <a:pPr>
              <a:buNone/>
            </a:pPr>
            <a:endParaRPr lang="en-IN" sz="2400" dirty="0">
              <a:latin typeface="Times New Roman" panose="02020603050405020304" pitchFamily="18" charset="0"/>
              <a:cs typeface="Times New Roman" panose="02020603050405020304" pitchFamily="18" charset="0"/>
            </a:endParaRPr>
          </a:p>
          <a:p>
            <a:pPr>
              <a:buNone/>
            </a:pPr>
            <a:r>
              <a:rPr lang="en-IN" sz="2400" dirty="0">
                <a:latin typeface="Times New Roman" panose="02020603050405020304" pitchFamily="18" charset="0"/>
                <a:cs typeface="Times New Roman" panose="02020603050405020304" pitchFamily="18" charset="0"/>
              </a:rPr>
              <a:t>Best practices in testing can be classified into three categories:</a:t>
            </a:r>
          </a:p>
          <a:p>
            <a:pPr lvl="0">
              <a:buFont typeface="+mj-lt"/>
              <a:buAutoNum type="arabicPeriod"/>
            </a:pPr>
            <a:r>
              <a:rPr lang="en-IN" sz="2400" dirty="0">
                <a:latin typeface="Times New Roman" panose="02020603050405020304" pitchFamily="18" charset="0"/>
                <a:cs typeface="Times New Roman" panose="02020603050405020304" pitchFamily="18" charset="0"/>
              </a:rPr>
              <a:t>Process related</a:t>
            </a:r>
          </a:p>
          <a:p>
            <a:pPr lvl="0">
              <a:buFont typeface="+mj-lt"/>
              <a:buAutoNum type="arabicPeriod"/>
            </a:pPr>
            <a:r>
              <a:rPr lang="en-IN" sz="2400" dirty="0">
                <a:latin typeface="Times New Roman" panose="02020603050405020304" pitchFamily="18" charset="0"/>
                <a:cs typeface="Times New Roman" panose="02020603050405020304" pitchFamily="18" charset="0"/>
              </a:rPr>
              <a:t>People related</a:t>
            </a:r>
          </a:p>
          <a:p>
            <a:pPr lvl="0">
              <a:buFont typeface="+mj-lt"/>
              <a:buAutoNum type="arabicPeriod"/>
            </a:pPr>
            <a:r>
              <a:rPr lang="en-IN" sz="2400" dirty="0">
                <a:latin typeface="Times New Roman" panose="02020603050405020304" pitchFamily="18" charset="0"/>
                <a:cs typeface="Times New Roman" panose="02020603050405020304" pitchFamily="18" charset="0"/>
              </a:rPr>
              <a:t>Technology </a:t>
            </a:r>
            <a:r>
              <a:rPr lang="en-IN" sz="2400" dirty="0" smtClean="0">
                <a:latin typeface="Times New Roman" panose="02020603050405020304" pitchFamily="18" charset="0"/>
                <a:cs typeface="Times New Roman" panose="02020603050405020304" pitchFamily="18" charset="0"/>
              </a:rPr>
              <a:t>related</a:t>
            </a:r>
          </a:p>
          <a:p>
            <a:pPr marL="0" lvl="0" indent="0">
              <a:buNone/>
            </a:pPr>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244408" y="116632"/>
            <a:ext cx="763191" cy="72008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atsApp Image 2020-07-07 at 14.53.53.jpeg"/>
          <p:cNvPicPr>
            <a:picLocks noChangeAspect="1"/>
          </p:cNvPicPr>
          <p:nvPr/>
        </p:nvPicPr>
        <p:blipFill>
          <a:blip r:embed="rId2"/>
          <a:stretch>
            <a:fillRect/>
          </a:stretch>
        </p:blipFill>
        <p:spPr>
          <a:xfrm>
            <a:off x="8244408" y="116632"/>
            <a:ext cx="763191" cy="720080"/>
          </a:xfrm>
          <a:prstGeom prst="rect">
            <a:avLst/>
          </a:prstGeom>
        </p:spPr>
      </p:pic>
      <p:sp>
        <p:nvSpPr>
          <p:cNvPr id="2" name="Rectangle 1"/>
          <p:cNvSpPr/>
          <p:nvPr/>
        </p:nvSpPr>
        <p:spPr>
          <a:xfrm>
            <a:off x="2195736" y="2924944"/>
            <a:ext cx="4022741" cy="923330"/>
          </a:xfrm>
          <a:prstGeom prst="rect">
            <a:avLst/>
          </a:prstGeom>
          <a:noFill/>
        </p:spPr>
        <p:txBody>
          <a:bodyPr wrap="square" lIns="91440" tIns="45720" rIns="91440" bIns="45720">
            <a:spAutoFit/>
          </a:bodyPr>
          <a:lstStyle/>
          <a:p>
            <a:pPr algn="ct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xmlns="" val="7548030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5" y="260648"/>
            <a:ext cx="8229600" cy="439718"/>
          </a:xfrm>
        </p:spPr>
        <p:txBody>
          <a:bodyPr>
            <a:noAutofit/>
          </a:bodyPr>
          <a:lstStyle/>
          <a:p>
            <a:r>
              <a:rPr lang="en-IN" sz="2400" b="1" dirty="0">
                <a:latin typeface="Times New Roman" panose="02020603050405020304" pitchFamily="18" charset="0"/>
                <a:cs typeface="Times New Roman" panose="02020603050405020304" pitchFamily="18" charset="0"/>
              </a:rPr>
              <a:t>TESTING PLANNING</a:t>
            </a:r>
          </a:p>
        </p:txBody>
      </p:sp>
      <p:sp>
        <p:nvSpPr>
          <p:cNvPr id="3" name="Content Placeholder 2"/>
          <p:cNvSpPr>
            <a:spLocks noGrp="1"/>
          </p:cNvSpPr>
          <p:nvPr>
            <p:ph idx="1"/>
          </p:nvPr>
        </p:nvSpPr>
        <p:spPr>
          <a:xfrm>
            <a:off x="0" y="908720"/>
            <a:ext cx="9144000" cy="6286520"/>
          </a:xfrm>
        </p:spPr>
        <p:txBody>
          <a:bodyPr>
            <a:normAutofit/>
          </a:bodyPr>
          <a:lstStyle/>
          <a:p>
            <a:pPr marL="457200" lvl="0" indent="-457200">
              <a:buAutoNum type="arabicPeriod"/>
            </a:pPr>
            <a:r>
              <a:rPr lang="en-IN" sz="2400" b="1" dirty="0" smtClean="0">
                <a:latin typeface="Times New Roman" panose="02020603050405020304" pitchFamily="18" charset="0"/>
                <a:cs typeface="Times New Roman" panose="02020603050405020304" pitchFamily="18" charset="0"/>
              </a:rPr>
              <a:t>Preparing </a:t>
            </a:r>
            <a:r>
              <a:rPr lang="en-IN" sz="2400" b="1" dirty="0">
                <a:latin typeface="Times New Roman" panose="02020603050405020304" pitchFamily="18" charset="0"/>
                <a:cs typeface="Times New Roman" panose="02020603050405020304" pitchFamily="18" charset="0"/>
              </a:rPr>
              <a:t>a Test Plan </a:t>
            </a:r>
            <a:endParaRPr lang="en-IN" sz="2400" b="1" dirty="0" smtClean="0">
              <a:latin typeface="Times New Roman" panose="02020603050405020304" pitchFamily="18" charset="0"/>
              <a:cs typeface="Times New Roman" panose="02020603050405020304" pitchFamily="18" charset="0"/>
            </a:endParaRPr>
          </a:p>
          <a:p>
            <a:pPr marL="0" lvl="0" indent="0">
              <a:buNone/>
            </a:pPr>
            <a:endParaRPr lang="en-IN" sz="2400" b="1"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Testing – like any project – should be driven by a plan. The test plan acts as the anchor for the execution, tracking, and reporting of the entire testing project and covers</a:t>
            </a:r>
          </a:p>
          <a:p>
            <a:r>
              <a:rPr lang="en-IN" sz="2400" dirty="0">
                <a:latin typeface="Times New Roman" panose="02020603050405020304" pitchFamily="18" charset="0"/>
                <a:cs typeface="Times New Roman" panose="02020603050405020304" pitchFamily="18" charset="0"/>
              </a:rPr>
              <a:t>What needs to be tested</a:t>
            </a:r>
          </a:p>
          <a:p>
            <a:r>
              <a:rPr lang="en-IN" sz="2400" dirty="0">
                <a:latin typeface="Times New Roman" panose="02020603050405020304" pitchFamily="18" charset="0"/>
                <a:cs typeface="Times New Roman" panose="02020603050405020304" pitchFamily="18" charset="0"/>
              </a:rPr>
              <a:t>How the testing is going to be performed</a:t>
            </a:r>
          </a:p>
          <a:p>
            <a:r>
              <a:rPr lang="en-IN" sz="2400" dirty="0">
                <a:latin typeface="Times New Roman" panose="02020603050405020304" pitchFamily="18" charset="0"/>
                <a:cs typeface="Times New Roman" panose="02020603050405020304" pitchFamily="18" charset="0"/>
              </a:rPr>
              <a:t>What resources are needed for testing</a:t>
            </a:r>
          </a:p>
          <a:p>
            <a:r>
              <a:rPr lang="en-IN" sz="2400" dirty="0">
                <a:latin typeface="Times New Roman" panose="02020603050405020304" pitchFamily="18" charset="0"/>
                <a:cs typeface="Times New Roman" panose="02020603050405020304" pitchFamily="18" charset="0"/>
              </a:rPr>
              <a:t>The time lines by which the testing activities will be performed.</a:t>
            </a:r>
          </a:p>
          <a:p>
            <a:r>
              <a:rPr lang="en-IN" sz="2400" dirty="0">
                <a:latin typeface="Times New Roman" panose="02020603050405020304" pitchFamily="18" charset="0"/>
                <a:cs typeface="Times New Roman" panose="02020603050405020304" pitchFamily="18" charset="0"/>
              </a:rPr>
              <a:t>Risks that may be </a:t>
            </a:r>
            <a:r>
              <a:rPr lang="en-IN" sz="2400" dirty="0" smtClean="0">
                <a:latin typeface="Times New Roman" panose="02020603050405020304" pitchFamily="18" charset="0"/>
                <a:cs typeface="Times New Roman" panose="02020603050405020304" pitchFamily="18" charset="0"/>
              </a:rPr>
              <a:t>faced </a:t>
            </a:r>
            <a:r>
              <a:rPr lang="en-IN" sz="2400" dirty="0">
                <a:latin typeface="Times New Roman" panose="02020603050405020304" pitchFamily="18" charset="0"/>
                <a:cs typeface="Times New Roman" panose="02020603050405020304" pitchFamily="18" charset="0"/>
              </a:rPr>
              <a:t>in all of the above.</a:t>
            </a:r>
          </a:p>
        </p:txBody>
      </p:sp>
      <p:pic>
        <p:nvPicPr>
          <p:cNvPr id="4" name="Picture 3" descr="WhatsApp Image 2020-07-07 at 14.53.53.jpeg"/>
          <p:cNvPicPr>
            <a:picLocks noChangeAspect="1"/>
          </p:cNvPicPr>
          <p:nvPr/>
        </p:nvPicPr>
        <p:blipFill>
          <a:blip r:embed="rId2"/>
          <a:stretch>
            <a:fillRect/>
          </a:stretch>
        </p:blipFill>
        <p:spPr>
          <a:xfrm>
            <a:off x="8244408" y="116632"/>
            <a:ext cx="763191" cy="72008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833131"/>
            <a:ext cx="9144000" cy="6858000"/>
          </a:xfrm>
        </p:spPr>
        <p:txBody>
          <a:bodyPr>
            <a:noAutofit/>
          </a:bodyPr>
          <a:lstStyle/>
          <a:p>
            <a:pPr lvl="0">
              <a:buNone/>
            </a:pPr>
            <a:r>
              <a:rPr lang="en-IN" sz="2400" b="1" dirty="0" smtClean="0">
                <a:latin typeface="Times New Roman" panose="02020603050405020304" pitchFamily="18" charset="0"/>
                <a:cs typeface="Times New Roman" panose="02020603050405020304" pitchFamily="18" charset="0"/>
              </a:rPr>
              <a:t>2. Scope </a:t>
            </a:r>
            <a:r>
              <a:rPr lang="en-IN" sz="2400" b="1" dirty="0">
                <a:latin typeface="Times New Roman" panose="02020603050405020304" pitchFamily="18" charset="0"/>
                <a:cs typeface="Times New Roman" panose="02020603050405020304" pitchFamily="18" charset="0"/>
              </a:rPr>
              <a:t>Management : Deciding Features to be Tested/Not </a:t>
            </a:r>
            <a:r>
              <a:rPr lang="en-IN" sz="2400" b="1" dirty="0" smtClean="0">
                <a:latin typeface="Times New Roman" panose="02020603050405020304" pitchFamily="18" charset="0"/>
                <a:cs typeface="Times New Roman" panose="02020603050405020304" pitchFamily="18" charset="0"/>
              </a:rPr>
              <a:t>Tested</a:t>
            </a:r>
          </a:p>
          <a:p>
            <a:pPr lvl="0">
              <a:buNone/>
            </a:pPr>
            <a:endParaRPr lang="en-IN" sz="2400" b="1" dirty="0" smtClean="0">
              <a:latin typeface="Times New Roman" panose="02020603050405020304" pitchFamily="18" charset="0"/>
              <a:cs typeface="Times New Roman" panose="02020603050405020304" pitchFamily="18" charset="0"/>
            </a:endParaRPr>
          </a:p>
          <a:p>
            <a:pPr>
              <a:buNone/>
            </a:pPr>
            <a:r>
              <a:rPr lang="en-IN" sz="2400" dirty="0">
                <a:latin typeface="Times New Roman" panose="02020603050405020304" pitchFamily="18" charset="0"/>
                <a:cs typeface="Times New Roman" panose="02020603050405020304" pitchFamily="18" charset="0"/>
              </a:rPr>
              <a:t>Scope management pertains to specifying the scope of a project. For testing, scope management </a:t>
            </a:r>
            <a:r>
              <a:rPr lang="en-IN" sz="2400" dirty="0" smtClean="0">
                <a:latin typeface="Times New Roman" panose="02020603050405020304" pitchFamily="18" charset="0"/>
                <a:cs typeface="Times New Roman" panose="02020603050405020304" pitchFamily="18" charset="0"/>
              </a:rPr>
              <a:t>entails</a:t>
            </a:r>
          </a:p>
          <a:p>
            <a:pPr>
              <a:buNone/>
            </a:pPr>
            <a:endParaRPr lang="en-IN" sz="2400" dirty="0">
              <a:latin typeface="Times New Roman" panose="02020603050405020304" pitchFamily="18" charset="0"/>
              <a:cs typeface="Times New Roman" panose="02020603050405020304" pitchFamily="18" charset="0"/>
            </a:endParaRPr>
          </a:p>
          <a:p>
            <a:pPr lvl="0">
              <a:buFont typeface="+mj-lt"/>
              <a:buAutoNum type="arabicPeriod"/>
            </a:pPr>
            <a:r>
              <a:rPr lang="en-IN" sz="2400" dirty="0">
                <a:latin typeface="Times New Roman" panose="02020603050405020304" pitchFamily="18" charset="0"/>
                <a:cs typeface="Times New Roman" panose="02020603050405020304" pitchFamily="18" charset="0"/>
              </a:rPr>
              <a:t>Understanding what constitutes a release of a project;</a:t>
            </a:r>
          </a:p>
          <a:p>
            <a:pPr lvl="0">
              <a:buFont typeface="+mj-lt"/>
              <a:buAutoNum type="arabicPeriod"/>
            </a:pPr>
            <a:r>
              <a:rPr lang="en-IN" sz="2400" dirty="0">
                <a:latin typeface="Times New Roman" panose="02020603050405020304" pitchFamily="18" charset="0"/>
                <a:cs typeface="Times New Roman" panose="02020603050405020304" pitchFamily="18" charset="0"/>
              </a:rPr>
              <a:t>Breaking down the release into features;</a:t>
            </a:r>
          </a:p>
          <a:p>
            <a:pPr lvl="0">
              <a:buFont typeface="+mj-lt"/>
              <a:buAutoNum type="arabicPeriod"/>
            </a:pPr>
            <a:r>
              <a:rPr lang="en-IN" sz="2400" dirty="0">
                <a:latin typeface="Times New Roman" panose="02020603050405020304" pitchFamily="18" charset="0"/>
                <a:cs typeface="Times New Roman" panose="02020603050405020304" pitchFamily="18" charset="0"/>
              </a:rPr>
              <a:t>Prioritizing the features for testing;</a:t>
            </a:r>
          </a:p>
          <a:p>
            <a:pPr lvl="0">
              <a:buFont typeface="+mj-lt"/>
              <a:buAutoNum type="arabicPeriod"/>
            </a:pPr>
            <a:r>
              <a:rPr lang="en-IN" sz="2400" dirty="0">
                <a:latin typeface="Times New Roman" panose="02020603050405020304" pitchFamily="18" charset="0"/>
                <a:cs typeface="Times New Roman" panose="02020603050405020304" pitchFamily="18" charset="0"/>
              </a:rPr>
              <a:t>Deciding which features will be tested and which will not be; and </a:t>
            </a:r>
          </a:p>
          <a:p>
            <a:pPr lvl="0">
              <a:buFont typeface="+mj-lt"/>
              <a:buAutoNum type="arabicPeriod"/>
            </a:pPr>
            <a:r>
              <a:rPr lang="en-IN" sz="2400" dirty="0">
                <a:latin typeface="Times New Roman" panose="02020603050405020304" pitchFamily="18" charset="0"/>
                <a:cs typeface="Times New Roman" panose="02020603050405020304" pitchFamily="18" charset="0"/>
              </a:rPr>
              <a:t>Gathering details to prepare for estimation of resources for testing</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244408" y="116632"/>
            <a:ext cx="763191" cy="72008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46" y="332656"/>
            <a:ext cx="9144000" cy="6858000"/>
          </a:xfrm>
        </p:spPr>
        <p:txBody>
          <a:bodyPr>
            <a:noAutofit/>
          </a:bodyPr>
          <a:lstStyle/>
          <a:p>
            <a:pPr>
              <a:buNone/>
            </a:pPr>
            <a:endParaRPr lang="en-IN" sz="2400" dirty="0">
              <a:latin typeface="Times New Roman" panose="02020603050405020304" pitchFamily="18" charset="0"/>
              <a:cs typeface="Times New Roman" panose="02020603050405020304" pitchFamily="18" charset="0"/>
            </a:endParaRPr>
          </a:p>
          <a:p>
            <a:pPr>
              <a:buNone/>
            </a:pPr>
            <a:r>
              <a:rPr lang="en-IN" sz="2400" b="1" dirty="0">
                <a:latin typeface="Times New Roman" panose="02020603050405020304" pitchFamily="18" charset="0"/>
                <a:cs typeface="Times New Roman" panose="02020603050405020304" pitchFamily="18" charset="0"/>
              </a:rPr>
              <a:t>The following factors drive the choice and prioritization of features to be tested.</a:t>
            </a:r>
            <a:endParaRPr lang="en-IN" sz="2400" dirty="0">
              <a:latin typeface="Times New Roman" panose="02020603050405020304" pitchFamily="18" charset="0"/>
              <a:cs typeface="Times New Roman" panose="02020603050405020304" pitchFamily="18" charset="0"/>
            </a:endParaRPr>
          </a:p>
          <a:p>
            <a:pPr lvl="0"/>
            <a:r>
              <a:rPr lang="en-IN" sz="2400" dirty="0">
                <a:latin typeface="Times New Roman" panose="02020603050405020304" pitchFamily="18" charset="0"/>
                <a:cs typeface="Times New Roman" panose="02020603050405020304" pitchFamily="18" charset="0"/>
              </a:rPr>
              <a:t>Features those are new and critical for the release</a:t>
            </a:r>
            <a:r>
              <a:rPr lang="en-IN" sz="2400" dirty="0" smtClean="0">
                <a:latin typeface="Times New Roman" panose="02020603050405020304" pitchFamily="18" charset="0"/>
                <a:cs typeface="Times New Roman" panose="02020603050405020304" pitchFamily="18" charset="0"/>
              </a:rPr>
              <a:t>.</a:t>
            </a:r>
          </a:p>
          <a:p>
            <a:pPr lvl="0"/>
            <a:endParaRPr lang="en-IN" sz="2400" dirty="0">
              <a:latin typeface="Times New Roman" panose="02020603050405020304" pitchFamily="18" charset="0"/>
              <a:cs typeface="Times New Roman" panose="02020603050405020304" pitchFamily="18" charset="0"/>
            </a:endParaRPr>
          </a:p>
          <a:p>
            <a:pPr lvl="0"/>
            <a:r>
              <a:rPr lang="en-IN" sz="2400" dirty="0">
                <a:latin typeface="Times New Roman" panose="02020603050405020304" pitchFamily="18" charset="0"/>
                <a:cs typeface="Times New Roman" panose="02020603050405020304" pitchFamily="18" charset="0"/>
              </a:rPr>
              <a:t>Features whose failures can be catastrophic</a:t>
            </a:r>
            <a:r>
              <a:rPr lang="en-IN" sz="2400" dirty="0" smtClean="0">
                <a:latin typeface="Times New Roman" panose="02020603050405020304" pitchFamily="18" charset="0"/>
                <a:cs typeface="Times New Roman" panose="02020603050405020304" pitchFamily="18" charset="0"/>
              </a:rPr>
              <a:t>.</a:t>
            </a:r>
          </a:p>
          <a:p>
            <a:pPr lvl="0"/>
            <a:endParaRPr lang="en-IN" sz="2400" dirty="0">
              <a:latin typeface="Times New Roman" panose="02020603050405020304" pitchFamily="18" charset="0"/>
              <a:cs typeface="Times New Roman" panose="02020603050405020304" pitchFamily="18" charset="0"/>
            </a:endParaRPr>
          </a:p>
          <a:p>
            <a:pPr lvl="0"/>
            <a:r>
              <a:rPr lang="en-IN" sz="2400" dirty="0">
                <a:latin typeface="Times New Roman" panose="02020603050405020304" pitchFamily="18" charset="0"/>
                <a:cs typeface="Times New Roman" panose="02020603050405020304" pitchFamily="18" charset="0"/>
              </a:rPr>
              <a:t>Features that are expected to be complex to test</a:t>
            </a:r>
            <a:r>
              <a:rPr lang="en-IN" sz="2400" dirty="0" smtClean="0">
                <a:latin typeface="Times New Roman" panose="02020603050405020304" pitchFamily="18" charset="0"/>
                <a:cs typeface="Times New Roman" panose="02020603050405020304" pitchFamily="18" charset="0"/>
              </a:rPr>
              <a:t>.</a:t>
            </a:r>
          </a:p>
          <a:p>
            <a:pPr lvl="0"/>
            <a:endParaRPr lang="en-IN" sz="2400" dirty="0">
              <a:latin typeface="Times New Roman" panose="02020603050405020304" pitchFamily="18" charset="0"/>
              <a:cs typeface="Times New Roman" panose="02020603050405020304" pitchFamily="18" charset="0"/>
            </a:endParaRPr>
          </a:p>
          <a:p>
            <a:pPr lvl="0"/>
            <a:r>
              <a:rPr lang="en-IN" sz="2400" dirty="0">
                <a:latin typeface="Times New Roman" panose="02020603050405020304" pitchFamily="18" charset="0"/>
                <a:cs typeface="Times New Roman" panose="02020603050405020304" pitchFamily="18" charset="0"/>
              </a:rPr>
              <a:t>Features which are extensions of earlier features that have been defect prone.</a:t>
            </a:r>
          </a:p>
        </p:txBody>
      </p:sp>
      <p:pic>
        <p:nvPicPr>
          <p:cNvPr id="4" name="Picture 3" descr="WhatsApp Image 2020-07-07 at 14.53.53.jpeg"/>
          <p:cNvPicPr>
            <a:picLocks noChangeAspect="1"/>
          </p:cNvPicPr>
          <p:nvPr/>
        </p:nvPicPr>
        <p:blipFill>
          <a:blip r:embed="rId2"/>
          <a:stretch>
            <a:fillRect/>
          </a:stretch>
        </p:blipFill>
        <p:spPr>
          <a:xfrm>
            <a:off x="8244408" y="116632"/>
            <a:ext cx="763191" cy="720080"/>
          </a:xfrm>
          <a:prstGeom prst="rect">
            <a:avLst/>
          </a:prstGeom>
        </p:spPr>
      </p:pic>
    </p:spTree>
    <p:extLst>
      <p:ext uri="{BB962C8B-B14F-4D97-AF65-F5344CB8AC3E}">
        <p14:creationId xmlns:p14="http://schemas.microsoft.com/office/powerpoint/2010/main" xmlns="" val="691093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9" y="476672"/>
            <a:ext cx="8929718" cy="5877272"/>
          </a:xfrm>
        </p:spPr>
        <p:txBody>
          <a:bodyPr>
            <a:normAutofit/>
          </a:bodyPr>
          <a:lstStyle/>
          <a:p>
            <a:pPr lvl="0">
              <a:buNone/>
            </a:pPr>
            <a:r>
              <a:rPr lang="en-IN" sz="2400" b="1" dirty="0" smtClean="0">
                <a:latin typeface="Times New Roman" panose="02020603050405020304" pitchFamily="18" charset="0"/>
                <a:cs typeface="Times New Roman" panose="02020603050405020304" pitchFamily="18" charset="0"/>
              </a:rPr>
              <a:t>3. Deciding </a:t>
            </a:r>
            <a:r>
              <a:rPr lang="en-IN" sz="2400" b="1" dirty="0">
                <a:latin typeface="Times New Roman" panose="02020603050405020304" pitchFamily="18" charset="0"/>
                <a:cs typeface="Times New Roman" panose="02020603050405020304" pitchFamily="18" charset="0"/>
              </a:rPr>
              <a:t>test </a:t>
            </a:r>
            <a:r>
              <a:rPr lang="en-IN" sz="2400" b="1" dirty="0" smtClean="0">
                <a:latin typeface="Times New Roman" panose="02020603050405020304" pitchFamily="18" charset="0"/>
                <a:cs typeface="Times New Roman" panose="02020603050405020304" pitchFamily="18" charset="0"/>
              </a:rPr>
              <a:t>approach/strategy</a:t>
            </a:r>
          </a:p>
          <a:p>
            <a:pPr lvl="0">
              <a:buNone/>
            </a:pPr>
            <a:endParaRPr lang="en-IN" sz="2400" b="1" dirty="0">
              <a:latin typeface="Times New Roman" panose="02020603050405020304" pitchFamily="18" charset="0"/>
              <a:cs typeface="Times New Roman" panose="02020603050405020304" pitchFamily="18" charset="0"/>
            </a:endParaRPr>
          </a:p>
          <a:p>
            <a:pPr>
              <a:buNone/>
            </a:pPr>
            <a:r>
              <a:rPr lang="en-IN" sz="2400" dirty="0">
                <a:latin typeface="Times New Roman" panose="02020603050405020304" pitchFamily="18" charset="0"/>
                <a:cs typeface="Times New Roman" panose="02020603050405020304" pitchFamily="18" charset="0"/>
              </a:rPr>
              <a:t>This include identifying </a:t>
            </a:r>
          </a:p>
          <a:p>
            <a:pPr lvl="0"/>
            <a:r>
              <a:rPr lang="en-IN" sz="2400" dirty="0">
                <a:latin typeface="Times New Roman" panose="02020603050405020304" pitchFamily="18" charset="0"/>
                <a:cs typeface="Times New Roman" panose="02020603050405020304" pitchFamily="18" charset="0"/>
              </a:rPr>
              <a:t>What type of testing would you use for testing functionality?</a:t>
            </a:r>
          </a:p>
          <a:p>
            <a:pPr lvl="0"/>
            <a:r>
              <a:rPr lang="en-IN" sz="2400" dirty="0">
                <a:latin typeface="Times New Roman" panose="02020603050405020304" pitchFamily="18" charset="0"/>
                <a:cs typeface="Times New Roman" panose="02020603050405020304" pitchFamily="18" charset="0"/>
              </a:rPr>
              <a:t>What are the configurations or scenarios for testing the feature?</a:t>
            </a:r>
          </a:p>
          <a:p>
            <a:pPr lvl="0"/>
            <a:r>
              <a:rPr lang="en-IN" sz="2400" dirty="0">
                <a:latin typeface="Times New Roman" panose="02020603050405020304" pitchFamily="18" charset="0"/>
                <a:cs typeface="Times New Roman" panose="02020603050405020304" pitchFamily="18" charset="0"/>
              </a:rPr>
              <a:t>What integration testing would you do to ensure these features work together?</a:t>
            </a:r>
          </a:p>
          <a:p>
            <a:pPr lvl="0"/>
            <a:r>
              <a:rPr lang="en-IN" sz="2400" dirty="0">
                <a:latin typeface="Times New Roman" panose="02020603050405020304" pitchFamily="18" charset="0"/>
                <a:cs typeface="Times New Roman" panose="02020603050405020304" pitchFamily="18" charset="0"/>
              </a:rPr>
              <a:t>What localization validations would be needed?</a:t>
            </a:r>
          </a:p>
          <a:p>
            <a:pPr lvl="0"/>
            <a:r>
              <a:rPr lang="en-IN" sz="2400" dirty="0">
                <a:latin typeface="Times New Roman" panose="02020603050405020304" pitchFamily="18" charset="0"/>
                <a:cs typeface="Times New Roman" panose="02020603050405020304" pitchFamily="18" charset="0"/>
              </a:rPr>
              <a:t>What “non-functional” tests would you need to do</a:t>
            </a:r>
            <a:r>
              <a:rPr lang="en-IN" sz="2400" dirty="0" smtClean="0">
                <a:latin typeface="Times New Roman" panose="02020603050405020304" pitchFamily="18" charset="0"/>
                <a:cs typeface="Times New Roman" panose="02020603050405020304" pitchFamily="18" charset="0"/>
              </a:rPr>
              <a:t>?</a:t>
            </a:r>
          </a:p>
          <a:p>
            <a:pPr lvl="0">
              <a:buNone/>
            </a:pPr>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244408" y="116632"/>
            <a:ext cx="763191" cy="72008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29718" cy="6858000"/>
          </a:xfrm>
        </p:spPr>
        <p:txBody>
          <a:bodyPr>
            <a:normAutofit/>
          </a:bodyPr>
          <a:lstStyle/>
          <a:p>
            <a:pPr lvl="0">
              <a:buNone/>
            </a:pPr>
            <a:endParaRPr lang="en-IN" sz="2400" dirty="0" smtClean="0">
              <a:latin typeface="Times New Roman" panose="02020603050405020304" pitchFamily="18" charset="0"/>
              <a:cs typeface="Times New Roman" panose="02020603050405020304" pitchFamily="18" charset="0"/>
            </a:endParaRPr>
          </a:p>
          <a:p>
            <a:pPr lvl="0">
              <a:buNone/>
            </a:pPr>
            <a:endParaRPr lang="en-IN" sz="2400" dirty="0">
              <a:latin typeface="Times New Roman" panose="02020603050405020304" pitchFamily="18" charset="0"/>
              <a:cs typeface="Times New Roman" panose="02020603050405020304" pitchFamily="18" charset="0"/>
            </a:endParaRPr>
          </a:p>
          <a:p>
            <a:pPr lvl="0">
              <a:buNone/>
            </a:pPr>
            <a:r>
              <a:rPr lang="en-IN" sz="2400" b="1" dirty="0" smtClean="0">
                <a:latin typeface="Times New Roman" panose="02020603050405020304" pitchFamily="18" charset="0"/>
                <a:cs typeface="Times New Roman" panose="02020603050405020304" pitchFamily="18" charset="0"/>
              </a:rPr>
              <a:t>4. Setting </a:t>
            </a:r>
            <a:r>
              <a:rPr lang="en-IN" sz="2400" b="1" dirty="0">
                <a:latin typeface="Times New Roman" panose="02020603050405020304" pitchFamily="18" charset="0"/>
                <a:cs typeface="Times New Roman" panose="02020603050405020304" pitchFamily="18" charset="0"/>
              </a:rPr>
              <a:t>up Criteria for </a:t>
            </a:r>
            <a:r>
              <a:rPr lang="en-IN" sz="2400" b="1" dirty="0" smtClean="0">
                <a:latin typeface="Times New Roman" panose="02020603050405020304" pitchFamily="18" charset="0"/>
                <a:cs typeface="Times New Roman" panose="02020603050405020304" pitchFamily="18" charset="0"/>
              </a:rPr>
              <a:t>Testing</a:t>
            </a:r>
          </a:p>
          <a:p>
            <a:pPr lvl="0" algn="just">
              <a:buNone/>
            </a:pP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There must be clear entry and exit criteria for different phases of testing.  There may also be entry criteria for the entries testing activity to start.  The completion/exit criteria specify when a test cycle or a testing activity can be deemed complete.</a:t>
            </a:r>
          </a:p>
        </p:txBody>
      </p:sp>
      <p:pic>
        <p:nvPicPr>
          <p:cNvPr id="4" name="Picture 3" descr="WhatsApp Image 2020-07-07 at 14.53.53.jpeg"/>
          <p:cNvPicPr>
            <a:picLocks noChangeAspect="1"/>
          </p:cNvPicPr>
          <p:nvPr/>
        </p:nvPicPr>
        <p:blipFill>
          <a:blip r:embed="rId2"/>
          <a:stretch>
            <a:fillRect/>
          </a:stretch>
        </p:blipFill>
        <p:spPr>
          <a:xfrm>
            <a:off x="8244408" y="116632"/>
            <a:ext cx="763191" cy="720080"/>
          </a:xfrm>
          <a:prstGeom prst="rect">
            <a:avLst/>
          </a:prstGeom>
        </p:spPr>
      </p:pic>
    </p:spTree>
    <p:extLst>
      <p:ext uri="{BB962C8B-B14F-4D97-AF65-F5344CB8AC3E}">
        <p14:creationId xmlns:p14="http://schemas.microsoft.com/office/powerpoint/2010/main" xmlns="" val="15458405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lvl="0">
              <a:buNone/>
            </a:pPr>
            <a:endParaRPr lang="en-IN" sz="2400" b="1" dirty="0" smtClean="0">
              <a:latin typeface="Times New Roman" panose="02020603050405020304" pitchFamily="18" charset="0"/>
              <a:cs typeface="Times New Roman" panose="02020603050405020304" pitchFamily="18" charset="0"/>
            </a:endParaRPr>
          </a:p>
          <a:p>
            <a:pPr lvl="0">
              <a:buNone/>
            </a:pPr>
            <a:r>
              <a:rPr lang="en-IN" sz="2400" b="1" dirty="0" smtClean="0">
                <a:latin typeface="Times New Roman" panose="02020603050405020304" pitchFamily="18" charset="0"/>
                <a:cs typeface="Times New Roman" panose="02020603050405020304" pitchFamily="18" charset="0"/>
              </a:rPr>
              <a:t>5. Identifying </a:t>
            </a:r>
            <a:r>
              <a:rPr lang="en-IN" sz="2400" b="1" dirty="0">
                <a:latin typeface="Times New Roman" panose="02020603050405020304" pitchFamily="18" charset="0"/>
                <a:cs typeface="Times New Roman" panose="02020603050405020304" pitchFamily="18" charset="0"/>
              </a:rPr>
              <a:t>Responsibilities, Staffing, and Training Needs</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These </a:t>
            </a:r>
            <a:r>
              <a:rPr lang="en-IN" sz="2400" dirty="0">
                <a:latin typeface="Times New Roman" panose="02020603050405020304" pitchFamily="18" charset="0"/>
                <a:cs typeface="Times New Roman" panose="02020603050405020304" pitchFamily="18" charset="0"/>
              </a:rPr>
              <a:t>different roles should complement each other.  The different role definitions </a:t>
            </a:r>
            <a:r>
              <a:rPr lang="en-IN" sz="2400" dirty="0" smtClean="0">
                <a:latin typeface="Times New Roman" panose="02020603050405020304" pitchFamily="18" charset="0"/>
                <a:cs typeface="Times New Roman" panose="02020603050405020304" pitchFamily="18" charset="0"/>
              </a:rPr>
              <a:t>should</a:t>
            </a:r>
          </a:p>
          <a:p>
            <a:pPr marL="0" indent="0">
              <a:buNone/>
            </a:pPr>
            <a:endParaRPr lang="en-IN" sz="2400" dirty="0" smtClean="0">
              <a:latin typeface="Times New Roman" panose="02020603050405020304" pitchFamily="18" charset="0"/>
              <a:cs typeface="Times New Roman" panose="02020603050405020304" pitchFamily="18" charset="0"/>
            </a:endParaRPr>
          </a:p>
          <a:p>
            <a:pPr lvl="0">
              <a:buFont typeface="+mj-lt"/>
              <a:buAutoNum type="arabicPeriod"/>
            </a:pPr>
            <a:r>
              <a:rPr lang="en-IN" sz="2400" dirty="0">
                <a:latin typeface="Times New Roman" panose="02020603050405020304" pitchFamily="18" charset="0"/>
                <a:cs typeface="Times New Roman" panose="02020603050405020304" pitchFamily="18" charset="0"/>
              </a:rPr>
              <a:t>Ensure there is clear accountability for a given task, so that each person knows what he or she has to do;</a:t>
            </a:r>
          </a:p>
          <a:p>
            <a:pPr lvl="0">
              <a:buFont typeface="+mj-lt"/>
              <a:buAutoNum type="arabicPeriod"/>
            </a:pPr>
            <a:r>
              <a:rPr lang="en-IN" sz="2400" dirty="0">
                <a:latin typeface="Times New Roman" panose="02020603050405020304" pitchFamily="18" charset="0"/>
                <a:cs typeface="Times New Roman" panose="02020603050405020304" pitchFamily="18" charset="0"/>
              </a:rPr>
              <a:t>Clearly list the responsibilities for various functions to various people, so that everyone knows how his or her work fits into  the entire project;</a:t>
            </a:r>
          </a:p>
          <a:p>
            <a:pPr lvl="0">
              <a:buFont typeface="+mj-lt"/>
              <a:buAutoNum type="arabicPeriod"/>
            </a:pPr>
            <a:r>
              <a:rPr lang="en-IN" sz="2400" dirty="0">
                <a:latin typeface="Times New Roman" panose="02020603050405020304" pitchFamily="18" charset="0"/>
                <a:cs typeface="Times New Roman" panose="02020603050405020304" pitchFamily="18" charset="0"/>
              </a:rPr>
              <a:t>Complement each other, ensuring no one steps on an others toes; and</a:t>
            </a:r>
          </a:p>
          <a:p>
            <a:pPr lvl="0">
              <a:buFont typeface="+mj-lt"/>
              <a:buAutoNum type="arabicPeriod"/>
            </a:pPr>
            <a:r>
              <a:rPr lang="en-IN" sz="2400" dirty="0">
                <a:latin typeface="Times New Roman" panose="02020603050405020304" pitchFamily="18" charset="0"/>
                <a:cs typeface="Times New Roman" panose="02020603050405020304" pitchFamily="18" charset="0"/>
              </a:rPr>
              <a:t>Supplement each other, so that no task is left unassigned</a:t>
            </a:r>
            <a:r>
              <a:rPr lang="en-IN" sz="2400" dirty="0" smtClean="0">
                <a:latin typeface="Times New Roman" panose="02020603050405020304" pitchFamily="18" charset="0"/>
                <a:cs typeface="Times New Roman" panose="02020603050405020304" pitchFamily="18" charset="0"/>
              </a:rPr>
              <a:t>.</a:t>
            </a:r>
          </a:p>
        </p:txBody>
      </p:sp>
      <p:pic>
        <p:nvPicPr>
          <p:cNvPr id="4" name="Picture 3" descr="WhatsApp Image 2020-07-07 at 14.53.53.jpeg"/>
          <p:cNvPicPr>
            <a:picLocks noChangeAspect="1"/>
          </p:cNvPicPr>
          <p:nvPr/>
        </p:nvPicPr>
        <p:blipFill>
          <a:blip r:embed="rId2"/>
          <a:stretch>
            <a:fillRect/>
          </a:stretch>
        </p:blipFill>
        <p:spPr>
          <a:xfrm>
            <a:off x="8244408" y="116632"/>
            <a:ext cx="763191" cy="72008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2242</Words>
  <Application>Microsoft Office PowerPoint</Application>
  <PresentationFormat>On-screen Show (4:3)</PresentationFormat>
  <Paragraphs>321</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TEST PLANNING, MANAGEMENT, EXECUTION, AND REPORTING </vt:lpstr>
      <vt:lpstr>Slide 2</vt:lpstr>
      <vt:lpstr>Slide 3</vt:lpstr>
      <vt:lpstr>TESTING PLANNING</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TEST MANAGEMENT </vt:lpstr>
      <vt:lpstr>Slide 22</vt:lpstr>
      <vt:lpstr>Slide 23</vt:lpstr>
      <vt:lpstr>Slide 24</vt:lpstr>
      <vt:lpstr>Slide 25</vt:lpstr>
      <vt:lpstr>TEST PROCESS</vt:lpstr>
      <vt:lpstr>Slide 27</vt:lpstr>
      <vt:lpstr>Slide 28</vt:lpstr>
      <vt:lpstr>Slide 29</vt:lpstr>
      <vt:lpstr>Slide 30</vt:lpstr>
      <vt:lpstr>Slide 31</vt:lpstr>
      <vt:lpstr>Slide 32</vt:lpstr>
      <vt:lpstr>Slide 33</vt:lpstr>
      <vt:lpstr>TEST REPORTING</vt:lpstr>
      <vt:lpstr>Slide 35</vt:lpstr>
      <vt:lpstr>Slide 36</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PLANNING, MANAGEMENT, EXECUTION, AND REPORTING</dc:title>
  <dc:creator>admin</dc:creator>
  <cp:lastModifiedBy>student</cp:lastModifiedBy>
  <cp:revision>36</cp:revision>
  <dcterms:created xsi:type="dcterms:W3CDTF">2018-11-09T10:22:17Z</dcterms:created>
  <dcterms:modified xsi:type="dcterms:W3CDTF">2021-11-02T07:10:34Z</dcterms:modified>
</cp:coreProperties>
</file>