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5" d="100"/>
          <a:sy n="95" d="100"/>
        </p:scale>
        <p:origin x="1090"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latin typeface="Times New Roman" pitchFamily="18" charset="0"/>
                <a:cs typeface="Times New Roman" pitchFamily="18" charset="0"/>
              </a:rPr>
              <a:t>Unit 2</a:t>
            </a:r>
            <a:endParaRPr lang="en-IN" dirty="0">
              <a:latin typeface="Times New Roman" pitchFamily="18" charset="0"/>
              <a:cs typeface="Times New Roman" pitchFamily="18" charset="0"/>
            </a:endParaRPr>
          </a:p>
        </p:txBody>
      </p:sp>
      <p:sp>
        <p:nvSpPr>
          <p:cNvPr id="3" name="Subtitle 2"/>
          <p:cNvSpPr>
            <a:spLocks noGrp="1"/>
          </p:cNvSpPr>
          <p:nvPr>
            <p:ph type="subTitle" idx="1"/>
          </p:nvPr>
        </p:nvSpPr>
        <p:spPr>
          <a:xfrm>
            <a:off x="1371600" y="3657600"/>
            <a:ext cx="6400800" cy="1752600"/>
          </a:xfrm>
        </p:spPr>
        <p:txBody>
          <a:bodyPr/>
          <a:lstStyle/>
          <a:p>
            <a:r>
              <a:rPr lang="en-IN" b="1" dirty="0" err="1" smtClean="0">
                <a:solidFill>
                  <a:schemeClr val="tx1"/>
                </a:solidFill>
                <a:latin typeface="Times New Roman" pitchFamily="18" charset="0"/>
                <a:cs typeface="Times New Roman" pitchFamily="18" charset="0"/>
              </a:rPr>
              <a:t>vSphere</a:t>
            </a:r>
            <a:r>
              <a:rPr lang="en-IN" b="1" dirty="0" smtClean="0">
                <a:solidFill>
                  <a:schemeClr val="tx1"/>
                </a:solidFill>
                <a:latin typeface="Times New Roman" pitchFamily="18" charset="0"/>
                <a:cs typeface="Times New Roman" pitchFamily="18" charset="0"/>
              </a:rPr>
              <a:t> Client and </a:t>
            </a:r>
            <a:r>
              <a:rPr lang="en-IN" b="1" dirty="0" err="1" smtClean="0">
                <a:solidFill>
                  <a:schemeClr val="tx1"/>
                </a:solidFill>
                <a:latin typeface="Times New Roman" pitchFamily="18" charset="0"/>
                <a:cs typeface="Times New Roman" pitchFamily="18" charset="0"/>
              </a:rPr>
              <a:t>vSphere</a:t>
            </a:r>
            <a:r>
              <a:rPr lang="en-IN" b="1" dirty="0" smtClean="0">
                <a:solidFill>
                  <a:schemeClr val="tx1"/>
                </a:solidFill>
                <a:latin typeface="Times New Roman" pitchFamily="18" charset="0"/>
                <a:cs typeface="Times New Roman" pitchFamily="18" charset="0"/>
              </a:rPr>
              <a:t> Web client</a:t>
            </a:r>
            <a:endParaRPr lang="en-IN" dirty="0" smtClean="0">
              <a:solidFill>
                <a:schemeClr val="tx1"/>
              </a:solidFill>
              <a:latin typeface="Times New Roman" pitchFamily="18" charset="0"/>
              <a:cs typeface="Times New Roman" pitchFamily="18" charset="0"/>
            </a:endParaRPr>
          </a:p>
          <a:p>
            <a:endParaRPr lang="en-IN" dirty="0">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IN" sz="2800" dirty="0" smtClean="0">
                <a:latin typeface="Times New Roman" pitchFamily="18" charset="0"/>
                <a:cs typeface="Times New Roman" pitchFamily="18" charset="0"/>
              </a:rPr>
              <a:t>Viewing object information in the contents pane</a:t>
            </a:r>
            <a:endParaRPr lang="en-IN" sz="2800" dirty="0">
              <a:latin typeface="Times New Roman" pitchFamily="18" charset="0"/>
              <a:cs typeface="Times New Roman" pitchFamily="18" charset="0"/>
            </a:endParaRPr>
          </a:p>
        </p:txBody>
      </p:sp>
      <p:pic>
        <p:nvPicPr>
          <p:cNvPr id="3074" name="Picture 2"/>
          <p:cNvPicPr>
            <a:picLocks noGrp="1" noChangeAspect="1" noChangeArrowheads="1"/>
          </p:cNvPicPr>
          <p:nvPr>
            <p:ph idx="1"/>
          </p:nvPr>
        </p:nvPicPr>
        <p:blipFill>
          <a:blip r:embed="rId2" cstate="print"/>
          <a:srcRect/>
          <a:stretch>
            <a:fillRect/>
          </a:stretch>
        </p:blipFill>
        <p:spPr bwMode="auto">
          <a:xfrm>
            <a:off x="564314" y="1143000"/>
            <a:ext cx="8015371" cy="51816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lgn="just"/>
            <a:r>
              <a:rPr lang="en-IN" sz="2400" dirty="0" smtClean="0">
                <a:latin typeface="Times New Roman" pitchFamily="18" charset="0"/>
                <a:cs typeface="Times New Roman" pitchFamily="18" charset="0"/>
              </a:rPr>
              <a:t>You can view and manage properties for a selected object in the contents pane.</a:t>
            </a:r>
          </a:p>
          <a:p>
            <a:pPr algn="just"/>
            <a:r>
              <a:rPr lang="en-IN" sz="2400" dirty="0" smtClean="0">
                <a:latin typeface="Times New Roman" pitchFamily="18" charset="0"/>
                <a:cs typeface="Times New Roman" pitchFamily="18" charset="0"/>
              </a:rPr>
              <a:t>The contents pane provides a clear view of object properties and easy access to related objects.</a:t>
            </a:r>
          </a:p>
          <a:p>
            <a:pPr algn="just"/>
            <a:endParaRPr lang="en-IN" sz="2800" dirty="0" smtClean="0">
              <a:latin typeface="Times New Roman" pitchFamily="18" charset="0"/>
              <a:cs typeface="Times New Roman" pitchFamily="18" charset="0"/>
            </a:endParaRPr>
          </a:p>
          <a:p>
            <a:pPr algn="just">
              <a:buNone/>
            </a:pPr>
            <a:r>
              <a:rPr lang="en-IN" sz="2800" u="sng" dirty="0" smtClean="0">
                <a:latin typeface="Times New Roman" pitchFamily="18" charset="0"/>
                <a:cs typeface="Times New Roman" pitchFamily="18" charset="0"/>
              </a:rPr>
              <a:t>Viewing recent activity in the activity pane</a:t>
            </a:r>
          </a:p>
          <a:p>
            <a:pPr algn="just">
              <a:buNone/>
            </a:pPr>
            <a:r>
              <a:rPr lang="en-IN" sz="2400" dirty="0" smtClean="0">
                <a:latin typeface="Times New Roman" pitchFamily="18" charset="0"/>
                <a:cs typeface="Times New Roman" pitchFamily="18" charset="0"/>
              </a:rPr>
              <a:t>You can view recent activity pane of </a:t>
            </a:r>
            <a:r>
              <a:rPr lang="en-IN" sz="2400" dirty="0" err="1" smtClean="0">
                <a:latin typeface="Times New Roman" pitchFamily="18" charset="0"/>
                <a:cs typeface="Times New Roman" pitchFamily="18" charset="0"/>
              </a:rPr>
              <a:t>vSphere</a:t>
            </a:r>
            <a:r>
              <a:rPr lang="en-IN" sz="2400" dirty="0" smtClean="0">
                <a:latin typeface="Times New Roman" pitchFamily="18" charset="0"/>
                <a:cs typeface="Times New Roman" pitchFamily="18" charset="0"/>
              </a:rPr>
              <a:t> web client:</a:t>
            </a:r>
          </a:p>
          <a:p>
            <a:pPr algn="just"/>
            <a:r>
              <a:rPr lang="en-IN" sz="2400" dirty="0" smtClean="0">
                <a:latin typeface="Times New Roman" pitchFamily="18" charset="0"/>
                <a:cs typeface="Times New Roman" pitchFamily="18" charset="0"/>
              </a:rPr>
              <a:t>You can display all, running or failed tasks.</a:t>
            </a:r>
          </a:p>
          <a:p>
            <a:pPr algn="just"/>
            <a:r>
              <a:rPr lang="en-IN" sz="2400" dirty="0" smtClean="0">
                <a:latin typeface="Times New Roman" pitchFamily="18" charset="0"/>
                <a:cs typeface="Times New Roman" pitchFamily="18" charset="0"/>
              </a:rPr>
              <a:t>The activity pane shows running tasks.</a:t>
            </a:r>
          </a:p>
          <a:p>
            <a:pPr algn="just"/>
            <a:r>
              <a:rPr lang="en-IN" sz="2400" dirty="0" smtClean="0">
                <a:latin typeface="Times New Roman" pitchFamily="18" charset="0"/>
                <a:cs typeface="Times New Roman" pitchFamily="18" charset="0"/>
              </a:rPr>
              <a:t>The activity pane provides easy viewing of alarms.</a:t>
            </a:r>
          </a:p>
          <a:p>
            <a:pPr algn="just">
              <a:buNone/>
            </a:pPr>
            <a:endParaRPr lang="en-IN" sz="2400" dirty="0" smtClean="0">
              <a:latin typeface="Times New Roman" pitchFamily="18" charset="0"/>
              <a:cs typeface="Times New Roman" pitchFamily="18" charset="0"/>
            </a:endParaRPr>
          </a:p>
          <a:p>
            <a:pPr algn="just">
              <a:buNone/>
            </a:pPr>
            <a:endParaRPr lang="en-IN" sz="2800" u="sng"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1143000"/>
          </a:xfrm>
        </p:spPr>
        <p:txBody>
          <a:bodyPr>
            <a:normAutofit fontScale="90000"/>
          </a:bodyPr>
          <a:lstStyle/>
          <a:p>
            <a:r>
              <a:rPr lang="en-IN" sz="3600" dirty="0" smtClean="0">
                <a:latin typeface="Times New Roman" pitchFamily="18" charset="0"/>
                <a:cs typeface="Times New Roman" pitchFamily="18" charset="0"/>
              </a:rPr>
              <a:t>Viewing recent activity in the activity pane</a:t>
            </a:r>
            <a:r>
              <a:rPr lang="en-IN" u="sng" dirty="0" smtClean="0">
                <a:latin typeface="Times New Roman" pitchFamily="18" charset="0"/>
                <a:cs typeface="Times New Roman" pitchFamily="18" charset="0"/>
              </a:rPr>
              <a:t/>
            </a:r>
            <a:br>
              <a:rPr lang="en-IN" u="sng" dirty="0" smtClean="0">
                <a:latin typeface="Times New Roman" pitchFamily="18" charset="0"/>
                <a:cs typeface="Times New Roman" pitchFamily="18" charset="0"/>
              </a:rPr>
            </a:br>
            <a:endParaRPr lang="en-IN"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228600" y="1066800"/>
            <a:ext cx="8458200" cy="54864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990600"/>
          </a:xfrm>
        </p:spPr>
        <p:txBody>
          <a:bodyPr>
            <a:normAutofit/>
          </a:bodyPr>
          <a:lstStyle/>
          <a:p>
            <a:r>
              <a:rPr lang="en-IN" sz="2800" dirty="0" smtClean="0">
                <a:latin typeface="Times New Roman" pitchFamily="18" charset="0"/>
                <a:cs typeface="Times New Roman" pitchFamily="18" charset="0"/>
              </a:rPr>
              <a:t>Using Quick Filters</a:t>
            </a:r>
            <a:endParaRPr lang="en-IN" sz="2800" dirty="0">
              <a:latin typeface="Times New Roman" pitchFamily="18" charset="0"/>
              <a:cs typeface="Times New Roman" pitchFamily="18" charset="0"/>
            </a:endParaRPr>
          </a:p>
        </p:txBody>
      </p:sp>
      <p:pic>
        <p:nvPicPr>
          <p:cNvPr id="5122" name="Picture 2"/>
          <p:cNvPicPr>
            <a:picLocks noGrp="1" noChangeAspect="1" noChangeArrowheads="1"/>
          </p:cNvPicPr>
          <p:nvPr>
            <p:ph idx="1"/>
          </p:nvPr>
        </p:nvPicPr>
        <p:blipFill>
          <a:blip r:embed="rId2" cstate="print"/>
          <a:srcRect/>
          <a:stretch>
            <a:fillRect/>
          </a:stretch>
        </p:blipFill>
        <p:spPr bwMode="auto">
          <a:xfrm>
            <a:off x="228600" y="1143000"/>
            <a:ext cx="8534400" cy="5257799"/>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858000"/>
          </a:xfrm>
        </p:spPr>
        <p:txBody>
          <a:bodyPr>
            <a:normAutofit fontScale="85000" lnSpcReduction="20000"/>
          </a:bodyPr>
          <a:lstStyle/>
          <a:p>
            <a:pPr algn="just"/>
            <a:r>
              <a:rPr lang="en-IN" sz="2800" dirty="0" smtClean="0">
                <a:latin typeface="Times New Roman" pitchFamily="18" charset="0"/>
                <a:cs typeface="Times New Roman" pitchFamily="18" charset="0"/>
              </a:rPr>
              <a:t>Various types of quick filters are available for the </a:t>
            </a:r>
            <a:r>
              <a:rPr lang="en-IN" sz="2800" dirty="0" err="1" smtClean="0">
                <a:latin typeface="Times New Roman" pitchFamily="18" charset="0"/>
                <a:cs typeface="Times New Roman" pitchFamily="18" charset="0"/>
              </a:rPr>
              <a:t>vSphere</a:t>
            </a:r>
            <a:r>
              <a:rPr lang="en-IN" sz="2800" dirty="0" smtClean="0">
                <a:latin typeface="Times New Roman" pitchFamily="18" charset="0"/>
                <a:cs typeface="Times New Roman" pitchFamily="18" charset="0"/>
              </a:rPr>
              <a:t> objects in your inventory. </a:t>
            </a:r>
          </a:p>
          <a:p>
            <a:pPr algn="just"/>
            <a:r>
              <a:rPr lang="en-IN" sz="2800" dirty="0" smtClean="0">
                <a:latin typeface="Times New Roman" pitchFamily="18" charset="0"/>
                <a:cs typeface="Times New Roman" pitchFamily="18" charset="0"/>
              </a:rPr>
              <a:t>Tags are a quick filter option available for all types of </a:t>
            </a:r>
            <a:r>
              <a:rPr lang="en-IN" sz="2800" dirty="0" err="1" smtClean="0">
                <a:latin typeface="Times New Roman" pitchFamily="18" charset="0"/>
                <a:cs typeface="Times New Roman" pitchFamily="18" charset="0"/>
              </a:rPr>
              <a:t>vSphere</a:t>
            </a:r>
            <a:r>
              <a:rPr lang="en-IN" sz="2800" dirty="0" smtClean="0">
                <a:latin typeface="Times New Roman" pitchFamily="18" charset="0"/>
                <a:cs typeface="Times New Roman" pitchFamily="18" charset="0"/>
              </a:rPr>
              <a:t> objects.</a:t>
            </a:r>
          </a:p>
          <a:p>
            <a:pPr algn="just"/>
            <a:r>
              <a:rPr lang="en-IN" sz="2800" dirty="0" smtClean="0">
                <a:latin typeface="Times New Roman" pitchFamily="18" charset="0"/>
                <a:cs typeface="Times New Roman" pitchFamily="18" charset="0"/>
              </a:rPr>
              <a:t>You can filter data </a:t>
            </a:r>
            <a:r>
              <a:rPr lang="en-IN" sz="2800" dirty="0" err="1" smtClean="0">
                <a:latin typeface="Times New Roman" pitchFamily="18" charset="0"/>
                <a:cs typeface="Times New Roman" pitchFamily="18" charset="0"/>
              </a:rPr>
              <a:t>centers</a:t>
            </a:r>
            <a:r>
              <a:rPr lang="en-IN" sz="2800" dirty="0" smtClean="0">
                <a:latin typeface="Times New Roman" pitchFamily="18" charset="0"/>
                <a:cs typeface="Times New Roman" pitchFamily="18" charset="0"/>
              </a:rPr>
              <a:t>, </a:t>
            </a:r>
            <a:r>
              <a:rPr lang="en-IN" sz="2800" dirty="0" err="1" smtClean="0">
                <a:latin typeface="Times New Roman" pitchFamily="18" charset="0"/>
                <a:cs typeface="Times New Roman" pitchFamily="18" charset="0"/>
              </a:rPr>
              <a:t>vApps</a:t>
            </a:r>
            <a:r>
              <a:rPr lang="en-IN" sz="2800" dirty="0" smtClean="0">
                <a:latin typeface="Times New Roman" pitchFamily="18" charset="0"/>
                <a:cs typeface="Times New Roman" pitchFamily="18" charset="0"/>
              </a:rPr>
              <a:t>, and resource pools only by using the tags that are assigned to them. For </a:t>
            </a:r>
            <a:r>
              <a:rPr lang="en-IN" sz="2800" dirty="0" err="1" smtClean="0">
                <a:latin typeface="Times New Roman" pitchFamily="18" charset="0"/>
                <a:cs typeface="Times New Roman" pitchFamily="18" charset="0"/>
              </a:rPr>
              <a:t>datastores</a:t>
            </a:r>
            <a:r>
              <a:rPr lang="en-IN" sz="2800" dirty="0" smtClean="0">
                <a:latin typeface="Times New Roman" pitchFamily="18" charset="0"/>
                <a:cs typeface="Times New Roman" pitchFamily="18" charset="0"/>
              </a:rPr>
              <a:t>, clusters, hosts, virtual machines, and VM templates, you can use a number of different quick filters.</a:t>
            </a:r>
          </a:p>
          <a:p>
            <a:pPr algn="just">
              <a:buNone/>
            </a:pPr>
            <a:r>
              <a:rPr lang="en-IN" sz="2800" b="1" dirty="0" smtClean="0">
                <a:latin typeface="Times New Roman" pitchFamily="18" charset="0"/>
                <a:cs typeface="Times New Roman" pitchFamily="18" charset="0"/>
              </a:rPr>
              <a:t>Quick Filters for </a:t>
            </a:r>
            <a:r>
              <a:rPr lang="en-IN" sz="2800" b="1" dirty="0" err="1" smtClean="0">
                <a:latin typeface="Times New Roman" pitchFamily="18" charset="0"/>
                <a:cs typeface="Times New Roman" pitchFamily="18" charset="0"/>
              </a:rPr>
              <a:t>Datastores</a:t>
            </a:r>
            <a:endParaRPr lang="en-IN" sz="2800" b="1" dirty="0" smtClean="0">
              <a:latin typeface="Times New Roman" pitchFamily="18" charset="0"/>
              <a:cs typeface="Times New Roman" pitchFamily="18" charset="0"/>
            </a:endParaRPr>
          </a:p>
          <a:p>
            <a:pPr algn="just"/>
            <a:r>
              <a:rPr lang="en-IN" sz="2800" dirty="0" smtClean="0">
                <a:latin typeface="Times New Roman" pitchFamily="18" charset="0"/>
                <a:cs typeface="Times New Roman" pitchFamily="18" charset="0"/>
              </a:rPr>
              <a:t>You can filter </a:t>
            </a:r>
            <a:r>
              <a:rPr lang="en-IN" sz="2800" dirty="0" err="1" smtClean="0">
                <a:latin typeface="Times New Roman" pitchFamily="18" charset="0"/>
                <a:cs typeface="Times New Roman" pitchFamily="18" charset="0"/>
              </a:rPr>
              <a:t>datastores</a:t>
            </a:r>
            <a:r>
              <a:rPr lang="en-IN" sz="2800" dirty="0" smtClean="0">
                <a:latin typeface="Times New Roman" pitchFamily="18" charset="0"/>
                <a:cs typeface="Times New Roman" pitchFamily="18" charset="0"/>
              </a:rPr>
              <a:t> by the following criteria:</a:t>
            </a:r>
          </a:p>
          <a:p>
            <a:pPr algn="just"/>
            <a:r>
              <a:rPr lang="en-IN" sz="2800" dirty="0" smtClean="0">
                <a:latin typeface="Times New Roman" pitchFamily="18" charset="0"/>
                <a:cs typeface="Times New Roman" pitchFamily="18" charset="0"/>
              </a:rPr>
              <a:t>Tags</a:t>
            </a:r>
          </a:p>
          <a:p>
            <a:pPr algn="just"/>
            <a:r>
              <a:rPr lang="en-IN" sz="2800" dirty="0" smtClean="0">
                <a:latin typeface="Times New Roman" pitchFamily="18" charset="0"/>
                <a:cs typeface="Times New Roman" pitchFamily="18" charset="0"/>
              </a:rPr>
              <a:t>Type</a:t>
            </a:r>
          </a:p>
          <a:p>
            <a:pPr algn="just"/>
            <a:r>
              <a:rPr lang="en-IN" sz="2800" dirty="0" smtClean="0">
                <a:latin typeface="Times New Roman" pitchFamily="18" charset="0"/>
                <a:cs typeface="Times New Roman" pitchFamily="18" charset="0"/>
              </a:rPr>
              <a:t>Belongs to </a:t>
            </a:r>
            <a:r>
              <a:rPr lang="en-IN" sz="2800" dirty="0" err="1" smtClean="0">
                <a:latin typeface="Times New Roman" pitchFamily="18" charset="0"/>
                <a:cs typeface="Times New Roman" pitchFamily="18" charset="0"/>
              </a:rPr>
              <a:t>Datastore</a:t>
            </a:r>
            <a:r>
              <a:rPr lang="en-IN" sz="2800" dirty="0" smtClean="0">
                <a:latin typeface="Times New Roman" pitchFamily="18" charset="0"/>
                <a:cs typeface="Times New Roman" pitchFamily="18" charset="0"/>
              </a:rPr>
              <a:t> Cluster</a:t>
            </a:r>
          </a:p>
          <a:p>
            <a:pPr algn="just"/>
            <a:r>
              <a:rPr lang="en-IN" sz="2800" dirty="0" smtClean="0">
                <a:latin typeface="Times New Roman" pitchFamily="18" charset="0"/>
                <a:cs typeface="Times New Roman" pitchFamily="18" charset="0"/>
              </a:rPr>
              <a:t>Accessibility</a:t>
            </a:r>
          </a:p>
          <a:p>
            <a:pPr algn="just"/>
            <a:r>
              <a:rPr lang="en-IN" sz="2800" dirty="0" smtClean="0">
                <a:latin typeface="Times New Roman" pitchFamily="18" charset="0"/>
                <a:cs typeface="Times New Roman" pitchFamily="18" charset="0"/>
              </a:rPr>
              <a:t>Maintenance Mode</a:t>
            </a:r>
          </a:p>
          <a:p>
            <a:pPr algn="just"/>
            <a:r>
              <a:rPr lang="en-IN" sz="2800" dirty="0" smtClean="0">
                <a:latin typeface="Times New Roman" pitchFamily="18" charset="0"/>
                <a:cs typeface="Times New Roman" pitchFamily="18" charset="0"/>
              </a:rPr>
              <a:t>Drive Type</a:t>
            </a:r>
          </a:p>
          <a:p>
            <a:pPr algn="just"/>
            <a:r>
              <a:rPr lang="en-IN" sz="2800" dirty="0" smtClean="0">
                <a:latin typeface="Times New Roman" pitchFamily="18" charset="0"/>
                <a:cs typeface="Times New Roman" pitchFamily="18" charset="0"/>
              </a:rPr>
              <a:t>% Free Space</a:t>
            </a:r>
          </a:p>
          <a:p>
            <a:pPr algn="just"/>
            <a:r>
              <a:rPr lang="en-IN" sz="2800" dirty="0" smtClean="0">
                <a:latin typeface="Times New Roman" pitchFamily="18" charset="0"/>
                <a:cs typeface="Times New Roman" pitchFamily="18" charset="0"/>
              </a:rPr>
              <a:t>Storage I/O Control</a:t>
            </a:r>
          </a:p>
          <a:p>
            <a:pPr algn="just"/>
            <a:endParaRPr lang="en-IN"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IN" sz="3200" dirty="0" smtClean="0">
                <a:latin typeface="Times New Roman" pitchFamily="18" charset="0"/>
                <a:cs typeface="Times New Roman" pitchFamily="18" charset="0"/>
              </a:rPr>
              <a:t>Viewing recently visited and created objects</a:t>
            </a:r>
            <a:endParaRPr lang="en-IN"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38200"/>
            <a:ext cx="8229600" cy="6019800"/>
          </a:xfrm>
        </p:spPr>
        <p:txBody>
          <a:bodyPr>
            <a:normAutofit fontScale="70000" lnSpcReduction="20000"/>
          </a:bodyPr>
          <a:lstStyle/>
          <a:p>
            <a:pPr algn="just"/>
            <a:r>
              <a:rPr lang="en-IN" dirty="0" smtClean="0">
                <a:latin typeface="Times New Roman" pitchFamily="18" charset="0"/>
                <a:cs typeface="Times New Roman" pitchFamily="18" charset="0"/>
              </a:rPr>
              <a:t>In the </a:t>
            </a:r>
            <a:r>
              <a:rPr lang="en-IN" b="1" dirty="0" smtClean="0">
                <a:latin typeface="Times New Roman" pitchFamily="18" charset="0"/>
                <a:cs typeface="Times New Roman" pitchFamily="18" charset="0"/>
              </a:rPr>
              <a:t>Recent Objects</a:t>
            </a:r>
            <a:r>
              <a:rPr lang="en-IN" dirty="0" smtClean="0">
                <a:latin typeface="Times New Roman" pitchFamily="18" charset="0"/>
                <a:cs typeface="Times New Roman" pitchFamily="18" charset="0"/>
              </a:rPr>
              <a:t> pane, you can see a history of the most recent objects that you visited in your environment. You can see the most recent objects that you visited and the latest objects that you created. The recent objects list is persistent between </a:t>
            </a:r>
            <a:r>
              <a:rPr lang="en-IN" dirty="0" err="1" smtClean="0">
                <a:latin typeface="Times New Roman" pitchFamily="18" charset="0"/>
                <a:cs typeface="Times New Roman" pitchFamily="18" charset="0"/>
              </a:rPr>
              <a:t>vSphere</a:t>
            </a:r>
            <a:r>
              <a:rPr lang="en-IN" dirty="0" smtClean="0">
                <a:latin typeface="Times New Roman" pitchFamily="18" charset="0"/>
                <a:cs typeface="Times New Roman" pitchFamily="18" charset="0"/>
              </a:rPr>
              <a:t> Web Client sessions, but the new objects list is not persistent between </a:t>
            </a:r>
            <a:r>
              <a:rPr lang="en-IN" dirty="0" err="1" smtClean="0">
                <a:latin typeface="Times New Roman" pitchFamily="18" charset="0"/>
                <a:cs typeface="Times New Roman" pitchFamily="18" charset="0"/>
              </a:rPr>
              <a:t>vSphere</a:t>
            </a:r>
            <a:r>
              <a:rPr lang="en-IN" dirty="0" smtClean="0">
                <a:latin typeface="Times New Roman" pitchFamily="18" charset="0"/>
                <a:cs typeface="Times New Roman" pitchFamily="18" charset="0"/>
              </a:rPr>
              <a:t> Web Client sessions.</a:t>
            </a:r>
          </a:p>
          <a:p>
            <a:pPr algn="just">
              <a:buNone/>
            </a:pPr>
            <a:r>
              <a:rPr lang="en-IN" b="1" dirty="0" smtClean="0">
                <a:latin typeface="Times New Roman" pitchFamily="18" charset="0"/>
                <a:cs typeface="Times New Roman" pitchFamily="18" charset="0"/>
              </a:rPr>
              <a:t>Procedure</a:t>
            </a:r>
          </a:p>
          <a:p>
            <a:pPr algn="just"/>
            <a:r>
              <a:rPr lang="en-IN" dirty="0" smtClean="0">
                <a:latin typeface="Times New Roman" pitchFamily="18" charset="0"/>
                <a:cs typeface="Times New Roman" pitchFamily="18" charset="0"/>
              </a:rPr>
              <a:t>In the </a:t>
            </a:r>
            <a:r>
              <a:rPr lang="en-IN" b="1" dirty="0" smtClean="0">
                <a:latin typeface="Times New Roman" pitchFamily="18" charset="0"/>
                <a:cs typeface="Times New Roman" pitchFamily="18" charset="0"/>
              </a:rPr>
              <a:t>Recent Objects</a:t>
            </a:r>
            <a:r>
              <a:rPr lang="en-IN" dirty="0" smtClean="0">
                <a:latin typeface="Times New Roman" pitchFamily="18" charset="0"/>
                <a:cs typeface="Times New Roman" pitchFamily="18" charset="0"/>
              </a:rPr>
              <a:t> pane, select the tab that you want to view.</a:t>
            </a:r>
          </a:p>
          <a:p>
            <a:pPr algn="just"/>
            <a:r>
              <a:rPr lang="en-IN" dirty="0" smtClean="0">
                <a:latin typeface="Times New Roman" pitchFamily="18" charset="0"/>
                <a:cs typeface="Times New Roman" pitchFamily="18" charset="0"/>
              </a:rPr>
              <a:t>Objects are listed in two tabs depending on whether you visited or created the object.</a:t>
            </a:r>
          </a:p>
          <a:p>
            <a:pPr algn="just">
              <a:buNone/>
            </a:pPr>
            <a:r>
              <a:rPr lang="en-IN" b="1" dirty="0" smtClean="0">
                <a:latin typeface="Times New Roman" pitchFamily="18" charset="0"/>
                <a:cs typeface="Times New Roman" pitchFamily="18" charset="0"/>
              </a:rPr>
              <a:t>        </a:t>
            </a:r>
            <a:r>
              <a:rPr lang="en-IN" b="1" u="sng" dirty="0" smtClean="0">
                <a:latin typeface="Times New Roman" pitchFamily="18" charset="0"/>
                <a:cs typeface="Times New Roman" pitchFamily="18" charset="0"/>
              </a:rPr>
              <a:t>Tab						Description</a:t>
            </a:r>
          </a:p>
          <a:p>
            <a:pPr algn="just"/>
            <a:r>
              <a:rPr lang="en-IN" dirty="0" smtClean="0">
                <a:latin typeface="Times New Roman" pitchFamily="18" charset="0"/>
                <a:cs typeface="Times New Roman" pitchFamily="18" charset="0"/>
              </a:rPr>
              <a:t>Viewed			The last objects that you visited in 				the </a:t>
            </a:r>
            <a:r>
              <a:rPr lang="en-IN" dirty="0" err="1" smtClean="0">
                <a:latin typeface="Times New Roman" pitchFamily="18" charset="0"/>
                <a:cs typeface="Times New Roman" pitchFamily="18" charset="0"/>
              </a:rPr>
              <a:t>vSphere</a:t>
            </a:r>
            <a:r>
              <a:rPr lang="en-IN" dirty="0" smtClean="0">
                <a:latin typeface="Times New Roman" pitchFamily="18" charset="0"/>
                <a:cs typeface="Times New Roman" pitchFamily="18" charset="0"/>
              </a:rPr>
              <a:t> Web Client inventory.</a:t>
            </a:r>
          </a:p>
          <a:p>
            <a:pPr algn="just"/>
            <a:r>
              <a:rPr lang="en-IN" dirty="0" smtClean="0">
                <a:latin typeface="Times New Roman" pitchFamily="18" charset="0"/>
                <a:cs typeface="Times New Roman" pitchFamily="18" charset="0"/>
              </a:rPr>
              <a:t>Created			The latest objects that you created in 				the </a:t>
            </a:r>
            <a:r>
              <a:rPr lang="en-IN" dirty="0" err="1" smtClean="0">
                <a:latin typeface="Times New Roman" pitchFamily="18" charset="0"/>
                <a:cs typeface="Times New Roman" pitchFamily="18" charset="0"/>
              </a:rPr>
              <a:t>vSphere</a:t>
            </a:r>
            <a:r>
              <a:rPr lang="en-IN" dirty="0" smtClean="0">
                <a:latin typeface="Times New Roman" pitchFamily="18" charset="0"/>
                <a:cs typeface="Times New Roman" pitchFamily="18" charset="0"/>
              </a:rPr>
              <a:t> Web Client inventory.</a:t>
            </a:r>
          </a:p>
          <a:p>
            <a:pPr algn="just">
              <a:buNone/>
            </a:pPr>
            <a:endParaRPr lang="en-IN" dirty="0" smtClean="0">
              <a:latin typeface="Times New Roman" pitchFamily="18" charset="0"/>
              <a:cs typeface="Times New Roman" pitchFamily="18" charset="0"/>
            </a:endParaRPr>
          </a:p>
          <a:p>
            <a:pPr algn="just">
              <a:buNone/>
            </a:pPr>
            <a:r>
              <a:rPr lang="en-IN" dirty="0" smtClean="0">
                <a:latin typeface="Times New Roman" pitchFamily="18" charset="0"/>
                <a:cs typeface="Times New Roman" pitchFamily="18" charset="0"/>
              </a:rPr>
              <a:t>Click the object that you want to view.</a:t>
            </a:r>
          </a:p>
          <a:p>
            <a:pPr algn="just">
              <a:buNone/>
            </a:pPr>
            <a:r>
              <a:rPr lang="en-IN" dirty="0" smtClean="0">
                <a:latin typeface="Times New Roman" pitchFamily="18" charset="0"/>
                <a:cs typeface="Times New Roman" pitchFamily="18" charset="0"/>
              </a:rPr>
              <a:t>The object displays in the </a:t>
            </a:r>
            <a:r>
              <a:rPr lang="en-IN" dirty="0" err="1" smtClean="0">
                <a:latin typeface="Times New Roman" pitchFamily="18" charset="0"/>
                <a:cs typeface="Times New Roman" pitchFamily="18" charset="0"/>
              </a:rPr>
              <a:t>center</a:t>
            </a:r>
            <a:r>
              <a:rPr lang="en-IN" dirty="0" smtClean="0">
                <a:latin typeface="Times New Roman" pitchFamily="18" charset="0"/>
                <a:cs typeface="Times New Roman" pitchFamily="18" charset="0"/>
              </a:rPr>
              <a:t> pane of the </a:t>
            </a:r>
            <a:r>
              <a:rPr lang="en-IN" dirty="0" err="1" smtClean="0">
                <a:latin typeface="Times New Roman" pitchFamily="18" charset="0"/>
                <a:cs typeface="Times New Roman" pitchFamily="18" charset="0"/>
              </a:rPr>
              <a:t>vSphere</a:t>
            </a:r>
            <a:r>
              <a:rPr lang="en-IN" dirty="0" smtClean="0">
                <a:latin typeface="Times New Roman" pitchFamily="18" charset="0"/>
                <a:cs typeface="Times New Roman" pitchFamily="18" charset="0"/>
              </a:rPr>
              <a:t> Web Client</a:t>
            </a:r>
          </a:p>
          <a:p>
            <a:pPr algn="just"/>
            <a:endParaRPr lang="en-IN"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IN" sz="2800" dirty="0" smtClean="0">
                <a:latin typeface="Times New Roman" pitchFamily="18" charset="0"/>
                <a:cs typeface="Times New Roman" pitchFamily="18" charset="0"/>
              </a:rPr>
              <a:t>Searching in </a:t>
            </a:r>
            <a:r>
              <a:rPr lang="en-IN" sz="2800" dirty="0" err="1" smtClean="0">
                <a:latin typeface="Times New Roman" pitchFamily="18" charset="0"/>
                <a:cs typeface="Times New Roman" pitchFamily="18" charset="0"/>
              </a:rPr>
              <a:t>vSphere</a:t>
            </a:r>
            <a:r>
              <a:rPr lang="en-IN" sz="2800" dirty="0" smtClean="0">
                <a:latin typeface="Times New Roman" pitchFamily="18" charset="0"/>
                <a:cs typeface="Times New Roman" pitchFamily="18" charset="0"/>
              </a:rPr>
              <a:t> Web Client</a:t>
            </a:r>
            <a:endParaRPr lang="en-IN"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914400"/>
            <a:ext cx="8229600" cy="5211763"/>
          </a:xfrm>
        </p:spPr>
        <p:txBody>
          <a:bodyPr>
            <a:noAutofit/>
          </a:bodyPr>
          <a:lstStyle/>
          <a:p>
            <a:r>
              <a:rPr lang="en-IN" sz="2000" dirty="0" smtClean="0">
                <a:latin typeface="Times New Roman" pitchFamily="18" charset="0"/>
                <a:cs typeface="Times New Roman" pitchFamily="18" charset="0"/>
              </a:rPr>
              <a:t>With </a:t>
            </a:r>
            <a:r>
              <a:rPr lang="en-IN" sz="2000" dirty="0" err="1" smtClean="0">
                <a:latin typeface="Times New Roman" pitchFamily="18" charset="0"/>
                <a:cs typeface="Times New Roman" pitchFamily="18" charset="0"/>
              </a:rPr>
              <a:t>vSphere</a:t>
            </a:r>
            <a:r>
              <a:rPr lang="en-IN" sz="2000" dirty="0" smtClean="0">
                <a:latin typeface="Times New Roman" pitchFamily="18" charset="0"/>
                <a:cs typeface="Times New Roman" pitchFamily="18" charset="0"/>
              </a:rPr>
              <a:t> Client, you can search the inventory for objects that match specified criteria.</a:t>
            </a:r>
          </a:p>
          <a:p>
            <a:r>
              <a:rPr lang="en-IN" sz="2000" dirty="0" smtClean="0">
                <a:latin typeface="Times New Roman" pitchFamily="18" charset="0"/>
                <a:cs typeface="Times New Roman" pitchFamily="18" charset="0"/>
              </a:rPr>
              <a:t>You can only view and search for inventory objects that you have permission to view.</a:t>
            </a:r>
          </a:p>
          <a:p>
            <a:r>
              <a:rPr lang="en-IN" sz="2000" dirty="0" smtClean="0">
                <a:latin typeface="Times New Roman" pitchFamily="18" charset="0"/>
                <a:cs typeface="Times New Roman" pitchFamily="18" charset="0"/>
              </a:rPr>
              <a:t>You can perform the following types of searches</a:t>
            </a:r>
          </a:p>
          <a:p>
            <a:r>
              <a:rPr lang="en-IN" sz="2000" b="1" u="sng" dirty="0" smtClean="0">
                <a:latin typeface="Times New Roman" pitchFamily="18" charset="0"/>
                <a:cs typeface="Times New Roman" pitchFamily="18" charset="0"/>
              </a:rPr>
              <a:t>Perform a Quick Search</a:t>
            </a:r>
            <a:r>
              <a:rPr lang="en-IN" sz="2000" dirty="0" smtClean="0">
                <a:latin typeface="Times New Roman" pitchFamily="18" charset="0"/>
                <a:cs typeface="Times New Roman" pitchFamily="18" charset="0"/>
              </a:rPr>
              <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A quick search checks all types of objects for the specified search term within the name or other properties of the object. </a:t>
            </a:r>
          </a:p>
          <a:p>
            <a:r>
              <a:rPr lang="en-IN" sz="2000" b="1" u="sng" dirty="0" smtClean="0">
                <a:latin typeface="Times New Roman" pitchFamily="18" charset="0"/>
                <a:cs typeface="Times New Roman" pitchFamily="18" charset="0"/>
              </a:rPr>
              <a:t>Perform a Simple Search</a:t>
            </a:r>
            <a:r>
              <a:rPr lang="en-IN" sz="2000" dirty="0" smtClean="0">
                <a:latin typeface="Times New Roman" pitchFamily="18" charset="0"/>
                <a:cs typeface="Times New Roman" pitchFamily="18" charset="0"/>
              </a:rPr>
              <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A simple search checks all types of objects for a specified search term within the object name. </a:t>
            </a:r>
          </a:p>
          <a:p>
            <a:r>
              <a:rPr lang="en-IN" sz="2000" b="1" u="sng" dirty="0" smtClean="0">
                <a:latin typeface="Times New Roman" pitchFamily="18" charset="0"/>
                <a:cs typeface="Times New Roman" pitchFamily="18" charset="0"/>
              </a:rPr>
              <a:t>Perform an Advanced Search</a:t>
            </a:r>
            <a:r>
              <a:rPr lang="en-IN" sz="2000" dirty="0" smtClean="0">
                <a:latin typeface="Times New Roman" pitchFamily="18" charset="0"/>
                <a:cs typeface="Times New Roman" pitchFamily="18" charset="0"/>
              </a:rPr>
              <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You can conduct an advanced search in the </a:t>
            </a:r>
            <a:r>
              <a:rPr lang="en-IN" sz="2000" dirty="0" err="1" smtClean="0">
                <a:latin typeface="Times New Roman" pitchFamily="18" charset="0"/>
                <a:cs typeface="Times New Roman" pitchFamily="18" charset="0"/>
              </a:rPr>
              <a:t>vSphere</a:t>
            </a:r>
            <a:r>
              <a:rPr lang="en-IN" sz="2000" dirty="0" smtClean="0">
                <a:latin typeface="Times New Roman" pitchFamily="18" charset="0"/>
                <a:cs typeface="Times New Roman" pitchFamily="18" charset="0"/>
              </a:rPr>
              <a:t> Web Client to search for managed objects that meet multiple criteria. </a:t>
            </a:r>
          </a:p>
          <a:p>
            <a:r>
              <a:rPr lang="en-IN" sz="2000" b="1" u="sng" dirty="0" smtClean="0">
                <a:latin typeface="Times New Roman" pitchFamily="18" charset="0"/>
                <a:cs typeface="Times New Roman" pitchFamily="18" charset="0"/>
              </a:rPr>
              <a:t>Save, Run, Rename, and Delete a Search</a:t>
            </a:r>
            <a:r>
              <a:rPr lang="en-IN" sz="2000" dirty="0" smtClean="0">
                <a:latin typeface="Times New Roman" pitchFamily="18" charset="0"/>
                <a:cs typeface="Times New Roman" pitchFamily="18" charset="0"/>
              </a:rPr>
              <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You can save search queries in the </a:t>
            </a:r>
            <a:r>
              <a:rPr lang="en-IN" sz="2000" dirty="0" err="1" smtClean="0">
                <a:latin typeface="Times New Roman" pitchFamily="18" charset="0"/>
                <a:cs typeface="Times New Roman" pitchFamily="18" charset="0"/>
              </a:rPr>
              <a:t>vSphere</a:t>
            </a:r>
            <a:r>
              <a:rPr lang="en-IN" sz="2000" dirty="0" smtClean="0">
                <a:latin typeface="Times New Roman" pitchFamily="18" charset="0"/>
                <a:cs typeface="Times New Roman" pitchFamily="18" charset="0"/>
              </a:rPr>
              <a:t> Client so you can rerun, rename, or delete them later. </a:t>
            </a:r>
          </a:p>
          <a:p>
            <a:endParaRPr lang="en-IN" sz="2000"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457200" y="0"/>
            <a:ext cx="8229600" cy="38862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normAutofit/>
          </a:bodyPr>
          <a:lstStyle/>
          <a:p>
            <a:r>
              <a:rPr lang="en-IN" sz="3200" dirty="0" smtClean="0">
                <a:latin typeface="Times New Roman" pitchFamily="18" charset="0"/>
                <a:cs typeface="Times New Roman" pitchFamily="18" charset="0"/>
              </a:rPr>
              <a:t>Saving a search and Loading a Saved Search</a:t>
            </a:r>
            <a:endParaRPr lang="en-IN"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4830763"/>
          </a:xfrm>
        </p:spPr>
        <p:txBody>
          <a:bodyPr>
            <a:normAutofit/>
          </a:bodyPr>
          <a:lstStyle/>
          <a:p>
            <a:pPr algn="just">
              <a:buNone/>
            </a:pPr>
            <a:r>
              <a:rPr lang="en-IN" sz="2600" b="1" dirty="0" smtClean="0">
                <a:latin typeface="Times New Roman" pitchFamily="18" charset="0"/>
                <a:cs typeface="Times New Roman" pitchFamily="18" charset="0"/>
              </a:rPr>
              <a:t>Procedure</a:t>
            </a:r>
          </a:p>
          <a:p>
            <a:pPr algn="just"/>
            <a:r>
              <a:rPr lang="en-IN" sz="2600" dirty="0" smtClean="0">
                <a:latin typeface="Times New Roman" pitchFamily="18" charset="0"/>
                <a:cs typeface="Times New Roman" pitchFamily="18" charset="0"/>
              </a:rPr>
              <a:t>In the </a:t>
            </a:r>
            <a:r>
              <a:rPr lang="en-IN" sz="2600" dirty="0" err="1" smtClean="0">
                <a:latin typeface="Times New Roman" pitchFamily="18" charset="0"/>
                <a:cs typeface="Times New Roman" pitchFamily="18" charset="0"/>
              </a:rPr>
              <a:t>vSphere</a:t>
            </a:r>
            <a:r>
              <a:rPr lang="en-IN" sz="2600" dirty="0" smtClean="0">
                <a:latin typeface="Times New Roman" pitchFamily="18" charset="0"/>
                <a:cs typeface="Times New Roman" pitchFamily="18" charset="0"/>
              </a:rPr>
              <a:t> Client, enter a query for either a simple or advanced search.</a:t>
            </a:r>
          </a:p>
          <a:p>
            <a:pPr algn="just"/>
            <a:r>
              <a:rPr lang="en-IN" sz="2600" dirty="0" smtClean="0">
                <a:latin typeface="Times New Roman" pitchFamily="18" charset="0"/>
                <a:cs typeface="Times New Roman" pitchFamily="18" charset="0"/>
              </a:rPr>
              <a:t>On the search results page, click </a:t>
            </a:r>
            <a:r>
              <a:rPr lang="en-IN" sz="2600" b="1" dirty="0" smtClean="0">
                <a:latin typeface="Times New Roman" pitchFamily="18" charset="0"/>
                <a:cs typeface="Times New Roman" pitchFamily="18" charset="0"/>
              </a:rPr>
              <a:t>Save Search</a:t>
            </a:r>
            <a:r>
              <a:rPr lang="en-IN" sz="2600" dirty="0" smtClean="0">
                <a:latin typeface="Times New Roman" pitchFamily="18" charset="0"/>
                <a:cs typeface="Times New Roman" pitchFamily="18" charset="0"/>
              </a:rPr>
              <a:t>.</a:t>
            </a:r>
          </a:p>
          <a:p>
            <a:pPr algn="just"/>
            <a:r>
              <a:rPr lang="en-IN" sz="2600" dirty="0" smtClean="0">
                <a:latin typeface="Times New Roman" pitchFamily="18" charset="0"/>
                <a:cs typeface="Times New Roman" pitchFamily="18" charset="0"/>
              </a:rPr>
              <a:t>Enter a name for the search query. Names must be lowercase with no spaces. Click </a:t>
            </a:r>
            <a:r>
              <a:rPr lang="en-IN" sz="2600" b="1" dirty="0" err="1" smtClean="0">
                <a:latin typeface="Times New Roman" pitchFamily="18" charset="0"/>
                <a:cs typeface="Times New Roman" pitchFamily="18" charset="0"/>
              </a:rPr>
              <a:t>Save</a:t>
            </a:r>
            <a:r>
              <a:rPr lang="en-IN" sz="2600" dirty="0" err="1" smtClean="0">
                <a:latin typeface="Times New Roman" pitchFamily="18" charset="0"/>
                <a:cs typeface="Times New Roman" pitchFamily="18" charset="0"/>
              </a:rPr>
              <a:t>The</a:t>
            </a:r>
            <a:r>
              <a:rPr lang="en-IN" sz="2600" dirty="0" smtClean="0">
                <a:latin typeface="Times New Roman" pitchFamily="18" charset="0"/>
                <a:cs typeface="Times New Roman" pitchFamily="18" charset="0"/>
              </a:rPr>
              <a:t> search query you entered is saved. You can reload the query later and repeat the search.</a:t>
            </a:r>
          </a:p>
          <a:p>
            <a:pPr algn="just"/>
            <a:r>
              <a:rPr lang="en-IN" sz="2600" dirty="0" smtClean="0">
                <a:latin typeface="Times New Roman" pitchFamily="18" charset="0"/>
                <a:cs typeface="Times New Roman" pitchFamily="18" charset="0"/>
              </a:rPr>
              <a:t>To run a saved search, go to the quick search field and click the saved search icon. Select the search query you want to run.</a:t>
            </a:r>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a:bodyPr>
          <a:lstStyle/>
          <a:p>
            <a:r>
              <a:rPr lang="en-IN" sz="3200" dirty="0" smtClean="0">
                <a:latin typeface="Times New Roman" pitchFamily="18" charset="0"/>
                <a:cs typeface="Times New Roman" pitchFamily="18" charset="0"/>
              </a:rPr>
              <a:t>Dragging objects to New Inventory Locations</a:t>
            </a:r>
            <a:endParaRPr lang="en-IN"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135563"/>
          </a:xfrm>
        </p:spPr>
        <p:txBody>
          <a:bodyPr>
            <a:normAutofit/>
          </a:bodyPr>
          <a:lstStyle/>
          <a:p>
            <a:pPr algn="just"/>
            <a:r>
              <a:rPr lang="en-IN" sz="2400" dirty="0" smtClean="0">
                <a:latin typeface="Times New Roman" pitchFamily="18" charset="0"/>
                <a:cs typeface="Times New Roman" pitchFamily="18" charset="0"/>
              </a:rPr>
              <a:t>You can select an inventory object, and while holding the left mouse button you can drag it to another object. Drag is an alternative way to initiate operations that are available in the context menu, such as </a:t>
            </a:r>
            <a:r>
              <a:rPr lang="en-IN" sz="2400" b="1" dirty="0" smtClean="0">
                <a:latin typeface="Times New Roman" pitchFamily="18" charset="0"/>
                <a:cs typeface="Times New Roman" pitchFamily="18" charset="0"/>
              </a:rPr>
              <a:t>Move To</a:t>
            </a:r>
            <a:r>
              <a:rPr lang="en-IN" sz="2400" dirty="0" smtClean="0">
                <a:latin typeface="Times New Roman" pitchFamily="18" charset="0"/>
                <a:cs typeface="Times New Roman" pitchFamily="18" charset="0"/>
              </a:rPr>
              <a:t> and </a:t>
            </a:r>
            <a:r>
              <a:rPr lang="en-IN" sz="2400" b="1" dirty="0" smtClean="0">
                <a:latin typeface="Times New Roman" pitchFamily="18" charset="0"/>
                <a:cs typeface="Times New Roman" pitchFamily="18" charset="0"/>
              </a:rPr>
              <a:t>Migrate</a:t>
            </a:r>
            <a:r>
              <a:rPr lang="en-IN" sz="2400" dirty="0" smtClean="0">
                <a:latin typeface="Times New Roman" pitchFamily="18" charset="0"/>
                <a:cs typeface="Times New Roman" pitchFamily="18" charset="0"/>
              </a:rPr>
              <a:t>.</a:t>
            </a:r>
            <a:endParaRPr lang="en-IN" sz="24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smtClean="0">
                <a:latin typeface="Times New Roman" pitchFamily="18" charset="0"/>
                <a:cs typeface="Times New Roman" pitchFamily="18" charset="0"/>
              </a:rPr>
              <a:t>Differences between </a:t>
            </a:r>
            <a:r>
              <a:rPr lang="en-IN" sz="2400" dirty="0" err="1" smtClean="0">
                <a:latin typeface="Times New Roman" pitchFamily="18" charset="0"/>
                <a:cs typeface="Times New Roman" pitchFamily="18" charset="0"/>
              </a:rPr>
              <a:t>vSphere</a:t>
            </a:r>
            <a:r>
              <a:rPr lang="en-IN" sz="2400" dirty="0" smtClean="0">
                <a:latin typeface="Times New Roman" pitchFamily="18" charset="0"/>
                <a:cs typeface="Times New Roman" pitchFamily="18" charset="0"/>
              </a:rPr>
              <a:t> Client and </a:t>
            </a:r>
            <a:r>
              <a:rPr lang="en-IN" sz="2400" dirty="0" err="1" smtClean="0">
                <a:latin typeface="Times New Roman" pitchFamily="18" charset="0"/>
                <a:cs typeface="Times New Roman" pitchFamily="18" charset="0"/>
              </a:rPr>
              <a:t>vSphere</a:t>
            </a:r>
            <a:r>
              <a:rPr lang="en-IN" sz="2400" dirty="0" smtClean="0">
                <a:latin typeface="Times New Roman" pitchFamily="18" charset="0"/>
                <a:cs typeface="Times New Roman" pitchFamily="18" charset="0"/>
              </a:rPr>
              <a:t> Web Client</a:t>
            </a:r>
            <a:endParaRPr lang="en-IN" sz="2400" dirty="0">
              <a:latin typeface="Times New Roman" pitchFamily="18" charset="0"/>
              <a:cs typeface="Times New Roman" pitchFamily="18" charset="0"/>
            </a:endParaRPr>
          </a:p>
        </p:txBody>
      </p:sp>
      <p:pic>
        <p:nvPicPr>
          <p:cNvPr id="4" name="Picture 2"/>
          <p:cNvPicPr>
            <a:picLocks noGrp="1" noChangeAspect="1" noChangeArrowheads="1"/>
          </p:cNvPicPr>
          <p:nvPr>
            <p:ph idx="1"/>
          </p:nvPr>
        </p:nvPicPr>
        <p:blipFill>
          <a:blip r:embed="rId2" cstate="print"/>
          <a:srcRect/>
          <a:stretch>
            <a:fillRect/>
          </a:stretch>
        </p:blipFill>
        <p:spPr bwMode="auto">
          <a:xfrm>
            <a:off x="685800" y="1828800"/>
            <a:ext cx="8000999" cy="4267199"/>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a:bodyPr>
          <a:lstStyle/>
          <a:p>
            <a:r>
              <a:rPr lang="en-IN" sz="3200" dirty="0" smtClean="0">
                <a:latin typeface="Times New Roman" pitchFamily="18" charset="0"/>
                <a:cs typeface="Times New Roman" pitchFamily="18" charset="0"/>
              </a:rPr>
              <a:t>User roles and permissions</a:t>
            </a:r>
            <a:endParaRPr lang="en-IN" sz="3200" dirty="0">
              <a:latin typeface="Times New Roman" pitchFamily="18" charset="0"/>
              <a:cs typeface="Times New Roman" pitchFamily="18" charset="0"/>
            </a:endParaRPr>
          </a:p>
        </p:txBody>
      </p:sp>
      <p:pic>
        <p:nvPicPr>
          <p:cNvPr id="2050" name="Picture 2"/>
          <p:cNvPicPr>
            <a:picLocks noGrp="1" noChangeAspect="1" noChangeArrowheads="1"/>
          </p:cNvPicPr>
          <p:nvPr>
            <p:ph idx="1"/>
          </p:nvPr>
        </p:nvPicPr>
        <p:blipFill>
          <a:blip r:embed="rId2" cstate="print"/>
          <a:srcRect/>
          <a:stretch>
            <a:fillRect/>
          </a:stretch>
        </p:blipFill>
        <p:spPr bwMode="auto">
          <a:xfrm>
            <a:off x="1219200" y="1524000"/>
            <a:ext cx="6781800" cy="40386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Autofit/>
          </a:bodyPr>
          <a:lstStyle/>
          <a:p>
            <a:pPr algn="just"/>
            <a:r>
              <a:rPr lang="en-IN" sz="2200" dirty="0" smtClean="0">
                <a:latin typeface="Times New Roman" pitchFamily="18" charset="0"/>
                <a:cs typeface="Times New Roman" pitchFamily="18" charset="0"/>
              </a:rPr>
              <a:t>The permission model for </a:t>
            </a:r>
            <a:r>
              <a:rPr lang="en-IN" sz="2200" dirty="0" err="1" smtClean="0">
                <a:latin typeface="Times New Roman" pitchFamily="18" charset="0"/>
                <a:cs typeface="Times New Roman" pitchFamily="18" charset="0"/>
              </a:rPr>
              <a:t>vCenter</a:t>
            </a:r>
            <a:r>
              <a:rPr lang="en-IN" sz="2200" dirty="0" smtClean="0">
                <a:latin typeface="Times New Roman" pitchFamily="18" charset="0"/>
                <a:cs typeface="Times New Roman" pitchFamily="18" charset="0"/>
              </a:rPr>
              <a:t> Server systems relies on assigning permissions to objects in the </a:t>
            </a:r>
            <a:r>
              <a:rPr lang="en-IN" sz="2200" dirty="0" err="1" smtClean="0">
                <a:latin typeface="Times New Roman" pitchFamily="18" charset="0"/>
                <a:cs typeface="Times New Roman" pitchFamily="18" charset="0"/>
              </a:rPr>
              <a:t>vSphere</a:t>
            </a:r>
            <a:r>
              <a:rPr lang="en-IN" sz="2200" dirty="0" smtClean="0">
                <a:latin typeface="Times New Roman" pitchFamily="18" charset="0"/>
                <a:cs typeface="Times New Roman" pitchFamily="18" charset="0"/>
              </a:rPr>
              <a:t> object hierarchy. Each permission gives one user or group a set of privileges, that is, a role for the selected object.</a:t>
            </a:r>
          </a:p>
          <a:p>
            <a:pPr algn="just"/>
            <a:endParaRPr lang="en-IN" sz="2200" dirty="0" smtClean="0">
              <a:latin typeface="Times New Roman" pitchFamily="18" charset="0"/>
              <a:cs typeface="Times New Roman" pitchFamily="18" charset="0"/>
            </a:endParaRPr>
          </a:p>
          <a:p>
            <a:pPr algn="just">
              <a:buNone/>
            </a:pPr>
            <a:r>
              <a:rPr lang="en-IN" sz="2200" dirty="0" smtClean="0">
                <a:latin typeface="Times New Roman" pitchFamily="18" charset="0"/>
                <a:cs typeface="Times New Roman" pitchFamily="18" charset="0"/>
              </a:rPr>
              <a:t>The following concepts are important.</a:t>
            </a:r>
          </a:p>
          <a:p>
            <a:pPr algn="just"/>
            <a:r>
              <a:rPr lang="en-IN" sz="2200" dirty="0" smtClean="0">
                <a:latin typeface="Times New Roman" pitchFamily="18" charset="0"/>
                <a:cs typeface="Times New Roman" pitchFamily="18" charset="0"/>
              </a:rPr>
              <a:t>Permissions: Each object in the </a:t>
            </a:r>
            <a:r>
              <a:rPr lang="en-IN" sz="2200" dirty="0" err="1" smtClean="0">
                <a:latin typeface="Times New Roman" pitchFamily="18" charset="0"/>
                <a:cs typeface="Times New Roman" pitchFamily="18" charset="0"/>
              </a:rPr>
              <a:t>vCenter</a:t>
            </a:r>
            <a:r>
              <a:rPr lang="en-IN" sz="2200" dirty="0" smtClean="0">
                <a:latin typeface="Times New Roman" pitchFamily="18" charset="0"/>
                <a:cs typeface="Times New Roman" pitchFamily="18" charset="0"/>
              </a:rPr>
              <a:t> Server object hierarchy has associated permissions. Each permission specifies for one group or user which privileges that group or user has on the object.</a:t>
            </a:r>
          </a:p>
          <a:p>
            <a:pPr algn="just"/>
            <a:r>
              <a:rPr lang="en-IN" sz="2200" dirty="0" smtClean="0">
                <a:latin typeface="Times New Roman" pitchFamily="18" charset="0"/>
                <a:cs typeface="Times New Roman" pitchFamily="18" charset="0"/>
              </a:rPr>
              <a:t>Users and Groups: On </a:t>
            </a:r>
            <a:r>
              <a:rPr lang="en-IN" sz="2200" dirty="0" err="1" smtClean="0">
                <a:latin typeface="Times New Roman" pitchFamily="18" charset="0"/>
                <a:cs typeface="Times New Roman" pitchFamily="18" charset="0"/>
              </a:rPr>
              <a:t>vCenter</a:t>
            </a:r>
            <a:r>
              <a:rPr lang="en-IN" sz="2200" dirty="0" smtClean="0">
                <a:latin typeface="Times New Roman" pitchFamily="18" charset="0"/>
                <a:cs typeface="Times New Roman" pitchFamily="18" charset="0"/>
              </a:rPr>
              <a:t> Server systems, you can assign privileges only to authenticated users or groups of authenticated users. Users are authenticated through </a:t>
            </a:r>
            <a:r>
              <a:rPr lang="en-IN" sz="2200" dirty="0" err="1" smtClean="0">
                <a:latin typeface="Times New Roman" pitchFamily="18" charset="0"/>
                <a:cs typeface="Times New Roman" pitchFamily="18" charset="0"/>
              </a:rPr>
              <a:t>vCenter</a:t>
            </a:r>
            <a:r>
              <a:rPr lang="en-IN" sz="2200" dirty="0" smtClean="0">
                <a:latin typeface="Times New Roman" pitchFamily="18" charset="0"/>
                <a:cs typeface="Times New Roman" pitchFamily="18" charset="0"/>
              </a:rPr>
              <a:t> Single Sign-On. The users and groups must be defined in the identity source that </a:t>
            </a:r>
            <a:r>
              <a:rPr lang="en-IN" sz="2200" dirty="0" err="1" smtClean="0">
                <a:latin typeface="Times New Roman" pitchFamily="18" charset="0"/>
                <a:cs typeface="Times New Roman" pitchFamily="18" charset="0"/>
              </a:rPr>
              <a:t>vCenter</a:t>
            </a:r>
            <a:r>
              <a:rPr lang="en-IN" sz="2200" dirty="0" smtClean="0">
                <a:latin typeface="Times New Roman" pitchFamily="18" charset="0"/>
                <a:cs typeface="Times New Roman" pitchFamily="18" charset="0"/>
              </a:rPr>
              <a:t> Single Sign-On is using to authenticate. Define users and groups using the tools in your identity source, for example, Active Directory.</a:t>
            </a:r>
          </a:p>
          <a:p>
            <a:pPr algn="just"/>
            <a:endParaRPr lang="en-IN" sz="2200" dirty="0" smtClean="0">
              <a:latin typeface="Times New Roman" pitchFamily="18" charset="0"/>
              <a:cs typeface="Times New Roman" pitchFamily="18" charset="0"/>
            </a:endParaRPr>
          </a:p>
          <a:p>
            <a:pPr algn="just"/>
            <a:endParaRPr lang="en-IN" sz="2200"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lgn="just"/>
            <a:r>
              <a:rPr lang="en-IN" sz="2200" dirty="0" smtClean="0">
                <a:latin typeface="Times New Roman" pitchFamily="18" charset="0"/>
                <a:cs typeface="Times New Roman" pitchFamily="18" charset="0"/>
              </a:rPr>
              <a:t>Privileges: Privileges are fine-grained access controls. You can group those privileges into roles, that you can then map to users or groups.</a:t>
            </a:r>
          </a:p>
          <a:p>
            <a:pPr algn="just"/>
            <a:endParaRPr lang="en-IN" sz="2200" dirty="0" smtClean="0">
              <a:latin typeface="Times New Roman" pitchFamily="18" charset="0"/>
              <a:cs typeface="Times New Roman" pitchFamily="18" charset="0"/>
            </a:endParaRPr>
          </a:p>
          <a:p>
            <a:pPr algn="just"/>
            <a:r>
              <a:rPr lang="en-IN" sz="2200" dirty="0" smtClean="0">
                <a:latin typeface="Times New Roman" pitchFamily="18" charset="0"/>
                <a:cs typeface="Times New Roman" pitchFamily="18" charset="0"/>
              </a:rPr>
              <a:t>Roles: Roles are sets of privileges. Roles allow you to assign permissions on an object based on a typical set of tasks that users perform. Default roles, such as Administrator, are predefined on </a:t>
            </a:r>
            <a:r>
              <a:rPr lang="en-IN" sz="2200" dirty="0" err="1" smtClean="0">
                <a:latin typeface="Times New Roman" pitchFamily="18" charset="0"/>
                <a:cs typeface="Times New Roman" pitchFamily="18" charset="0"/>
              </a:rPr>
              <a:t>vCenter</a:t>
            </a:r>
            <a:r>
              <a:rPr lang="en-IN" sz="2200" dirty="0" smtClean="0">
                <a:latin typeface="Times New Roman" pitchFamily="18" charset="0"/>
                <a:cs typeface="Times New Roman" pitchFamily="18" charset="0"/>
              </a:rPr>
              <a:t> Server and cannot be changed. Other roles, such as Resource Pool Administrator, are predefined sample roles. You can create custom roles either from scratch or by cloning and modifying sample roles.</a:t>
            </a:r>
            <a:endParaRPr lang="en-IN" sz="22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IN" sz="3200" dirty="0" smtClean="0">
                <a:latin typeface="Times New Roman" pitchFamily="18" charset="0"/>
                <a:cs typeface="Times New Roman" pitchFamily="18" charset="0"/>
              </a:rPr>
              <a:t>Assigning Permissions</a:t>
            </a:r>
            <a:endParaRPr lang="en-IN"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562600"/>
          </a:xfrm>
        </p:spPr>
        <p:txBody>
          <a:bodyPr>
            <a:normAutofit fontScale="77500" lnSpcReduction="20000"/>
          </a:bodyPr>
          <a:lstStyle/>
          <a:p>
            <a:pPr algn="just"/>
            <a:r>
              <a:rPr lang="en-IN" sz="3400" dirty="0" smtClean="0">
                <a:latin typeface="Times New Roman" pitchFamily="18" charset="0"/>
                <a:cs typeface="Times New Roman" pitchFamily="18" charset="0"/>
              </a:rPr>
              <a:t>Permissions are access roles that consist of a user and the user’s assigned role for an object such as a virtual machine or </a:t>
            </a:r>
            <a:r>
              <a:rPr lang="en-IN" sz="3400" dirty="0" err="1" smtClean="0">
                <a:latin typeface="Times New Roman" pitchFamily="18" charset="0"/>
                <a:cs typeface="Times New Roman" pitchFamily="18" charset="0"/>
              </a:rPr>
              <a:t>ESXi</a:t>
            </a:r>
            <a:r>
              <a:rPr lang="en-IN" sz="3400" dirty="0" smtClean="0">
                <a:latin typeface="Times New Roman" pitchFamily="18" charset="0"/>
                <a:cs typeface="Times New Roman" pitchFamily="18" charset="0"/>
              </a:rPr>
              <a:t> host. Permissions grant users the right to perform the activities specified by the role on the object to which the role is assigned.</a:t>
            </a:r>
          </a:p>
          <a:p>
            <a:pPr algn="just"/>
            <a:r>
              <a:rPr lang="en-IN" sz="3400" dirty="0" smtClean="0">
                <a:latin typeface="Times New Roman" pitchFamily="18" charset="0"/>
                <a:cs typeface="Times New Roman" pitchFamily="18" charset="0"/>
              </a:rPr>
              <a:t>For example, to configure memory for the host, you must grant a role to a user that includes the </a:t>
            </a:r>
            <a:r>
              <a:rPr lang="en-IN" sz="3400" dirty="0" err="1" smtClean="0">
                <a:latin typeface="Times New Roman" pitchFamily="18" charset="0"/>
                <a:cs typeface="Times New Roman" pitchFamily="18" charset="0"/>
              </a:rPr>
              <a:t>Host.Configuration.Memory</a:t>
            </a:r>
            <a:r>
              <a:rPr lang="en-IN" sz="3400" dirty="0" smtClean="0">
                <a:latin typeface="Times New Roman" pitchFamily="18" charset="0"/>
                <a:cs typeface="Times New Roman" pitchFamily="18" charset="0"/>
              </a:rPr>
              <a:t> Configuration privilege. By assigning different roles to users for different objects, you control the tasks that users can perform in your </a:t>
            </a:r>
            <a:r>
              <a:rPr lang="en-IN" sz="3400" dirty="0" err="1" smtClean="0">
                <a:latin typeface="Times New Roman" pitchFamily="18" charset="0"/>
                <a:cs typeface="Times New Roman" pitchFamily="18" charset="0"/>
              </a:rPr>
              <a:t>vSphere</a:t>
            </a:r>
            <a:r>
              <a:rPr lang="en-IN" sz="3400" dirty="0" smtClean="0">
                <a:latin typeface="Times New Roman" pitchFamily="18" charset="0"/>
                <a:cs typeface="Times New Roman" pitchFamily="18" charset="0"/>
              </a:rPr>
              <a:t> environment.</a:t>
            </a:r>
          </a:p>
          <a:p>
            <a:pPr algn="just"/>
            <a:r>
              <a:rPr lang="en-IN" sz="3400" dirty="0" smtClean="0">
                <a:latin typeface="Times New Roman" pitchFamily="18" charset="0"/>
                <a:cs typeface="Times New Roman" pitchFamily="18" charset="0"/>
              </a:rPr>
              <a:t>Users other than root and </a:t>
            </a:r>
            <a:r>
              <a:rPr lang="en-IN" sz="3400" dirty="0" err="1" smtClean="0">
                <a:latin typeface="Times New Roman" pitchFamily="18" charset="0"/>
                <a:cs typeface="Times New Roman" pitchFamily="18" charset="0"/>
              </a:rPr>
              <a:t>vpx</a:t>
            </a:r>
            <a:r>
              <a:rPr lang="en-IN" sz="3400" dirty="0" smtClean="0">
                <a:latin typeface="Times New Roman" pitchFamily="18" charset="0"/>
                <a:cs typeface="Times New Roman" pitchFamily="18" charset="0"/>
              </a:rPr>
              <a:t> user initially have no permissions on any objects, which means they cannot view these objects or perform operations on them. A user with Administrator privileges must assign permissions to these users to allow them to perform tasks.</a:t>
            </a:r>
          </a:p>
          <a:p>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609600" y="609600"/>
            <a:ext cx="8001000" cy="5516563"/>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IN" sz="3200" dirty="0" smtClean="0">
                <a:latin typeface="Times New Roman" pitchFamily="18" charset="0"/>
                <a:cs typeface="Times New Roman" pitchFamily="18" charset="0"/>
              </a:rPr>
              <a:t>Viewing Roles and Permissions</a:t>
            </a:r>
            <a:endParaRPr lang="en-IN" sz="3200" dirty="0">
              <a:latin typeface="Times New Roman" pitchFamily="18" charset="0"/>
              <a:cs typeface="Times New Roman" pitchFamily="18" charset="0"/>
            </a:endParaRPr>
          </a:p>
        </p:txBody>
      </p:sp>
      <p:pic>
        <p:nvPicPr>
          <p:cNvPr id="2051" name="Picture 3"/>
          <p:cNvPicPr>
            <a:picLocks noGrp="1" noChangeAspect="1" noChangeArrowheads="1"/>
          </p:cNvPicPr>
          <p:nvPr>
            <p:ph idx="1"/>
          </p:nvPr>
        </p:nvPicPr>
        <p:blipFill>
          <a:blip r:embed="rId2" cstate="print"/>
          <a:srcRect/>
          <a:stretch>
            <a:fillRect/>
          </a:stretch>
        </p:blipFill>
        <p:spPr bwMode="auto">
          <a:xfrm>
            <a:off x="838200" y="1524000"/>
            <a:ext cx="7315199" cy="49530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IN" sz="2400" dirty="0" smtClean="0">
                <a:latin typeface="Times New Roman" pitchFamily="18" charset="0"/>
                <a:cs typeface="Times New Roman" pitchFamily="18" charset="0"/>
              </a:rPr>
              <a:t>The roles option in </a:t>
            </a:r>
            <a:r>
              <a:rPr lang="en-IN" sz="2400" dirty="0" err="1" smtClean="0">
                <a:latin typeface="Times New Roman" pitchFamily="18" charset="0"/>
                <a:cs typeface="Times New Roman" pitchFamily="18" charset="0"/>
              </a:rPr>
              <a:t>vSphere</a:t>
            </a:r>
            <a:r>
              <a:rPr lang="en-IN" sz="2400" dirty="0" smtClean="0">
                <a:latin typeface="Times New Roman" pitchFamily="18" charset="0"/>
                <a:cs typeface="Times New Roman" pitchFamily="18" charset="0"/>
              </a:rPr>
              <a:t> in </a:t>
            </a:r>
            <a:r>
              <a:rPr lang="en-IN" sz="2400" dirty="0" err="1" smtClean="0">
                <a:latin typeface="Times New Roman" pitchFamily="18" charset="0"/>
                <a:cs typeface="Times New Roman" pitchFamily="18" charset="0"/>
              </a:rPr>
              <a:t>vSphere</a:t>
            </a:r>
            <a:r>
              <a:rPr lang="en-IN" sz="2400" dirty="0" smtClean="0">
                <a:latin typeface="Times New Roman" pitchFamily="18" charset="0"/>
                <a:cs typeface="Times New Roman" pitchFamily="18" charset="0"/>
              </a:rPr>
              <a:t> web client web client shows the role assigned to a user for a particular object.</a:t>
            </a:r>
          </a:p>
          <a:p>
            <a:pPr algn="just"/>
            <a:endParaRPr lang="en-IN" sz="2400" dirty="0" smtClean="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The right pane of the Roles page shows each object to which the role is assigned and the users and groups who are granted the role.</a:t>
            </a:r>
            <a:endParaRPr lang="en-IN" sz="24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latin typeface="Times New Roman" pitchFamily="18" charset="0"/>
                <a:cs typeface="Times New Roman" pitchFamily="18" charset="0"/>
              </a:rPr>
              <a:t>Accessing </a:t>
            </a:r>
            <a:r>
              <a:rPr lang="en-IN" sz="2800" dirty="0" err="1" smtClean="0">
                <a:latin typeface="Times New Roman" pitchFamily="18" charset="0"/>
                <a:cs typeface="Times New Roman" pitchFamily="18" charset="0"/>
              </a:rPr>
              <a:t>vSphere</a:t>
            </a:r>
            <a:r>
              <a:rPr lang="en-IN" sz="2800" dirty="0" smtClean="0">
                <a:latin typeface="Times New Roman" pitchFamily="18" charset="0"/>
                <a:cs typeface="Times New Roman" pitchFamily="18" charset="0"/>
              </a:rPr>
              <a:t> Web client</a:t>
            </a:r>
            <a:endParaRPr lang="en-IN"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525963"/>
          </a:xfrm>
        </p:spPr>
        <p:txBody>
          <a:bodyPr>
            <a:normAutofit/>
          </a:bodyPr>
          <a:lstStyle/>
          <a:p>
            <a:pPr algn="just"/>
            <a:r>
              <a:rPr lang="en-IN" sz="2800" dirty="0" smtClean="0">
                <a:latin typeface="Times New Roman" pitchFamily="18" charset="0"/>
                <a:cs typeface="Times New Roman" pitchFamily="18" charset="0"/>
              </a:rPr>
              <a:t>You can access </a:t>
            </a:r>
            <a:r>
              <a:rPr lang="en-IN" sz="2800" dirty="0" err="1" smtClean="0">
                <a:latin typeface="Times New Roman" pitchFamily="18" charset="0"/>
                <a:cs typeface="Times New Roman" pitchFamily="18" charset="0"/>
              </a:rPr>
              <a:t>Vsphere</a:t>
            </a:r>
            <a:r>
              <a:rPr lang="en-IN" sz="2800" dirty="0" smtClean="0">
                <a:latin typeface="Times New Roman" pitchFamily="18" charset="0"/>
                <a:cs typeface="Times New Roman" pitchFamily="18" charset="0"/>
              </a:rPr>
              <a:t> web client through a web browser connected to a </a:t>
            </a:r>
            <a:r>
              <a:rPr lang="en-IN" sz="2800" dirty="0" err="1" smtClean="0">
                <a:latin typeface="Times New Roman" pitchFamily="18" charset="0"/>
                <a:cs typeface="Times New Roman" pitchFamily="18" charset="0"/>
              </a:rPr>
              <a:t>vCenter</a:t>
            </a:r>
            <a:r>
              <a:rPr lang="en-IN" sz="2800" dirty="0" smtClean="0">
                <a:latin typeface="Times New Roman" pitchFamily="18" charset="0"/>
                <a:cs typeface="Times New Roman" pitchFamily="18" charset="0"/>
              </a:rPr>
              <a:t> server system.</a:t>
            </a:r>
            <a:endParaRPr lang="en-IN" sz="28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latin typeface="Times New Roman" pitchFamily="18" charset="0"/>
                <a:cs typeface="Times New Roman" pitchFamily="18" charset="0"/>
              </a:rPr>
              <a:t>C</a:t>
            </a:r>
            <a:r>
              <a:rPr lang="en-IN" sz="3600" dirty="0" smtClean="0">
                <a:latin typeface="Times New Roman" pitchFamily="18" charset="0"/>
                <a:cs typeface="Times New Roman" pitchFamily="18" charset="0"/>
              </a:rPr>
              <a:t>lient </a:t>
            </a:r>
            <a:r>
              <a:rPr lang="en-IN" sz="3600" dirty="0">
                <a:latin typeface="Times New Roman" pitchFamily="18" charset="0"/>
                <a:cs typeface="Times New Roman" pitchFamily="18" charset="0"/>
              </a:rPr>
              <a:t>I</a:t>
            </a:r>
            <a:r>
              <a:rPr lang="en-IN" sz="3600" dirty="0" smtClean="0">
                <a:latin typeface="Times New Roman" pitchFamily="18" charset="0"/>
                <a:cs typeface="Times New Roman" pitchFamily="18" charset="0"/>
              </a:rPr>
              <a:t>ntegration </a:t>
            </a:r>
            <a:r>
              <a:rPr lang="en-IN" sz="3600" dirty="0" smtClean="0">
                <a:latin typeface="Times New Roman" pitchFamily="18" charset="0"/>
                <a:cs typeface="Times New Roman" pitchFamily="18" charset="0"/>
              </a:rPr>
              <a:t>Plug-in</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IN" sz="2400" dirty="0" smtClean="0">
                <a:latin typeface="Times New Roman" pitchFamily="18" charset="0"/>
                <a:cs typeface="Times New Roman" pitchFamily="18" charset="0"/>
              </a:rPr>
              <a:t>The Client Integration Plug-in provides access to a virtual machine’s console in the </a:t>
            </a:r>
            <a:r>
              <a:rPr lang="en-IN" sz="2400" dirty="0" err="1" smtClean="0">
                <a:latin typeface="Times New Roman" pitchFamily="18" charset="0"/>
                <a:cs typeface="Times New Roman" pitchFamily="18" charset="0"/>
              </a:rPr>
              <a:t>vSphere</a:t>
            </a:r>
            <a:r>
              <a:rPr lang="en-IN" sz="2400" dirty="0" smtClean="0">
                <a:latin typeface="Times New Roman" pitchFamily="18" charset="0"/>
                <a:cs typeface="Times New Roman" pitchFamily="18" charset="0"/>
              </a:rPr>
              <a:t> Client and provides access to other </a:t>
            </a:r>
            <a:r>
              <a:rPr lang="en-IN" sz="2400" dirty="0" err="1" smtClean="0">
                <a:latin typeface="Times New Roman" pitchFamily="18" charset="0"/>
                <a:cs typeface="Times New Roman" pitchFamily="18" charset="0"/>
              </a:rPr>
              <a:t>vSphere</a:t>
            </a:r>
            <a:r>
              <a:rPr lang="en-IN" sz="2400" dirty="0" smtClean="0">
                <a:latin typeface="Times New Roman" pitchFamily="18" charset="0"/>
                <a:cs typeface="Times New Roman" pitchFamily="18" charset="0"/>
              </a:rPr>
              <a:t> infrastructure features. </a:t>
            </a:r>
          </a:p>
          <a:p>
            <a:pPr algn="just"/>
            <a:r>
              <a:rPr lang="en-IN" sz="2400" dirty="0" smtClean="0">
                <a:latin typeface="Times New Roman" pitchFamily="18" charset="0"/>
                <a:cs typeface="Times New Roman" pitchFamily="18" charset="0"/>
              </a:rPr>
              <a:t>You can also use the Client Integration Plug-in to connect virtual devices that reside on a client computer to a virtual machine.</a:t>
            </a:r>
          </a:p>
          <a:p>
            <a:pPr algn="just"/>
            <a:r>
              <a:rPr lang="en-IN" sz="2400" dirty="0" smtClean="0">
                <a:latin typeface="Times New Roman" pitchFamily="18" charset="0"/>
                <a:cs typeface="Times New Roman" pitchFamily="18" charset="0"/>
              </a:rPr>
              <a:t>Install the Client Integration Plug-in only once to enable all the functionality the plug-in delivers. You must close the web browser before installing the plug-in.</a:t>
            </a:r>
          </a:p>
          <a:p>
            <a:pPr algn="just"/>
            <a:endParaRPr lang="en-IN" sz="24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normAutofit/>
          </a:bodyPr>
          <a:lstStyle/>
          <a:p>
            <a:r>
              <a:rPr lang="en-IN" sz="3600" dirty="0" smtClean="0">
                <a:latin typeface="Times New Roman" pitchFamily="18" charset="0"/>
                <a:cs typeface="Times New Roman" pitchFamily="18" charset="0"/>
              </a:rPr>
              <a:t>overview of the </a:t>
            </a:r>
            <a:r>
              <a:rPr lang="en-IN" sz="3600" dirty="0" err="1" smtClean="0">
                <a:latin typeface="Times New Roman" pitchFamily="18" charset="0"/>
                <a:cs typeface="Times New Roman" pitchFamily="18" charset="0"/>
              </a:rPr>
              <a:t>vSphere</a:t>
            </a:r>
            <a:r>
              <a:rPr lang="en-IN" sz="3600" dirty="0" smtClean="0">
                <a:latin typeface="Times New Roman" pitchFamily="18" charset="0"/>
                <a:cs typeface="Times New Roman" pitchFamily="18" charset="0"/>
              </a:rPr>
              <a:t> Web Client UI</a:t>
            </a:r>
            <a:endParaRPr lang="en-IN" sz="3600" dirty="0">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cstate="print"/>
          <a:srcRect/>
          <a:stretch>
            <a:fillRect/>
          </a:stretch>
        </p:blipFill>
        <p:spPr bwMode="auto">
          <a:xfrm>
            <a:off x="304800" y="1143000"/>
            <a:ext cx="8839200" cy="57150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10600" cy="6172200"/>
          </a:xfrm>
        </p:spPr>
        <p:txBody>
          <a:bodyPr>
            <a:normAutofit/>
          </a:bodyPr>
          <a:lstStyle/>
          <a:p>
            <a:pPr algn="just">
              <a:buNone/>
            </a:pPr>
            <a:r>
              <a:rPr lang="en-IN" sz="2400" dirty="0" smtClean="0">
                <a:latin typeface="Times New Roman" pitchFamily="18" charset="0"/>
                <a:cs typeface="Times New Roman" pitchFamily="18" charset="0"/>
              </a:rPr>
              <a:t>The </a:t>
            </a:r>
            <a:r>
              <a:rPr lang="en-IN" sz="2400" dirty="0" err="1" smtClean="0">
                <a:latin typeface="Times New Roman" pitchFamily="18" charset="0"/>
                <a:cs typeface="Times New Roman" pitchFamily="18" charset="0"/>
              </a:rPr>
              <a:t>vSphere</a:t>
            </a:r>
            <a:r>
              <a:rPr lang="en-IN" sz="2400" dirty="0" smtClean="0">
                <a:latin typeface="Times New Roman" pitchFamily="18" charset="0"/>
                <a:cs typeface="Times New Roman" pitchFamily="18" charset="0"/>
              </a:rPr>
              <a:t> web client UI includes organizational panes that make presentation of information understandable</a:t>
            </a:r>
            <a:r>
              <a:rPr lang="en-IN" sz="2400" dirty="0" smtClean="0">
                <a:latin typeface="Times New Roman" pitchFamily="18" charset="0"/>
                <a:cs typeface="Times New Roman" pitchFamily="18" charset="0"/>
              </a:rPr>
              <a:t>.</a:t>
            </a:r>
          </a:p>
          <a:p>
            <a:pPr algn="just">
              <a:buNone/>
            </a:pPr>
            <a:endParaRPr lang="en-IN" sz="2400" dirty="0" smtClean="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Navigation pane: You use the navigation pane for selecting to </a:t>
            </a:r>
            <a:r>
              <a:rPr lang="en-IN" sz="2400" dirty="0" err="1" smtClean="0">
                <a:latin typeface="Times New Roman" pitchFamily="18" charset="0"/>
                <a:cs typeface="Times New Roman" pitchFamily="18" charset="0"/>
              </a:rPr>
              <a:t>Vmware</a:t>
            </a:r>
            <a:r>
              <a:rPr lang="en-IN" sz="2400" dirty="0" smtClean="0">
                <a:latin typeface="Times New Roman" pitchFamily="18" charset="0"/>
                <a:cs typeface="Times New Roman" pitchFamily="18" charset="0"/>
              </a:rPr>
              <a:t> objects.</a:t>
            </a:r>
          </a:p>
          <a:p>
            <a:pPr algn="just"/>
            <a:r>
              <a:rPr lang="en-IN" sz="2400" dirty="0" smtClean="0">
                <a:latin typeface="Times New Roman" pitchFamily="18" charset="0"/>
                <a:cs typeface="Times New Roman" pitchFamily="18" charset="0"/>
              </a:rPr>
              <a:t>Contents pane: You use the navigation pane for viewing, managing and monitoring </a:t>
            </a:r>
            <a:r>
              <a:rPr lang="en-IN" sz="2400" dirty="0" err="1" smtClean="0">
                <a:latin typeface="Times New Roman" pitchFamily="18" charset="0"/>
                <a:cs typeface="Times New Roman" pitchFamily="18" charset="0"/>
              </a:rPr>
              <a:t>Vmware</a:t>
            </a:r>
            <a:r>
              <a:rPr lang="en-IN" sz="2400" dirty="0" smtClean="0">
                <a:latin typeface="Times New Roman" pitchFamily="18" charset="0"/>
                <a:cs typeface="Times New Roman" pitchFamily="18" charset="0"/>
              </a:rPr>
              <a:t> objects.</a:t>
            </a:r>
          </a:p>
          <a:p>
            <a:pPr algn="just"/>
            <a:r>
              <a:rPr lang="en-IN" sz="2400" dirty="0" smtClean="0">
                <a:latin typeface="Times New Roman" pitchFamily="18" charset="0"/>
                <a:cs typeface="Times New Roman" pitchFamily="18" charset="0"/>
              </a:rPr>
              <a:t>Activity pane: you use the activity pane for viewing tasks and alarms.</a:t>
            </a:r>
          </a:p>
          <a:p>
            <a:pPr algn="just">
              <a:buNone/>
            </a:pPr>
            <a:r>
              <a:rPr lang="en-IN" sz="2400" dirty="0" err="1" smtClean="0">
                <a:latin typeface="Times New Roman" pitchFamily="18" charset="0"/>
                <a:cs typeface="Times New Roman" pitchFamily="18" charset="0"/>
              </a:rPr>
              <a:t>Vsphere</a:t>
            </a:r>
            <a:r>
              <a:rPr lang="en-IN" sz="2400" dirty="0" smtClean="0">
                <a:latin typeface="Times New Roman" pitchFamily="18" charset="0"/>
                <a:cs typeface="Times New Roman" pitchFamily="18" charset="0"/>
              </a:rPr>
              <a:t> web client is the only UI that can use all the features in the current release of </a:t>
            </a:r>
            <a:r>
              <a:rPr lang="en-IN" sz="2400" dirty="0" err="1" smtClean="0">
                <a:latin typeface="Times New Roman" pitchFamily="18" charset="0"/>
                <a:cs typeface="Times New Roman" pitchFamily="18" charset="0"/>
              </a:rPr>
              <a:t>vSphere</a:t>
            </a:r>
            <a:endParaRPr lang="en-IN" sz="24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IN" sz="3200" dirty="0" smtClean="0">
                <a:latin typeface="Times New Roman" pitchFamily="18" charset="0"/>
                <a:cs typeface="Times New Roman" pitchFamily="18" charset="0"/>
              </a:rPr>
              <a:t>Changing the appearance of </a:t>
            </a:r>
            <a:r>
              <a:rPr lang="en-IN" sz="3200" dirty="0" err="1" smtClean="0">
                <a:latin typeface="Times New Roman" pitchFamily="18" charset="0"/>
                <a:cs typeface="Times New Roman" pitchFamily="18" charset="0"/>
              </a:rPr>
              <a:t>vSphere</a:t>
            </a:r>
            <a:r>
              <a:rPr lang="en-IN" sz="3200" dirty="0" smtClean="0">
                <a:latin typeface="Times New Roman" pitchFamily="18" charset="0"/>
                <a:cs typeface="Times New Roman" pitchFamily="18" charset="0"/>
              </a:rPr>
              <a:t> Web Client</a:t>
            </a:r>
            <a:endParaRPr lang="en-IN" sz="32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1371600"/>
            <a:ext cx="8534400" cy="5257800"/>
          </a:xfrm>
        </p:spPr>
        <p:txBody>
          <a:bodyPr>
            <a:normAutofit/>
          </a:bodyPr>
          <a:lstStyle/>
          <a:p>
            <a:pPr algn="just"/>
            <a:r>
              <a:rPr lang="en-IN" sz="2400" dirty="0" smtClean="0">
                <a:latin typeface="Times New Roman" pitchFamily="18" charset="0"/>
                <a:cs typeface="Times New Roman" pitchFamily="18" charset="0"/>
              </a:rPr>
              <a:t>You can customize the user interface of </a:t>
            </a:r>
            <a:r>
              <a:rPr lang="en-IN" sz="2400" dirty="0" err="1" smtClean="0">
                <a:latin typeface="Times New Roman" pitchFamily="18" charset="0"/>
                <a:cs typeface="Times New Roman" pitchFamily="18" charset="0"/>
              </a:rPr>
              <a:t>vSphere</a:t>
            </a:r>
            <a:r>
              <a:rPr lang="en-IN" sz="2400" dirty="0" smtClean="0">
                <a:latin typeface="Times New Roman" pitchFamily="18" charset="0"/>
                <a:cs typeface="Times New Roman" pitchFamily="18" charset="0"/>
              </a:rPr>
              <a:t> Web Client by choosing to hide or display different sidebars.</a:t>
            </a:r>
          </a:p>
          <a:p>
            <a:pPr algn="just">
              <a:buNone/>
            </a:pPr>
            <a:r>
              <a:rPr lang="en-IN" sz="2400" b="1" dirty="0" smtClean="0">
                <a:latin typeface="Times New Roman" pitchFamily="18" charset="0"/>
                <a:cs typeface="Times New Roman" pitchFamily="18" charset="0"/>
              </a:rPr>
              <a:t>Procedure</a:t>
            </a:r>
          </a:p>
          <a:p>
            <a:pPr algn="just"/>
            <a:r>
              <a:rPr lang="en-IN" sz="2400" dirty="0" smtClean="0">
                <a:latin typeface="Times New Roman" pitchFamily="18" charset="0"/>
                <a:cs typeface="Times New Roman" pitchFamily="18" charset="0"/>
              </a:rPr>
              <a:t>In a Web browser, log in to </a:t>
            </a:r>
            <a:r>
              <a:rPr lang="en-IN" sz="2400" dirty="0" err="1" smtClean="0">
                <a:latin typeface="Times New Roman" pitchFamily="18" charset="0"/>
                <a:cs typeface="Times New Roman" pitchFamily="18" charset="0"/>
              </a:rPr>
              <a:t>vSphere</a:t>
            </a:r>
            <a:r>
              <a:rPr lang="en-IN" sz="2400" dirty="0" smtClean="0">
                <a:latin typeface="Times New Roman" pitchFamily="18" charset="0"/>
                <a:cs typeface="Times New Roman" pitchFamily="18" charset="0"/>
              </a:rPr>
              <a:t> Web Client.</a:t>
            </a:r>
          </a:p>
          <a:p>
            <a:pPr algn="just"/>
            <a:r>
              <a:rPr lang="en-IN" sz="2400" dirty="0" smtClean="0">
                <a:latin typeface="Times New Roman" pitchFamily="18" charset="0"/>
                <a:cs typeface="Times New Roman" pitchFamily="18" charset="0"/>
              </a:rPr>
              <a:t>Click the user name at the top of the </a:t>
            </a:r>
            <a:r>
              <a:rPr lang="en-IN" sz="2400" dirty="0" err="1" smtClean="0">
                <a:latin typeface="Times New Roman" pitchFamily="18" charset="0"/>
                <a:cs typeface="Times New Roman" pitchFamily="18" charset="0"/>
              </a:rPr>
              <a:t>vSphere</a:t>
            </a:r>
            <a:r>
              <a:rPr lang="en-IN" sz="2400" dirty="0" smtClean="0">
                <a:latin typeface="Times New Roman" pitchFamily="18" charset="0"/>
                <a:cs typeface="Times New Roman" pitchFamily="18" charset="0"/>
              </a:rPr>
              <a:t> Web Client window and select </a:t>
            </a:r>
            <a:r>
              <a:rPr lang="en-IN" sz="2400" b="1" dirty="0" smtClean="0">
                <a:latin typeface="Times New Roman" pitchFamily="18" charset="0"/>
                <a:cs typeface="Times New Roman" pitchFamily="18" charset="0"/>
              </a:rPr>
              <a:t>Layout Settings</a:t>
            </a:r>
            <a:r>
              <a:rPr lang="en-IN" sz="2400" dirty="0" smtClean="0">
                <a:latin typeface="Times New Roman" pitchFamily="18" charset="0"/>
                <a:cs typeface="Times New Roman" pitchFamily="18" charset="0"/>
              </a:rPr>
              <a:t>.</a:t>
            </a:r>
          </a:p>
          <a:p>
            <a:pPr algn="just"/>
            <a:r>
              <a:rPr lang="en-IN" sz="2400" dirty="0" smtClean="0">
                <a:latin typeface="Times New Roman" pitchFamily="18" charset="0"/>
                <a:cs typeface="Times New Roman" pitchFamily="18" charset="0"/>
              </a:rPr>
              <a:t>In the </a:t>
            </a:r>
            <a:r>
              <a:rPr lang="en-IN" sz="2400" b="1" dirty="0" smtClean="0">
                <a:latin typeface="Times New Roman" pitchFamily="18" charset="0"/>
                <a:cs typeface="Times New Roman" pitchFamily="18" charset="0"/>
              </a:rPr>
              <a:t>Layout Settings</a:t>
            </a:r>
            <a:r>
              <a:rPr lang="en-IN" sz="2400" dirty="0" smtClean="0">
                <a:latin typeface="Times New Roman" pitchFamily="18" charset="0"/>
                <a:cs typeface="Times New Roman" pitchFamily="18" charset="0"/>
              </a:rPr>
              <a:t> window, select the sidebars that you want the UI to display.</a:t>
            </a:r>
          </a:p>
          <a:p>
            <a:pPr algn="just"/>
            <a:r>
              <a:rPr lang="en-IN" sz="2400" dirty="0" smtClean="0">
                <a:latin typeface="Times New Roman" pitchFamily="18" charset="0"/>
                <a:cs typeface="Times New Roman" pitchFamily="18" charset="0"/>
              </a:rPr>
              <a:t>Click </a:t>
            </a:r>
            <a:r>
              <a:rPr lang="en-IN" sz="2400" b="1" dirty="0" smtClean="0">
                <a:latin typeface="Times New Roman" pitchFamily="18" charset="0"/>
                <a:cs typeface="Times New Roman" pitchFamily="18" charset="0"/>
              </a:rPr>
              <a:t>OK</a:t>
            </a:r>
            <a:r>
              <a:rPr lang="en-IN" sz="2400" dirty="0" smtClean="0">
                <a:latin typeface="Times New Roman" pitchFamily="18" charset="0"/>
                <a:cs typeface="Times New Roman" pitchFamily="18" charset="0"/>
              </a:rPr>
              <a:t> to save the changes.</a:t>
            </a:r>
          </a:p>
          <a:p>
            <a:pPr algn="just"/>
            <a:endParaRPr lang="en-IN" sz="24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normAutofit/>
          </a:bodyPr>
          <a:lstStyle/>
          <a:p>
            <a:r>
              <a:rPr lang="en-IN" sz="3200" dirty="0" smtClean="0">
                <a:latin typeface="Times New Roman" pitchFamily="18" charset="0"/>
                <a:cs typeface="Times New Roman" pitchFamily="18" charset="0"/>
              </a:rPr>
              <a:t>Displaying the objects in the navigation pane</a:t>
            </a:r>
            <a:endParaRPr lang="en-IN" sz="3200" dirty="0">
              <a:latin typeface="Times New Roman" pitchFamily="18" charset="0"/>
              <a:cs typeface="Times New Roman" pitchFamily="18" charset="0"/>
            </a:endParaRPr>
          </a:p>
        </p:txBody>
      </p:sp>
      <p:pic>
        <p:nvPicPr>
          <p:cNvPr id="2050" name="Picture 2"/>
          <p:cNvPicPr>
            <a:picLocks noGrp="1" noChangeAspect="1" noChangeArrowheads="1"/>
          </p:cNvPicPr>
          <p:nvPr>
            <p:ph idx="1"/>
          </p:nvPr>
        </p:nvPicPr>
        <p:blipFill>
          <a:blip r:embed="rId2" cstate="print"/>
          <a:srcRect/>
          <a:stretch>
            <a:fillRect/>
          </a:stretch>
        </p:blipFill>
        <p:spPr bwMode="auto">
          <a:xfrm>
            <a:off x="609600" y="1143000"/>
            <a:ext cx="8077200" cy="52578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126163"/>
          </a:xfrm>
        </p:spPr>
        <p:txBody>
          <a:bodyPr>
            <a:normAutofit lnSpcReduction="10000"/>
          </a:bodyPr>
          <a:lstStyle/>
          <a:p>
            <a:pPr algn="just"/>
            <a:endParaRPr lang="en-IN" sz="2600" dirty="0" smtClean="0">
              <a:latin typeface="Times New Roman" pitchFamily="18" charset="0"/>
              <a:cs typeface="Times New Roman" pitchFamily="18" charset="0"/>
            </a:endParaRPr>
          </a:p>
          <a:p>
            <a:pPr algn="just"/>
            <a:r>
              <a:rPr lang="en-IN" sz="2600" dirty="0" smtClean="0">
                <a:latin typeface="Times New Roman" pitchFamily="18" charset="0"/>
                <a:cs typeface="Times New Roman" pitchFamily="18" charset="0"/>
              </a:rPr>
              <a:t>The </a:t>
            </a:r>
            <a:r>
              <a:rPr lang="en-IN" sz="2600" dirty="0" err="1" smtClean="0">
                <a:latin typeface="Times New Roman" pitchFamily="18" charset="0"/>
                <a:cs typeface="Times New Roman" pitchFamily="18" charset="0"/>
              </a:rPr>
              <a:t>vSphere</a:t>
            </a:r>
            <a:r>
              <a:rPr lang="en-IN" sz="2600" dirty="0" smtClean="0">
                <a:latin typeface="Times New Roman" pitchFamily="18" charset="0"/>
                <a:cs typeface="Times New Roman" pitchFamily="18" charset="0"/>
              </a:rPr>
              <a:t> web client navigation pane organizes objects by use</a:t>
            </a:r>
            <a:r>
              <a:rPr lang="en-IN" sz="2600" dirty="0" smtClean="0">
                <a:latin typeface="Times New Roman" pitchFamily="18" charset="0"/>
                <a:cs typeface="Times New Roman" pitchFamily="18" charset="0"/>
              </a:rPr>
              <a:t>.</a:t>
            </a:r>
          </a:p>
          <a:p>
            <a:pPr algn="just"/>
            <a:endParaRPr lang="en-IN" sz="2600" dirty="0" smtClean="0">
              <a:latin typeface="Times New Roman" pitchFamily="18" charset="0"/>
              <a:cs typeface="Times New Roman" pitchFamily="18" charset="0"/>
            </a:endParaRPr>
          </a:p>
          <a:p>
            <a:pPr algn="just">
              <a:buNone/>
            </a:pPr>
            <a:r>
              <a:rPr lang="en-IN" sz="2600" dirty="0" smtClean="0">
                <a:latin typeface="Times New Roman" pitchFamily="18" charset="0"/>
                <a:cs typeface="Times New Roman" pitchFamily="18" charset="0"/>
              </a:rPr>
              <a:t>  The </a:t>
            </a:r>
            <a:r>
              <a:rPr lang="en-IN" sz="2600" dirty="0" smtClean="0">
                <a:latin typeface="Times New Roman" pitchFamily="18" charset="0"/>
                <a:cs typeface="Times New Roman" pitchFamily="18" charset="0"/>
              </a:rPr>
              <a:t>navigation pane breaks the traditional hierarchical view of an object. Objects are linked and displayed by relationships</a:t>
            </a:r>
            <a:r>
              <a:rPr lang="en-IN" sz="2600" dirty="0" smtClean="0">
                <a:latin typeface="Times New Roman" pitchFamily="18" charset="0"/>
                <a:cs typeface="Times New Roman" pitchFamily="18" charset="0"/>
              </a:rPr>
              <a:t>:</a:t>
            </a:r>
          </a:p>
          <a:p>
            <a:pPr algn="just">
              <a:buNone/>
            </a:pPr>
            <a:endParaRPr lang="en-IN" sz="2600" dirty="0" smtClean="0">
              <a:latin typeface="Times New Roman" pitchFamily="18" charset="0"/>
              <a:cs typeface="Times New Roman" pitchFamily="18" charset="0"/>
            </a:endParaRPr>
          </a:p>
          <a:p>
            <a:pPr algn="just"/>
            <a:r>
              <a:rPr lang="en-IN" sz="2600" dirty="0" smtClean="0">
                <a:latin typeface="Times New Roman" pitchFamily="18" charset="0"/>
                <a:cs typeface="Times New Roman" pitchFamily="18" charset="0"/>
              </a:rPr>
              <a:t>The navigation pane enables an administrator to view objects by solutions.</a:t>
            </a:r>
          </a:p>
          <a:p>
            <a:pPr algn="just"/>
            <a:r>
              <a:rPr lang="en-IN" sz="2600" dirty="0" smtClean="0">
                <a:latin typeface="Times New Roman" pitchFamily="18" charset="0"/>
                <a:cs typeface="Times New Roman" pitchFamily="18" charset="0"/>
              </a:rPr>
              <a:t>It enables administrator to jump to crucial elements faster through relationships and searches on objects.</a:t>
            </a:r>
          </a:p>
          <a:p>
            <a:pPr algn="just"/>
            <a:r>
              <a:rPr lang="en-IN" sz="2600" dirty="0" smtClean="0">
                <a:latin typeface="Times New Roman" pitchFamily="18" charset="0"/>
                <a:cs typeface="Times New Roman" pitchFamily="18" charset="0"/>
              </a:rPr>
              <a:t>It reduces the client cluster and repetitive information by simplifying the display of objects.</a:t>
            </a:r>
          </a:p>
          <a:p>
            <a:endParaRPr lang="en-IN" dirty="0" smtClean="0"/>
          </a:p>
          <a:p>
            <a:endParaRPr lang="en-IN" dirty="0" smtClean="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394</TotalTime>
  <Words>576</Words>
  <Application>Microsoft Office PowerPoint</Application>
  <PresentationFormat>On-screen Show (4:3)</PresentationFormat>
  <Paragraphs>100</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Times New Roman</vt:lpstr>
      <vt:lpstr>Office Theme</vt:lpstr>
      <vt:lpstr>Unit 2</vt:lpstr>
      <vt:lpstr>Differences between vSphere Client and vSphere Web Client</vt:lpstr>
      <vt:lpstr>Accessing vSphere Web client</vt:lpstr>
      <vt:lpstr>Client Integration Plug-in</vt:lpstr>
      <vt:lpstr>overview of the vSphere Web Client UI</vt:lpstr>
      <vt:lpstr>PowerPoint Presentation</vt:lpstr>
      <vt:lpstr>Changing the appearance of vSphere Web Client</vt:lpstr>
      <vt:lpstr>Displaying the objects in the navigation pane</vt:lpstr>
      <vt:lpstr>PowerPoint Presentation</vt:lpstr>
      <vt:lpstr>Viewing object information in the contents pane</vt:lpstr>
      <vt:lpstr>PowerPoint Presentation</vt:lpstr>
      <vt:lpstr>Viewing recent activity in the activity pane </vt:lpstr>
      <vt:lpstr>Using Quick Filters</vt:lpstr>
      <vt:lpstr>PowerPoint Presentation</vt:lpstr>
      <vt:lpstr>Viewing recently visited and created objects</vt:lpstr>
      <vt:lpstr>Searching in vSphere Web Client</vt:lpstr>
      <vt:lpstr>PowerPoint Presentation</vt:lpstr>
      <vt:lpstr>Saving a search and Loading a Saved Search</vt:lpstr>
      <vt:lpstr>Dragging objects to New Inventory Locations</vt:lpstr>
      <vt:lpstr>User roles and permissions</vt:lpstr>
      <vt:lpstr>PowerPoint Presentation</vt:lpstr>
      <vt:lpstr>PowerPoint Presentation</vt:lpstr>
      <vt:lpstr>Assigning Permissions</vt:lpstr>
      <vt:lpstr>PowerPoint Presentation</vt:lpstr>
      <vt:lpstr>Viewing Roles and Permissions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dc:title>
  <dc:creator/>
  <cp:lastModifiedBy>Abhishek</cp:lastModifiedBy>
  <cp:revision>38</cp:revision>
  <dcterms:created xsi:type="dcterms:W3CDTF">2006-08-16T00:00:00Z</dcterms:created>
  <dcterms:modified xsi:type="dcterms:W3CDTF">2021-06-14T09:30:22Z</dcterms:modified>
</cp:coreProperties>
</file>