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3047999"/>
          </a:xfrm>
        </p:spPr>
        <p:txBody>
          <a:bodyPr>
            <a:normAutofit fontScale="90000"/>
          </a:bodyPr>
          <a:lstStyle/>
          <a:p>
            <a:r>
              <a:rPr lang="en-IN" b="1" dirty="0" smtClean="0">
                <a:latin typeface="Times New Roman" pitchFamily="18" charset="0"/>
                <a:cs typeface="Times New Roman" pitchFamily="18" charset="0"/>
              </a:rPr>
              <a:t>Unit 3 : Creating virtual machines/ Using Clones, Templates and content Libraries</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3600" dirty="0" smtClean="0">
                <a:latin typeface="Times New Roman" pitchFamily="18" charset="0"/>
                <a:cs typeface="Times New Roman" pitchFamily="18" charset="0"/>
              </a:rPr>
              <a:t>Creating virtual machine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Autofit/>
          </a:bodyPr>
          <a:lstStyle/>
          <a:p>
            <a:pPr algn="just"/>
            <a:r>
              <a:rPr lang="en-IN" sz="2200" dirty="0" smtClean="0">
                <a:latin typeface="Times New Roman" pitchFamily="18" charset="0"/>
                <a:cs typeface="Times New Roman" pitchFamily="18" charset="0"/>
              </a:rPr>
              <a:t>A virtual machine gets CPU and memory, access to storage and network connectivity from the host it runs on.</a:t>
            </a:r>
          </a:p>
          <a:p>
            <a:pPr algn="just"/>
            <a:r>
              <a:rPr lang="en-IN" sz="2200" dirty="0" smtClean="0">
                <a:latin typeface="Times New Roman" pitchFamily="18" charset="0"/>
                <a:cs typeface="Times New Roman" pitchFamily="18" charset="0"/>
              </a:rPr>
              <a:t>We need to specify the following information in the create new virtual machine wizard</a:t>
            </a:r>
          </a:p>
          <a:p>
            <a:pPr algn="just"/>
            <a:r>
              <a:rPr lang="en-IN" sz="2200" dirty="0" smtClean="0">
                <a:latin typeface="Times New Roman" pitchFamily="18" charset="0"/>
                <a:cs typeface="Times New Roman" pitchFamily="18" charset="0"/>
              </a:rPr>
              <a:t>Creation Type: Select from create a new virtual </a:t>
            </a:r>
            <a:r>
              <a:rPr lang="en-IN" sz="2200" dirty="0" err="1" smtClean="0">
                <a:latin typeface="Times New Roman" pitchFamily="18" charset="0"/>
                <a:cs typeface="Times New Roman" pitchFamily="18" charset="0"/>
              </a:rPr>
              <a:t>machine,deploy</a:t>
            </a:r>
            <a:r>
              <a:rPr lang="en-IN" sz="2200" dirty="0" smtClean="0">
                <a:latin typeface="Times New Roman" pitchFamily="18" charset="0"/>
                <a:cs typeface="Times New Roman" pitchFamily="18" charset="0"/>
              </a:rPr>
              <a:t> from template, clone an existing virtual machine, clone machine to template, clone template to template or convert template to virtual machine.</a:t>
            </a:r>
          </a:p>
          <a:p>
            <a:pPr algn="just"/>
            <a:r>
              <a:rPr lang="en-IN" sz="2200" dirty="0" smtClean="0">
                <a:latin typeface="Times New Roman" pitchFamily="18" charset="0"/>
                <a:cs typeface="Times New Roman" pitchFamily="18" charset="0"/>
              </a:rPr>
              <a:t>Name and Location: Specify the name and location of virtual machine.</a:t>
            </a:r>
          </a:p>
          <a:p>
            <a:pPr algn="just"/>
            <a:r>
              <a:rPr lang="en-IN" sz="2200" dirty="0" smtClean="0">
                <a:latin typeface="Times New Roman" pitchFamily="18" charset="0"/>
                <a:cs typeface="Times New Roman" pitchFamily="18" charset="0"/>
              </a:rPr>
              <a:t>Compute Resource: Select a cluster, an </a:t>
            </a:r>
            <a:r>
              <a:rPr lang="en-IN" sz="2200" dirty="0" err="1" smtClean="0">
                <a:latin typeface="Times New Roman" pitchFamily="18" charset="0"/>
                <a:cs typeface="Times New Roman" pitchFamily="18" charset="0"/>
              </a:rPr>
              <a:t>ESXi</a:t>
            </a:r>
            <a:r>
              <a:rPr lang="en-IN" sz="2200" dirty="0" smtClean="0">
                <a:latin typeface="Times New Roman" pitchFamily="18" charset="0"/>
                <a:cs typeface="Times New Roman" pitchFamily="18" charset="0"/>
              </a:rPr>
              <a:t> host, </a:t>
            </a:r>
            <a:r>
              <a:rPr lang="en-IN" sz="2200" dirty="0" err="1" smtClean="0">
                <a:latin typeface="Times New Roman" pitchFamily="18" charset="0"/>
                <a:cs typeface="Times New Roman" pitchFamily="18" charset="0"/>
              </a:rPr>
              <a:t>Vmware</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vSphere,vApp,resource</a:t>
            </a:r>
            <a:r>
              <a:rPr lang="en-IN" sz="2200" dirty="0" smtClean="0">
                <a:latin typeface="Times New Roman" pitchFamily="18" charset="0"/>
                <a:cs typeface="Times New Roman" pitchFamily="18" charset="0"/>
              </a:rPr>
              <a:t> pool to run the virtual machine.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IN" sz="2400" dirty="0" err="1" smtClean="0">
                <a:latin typeface="Times New Roman" pitchFamily="18" charset="0"/>
                <a:cs typeface="Times New Roman" pitchFamily="18" charset="0"/>
              </a:rPr>
              <a:t>Datastore</a:t>
            </a:r>
            <a:r>
              <a:rPr lang="en-IN" sz="2400" dirty="0" smtClean="0">
                <a:latin typeface="Times New Roman" pitchFamily="18" charset="0"/>
                <a:cs typeface="Times New Roman" pitchFamily="18" charset="0"/>
              </a:rPr>
              <a:t>: Select storage resources for virtual machine files.</a:t>
            </a:r>
          </a:p>
          <a:p>
            <a:pPr algn="just"/>
            <a:r>
              <a:rPr lang="en-IN" sz="2400" dirty="0" smtClean="0">
                <a:latin typeface="Times New Roman" pitchFamily="18" charset="0"/>
                <a:cs typeface="Times New Roman" pitchFamily="18" charset="0"/>
              </a:rPr>
              <a:t>Compatibility: Specify the virtual machine hardware version to be used.</a:t>
            </a:r>
          </a:p>
          <a:p>
            <a:pPr algn="just"/>
            <a:r>
              <a:rPr lang="en-IN" sz="2400" dirty="0" smtClean="0">
                <a:latin typeface="Times New Roman" pitchFamily="18" charset="0"/>
                <a:cs typeface="Times New Roman" pitchFamily="18" charset="0"/>
              </a:rPr>
              <a:t>Guest operating system: Specify the guest operating system for the virtual machine.</a:t>
            </a:r>
          </a:p>
          <a:p>
            <a:pPr algn="just"/>
            <a:r>
              <a:rPr lang="en-IN" sz="2400" dirty="0" smtClean="0">
                <a:latin typeface="Times New Roman" pitchFamily="18" charset="0"/>
                <a:cs typeface="Times New Roman" pitchFamily="18" charset="0"/>
              </a:rPr>
              <a:t>Virtual hardware options: Configure </a:t>
            </a:r>
            <a:r>
              <a:rPr lang="en-IN" sz="2400" dirty="0" err="1" smtClean="0">
                <a:latin typeface="Times New Roman" pitchFamily="18" charset="0"/>
                <a:cs typeface="Times New Roman" pitchFamily="18" charset="0"/>
              </a:rPr>
              <a:t>network,hard</a:t>
            </a:r>
            <a:r>
              <a:rPr lang="en-IN" sz="2400" dirty="0" smtClean="0">
                <a:latin typeface="Times New Roman" pitchFamily="18" charset="0"/>
                <a:cs typeface="Times New Roman" pitchFamily="18" charset="0"/>
              </a:rPr>
              <a:t> disk type and provisioning and so on.</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IN" sz="3200" dirty="0" smtClean="0">
                <a:latin typeface="Times New Roman" pitchFamily="18" charset="0"/>
                <a:cs typeface="Times New Roman" pitchFamily="18" charset="0"/>
              </a:rPr>
              <a:t>Steps to create a virtual machine using VMware Workstation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410200"/>
          </a:xfrm>
        </p:spPr>
        <p:txBody>
          <a:bodyPr>
            <a:normAutofit fontScale="47500" lnSpcReduction="20000"/>
          </a:bodyPr>
          <a:lstStyle/>
          <a:p>
            <a:pPr algn="just"/>
            <a:r>
              <a:rPr lang="en-IN" sz="4600" dirty="0" smtClean="0">
                <a:latin typeface="Times New Roman" pitchFamily="18" charset="0"/>
                <a:cs typeface="Times New Roman" pitchFamily="18" charset="0"/>
              </a:rPr>
              <a:t>To create a virtual machine using VMware Workstation:</a:t>
            </a:r>
          </a:p>
          <a:p>
            <a:pPr marL="514350" indent="-514350" algn="just">
              <a:buFont typeface="+mj-lt"/>
              <a:buAutoNum type="arabicPeriod"/>
            </a:pPr>
            <a:r>
              <a:rPr lang="en-IN" sz="4600" dirty="0" smtClean="0">
                <a:latin typeface="Times New Roman" pitchFamily="18" charset="0"/>
                <a:cs typeface="Times New Roman" pitchFamily="18" charset="0"/>
              </a:rPr>
              <a:t>Launch VMware Workstation.</a:t>
            </a:r>
          </a:p>
          <a:p>
            <a:pPr marL="514350" indent="-514350" algn="just">
              <a:buFont typeface="+mj-lt"/>
              <a:buAutoNum type="arabicPeriod"/>
            </a:pPr>
            <a:r>
              <a:rPr lang="en-IN" sz="4600" dirty="0" smtClean="0">
                <a:latin typeface="Times New Roman" pitchFamily="18" charset="0"/>
                <a:cs typeface="Times New Roman" pitchFamily="18" charset="0"/>
              </a:rPr>
              <a:t>Click </a:t>
            </a:r>
            <a:r>
              <a:rPr lang="en-IN" sz="4600" b="1" dirty="0" smtClean="0">
                <a:latin typeface="Times New Roman" pitchFamily="18" charset="0"/>
                <a:cs typeface="Times New Roman" pitchFamily="18" charset="0"/>
              </a:rPr>
              <a:t>New Virtual Machine</a:t>
            </a:r>
            <a:r>
              <a:rPr lang="en-IN" sz="4600" dirty="0" smtClean="0">
                <a:latin typeface="Times New Roman" pitchFamily="18" charset="0"/>
                <a:cs typeface="Times New Roman" pitchFamily="18" charset="0"/>
              </a:rPr>
              <a:t>.</a:t>
            </a:r>
          </a:p>
          <a:p>
            <a:pPr marL="514350" indent="-514350" algn="just">
              <a:buNone/>
            </a:pPr>
            <a:endParaRPr lang="en-IN" sz="4600" dirty="0" smtClean="0">
              <a:latin typeface="Times New Roman" pitchFamily="18" charset="0"/>
              <a:cs typeface="Times New Roman" pitchFamily="18" charset="0"/>
            </a:endParaRPr>
          </a:p>
          <a:p>
            <a:pPr marL="514350" indent="-514350" algn="just">
              <a:buNone/>
            </a:pPr>
            <a:r>
              <a:rPr lang="en-IN" sz="4600" dirty="0" smtClean="0">
                <a:latin typeface="Times New Roman" pitchFamily="18" charset="0"/>
                <a:cs typeface="Times New Roman" pitchFamily="18" charset="0"/>
              </a:rPr>
              <a:t>3. Select the type of virtual machine you want to create and click </a:t>
            </a:r>
            <a:r>
              <a:rPr lang="en-IN" sz="4600" b="1" dirty="0" smtClean="0">
                <a:latin typeface="Times New Roman" pitchFamily="18" charset="0"/>
                <a:cs typeface="Times New Roman" pitchFamily="18" charset="0"/>
              </a:rPr>
              <a:t>Next</a:t>
            </a:r>
            <a:r>
              <a:rPr lang="en-IN" sz="4600" dirty="0" smtClean="0">
                <a:latin typeface="Times New Roman" pitchFamily="18" charset="0"/>
                <a:cs typeface="Times New Roman" pitchFamily="18" charset="0"/>
              </a:rPr>
              <a:t>:</a:t>
            </a:r>
          </a:p>
          <a:p>
            <a:pPr algn="just"/>
            <a:r>
              <a:rPr lang="en-IN" sz="4600" b="1" dirty="0" smtClean="0">
                <a:latin typeface="Times New Roman" pitchFamily="18" charset="0"/>
                <a:cs typeface="Times New Roman" pitchFamily="18" charset="0"/>
              </a:rPr>
              <a:t>Custom</a:t>
            </a:r>
            <a:r>
              <a:rPr lang="en-IN" sz="4600" dirty="0" smtClean="0">
                <a:latin typeface="Times New Roman" pitchFamily="18" charset="0"/>
                <a:cs typeface="Times New Roman" pitchFamily="18" charset="0"/>
              </a:rPr>
              <a:t>: This gives you an option to create a virtual machine and choose its hardware compatibility. You can choose from Workstation 14.x, Workstation 12.x, Workstation 11.x, Workstation 10.x, Workstation 9.x, Workstation 8.x, Workstation 6.5 -7.x, Workstation 6, Workstation 5, and Workstation 4.</a:t>
            </a:r>
          </a:p>
          <a:p>
            <a:pPr algn="just"/>
            <a:r>
              <a:rPr lang="en-IN" sz="4600" b="1" dirty="0" smtClean="0">
                <a:latin typeface="Times New Roman" pitchFamily="18" charset="0"/>
                <a:cs typeface="Times New Roman" pitchFamily="18" charset="0"/>
              </a:rPr>
              <a:t>Typical</a:t>
            </a:r>
            <a:r>
              <a:rPr lang="en-IN" sz="4600" dirty="0" smtClean="0">
                <a:latin typeface="Times New Roman" pitchFamily="18" charset="0"/>
                <a:cs typeface="Times New Roman" pitchFamily="18" charset="0"/>
              </a:rPr>
              <a:t>: This creates a virtual machine which has the same hardware version as the version of Workstation you are using. If you are using Workstation 8.x, it creates a virtual machine with hardware version 8. If you are using Workstation 6.5.x or 7.x, a virtual machine with hardware version 7 is created.</a:t>
            </a:r>
          </a:p>
          <a:p>
            <a:pPr marL="514350" indent="-514350">
              <a:buNone/>
            </a:pPr>
            <a:r>
              <a:rPr lang="en-IN" sz="4600" dirty="0" smtClean="0">
                <a:latin typeface="Times New Roman" pitchFamily="18" charset="0"/>
                <a:cs typeface="Times New Roman" pitchFamily="18" charset="0"/>
              </a:rPr>
              <a:t/>
            </a:r>
            <a:br>
              <a:rPr lang="en-IN" sz="4600" dirty="0" smtClean="0">
                <a:latin typeface="Times New Roman" pitchFamily="18" charset="0"/>
                <a:cs typeface="Times New Roman" pitchFamily="18" charset="0"/>
              </a:rPr>
            </a:br>
            <a:endParaRPr lang="en-IN" sz="4600" dirty="0" smtClean="0">
              <a:latin typeface="Times New Roman" pitchFamily="18" charset="0"/>
              <a:cs typeface="Times New Roman"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85000" lnSpcReduction="20000"/>
          </a:bodyPr>
          <a:lstStyle/>
          <a:p>
            <a:pPr marL="514350" indent="-514350">
              <a:buNone/>
            </a:pPr>
            <a:r>
              <a:rPr lang="en-IN" dirty="0" smtClean="0"/>
              <a:t>4.  </a:t>
            </a:r>
            <a:r>
              <a:rPr lang="en-IN" sz="3100" dirty="0" smtClean="0">
                <a:latin typeface="Times New Roman" pitchFamily="18" charset="0"/>
                <a:cs typeface="Times New Roman" pitchFamily="18" charset="0"/>
              </a:rPr>
              <a:t>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a:t>
            </a:r>
          </a:p>
          <a:p>
            <a:pPr marL="514350" indent="-514350">
              <a:buNone/>
            </a:pPr>
            <a:r>
              <a:rPr lang="en-IN" sz="3100" dirty="0" smtClean="0">
                <a:latin typeface="Times New Roman" pitchFamily="18" charset="0"/>
                <a:cs typeface="Times New Roman" pitchFamily="18" charset="0"/>
              </a:rPr>
              <a:t>5. Select your guest operating system (OS), then 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 You can install the OS using:</a:t>
            </a:r>
            <a:br>
              <a:rPr lang="en-IN" sz="3100" dirty="0" smtClean="0">
                <a:latin typeface="Times New Roman" pitchFamily="18" charset="0"/>
                <a:cs typeface="Times New Roman" pitchFamily="18" charset="0"/>
              </a:rPr>
            </a:br>
            <a:r>
              <a:rPr lang="en-IN" sz="3100" dirty="0" smtClean="0">
                <a:latin typeface="Times New Roman" pitchFamily="18" charset="0"/>
                <a:cs typeface="Times New Roman" pitchFamily="18" charset="0"/>
              </a:rPr>
              <a:t> </a:t>
            </a:r>
          </a:p>
          <a:p>
            <a:pPr marL="971550" lvl="1" indent="-514350">
              <a:buFont typeface="+mj-lt"/>
              <a:buAutoNum type="arabicPeriod"/>
            </a:pPr>
            <a:r>
              <a:rPr lang="en-IN" sz="3100" dirty="0" smtClean="0">
                <a:latin typeface="Times New Roman" pitchFamily="18" charset="0"/>
                <a:cs typeface="Times New Roman" pitchFamily="18" charset="0"/>
              </a:rPr>
              <a:t>An installer disc (CD/DVD)</a:t>
            </a:r>
          </a:p>
          <a:p>
            <a:pPr marL="971550" lvl="1" indent="-514350">
              <a:buFont typeface="+mj-lt"/>
              <a:buAutoNum type="arabicPeriod"/>
            </a:pPr>
            <a:r>
              <a:rPr lang="en-IN" sz="3100" dirty="0" smtClean="0">
                <a:latin typeface="Times New Roman" pitchFamily="18" charset="0"/>
                <a:cs typeface="Times New Roman" pitchFamily="18" charset="0"/>
              </a:rPr>
              <a:t>An installer disc image file (ISO)</a:t>
            </a:r>
            <a:br>
              <a:rPr lang="en-IN" sz="3100" dirty="0" smtClean="0">
                <a:latin typeface="Times New Roman" pitchFamily="18" charset="0"/>
                <a:cs typeface="Times New Roman" pitchFamily="18" charset="0"/>
              </a:rPr>
            </a:br>
            <a:r>
              <a:rPr lang="en-IN" sz="3100" dirty="0" smtClean="0">
                <a:latin typeface="Times New Roman" pitchFamily="18" charset="0"/>
                <a:cs typeface="Times New Roman" pitchFamily="18" charset="0"/>
              </a:rPr>
              <a:t> </a:t>
            </a:r>
          </a:p>
          <a:p>
            <a:pPr marL="514350" indent="-514350">
              <a:buNone/>
            </a:pPr>
            <a:r>
              <a:rPr lang="en-IN" sz="3100" dirty="0" smtClean="0">
                <a:latin typeface="Times New Roman" pitchFamily="18" charset="0"/>
                <a:cs typeface="Times New Roman" pitchFamily="18" charset="0"/>
              </a:rPr>
              <a:t>6. 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a:t>
            </a:r>
          </a:p>
          <a:p>
            <a:pPr marL="514350" indent="-514350">
              <a:buNone/>
            </a:pPr>
            <a:r>
              <a:rPr lang="en-IN" sz="3100" dirty="0" smtClean="0">
                <a:latin typeface="Times New Roman" pitchFamily="18" charset="0"/>
                <a:cs typeface="Times New Roman" pitchFamily="18" charset="0"/>
              </a:rPr>
              <a:t>7. Enter your Product Key.</a:t>
            </a:r>
          </a:p>
          <a:p>
            <a:pPr marL="514350" indent="-514350">
              <a:buNone/>
            </a:pPr>
            <a:r>
              <a:rPr lang="en-IN" sz="3100" dirty="0" smtClean="0">
                <a:latin typeface="Times New Roman" pitchFamily="18" charset="0"/>
                <a:cs typeface="Times New Roman" pitchFamily="18" charset="0"/>
              </a:rPr>
              <a:t>8. Create a user name and password.</a:t>
            </a:r>
          </a:p>
          <a:p>
            <a:pPr marL="514350" indent="-514350">
              <a:buNone/>
            </a:pPr>
            <a:r>
              <a:rPr lang="en-IN" sz="3100" dirty="0" smtClean="0">
                <a:latin typeface="Times New Roman" pitchFamily="18" charset="0"/>
                <a:cs typeface="Times New Roman" pitchFamily="18" charset="0"/>
              </a:rPr>
              <a:t>9. 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a:t>
            </a:r>
          </a:p>
          <a:p>
            <a:pPr marL="514350" indent="-514350">
              <a:buNone/>
            </a:pPr>
            <a:r>
              <a:rPr lang="en-IN" sz="3100" dirty="0" smtClean="0">
                <a:latin typeface="Times New Roman" pitchFamily="18" charset="0"/>
                <a:cs typeface="Times New Roman" pitchFamily="18" charset="0"/>
              </a:rPr>
              <a:t>10. Enter a virtual machine name and specify a location for virtual machine files to be saved, 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a:t>
            </a:r>
          </a:p>
          <a:p>
            <a:pPr marL="514350" indent="-514350">
              <a:buNone/>
            </a:pPr>
            <a:r>
              <a:rPr lang="en-IN" sz="3100" dirty="0" smtClean="0">
                <a:latin typeface="Times New Roman" pitchFamily="18" charset="0"/>
                <a:cs typeface="Times New Roman" pitchFamily="18" charset="0"/>
              </a:rPr>
              <a:t>11. Establish the virtual machine's disk size, select whether to store the virtual disk as a single file or split the virtual disk into 2GB files, click </a:t>
            </a:r>
            <a:r>
              <a:rPr lang="en-IN" sz="3100" b="1" dirty="0" smtClean="0">
                <a:latin typeface="Times New Roman" pitchFamily="18" charset="0"/>
                <a:cs typeface="Times New Roman" pitchFamily="18" charset="0"/>
              </a:rPr>
              <a:t>Next</a:t>
            </a:r>
            <a:r>
              <a:rPr lang="en-IN" sz="3100" dirty="0" smtClean="0">
                <a:latin typeface="Times New Roman" pitchFamily="18" charset="0"/>
                <a:cs typeface="Times New Roman" pitchFamily="18" charset="0"/>
              </a:rPr>
              <a:t>.</a:t>
            </a:r>
          </a:p>
          <a:p>
            <a:endParaRPr lang="en-IN" sz="31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buNone/>
            </a:pPr>
            <a:r>
              <a:rPr lang="en-IN" sz="2200" dirty="0" smtClean="0">
                <a:latin typeface="Times New Roman" pitchFamily="18" charset="0"/>
                <a:cs typeface="Times New Roman" pitchFamily="18" charset="0"/>
              </a:rPr>
              <a:t>12. Verify the other configuration settings for your virtual machine:</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Memory – change the amount of memory allocated to the virtual machine.</a:t>
            </a:r>
          </a:p>
          <a:p>
            <a:pPr lvl="1"/>
            <a:r>
              <a:rPr lang="en-IN" sz="2200" dirty="0" smtClean="0">
                <a:latin typeface="Times New Roman" pitchFamily="18" charset="0"/>
                <a:cs typeface="Times New Roman" pitchFamily="18" charset="0"/>
              </a:rPr>
              <a:t>Processors – change the number of processors, number of cores per processor, and the virtualization engine.</a:t>
            </a:r>
          </a:p>
          <a:p>
            <a:pPr lvl="1"/>
            <a:r>
              <a:rPr lang="en-IN" sz="2200" dirty="0" smtClean="0">
                <a:latin typeface="Times New Roman" pitchFamily="18" charset="0"/>
                <a:cs typeface="Times New Roman" pitchFamily="18" charset="0"/>
              </a:rPr>
              <a:t>CD / DVD – with advanced settings where you can choose between SCSI(Small Computer System Interface ), IDE(Integrated Device Electronics).</a:t>
            </a:r>
          </a:p>
          <a:p>
            <a:pPr lvl="1"/>
            <a:r>
              <a:rPr lang="en-IN" sz="2200" dirty="0" smtClean="0">
                <a:latin typeface="Times New Roman" pitchFamily="18" charset="0"/>
                <a:cs typeface="Times New Roman" pitchFamily="18" charset="0"/>
              </a:rPr>
              <a:t>Network adapter – configure it to bridge, NAT, or Host-only mode, or customize where you can choose between 0 to 9 adapters.</a:t>
            </a:r>
          </a:p>
          <a:p>
            <a:pPr lvl="1"/>
            <a:r>
              <a:rPr lang="en-IN" sz="2200" dirty="0" smtClean="0">
                <a:latin typeface="Times New Roman" pitchFamily="18" charset="0"/>
                <a:cs typeface="Times New Roman" pitchFamily="18" charset="0"/>
              </a:rPr>
              <a:t>USB Controller.</a:t>
            </a:r>
          </a:p>
          <a:p>
            <a:pPr lvl="1"/>
            <a:r>
              <a:rPr lang="en-IN" sz="2200" dirty="0" smtClean="0">
                <a:latin typeface="Times New Roman" pitchFamily="18" charset="0"/>
                <a:cs typeface="Times New Roman" pitchFamily="18" charset="0"/>
              </a:rPr>
              <a:t>Sound card.</a:t>
            </a:r>
          </a:p>
          <a:p>
            <a:pPr lvl="1"/>
            <a:r>
              <a:rPr lang="en-IN" sz="2200" dirty="0" smtClean="0">
                <a:latin typeface="Times New Roman" pitchFamily="18" charset="0"/>
                <a:cs typeface="Times New Roman" pitchFamily="18" charset="0"/>
              </a:rPr>
              <a:t>Display – enable 3D graphics.</a:t>
            </a:r>
          </a:p>
          <a:p>
            <a:pPr lvl="1">
              <a:buNone/>
            </a:pPr>
            <a:endParaRPr lang="en-IN" sz="2200" dirty="0" smtClean="0">
              <a:latin typeface="Times New Roman" pitchFamily="18" charset="0"/>
              <a:cs typeface="Times New Roman" pitchFamily="18" charset="0"/>
            </a:endParaRPr>
          </a:p>
          <a:p>
            <a:pPr lvl="1">
              <a:buNone/>
            </a:pPr>
            <a:r>
              <a:rPr lang="en-IN" sz="2200" dirty="0" smtClean="0">
                <a:latin typeface="Times New Roman" pitchFamily="18" charset="0"/>
                <a:cs typeface="Times New Roman" pitchFamily="18" charset="0"/>
              </a:rPr>
              <a:t>13. Click </a:t>
            </a:r>
            <a:r>
              <a:rPr lang="en-IN" sz="2200" b="1" dirty="0" smtClean="0">
                <a:latin typeface="Times New Roman" pitchFamily="18" charset="0"/>
                <a:cs typeface="Times New Roman" pitchFamily="18" charset="0"/>
              </a:rPr>
              <a:t>Finish</a:t>
            </a:r>
            <a:r>
              <a:rPr lang="en-IN" sz="2200" dirty="0" smtClean="0">
                <a:latin typeface="Times New Roman" pitchFamily="18" charset="0"/>
                <a:cs typeface="Times New Roman" pitchFamily="18" charset="0"/>
              </a:rPr>
              <a:t>.</a:t>
            </a:r>
          </a:p>
          <a:p>
            <a:pPr>
              <a:buNone/>
            </a:pPr>
            <a:r>
              <a:rPr lang="en-IN" sz="2200" dirty="0" smtClean="0">
                <a:latin typeface="Times New Roman" pitchFamily="18" charset="0"/>
                <a:cs typeface="Times New Roman" pitchFamily="18" charset="0"/>
              </a:rPr>
              <a:t>14. When the virtual machine is powered on, the VMware Tools installation starts. You are prompted to restart your virtual machine once the Tools installation completes.</a:t>
            </a:r>
          </a:p>
          <a:p>
            <a:endParaRPr lang="en-IN" sz="2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3200" dirty="0" smtClean="0">
                <a:latin typeface="Times New Roman" pitchFamily="18" charset="0"/>
                <a:cs typeface="Times New Roman" pitchFamily="18" charset="0"/>
              </a:rPr>
              <a:t>Virtual Machine Disk Format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sz="2600" dirty="0" smtClean="0">
                <a:latin typeface="Times New Roman" pitchFamily="18" charset="0"/>
                <a:cs typeface="Times New Roman" pitchFamily="18" charset="0"/>
              </a:rPr>
              <a:t>When you create a virtual disk, you can specify disk properties such as size, format, clustering features, and more.</a:t>
            </a:r>
          </a:p>
          <a:p>
            <a:pPr algn="just">
              <a:buNone/>
            </a:pPr>
            <a:r>
              <a:rPr lang="en-IN" sz="2600" b="1" dirty="0" smtClean="0">
                <a:latin typeface="Times New Roman" pitchFamily="18" charset="0"/>
                <a:cs typeface="Times New Roman" pitchFamily="18" charset="0"/>
              </a:rPr>
              <a:t>Procedure</a:t>
            </a:r>
          </a:p>
          <a:p>
            <a:pPr algn="just" fontAlgn="t">
              <a:buNone/>
            </a:pPr>
            <a:r>
              <a:rPr lang="en-IN" sz="2600" dirty="0" smtClean="0">
                <a:latin typeface="Times New Roman" pitchFamily="18" charset="0"/>
                <a:cs typeface="Times New Roman" pitchFamily="18" charset="0"/>
              </a:rPr>
              <a:t>1. On the Create a Disk page of the New Virtual Machine wizard, select the disk size.</a:t>
            </a:r>
          </a:p>
          <a:p>
            <a:pPr algn="just" fontAlgn="t">
              <a:buNone/>
            </a:pPr>
            <a:r>
              <a:rPr lang="en-IN" sz="2600" dirty="0" smtClean="0">
                <a:latin typeface="Times New Roman" pitchFamily="18" charset="0"/>
                <a:cs typeface="Times New Roman" pitchFamily="18" charset="0"/>
              </a:rPr>
              <a:t>You can increase the disk size later or add disks in the Virtual Machine Properties dialog box.</a:t>
            </a:r>
          </a:p>
          <a:p>
            <a:pPr algn="just" fontAlgn="t">
              <a:buNone/>
            </a:pPr>
            <a:r>
              <a:rPr lang="en-IN" sz="2600" dirty="0" smtClean="0">
                <a:latin typeface="Times New Roman" pitchFamily="18" charset="0"/>
                <a:cs typeface="Times New Roman" pitchFamily="18" charset="0"/>
              </a:rPr>
              <a:t>2. Select the format for the virtual machine's disks and click </a:t>
            </a:r>
            <a:r>
              <a:rPr lang="en-IN" sz="2600" b="1" dirty="0" smtClean="0">
                <a:latin typeface="Times New Roman" pitchFamily="18" charset="0"/>
                <a:cs typeface="Times New Roman" pitchFamily="18" charset="0"/>
              </a:rPr>
              <a:t>Next</a:t>
            </a:r>
            <a:r>
              <a:rPr lang="en-IN" sz="2600" dirty="0" smtClean="0">
                <a:latin typeface="Times New Roman" pitchFamily="18" charset="0"/>
                <a:cs typeface="Times New Roman" pitchFamily="18" charset="0"/>
              </a:rPr>
              <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57199"/>
          <a:ext cx="8229600" cy="5853427"/>
        </p:xfrm>
        <a:graphic>
          <a:graphicData uri="http://schemas.openxmlformats.org/drawingml/2006/table">
            <a:tbl>
              <a:tblPr firstRow="1" bandRow="1">
                <a:tableStyleId>{5C22544A-7EE6-4342-B048-85BDC9FD1C3A}</a:tableStyleId>
              </a:tblPr>
              <a:tblGrid>
                <a:gridCol w="1676400"/>
                <a:gridCol w="6553200"/>
              </a:tblGrid>
              <a:tr h="464042">
                <a:tc>
                  <a:txBody>
                    <a:bodyPr/>
                    <a:lstStyle/>
                    <a:p>
                      <a:pPr algn="l" fontAlgn="t"/>
                      <a:r>
                        <a:rPr lang="en-IN" sz="2000" b="1" i="0" dirty="0">
                          <a:solidFill>
                            <a:srgbClr val="FFFFFF"/>
                          </a:solidFill>
                          <a:latin typeface="Times New Roman" pitchFamily="18" charset="0"/>
                          <a:cs typeface="Times New Roman" pitchFamily="18" charset="0"/>
                        </a:rPr>
                        <a:t>Option</a:t>
                      </a:r>
                    </a:p>
                  </a:txBody>
                  <a:tcPr marL="0" marR="0" marT="19050" marB="0"/>
                </a:tc>
                <a:tc>
                  <a:txBody>
                    <a:bodyPr/>
                    <a:lstStyle/>
                    <a:p>
                      <a:pPr algn="l" fontAlgn="t"/>
                      <a:r>
                        <a:rPr lang="en-IN" sz="2000" b="1" i="0" dirty="0">
                          <a:solidFill>
                            <a:srgbClr val="FFFFFF"/>
                          </a:solidFill>
                          <a:latin typeface="Times New Roman" pitchFamily="18" charset="0"/>
                          <a:cs typeface="Times New Roman" pitchFamily="18" charset="0"/>
                        </a:rPr>
                        <a:t>Action</a:t>
                      </a:r>
                    </a:p>
                  </a:txBody>
                  <a:tcPr marL="0" marR="0" marT="19050" marB="0"/>
                </a:tc>
              </a:tr>
              <a:tr h="1727910">
                <a:tc>
                  <a:txBody>
                    <a:bodyPr/>
                    <a:lstStyle/>
                    <a:p>
                      <a:r>
                        <a:rPr lang="en-IN" sz="2000" b="1" i="0" kern="1200" dirty="0" smtClean="0">
                          <a:solidFill>
                            <a:schemeClr val="dk1"/>
                          </a:solidFill>
                          <a:latin typeface="Times New Roman" pitchFamily="18" charset="0"/>
                          <a:ea typeface="+mn-ea"/>
                          <a:cs typeface="Times New Roman" pitchFamily="18" charset="0"/>
                        </a:rPr>
                        <a:t>Thick Provision Lazy Zeroed</a:t>
                      </a:r>
                      <a:endParaRPr lang="en-IN" sz="2000" dirty="0">
                        <a:latin typeface="Times New Roman" pitchFamily="18" charset="0"/>
                        <a:cs typeface="Times New Roman" pitchFamily="18" charset="0"/>
                      </a:endParaRPr>
                    </a:p>
                  </a:txBody>
                  <a:tcPr/>
                </a:tc>
                <a:tc>
                  <a:txBody>
                    <a:bodyPr/>
                    <a:lstStyle/>
                    <a:p>
                      <a:pPr algn="just"/>
                      <a:r>
                        <a:rPr lang="en-IN" sz="2000" b="0" i="0" kern="1200" dirty="0" smtClean="0">
                          <a:solidFill>
                            <a:schemeClr val="dk1"/>
                          </a:solidFill>
                          <a:latin typeface="Times New Roman" pitchFamily="18" charset="0"/>
                          <a:ea typeface="+mn-ea"/>
                          <a:cs typeface="Times New Roman" pitchFamily="18" charset="0"/>
                        </a:rPr>
                        <a:t>Create a virtual disk in a default thick format. Space required for the virtual disk is allocated during creation. Any data remaining on the physical device is not erased during creation, but is zeroed out on demand at a later time on first write from the virtual machine.</a:t>
                      </a:r>
                      <a:endParaRPr lang="en-IN" sz="2000" dirty="0">
                        <a:latin typeface="Times New Roman" pitchFamily="18" charset="0"/>
                        <a:cs typeface="Times New Roman" pitchFamily="18" charset="0"/>
                      </a:endParaRPr>
                    </a:p>
                  </a:txBody>
                  <a:tcPr/>
                </a:tc>
              </a:tr>
              <a:tr h="2174001">
                <a:tc>
                  <a:txBody>
                    <a:bodyPr/>
                    <a:lstStyle/>
                    <a:p>
                      <a:r>
                        <a:rPr lang="en-IN" sz="2000" b="1" i="0" kern="1200" dirty="0" smtClean="0">
                          <a:solidFill>
                            <a:schemeClr val="dk1"/>
                          </a:solidFill>
                          <a:latin typeface="Times New Roman" pitchFamily="18" charset="0"/>
                          <a:ea typeface="+mn-ea"/>
                          <a:cs typeface="Times New Roman" pitchFamily="18" charset="0"/>
                        </a:rPr>
                        <a:t>Thick Provision Eager Zeroed</a:t>
                      </a:r>
                      <a:endParaRPr lang="en-IN" sz="2000" dirty="0">
                        <a:latin typeface="Times New Roman" pitchFamily="18" charset="0"/>
                        <a:cs typeface="Times New Roman" pitchFamily="18" charset="0"/>
                      </a:endParaRPr>
                    </a:p>
                  </a:txBody>
                  <a:tcPr/>
                </a:tc>
                <a:tc>
                  <a:txBody>
                    <a:bodyPr/>
                    <a:lstStyle/>
                    <a:p>
                      <a:pPr algn="just"/>
                      <a:r>
                        <a:rPr lang="en-IN" sz="2000" b="0" i="0" kern="1200" dirty="0" smtClean="0">
                          <a:solidFill>
                            <a:schemeClr val="dk1"/>
                          </a:solidFill>
                          <a:latin typeface="Times New Roman" pitchFamily="18" charset="0"/>
                          <a:ea typeface="+mn-ea"/>
                          <a:cs typeface="Times New Roman" pitchFamily="18" charset="0"/>
                        </a:rPr>
                        <a:t>Create a thick disk that supports clustering features such as Fault Tolerance. Space required for the virtual disk is allocated at creation time. In contrast to the flat format, the data remaining on the physical device is zeroed out during creation. It might take much longer to create disks in this format than to create other types of disks.</a:t>
                      </a:r>
                      <a:endParaRPr lang="en-IN" sz="2000" dirty="0">
                        <a:latin typeface="Times New Roman" pitchFamily="18" charset="0"/>
                        <a:cs typeface="Times New Roman" pitchFamily="18" charset="0"/>
                      </a:endParaRPr>
                    </a:p>
                  </a:txBody>
                  <a:tcPr/>
                </a:tc>
              </a:tr>
              <a:tr h="1487474">
                <a:tc>
                  <a:txBody>
                    <a:bodyPr/>
                    <a:lstStyle/>
                    <a:p>
                      <a:r>
                        <a:rPr lang="en-IN" sz="2000" b="1" i="0" kern="1200" dirty="0" smtClean="0">
                          <a:solidFill>
                            <a:schemeClr val="dk1"/>
                          </a:solidFill>
                          <a:latin typeface="Times New Roman" pitchFamily="18" charset="0"/>
                          <a:ea typeface="+mn-ea"/>
                          <a:cs typeface="Times New Roman" pitchFamily="18" charset="0"/>
                        </a:rPr>
                        <a:t>Thin Provision</a:t>
                      </a:r>
                      <a:endParaRPr lang="en-IN" sz="2000" dirty="0">
                        <a:latin typeface="Times New Roman" pitchFamily="18" charset="0"/>
                        <a:cs typeface="Times New Roman" pitchFamily="18" charset="0"/>
                      </a:endParaRPr>
                    </a:p>
                  </a:txBody>
                  <a:tcPr/>
                </a:tc>
                <a:tc>
                  <a:txBody>
                    <a:bodyPr/>
                    <a:lstStyle/>
                    <a:p>
                      <a:pPr algn="just"/>
                      <a:r>
                        <a:rPr lang="en-IN" sz="2000" b="0" i="0" kern="1200" dirty="0" smtClean="0">
                          <a:solidFill>
                            <a:schemeClr val="dk1"/>
                          </a:solidFill>
                          <a:latin typeface="Times New Roman" pitchFamily="18" charset="0"/>
                          <a:ea typeface="+mn-ea"/>
                          <a:cs typeface="Times New Roman" pitchFamily="18" charset="0"/>
                        </a:rPr>
                        <a:t>Use the thin provisioned format. At first, a thin provisioned disk uses only as much </a:t>
                      </a:r>
                      <a:r>
                        <a:rPr lang="en-IN" sz="2000" b="0" i="0" kern="1200" dirty="0" err="1" smtClean="0">
                          <a:solidFill>
                            <a:schemeClr val="dk1"/>
                          </a:solidFill>
                          <a:latin typeface="Times New Roman" pitchFamily="18" charset="0"/>
                          <a:ea typeface="+mn-ea"/>
                          <a:cs typeface="Times New Roman" pitchFamily="18" charset="0"/>
                        </a:rPr>
                        <a:t>datastore</a:t>
                      </a:r>
                      <a:r>
                        <a:rPr lang="en-IN" sz="2000" b="0" i="0" kern="1200" dirty="0" smtClean="0">
                          <a:solidFill>
                            <a:schemeClr val="dk1"/>
                          </a:solidFill>
                          <a:latin typeface="Times New Roman" pitchFamily="18" charset="0"/>
                          <a:ea typeface="+mn-ea"/>
                          <a:cs typeface="Times New Roman" pitchFamily="18" charset="0"/>
                        </a:rPr>
                        <a:t> space as the disk initially needs. If the thin disk needs more space later, it can grow to the maximum capacity allocated to it.</a:t>
                      </a:r>
                      <a:endParaRPr lang="en-IN" sz="20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90600"/>
          </a:xfrm>
        </p:spPr>
        <p:txBody>
          <a:bodyPr>
            <a:normAutofit/>
          </a:bodyPr>
          <a:lstStyle/>
          <a:p>
            <a:r>
              <a:rPr lang="en-IN" sz="3600" dirty="0" smtClean="0">
                <a:latin typeface="Times New Roman" pitchFamily="18" charset="0"/>
                <a:cs typeface="Times New Roman" pitchFamily="18" charset="0"/>
              </a:rPr>
              <a:t>Installing a Guest Operating System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IN" sz="2400" dirty="0" smtClean="0">
                <a:latin typeface="Times New Roman" pitchFamily="18" charset="0"/>
                <a:cs typeface="Times New Roman" pitchFamily="18" charset="0"/>
              </a:rPr>
              <a:t>A virtual machine is not complete until you install the guest operating system and VMware Tools. Installing a guest operating system in your virtual machine is essentially the same as installing it in a physical computer.</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Following methods are used to install guest operating system.</a:t>
            </a:r>
          </a:p>
          <a:p>
            <a:pPr algn="just"/>
            <a:r>
              <a:rPr lang="en-IN" sz="2400" dirty="0" smtClean="0">
                <a:latin typeface="Times New Roman" pitchFamily="18" charset="0"/>
                <a:cs typeface="Times New Roman" pitchFamily="18" charset="0"/>
              </a:rPr>
              <a:t>A preboot execution environment(PXE) with virtual machines</a:t>
            </a:r>
          </a:p>
          <a:p>
            <a:pPr algn="just"/>
            <a:r>
              <a:rPr lang="en-IN" sz="2400" dirty="0" smtClean="0">
                <a:latin typeface="Times New Roman" pitchFamily="18" charset="0"/>
                <a:cs typeface="Times New Roman" pitchFamily="18" charset="0"/>
              </a:rPr>
              <a:t>Installation media such as a CD/DVD or an ISO image.</a:t>
            </a:r>
            <a:endParaRPr lang="en-IN"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lgn="just">
              <a:buNone/>
            </a:pPr>
            <a:r>
              <a:rPr lang="en-IN" sz="2400" b="1" dirty="0" smtClean="0">
                <a:latin typeface="Times New Roman" pitchFamily="18" charset="0"/>
                <a:cs typeface="Times New Roman" pitchFamily="18" charset="0"/>
              </a:rPr>
              <a:t>Using PXE with Virtual Machines: </a:t>
            </a:r>
          </a:p>
          <a:p>
            <a:pPr algn="just"/>
            <a:r>
              <a:rPr lang="en-IN" sz="2200" dirty="0" smtClean="0">
                <a:latin typeface="Times New Roman" pitchFamily="18" charset="0"/>
                <a:cs typeface="Times New Roman" pitchFamily="18" charset="0"/>
              </a:rPr>
              <a:t>You can start a virtual machine from a network device and remotely install a guest operating system using a Preboot Execution Environment (PXE). You do not need the operating system installation media. When you turn on the virtual machine, the virtual machine detects the PXE server.</a:t>
            </a:r>
          </a:p>
          <a:p>
            <a:pPr algn="just"/>
            <a:r>
              <a:rPr lang="en-IN" sz="2200" dirty="0" smtClean="0">
                <a:latin typeface="Times New Roman" pitchFamily="18" charset="0"/>
                <a:cs typeface="Times New Roman" pitchFamily="18" charset="0"/>
              </a:rPr>
              <a:t>PXE booting is supported for Guest Operating Systems that are listed in the VMware Guest Operating System Compatibility list and whose operating system vendor supports PXE booting of the operating system.</a:t>
            </a:r>
          </a:p>
          <a:p>
            <a:pPr algn="just"/>
            <a:endParaRPr lang="en-IN"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The virtual machine must meet the following requirements:</a:t>
            </a:r>
          </a:p>
          <a:p>
            <a:pPr algn="just" fontAlgn="t"/>
            <a:r>
              <a:rPr lang="en-IN" sz="2200" dirty="0" smtClean="0">
                <a:latin typeface="Times New Roman" pitchFamily="18" charset="0"/>
                <a:cs typeface="Times New Roman" pitchFamily="18" charset="0"/>
              </a:rPr>
              <a:t>Have a virtual disk without operating system software and with enough free disk space to store the intended system software.</a:t>
            </a:r>
          </a:p>
          <a:p>
            <a:pPr algn="just" fontAlgn="t"/>
            <a:r>
              <a:rPr lang="en-IN" sz="2200" dirty="0" smtClean="0">
                <a:latin typeface="Times New Roman" pitchFamily="18" charset="0"/>
                <a:cs typeface="Times New Roman" pitchFamily="18" charset="0"/>
              </a:rPr>
              <a:t>Have a network adapter connected to the network where the PXE server resides.</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IN" sz="2400" b="1" dirty="0" smtClean="0">
                <a:latin typeface="Times New Roman" pitchFamily="18" charset="0"/>
                <a:cs typeface="Times New Roman" pitchFamily="18" charset="0"/>
              </a:rPr>
              <a:t>Install a Guest Operating System from Media</a:t>
            </a:r>
          </a:p>
          <a:p>
            <a:pPr algn="just">
              <a:buNone/>
            </a:pPr>
            <a:endParaRPr lang="en-IN" sz="24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You can install a guest operating system from a CD-ROM or from an ISO image. Installing from an ISO image is typically faster and more convenient than a CD-ROM installation.</a:t>
            </a:r>
          </a:p>
          <a:p>
            <a:pPr algn="just"/>
            <a:r>
              <a:rPr lang="en-IN" sz="2200" b="1" dirty="0" smtClean="0">
                <a:latin typeface="Times New Roman" pitchFamily="18" charset="0"/>
                <a:cs typeface="Times New Roman" pitchFamily="18" charset="0"/>
              </a:rPr>
              <a:t>Procedure</a:t>
            </a:r>
          </a:p>
          <a:p>
            <a:pPr algn="just" fontAlgn="t">
              <a:buNone/>
            </a:pPr>
            <a:r>
              <a:rPr lang="en-IN" sz="2200" dirty="0" smtClean="0">
                <a:latin typeface="Times New Roman" pitchFamily="18" charset="0"/>
                <a:cs typeface="Times New Roman" pitchFamily="18" charset="0"/>
              </a:rPr>
              <a:t>1. Open the </a:t>
            </a:r>
            <a:r>
              <a:rPr lang="en-IN" sz="2200" dirty="0" err="1" smtClean="0">
                <a:latin typeface="Times New Roman" pitchFamily="18" charset="0"/>
                <a:cs typeface="Times New Roman" pitchFamily="18" charset="0"/>
              </a:rPr>
              <a:t>vSphere</a:t>
            </a:r>
            <a:r>
              <a:rPr lang="en-IN" sz="2200" dirty="0" smtClean="0">
                <a:latin typeface="Times New Roman" pitchFamily="18" charset="0"/>
                <a:cs typeface="Times New Roman" pitchFamily="18" charset="0"/>
              </a:rPr>
              <a:t> Client and log in to the </a:t>
            </a:r>
            <a:r>
              <a:rPr lang="en-IN" sz="2200" dirty="0" err="1" smtClean="0">
                <a:latin typeface="Times New Roman" pitchFamily="18" charset="0"/>
                <a:cs typeface="Times New Roman" pitchFamily="18" charset="0"/>
              </a:rPr>
              <a:t>vCenter</a:t>
            </a:r>
            <a:r>
              <a:rPr lang="en-IN" sz="2200" dirty="0" smtClean="0">
                <a:latin typeface="Times New Roman" pitchFamily="18" charset="0"/>
                <a:cs typeface="Times New Roman" pitchFamily="18" charset="0"/>
              </a:rPr>
              <a:t> Server system or host on which the virtual machine resides.</a:t>
            </a:r>
          </a:p>
          <a:p>
            <a:pPr algn="just" fontAlgn="t">
              <a:buNone/>
            </a:pPr>
            <a:r>
              <a:rPr lang="en-IN" sz="2200" dirty="0" smtClean="0">
                <a:latin typeface="Times New Roman" pitchFamily="18" charset="0"/>
                <a:cs typeface="Times New Roman" pitchFamily="18" charset="0"/>
              </a:rPr>
              <a:t>2. Select an installation method.(CD-ROM/ISO Image)</a:t>
            </a:r>
          </a:p>
          <a:p>
            <a:pPr algn="just" fontAlgn="t">
              <a:buNone/>
            </a:pPr>
            <a:r>
              <a:rPr lang="en-IN" sz="2200" dirty="0" smtClean="0">
                <a:latin typeface="Times New Roman" pitchFamily="18" charset="0"/>
                <a:cs typeface="Times New Roman" pitchFamily="18" charset="0"/>
              </a:rPr>
              <a:t>3. Right-click the virtual machine and select </a:t>
            </a:r>
            <a:r>
              <a:rPr lang="en-IN" sz="2200" b="1" dirty="0" smtClean="0">
                <a:latin typeface="Times New Roman" pitchFamily="18" charset="0"/>
                <a:cs typeface="Times New Roman" pitchFamily="18" charset="0"/>
              </a:rPr>
              <a:t>Power</a:t>
            </a:r>
            <a:r>
              <a:rPr lang="en-IN" sz="2200" dirty="0" smtClean="0">
                <a:latin typeface="Times New Roman" pitchFamily="18" charset="0"/>
                <a:cs typeface="Times New Roman" pitchFamily="18" charset="0"/>
              </a:rPr>
              <a:t> &gt; </a:t>
            </a:r>
            <a:r>
              <a:rPr lang="en-IN" sz="2200" b="1" dirty="0" smtClean="0">
                <a:latin typeface="Times New Roman" pitchFamily="18" charset="0"/>
                <a:cs typeface="Times New Roman" pitchFamily="18" charset="0"/>
              </a:rPr>
              <a:t>Power On</a:t>
            </a:r>
            <a:r>
              <a:rPr lang="en-IN" sz="2200" dirty="0" smtClean="0">
                <a:latin typeface="Times New Roman" pitchFamily="18" charset="0"/>
                <a:cs typeface="Times New Roman" pitchFamily="18" charset="0"/>
              </a:rPr>
              <a:t>. A green right arrow appears next to the virtual machine icon in the inventory list.</a:t>
            </a:r>
          </a:p>
          <a:p>
            <a:pPr algn="just" fontAlgn="t">
              <a:buNone/>
            </a:pPr>
            <a:r>
              <a:rPr lang="en-IN" sz="2200" dirty="0" smtClean="0">
                <a:latin typeface="Times New Roman" pitchFamily="18" charset="0"/>
                <a:cs typeface="Times New Roman" pitchFamily="18" charset="0"/>
              </a:rPr>
              <a:t>4. Follow the installation instructions that the operating system vendor provides.</a:t>
            </a:r>
          </a:p>
          <a:p>
            <a:pPr algn="just" fontAlgn="t">
              <a:buNone/>
            </a:pP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200" dirty="0" smtClean="0">
                <a:latin typeface="Times New Roman" pitchFamily="18" charset="0"/>
                <a:cs typeface="Times New Roman" pitchFamily="18" charset="0"/>
              </a:rPr>
              <a:t>Virtual Machine Components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algn="just"/>
            <a:r>
              <a:rPr lang="en-IN" sz="2400" dirty="0" smtClean="0">
                <a:latin typeface="Times New Roman" pitchFamily="18" charset="0"/>
                <a:cs typeface="Times New Roman" pitchFamily="18" charset="0"/>
              </a:rPr>
              <a:t>Virtual machines typically have an operating system, VMware Tools, and virtual resources and hardware. You manage these components just like the components of a physical computer.</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Operating System</a:t>
            </a:r>
          </a:p>
          <a:p>
            <a:pPr algn="just">
              <a:buNone/>
            </a:pPr>
            <a:r>
              <a:rPr lang="en-IN" sz="2400" dirty="0" smtClean="0">
                <a:latin typeface="Times New Roman" pitchFamily="18" charset="0"/>
                <a:cs typeface="Times New Roman" pitchFamily="18" charset="0"/>
              </a:rPr>
              <a:t>You install a guest operating system on a virtual machine just as you install an operating system on a physical computer. You must have a CD/DVD-ROM or ISO image containing the installation files from an operating system </a:t>
            </a:r>
            <a:r>
              <a:rPr lang="en-IN" sz="2400" dirty="0" err="1" smtClean="0">
                <a:latin typeface="Times New Roman" pitchFamily="18" charset="0"/>
                <a:cs typeface="Times New Roman" pitchFamily="18" charset="0"/>
              </a:rPr>
              <a:t>vendor.After</a:t>
            </a:r>
            <a:r>
              <a:rPr lang="en-IN" sz="2400" dirty="0" smtClean="0">
                <a:latin typeface="Times New Roman" pitchFamily="18" charset="0"/>
                <a:cs typeface="Times New Roman" pitchFamily="18" charset="0"/>
              </a:rPr>
              <a:t> installation, you are responsible for securing and patching the operating system.</a:t>
            </a:r>
            <a:endParaRPr lang="en-IN"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normAutofit/>
          </a:bodyPr>
          <a:lstStyle/>
          <a:p>
            <a:r>
              <a:rPr lang="en-IN" sz="3200" dirty="0" smtClean="0">
                <a:latin typeface="Times New Roman" pitchFamily="18" charset="0"/>
                <a:cs typeface="Times New Roman" pitchFamily="18" charset="0"/>
              </a:rPr>
              <a:t>Power State Control for Virtual Machines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IN" sz="2400" dirty="0" smtClean="0">
                <a:latin typeface="Times New Roman" pitchFamily="18" charset="0"/>
                <a:cs typeface="Times New Roman" pitchFamily="18" charset="0"/>
              </a:rPr>
              <a:t>Changing virtual machine power states is useful when you do maintenance on the host. You can use the system default settings for the virtual machine power controls, or you can configure the controls to interact with the guest operating system. </a:t>
            </a:r>
          </a:p>
          <a:p>
            <a:pPr algn="just">
              <a:buNone/>
            </a:pPr>
            <a:r>
              <a:rPr lang="en-IN" sz="2400" dirty="0" smtClean="0">
                <a:latin typeface="Times New Roman" pitchFamily="18" charset="0"/>
                <a:cs typeface="Times New Roman" pitchFamily="18" charset="0"/>
              </a:rPr>
              <a:t>For example, you can configure the </a:t>
            </a:r>
            <a:r>
              <a:rPr lang="en-IN" sz="2400" b="1" dirty="0" smtClean="0">
                <a:latin typeface="Times New Roman" pitchFamily="18" charset="0"/>
                <a:cs typeface="Times New Roman" pitchFamily="18" charset="0"/>
              </a:rPr>
              <a:t>Power off</a:t>
            </a:r>
            <a:r>
              <a:rPr lang="en-IN" sz="2400" dirty="0" smtClean="0">
                <a:latin typeface="Times New Roman" pitchFamily="18" charset="0"/>
                <a:cs typeface="Times New Roman" pitchFamily="18" charset="0"/>
              </a:rPr>
              <a:t> control to power off the virtual machine or shut down the guest operating system.</a:t>
            </a:r>
          </a:p>
          <a:p>
            <a:pPr algn="just"/>
            <a:r>
              <a:rPr lang="en-IN" sz="2400" dirty="0" smtClean="0">
                <a:latin typeface="Times New Roman" pitchFamily="18" charset="0"/>
                <a:cs typeface="Times New Roman" pitchFamily="18" charset="0"/>
              </a:rPr>
              <a:t>Each virtual machine comes with a set of configurable power state controls.</a:t>
            </a:r>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28600"/>
          <a:ext cx="8229600" cy="6450404"/>
        </p:xfrm>
        <a:graphic>
          <a:graphicData uri="http://schemas.openxmlformats.org/drawingml/2006/table">
            <a:tbl>
              <a:tblPr firstRow="1" bandRow="1">
                <a:tableStyleId>{5C22544A-7EE6-4342-B048-85BDC9FD1C3A}</a:tableStyleId>
              </a:tblPr>
              <a:tblGrid>
                <a:gridCol w="2362200"/>
                <a:gridCol w="5867400"/>
              </a:tblGrid>
              <a:tr h="436282">
                <a:tc>
                  <a:txBody>
                    <a:bodyPr/>
                    <a:lstStyle/>
                    <a:p>
                      <a:r>
                        <a:rPr lang="en-IN" sz="2200" dirty="0" smtClean="0">
                          <a:latin typeface="Times New Roman" pitchFamily="18" charset="0"/>
                          <a:cs typeface="Times New Roman" pitchFamily="18" charset="0"/>
                        </a:rPr>
                        <a:t>Power State Control</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Description</a:t>
                      </a:r>
                      <a:endParaRPr lang="en-IN" sz="2200" dirty="0">
                        <a:latin typeface="Times New Roman" pitchFamily="18" charset="0"/>
                        <a:cs typeface="Times New Roman" pitchFamily="18" charset="0"/>
                      </a:endParaRPr>
                    </a:p>
                  </a:txBody>
                  <a:tcPr/>
                </a:tc>
              </a:tr>
              <a:tr h="753035">
                <a:tc>
                  <a:txBody>
                    <a:bodyPr/>
                    <a:lstStyle/>
                    <a:p>
                      <a:r>
                        <a:rPr lang="en-IN" sz="2200" dirty="0" smtClean="0">
                          <a:latin typeface="Times New Roman" pitchFamily="18" charset="0"/>
                          <a:cs typeface="Times New Roman" pitchFamily="18" charset="0"/>
                        </a:rPr>
                        <a:t>Power on</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Starts a virtual machine, Resumes a suspended virtual machine.</a:t>
                      </a:r>
                      <a:endParaRPr lang="en-IN" sz="2200" dirty="0">
                        <a:latin typeface="Times New Roman" pitchFamily="18" charset="0"/>
                        <a:cs typeface="Times New Roman" pitchFamily="18" charset="0"/>
                      </a:endParaRPr>
                    </a:p>
                  </a:txBody>
                  <a:tcPr/>
                </a:tc>
              </a:tr>
              <a:tr h="1075765">
                <a:tc>
                  <a:txBody>
                    <a:bodyPr/>
                    <a:lstStyle/>
                    <a:p>
                      <a:r>
                        <a:rPr lang="en-IN" sz="2200" dirty="0" smtClean="0">
                          <a:latin typeface="Times New Roman" pitchFamily="18" charset="0"/>
                          <a:cs typeface="Times New Roman" pitchFamily="18" charset="0"/>
                        </a:rPr>
                        <a:t>Power Off</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Power off a virtual machine. </a:t>
                      </a:r>
                      <a:r>
                        <a:rPr lang="en-IN" sz="2200" b="0" i="0" kern="1200" dirty="0" smtClean="0">
                          <a:solidFill>
                            <a:schemeClr val="dk1"/>
                          </a:solidFill>
                          <a:latin typeface="Times New Roman" pitchFamily="18" charset="0"/>
                          <a:ea typeface="+mn-ea"/>
                          <a:cs typeface="Times New Roman" pitchFamily="18" charset="0"/>
                        </a:rPr>
                        <a:t>Immediately stops the virtual machine. A Power Off action shuts down the guest operating system or powers off the virtual machine.</a:t>
                      </a:r>
                      <a:endParaRPr lang="en-IN" sz="2200" dirty="0">
                        <a:latin typeface="Times New Roman" pitchFamily="18" charset="0"/>
                        <a:cs typeface="Times New Roman" pitchFamily="18" charset="0"/>
                      </a:endParaRPr>
                    </a:p>
                  </a:txBody>
                  <a:tcPr/>
                </a:tc>
              </a:tr>
              <a:tr h="436282">
                <a:tc>
                  <a:txBody>
                    <a:bodyPr/>
                    <a:lstStyle/>
                    <a:p>
                      <a:r>
                        <a:rPr lang="en-IN" sz="2200" dirty="0" smtClean="0">
                          <a:latin typeface="Times New Roman" pitchFamily="18" charset="0"/>
                          <a:cs typeface="Times New Roman" pitchFamily="18" charset="0"/>
                        </a:rPr>
                        <a:t>Suspend</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Suspends a virtual machine.</a:t>
                      </a:r>
                      <a:endParaRPr lang="en-IN" sz="2200" dirty="0">
                        <a:latin typeface="Times New Roman" pitchFamily="18" charset="0"/>
                        <a:cs typeface="Times New Roman" pitchFamily="18" charset="0"/>
                      </a:endParaRPr>
                    </a:p>
                  </a:txBody>
                  <a:tcPr/>
                </a:tc>
              </a:tr>
              <a:tr h="753035">
                <a:tc>
                  <a:txBody>
                    <a:bodyPr/>
                    <a:lstStyle/>
                    <a:p>
                      <a:r>
                        <a:rPr lang="en-IN" sz="2200" dirty="0" smtClean="0">
                          <a:latin typeface="Times New Roman" pitchFamily="18" charset="0"/>
                          <a:cs typeface="Times New Roman" pitchFamily="18" charset="0"/>
                        </a:rPr>
                        <a:t>Reset</a:t>
                      </a:r>
                      <a:endParaRPr lang="en-IN" sz="220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Resets a virtual machine. </a:t>
                      </a:r>
                      <a:r>
                        <a:rPr lang="en-IN" sz="2200" b="0" i="0" kern="1200" dirty="0" smtClean="0">
                          <a:solidFill>
                            <a:schemeClr val="dk1"/>
                          </a:solidFill>
                          <a:latin typeface="Times New Roman" pitchFamily="18" charset="0"/>
                          <a:ea typeface="+mn-ea"/>
                          <a:cs typeface="Times New Roman" pitchFamily="18" charset="0"/>
                        </a:rPr>
                        <a:t>Shuts down and restarts the guest operating system without powering off the virtual machine.</a:t>
                      </a:r>
                      <a:endParaRPr lang="en-IN" sz="2200" dirty="0">
                        <a:latin typeface="Times New Roman" pitchFamily="18" charset="0"/>
                        <a:cs typeface="Times New Roman" pitchFamily="18" charset="0"/>
                      </a:endParaRPr>
                    </a:p>
                  </a:txBody>
                  <a:tcPr/>
                </a:tc>
              </a:tr>
              <a:tr h="753035">
                <a:tc>
                  <a:txBody>
                    <a:bodyPr/>
                    <a:lstStyle/>
                    <a:p>
                      <a:r>
                        <a:rPr lang="en-IN" sz="2200" b="0" i="0" kern="1200" dirty="0" smtClean="0">
                          <a:solidFill>
                            <a:schemeClr val="dk1"/>
                          </a:solidFill>
                          <a:latin typeface="Times New Roman" pitchFamily="18" charset="0"/>
                          <a:ea typeface="+mn-ea"/>
                          <a:cs typeface="Times New Roman" pitchFamily="18" charset="0"/>
                        </a:rPr>
                        <a:t>Shut Down Guest</a:t>
                      </a:r>
                      <a:endParaRPr lang="en-IN" sz="2200" b="0" dirty="0">
                        <a:latin typeface="Times New Roman" pitchFamily="18" charset="0"/>
                        <a:cs typeface="Times New Roman" pitchFamily="18" charset="0"/>
                      </a:endParaRPr>
                    </a:p>
                  </a:txBody>
                  <a:tcPr/>
                </a:tc>
                <a:tc>
                  <a:txBody>
                    <a:bodyPr/>
                    <a:lstStyle/>
                    <a:p>
                      <a:r>
                        <a:rPr lang="en-IN" sz="2200" b="0" i="0" kern="1200" dirty="0" smtClean="0">
                          <a:solidFill>
                            <a:schemeClr val="dk1"/>
                          </a:solidFill>
                          <a:latin typeface="Times New Roman" pitchFamily="18" charset="0"/>
                          <a:ea typeface="+mn-ea"/>
                          <a:cs typeface="Times New Roman" pitchFamily="18" charset="0"/>
                        </a:rPr>
                        <a:t>Uses VMware Tools to initiate an orderly system shut down of the virtual machine. </a:t>
                      </a:r>
                      <a:endParaRPr lang="en-IN" sz="2200" dirty="0">
                        <a:latin typeface="Times New Roman" pitchFamily="18" charset="0"/>
                        <a:cs typeface="Times New Roman" pitchFamily="18" charset="0"/>
                      </a:endParaRPr>
                    </a:p>
                  </a:txBody>
                  <a:tcPr/>
                </a:tc>
              </a:tr>
              <a:tr h="436282">
                <a:tc>
                  <a:txBody>
                    <a:bodyPr/>
                    <a:lstStyle/>
                    <a:p>
                      <a:r>
                        <a:rPr lang="en-IN" sz="2200" b="0" i="0" kern="1200" dirty="0" smtClean="0">
                          <a:solidFill>
                            <a:schemeClr val="dk1"/>
                          </a:solidFill>
                          <a:latin typeface="Times New Roman" pitchFamily="18" charset="0"/>
                          <a:ea typeface="+mn-ea"/>
                          <a:cs typeface="Times New Roman" pitchFamily="18" charset="0"/>
                        </a:rPr>
                        <a:t>Restart Guest</a:t>
                      </a:r>
                      <a:endParaRPr lang="en-IN" sz="2200" b="0" dirty="0">
                        <a:latin typeface="Times New Roman" pitchFamily="18" charset="0"/>
                        <a:cs typeface="Times New Roman" pitchFamily="18" charset="0"/>
                      </a:endParaRPr>
                    </a:p>
                  </a:txBody>
                  <a:tcPr/>
                </a:tc>
                <a:tc>
                  <a:txBody>
                    <a:bodyPr/>
                    <a:lstStyle/>
                    <a:p>
                      <a:r>
                        <a:rPr lang="en-IN" sz="2200" dirty="0" smtClean="0">
                          <a:latin typeface="Times New Roman" pitchFamily="18" charset="0"/>
                          <a:cs typeface="Times New Roman" pitchFamily="18" charset="0"/>
                        </a:rPr>
                        <a:t>Reboots the guest operating system of a virtual machine.</a:t>
                      </a:r>
                      <a:endParaRPr lang="en-IN" sz="2200" dirty="0">
                        <a:latin typeface="Times New Roman" pitchFamily="18" charset="0"/>
                        <a:cs typeface="Times New Roman" pitchFamily="18" charset="0"/>
                      </a:endParaRPr>
                    </a:p>
                  </a:txBody>
                  <a:tcPr/>
                </a:tc>
              </a:tr>
              <a:tr h="436282">
                <a:tc>
                  <a:txBody>
                    <a:bodyPr/>
                    <a:lstStyle/>
                    <a:p>
                      <a:endParaRPr lang="en-IN" sz="2200">
                        <a:latin typeface="Times New Roman" pitchFamily="18" charset="0"/>
                        <a:cs typeface="Times New Roman" pitchFamily="18" charset="0"/>
                      </a:endParaRPr>
                    </a:p>
                  </a:txBody>
                  <a:tcPr/>
                </a:tc>
                <a:tc>
                  <a:txBody>
                    <a:bodyPr/>
                    <a:lstStyle/>
                    <a:p>
                      <a:endParaRPr lang="en-IN" sz="22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normAutofit/>
          </a:bodyPr>
          <a:lstStyle/>
          <a:p>
            <a:r>
              <a:rPr lang="en-IN" sz="3600" dirty="0" smtClean="0">
                <a:latin typeface="Times New Roman" pitchFamily="18" charset="0"/>
                <a:cs typeface="Times New Roman" pitchFamily="18" charset="0"/>
              </a:rPr>
              <a:t>About VMware tools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458200" cy="5562600"/>
          </a:xfrm>
        </p:spPr>
        <p:txBody>
          <a:bodyPr>
            <a:noAutofit/>
          </a:bodyPr>
          <a:lstStyle/>
          <a:p>
            <a:pPr algn="just">
              <a:buNone/>
            </a:pPr>
            <a:r>
              <a:rPr lang="en-IN" sz="2200" dirty="0" smtClean="0">
                <a:latin typeface="Times New Roman" pitchFamily="18" charset="0"/>
                <a:cs typeface="Times New Roman" pitchFamily="18" charset="0"/>
              </a:rPr>
              <a:t>VMware Tools is a suite of utilities that you install in the operating system of a virtual machine. VMware Tools enhances the performance of a virtual machine and makes possible many of the ease-of-use features in VMware products. </a:t>
            </a:r>
          </a:p>
          <a:p>
            <a:pPr algn="just">
              <a:buNone/>
            </a:pPr>
            <a:r>
              <a:rPr lang="en-IN" sz="2200" dirty="0" smtClean="0">
                <a:latin typeface="Times New Roman" pitchFamily="18" charset="0"/>
                <a:cs typeface="Times New Roman" pitchFamily="18" charset="0"/>
              </a:rPr>
              <a:t>For example, the following features are just some of the features that are available only if VMware Tools is installed:</a:t>
            </a:r>
          </a:p>
          <a:p>
            <a:pPr algn="just" fontAlgn="t"/>
            <a:r>
              <a:rPr lang="en-IN" sz="2200" dirty="0" smtClean="0">
                <a:latin typeface="Times New Roman" pitchFamily="18" charset="0"/>
                <a:cs typeface="Times New Roman" pitchFamily="18" charset="0"/>
              </a:rPr>
              <a:t>Significantly faster graphics performance and Windows Aero on operating systems that support Aero</a:t>
            </a:r>
          </a:p>
          <a:p>
            <a:pPr algn="just" fontAlgn="t"/>
            <a:r>
              <a:rPr lang="en-IN" sz="2200" dirty="0" smtClean="0">
                <a:latin typeface="Times New Roman" pitchFamily="18" charset="0"/>
                <a:cs typeface="Times New Roman" pitchFamily="18" charset="0"/>
              </a:rPr>
              <a:t>Copying and pasting text, graphics, and files between the virtual machine and the host or client desktop</a:t>
            </a:r>
          </a:p>
          <a:p>
            <a:pPr algn="just" fontAlgn="t"/>
            <a:r>
              <a:rPr lang="en-IN" sz="2200" dirty="0" smtClean="0">
                <a:latin typeface="Times New Roman" pitchFamily="18" charset="0"/>
                <a:cs typeface="Times New Roman" pitchFamily="18" charset="0"/>
              </a:rPr>
              <a:t>Improved mouse performance</a:t>
            </a:r>
          </a:p>
          <a:p>
            <a:pPr algn="just" fontAlgn="t"/>
            <a:r>
              <a:rPr lang="en-IN" sz="2200" dirty="0" smtClean="0">
                <a:latin typeface="Times New Roman" pitchFamily="18" charset="0"/>
                <a:cs typeface="Times New Roman" pitchFamily="18" charset="0"/>
              </a:rPr>
              <a:t>Synchronization of the clock in the virtual machine with the clock on the host or client desktop</a:t>
            </a:r>
          </a:p>
          <a:p>
            <a:pPr algn="just" fontAlgn="t"/>
            <a:r>
              <a:rPr lang="en-IN" sz="2200" dirty="0" smtClean="0">
                <a:latin typeface="Times New Roman" pitchFamily="18" charset="0"/>
                <a:cs typeface="Times New Roman" pitchFamily="18" charset="0"/>
              </a:rPr>
              <a:t>Scripting that helps automate guest operating system operations.</a:t>
            </a:r>
            <a:endParaRPr lang="en-IN" sz="2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Although the guest operating system can run without VMware Tools, many VMware features are not available until you install VMware Tools. For example, if you do not have VMware Tools installed in your virtual machine, you cannot use the shutdown or restart options from the toolbar. You can use only the power options</a:t>
            </a:r>
            <a:endParaRPr lang="en-IN"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Installing VMware tools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rmAutofit lnSpcReduction="10000"/>
          </a:bodyPr>
          <a:lstStyle/>
          <a:p>
            <a:pPr algn="just">
              <a:buNone/>
            </a:pPr>
            <a:r>
              <a:rPr lang="en-IN" sz="2200" dirty="0" smtClean="0">
                <a:latin typeface="Times New Roman" pitchFamily="18" charset="0"/>
                <a:cs typeface="Times New Roman" pitchFamily="18" charset="0"/>
              </a:rPr>
              <a:t>The method that you use to install </a:t>
            </a:r>
            <a:r>
              <a:rPr lang="en-IN" sz="2200" dirty="0" err="1" smtClean="0">
                <a:latin typeface="Times New Roman" pitchFamily="18" charset="0"/>
                <a:cs typeface="Times New Roman" pitchFamily="18" charset="0"/>
              </a:rPr>
              <a:t>Vmware</a:t>
            </a:r>
            <a:r>
              <a:rPr lang="en-IN" sz="2200" dirty="0" smtClean="0">
                <a:latin typeface="Times New Roman" pitchFamily="18" charset="0"/>
                <a:cs typeface="Times New Roman" pitchFamily="18" charset="0"/>
              </a:rPr>
              <a:t> tools depends on the virtual machine.</a:t>
            </a:r>
          </a:p>
          <a:p>
            <a:pPr algn="just">
              <a:buNone/>
            </a:pPr>
            <a:r>
              <a:rPr lang="en-IN" sz="2200" dirty="0" smtClean="0">
                <a:latin typeface="Times New Roman" pitchFamily="18" charset="0"/>
                <a:cs typeface="Times New Roman" pitchFamily="18" charset="0"/>
              </a:rPr>
              <a:t>When installing </a:t>
            </a:r>
            <a:r>
              <a:rPr lang="en-IN" sz="2200" dirty="0" err="1" smtClean="0">
                <a:latin typeface="Times New Roman" pitchFamily="18" charset="0"/>
                <a:cs typeface="Times New Roman" pitchFamily="18" charset="0"/>
              </a:rPr>
              <a:t>Vmware</a:t>
            </a:r>
            <a:r>
              <a:rPr lang="en-IN" sz="2200" dirty="0" smtClean="0">
                <a:latin typeface="Times New Roman" pitchFamily="18" charset="0"/>
                <a:cs typeface="Times New Roman" pitchFamily="18" charset="0"/>
              </a:rPr>
              <a:t> tools, you can select from the following setup files.</a:t>
            </a:r>
          </a:p>
          <a:p>
            <a:pPr algn="just"/>
            <a:r>
              <a:rPr lang="en-IN" sz="2200" dirty="0" smtClean="0">
                <a:latin typeface="Times New Roman" pitchFamily="18" charset="0"/>
                <a:cs typeface="Times New Roman" pitchFamily="18" charset="0"/>
              </a:rPr>
              <a:t>Typical: Install the program features used by </a:t>
            </a:r>
            <a:r>
              <a:rPr lang="en-IN" sz="2200" dirty="0" err="1" smtClean="0">
                <a:latin typeface="Times New Roman" pitchFamily="18" charset="0"/>
                <a:cs typeface="Times New Roman" pitchFamily="18" charset="0"/>
              </a:rPr>
              <a:t>Vmware</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vSphere</a:t>
            </a:r>
            <a:r>
              <a:rPr lang="en-IN" sz="2200" dirty="0" smtClean="0">
                <a:latin typeface="Times New Roman" pitchFamily="18" charset="0"/>
                <a:cs typeface="Times New Roman" pitchFamily="18" charset="0"/>
              </a:rPr>
              <a:t>. Select this option if you plan to use the virtual machine only with </a:t>
            </a:r>
            <a:r>
              <a:rPr lang="en-IN" sz="2200" dirty="0" err="1" smtClean="0">
                <a:latin typeface="Times New Roman" pitchFamily="18" charset="0"/>
                <a:cs typeface="Times New Roman" pitchFamily="18" charset="0"/>
              </a:rPr>
              <a:t>vSphere</a:t>
            </a:r>
            <a:r>
              <a:rPr lang="en-IN" sz="2200" dirty="0" smtClean="0">
                <a:latin typeface="Times New Roman" pitchFamily="18" charset="0"/>
                <a:cs typeface="Times New Roman" pitchFamily="18" charset="0"/>
              </a:rPr>
              <a:t>.</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Complete: Installs all program features. Select this option if you plan to use this virtual machine with other </a:t>
            </a:r>
            <a:r>
              <a:rPr lang="en-IN" sz="2200" dirty="0" err="1" smtClean="0">
                <a:latin typeface="Times New Roman" pitchFamily="18" charset="0"/>
                <a:cs typeface="Times New Roman" pitchFamily="18" charset="0"/>
              </a:rPr>
              <a:t>Vmware</a:t>
            </a:r>
            <a:r>
              <a:rPr lang="en-IN" sz="2200" dirty="0" smtClean="0">
                <a:latin typeface="Times New Roman" pitchFamily="18" charset="0"/>
                <a:cs typeface="Times New Roman" pitchFamily="18" charset="0"/>
              </a:rPr>
              <a:t> products as well as </a:t>
            </a:r>
            <a:r>
              <a:rPr lang="en-IN" sz="2200" dirty="0" err="1" smtClean="0">
                <a:latin typeface="Times New Roman" pitchFamily="18" charset="0"/>
                <a:cs typeface="Times New Roman" pitchFamily="18" charset="0"/>
              </a:rPr>
              <a:t>vSphere</a:t>
            </a:r>
            <a:r>
              <a:rPr lang="en-IN" sz="2200" dirty="0" smtClean="0">
                <a:latin typeface="Times New Roman" pitchFamily="18" charset="0"/>
                <a:cs typeface="Times New Roman" pitchFamily="18" charset="0"/>
              </a:rPr>
              <a:t>.</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Custom : Enables you to select the program features that need to be installed and decide where to install them.</a:t>
            </a:r>
            <a:endParaRPr lang="en-IN" sz="2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IN" sz="3200" dirty="0" smtClean="0">
                <a:latin typeface="Times New Roman" pitchFamily="18" charset="0"/>
                <a:cs typeface="Times New Roman" pitchFamily="18" charset="0"/>
              </a:rPr>
              <a:t>About the VMware Remote Console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algn="just"/>
            <a:r>
              <a:rPr lang="en-IN" sz="2400" dirty="0" smtClean="0">
                <a:latin typeface="Times New Roman" pitchFamily="18" charset="0"/>
                <a:cs typeface="Times New Roman" pitchFamily="18" charset="0"/>
              </a:rPr>
              <a:t>VMware Remote Console provides console access and client device connection to VMs on a remote host. You will need to download this installer before you can launch the external VMRC application directly from a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or </a:t>
            </a:r>
            <a:r>
              <a:rPr lang="en-IN" sz="2400" dirty="0" err="1" smtClean="0">
                <a:latin typeface="Times New Roman" pitchFamily="18" charset="0"/>
                <a:cs typeface="Times New Roman" pitchFamily="18" charset="0"/>
              </a:rPr>
              <a:t>vRealize</a:t>
            </a:r>
            <a:r>
              <a:rPr lang="en-IN" sz="2400" dirty="0" smtClean="0">
                <a:latin typeface="Times New Roman" pitchFamily="18" charset="0"/>
                <a:cs typeface="Times New Roman" pitchFamily="18" charset="0"/>
              </a:rPr>
              <a:t> Automation web client.</a:t>
            </a:r>
            <a:endParaRPr lang="en-IN"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81200"/>
            <a:ext cx="8229600" cy="4525963"/>
          </a:xfrm>
        </p:spPr>
        <p:txBody>
          <a:bodyPr>
            <a:normAutofit/>
          </a:bodyPr>
          <a:lstStyle/>
          <a:p>
            <a:pPr>
              <a:buNone/>
            </a:pPr>
            <a:r>
              <a:rPr lang="en-IN" sz="5400" b="1" dirty="0" smtClean="0">
                <a:latin typeface="Times New Roman" pitchFamily="18" charset="0"/>
                <a:cs typeface="Times New Roman" pitchFamily="18" charset="0"/>
              </a:rPr>
              <a:t>Using Clones, Templates and content Libraries</a:t>
            </a:r>
            <a:r>
              <a:rPr lang="en-IN" sz="5400" dirty="0" smtClean="0">
                <a:latin typeface="Times New Roman" pitchFamily="18" charset="0"/>
                <a:cs typeface="Times New Roman" pitchFamily="18" charset="0"/>
              </a:rPr>
              <a:t/>
            </a:r>
            <a:br>
              <a:rPr lang="en-IN" sz="5400" dirty="0" smtClean="0">
                <a:latin typeface="Times New Roman" pitchFamily="18" charset="0"/>
                <a:cs typeface="Times New Roman" pitchFamily="18" charset="0"/>
              </a:rPr>
            </a:br>
            <a:endParaRPr lang="en-IN" sz="5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200" dirty="0" smtClean="0">
                <a:latin typeface="Times New Roman" pitchFamily="18" charset="0"/>
                <a:cs typeface="Times New Roman" pitchFamily="18" charset="0"/>
              </a:rPr>
              <a:t>Cloning virtual machines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r>
              <a:rPr lang="en-IN" sz="2000" dirty="0" smtClean="0">
                <a:latin typeface="Times New Roman" pitchFamily="18" charset="0"/>
                <a:cs typeface="Times New Roman" pitchFamily="18" charset="0"/>
              </a:rPr>
              <a:t>Cloning a virtual machine creates a virtual machine that is a copy of the original. The new virtual machine is configured with the same virtual hardware, installed software, and other properties that were configured for the original virtual machine.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fontAlgn="base">
              <a:buNone/>
            </a:pPr>
            <a:r>
              <a:rPr lang="en-IN" sz="3400" b="1" dirty="0" smtClean="0">
                <a:latin typeface="Times New Roman" pitchFamily="18" charset="0"/>
                <a:cs typeface="Times New Roman" pitchFamily="18" charset="0"/>
              </a:rPr>
              <a:t>Why Make a Clone?</a:t>
            </a:r>
          </a:p>
          <a:p>
            <a:pPr fontAlgn="base">
              <a:buNone/>
            </a:pPr>
            <a:endParaRPr lang="en-IN" b="1" dirty="0" smtClean="0">
              <a:latin typeface="Times New Roman" pitchFamily="18" charset="0"/>
              <a:cs typeface="Times New Roman" pitchFamily="18" charset="0"/>
            </a:endParaRPr>
          </a:p>
          <a:p>
            <a:pPr algn="just" fontAlgn="base"/>
            <a:r>
              <a:rPr lang="en-IN" dirty="0" smtClean="0">
                <a:latin typeface="Times New Roman" pitchFamily="18" charset="0"/>
                <a:cs typeface="Times New Roman" pitchFamily="18" charset="0"/>
              </a:rPr>
              <a:t>Installing a guest operating system and applications can be time consuming. With clones, you can make many copies of a virtual machine from a single installation and configuration process.</a:t>
            </a:r>
          </a:p>
          <a:p>
            <a:pPr algn="just" fontAlgn="base"/>
            <a:r>
              <a:rPr lang="en-IN" dirty="0" smtClean="0">
                <a:latin typeface="Times New Roman" pitchFamily="18" charset="0"/>
                <a:cs typeface="Times New Roman" pitchFamily="18" charset="0"/>
              </a:rPr>
              <a:t>Clones are useful when you must deploy many identical virtual machines to a group. </a:t>
            </a:r>
          </a:p>
          <a:p>
            <a:pPr algn="just" fontAlgn="base"/>
            <a:endParaRPr lang="en-IN" dirty="0" smtClean="0">
              <a:latin typeface="Times New Roman" pitchFamily="18" charset="0"/>
              <a:cs typeface="Times New Roman" pitchFamily="18" charset="0"/>
            </a:endParaRPr>
          </a:p>
          <a:p>
            <a:pPr algn="just" fontAlgn="base">
              <a:buNone/>
            </a:pPr>
            <a:r>
              <a:rPr lang="en-IN" dirty="0" smtClean="0">
                <a:latin typeface="Times New Roman" pitchFamily="18" charset="0"/>
                <a:cs typeface="Times New Roman" pitchFamily="18" charset="0"/>
              </a:rPr>
              <a:t>For example:</a:t>
            </a:r>
          </a:p>
          <a:p>
            <a:pPr algn="just" fontAlgn="base"/>
            <a:r>
              <a:rPr lang="en-IN" dirty="0" smtClean="0">
                <a:latin typeface="Times New Roman" pitchFamily="18" charset="0"/>
                <a:cs typeface="Times New Roman" pitchFamily="18" charset="0"/>
              </a:rPr>
              <a:t>An MIS department can clone a virtual machine for each employee, with a suite of preconfigured office applications.</a:t>
            </a:r>
          </a:p>
          <a:p>
            <a:pPr algn="just" fontAlgn="base"/>
            <a:r>
              <a:rPr lang="en-IN" dirty="0" smtClean="0">
                <a:latin typeface="Times New Roman" pitchFamily="18" charset="0"/>
                <a:cs typeface="Times New Roman" pitchFamily="18" charset="0"/>
              </a:rPr>
              <a:t>A virtual machine can be configured with a complete development environment and then cloned repeatedly as a baseline configuration for software testing.</a:t>
            </a:r>
          </a:p>
          <a:p>
            <a:pPr algn="just" fontAlgn="base"/>
            <a:r>
              <a:rPr lang="en-IN" dirty="0" smtClean="0">
                <a:latin typeface="Times New Roman" pitchFamily="18" charset="0"/>
                <a:cs typeface="Times New Roman" pitchFamily="18" charset="0"/>
              </a:rPr>
              <a:t>A teacher can clone a virtual machine for each student, with all the lessons and labs required for the term.</a:t>
            </a:r>
          </a:p>
          <a:p>
            <a:pPr algn="just" fontAlgn="base"/>
            <a:r>
              <a:rPr lang="en-IN" dirty="0" smtClean="0">
                <a:latin typeface="Times New Roman" pitchFamily="18" charset="0"/>
                <a:cs typeface="Times New Roman" pitchFamily="18" charset="0"/>
              </a:rPr>
              <a:t>With clones you can conveniently make complete copies of a virtual machine, without browsing a host file system or worrying if you have located all the configuration files.</a:t>
            </a:r>
          </a:p>
          <a:p>
            <a:pPr algn="just"/>
            <a:endParaRPr lang="en-IN" dirty="0" smtClean="0">
              <a:latin typeface="Times New Roman" pitchFamily="18" charset="0"/>
              <a:cs typeface="Times New Roman" pitchFamily="18" charset="0"/>
            </a:endParaRP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600" dirty="0" smtClean="0">
                <a:latin typeface="Times New Roman" pitchFamily="18" charset="0"/>
                <a:cs typeface="Times New Roman" pitchFamily="18" charset="0"/>
              </a:rPr>
              <a:t>About Virtual Machine Templates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r>
              <a:rPr lang="en-IN" sz="2400" dirty="0" smtClean="0">
                <a:latin typeface="Times New Roman" pitchFamily="18" charset="0"/>
                <a:cs typeface="Times New Roman" pitchFamily="18" charset="0"/>
              </a:rPr>
              <a:t>A </a:t>
            </a:r>
            <a:r>
              <a:rPr lang="en-IN" sz="2400" b="1" dirty="0" smtClean="0">
                <a:latin typeface="Times New Roman" pitchFamily="18" charset="0"/>
                <a:cs typeface="Times New Roman" pitchFamily="18" charset="0"/>
              </a:rPr>
              <a:t>virtual machine template</a:t>
            </a:r>
            <a:r>
              <a:rPr lang="en-IN" sz="2400" dirty="0" smtClean="0">
                <a:latin typeface="Times New Roman" pitchFamily="18" charset="0"/>
                <a:cs typeface="Times New Roman" pitchFamily="18" charset="0"/>
              </a:rPr>
              <a:t> is a master copy of a virtual machine that usually includes the guest OS, a set of applications, and a specific VM configuration. Virtual machine templates are used when you need to deploy many VMs and ensure that they are consistent and standardized.</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lgn="just"/>
            <a:r>
              <a:rPr lang="en-IN" sz="2400" dirty="0" smtClean="0">
                <a:latin typeface="Times New Roman" pitchFamily="18" charset="0"/>
                <a:cs typeface="Times New Roman" pitchFamily="18" charset="0"/>
              </a:rPr>
              <a:t>VMware Tools</a:t>
            </a:r>
          </a:p>
          <a:p>
            <a:pPr algn="just">
              <a:buNone/>
            </a:pPr>
            <a:r>
              <a:rPr lang="en-IN" sz="2400" dirty="0" smtClean="0">
                <a:latin typeface="Times New Roman" pitchFamily="18" charset="0"/>
                <a:cs typeface="Times New Roman" pitchFamily="18" charset="0"/>
              </a:rPr>
              <a:t>VMware Tools is a suite of utilities that enhances the performance of the virtual machine's guest operating system and improves management of the virtual machine. It includes device drivers and other software that is essential for your VM. With VMware Tools, you have more control over the virtual machine interface.</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Compatibility Setting</a:t>
            </a:r>
          </a:p>
          <a:p>
            <a:pPr algn="just">
              <a:buNone/>
            </a:pPr>
            <a:r>
              <a:rPr lang="en-IN" sz="2400" dirty="0" smtClean="0">
                <a:latin typeface="Times New Roman" pitchFamily="18" charset="0"/>
                <a:cs typeface="Times New Roman" pitchFamily="18" charset="0"/>
              </a:rPr>
              <a:t>In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Client, you assign each virtual machine to a compatible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 version, cluster, or </a:t>
            </a:r>
            <a:r>
              <a:rPr lang="en-IN" sz="2400" dirty="0" err="1" smtClean="0">
                <a:latin typeface="Times New Roman" pitchFamily="18" charset="0"/>
                <a:cs typeface="Times New Roman" pitchFamily="18" charset="0"/>
              </a:rPr>
              <a:t>datacenter</a:t>
            </a:r>
            <a:r>
              <a:rPr lang="en-IN" sz="2400" dirty="0" smtClean="0">
                <a:latin typeface="Times New Roman" pitchFamily="18" charset="0"/>
                <a:cs typeface="Times New Roman" pitchFamily="18" charset="0"/>
              </a:rPr>
              <a:t> by applying a compatibility setting. The compatibility setting determines which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 versions the virtual machine can run on and the hardware features available to the virtual machine.</a:t>
            </a:r>
            <a:endParaRPr lang="en-IN"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a:bodyPr>
          <a:lstStyle/>
          <a:p>
            <a:pPr algn="l"/>
            <a:r>
              <a:rPr lang="en-IN" sz="2800" dirty="0" smtClean="0">
                <a:latin typeface="Times New Roman" pitchFamily="18" charset="0"/>
                <a:cs typeface="Times New Roman" pitchFamily="18" charset="0"/>
              </a:rPr>
              <a:t>Difference between Virtual Machine clones and Templates</a:t>
            </a:r>
            <a:endParaRPr lang="en-IN"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1371600"/>
          <a:ext cx="8229600" cy="5242560"/>
        </p:xfrm>
        <a:graphic>
          <a:graphicData uri="http://schemas.openxmlformats.org/drawingml/2006/table">
            <a:tbl>
              <a:tblPr firstRow="1" bandRow="1">
                <a:tableStyleId>{5C22544A-7EE6-4342-B048-85BDC9FD1C3A}</a:tableStyleId>
              </a:tblPr>
              <a:tblGrid>
                <a:gridCol w="3124200"/>
                <a:gridCol w="5105400"/>
              </a:tblGrid>
              <a:tr h="370840">
                <a:tc>
                  <a:txBody>
                    <a:bodyPr/>
                    <a:lstStyle/>
                    <a:p>
                      <a:pPr algn="l"/>
                      <a:r>
                        <a:rPr lang="en-IN" sz="2200" dirty="0" smtClean="0">
                          <a:latin typeface="Times New Roman" pitchFamily="18" charset="0"/>
                          <a:cs typeface="Times New Roman" pitchFamily="18" charset="0"/>
                        </a:rPr>
                        <a:t>Clone</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Template</a:t>
                      </a:r>
                      <a:endParaRPr lang="en-IN" sz="2200" dirty="0">
                        <a:latin typeface="Times New Roman" pitchFamily="18" charset="0"/>
                        <a:cs typeface="Times New Roman" pitchFamily="18" charset="0"/>
                      </a:endParaRPr>
                    </a:p>
                  </a:txBody>
                  <a:tcPr/>
                </a:tc>
              </a:tr>
              <a:tr h="370840">
                <a:tc>
                  <a:txBody>
                    <a:bodyPr/>
                    <a:lstStyle/>
                    <a:p>
                      <a:pPr algn="l"/>
                      <a:r>
                        <a:rPr lang="en-IN" sz="2200" dirty="0" smtClean="0">
                          <a:latin typeface="Times New Roman" pitchFamily="18" charset="0"/>
                          <a:cs typeface="Times New Roman" pitchFamily="18" charset="0"/>
                        </a:rPr>
                        <a:t>Clone is a copy of virtual machine</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Template is a master copy of virtual machine used to create multiple virtual machines.</a:t>
                      </a:r>
                      <a:endParaRPr lang="en-IN" sz="2200" dirty="0">
                        <a:latin typeface="Times New Roman" pitchFamily="18" charset="0"/>
                        <a:cs typeface="Times New Roman" pitchFamily="18" charset="0"/>
                      </a:endParaRPr>
                    </a:p>
                  </a:txBody>
                  <a:tcPr/>
                </a:tc>
              </a:tr>
              <a:tr h="370840">
                <a:tc>
                  <a:txBody>
                    <a:bodyPr/>
                    <a:lstStyle/>
                    <a:p>
                      <a:pPr algn="l"/>
                      <a:r>
                        <a:rPr lang="en-IN" sz="2200" dirty="0" smtClean="0">
                          <a:latin typeface="Times New Roman" pitchFamily="18" charset="0"/>
                          <a:cs typeface="Times New Roman" pitchFamily="18" charset="0"/>
                        </a:rPr>
                        <a:t>It can be powered on</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It cannot be powered on</a:t>
                      </a:r>
                      <a:endParaRPr lang="en-IN" sz="2200" dirty="0">
                        <a:latin typeface="Times New Roman" pitchFamily="18" charset="0"/>
                        <a:cs typeface="Times New Roman" pitchFamily="18" charset="0"/>
                      </a:endParaRPr>
                    </a:p>
                  </a:txBody>
                  <a:tcPr/>
                </a:tc>
              </a:tr>
              <a:tr h="370840">
                <a:tc>
                  <a:txBody>
                    <a:bodyPr/>
                    <a:lstStyle/>
                    <a:p>
                      <a:pPr algn="l"/>
                      <a:r>
                        <a:rPr lang="en-IN" sz="2200" dirty="0" smtClean="0">
                          <a:latin typeface="Times New Roman" pitchFamily="18" charset="0"/>
                          <a:cs typeface="Times New Roman" pitchFamily="18" charset="0"/>
                        </a:rPr>
                        <a:t>Can be altered</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Cannot be altered or edited without first converting back to virtual machine</a:t>
                      </a:r>
                      <a:endParaRPr lang="en-IN" sz="2200" dirty="0">
                        <a:latin typeface="Times New Roman" pitchFamily="18" charset="0"/>
                        <a:cs typeface="Times New Roman" pitchFamily="18" charset="0"/>
                      </a:endParaRPr>
                    </a:p>
                  </a:txBody>
                  <a:tcPr/>
                </a:tc>
              </a:tr>
              <a:tr h="370840">
                <a:tc>
                  <a:txBody>
                    <a:bodyPr/>
                    <a:lstStyle/>
                    <a:p>
                      <a:pPr algn="l"/>
                      <a:r>
                        <a:rPr lang="en-IN" sz="2200" dirty="0" smtClean="0">
                          <a:latin typeface="Times New Roman" pitchFamily="18" charset="0"/>
                          <a:cs typeface="Times New Roman" pitchFamily="18" charset="0"/>
                        </a:rPr>
                        <a:t>Can</a:t>
                      </a:r>
                      <a:r>
                        <a:rPr lang="en-IN" sz="2200" baseline="0" dirty="0" smtClean="0">
                          <a:latin typeface="Times New Roman" pitchFamily="18" charset="0"/>
                          <a:cs typeface="Times New Roman" pitchFamily="18" charset="0"/>
                        </a:rPr>
                        <a:t> be created from a powered-on virtual machine</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Virtual must be powered off before converting to a template</a:t>
                      </a:r>
                      <a:endParaRPr lang="en-IN" sz="2200" dirty="0">
                        <a:latin typeface="Times New Roman" pitchFamily="18" charset="0"/>
                        <a:cs typeface="Times New Roman" pitchFamily="18" charset="0"/>
                      </a:endParaRPr>
                    </a:p>
                  </a:txBody>
                  <a:tcPr/>
                </a:tc>
              </a:tr>
              <a:tr h="370840">
                <a:tc>
                  <a:txBody>
                    <a:bodyPr/>
                    <a:lstStyle/>
                    <a:p>
                      <a:pPr algn="l"/>
                      <a:r>
                        <a:rPr lang="en-IN" sz="2200" dirty="0" smtClean="0">
                          <a:latin typeface="Times New Roman" pitchFamily="18" charset="0"/>
                          <a:cs typeface="Times New Roman" pitchFamily="18" charset="0"/>
                        </a:rPr>
                        <a:t>VM clones are not suitable for mass development of virtual</a:t>
                      </a:r>
                      <a:r>
                        <a:rPr lang="en-IN" sz="2200" baseline="0" dirty="0" smtClean="0">
                          <a:latin typeface="Times New Roman" pitchFamily="18" charset="0"/>
                          <a:cs typeface="Times New Roman" pitchFamily="18" charset="0"/>
                        </a:rPr>
                        <a:t> machine</a:t>
                      </a:r>
                      <a:endParaRPr lang="en-IN" sz="2200" dirty="0">
                        <a:latin typeface="Times New Roman" pitchFamily="18" charset="0"/>
                        <a:cs typeface="Times New Roman" pitchFamily="18" charset="0"/>
                      </a:endParaRPr>
                    </a:p>
                  </a:txBody>
                  <a:tcPr/>
                </a:tc>
                <a:tc>
                  <a:txBody>
                    <a:bodyPr/>
                    <a:lstStyle/>
                    <a:p>
                      <a:pPr algn="l"/>
                      <a:r>
                        <a:rPr lang="en-IN" sz="2200" dirty="0" smtClean="0">
                          <a:latin typeface="Times New Roman" pitchFamily="18" charset="0"/>
                          <a:cs typeface="Times New Roman" pitchFamily="18" charset="0"/>
                        </a:rPr>
                        <a:t>Templates are best suited for</a:t>
                      </a:r>
                      <a:r>
                        <a:rPr lang="en-IN" sz="2200" baseline="0" dirty="0" smtClean="0">
                          <a:latin typeface="Times New Roman" pitchFamily="18" charset="0"/>
                          <a:cs typeface="Times New Roman" pitchFamily="18" charset="0"/>
                        </a:rPr>
                        <a:t> Mass development of virtual machine</a:t>
                      </a:r>
                      <a:endParaRPr lang="en-IN" sz="22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Cloning a virtual machine in </a:t>
            </a:r>
            <a:r>
              <a:rPr lang="en-IN" sz="3200" dirty="0" err="1" smtClean="0">
                <a:latin typeface="Times New Roman" pitchFamily="18" charset="0"/>
                <a:cs typeface="Times New Roman" pitchFamily="18" charset="0"/>
              </a:rPr>
              <a:t>vSphere</a:t>
            </a:r>
            <a:r>
              <a:rPr lang="en-IN" sz="3200" dirty="0" smtClean="0">
                <a:latin typeface="Times New Roman" pitchFamily="18" charset="0"/>
                <a:cs typeface="Times New Roman" pitchFamily="18" charset="0"/>
              </a:rPr>
              <a:t> Web Client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fontScale="92500"/>
          </a:bodyPr>
          <a:lstStyle/>
          <a:p>
            <a:pPr algn="just"/>
            <a:r>
              <a:rPr lang="en-IN" sz="2400" dirty="0" smtClean="0">
                <a:latin typeface="Times New Roman" pitchFamily="18" charset="0"/>
                <a:cs typeface="Times New Roman" pitchFamily="18" charset="0"/>
              </a:rPr>
              <a:t>Cloning a virtual machine creates a virtual machine that is a copy of the original. The new virtual machine is configured with the same virtual hardware, installed software, and other properties that were configured for the original virtual machine.</a:t>
            </a:r>
          </a:p>
          <a:p>
            <a:pPr algn="just"/>
            <a:r>
              <a:rPr lang="en-IN" sz="2400" dirty="0" smtClean="0">
                <a:latin typeface="Times New Roman" pitchFamily="18" charset="0"/>
                <a:cs typeface="Times New Roman" pitchFamily="18" charset="0"/>
              </a:rPr>
              <a:t>To clone a virtual machine in </a:t>
            </a:r>
            <a:r>
              <a:rPr lang="en-IN" sz="2400" dirty="0" err="1" smtClean="0">
                <a:latin typeface="Times New Roman" pitchFamily="18" charset="0"/>
                <a:cs typeface="Times New Roman" pitchFamily="18" charset="0"/>
              </a:rPr>
              <a:t>Vmware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you can start the new virtual machine wizard from any object in the inventory.</a:t>
            </a:r>
          </a:p>
          <a:p>
            <a:pPr algn="just"/>
            <a:r>
              <a:rPr lang="en-IN" sz="2400" dirty="0" smtClean="0">
                <a:latin typeface="Times New Roman" pitchFamily="18" charset="0"/>
                <a:cs typeface="Times New Roman" pitchFamily="18" charset="0"/>
              </a:rPr>
              <a:t>During the cloning process you can change properties of guest operating system which includes computer name, network and license settings. You can add a CD/DVD device or an ISO file to install guest operating system. Before deploying the virtual machine, you can reconfigure its hardware settings, such as CPU, </a:t>
            </a:r>
            <a:r>
              <a:rPr lang="en-IN" sz="2400" dirty="0" err="1" smtClean="0">
                <a:latin typeface="Times New Roman" pitchFamily="18" charset="0"/>
                <a:cs typeface="Times New Roman" pitchFamily="18" charset="0"/>
              </a:rPr>
              <a:t>memory,storage</a:t>
            </a:r>
            <a:r>
              <a:rPr lang="en-IN" sz="2400" dirty="0" smtClean="0">
                <a:latin typeface="Times New Roman" pitchFamily="18" charset="0"/>
                <a:cs typeface="Times New Roman" pitchFamily="18" charset="0"/>
              </a:rPr>
              <a:t> and networking</a:t>
            </a:r>
            <a:endParaRPr lang="en-IN"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Creating a Template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Autofit/>
          </a:bodyPr>
          <a:lstStyle/>
          <a:p>
            <a:pPr algn="just"/>
            <a:r>
              <a:rPr lang="en-IN" sz="2400" dirty="0" smtClean="0">
                <a:latin typeface="Times New Roman" pitchFamily="18" charset="0"/>
                <a:cs typeface="Times New Roman" pitchFamily="18" charset="0"/>
              </a:rPr>
              <a:t>We can create template by cloning a virtual machine to a template , preserving the original virtual machine, or converting a powered off virtual machine into a template.</a:t>
            </a:r>
          </a:p>
          <a:p>
            <a:pPr algn="just"/>
            <a:r>
              <a:rPr lang="en-IN" sz="2400" dirty="0" smtClean="0">
                <a:latin typeface="Times New Roman" pitchFamily="18" charset="0"/>
                <a:cs typeface="Times New Roman" pitchFamily="18" charset="0"/>
              </a:rPr>
              <a:t>Deploying a virtual machine from a template creates a new virtual machine that is copy of the template. The new virtual machine has the virtual hardware, installed software and other properties configured in the template.</a:t>
            </a:r>
          </a:p>
          <a:p>
            <a:pPr algn="just"/>
            <a:r>
              <a:rPr lang="en-IN" sz="2400" dirty="0" smtClean="0">
                <a:latin typeface="Times New Roman" pitchFamily="18" charset="0"/>
                <a:cs typeface="Times New Roman" pitchFamily="18" charset="0"/>
              </a:rPr>
              <a:t>Converting template gives you the opportunity to update your template. Adding patches, installing new software and making other changes to your master virtual machine are good reasons to convert a template to a virtual machine.</a:t>
            </a:r>
          </a:p>
          <a:p>
            <a:pPr algn="just"/>
            <a:r>
              <a:rPr lang="en-IN" sz="2400" dirty="0" smtClean="0">
                <a:latin typeface="Times New Roman" pitchFamily="18" charset="0"/>
                <a:cs typeface="Times New Roman" pitchFamily="18" charset="0"/>
              </a:rPr>
              <a:t>After updates have completed, you can power off your virtual machine and convert it back to a template.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Customizing the Guest Operating System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IN" dirty="0" smtClean="0">
                <a:latin typeface="Times New Roman" pitchFamily="18" charset="0"/>
                <a:cs typeface="Times New Roman" pitchFamily="18" charset="0"/>
              </a:rPr>
              <a:t>When you clone a virtual machine or deploy a virtual machine from a template, you can customize the guest operating system of the virtual machine to change properties such as the computer name, network settings, and license settings.</a:t>
            </a:r>
          </a:p>
          <a:p>
            <a:pPr algn="just"/>
            <a:r>
              <a:rPr lang="en-IN" dirty="0" smtClean="0">
                <a:latin typeface="Times New Roman" pitchFamily="18" charset="0"/>
                <a:cs typeface="Times New Roman" pitchFamily="18" charset="0"/>
              </a:rPr>
              <a:t>Customizing guest operating systems can help prevent conflicts that can result if virtual machines with identical settings are deployed, such as conflicts due to duplicate computer names.</a:t>
            </a:r>
          </a:p>
          <a:p>
            <a:pPr algn="just"/>
            <a:r>
              <a:rPr lang="en-IN" dirty="0" smtClean="0">
                <a:latin typeface="Times New Roman" pitchFamily="18" charset="0"/>
                <a:cs typeface="Times New Roman" pitchFamily="18" charset="0"/>
              </a:rPr>
              <a:t>You can specify the customization settings by choosing to launch the Guest Customization wizard during the cloning or deployment process. Alternatively, you can create customization specifications, which are customization settings stored in the </a:t>
            </a:r>
            <a:r>
              <a:rPr lang="en-IN" dirty="0" err="1" smtClean="0">
                <a:latin typeface="Times New Roman" pitchFamily="18" charset="0"/>
                <a:cs typeface="Times New Roman" pitchFamily="18" charset="0"/>
              </a:rPr>
              <a:t>vCenter</a:t>
            </a:r>
            <a:r>
              <a:rPr lang="en-IN" dirty="0" smtClean="0">
                <a:latin typeface="Times New Roman" pitchFamily="18" charset="0"/>
                <a:cs typeface="Times New Roman" pitchFamily="18" charset="0"/>
              </a:rPr>
              <a:t> Server database. During the cloning or deployment process, you can select a customization specification to apply to the new virtual machine.</a:t>
            </a:r>
          </a:p>
          <a:p>
            <a:pPr algn="just"/>
            <a:r>
              <a:rPr lang="en-IN" dirty="0" smtClean="0">
                <a:latin typeface="Times New Roman" pitchFamily="18" charset="0"/>
                <a:cs typeface="Times New Roman" pitchFamily="18" charset="0"/>
              </a:rPr>
              <a:t>Use the Customization Specification Manager to manage customization specifications you create with the Guest Customization wizard.</a:t>
            </a:r>
          </a:p>
          <a:p>
            <a:pPr algn="just"/>
            <a:endParaRPr lang="en-IN"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Importing, Exporting and Editing customization Specification Files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You can export customization specifications and save them as .xml files. To apply an exported specification to a virtual machine, import the .xml file using the Customization Specification Manager.</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You can import an existing specification using the Customization Specification Manager, and use the specification to customize the guest operating system of a virtual machine.</a:t>
            </a:r>
            <a:endParaRPr lang="en-IN"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About OVF Templates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pPr algn="just"/>
            <a:r>
              <a:rPr lang="en-IN" sz="2400" dirty="0" smtClean="0">
                <a:latin typeface="Times New Roman" pitchFamily="18" charset="0"/>
                <a:cs typeface="Times New Roman" pitchFamily="18" charset="0"/>
              </a:rPr>
              <a:t>Open Virtualization Format (</a:t>
            </a:r>
            <a:r>
              <a:rPr lang="en-IN" sz="2400" b="1" dirty="0" smtClean="0">
                <a:latin typeface="Times New Roman" pitchFamily="18" charset="0"/>
                <a:cs typeface="Times New Roman" pitchFamily="18" charset="0"/>
              </a:rPr>
              <a:t>OVF</a:t>
            </a: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is</a:t>
            </a:r>
            <a:r>
              <a:rPr lang="en-IN" sz="2400" dirty="0" smtClean="0">
                <a:latin typeface="Times New Roman" pitchFamily="18" charset="0"/>
                <a:cs typeface="Times New Roman" pitchFamily="18" charset="0"/>
              </a:rPr>
              <a:t> an open-source standard for packaging and distributing software applications for virtual machines (VM). OVA (Open virtualization </a:t>
            </a:r>
            <a:r>
              <a:rPr lang="en-IN" sz="2400" dirty="0" err="1" smtClean="0">
                <a:latin typeface="Times New Roman" pitchFamily="18" charset="0"/>
                <a:cs typeface="Times New Roman" pitchFamily="18" charset="0"/>
              </a:rPr>
              <a:t>Aplliance</a:t>
            </a:r>
            <a:r>
              <a:rPr lang="en-IN" sz="2400" dirty="0" smtClean="0">
                <a:latin typeface="Times New Roman" pitchFamily="18" charset="0"/>
                <a:cs typeface="Times New Roman" pitchFamily="18" charset="0"/>
              </a:rPr>
              <a:t>) is a single file distribution of the same OVF file package.</a:t>
            </a:r>
          </a:p>
          <a:p>
            <a:pPr algn="just"/>
            <a:r>
              <a:rPr lang="en-IN" sz="2400" dirty="0" smtClean="0">
                <a:latin typeface="Times New Roman" pitchFamily="18" charset="0"/>
                <a:cs typeface="Times New Roman" pitchFamily="18" charset="0"/>
              </a:rPr>
              <a:t>OVF is a file format that supports exchange of virtual appliances across products and platforms. When you export a virtual machine as an OVF file, you create a directory that contains an OVF file and the virtual disk files. You might consider an OVF as an archive of all the files that belong to the OVF directory. </a:t>
            </a:r>
          </a:p>
          <a:p>
            <a:pPr algn="just"/>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The OVF  formats offer the following advantages:</a:t>
            </a:r>
          </a:p>
          <a:p>
            <a:pPr algn="just"/>
            <a:r>
              <a:rPr lang="en-IN" sz="2400" dirty="0" smtClean="0">
                <a:latin typeface="Times New Roman" pitchFamily="18" charset="0"/>
                <a:cs typeface="Times New Roman" pitchFamily="18" charset="0"/>
              </a:rPr>
              <a:t>OVF files are compressed, allowing for faster downloads.</a:t>
            </a:r>
          </a:p>
          <a:p>
            <a:pPr algn="just"/>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validates an OVF file before importing it, and ensures that it is compatible with the intended destination server. If the appliance is incompatible with the selected host, it cannot be imported and an error message appears.</a:t>
            </a:r>
          </a:p>
          <a:p>
            <a:pPr algn="just"/>
            <a:r>
              <a:rPr lang="en-IN" sz="2400" dirty="0" smtClean="0">
                <a:latin typeface="Times New Roman" pitchFamily="18" charset="0"/>
                <a:cs typeface="Times New Roman" pitchFamily="18" charset="0"/>
              </a:rPr>
              <a:t>OVF can encapsulate multi-tiered applications and more than one virtual machine.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Deploying an OVF Template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sz="2400" dirty="0" smtClean="0">
                <a:latin typeface="Times New Roman" pitchFamily="18" charset="0"/>
                <a:cs typeface="Times New Roman" pitchFamily="18" charset="0"/>
              </a:rPr>
              <a:t>You can deploy an OVF Template from a local file system accessible to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client machine or from web URL.</a:t>
            </a:r>
          </a:p>
          <a:p>
            <a:pPr algn="just"/>
            <a:r>
              <a:rPr lang="en-IN" sz="2400" dirty="0" smtClean="0">
                <a:latin typeface="Times New Roman" pitchFamily="18" charset="0"/>
                <a:cs typeface="Times New Roman" pitchFamily="18" charset="0"/>
              </a:rPr>
              <a:t>Like any other virtual </a:t>
            </a:r>
            <a:r>
              <a:rPr lang="en-IN" sz="2400" dirty="0" err="1" smtClean="0">
                <a:latin typeface="Times New Roman" pitchFamily="18" charset="0"/>
                <a:cs typeface="Times New Roman" pitchFamily="18" charset="0"/>
              </a:rPr>
              <a:t>machie</a:t>
            </a:r>
            <a:r>
              <a:rPr lang="en-IN" sz="2400" dirty="0" smtClean="0">
                <a:latin typeface="Times New Roman" pitchFamily="18" charset="0"/>
                <a:cs typeface="Times New Roman" pitchFamily="18" charset="0"/>
              </a:rPr>
              <a:t> an OVF template can be deployed in a cluster or on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a:t>
            </a:r>
          </a:p>
          <a:p>
            <a:pPr algn="just"/>
            <a:r>
              <a:rPr lang="en-IN" sz="2400" dirty="0" smtClean="0">
                <a:latin typeface="Times New Roman" pitchFamily="18" charset="0"/>
                <a:cs typeface="Times New Roman" pitchFamily="18" charset="0"/>
              </a:rPr>
              <a:t>Deploying an </a:t>
            </a:r>
            <a:r>
              <a:rPr lang="en-IN" sz="2400" b="1" dirty="0" smtClean="0">
                <a:latin typeface="Times New Roman" pitchFamily="18" charset="0"/>
                <a:cs typeface="Times New Roman" pitchFamily="18" charset="0"/>
              </a:rPr>
              <a:t>OVF template</a:t>
            </a:r>
            <a:r>
              <a:rPr lang="en-IN" sz="2400" dirty="0" smtClean="0">
                <a:latin typeface="Times New Roman" pitchFamily="18" charset="0"/>
                <a:cs typeface="Times New Roman" pitchFamily="18" charset="0"/>
              </a:rPr>
              <a:t> allows you to add pre-configured virtual machines to your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or ESX/</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inventory. Deploying an </a:t>
            </a:r>
            <a:r>
              <a:rPr lang="en-IN" sz="2400" b="1" dirty="0" smtClean="0">
                <a:latin typeface="Times New Roman" pitchFamily="18" charset="0"/>
                <a:cs typeface="Times New Roman" pitchFamily="18" charset="0"/>
              </a:rPr>
              <a:t>OVF template</a:t>
            </a:r>
            <a:r>
              <a:rPr lang="en-IN" sz="2400" dirty="0" smtClean="0">
                <a:latin typeface="Times New Roman" pitchFamily="18" charset="0"/>
                <a:cs typeface="Times New Roman" pitchFamily="18" charset="0"/>
              </a:rPr>
              <a:t> is similar to deploying a virtual machine from a </a:t>
            </a:r>
            <a:r>
              <a:rPr lang="en-IN" sz="2400" b="1" dirty="0" smtClean="0">
                <a:latin typeface="Times New Roman" pitchFamily="18" charset="0"/>
                <a:cs typeface="Times New Roman" pitchFamily="18" charset="0"/>
              </a:rPr>
              <a:t>template.</a:t>
            </a:r>
            <a:endParaRPr lang="en-IN"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Content Library</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sz="2400" dirty="0" smtClean="0">
                <a:latin typeface="Times New Roman" pitchFamily="18" charset="0"/>
                <a:cs typeface="Times New Roman" pitchFamily="18" charset="0"/>
              </a:rPr>
              <a:t>The Content Library in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6.5 is a </a:t>
            </a:r>
            <a:r>
              <a:rPr lang="en-IN" sz="2400" b="1" dirty="0" smtClean="0">
                <a:latin typeface="Times New Roman" pitchFamily="18" charset="0"/>
                <a:cs typeface="Times New Roman" pitchFamily="18" charset="0"/>
              </a:rPr>
              <a:t>container object</a:t>
            </a:r>
            <a:r>
              <a:rPr lang="en-IN" sz="2400" dirty="0" smtClean="0">
                <a:latin typeface="Times New Roman" pitchFamily="18" charset="0"/>
                <a:cs typeface="Times New Roman" pitchFamily="18" charset="0"/>
              </a:rPr>
              <a:t> used to store VM templates, </a:t>
            </a:r>
            <a:r>
              <a:rPr lang="en-IN" sz="2400" dirty="0" err="1" smtClean="0">
                <a:latin typeface="Times New Roman" pitchFamily="18" charset="0"/>
                <a:cs typeface="Times New Roman" pitchFamily="18" charset="0"/>
              </a:rPr>
              <a:t>vApp</a:t>
            </a:r>
            <a:r>
              <a:rPr lang="en-IN" sz="2400" dirty="0" smtClean="0">
                <a:latin typeface="Times New Roman" pitchFamily="18" charset="0"/>
                <a:cs typeface="Times New Roman" pitchFamily="18" charset="0"/>
              </a:rPr>
              <a:t> templates, ISO files, and other files you can share within your network.</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With the capability of sharing these files across </a:t>
            </a:r>
            <a:r>
              <a:rPr lang="en-IN" sz="2400" b="1" dirty="0" smtClean="0">
                <a:latin typeface="Times New Roman" pitchFamily="18" charset="0"/>
                <a:cs typeface="Times New Roman" pitchFamily="18" charset="0"/>
              </a:rPr>
              <a:t>multiple </a:t>
            </a:r>
            <a:r>
              <a:rPr lang="en-IN" sz="2400" b="1" dirty="0" err="1" smtClean="0">
                <a:latin typeface="Times New Roman" pitchFamily="18" charset="0"/>
                <a:cs typeface="Times New Roman" pitchFamily="18" charset="0"/>
              </a:rPr>
              <a:t>vCenter</a:t>
            </a:r>
            <a:r>
              <a:rPr lang="en-IN" sz="2400" b="1" dirty="0" smtClean="0">
                <a:latin typeface="Times New Roman" pitchFamily="18" charset="0"/>
                <a:cs typeface="Times New Roman" pitchFamily="18" charset="0"/>
              </a:rPr>
              <a:t> Server instances</a:t>
            </a:r>
            <a:r>
              <a:rPr lang="en-IN" sz="2400" dirty="0" smtClean="0">
                <a:latin typeface="Times New Roman" pitchFamily="18" charset="0"/>
                <a:cs typeface="Times New Roman" pitchFamily="18" charset="0"/>
              </a:rPr>
              <a:t> in the </a:t>
            </a:r>
            <a:r>
              <a:rPr lang="en-IN" sz="2400" b="1" dirty="0" smtClean="0">
                <a:latin typeface="Times New Roman" pitchFamily="18" charset="0"/>
                <a:cs typeface="Times New Roman" pitchFamily="18" charset="0"/>
              </a:rPr>
              <a:t>same or different locations</a:t>
            </a:r>
            <a:r>
              <a:rPr lang="en-IN" sz="2400" dirty="0" smtClean="0">
                <a:latin typeface="Times New Roman" pitchFamily="18" charset="0"/>
                <a:cs typeface="Times New Roman" pitchFamily="18" charset="0"/>
              </a:rPr>
              <a:t>, administrators are able to ensure compliance and consistency within the infrastructure when deploying workloads.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VM templates, </a:t>
            </a:r>
            <a:r>
              <a:rPr lang="en-IN" sz="2400" dirty="0" err="1" smtClean="0">
                <a:latin typeface="Times New Roman" pitchFamily="18" charset="0"/>
                <a:cs typeface="Times New Roman" pitchFamily="18" charset="0"/>
              </a:rPr>
              <a:t>vApp</a:t>
            </a:r>
            <a:r>
              <a:rPr lang="en-IN" sz="2400" dirty="0" smtClean="0">
                <a:latin typeface="Times New Roman" pitchFamily="18" charset="0"/>
                <a:cs typeface="Times New Roman" pitchFamily="18" charset="0"/>
              </a:rPr>
              <a:t> templates, and other types of files in a Content Library are defined as </a:t>
            </a:r>
            <a:r>
              <a:rPr lang="en-IN" sz="2400" b="1" dirty="0" smtClean="0">
                <a:latin typeface="Times New Roman" pitchFamily="18" charset="0"/>
                <a:cs typeface="Times New Roman" pitchFamily="18" charset="0"/>
              </a:rPr>
              <a:t>library items</a:t>
            </a:r>
            <a:r>
              <a:rPr lang="en-IN" sz="2400" dirty="0" smtClean="0">
                <a:latin typeface="Times New Roman" pitchFamily="18" charset="0"/>
                <a:cs typeface="Times New Roman" pitchFamily="18" charset="0"/>
              </a:rPr>
              <a:t> that can contain single or multiple files, such as OVF, ISO, and so on. </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Types of content library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marL="457200" indent="-457200" algn="just">
              <a:buFont typeface="+mj-lt"/>
              <a:buAutoNum type="arabicPeriod"/>
            </a:pPr>
            <a:r>
              <a:rPr lang="en-IN" sz="2400" dirty="0" smtClean="0">
                <a:latin typeface="Times New Roman" pitchFamily="18" charset="0"/>
                <a:cs typeface="Times New Roman" pitchFamily="18" charset="0"/>
              </a:rPr>
              <a:t>Local content library</a:t>
            </a:r>
          </a:p>
          <a:p>
            <a:pPr marL="457200" indent="-457200" algn="just">
              <a:buFont typeface="+mj-lt"/>
              <a:buAutoNum type="arabicPeriod"/>
            </a:pPr>
            <a:r>
              <a:rPr lang="en-IN" sz="2400" dirty="0" smtClean="0">
                <a:latin typeface="Times New Roman" pitchFamily="18" charset="0"/>
                <a:cs typeface="Times New Roman" pitchFamily="18" charset="0"/>
              </a:rPr>
              <a:t>Subscribed content library</a:t>
            </a:r>
          </a:p>
          <a:p>
            <a:pPr marL="457200" indent="-457200" algn="just">
              <a:buFont typeface="+mj-lt"/>
              <a:buAutoNum type="arabicPeriod"/>
            </a:pPr>
            <a:endParaRPr lang="en-IN" sz="2400" dirty="0" smtClean="0">
              <a:latin typeface="Times New Roman" pitchFamily="18" charset="0"/>
              <a:cs typeface="Times New Roman" pitchFamily="18" charset="0"/>
            </a:endParaRPr>
          </a:p>
          <a:p>
            <a:pPr algn="just">
              <a:buNone/>
            </a:pPr>
            <a:r>
              <a:rPr lang="en-IN" sz="2400" b="1" dirty="0" smtClean="0">
                <a:latin typeface="Times New Roman" pitchFamily="18" charset="0"/>
                <a:cs typeface="Times New Roman" pitchFamily="18" charset="0"/>
              </a:rPr>
              <a:t>Local</a:t>
            </a:r>
            <a:r>
              <a:rPr lang="en-IN" sz="2400" dirty="0" smtClean="0">
                <a:latin typeface="Times New Roman" pitchFamily="18" charset="0"/>
                <a:cs typeface="Times New Roman" pitchFamily="18" charset="0"/>
              </a:rPr>
              <a:t>: This is simplest form of a library in which content can be </a:t>
            </a:r>
            <a:r>
              <a:rPr lang="en-IN" sz="2400" dirty="0" err="1" smtClean="0">
                <a:latin typeface="Times New Roman" pitchFamily="18" charset="0"/>
                <a:cs typeface="Times New Roman" pitchFamily="18" charset="0"/>
              </a:rPr>
              <a:t>added,modified</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delelted</a:t>
            </a:r>
            <a:r>
              <a:rPr lang="en-IN" sz="2400" dirty="0" smtClean="0">
                <a:latin typeface="Times New Roman" pitchFamily="18" charset="0"/>
                <a:cs typeface="Times New Roman" pitchFamily="18" charset="0"/>
              </a:rPr>
              <a:t> by the </a:t>
            </a:r>
            <a:r>
              <a:rPr lang="en-IN" sz="2400" dirty="0" err="1" smtClean="0">
                <a:latin typeface="Times New Roman" pitchFamily="18" charset="0"/>
                <a:cs typeface="Times New Roman" pitchFamily="18" charset="0"/>
              </a:rPr>
              <a:t>administrator.Items</a:t>
            </a:r>
            <a:r>
              <a:rPr lang="en-IN" sz="2400" dirty="0" smtClean="0">
                <a:latin typeface="Times New Roman" pitchFamily="18" charset="0"/>
                <a:cs typeface="Times New Roman" pitchFamily="18" charset="0"/>
              </a:rPr>
              <a:t> in local library are stored on a single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instance and can be published to allow users from different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Servers to subscribe.</a:t>
            </a:r>
          </a:p>
          <a:p>
            <a:pPr algn="just"/>
            <a:r>
              <a:rPr lang="en-IN" sz="2400" dirty="0" smtClean="0">
                <a:latin typeface="Times New Roman" pitchFamily="18" charset="0"/>
                <a:cs typeface="Times New Roman" pitchFamily="18" charset="0"/>
              </a:rPr>
              <a:t>You can publish the local library so that users from other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systems can subscribe to it. When you publish a content library externally, you can configure a password for authentication.</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b="1" dirty="0" smtClean="0">
                <a:latin typeface="Times New Roman" pitchFamily="18" charset="0"/>
                <a:cs typeface="Times New Roman" pitchFamily="18" charset="0"/>
              </a:rPr>
              <a:t>Subscribed</a:t>
            </a:r>
            <a:r>
              <a:rPr lang="en-IN" sz="2400" dirty="0" smtClean="0">
                <a:latin typeface="Times New Roman" pitchFamily="18" charset="0"/>
                <a:cs typeface="Times New Roman" pitchFamily="18" charset="0"/>
              </a:rPr>
              <a:t>: subscribing to a published library creates a subscribed library. A subscribed library can be created in the same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of the published library or in a different </a:t>
            </a:r>
            <a:r>
              <a:rPr lang="en-IN" sz="2400" dirty="0" err="1" smtClean="0">
                <a:latin typeface="Times New Roman" pitchFamily="18" charset="0"/>
                <a:cs typeface="Times New Roman" pitchFamily="18" charset="0"/>
              </a:rPr>
              <a:t>vCenter</a:t>
            </a:r>
            <a:r>
              <a:rPr lang="en-IN" sz="2400" dirty="0" smtClean="0">
                <a:latin typeface="Times New Roman" pitchFamily="18" charset="0"/>
                <a:cs typeface="Times New Roman" pitchFamily="18" charset="0"/>
              </a:rPr>
              <a:t> Server instance. The content of a subscribed library is kept up to date through an automated or manual synchronization to the source published library. Apart from the administrator that can manage templates and files, subscribers can only utilize the content.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lgn="just"/>
            <a:r>
              <a:rPr lang="en-IN" sz="2400" dirty="0" smtClean="0">
                <a:latin typeface="Times New Roman" pitchFamily="18" charset="0"/>
                <a:cs typeface="Times New Roman" pitchFamily="18" charset="0"/>
              </a:rPr>
              <a:t>Hardware Devices</a:t>
            </a:r>
          </a:p>
          <a:p>
            <a:pPr algn="just">
              <a:buNone/>
            </a:pPr>
            <a:r>
              <a:rPr lang="en-IN" sz="2400" dirty="0" smtClean="0">
                <a:latin typeface="Times New Roman" pitchFamily="18" charset="0"/>
                <a:cs typeface="Times New Roman" pitchFamily="18" charset="0"/>
              </a:rPr>
              <a:t>Each virtual hardware device performs the same function for the virtual machine as hardware on a physical computer does. Every virtual machine has CPU, memory, and disk resources. CPU virtualization emphasizes performance and runs directly on the processor whenever possible. The underlying physical resources are used whenever possible. The virtualization layer runs instructions only as needed to make virtual machines operate as if they were running directly on a physical machine.</a:t>
            </a:r>
          </a:p>
          <a:p>
            <a:pPr algn="just">
              <a:buNone/>
            </a:pPr>
            <a:endParaRPr lang="en-IN" sz="2400" dirty="0" smtClean="0">
              <a:latin typeface="Times New Roman" pitchFamily="18" charset="0"/>
              <a:cs typeface="Times New Roman"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sz="3200" dirty="0" smtClean="0">
                <a:latin typeface="Times New Roman" pitchFamily="18" charset="0"/>
                <a:cs typeface="Times New Roman" pitchFamily="18" charset="0"/>
              </a:rPr>
              <a:t>Virtual machine hardware components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pPr algn="just"/>
            <a:r>
              <a:rPr lang="en-IN" sz="2400" dirty="0" smtClean="0">
                <a:latin typeface="Times New Roman" pitchFamily="18" charset="0"/>
                <a:cs typeface="Times New Roman" pitchFamily="18" charset="0"/>
              </a:rPr>
              <a:t>VMware provides devices, resources, profiles, and vServices that you can configure or add to your virtual machine.</a:t>
            </a:r>
          </a:p>
          <a:p>
            <a:pPr algn="just"/>
            <a:r>
              <a:rPr lang="en-IN" sz="2400" dirty="0" smtClean="0">
                <a:latin typeface="Times New Roman" pitchFamily="18" charset="0"/>
                <a:cs typeface="Times New Roman" pitchFamily="18" charset="0"/>
              </a:rPr>
              <a:t>Not all hardware devices are available to every virtual machine. The host that the virtual machine runs on and the guest operating system must support devices that you add or configurations that you make.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
          <a:ext cx="8229600" cy="6527801"/>
        </p:xfrm>
        <a:graphic>
          <a:graphicData uri="http://schemas.openxmlformats.org/drawingml/2006/table">
            <a:tbl>
              <a:tblPr firstRow="1" bandRow="1">
                <a:tableStyleId>{5C22544A-7EE6-4342-B048-85BDC9FD1C3A}</a:tableStyleId>
              </a:tblPr>
              <a:tblGrid>
                <a:gridCol w="1600200"/>
                <a:gridCol w="6629400"/>
              </a:tblGrid>
              <a:tr h="419850">
                <a:tc>
                  <a:txBody>
                    <a:bodyPr/>
                    <a:lstStyle/>
                    <a:p>
                      <a:r>
                        <a:rPr lang="en-IN" dirty="0" smtClean="0"/>
                        <a:t>Component</a:t>
                      </a:r>
                      <a:endParaRPr lang="en-IN" dirty="0"/>
                    </a:p>
                  </a:txBody>
                  <a:tcPr/>
                </a:tc>
                <a:tc>
                  <a:txBody>
                    <a:bodyPr/>
                    <a:lstStyle/>
                    <a:p>
                      <a:r>
                        <a:rPr lang="en-IN" dirty="0" smtClean="0"/>
                        <a:t>Description</a:t>
                      </a:r>
                      <a:endParaRPr lang="en-IN" dirty="0"/>
                    </a:p>
                  </a:txBody>
                  <a:tcPr/>
                </a:tc>
              </a:tr>
              <a:tr h="1966967">
                <a:tc>
                  <a:txBody>
                    <a:bodyPr/>
                    <a:lstStyle/>
                    <a:p>
                      <a:r>
                        <a:rPr lang="en-IN" dirty="0" smtClean="0"/>
                        <a:t>Virtual CPU</a:t>
                      </a:r>
                      <a:endParaRPr lang="en-IN" dirty="0"/>
                    </a:p>
                  </a:txBody>
                  <a:tcPr/>
                </a:tc>
                <a:tc>
                  <a:txBody>
                    <a:bodyPr/>
                    <a:lstStyle/>
                    <a:p>
                      <a:r>
                        <a:rPr lang="en-IN" sz="1800" b="0" i="0" kern="1200" dirty="0" smtClean="0">
                          <a:solidFill>
                            <a:schemeClr val="dk1"/>
                          </a:solidFill>
                          <a:latin typeface="+mn-lt"/>
                          <a:ea typeface="+mn-ea"/>
                          <a:cs typeface="+mn-cs"/>
                        </a:rPr>
                        <a:t>You can configure a virtual machine that runs on an </a:t>
                      </a:r>
                      <a:r>
                        <a:rPr lang="en-IN" sz="1800" b="0" i="0" kern="1200" dirty="0" err="1" smtClean="0">
                          <a:solidFill>
                            <a:schemeClr val="dk1"/>
                          </a:solidFill>
                          <a:latin typeface="+mn-lt"/>
                          <a:ea typeface="+mn-ea"/>
                          <a:cs typeface="+mn-cs"/>
                        </a:rPr>
                        <a:t>ESXi</a:t>
                      </a:r>
                      <a:r>
                        <a:rPr lang="en-IN" sz="1800" b="0" i="0" kern="1200" dirty="0" smtClean="0">
                          <a:solidFill>
                            <a:schemeClr val="dk1"/>
                          </a:solidFill>
                          <a:latin typeface="+mn-lt"/>
                          <a:ea typeface="+mn-ea"/>
                          <a:cs typeface="+mn-cs"/>
                        </a:rPr>
                        <a:t> host to have one or more virtual processors. A virtual machine cannot have more virtual CPUs than the actual number of logical CPUs on the host. You can change the number of CPUs allocated to a virtual machine and configure advanced CPU features, such as the CPU Identification Mask and </a:t>
                      </a:r>
                      <a:r>
                        <a:rPr lang="en-IN" sz="1800" b="0" i="0" kern="1200" dirty="0" err="1" smtClean="0">
                          <a:solidFill>
                            <a:schemeClr val="dk1"/>
                          </a:solidFill>
                          <a:latin typeface="+mn-lt"/>
                          <a:ea typeface="+mn-ea"/>
                          <a:cs typeface="+mn-cs"/>
                        </a:rPr>
                        <a:t>hyperthreaded</a:t>
                      </a:r>
                      <a:r>
                        <a:rPr lang="en-IN" sz="1800" b="0" i="0" kern="1200" dirty="0" smtClean="0">
                          <a:solidFill>
                            <a:schemeClr val="dk1"/>
                          </a:solidFill>
                          <a:latin typeface="+mn-lt"/>
                          <a:ea typeface="+mn-ea"/>
                          <a:cs typeface="+mn-cs"/>
                        </a:rPr>
                        <a:t> core sharing.</a:t>
                      </a:r>
                      <a:endParaRPr lang="en-IN" dirty="0"/>
                    </a:p>
                  </a:txBody>
                  <a:tcPr/>
                </a:tc>
              </a:tr>
              <a:tr h="724672">
                <a:tc>
                  <a:txBody>
                    <a:bodyPr/>
                    <a:lstStyle/>
                    <a:p>
                      <a:r>
                        <a:rPr lang="en-IN" sz="1800" b="0" i="0" kern="1200" dirty="0" smtClean="0">
                          <a:solidFill>
                            <a:schemeClr val="dk1"/>
                          </a:solidFill>
                          <a:latin typeface="+mn-lt"/>
                          <a:ea typeface="+mn-ea"/>
                          <a:cs typeface="+mn-cs"/>
                        </a:rPr>
                        <a:t>Chipset</a:t>
                      </a:r>
                      <a:endParaRPr lang="en-IN" dirty="0"/>
                    </a:p>
                  </a:txBody>
                  <a:tcPr/>
                </a:tc>
                <a:tc>
                  <a:txBody>
                    <a:bodyPr/>
                    <a:lstStyle/>
                    <a:p>
                      <a:r>
                        <a:rPr lang="en-IN" sz="1800" b="0" i="0" kern="1200" dirty="0" smtClean="0">
                          <a:solidFill>
                            <a:schemeClr val="dk1"/>
                          </a:solidFill>
                          <a:latin typeface="+mn-lt"/>
                          <a:ea typeface="+mn-ea"/>
                          <a:cs typeface="+mn-cs"/>
                        </a:rPr>
                        <a:t>The motherboard uses VMware proprietary devices based on the chipset</a:t>
                      </a:r>
                      <a:endParaRPr lang="en-IN" dirty="0"/>
                    </a:p>
                  </a:txBody>
                  <a:tcPr/>
                </a:tc>
              </a:tr>
              <a:tr h="1345820">
                <a:tc>
                  <a:txBody>
                    <a:bodyPr/>
                    <a:lstStyle/>
                    <a:p>
                      <a:r>
                        <a:rPr lang="en-IN" sz="1800" b="0" i="0" kern="1200" smtClean="0">
                          <a:solidFill>
                            <a:schemeClr val="dk1"/>
                          </a:solidFill>
                          <a:latin typeface="+mn-lt"/>
                          <a:ea typeface="+mn-ea"/>
                          <a:cs typeface="+mn-cs"/>
                        </a:rPr>
                        <a:t>DVD/CD-ROM Drive</a:t>
                      </a:r>
                      <a:endParaRPr lang="en-IN"/>
                    </a:p>
                  </a:txBody>
                  <a:tcPr/>
                </a:tc>
                <a:tc>
                  <a:txBody>
                    <a:bodyPr/>
                    <a:lstStyle/>
                    <a:p>
                      <a:r>
                        <a:rPr lang="en-IN" sz="1800" b="0" i="0" kern="1200" dirty="0" smtClean="0">
                          <a:solidFill>
                            <a:schemeClr val="dk1"/>
                          </a:solidFill>
                          <a:latin typeface="+mn-lt"/>
                          <a:ea typeface="+mn-ea"/>
                          <a:cs typeface="+mn-cs"/>
                        </a:rPr>
                        <a:t>Installed by default when you create a new </a:t>
                      </a:r>
                      <a:r>
                        <a:rPr lang="en-IN" sz="1800" b="0" i="0" kern="1200" dirty="0" err="1" smtClean="0">
                          <a:solidFill>
                            <a:schemeClr val="dk1"/>
                          </a:solidFill>
                          <a:latin typeface="+mn-lt"/>
                          <a:ea typeface="+mn-ea"/>
                          <a:cs typeface="+mn-cs"/>
                        </a:rPr>
                        <a:t>vSphere</a:t>
                      </a:r>
                      <a:r>
                        <a:rPr lang="en-IN" sz="1800" b="0" i="0" kern="1200" dirty="0" smtClean="0">
                          <a:solidFill>
                            <a:schemeClr val="dk1"/>
                          </a:solidFill>
                          <a:latin typeface="+mn-lt"/>
                          <a:ea typeface="+mn-ea"/>
                          <a:cs typeface="+mn-cs"/>
                        </a:rPr>
                        <a:t> virtual machine. You can configure DVD/CD-ROM devices to connect to client devices, host devices, or </a:t>
                      </a:r>
                      <a:r>
                        <a:rPr lang="en-IN" sz="1800" b="0" i="0" kern="1200" dirty="0" err="1" smtClean="0">
                          <a:solidFill>
                            <a:schemeClr val="dk1"/>
                          </a:solidFill>
                          <a:latin typeface="+mn-lt"/>
                          <a:ea typeface="+mn-ea"/>
                          <a:cs typeface="+mn-cs"/>
                        </a:rPr>
                        <a:t>datastore</a:t>
                      </a:r>
                      <a:r>
                        <a:rPr lang="en-IN" sz="1800" b="0" i="0" kern="1200" dirty="0" smtClean="0">
                          <a:solidFill>
                            <a:schemeClr val="dk1"/>
                          </a:solidFill>
                          <a:latin typeface="+mn-lt"/>
                          <a:ea typeface="+mn-ea"/>
                          <a:cs typeface="+mn-cs"/>
                        </a:rPr>
                        <a:t> ISO files. You can add, remove, or configure DVD/CD-ROM devices.</a:t>
                      </a:r>
                      <a:endParaRPr lang="en-IN" dirty="0"/>
                    </a:p>
                  </a:txBody>
                  <a:tcPr/>
                </a:tc>
              </a:tr>
              <a:tr h="1345820">
                <a:tc>
                  <a:txBody>
                    <a:bodyPr/>
                    <a:lstStyle/>
                    <a:p>
                      <a:r>
                        <a:rPr lang="en-IN" sz="1800" b="0" i="0" kern="1200" dirty="0" smtClean="0">
                          <a:solidFill>
                            <a:schemeClr val="dk1"/>
                          </a:solidFill>
                          <a:latin typeface="+mn-lt"/>
                          <a:ea typeface="+mn-ea"/>
                          <a:cs typeface="+mn-cs"/>
                        </a:rPr>
                        <a:t>Virtual Hard Disk</a:t>
                      </a:r>
                      <a:endParaRPr lang="en-IN" dirty="0"/>
                    </a:p>
                  </a:txBody>
                  <a:tcPr/>
                </a:tc>
                <a:tc>
                  <a:txBody>
                    <a:bodyPr/>
                    <a:lstStyle/>
                    <a:p>
                      <a:r>
                        <a:rPr lang="en-IN" sz="1800" b="0" i="0" kern="1200" dirty="0" smtClean="0">
                          <a:solidFill>
                            <a:schemeClr val="dk1"/>
                          </a:solidFill>
                          <a:latin typeface="+mn-lt"/>
                          <a:ea typeface="+mn-ea"/>
                          <a:cs typeface="+mn-cs"/>
                        </a:rPr>
                        <a:t>Stores the virtual machine's operating system, program files, and other data associated with its activities. A virtual disk is a large physical file, or a set of files, that can be copied, moved, archived, and backed up as easily as any other file.</a:t>
                      </a:r>
                      <a:endParaRPr lang="en-IN" dirty="0"/>
                    </a:p>
                  </a:txBody>
                  <a:tcPr/>
                </a:tc>
              </a:tr>
              <a:tr h="724672">
                <a:tc>
                  <a:txBody>
                    <a:bodyPr/>
                    <a:lstStyle/>
                    <a:p>
                      <a:r>
                        <a:rPr lang="en-IN" sz="1800" b="0" i="0" kern="1200" dirty="0" smtClean="0">
                          <a:solidFill>
                            <a:schemeClr val="dk1"/>
                          </a:solidFill>
                          <a:latin typeface="+mn-lt"/>
                          <a:ea typeface="+mn-ea"/>
                          <a:cs typeface="+mn-cs"/>
                        </a:rPr>
                        <a:t>Network Adapter</a:t>
                      </a:r>
                      <a:endParaRPr lang="en-IN" dirty="0"/>
                    </a:p>
                  </a:txBody>
                  <a:tcPr/>
                </a:tc>
                <a:tc>
                  <a:txBody>
                    <a:bodyPr/>
                    <a:lstStyle/>
                    <a:p>
                      <a:r>
                        <a:rPr lang="en-IN" sz="1800" b="0" i="0" kern="1200" dirty="0" smtClean="0">
                          <a:solidFill>
                            <a:schemeClr val="dk1"/>
                          </a:solidFill>
                          <a:latin typeface="+mn-lt"/>
                          <a:ea typeface="+mn-ea"/>
                          <a:cs typeface="+mn-cs"/>
                        </a:rPr>
                        <a:t>You can add network adapters (NICs) and specify the adapter type.</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nvPr>
        </p:nvGraphicFramePr>
        <p:xfrm>
          <a:off x="457200" y="1600200"/>
          <a:ext cx="8229600" cy="1833880"/>
        </p:xfrm>
        <a:graphic>
          <a:graphicData uri="http://schemas.openxmlformats.org/drawingml/2006/table">
            <a:tbl>
              <a:tblPr firstRow="1" bandRow="1">
                <a:tableStyleId>{5C22544A-7EE6-4342-B048-85BDC9FD1C3A}</a:tableStyleId>
              </a:tblPr>
              <a:tblGrid>
                <a:gridCol w="1752600"/>
                <a:gridCol w="6477000"/>
              </a:tblGrid>
              <a:tr h="370840">
                <a:tc>
                  <a:txBody>
                    <a:bodyPr/>
                    <a:lstStyle/>
                    <a:p>
                      <a:r>
                        <a:rPr lang="en-IN" dirty="0" smtClean="0"/>
                        <a:t>Component</a:t>
                      </a:r>
                      <a:endParaRPr lang="en-IN" dirty="0"/>
                    </a:p>
                  </a:txBody>
                  <a:tcPr/>
                </a:tc>
                <a:tc>
                  <a:txBody>
                    <a:bodyPr/>
                    <a:lstStyle/>
                    <a:p>
                      <a:r>
                        <a:rPr lang="en-IN" dirty="0" smtClean="0"/>
                        <a:t>Description</a:t>
                      </a:r>
                      <a:endParaRPr lang="en-IN" dirty="0"/>
                    </a:p>
                  </a:txBody>
                  <a:tcPr/>
                </a:tc>
              </a:tr>
              <a:tr h="370840">
                <a:tc>
                  <a:txBody>
                    <a:bodyPr/>
                    <a:lstStyle/>
                    <a:p>
                      <a:r>
                        <a:rPr lang="en-IN" sz="1800" b="0" i="0" kern="1200" dirty="0" smtClean="0">
                          <a:solidFill>
                            <a:schemeClr val="dk1"/>
                          </a:solidFill>
                          <a:latin typeface="+mn-lt"/>
                          <a:ea typeface="+mn-ea"/>
                          <a:cs typeface="+mn-cs"/>
                        </a:rPr>
                        <a:t>Virtual Memory</a:t>
                      </a:r>
                      <a:endParaRPr lang="en-IN" dirty="0"/>
                    </a:p>
                  </a:txBody>
                  <a:tcPr/>
                </a:tc>
                <a:tc>
                  <a:txBody>
                    <a:bodyPr/>
                    <a:lstStyle/>
                    <a:p>
                      <a:r>
                        <a:rPr lang="en-IN" sz="1800" b="0" i="0" kern="1200" dirty="0" smtClean="0">
                          <a:solidFill>
                            <a:schemeClr val="dk1"/>
                          </a:solidFill>
                          <a:latin typeface="+mn-lt"/>
                          <a:ea typeface="+mn-ea"/>
                          <a:cs typeface="+mn-cs"/>
                        </a:rPr>
                        <a:t>The virtual hardware memory size determines how much memory applications that are running inside the virtual machine have available to them. A virtual machine cannot benefit from more memory resources than its configured virtual hardware memory size.</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sz="3600" dirty="0" smtClean="0">
                <a:latin typeface="Times New Roman" pitchFamily="18" charset="0"/>
                <a:cs typeface="Times New Roman" pitchFamily="18" charset="0"/>
              </a:rPr>
              <a:t>Virtual Machine Files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algn="just"/>
            <a:r>
              <a:rPr lang="en-IN" sz="2400" dirty="0" smtClean="0">
                <a:latin typeface="Times New Roman" pitchFamily="18" charset="0"/>
                <a:cs typeface="Times New Roman" pitchFamily="18" charset="0"/>
              </a:rPr>
              <a:t>A virtual machine consists of several files that are stored on a storage device. The key files are the configuration file, virtual disk file, NVRAM(Non-Volatile Random Access Memory) setting file, and log file. You configure virtual machine settings through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Client, one of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command-line interfaces (</a:t>
            </a:r>
            <a:r>
              <a:rPr lang="en-IN" sz="2400" dirty="0" err="1" smtClean="0">
                <a:latin typeface="Times New Roman" pitchFamily="18" charset="0"/>
                <a:cs typeface="Times New Roman" pitchFamily="18" charset="0"/>
              </a:rPr>
              <a:t>PowerCLI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vCLI</a:t>
            </a:r>
            <a:r>
              <a:rPr lang="en-IN" sz="2400" dirty="0" smtClean="0">
                <a:latin typeface="Times New Roman" pitchFamily="18" charset="0"/>
                <a:cs typeface="Times New Roman" pitchFamily="18" charset="0"/>
              </a:rPr>
              <a:t>), or the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Web Services SDK.</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7175"/>
          <a:ext cx="8229600" cy="6484412"/>
        </p:xfrm>
        <a:graphic>
          <a:graphicData uri="http://schemas.openxmlformats.org/drawingml/2006/table">
            <a:tbl>
              <a:tblPr firstRow="1" bandRow="1">
                <a:tableStyleId>{5C22544A-7EE6-4342-B048-85BDC9FD1C3A}</a:tableStyleId>
              </a:tblPr>
              <a:tblGrid>
                <a:gridCol w="1828800"/>
                <a:gridCol w="6400800"/>
              </a:tblGrid>
              <a:tr h="589492">
                <a:tc>
                  <a:txBody>
                    <a:bodyPr/>
                    <a:lstStyle/>
                    <a:p>
                      <a:r>
                        <a:rPr lang="en-IN" sz="1800" b="1" i="0" kern="1200" dirty="0" smtClean="0">
                          <a:solidFill>
                            <a:schemeClr val="lt1"/>
                          </a:solidFill>
                          <a:latin typeface="+mn-lt"/>
                          <a:ea typeface="+mn-ea"/>
                          <a:cs typeface="+mn-cs"/>
                        </a:rPr>
                        <a:t>File</a:t>
                      </a:r>
                      <a:endParaRPr lang="en-IN" dirty="0"/>
                    </a:p>
                  </a:txBody>
                  <a:tcPr/>
                </a:tc>
                <a:tc>
                  <a:txBody>
                    <a:bodyPr/>
                    <a:lstStyle/>
                    <a:p>
                      <a:r>
                        <a:rPr lang="en-IN" sz="1800" b="1" i="0" kern="1200" dirty="0" smtClean="0">
                          <a:solidFill>
                            <a:schemeClr val="lt1"/>
                          </a:solidFill>
                          <a:latin typeface="+mn-lt"/>
                          <a:ea typeface="+mn-ea"/>
                          <a:cs typeface="+mn-cs"/>
                        </a:rPr>
                        <a:t>Description</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vmx</a:t>
                      </a:r>
                      <a:endParaRPr lang="en-IN" dirty="0"/>
                    </a:p>
                  </a:txBody>
                  <a:tcPr/>
                </a:tc>
                <a:tc>
                  <a:txBody>
                    <a:bodyPr/>
                    <a:lstStyle/>
                    <a:p>
                      <a:r>
                        <a:rPr lang="en-IN" sz="1800" b="0" i="0" kern="1200" dirty="0" smtClean="0">
                          <a:solidFill>
                            <a:schemeClr val="dk1"/>
                          </a:solidFill>
                          <a:latin typeface="+mn-lt"/>
                          <a:ea typeface="+mn-ea"/>
                          <a:cs typeface="+mn-cs"/>
                        </a:rPr>
                        <a:t>Virtual machine configuration file</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vmdk</a:t>
                      </a:r>
                      <a:endParaRPr lang="en-IN" dirty="0"/>
                    </a:p>
                  </a:txBody>
                  <a:tcPr/>
                </a:tc>
                <a:tc>
                  <a:txBody>
                    <a:bodyPr/>
                    <a:lstStyle/>
                    <a:p>
                      <a:r>
                        <a:rPr lang="en-IN" sz="1800" b="0" i="0" kern="1200" dirty="0" smtClean="0">
                          <a:solidFill>
                            <a:schemeClr val="dk1"/>
                          </a:solidFill>
                          <a:latin typeface="+mn-lt"/>
                          <a:ea typeface="+mn-ea"/>
                          <a:cs typeface="+mn-cs"/>
                        </a:rPr>
                        <a:t>Virtual disk characteristics</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flat.vmdk</a:t>
                      </a:r>
                      <a:endParaRPr lang="en-IN" dirty="0"/>
                    </a:p>
                  </a:txBody>
                  <a:tcPr/>
                </a:tc>
                <a:tc>
                  <a:txBody>
                    <a:bodyPr/>
                    <a:lstStyle/>
                    <a:p>
                      <a:r>
                        <a:rPr lang="en-IN" sz="1800" b="0" i="0" kern="1200" dirty="0" smtClean="0">
                          <a:solidFill>
                            <a:schemeClr val="dk1"/>
                          </a:solidFill>
                          <a:latin typeface="+mn-lt"/>
                          <a:ea typeface="+mn-ea"/>
                          <a:cs typeface="+mn-cs"/>
                        </a:rPr>
                        <a:t>Virtual machine data disk</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nvram</a:t>
                      </a:r>
                      <a:endParaRPr lang="en-IN" dirty="0"/>
                    </a:p>
                  </a:txBody>
                  <a:tcPr/>
                </a:tc>
                <a:tc>
                  <a:txBody>
                    <a:bodyPr/>
                    <a:lstStyle/>
                    <a:p>
                      <a:r>
                        <a:rPr lang="en-IN" sz="1800" b="0" i="0" kern="1200" dirty="0" smtClean="0">
                          <a:solidFill>
                            <a:schemeClr val="dk1"/>
                          </a:solidFill>
                          <a:latin typeface="+mn-lt"/>
                          <a:ea typeface="+mn-ea"/>
                          <a:cs typeface="+mn-cs"/>
                        </a:rPr>
                        <a:t>Virtual machine BIOS or EFI configuration</a:t>
                      </a:r>
                      <a:endParaRPr lang="en-IN" dirty="0"/>
                    </a:p>
                  </a:txBody>
                  <a:tcPr/>
                </a:tc>
              </a:tr>
              <a:tr h="589492">
                <a:tc>
                  <a:txBody>
                    <a:bodyPr/>
                    <a:lstStyle/>
                    <a:p>
                      <a:r>
                        <a:rPr lang="en-IN" sz="1800" b="0" i="0" kern="1200" dirty="0" smtClean="0">
                          <a:solidFill>
                            <a:schemeClr val="dk1"/>
                          </a:solidFill>
                          <a:latin typeface="+mn-lt"/>
                          <a:ea typeface="+mn-ea"/>
                          <a:cs typeface="+mn-cs"/>
                        </a:rPr>
                        <a:t>.log</a:t>
                      </a:r>
                      <a:endParaRPr lang="en-IN" dirty="0"/>
                    </a:p>
                  </a:txBody>
                  <a:tcPr/>
                </a:tc>
                <a:tc>
                  <a:txBody>
                    <a:bodyPr/>
                    <a:lstStyle/>
                    <a:p>
                      <a:r>
                        <a:rPr lang="en-IN" sz="1800" b="0" i="0" kern="1200" dirty="0" smtClean="0">
                          <a:solidFill>
                            <a:schemeClr val="dk1"/>
                          </a:solidFill>
                          <a:latin typeface="+mn-lt"/>
                          <a:ea typeface="+mn-ea"/>
                          <a:cs typeface="+mn-cs"/>
                        </a:rPr>
                        <a:t>Current virtual machine log file</a:t>
                      </a:r>
                      <a:endParaRPr lang="en-IN" dirty="0"/>
                    </a:p>
                  </a:txBody>
                  <a:tcPr/>
                </a:tc>
              </a:tr>
              <a:tr h="589492">
                <a:tc>
                  <a:txBody>
                    <a:bodyPr/>
                    <a:lstStyle/>
                    <a:p>
                      <a:r>
                        <a:rPr lang="en-IN" sz="1800" b="0" i="0" kern="1200" dirty="0" smtClean="0">
                          <a:solidFill>
                            <a:schemeClr val="dk1"/>
                          </a:solidFill>
                          <a:latin typeface="+mn-lt"/>
                          <a:ea typeface="+mn-ea"/>
                          <a:cs typeface="+mn-cs"/>
                        </a:rPr>
                        <a:t>-#.log</a:t>
                      </a:r>
                      <a:endParaRPr lang="en-IN" dirty="0"/>
                    </a:p>
                  </a:txBody>
                  <a:tcPr/>
                </a:tc>
                <a:tc>
                  <a:txBody>
                    <a:bodyPr/>
                    <a:lstStyle/>
                    <a:p>
                      <a:r>
                        <a:rPr lang="en-IN" sz="1800" b="0" i="0" kern="1200" dirty="0" smtClean="0">
                          <a:solidFill>
                            <a:schemeClr val="dk1"/>
                          </a:solidFill>
                          <a:latin typeface="+mn-lt"/>
                          <a:ea typeface="+mn-ea"/>
                          <a:cs typeface="+mn-cs"/>
                        </a:rPr>
                        <a:t>Old virtual machine log files</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vmsd</a:t>
                      </a:r>
                      <a:endParaRPr lang="en-IN" dirty="0"/>
                    </a:p>
                  </a:txBody>
                  <a:tcPr/>
                </a:tc>
                <a:tc>
                  <a:txBody>
                    <a:bodyPr/>
                    <a:lstStyle/>
                    <a:p>
                      <a:r>
                        <a:rPr lang="en-IN" sz="1800" b="0" i="0" kern="1200" dirty="0" smtClean="0">
                          <a:solidFill>
                            <a:schemeClr val="dk1"/>
                          </a:solidFill>
                          <a:latin typeface="+mn-lt"/>
                          <a:ea typeface="+mn-ea"/>
                          <a:cs typeface="+mn-cs"/>
                        </a:rPr>
                        <a:t>Virtual machine snapshots</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vmsn</a:t>
                      </a:r>
                      <a:endParaRPr lang="en-IN" dirty="0"/>
                    </a:p>
                  </a:txBody>
                  <a:tcPr/>
                </a:tc>
                <a:tc>
                  <a:txBody>
                    <a:bodyPr/>
                    <a:lstStyle/>
                    <a:p>
                      <a:r>
                        <a:rPr lang="en-IN" sz="1800" b="0" i="0" kern="1200" dirty="0" smtClean="0">
                          <a:solidFill>
                            <a:schemeClr val="dk1"/>
                          </a:solidFill>
                          <a:latin typeface="+mn-lt"/>
                          <a:ea typeface="+mn-ea"/>
                          <a:cs typeface="+mn-cs"/>
                        </a:rPr>
                        <a:t>Virtual machine snapshot data file</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vswp</a:t>
                      </a:r>
                      <a:endParaRPr lang="en-IN" dirty="0"/>
                    </a:p>
                  </a:txBody>
                  <a:tcPr/>
                </a:tc>
                <a:tc>
                  <a:txBody>
                    <a:bodyPr/>
                    <a:lstStyle/>
                    <a:p>
                      <a:r>
                        <a:rPr lang="en-IN" sz="1800" b="0" i="0" kern="1200" dirty="0" smtClean="0">
                          <a:solidFill>
                            <a:schemeClr val="dk1"/>
                          </a:solidFill>
                          <a:latin typeface="+mn-lt"/>
                          <a:ea typeface="+mn-ea"/>
                          <a:cs typeface="+mn-cs"/>
                        </a:rPr>
                        <a:t>Virtual machine swap file</a:t>
                      </a:r>
                      <a:endParaRPr lang="en-IN" dirty="0"/>
                    </a:p>
                  </a:txBody>
                  <a:tcPr/>
                </a:tc>
              </a:tr>
              <a:tr h="589492">
                <a:tc>
                  <a:txBody>
                    <a:bodyPr/>
                    <a:lstStyle/>
                    <a:p>
                      <a:r>
                        <a:rPr lang="en-IN" sz="1800" b="0" i="0" kern="1200" dirty="0" smtClean="0">
                          <a:solidFill>
                            <a:schemeClr val="dk1"/>
                          </a:solidFill>
                          <a:latin typeface="+mn-lt"/>
                          <a:ea typeface="+mn-ea"/>
                          <a:cs typeface="+mn-cs"/>
                        </a:rPr>
                        <a:t>.</a:t>
                      </a:r>
                      <a:r>
                        <a:rPr lang="en-IN" sz="1800" b="0" i="0" kern="1200" dirty="0" err="1" smtClean="0">
                          <a:solidFill>
                            <a:schemeClr val="dk1"/>
                          </a:solidFill>
                          <a:latin typeface="+mn-lt"/>
                          <a:ea typeface="+mn-ea"/>
                          <a:cs typeface="+mn-cs"/>
                        </a:rPr>
                        <a:t>vmss</a:t>
                      </a:r>
                      <a:endParaRPr lang="en-IN" dirty="0"/>
                    </a:p>
                  </a:txBody>
                  <a:tcPr/>
                </a:tc>
                <a:tc>
                  <a:txBody>
                    <a:bodyPr/>
                    <a:lstStyle/>
                    <a:p>
                      <a:r>
                        <a:rPr lang="en-IN" sz="1800" b="0" i="0" kern="1200" dirty="0" smtClean="0">
                          <a:solidFill>
                            <a:schemeClr val="dk1"/>
                          </a:solidFill>
                          <a:latin typeface="+mn-lt"/>
                          <a:ea typeface="+mn-ea"/>
                          <a:cs typeface="+mn-cs"/>
                        </a:rPr>
                        <a:t>Virtual machine suspend file</a:t>
                      </a:r>
                      <a:endParaRPr lang="en-IN"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2602</Words>
  <Application>Microsoft Office PowerPoint</Application>
  <PresentationFormat>On-screen Show (4:3)</PresentationFormat>
  <Paragraphs>238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Unit 3 : Creating virtual machines/ Using Clones, Templates and content Libraries </vt:lpstr>
      <vt:lpstr>Virtual Machine Components</vt:lpstr>
      <vt:lpstr>Slide 3</vt:lpstr>
      <vt:lpstr>Slide 4</vt:lpstr>
      <vt:lpstr>Virtual machine hardware components</vt:lpstr>
      <vt:lpstr>Slide 6</vt:lpstr>
      <vt:lpstr>Slide 7</vt:lpstr>
      <vt:lpstr>Virtual Machine Files</vt:lpstr>
      <vt:lpstr>Slide 9</vt:lpstr>
      <vt:lpstr>Creating virtual machine</vt:lpstr>
      <vt:lpstr>Slide 11</vt:lpstr>
      <vt:lpstr>Steps to create a virtual machine using VMware Workstation</vt:lpstr>
      <vt:lpstr>Slide 13</vt:lpstr>
      <vt:lpstr>Slide 14</vt:lpstr>
      <vt:lpstr>Virtual Machine Disk Format</vt:lpstr>
      <vt:lpstr>Slide 16</vt:lpstr>
      <vt:lpstr>Installing a Guest Operating System</vt:lpstr>
      <vt:lpstr>Slide 18</vt:lpstr>
      <vt:lpstr>Slide 19</vt:lpstr>
      <vt:lpstr>Power State Control for Virtual Machines</vt:lpstr>
      <vt:lpstr>Slide 21</vt:lpstr>
      <vt:lpstr>About VMware tools</vt:lpstr>
      <vt:lpstr>Slide 23</vt:lpstr>
      <vt:lpstr>Installing VMware tools</vt:lpstr>
      <vt:lpstr>About the VMware Remote Console</vt:lpstr>
      <vt:lpstr>Slide 26</vt:lpstr>
      <vt:lpstr>Cloning virtual machines</vt:lpstr>
      <vt:lpstr>Slide 28</vt:lpstr>
      <vt:lpstr>About Virtual Machine Templates</vt:lpstr>
      <vt:lpstr>Difference between Virtual Machine clones and Templates</vt:lpstr>
      <vt:lpstr>Cloning a virtual machine in vSphere Web Client</vt:lpstr>
      <vt:lpstr>Creating a Template</vt:lpstr>
      <vt:lpstr>Customizing the Guest Operating System</vt:lpstr>
      <vt:lpstr>Importing, Exporting and Editing customization Specification Files</vt:lpstr>
      <vt:lpstr>About OVF Templates</vt:lpstr>
      <vt:lpstr>Deploying an OVF Template</vt:lpstr>
      <vt:lpstr>Content Library</vt:lpstr>
      <vt:lpstr>Types of content library</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Creating virtual machines/ Using Clones, Templates and content Libraries </dc:title>
  <dc:creator/>
  <cp:lastModifiedBy>admin</cp:lastModifiedBy>
  <cp:revision>79</cp:revision>
  <dcterms:created xsi:type="dcterms:W3CDTF">2006-08-16T00:00:00Z</dcterms:created>
  <dcterms:modified xsi:type="dcterms:W3CDTF">2021-06-30T04:29:59Z</dcterms:modified>
</cp:coreProperties>
</file>