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t>Unit 4: Configuring Virtual machines</a:t>
            </a:r>
            <a:r>
              <a:rPr lang="en-IN" dirty="0" smtClean="0"/>
              <a:t/>
            </a:r>
            <a:br>
              <a:rPr lang="en-IN" dirty="0" smtClean="0"/>
            </a:br>
            <a:r>
              <a:rPr lang="en-IN" dirty="0" err="1" smtClean="0"/>
              <a:t>ESXi</a:t>
            </a:r>
            <a:r>
              <a:rPr lang="en-IN" dirty="0" smtClean="0"/>
              <a:t> Hypervisor Bare metal HV</a:t>
            </a:r>
            <a:br>
              <a:rPr lang="en-IN" dirty="0" smtClean="0"/>
            </a:br>
            <a:r>
              <a:rPr lang="en-IN" dirty="0" smtClean="0"/>
              <a:t>Host</a:t>
            </a:r>
            <a:br>
              <a:rPr lang="en-IN" dirty="0" smtClean="0"/>
            </a:br>
            <a:r>
              <a:rPr lang="en-IN" dirty="0" smtClean="0"/>
              <a:t>Multiple Guests</a:t>
            </a:r>
            <a:br>
              <a:rPr lang="en-IN" dirty="0" smtClean="0"/>
            </a:br>
            <a:r>
              <a:rPr lang="en-IN" dirty="0" err="1" smtClean="0"/>
              <a:t>ESXi</a:t>
            </a:r>
            <a:r>
              <a:rPr lang="en-IN" dirty="0" smtClean="0"/>
              <a:t> 7 on a host</a:t>
            </a:r>
            <a:br>
              <a:rPr lang="en-IN" dirty="0" smtClean="0"/>
            </a:br>
            <a:r>
              <a:rPr lang="en-IN" dirty="0" smtClean="0"/>
              <a:t>Guest VM </a:t>
            </a:r>
            <a:r>
              <a:rPr lang="en-IN" dirty="0" err="1" smtClean="0"/>
              <a:t>Esxi</a:t>
            </a:r>
            <a:r>
              <a:rPr lang="en-IN" dirty="0" smtClean="0"/>
              <a:t> </a:t>
            </a:r>
            <a:r>
              <a:rPr lang="en-IN" dirty="0" err="1" smtClean="0"/>
              <a:t>nn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200" dirty="0" smtClean="0">
                <a:latin typeface="Times New Roman" pitchFamily="18" charset="0"/>
                <a:cs typeface="Times New Roman" pitchFamily="18" charset="0"/>
              </a:rPr>
              <a:t>Configuring the swap file location</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p:spPr>
        <p:txBody>
          <a:bodyPr>
            <a:normAutofit fontScale="92500" lnSpcReduction="10000"/>
          </a:bodyPr>
          <a:lstStyle/>
          <a:p>
            <a:pPr algn="just"/>
            <a:r>
              <a:rPr lang="en-IN" sz="2400" dirty="0" smtClean="0">
                <a:latin typeface="Times New Roman" pitchFamily="18" charset="0"/>
                <a:cs typeface="Times New Roman" pitchFamily="18" charset="0"/>
              </a:rPr>
              <a:t>When a virtual machine is powered on, the system creates a VMkernel swap file as a backing store for the virtual machines RAM contents.</a:t>
            </a:r>
          </a:p>
          <a:p>
            <a:pPr algn="just"/>
            <a:r>
              <a:rPr lang="en-IN" sz="2400" dirty="0" smtClean="0">
                <a:latin typeface="Times New Roman" pitchFamily="18" charset="0"/>
                <a:cs typeface="Times New Roman" pitchFamily="18" charset="0"/>
              </a:rPr>
              <a:t>You can accept the default swap file location or save the file to a different location. </a:t>
            </a:r>
            <a:r>
              <a:rPr lang="en-IN" sz="2400" dirty="0" smtClean="0">
                <a:latin typeface="Times New Roman" pitchFamily="18" charset="0"/>
                <a:cs typeface="Times New Roman" pitchFamily="18" charset="0"/>
              </a:rPr>
              <a:t>(Host – Manage – Swap, Also RC </a:t>
            </a:r>
            <a:r>
              <a:rPr lang="en-IN" sz="2400" dirty="0" err="1" smtClean="0">
                <a:latin typeface="Times New Roman" pitchFamily="18" charset="0"/>
                <a:cs typeface="Times New Roman" pitchFamily="18" charset="0"/>
              </a:rPr>
              <a:t>indi</a:t>
            </a:r>
            <a:r>
              <a:rPr lang="en-IN" sz="2400" dirty="0" smtClean="0">
                <a:latin typeface="Times New Roman" pitchFamily="18" charset="0"/>
                <a:cs typeface="Times New Roman" pitchFamily="18" charset="0"/>
              </a:rPr>
              <a:t> VM – Edit Set – VM Options - Advanced)</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By default a virtual machines swap file is stored in the same location as its configuration file.</a:t>
            </a:r>
          </a:p>
          <a:p>
            <a:pPr algn="just"/>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You can configure the swap file to be created in a different location:</a:t>
            </a:r>
          </a:p>
          <a:p>
            <a:pPr algn="just"/>
            <a:r>
              <a:rPr lang="en-IN" sz="2400" dirty="0" smtClean="0">
                <a:latin typeface="Times New Roman" pitchFamily="18" charset="0"/>
                <a:cs typeface="Times New Roman" pitchFamily="18" charset="0"/>
              </a:rPr>
              <a:t>Default: Stores the virtual machine swap file at the default location defined by the host or cluster swap file settings.</a:t>
            </a:r>
          </a:p>
          <a:p>
            <a:pPr algn="just"/>
            <a:r>
              <a:rPr lang="en-IN" sz="2400" dirty="0" smtClean="0">
                <a:latin typeface="Times New Roman" pitchFamily="18" charset="0"/>
                <a:cs typeface="Times New Roman" pitchFamily="18" charset="0"/>
              </a:rPr>
              <a:t>Virtual machine directory:  Stores the swap file in the same folder as the virtual machine configuration file.</a:t>
            </a:r>
          </a:p>
          <a:p>
            <a:pPr algn="just"/>
            <a:r>
              <a:rPr lang="en-IN" sz="2400" dirty="0" err="1" smtClean="0">
                <a:latin typeface="Times New Roman" pitchFamily="18" charset="0"/>
                <a:cs typeface="Times New Roman" pitchFamily="18" charset="0"/>
              </a:rPr>
              <a:t>Datastore</a:t>
            </a:r>
            <a:r>
              <a:rPr lang="en-IN" sz="2400" dirty="0" smtClean="0">
                <a:latin typeface="Times New Roman" pitchFamily="18" charset="0"/>
                <a:cs typeface="Times New Roman" pitchFamily="18" charset="0"/>
              </a:rPr>
              <a:t> specified by host: Uses the swap file location defined in the host or cluster settings.</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2800" dirty="0" smtClean="0">
                <a:latin typeface="Times New Roman" pitchFamily="18" charset="0"/>
                <a:cs typeface="Times New Roman" pitchFamily="18" charset="0"/>
              </a:rPr>
              <a:t>Limiting the Number of Simultaneous Connections</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algn="just">
              <a:buNone/>
            </a:pPr>
            <a:r>
              <a:rPr lang="en-IN" sz="2400" dirty="0" smtClean="0">
                <a:latin typeface="Times New Roman" pitchFamily="18" charset="0"/>
                <a:cs typeface="Times New Roman" pitchFamily="18" charset="0"/>
              </a:rPr>
              <a:t>To control access to a virtual machine, you can limit the number of simultaneous connections to the virtual machine. You can lock the guest operating system when the last remote user disconnects from the virtual machine console</a:t>
            </a:r>
            <a:r>
              <a:rPr lang="en-IN" sz="2400" dirty="0" smtClean="0">
                <a:latin typeface="Times New Roman" pitchFamily="18" charset="0"/>
                <a:cs typeface="Times New Roman" pitchFamily="18" charset="0"/>
              </a:rPr>
              <a:t>.</a:t>
            </a:r>
          </a:p>
          <a:p>
            <a:pPr algn="just">
              <a:buNone/>
            </a:pPr>
            <a:endParaRPr lang="en-US" sz="2400" dirty="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RC on SEM4_WIN VM – Edit settings</a:t>
            </a:r>
            <a:endParaRPr lang="en-IN"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228601" y="0"/>
            <a:ext cx="8915400" cy="6629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600" dirty="0" smtClean="0">
                <a:latin typeface="Times New Roman" pitchFamily="18" charset="0"/>
                <a:cs typeface="Times New Roman" pitchFamily="18" charset="0"/>
              </a:rPr>
              <a:t>Updating VMware Tools Automatically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IN" sz="2400" dirty="0" smtClean="0">
                <a:latin typeface="Times New Roman" pitchFamily="18" charset="0"/>
                <a:cs typeface="Times New Roman" pitchFamily="18" charset="0"/>
              </a:rPr>
              <a:t>You can automate the process of upgrading VMware Tools for the virtual machines in your inventory.</a:t>
            </a:r>
          </a:p>
          <a:p>
            <a:pPr algn="just"/>
            <a:r>
              <a:rPr lang="en-IN" sz="2400" dirty="0" smtClean="0">
                <a:latin typeface="Times New Roman" pitchFamily="18" charset="0"/>
                <a:cs typeface="Times New Roman" pitchFamily="18" charset="0"/>
              </a:rPr>
              <a:t>You can set up Update Manager to check the VMware Tools version when a machine is rebooted. If necessary, Update Manager upgrades VMware Tools to the latest version supported by the host on which the virtual machine runs.</a:t>
            </a:r>
          </a:p>
          <a:p>
            <a:pPr algn="just"/>
            <a:r>
              <a:rPr lang="en-IN" sz="2400" dirty="0" smtClean="0">
                <a:latin typeface="Times New Roman" pitchFamily="18" charset="0"/>
                <a:cs typeface="Times New Roman" pitchFamily="18" charset="0"/>
              </a:rPr>
              <a:t>When you perform a VMware Tools upgrade on power cycle, Update Manager does not take a snapshot of the virtual machine and you cannot roll back to the previous version of the virtual machine.</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Enabling Virtual Machine Logging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You can enable logging to collect log files to help troubleshoot problems with your virtual machine.</a:t>
            </a:r>
          </a:p>
          <a:p>
            <a:pPr algn="just"/>
            <a:endParaRPr lang="en-IN" sz="2400" dirty="0" smtClean="0">
              <a:latin typeface="Times New Roman" pitchFamily="18" charset="0"/>
              <a:cs typeface="Times New Roman" pitchFamily="18" charset="0"/>
            </a:endParaRPr>
          </a:p>
          <a:p>
            <a:pPr algn="just"/>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hosts store virtual machine log files in the same directory as the virtual machine's configuration files. By default, the log file name is vmware.log. Archived log files are stored as vmware-</a:t>
            </a:r>
            <a:r>
              <a:rPr lang="en-IN" sz="2400" i="1" dirty="0" smtClean="0">
                <a:latin typeface="Times New Roman" pitchFamily="18" charset="0"/>
                <a:cs typeface="Times New Roman" pitchFamily="18" charset="0"/>
              </a:rPr>
              <a:t>n</a:t>
            </a:r>
            <a:r>
              <a:rPr lang="en-IN" sz="2400" dirty="0" smtClean="0">
                <a:latin typeface="Times New Roman" pitchFamily="18" charset="0"/>
                <a:cs typeface="Times New Roman" pitchFamily="18" charset="0"/>
              </a:rPr>
              <a:t>.log, where </a:t>
            </a:r>
            <a:r>
              <a:rPr lang="en-IN" sz="2400" i="1" dirty="0" smtClean="0">
                <a:latin typeface="Times New Roman" pitchFamily="18" charset="0"/>
                <a:cs typeface="Times New Roman" pitchFamily="18" charset="0"/>
              </a:rPr>
              <a:t>n</a:t>
            </a:r>
            <a:r>
              <a:rPr lang="en-IN" sz="2400" dirty="0" smtClean="0">
                <a:latin typeface="Times New Roman" pitchFamily="18" charset="0"/>
                <a:cs typeface="Times New Roman" pitchFamily="18" charset="0"/>
              </a:rPr>
              <a:t> is a number in sequential order beginning with 1.</a:t>
            </a:r>
          </a:p>
          <a:p>
            <a:pPr algn="just"/>
            <a:endParaRPr lang="en-IN"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3600" dirty="0" smtClean="0">
                <a:latin typeface="Times New Roman" pitchFamily="18" charset="0"/>
                <a:cs typeface="Times New Roman" pitchFamily="18" charset="0"/>
              </a:rPr>
              <a:t>Virtual machine compatibility setting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Autofit/>
          </a:bodyPr>
          <a:lstStyle/>
          <a:p>
            <a:pPr algn="just"/>
            <a:r>
              <a:rPr lang="en-IN" sz="2400" dirty="0" smtClean="0">
                <a:latin typeface="Times New Roman" pitchFamily="18" charset="0"/>
                <a:cs typeface="Times New Roman" pitchFamily="18" charset="0"/>
              </a:rPr>
              <a:t>When you create a virtual machine or upgrade an existing virtual machine, you use the virtual machine compatibility setting to select the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host versions that the virtual machine can run on.</a:t>
            </a:r>
          </a:p>
          <a:p>
            <a:pPr algn="just"/>
            <a:r>
              <a:rPr lang="en-IN" sz="2400" dirty="0" smtClean="0">
                <a:latin typeface="Times New Roman" pitchFamily="18" charset="0"/>
                <a:cs typeface="Times New Roman" pitchFamily="18" charset="0"/>
              </a:rPr>
              <a:t>The compatibility setting determines the virtual hardware available to the </a:t>
            </a:r>
            <a:r>
              <a:rPr lang="en-IN" sz="2400" dirty="0" smtClean="0">
                <a:latin typeface="Times New Roman" pitchFamily="18" charset="0"/>
                <a:cs typeface="Times New Roman" pitchFamily="18" charset="0"/>
              </a:rPr>
              <a:t>guest virtual </a:t>
            </a:r>
            <a:r>
              <a:rPr lang="en-IN" sz="2400" dirty="0" smtClean="0">
                <a:latin typeface="Times New Roman" pitchFamily="18" charset="0"/>
                <a:cs typeface="Times New Roman" pitchFamily="18" charset="0"/>
              </a:rPr>
              <a:t>machine, which corresponds to the physical hardware available on the host. </a:t>
            </a:r>
          </a:p>
          <a:p>
            <a:pPr algn="just"/>
            <a:r>
              <a:rPr lang="en-IN" sz="2400" dirty="0" smtClean="0">
                <a:latin typeface="Times New Roman" pitchFamily="18" charset="0"/>
                <a:cs typeface="Times New Roman" pitchFamily="18" charset="0"/>
              </a:rPr>
              <a:t>Each virtual machine compatibility level supports at least five major or minor </a:t>
            </a:r>
            <a:r>
              <a:rPr lang="en-IN" sz="2400" dirty="0" err="1" smtClean="0">
                <a:latin typeface="Times New Roman" pitchFamily="18" charset="0"/>
                <a:cs typeface="Times New Roman" pitchFamily="18" charset="0"/>
              </a:rPr>
              <a:t>vSphere</a:t>
            </a:r>
            <a:r>
              <a:rPr lang="en-IN" sz="2400" dirty="0" smtClean="0">
                <a:latin typeface="Times New Roman" pitchFamily="18" charset="0"/>
                <a:cs typeface="Times New Roman" pitchFamily="18" charset="0"/>
              </a:rPr>
              <a:t> releases. For example, a virtual machine with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3.5 and later compatibility can run on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3.5,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4.0,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4.1,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5.0,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5.1,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5.5,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6.0, and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6.5.</a:t>
            </a:r>
            <a:endParaRPr lang="en-IN"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None/>
            </a:pPr>
            <a:r>
              <a:rPr lang="en-IN" sz="2600" dirty="0" smtClean="0">
                <a:latin typeface="Times New Roman" pitchFamily="18" charset="0"/>
                <a:cs typeface="Times New Roman" pitchFamily="18" charset="0"/>
              </a:rPr>
              <a:t>The following factors determine the default virtual machine compatibility:</a:t>
            </a:r>
          </a:p>
          <a:p>
            <a:pPr algn="just"/>
            <a:r>
              <a:rPr lang="en-IN" sz="2600" dirty="0" smtClean="0">
                <a:latin typeface="Times New Roman" pitchFamily="18" charset="0"/>
                <a:cs typeface="Times New Roman" pitchFamily="18" charset="0"/>
              </a:rPr>
              <a:t>The </a:t>
            </a:r>
            <a:r>
              <a:rPr lang="en-IN" sz="2600" dirty="0" err="1" smtClean="0">
                <a:latin typeface="Times New Roman" pitchFamily="18" charset="0"/>
                <a:cs typeface="Times New Roman" pitchFamily="18" charset="0"/>
              </a:rPr>
              <a:t>ESXi</a:t>
            </a:r>
            <a:r>
              <a:rPr lang="en-IN" sz="2600" dirty="0" smtClean="0">
                <a:latin typeface="Times New Roman" pitchFamily="18" charset="0"/>
                <a:cs typeface="Times New Roman" pitchFamily="18" charset="0"/>
              </a:rPr>
              <a:t> host version on which the virtual machine is created.</a:t>
            </a:r>
          </a:p>
          <a:p>
            <a:pPr algn="just"/>
            <a:r>
              <a:rPr lang="en-IN" sz="2600" dirty="0" smtClean="0">
                <a:latin typeface="Times New Roman" pitchFamily="18" charset="0"/>
                <a:cs typeface="Times New Roman" pitchFamily="18" charset="0"/>
              </a:rPr>
              <a:t>The inventory object that the default virtual machine compatibility is set on, including a host, cluster, or </a:t>
            </a:r>
            <a:r>
              <a:rPr lang="en-IN" sz="2600" dirty="0" err="1" smtClean="0">
                <a:latin typeface="Times New Roman" pitchFamily="18" charset="0"/>
                <a:cs typeface="Times New Roman" pitchFamily="18" charset="0"/>
              </a:rPr>
              <a:t>datacenter</a:t>
            </a:r>
            <a:r>
              <a:rPr lang="en-IN" sz="2600" dirty="0" smtClean="0">
                <a:latin typeface="Times New Roman" pitchFamily="18" charset="0"/>
                <a:cs typeface="Times New Roman" pitchFamily="18" charset="0"/>
              </a:rPr>
              <a:t>.</a:t>
            </a:r>
          </a:p>
          <a:p>
            <a:pPr algn="just"/>
            <a:endParaRPr lang="en-IN" sz="2600" dirty="0" smtClean="0">
              <a:latin typeface="Times New Roman" pitchFamily="18" charset="0"/>
              <a:cs typeface="Times New Roman"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r>
              <a:rPr lang="en-IN" sz="3600" dirty="0" smtClean="0">
                <a:latin typeface="Times New Roman" pitchFamily="18" charset="0"/>
                <a:cs typeface="Times New Roman" pitchFamily="18" charset="0"/>
              </a:rPr>
              <a:t>Virtual Machine Hardware:CPUs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IN" sz="2400" dirty="0" smtClean="0">
                <a:latin typeface="Times New Roman" pitchFamily="18" charset="0"/>
                <a:cs typeface="Times New Roman" pitchFamily="18" charset="0"/>
              </a:rPr>
              <a:t>You can add, change, or configure CPU resources to improve virtual machine performance. </a:t>
            </a:r>
          </a:p>
          <a:p>
            <a:pPr algn="just"/>
            <a:r>
              <a:rPr lang="en-IN" sz="2400" dirty="0" smtClean="0">
                <a:latin typeface="Times New Roman" pitchFamily="18" charset="0"/>
                <a:cs typeface="Times New Roman" pitchFamily="18" charset="0"/>
              </a:rPr>
              <a:t>You can set most of the CPU parameters when you create virtual machines or after the guest operating system is installed. </a:t>
            </a:r>
          </a:p>
          <a:p>
            <a:pPr algn="just"/>
            <a:r>
              <a:rPr lang="en-IN" sz="2400" dirty="0" smtClean="0">
                <a:latin typeface="Times New Roman" pitchFamily="18" charset="0"/>
                <a:cs typeface="Times New Roman" pitchFamily="18" charset="0"/>
              </a:rPr>
              <a:t>You can configure a virtual machine to have up to 128 CPUs.</a:t>
            </a:r>
          </a:p>
          <a:p>
            <a:pPr algn="just"/>
            <a:r>
              <a:rPr lang="en-IN" sz="2400" dirty="0" smtClean="0">
                <a:latin typeface="Times New Roman" pitchFamily="18" charset="0"/>
                <a:cs typeface="Times New Roman" pitchFamily="18" charset="0"/>
              </a:rPr>
              <a:t>A virtual machine cannot have more virtual CPUs than the number of logical CPUs on the host.</a:t>
            </a:r>
          </a:p>
          <a:p>
            <a:pPr algn="just"/>
            <a:r>
              <a:rPr lang="en-IN" sz="2400" dirty="0" smtClean="0">
                <a:latin typeface="Times New Roman" pitchFamily="18" charset="0"/>
                <a:cs typeface="Times New Roman" pitchFamily="18" charset="0"/>
              </a:rPr>
              <a:t>Some actions require that you power off the virtual machine before you change the settings.</a:t>
            </a:r>
          </a:p>
          <a:p>
            <a:pPr algn="just"/>
            <a:r>
              <a:rPr lang="en-IN" sz="2400" dirty="0" smtClean="0">
                <a:latin typeface="Times New Roman" pitchFamily="18" charset="0"/>
                <a:cs typeface="Times New Roman" pitchFamily="18" charset="0"/>
              </a:rPr>
              <a:t>Configure your virtual machines with the fewest number of virtual CPUs required by the applications running in that virtual machine.</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Virtual Machine Hardware: Memory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r>
              <a:rPr lang="en-IN" sz="2300" dirty="0" smtClean="0">
                <a:latin typeface="Times New Roman" pitchFamily="18" charset="0"/>
                <a:cs typeface="Times New Roman" pitchFamily="18" charset="0"/>
              </a:rPr>
              <a:t>You can add, change, or configure virtual machine memory resources or options to enhance virtual machine performance. You can set most of the memory parameters during virtual machine creation or after the guest operating system is installed. Some actions require that you power off the virtual machine before changing the settings.</a:t>
            </a:r>
          </a:p>
          <a:p>
            <a:pPr algn="just"/>
            <a:r>
              <a:rPr lang="en-IN" sz="2300" dirty="0" smtClean="0">
                <a:latin typeface="Times New Roman" pitchFamily="18" charset="0"/>
                <a:cs typeface="Times New Roman" pitchFamily="18" charset="0"/>
              </a:rPr>
              <a:t>The memory resource settings for a virtual machine determine how much of the host's memory is allocated to the virtual machine. </a:t>
            </a:r>
          </a:p>
          <a:p>
            <a:pPr algn="just"/>
            <a:r>
              <a:rPr lang="en-IN" sz="2300" dirty="0" smtClean="0">
                <a:latin typeface="Times New Roman" pitchFamily="18" charset="0"/>
                <a:cs typeface="Times New Roman" pitchFamily="18" charset="0"/>
              </a:rPr>
              <a:t>The virtual hardware memory size determines how much memory is available to applications that run in the virtual machine. </a:t>
            </a:r>
            <a:r>
              <a:rPr lang="en-IN" sz="2300" dirty="0" smtClean="0">
                <a:latin typeface="Times New Roman" pitchFamily="18" charset="0"/>
                <a:cs typeface="Times New Roman" pitchFamily="18" charset="0"/>
              </a:rPr>
              <a:t>2 GB – OS – 1.5 applications. </a:t>
            </a:r>
          </a:p>
          <a:p>
            <a:pPr algn="just"/>
            <a:r>
              <a:rPr lang="en-US" sz="2300" dirty="0" smtClean="0">
                <a:latin typeface="Times New Roman" pitchFamily="18" charset="0"/>
                <a:cs typeface="Times New Roman" pitchFamily="18" charset="0"/>
              </a:rPr>
              <a:t>16 – 2 = 14 </a:t>
            </a:r>
            <a:r>
              <a:rPr lang="en-US" sz="2300" smtClean="0">
                <a:latin typeface="Times New Roman" pitchFamily="18" charset="0"/>
                <a:cs typeface="Times New Roman" pitchFamily="18" charset="0"/>
              </a:rPr>
              <a:t>GBapplications</a:t>
            </a:r>
            <a:endParaRPr lang="en-IN" sz="23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sz="2400" dirty="0" smtClean="0">
                <a:latin typeface="Times New Roman" pitchFamily="18" charset="0"/>
                <a:cs typeface="Times New Roman" pitchFamily="18" charset="0"/>
              </a:rPr>
              <a:t>The maximum configurable memory size for a virtual machine is 4,080GB.</a:t>
            </a:r>
          </a:p>
          <a:p>
            <a:pPr algn="just"/>
            <a:r>
              <a:rPr lang="en-IN" sz="2400" dirty="0" smtClean="0">
                <a:latin typeface="Times New Roman" pitchFamily="18" charset="0"/>
                <a:cs typeface="Times New Roman" pitchFamily="18" charset="0"/>
              </a:rPr>
              <a:t>A virtual machine cannot benefit from more memory resources than its configured virtual hardware memory size. </a:t>
            </a:r>
            <a:r>
              <a:rPr lang="en-IN" sz="2400" dirty="0" err="1" smtClean="0">
                <a:latin typeface="Times New Roman" pitchFamily="18" charset="0"/>
                <a:cs typeface="Times New Roman" pitchFamily="18" charset="0"/>
              </a:rPr>
              <a:t>ESXi</a:t>
            </a:r>
            <a:r>
              <a:rPr lang="en-IN" sz="2400" dirty="0" smtClean="0">
                <a:latin typeface="Times New Roman" pitchFamily="18" charset="0"/>
                <a:cs typeface="Times New Roman" pitchFamily="18" charset="0"/>
              </a:rPr>
              <a:t> hosts limit the memory resource use to the maximum amount useful for the virtual machine, so that you can accept the default of Unlimited memory resources.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IN" sz="2800" dirty="0" smtClean="0">
                <a:latin typeface="Times New Roman" pitchFamily="18" charset="0"/>
                <a:cs typeface="Times New Roman" pitchFamily="18" charset="0"/>
              </a:rPr>
              <a:t>Virtual Machine Hardware: Memory/CPU Hot Plug</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914400"/>
            <a:ext cx="8229600" cy="5486400"/>
          </a:xfrm>
        </p:spPr>
        <p:txBody>
          <a:bodyPr>
            <a:noAutofit/>
          </a:bodyPr>
          <a:lstStyle/>
          <a:p>
            <a:pPr algn="just">
              <a:buNone/>
            </a:pPr>
            <a:r>
              <a:rPr lang="en-IN" sz="2200" dirty="0" smtClean="0">
                <a:latin typeface="Times New Roman" pitchFamily="18" charset="0"/>
                <a:cs typeface="Times New Roman" pitchFamily="18" charset="0"/>
              </a:rPr>
              <a:t>By default, you cannot add CPU resources to a virtual machine when the virtual machine is turned on. The CPU hot plug option lets you add CPU resources to a running virtual machine.</a:t>
            </a:r>
          </a:p>
          <a:p>
            <a:pPr algn="just">
              <a:buNone/>
            </a:pPr>
            <a:r>
              <a:rPr lang="en-IN" sz="2200" dirty="0" smtClean="0">
                <a:latin typeface="Times New Roman" pitchFamily="18" charset="0"/>
                <a:cs typeface="Times New Roman" pitchFamily="18" charset="0"/>
              </a:rPr>
              <a:t>The following conditions apply:</a:t>
            </a:r>
          </a:p>
          <a:p>
            <a:pPr algn="just"/>
            <a:r>
              <a:rPr lang="en-IN" sz="2200" dirty="0" smtClean="0">
                <a:latin typeface="Times New Roman" pitchFamily="18" charset="0"/>
                <a:cs typeface="Times New Roman" pitchFamily="18" charset="0"/>
              </a:rPr>
              <a:t>For best results, use virtual machines that are compatible with </a:t>
            </a:r>
            <a:r>
              <a:rPr lang="en-IN" sz="2200" dirty="0" err="1" smtClean="0">
                <a:latin typeface="Times New Roman" pitchFamily="18" charset="0"/>
                <a:cs typeface="Times New Roman" pitchFamily="18" charset="0"/>
              </a:rPr>
              <a:t>ESXi</a:t>
            </a:r>
            <a:r>
              <a:rPr lang="en-IN" sz="2200" dirty="0" smtClean="0">
                <a:latin typeface="Times New Roman" pitchFamily="18" charset="0"/>
                <a:cs typeface="Times New Roman" pitchFamily="18" charset="0"/>
              </a:rPr>
              <a:t> 5.0 or later.</a:t>
            </a:r>
          </a:p>
          <a:p>
            <a:pPr algn="just"/>
            <a:r>
              <a:rPr lang="en-IN" sz="2200" dirty="0" smtClean="0">
                <a:latin typeface="Times New Roman" pitchFamily="18" charset="0"/>
                <a:cs typeface="Times New Roman" pitchFamily="18" charset="0"/>
              </a:rPr>
              <a:t>Hot-adding </a:t>
            </a:r>
            <a:r>
              <a:rPr lang="en-IN" sz="2200" dirty="0" err="1" smtClean="0">
                <a:latin typeface="Times New Roman" pitchFamily="18" charset="0"/>
                <a:cs typeface="Times New Roman" pitchFamily="18" charset="0"/>
              </a:rPr>
              <a:t>multicore</a:t>
            </a:r>
            <a:r>
              <a:rPr lang="en-IN" sz="2200" dirty="0" smtClean="0">
                <a:latin typeface="Times New Roman" pitchFamily="18" charset="0"/>
                <a:cs typeface="Times New Roman" pitchFamily="18" charset="0"/>
              </a:rPr>
              <a:t> virtual CPUs is supported only with virtual machines that are compatible with </a:t>
            </a:r>
            <a:r>
              <a:rPr lang="en-IN" sz="2200" dirty="0" err="1" smtClean="0">
                <a:latin typeface="Times New Roman" pitchFamily="18" charset="0"/>
                <a:cs typeface="Times New Roman" pitchFamily="18" charset="0"/>
              </a:rPr>
              <a:t>ESXi</a:t>
            </a:r>
            <a:r>
              <a:rPr lang="en-IN" sz="2200" dirty="0" smtClean="0">
                <a:latin typeface="Times New Roman" pitchFamily="18" charset="0"/>
                <a:cs typeface="Times New Roman" pitchFamily="18" charset="0"/>
              </a:rPr>
              <a:t> 5.0 or later.</a:t>
            </a:r>
          </a:p>
          <a:p>
            <a:pPr algn="just"/>
            <a:r>
              <a:rPr lang="en-IN" sz="2200" dirty="0" smtClean="0">
                <a:latin typeface="Times New Roman" pitchFamily="18" charset="0"/>
                <a:cs typeface="Times New Roman" pitchFamily="18" charset="0"/>
              </a:rPr>
              <a:t>Not all guest operating systems support CPU hot add. You can disable these settings if the guest is not supported.</a:t>
            </a:r>
          </a:p>
          <a:p>
            <a:pPr algn="just"/>
            <a:r>
              <a:rPr lang="en-IN" sz="2200" dirty="0" smtClean="0">
                <a:latin typeface="Times New Roman" pitchFamily="18" charset="0"/>
                <a:cs typeface="Times New Roman" pitchFamily="18" charset="0"/>
              </a:rPr>
              <a:t>To use the CPU hot plug feature with virtual machines that are compatible with </a:t>
            </a:r>
            <a:r>
              <a:rPr lang="en-IN" sz="2200" dirty="0" err="1" smtClean="0">
                <a:latin typeface="Times New Roman" pitchFamily="18" charset="0"/>
                <a:cs typeface="Times New Roman" pitchFamily="18" charset="0"/>
              </a:rPr>
              <a:t>ESXi</a:t>
            </a:r>
            <a:r>
              <a:rPr lang="en-IN" sz="2200" dirty="0" smtClean="0">
                <a:latin typeface="Times New Roman" pitchFamily="18" charset="0"/>
                <a:cs typeface="Times New Roman" pitchFamily="18" charset="0"/>
              </a:rPr>
              <a:t> 4.x and later, set the </a:t>
            </a:r>
            <a:r>
              <a:rPr lang="en-IN" sz="2200" b="1" dirty="0" smtClean="0">
                <a:latin typeface="Times New Roman" pitchFamily="18" charset="0"/>
                <a:cs typeface="Times New Roman" pitchFamily="18" charset="0"/>
              </a:rPr>
              <a:t>Number of cores per socket</a:t>
            </a:r>
            <a:r>
              <a:rPr lang="en-IN" sz="2200" dirty="0" smtClean="0">
                <a:latin typeface="Times New Roman" pitchFamily="18" charset="0"/>
                <a:cs typeface="Times New Roman" pitchFamily="18" charset="0"/>
              </a:rPr>
              <a:t> to 1.</a:t>
            </a:r>
          </a:p>
          <a:p>
            <a:pPr algn="just"/>
            <a:r>
              <a:rPr lang="en-IN" sz="2200" dirty="0" smtClean="0">
                <a:latin typeface="Times New Roman" pitchFamily="18" charset="0"/>
                <a:cs typeface="Times New Roman" pitchFamily="18" charset="0"/>
              </a:rPr>
              <a:t>Adding CPU resources to a running virtual machine with CPU hot plug enabled disconnects and reconnects all USB pass through devices that are connected to that virtual machine</a:t>
            </a:r>
            <a:r>
              <a:rPr lang="en-IN" sz="2300" dirty="0" smtClean="0">
                <a:latin typeface="Times New Roman" pitchFamily="18" charset="0"/>
                <a:cs typeface="Times New Roman" pitchFamily="18" charset="0"/>
              </a:rPr>
              <a:t>.</a:t>
            </a:r>
            <a:endParaRPr lang="en-IN" sz="23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IN" sz="3600" dirty="0" smtClean="0">
                <a:latin typeface="Times New Roman" pitchFamily="18" charset="0"/>
                <a:cs typeface="Times New Roman" pitchFamily="18" charset="0"/>
              </a:rPr>
              <a:t>Virtual Machine Options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IN" sz="2400" dirty="0" smtClean="0">
                <a:latin typeface="Times New Roman" pitchFamily="18" charset="0"/>
                <a:cs typeface="Times New Roman" pitchFamily="18" charset="0"/>
              </a:rPr>
              <a:t>You can use the VM options tab to configure many settings for a virtual machine.</a:t>
            </a:r>
          </a:p>
          <a:p>
            <a:pPr algn="just"/>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609600" y="2057400"/>
          <a:ext cx="8001001" cy="4485640"/>
        </p:xfrm>
        <a:graphic>
          <a:graphicData uri="http://schemas.openxmlformats.org/drawingml/2006/table">
            <a:tbl>
              <a:tblPr firstRow="1" bandRow="1">
                <a:tableStyleId>{5C22544A-7EE6-4342-B048-85BDC9FD1C3A}</a:tableStyleId>
              </a:tblPr>
              <a:tblGrid>
                <a:gridCol w="1828800"/>
                <a:gridCol w="6172201"/>
              </a:tblGrid>
              <a:tr h="370840">
                <a:tc>
                  <a:txBody>
                    <a:bodyPr/>
                    <a:lstStyle/>
                    <a:p>
                      <a:r>
                        <a:rPr lang="en-IN" dirty="0" smtClean="0"/>
                        <a:t>Option</a:t>
                      </a:r>
                      <a:endParaRPr lang="en-IN" dirty="0"/>
                    </a:p>
                  </a:txBody>
                  <a:tcPr/>
                </a:tc>
                <a:tc>
                  <a:txBody>
                    <a:bodyPr/>
                    <a:lstStyle/>
                    <a:p>
                      <a:r>
                        <a:rPr lang="en-IN" dirty="0" smtClean="0"/>
                        <a:t>Description</a:t>
                      </a:r>
                      <a:endParaRPr lang="en-IN" dirty="0"/>
                    </a:p>
                  </a:txBody>
                  <a:tcPr/>
                </a:tc>
              </a:tr>
              <a:tr h="370840">
                <a:tc>
                  <a:txBody>
                    <a:bodyPr/>
                    <a:lstStyle/>
                    <a:p>
                      <a:r>
                        <a:rPr lang="en-IN" dirty="0" smtClean="0"/>
                        <a:t>General Options</a:t>
                      </a:r>
                      <a:endParaRPr lang="en-IN" dirty="0"/>
                    </a:p>
                  </a:txBody>
                  <a:tcPr/>
                </a:tc>
                <a:tc>
                  <a:txBody>
                    <a:bodyPr/>
                    <a:lstStyle/>
                    <a:p>
                      <a:r>
                        <a:rPr lang="en-IN" dirty="0" smtClean="0"/>
                        <a:t>You can modify the display</a:t>
                      </a:r>
                      <a:r>
                        <a:rPr lang="en-IN" baseline="0" dirty="0" smtClean="0"/>
                        <a:t> name, configuration file, working location and guest operating system.</a:t>
                      </a:r>
                      <a:endParaRPr lang="en-IN" dirty="0"/>
                    </a:p>
                  </a:txBody>
                  <a:tcPr/>
                </a:tc>
              </a:tr>
              <a:tr h="370840">
                <a:tc>
                  <a:txBody>
                    <a:bodyPr/>
                    <a:lstStyle/>
                    <a:p>
                      <a:r>
                        <a:rPr lang="en-IN" dirty="0" smtClean="0"/>
                        <a:t>VMware Remote Console Options</a:t>
                      </a:r>
                      <a:endParaRPr lang="en-IN" dirty="0"/>
                    </a:p>
                  </a:txBody>
                  <a:tcPr/>
                </a:tc>
                <a:tc>
                  <a:txBody>
                    <a:bodyPr/>
                    <a:lstStyle/>
                    <a:p>
                      <a:r>
                        <a:rPr lang="en-IN" dirty="0" smtClean="0"/>
                        <a:t>You can set a maximum number of console sessions and lock the guest operating system when the last console user disconnects.</a:t>
                      </a:r>
                      <a:endParaRPr lang="en-IN" dirty="0"/>
                    </a:p>
                  </a:txBody>
                  <a:tcPr/>
                </a:tc>
              </a:tr>
              <a:tr h="370840">
                <a:tc>
                  <a:txBody>
                    <a:bodyPr/>
                    <a:lstStyle/>
                    <a:p>
                      <a:r>
                        <a:rPr lang="en-IN" dirty="0" smtClean="0"/>
                        <a:t>VMware Tools</a:t>
                      </a:r>
                      <a:endParaRPr lang="en-IN" dirty="0"/>
                    </a:p>
                  </a:txBody>
                  <a:tcPr/>
                </a:tc>
                <a:tc>
                  <a:txBody>
                    <a:bodyPr/>
                    <a:lstStyle/>
                    <a:p>
                      <a:r>
                        <a:rPr lang="en-IN" dirty="0" smtClean="0"/>
                        <a:t>You can configure power operations, VMware Tools scripts, VMware Tools upgrades, and time synchronization.</a:t>
                      </a:r>
                      <a:endParaRPr lang="en-IN" dirty="0"/>
                    </a:p>
                  </a:txBody>
                  <a:tcPr/>
                </a:tc>
              </a:tr>
              <a:tr h="370840">
                <a:tc>
                  <a:txBody>
                    <a:bodyPr/>
                    <a:lstStyle/>
                    <a:p>
                      <a:r>
                        <a:rPr lang="en-IN" dirty="0" smtClean="0"/>
                        <a:t>Power Management</a:t>
                      </a:r>
                      <a:endParaRPr lang="en-IN" dirty="0"/>
                    </a:p>
                  </a:txBody>
                  <a:tcPr/>
                </a:tc>
                <a:tc>
                  <a:txBody>
                    <a:bodyPr/>
                    <a:lstStyle/>
                    <a:p>
                      <a:r>
                        <a:rPr lang="en-IN" dirty="0" smtClean="0"/>
                        <a:t>You can configure standby response and wake-on-LAN</a:t>
                      </a:r>
                      <a:r>
                        <a:rPr lang="en-IN" baseline="0" dirty="0" smtClean="0"/>
                        <a:t> settings</a:t>
                      </a:r>
                      <a:endParaRPr lang="en-IN" dirty="0"/>
                    </a:p>
                  </a:txBody>
                  <a:tcPr/>
                </a:tc>
              </a:tr>
              <a:tr h="370840">
                <a:tc>
                  <a:txBody>
                    <a:bodyPr/>
                    <a:lstStyle/>
                    <a:p>
                      <a:r>
                        <a:rPr lang="en-IN" dirty="0" smtClean="0"/>
                        <a:t>Boot Options</a:t>
                      </a:r>
                      <a:endParaRPr lang="en-IN" dirty="0"/>
                    </a:p>
                  </a:txBody>
                  <a:tcPr/>
                </a:tc>
                <a:tc>
                  <a:txBody>
                    <a:bodyPr/>
                    <a:lstStyle/>
                    <a:p>
                      <a:r>
                        <a:rPr lang="en-IN" dirty="0" smtClean="0"/>
                        <a:t>You can set the boot delay when powering </a:t>
                      </a:r>
                      <a:r>
                        <a:rPr lang="en-IN" dirty="0" err="1" smtClean="0"/>
                        <a:t>on,force</a:t>
                      </a:r>
                      <a:r>
                        <a:rPr lang="en-IN" dirty="0" smtClean="0"/>
                        <a:t> BIOS setup boot and change the firmware type from BIOS to UEFI.</a:t>
                      </a:r>
                      <a:endParaRPr lang="en-IN" dirty="0"/>
                    </a:p>
                  </a:txBody>
                  <a:tcPr/>
                </a:tc>
              </a:tr>
              <a:tr h="370840">
                <a:tc>
                  <a:txBody>
                    <a:bodyPr/>
                    <a:lstStyle/>
                    <a:p>
                      <a:r>
                        <a:rPr lang="en-IN" dirty="0" smtClean="0"/>
                        <a:t>Advanced</a:t>
                      </a:r>
                      <a:endParaRPr lang="en-IN" dirty="0"/>
                    </a:p>
                  </a:txBody>
                  <a:tcPr/>
                </a:tc>
                <a:tc>
                  <a:txBody>
                    <a:bodyPr/>
                    <a:lstStyle/>
                    <a:p>
                      <a:r>
                        <a:rPr lang="en-IN" dirty="0" smtClean="0"/>
                        <a:t>You can configure debugging and swap file location and add configuration parameters.</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sz="2800" dirty="0" smtClean="0">
                <a:latin typeface="Times New Roman" pitchFamily="18" charset="0"/>
                <a:cs typeface="Times New Roman" pitchFamily="18" charset="0"/>
              </a:rPr>
              <a:t>Viewing the configuration and working file locations</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IN" sz="2400" dirty="0" smtClean="0">
                <a:latin typeface="Times New Roman" pitchFamily="18" charset="0"/>
                <a:cs typeface="Times New Roman" pitchFamily="18" charset="0"/>
              </a:rPr>
              <a:t>You can view and modify the location of the virtual machine configuration and working directory.</a:t>
            </a:r>
          </a:p>
          <a:p>
            <a:pPr algn="just"/>
            <a:r>
              <a:rPr lang="en-IN" sz="2400" dirty="0" smtClean="0">
                <a:latin typeface="Times New Roman" pitchFamily="18" charset="0"/>
                <a:cs typeface="Times New Roman" pitchFamily="18" charset="0"/>
              </a:rPr>
              <a:t>You can use this information when you configure backup systems or when locating a virtual machine on a datastore.</a:t>
            </a:r>
            <a:endParaRPr lang="en-IN"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813</Words>
  <Application>Microsoft Office PowerPoint</Application>
  <PresentationFormat>On-screen Show (4:3)</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Unit 4: Configuring Virtual machines ESXi Hypervisor Bare metal HV Host Multiple Guests ESXi 7 on a host Guest VM Esxi nn</vt:lpstr>
      <vt:lpstr>Virtual machine compatibility setting</vt:lpstr>
      <vt:lpstr>PowerPoint Presentation</vt:lpstr>
      <vt:lpstr>Virtual Machine Hardware:CPUs</vt:lpstr>
      <vt:lpstr>Virtual Machine Hardware: Memory</vt:lpstr>
      <vt:lpstr>PowerPoint Presentation</vt:lpstr>
      <vt:lpstr>Virtual Machine Hardware: Memory/CPU Hot Plug</vt:lpstr>
      <vt:lpstr>Virtual Machine Options</vt:lpstr>
      <vt:lpstr>Viewing the configuration and working file locations</vt:lpstr>
      <vt:lpstr>Configuring the swap file location</vt:lpstr>
      <vt:lpstr>Limiting the Number of Simultaneous Connections</vt:lpstr>
      <vt:lpstr>PowerPoint Presentation</vt:lpstr>
      <vt:lpstr>Updating VMware Tools Automatically</vt:lpstr>
      <vt:lpstr>Enabling Virtual Machine Logging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Configuring Virtual machines </dc:title>
  <dc:creator/>
  <cp:lastModifiedBy>Admin</cp:lastModifiedBy>
  <cp:revision>29</cp:revision>
  <dcterms:created xsi:type="dcterms:W3CDTF">2006-08-16T00:00:00Z</dcterms:created>
  <dcterms:modified xsi:type="dcterms:W3CDTF">2021-09-11T04:55:24Z</dcterms:modified>
</cp:coreProperties>
</file>