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305" r:id="rId6"/>
    <p:sldId id="306" r:id="rId7"/>
    <p:sldId id="307" r:id="rId8"/>
    <p:sldId id="308" r:id="rId9"/>
    <p:sldId id="260" r:id="rId10"/>
    <p:sldId id="261" r:id="rId11"/>
    <p:sldId id="263" r:id="rId12"/>
    <p:sldId id="264" r:id="rId13"/>
    <p:sldId id="309"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310" r:id="rId30"/>
    <p:sldId id="280" r:id="rId31"/>
    <p:sldId id="311" r:id="rId32"/>
    <p:sldId id="281" r:id="rId33"/>
    <p:sldId id="282" r:id="rId34"/>
    <p:sldId id="283" r:id="rId35"/>
    <p:sldId id="284" r:id="rId36"/>
    <p:sldId id="285" r:id="rId37"/>
    <p:sldId id="286" r:id="rId38"/>
    <p:sldId id="287" r:id="rId39"/>
    <p:sldId id="288" r:id="rId40"/>
    <p:sldId id="312" r:id="rId41"/>
    <p:sldId id="289" r:id="rId42"/>
    <p:sldId id="290" r:id="rId43"/>
    <p:sldId id="313" r:id="rId44"/>
    <p:sldId id="314"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Lst>
  <p:sldSz cx="16256000" cy="9144000"/>
  <p:notesSz cx="16256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78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57980" y="3630548"/>
            <a:ext cx="8946388" cy="57403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439352" y="5120640"/>
            <a:ext cx="11383645" cy="22860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rgbClr val="A6A6A6"/>
                </a:solidFill>
                <a:latin typeface="Noto Sans"/>
                <a:cs typeface="Noto Sans"/>
              </a:defRPr>
            </a:lvl1p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12/17/2020</a:t>
            </a:fld>
            <a:endParaRPr lang="en-US"/>
          </a:p>
        </p:txBody>
      </p:sp>
      <p:sp>
        <p:nvSpPr>
          <p:cNvPr id="6" name="Holder 6"/>
          <p:cNvSpPr>
            <a:spLocks noGrp="1"/>
          </p:cNvSpPr>
          <p:nvPr>
            <p:ph type="sldNum" sz="quarter" idx="7"/>
          </p:nvPr>
        </p:nvSpPr>
        <p:spPr/>
        <p:txBody>
          <a:bodyPr lIns="0" tIns="0" rIns="0" bIns="0"/>
          <a:lstStyle>
            <a:lvl1pPr>
              <a:defRPr sz="2450" b="0" i="0">
                <a:solidFill>
                  <a:srgbClr val="7E7E7E"/>
                </a:solidFill>
                <a:latin typeface="Carlito"/>
                <a:cs typeface="Carlito"/>
              </a:defRPr>
            </a:lvl1pPr>
          </a:lstStyle>
          <a:p>
            <a:pPr marL="38100">
              <a:lnSpc>
                <a:spcPts val="2435"/>
              </a:lnSpc>
            </a:pPr>
            <a:fld id="{81D60167-4931-47E6-BA6A-407CBD079E47}" type="slidenum">
              <a:rPr spc="5" dirty="0"/>
              <a:pPr marL="38100">
                <a:lnSpc>
                  <a:spcPts val="2435"/>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404040"/>
                </a:solidFill>
                <a:latin typeface="Noto Sans"/>
                <a:cs typeface="Noto San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600" b="0" i="0">
                <a:solidFill>
                  <a:srgbClr val="A6A6A6"/>
                </a:solidFill>
                <a:latin typeface="Noto Sans"/>
                <a:cs typeface="Noto Sans"/>
              </a:defRPr>
            </a:lvl1p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12/17/2020</a:t>
            </a:fld>
            <a:endParaRPr lang="en-US"/>
          </a:p>
        </p:txBody>
      </p:sp>
      <p:sp>
        <p:nvSpPr>
          <p:cNvPr id="6" name="Holder 6"/>
          <p:cNvSpPr>
            <a:spLocks noGrp="1"/>
          </p:cNvSpPr>
          <p:nvPr>
            <p:ph type="sldNum" sz="quarter" idx="7"/>
          </p:nvPr>
        </p:nvSpPr>
        <p:spPr/>
        <p:txBody>
          <a:bodyPr lIns="0" tIns="0" rIns="0" bIns="0"/>
          <a:lstStyle>
            <a:lvl1pPr>
              <a:defRPr sz="2450" b="0" i="0">
                <a:solidFill>
                  <a:srgbClr val="7E7E7E"/>
                </a:solidFill>
                <a:latin typeface="Carlito"/>
                <a:cs typeface="Carlito"/>
              </a:defRPr>
            </a:lvl1pPr>
          </a:lstStyle>
          <a:p>
            <a:pPr marL="38100">
              <a:lnSpc>
                <a:spcPts val="2435"/>
              </a:lnSpc>
            </a:pPr>
            <a:fld id="{81D60167-4931-47E6-BA6A-407CBD079E47}" type="slidenum">
              <a:rPr spc="5" dirty="0"/>
              <a:pPr marL="38100">
                <a:lnSpc>
                  <a:spcPts val="2435"/>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404040"/>
                </a:solidFill>
                <a:latin typeface="Noto Sans"/>
                <a:cs typeface="Noto Sans"/>
              </a:defRPr>
            </a:lvl1pPr>
          </a:lstStyle>
          <a:p>
            <a:endParaRPr/>
          </a:p>
        </p:txBody>
      </p:sp>
      <p:sp>
        <p:nvSpPr>
          <p:cNvPr id="3" name="Holder 3"/>
          <p:cNvSpPr>
            <a:spLocks noGrp="1"/>
          </p:cNvSpPr>
          <p:nvPr>
            <p:ph sz="half" idx="2"/>
          </p:nvPr>
        </p:nvSpPr>
        <p:spPr>
          <a:xfrm>
            <a:off x="813117" y="2103120"/>
            <a:ext cx="7074122"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375110" y="2103120"/>
            <a:ext cx="7074122" cy="60350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rgbClr val="A6A6A6"/>
                </a:solidFill>
                <a:latin typeface="Noto Sans"/>
                <a:cs typeface="Noto Sans"/>
              </a:defRPr>
            </a:lvl1p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12/17/2020</a:t>
            </a:fld>
            <a:endParaRPr lang="en-US"/>
          </a:p>
        </p:txBody>
      </p:sp>
      <p:sp>
        <p:nvSpPr>
          <p:cNvPr id="7" name="Holder 7"/>
          <p:cNvSpPr>
            <a:spLocks noGrp="1"/>
          </p:cNvSpPr>
          <p:nvPr>
            <p:ph type="sldNum" sz="quarter" idx="7"/>
          </p:nvPr>
        </p:nvSpPr>
        <p:spPr/>
        <p:txBody>
          <a:bodyPr lIns="0" tIns="0" rIns="0" bIns="0"/>
          <a:lstStyle>
            <a:lvl1pPr>
              <a:defRPr sz="2450" b="0" i="0">
                <a:solidFill>
                  <a:srgbClr val="7E7E7E"/>
                </a:solidFill>
                <a:latin typeface="Carlito"/>
                <a:cs typeface="Carlito"/>
              </a:defRPr>
            </a:lvl1pPr>
          </a:lstStyle>
          <a:p>
            <a:pPr marL="38100">
              <a:lnSpc>
                <a:spcPts val="2435"/>
              </a:lnSpc>
            </a:pPr>
            <a:fld id="{81D60167-4931-47E6-BA6A-407CBD079E47}" type="slidenum">
              <a:rPr spc="5" dirty="0"/>
              <a:pPr marL="38100">
                <a:lnSpc>
                  <a:spcPts val="2435"/>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404040"/>
                </a:solidFill>
                <a:latin typeface="Noto Sans"/>
                <a:cs typeface="Noto Sans"/>
              </a:defRPr>
            </a:lvl1pPr>
          </a:lstStyle>
          <a:p>
            <a:endParaRPr/>
          </a:p>
        </p:txBody>
      </p:sp>
      <p:sp>
        <p:nvSpPr>
          <p:cNvPr id="3" name="Holder 3"/>
          <p:cNvSpPr>
            <a:spLocks noGrp="1"/>
          </p:cNvSpPr>
          <p:nvPr>
            <p:ph type="ftr" sz="quarter" idx="5"/>
          </p:nvPr>
        </p:nvSpPr>
        <p:spPr/>
        <p:txBody>
          <a:bodyPr lIns="0" tIns="0" rIns="0" bIns="0"/>
          <a:lstStyle>
            <a:lvl1pPr>
              <a:defRPr sz="1600" b="0" i="0">
                <a:solidFill>
                  <a:srgbClr val="A6A6A6"/>
                </a:solidFill>
                <a:latin typeface="Noto Sans"/>
                <a:cs typeface="Noto Sans"/>
              </a:defRPr>
            </a:lvl1p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12/17/2020</a:t>
            </a:fld>
            <a:endParaRPr lang="en-US"/>
          </a:p>
        </p:txBody>
      </p:sp>
      <p:sp>
        <p:nvSpPr>
          <p:cNvPr id="5" name="Holder 5"/>
          <p:cNvSpPr>
            <a:spLocks noGrp="1"/>
          </p:cNvSpPr>
          <p:nvPr>
            <p:ph type="sldNum" sz="quarter" idx="7"/>
          </p:nvPr>
        </p:nvSpPr>
        <p:spPr/>
        <p:txBody>
          <a:bodyPr lIns="0" tIns="0" rIns="0" bIns="0"/>
          <a:lstStyle>
            <a:lvl1pPr>
              <a:defRPr sz="2450" b="0" i="0">
                <a:solidFill>
                  <a:srgbClr val="7E7E7E"/>
                </a:solidFill>
                <a:latin typeface="Carlito"/>
                <a:cs typeface="Carlito"/>
              </a:defRPr>
            </a:lvl1pPr>
          </a:lstStyle>
          <a:p>
            <a:pPr marL="38100">
              <a:lnSpc>
                <a:spcPts val="2435"/>
              </a:lnSpc>
            </a:pPr>
            <a:fld id="{81D60167-4931-47E6-BA6A-407CBD079E47}" type="slidenum">
              <a:rPr spc="5" dirty="0"/>
              <a:pPr marL="38100">
                <a:lnSpc>
                  <a:spcPts val="2435"/>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805477" y="8793826"/>
            <a:ext cx="904335" cy="25622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0"/>
            <a:ext cx="1457325" cy="99060"/>
          </a:xfrm>
          <a:custGeom>
            <a:avLst/>
            <a:gdLst/>
            <a:ahLst/>
            <a:cxn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wrap="square" lIns="0" tIns="0" rIns="0" bIns="0" rtlCol="0"/>
          <a:lstStyle/>
          <a:p>
            <a:endParaRPr/>
          </a:p>
        </p:txBody>
      </p:sp>
      <p:sp>
        <p:nvSpPr>
          <p:cNvPr id="18" name="bg object 18"/>
          <p:cNvSpPr/>
          <p:nvPr/>
        </p:nvSpPr>
        <p:spPr>
          <a:xfrm>
            <a:off x="1456944" y="0"/>
            <a:ext cx="7101840" cy="99060"/>
          </a:xfrm>
          <a:custGeom>
            <a:avLst/>
            <a:gdLst/>
            <a:ahLst/>
            <a:cxn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wrap="square" lIns="0" tIns="0" rIns="0" bIns="0" rtlCol="0"/>
          <a:lstStyle/>
          <a:p>
            <a:endParaRPr/>
          </a:p>
        </p:txBody>
      </p:sp>
      <p:sp>
        <p:nvSpPr>
          <p:cNvPr id="19" name="bg object 19"/>
          <p:cNvSpPr/>
          <p:nvPr/>
        </p:nvSpPr>
        <p:spPr>
          <a:xfrm>
            <a:off x="8558783" y="0"/>
            <a:ext cx="1405255" cy="99060"/>
          </a:xfrm>
          <a:custGeom>
            <a:avLst/>
            <a:gdLst/>
            <a:ahLst/>
            <a:cxn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wrap="square" lIns="0" tIns="0" rIns="0" bIns="0" rtlCol="0"/>
          <a:lstStyle/>
          <a:p>
            <a:endParaRPr/>
          </a:p>
        </p:txBody>
      </p:sp>
      <p:sp>
        <p:nvSpPr>
          <p:cNvPr id="20" name="bg object 20"/>
          <p:cNvSpPr/>
          <p:nvPr/>
        </p:nvSpPr>
        <p:spPr>
          <a:xfrm>
            <a:off x="9963911" y="0"/>
            <a:ext cx="469900" cy="99060"/>
          </a:xfrm>
          <a:custGeom>
            <a:avLst/>
            <a:gdLst/>
            <a:ahLst/>
            <a:cxn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wrap="square" lIns="0" tIns="0" rIns="0" bIns="0" rtlCol="0"/>
          <a:lstStyle/>
          <a:p>
            <a:endParaRPr/>
          </a:p>
        </p:txBody>
      </p:sp>
      <p:sp>
        <p:nvSpPr>
          <p:cNvPr id="21" name="bg object 21"/>
          <p:cNvSpPr/>
          <p:nvPr/>
        </p:nvSpPr>
        <p:spPr>
          <a:xfrm>
            <a:off x="10599419" y="0"/>
            <a:ext cx="1668780" cy="99060"/>
          </a:xfrm>
          <a:custGeom>
            <a:avLst/>
            <a:gdLst/>
            <a:ahLst/>
            <a:cxn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wrap="square" lIns="0" tIns="0" rIns="0" bIns="0" rtlCol="0"/>
          <a:lstStyle/>
          <a:p>
            <a:endParaRPr/>
          </a:p>
        </p:txBody>
      </p:sp>
      <p:sp>
        <p:nvSpPr>
          <p:cNvPr id="22" name="bg object 22"/>
          <p:cNvSpPr/>
          <p:nvPr/>
        </p:nvSpPr>
        <p:spPr>
          <a:xfrm>
            <a:off x="12268199" y="0"/>
            <a:ext cx="3982720" cy="99060"/>
          </a:xfrm>
          <a:custGeom>
            <a:avLst/>
            <a:gdLst/>
            <a:ahLst/>
            <a:cxn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wrap="square" lIns="0" tIns="0" rIns="0" bIns="0" rtlCol="0"/>
          <a:lstStyle/>
          <a:p>
            <a:endParaRPr/>
          </a:p>
        </p:txBody>
      </p:sp>
      <p:sp>
        <p:nvSpPr>
          <p:cNvPr id="23" name="bg object 23"/>
          <p:cNvSpPr/>
          <p:nvPr/>
        </p:nvSpPr>
        <p:spPr>
          <a:xfrm>
            <a:off x="489204" y="681227"/>
            <a:ext cx="15377160" cy="1722120"/>
          </a:xfrm>
          <a:custGeom>
            <a:avLst/>
            <a:gdLst/>
            <a:ahLst/>
            <a:cxnLst/>
            <a:rect l="l" t="t" r="r" b="b"/>
            <a:pathLst>
              <a:path w="15377160" h="1722120">
                <a:moveTo>
                  <a:pt x="0" y="1722120"/>
                </a:moveTo>
                <a:lnTo>
                  <a:pt x="15377160" y="1722120"/>
                </a:lnTo>
                <a:lnTo>
                  <a:pt x="15377160" y="0"/>
                </a:lnTo>
                <a:lnTo>
                  <a:pt x="0" y="0"/>
                </a:lnTo>
                <a:lnTo>
                  <a:pt x="0" y="1722120"/>
                </a:lnTo>
                <a:close/>
              </a:path>
            </a:pathLst>
          </a:custGeom>
          <a:ln w="12191">
            <a:solidFill>
              <a:srgbClr val="C55A11"/>
            </a:solidFill>
          </a:ln>
        </p:spPr>
        <p:txBody>
          <a:bodyPr wrap="square" lIns="0" tIns="0" rIns="0" bIns="0" rtlCol="0"/>
          <a:lstStyle/>
          <a:p>
            <a:endParaRPr/>
          </a:p>
        </p:txBody>
      </p:sp>
      <p:sp>
        <p:nvSpPr>
          <p:cNvPr id="24" name="bg object 24"/>
          <p:cNvSpPr/>
          <p:nvPr/>
        </p:nvSpPr>
        <p:spPr>
          <a:xfrm>
            <a:off x="2188463" y="681227"/>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sp>
        <p:nvSpPr>
          <p:cNvPr id="25" name="bg object 25"/>
          <p:cNvSpPr/>
          <p:nvPr/>
        </p:nvSpPr>
        <p:spPr>
          <a:xfrm>
            <a:off x="13872971"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600" b="0" i="0">
                <a:solidFill>
                  <a:srgbClr val="A6A6A6"/>
                </a:solidFill>
                <a:latin typeface="Noto Sans"/>
                <a:cs typeface="Noto Sans"/>
              </a:defRPr>
            </a:lvl1p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12/17/2020</a:t>
            </a:fld>
            <a:endParaRPr lang="en-US"/>
          </a:p>
        </p:txBody>
      </p:sp>
      <p:sp>
        <p:nvSpPr>
          <p:cNvPr id="4" name="Holder 4"/>
          <p:cNvSpPr>
            <a:spLocks noGrp="1"/>
          </p:cNvSpPr>
          <p:nvPr>
            <p:ph type="sldNum" sz="quarter" idx="7"/>
          </p:nvPr>
        </p:nvSpPr>
        <p:spPr/>
        <p:txBody>
          <a:bodyPr lIns="0" tIns="0" rIns="0" bIns="0"/>
          <a:lstStyle>
            <a:lvl1pPr>
              <a:defRPr sz="2450" b="0" i="0">
                <a:solidFill>
                  <a:srgbClr val="7E7E7E"/>
                </a:solidFill>
                <a:latin typeface="Carlito"/>
                <a:cs typeface="Carlito"/>
              </a:defRPr>
            </a:lvl1pPr>
          </a:lstStyle>
          <a:p>
            <a:pPr marL="38100">
              <a:lnSpc>
                <a:spcPts val="2435"/>
              </a:lnSpc>
            </a:pPr>
            <a:fld id="{81D60167-4931-47E6-BA6A-407CBD079E47}" type="slidenum">
              <a:rPr spc="5" dirty="0"/>
              <a:pPr marL="38100">
                <a:lnSpc>
                  <a:spcPts val="2435"/>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805477" y="8793826"/>
            <a:ext cx="904335" cy="25622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668013" y="4127119"/>
            <a:ext cx="8926322" cy="756920"/>
          </a:xfrm>
          <a:prstGeom prst="rect">
            <a:avLst/>
          </a:prstGeom>
        </p:spPr>
        <p:txBody>
          <a:bodyPr wrap="square" lIns="0" tIns="0" rIns="0" bIns="0">
            <a:spAutoFit/>
          </a:bodyPr>
          <a:lstStyle>
            <a:lvl1pPr>
              <a:defRPr sz="4800" b="1" i="0">
                <a:solidFill>
                  <a:srgbClr val="404040"/>
                </a:solidFill>
                <a:latin typeface="Noto Sans"/>
                <a:cs typeface="Noto Sans"/>
              </a:defRPr>
            </a:lvl1pPr>
          </a:lstStyle>
          <a:p>
            <a:endParaRPr/>
          </a:p>
        </p:txBody>
      </p:sp>
      <p:sp>
        <p:nvSpPr>
          <p:cNvPr id="3" name="Holder 3"/>
          <p:cNvSpPr>
            <a:spLocks noGrp="1"/>
          </p:cNvSpPr>
          <p:nvPr>
            <p:ph type="body" idx="1"/>
          </p:nvPr>
        </p:nvSpPr>
        <p:spPr>
          <a:xfrm>
            <a:off x="2351785" y="2945383"/>
            <a:ext cx="11790680" cy="28117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70103" y="8745184"/>
            <a:ext cx="3060065" cy="301625"/>
          </a:xfrm>
          <a:prstGeom prst="rect">
            <a:avLst/>
          </a:prstGeom>
        </p:spPr>
        <p:txBody>
          <a:bodyPr wrap="square" lIns="0" tIns="0" rIns="0" bIns="0">
            <a:spAutoFit/>
          </a:bodyPr>
          <a:lstStyle>
            <a:lvl1pPr>
              <a:defRPr sz="1600" b="0" i="0">
                <a:solidFill>
                  <a:srgbClr val="A6A6A6"/>
                </a:solidFill>
                <a:latin typeface="Noto Sans"/>
                <a:cs typeface="Noto Sans"/>
              </a:defRPr>
            </a:lvl1p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5" name="Holder 5"/>
          <p:cNvSpPr>
            <a:spLocks noGrp="1"/>
          </p:cNvSpPr>
          <p:nvPr>
            <p:ph type="dt" sz="half" idx="6"/>
          </p:nvPr>
        </p:nvSpPr>
        <p:spPr>
          <a:xfrm>
            <a:off x="813117" y="8503920"/>
            <a:ext cx="3740340" cy="4572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12/17/2020</a:t>
            </a:fld>
            <a:endParaRPr lang="en-US"/>
          </a:p>
        </p:txBody>
      </p:sp>
      <p:sp>
        <p:nvSpPr>
          <p:cNvPr id="6" name="Holder 6"/>
          <p:cNvSpPr>
            <a:spLocks noGrp="1"/>
          </p:cNvSpPr>
          <p:nvPr>
            <p:ph type="sldNum" sz="quarter" idx="7"/>
          </p:nvPr>
        </p:nvSpPr>
        <p:spPr>
          <a:xfrm>
            <a:off x="7540117" y="8814993"/>
            <a:ext cx="393700" cy="337820"/>
          </a:xfrm>
          <a:prstGeom prst="rect">
            <a:avLst/>
          </a:prstGeom>
        </p:spPr>
        <p:txBody>
          <a:bodyPr wrap="square" lIns="0" tIns="0" rIns="0" bIns="0">
            <a:spAutoFit/>
          </a:bodyPr>
          <a:lstStyle>
            <a:lvl1pPr>
              <a:defRPr sz="2450" b="0" i="0">
                <a:solidFill>
                  <a:srgbClr val="7E7E7E"/>
                </a:solidFill>
                <a:latin typeface="Carlito"/>
                <a:cs typeface="Carlito"/>
              </a:defRPr>
            </a:lvl1pPr>
          </a:lstStyle>
          <a:p>
            <a:pPr marL="38100">
              <a:lnSpc>
                <a:spcPts val="2435"/>
              </a:lnSpc>
            </a:pPr>
            <a:fld id="{81D60167-4931-47E6-BA6A-407CBD079E47}" type="slidenum">
              <a:rPr spc="5" dirty="0"/>
              <a:pPr marL="38100">
                <a:lnSpc>
                  <a:spcPts val="2435"/>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51.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51.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16.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jpeg"/><Relationship Id="rId9" Type="http://schemas.openxmlformats.org/officeDocument/2006/relationships/image" Target="../media/image7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76.png"/></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51.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8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4.png"/><Relationship Id="rId4" Type="http://schemas.openxmlformats.org/officeDocument/2006/relationships/image" Target="../media/image7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76.png"/></Relationships>
</file>

<file path=ppt/slides/_rels/slide55.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8.jpeg"/><Relationship Id="rId7" Type="http://schemas.openxmlformats.org/officeDocument/2006/relationships/image" Target="../media/image91.png"/><Relationship Id="rId2" Type="http://schemas.openxmlformats.org/officeDocument/2006/relationships/image" Target="../media/image87.jpe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17.jpeg"/><Relationship Id="rId4" Type="http://schemas.openxmlformats.org/officeDocument/2006/relationships/image" Target="../media/image8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6256635" cy="9144000"/>
            <a:chOff x="0" y="0"/>
            <a:chExt cx="16256635" cy="9144000"/>
          </a:xfrm>
        </p:grpSpPr>
        <p:sp>
          <p:nvSpPr>
            <p:cNvPr id="3" name="object 3"/>
            <p:cNvSpPr/>
            <p:nvPr/>
          </p:nvSpPr>
          <p:spPr>
            <a:xfrm>
              <a:off x="0" y="97535"/>
              <a:ext cx="16250412" cy="90464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457325" cy="99060"/>
            </a:xfrm>
            <a:custGeom>
              <a:avLst/>
              <a:gdLst/>
              <a:ahLst/>
              <a:cxn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wrap="square" lIns="0" tIns="0" rIns="0" bIns="0" rtlCol="0"/>
            <a:lstStyle/>
            <a:p>
              <a:endParaRPr/>
            </a:p>
          </p:txBody>
        </p:sp>
        <p:sp>
          <p:nvSpPr>
            <p:cNvPr id="5" name="object 5"/>
            <p:cNvSpPr/>
            <p:nvPr/>
          </p:nvSpPr>
          <p:spPr>
            <a:xfrm>
              <a:off x="1456944" y="0"/>
              <a:ext cx="7101840" cy="99060"/>
            </a:xfrm>
            <a:custGeom>
              <a:avLst/>
              <a:gdLst/>
              <a:ahLst/>
              <a:cxn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wrap="square" lIns="0" tIns="0" rIns="0" bIns="0" rtlCol="0"/>
            <a:lstStyle/>
            <a:p>
              <a:endParaRPr/>
            </a:p>
          </p:txBody>
        </p:sp>
        <p:sp>
          <p:nvSpPr>
            <p:cNvPr id="6" name="object 6"/>
            <p:cNvSpPr/>
            <p:nvPr/>
          </p:nvSpPr>
          <p:spPr>
            <a:xfrm>
              <a:off x="8558783" y="0"/>
              <a:ext cx="1405255" cy="99060"/>
            </a:xfrm>
            <a:custGeom>
              <a:avLst/>
              <a:gdLst/>
              <a:ahLst/>
              <a:cxn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wrap="square" lIns="0" tIns="0" rIns="0" bIns="0" rtlCol="0"/>
            <a:lstStyle/>
            <a:p>
              <a:endParaRPr/>
            </a:p>
          </p:txBody>
        </p:sp>
        <p:sp>
          <p:nvSpPr>
            <p:cNvPr id="7" name="object 7"/>
            <p:cNvSpPr/>
            <p:nvPr/>
          </p:nvSpPr>
          <p:spPr>
            <a:xfrm>
              <a:off x="9963911" y="0"/>
              <a:ext cx="469900" cy="99060"/>
            </a:xfrm>
            <a:custGeom>
              <a:avLst/>
              <a:gdLst/>
              <a:ahLst/>
              <a:cxn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wrap="square" lIns="0" tIns="0" rIns="0" bIns="0" rtlCol="0"/>
            <a:lstStyle/>
            <a:p>
              <a:endParaRPr/>
            </a:p>
          </p:txBody>
        </p:sp>
        <p:sp>
          <p:nvSpPr>
            <p:cNvPr id="8" name="object 8"/>
            <p:cNvSpPr/>
            <p:nvPr/>
          </p:nvSpPr>
          <p:spPr>
            <a:xfrm>
              <a:off x="10599419" y="0"/>
              <a:ext cx="1668780" cy="99060"/>
            </a:xfrm>
            <a:custGeom>
              <a:avLst/>
              <a:gdLst/>
              <a:ahLst/>
              <a:cxn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wrap="square" lIns="0" tIns="0" rIns="0" bIns="0" rtlCol="0"/>
            <a:lstStyle/>
            <a:p>
              <a:endParaRPr/>
            </a:p>
          </p:txBody>
        </p:sp>
        <p:sp>
          <p:nvSpPr>
            <p:cNvPr id="9" name="object 9"/>
            <p:cNvSpPr/>
            <p:nvPr/>
          </p:nvSpPr>
          <p:spPr>
            <a:xfrm>
              <a:off x="12268200" y="0"/>
              <a:ext cx="3982720" cy="99060"/>
            </a:xfrm>
            <a:custGeom>
              <a:avLst/>
              <a:gdLst/>
              <a:ahLst/>
              <a:cxn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wrap="square" lIns="0" tIns="0" rIns="0" bIns="0" rtlCol="0"/>
            <a:lstStyle/>
            <a:p>
              <a:endParaRPr/>
            </a:p>
          </p:txBody>
        </p:sp>
        <p:sp>
          <p:nvSpPr>
            <p:cNvPr id="10" name="object 10"/>
            <p:cNvSpPr/>
            <p:nvPr/>
          </p:nvSpPr>
          <p:spPr>
            <a:xfrm>
              <a:off x="0" y="4732020"/>
              <a:ext cx="16256635" cy="3043555"/>
            </a:xfrm>
            <a:custGeom>
              <a:avLst/>
              <a:gdLst/>
              <a:ahLst/>
              <a:cxnLst/>
              <a:rect l="l" t="t" r="r" b="b"/>
              <a:pathLst>
                <a:path w="16256635" h="3043554">
                  <a:moveTo>
                    <a:pt x="0" y="0"/>
                  </a:moveTo>
                  <a:lnTo>
                    <a:pt x="0" y="3043428"/>
                  </a:lnTo>
                  <a:lnTo>
                    <a:pt x="16256507" y="3043428"/>
                  </a:lnTo>
                  <a:lnTo>
                    <a:pt x="16256507" y="0"/>
                  </a:lnTo>
                  <a:lnTo>
                    <a:pt x="0" y="0"/>
                  </a:lnTo>
                  <a:close/>
                </a:path>
              </a:pathLst>
            </a:custGeom>
            <a:solidFill>
              <a:srgbClr val="55BEF4"/>
            </a:solidFill>
          </p:spPr>
          <p:txBody>
            <a:bodyPr wrap="square" lIns="0" tIns="0" rIns="0" bIns="0" rtlCol="0"/>
            <a:lstStyle/>
            <a:p>
              <a:endParaRPr/>
            </a:p>
          </p:txBody>
        </p:sp>
        <p:sp>
          <p:nvSpPr>
            <p:cNvPr id="11" name="object 11"/>
            <p:cNvSpPr/>
            <p:nvPr/>
          </p:nvSpPr>
          <p:spPr>
            <a:xfrm>
              <a:off x="2491739" y="5289803"/>
              <a:ext cx="2065020" cy="2144395"/>
            </a:xfrm>
            <a:custGeom>
              <a:avLst/>
              <a:gdLst/>
              <a:ahLst/>
              <a:cxnLst/>
              <a:rect l="l" t="t" r="r" b="b"/>
              <a:pathLst>
                <a:path w="2065020" h="2144395">
                  <a:moveTo>
                    <a:pt x="1032510" y="0"/>
                  </a:moveTo>
                  <a:lnTo>
                    <a:pt x="985248" y="1103"/>
                  </a:lnTo>
                  <a:lnTo>
                    <a:pt x="938531" y="4381"/>
                  </a:lnTo>
                  <a:lnTo>
                    <a:pt x="892406" y="9788"/>
                  </a:lnTo>
                  <a:lnTo>
                    <a:pt x="846917" y="17275"/>
                  </a:lnTo>
                  <a:lnTo>
                    <a:pt x="802110" y="26795"/>
                  </a:lnTo>
                  <a:lnTo>
                    <a:pt x="758031" y="38301"/>
                  </a:lnTo>
                  <a:lnTo>
                    <a:pt x="714725" y="51745"/>
                  </a:lnTo>
                  <a:lnTo>
                    <a:pt x="672237" y="67081"/>
                  </a:lnTo>
                  <a:lnTo>
                    <a:pt x="630614" y="84260"/>
                  </a:lnTo>
                  <a:lnTo>
                    <a:pt x="589901" y="103236"/>
                  </a:lnTo>
                  <a:lnTo>
                    <a:pt x="550143" y="123961"/>
                  </a:lnTo>
                  <a:lnTo>
                    <a:pt x="511386" y="146388"/>
                  </a:lnTo>
                  <a:lnTo>
                    <a:pt x="473676" y="170470"/>
                  </a:lnTo>
                  <a:lnTo>
                    <a:pt x="437058" y="196158"/>
                  </a:lnTo>
                  <a:lnTo>
                    <a:pt x="401577" y="223407"/>
                  </a:lnTo>
                  <a:lnTo>
                    <a:pt x="367280" y="252168"/>
                  </a:lnTo>
                  <a:lnTo>
                    <a:pt x="334212" y="282395"/>
                  </a:lnTo>
                  <a:lnTo>
                    <a:pt x="302418" y="314039"/>
                  </a:lnTo>
                  <a:lnTo>
                    <a:pt x="271944" y="347054"/>
                  </a:lnTo>
                  <a:lnTo>
                    <a:pt x="242836" y="381391"/>
                  </a:lnTo>
                  <a:lnTo>
                    <a:pt x="215139" y="417005"/>
                  </a:lnTo>
                  <a:lnTo>
                    <a:pt x="188898" y="453848"/>
                  </a:lnTo>
                  <a:lnTo>
                    <a:pt x="164160" y="491871"/>
                  </a:lnTo>
                  <a:lnTo>
                    <a:pt x="140969" y="531029"/>
                  </a:lnTo>
                  <a:lnTo>
                    <a:pt x="119372" y="571273"/>
                  </a:lnTo>
                  <a:lnTo>
                    <a:pt x="99414" y="612556"/>
                  </a:lnTo>
                  <a:lnTo>
                    <a:pt x="81141" y="654831"/>
                  </a:lnTo>
                  <a:lnTo>
                    <a:pt x="64597" y="698051"/>
                  </a:lnTo>
                  <a:lnTo>
                    <a:pt x="49829" y="742168"/>
                  </a:lnTo>
                  <a:lnTo>
                    <a:pt x="36882" y="787135"/>
                  </a:lnTo>
                  <a:lnTo>
                    <a:pt x="25802" y="832904"/>
                  </a:lnTo>
                  <a:lnTo>
                    <a:pt x="16635" y="879429"/>
                  </a:lnTo>
                  <a:lnTo>
                    <a:pt x="9425" y="926662"/>
                  </a:lnTo>
                  <a:lnTo>
                    <a:pt x="4219" y="974555"/>
                  </a:lnTo>
                  <a:lnTo>
                    <a:pt x="1062" y="1023061"/>
                  </a:lnTo>
                  <a:lnTo>
                    <a:pt x="0" y="1072134"/>
                  </a:lnTo>
                  <a:lnTo>
                    <a:pt x="1062" y="1121206"/>
                  </a:lnTo>
                  <a:lnTo>
                    <a:pt x="4219" y="1169712"/>
                  </a:lnTo>
                  <a:lnTo>
                    <a:pt x="9425" y="1217605"/>
                  </a:lnTo>
                  <a:lnTo>
                    <a:pt x="16635" y="1264838"/>
                  </a:lnTo>
                  <a:lnTo>
                    <a:pt x="25802" y="1311363"/>
                  </a:lnTo>
                  <a:lnTo>
                    <a:pt x="36882" y="1357132"/>
                  </a:lnTo>
                  <a:lnTo>
                    <a:pt x="49829" y="1402099"/>
                  </a:lnTo>
                  <a:lnTo>
                    <a:pt x="64597" y="1446216"/>
                  </a:lnTo>
                  <a:lnTo>
                    <a:pt x="81141" y="1489436"/>
                  </a:lnTo>
                  <a:lnTo>
                    <a:pt x="99414" y="1531711"/>
                  </a:lnTo>
                  <a:lnTo>
                    <a:pt x="119372" y="1572994"/>
                  </a:lnTo>
                  <a:lnTo>
                    <a:pt x="140969" y="1613238"/>
                  </a:lnTo>
                  <a:lnTo>
                    <a:pt x="164160" y="1652396"/>
                  </a:lnTo>
                  <a:lnTo>
                    <a:pt x="188898" y="1690419"/>
                  </a:lnTo>
                  <a:lnTo>
                    <a:pt x="215139" y="1727262"/>
                  </a:lnTo>
                  <a:lnTo>
                    <a:pt x="242836" y="1762876"/>
                  </a:lnTo>
                  <a:lnTo>
                    <a:pt x="271944" y="1797213"/>
                  </a:lnTo>
                  <a:lnTo>
                    <a:pt x="302418" y="1830228"/>
                  </a:lnTo>
                  <a:lnTo>
                    <a:pt x="334212" y="1861872"/>
                  </a:lnTo>
                  <a:lnTo>
                    <a:pt x="367280" y="1892099"/>
                  </a:lnTo>
                  <a:lnTo>
                    <a:pt x="401577" y="1920860"/>
                  </a:lnTo>
                  <a:lnTo>
                    <a:pt x="437058" y="1948109"/>
                  </a:lnTo>
                  <a:lnTo>
                    <a:pt x="473676" y="1973797"/>
                  </a:lnTo>
                  <a:lnTo>
                    <a:pt x="511386" y="1997879"/>
                  </a:lnTo>
                  <a:lnTo>
                    <a:pt x="550143" y="2020306"/>
                  </a:lnTo>
                  <a:lnTo>
                    <a:pt x="589901" y="2041031"/>
                  </a:lnTo>
                  <a:lnTo>
                    <a:pt x="630614" y="2060007"/>
                  </a:lnTo>
                  <a:lnTo>
                    <a:pt x="672237" y="2077186"/>
                  </a:lnTo>
                  <a:lnTo>
                    <a:pt x="714725" y="2092522"/>
                  </a:lnTo>
                  <a:lnTo>
                    <a:pt x="758031" y="2105966"/>
                  </a:lnTo>
                  <a:lnTo>
                    <a:pt x="802110" y="2117472"/>
                  </a:lnTo>
                  <a:lnTo>
                    <a:pt x="846917" y="2126992"/>
                  </a:lnTo>
                  <a:lnTo>
                    <a:pt x="892406" y="2134479"/>
                  </a:lnTo>
                  <a:lnTo>
                    <a:pt x="938531" y="2139886"/>
                  </a:lnTo>
                  <a:lnTo>
                    <a:pt x="985248" y="2143164"/>
                  </a:lnTo>
                  <a:lnTo>
                    <a:pt x="1032510" y="2144268"/>
                  </a:lnTo>
                  <a:lnTo>
                    <a:pt x="1079771" y="2143164"/>
                  </a:lnTo>
                  <a:lnTo>
                    <a:pt x="1126488" y="2139886"/>
                  </a:lnTo>
                  <a:lnTo>
                    <a:pt x="1172613" y="2134479"/>
                  </a:lnTo>
                  <a:lnTo>
                    <a:pt x="1218102" y="2126992"/>
                  </a:lnTo>
                  <a:lnTo>
                    <a:pt x="1262909" y="2117472"/>
                  </a:lnTo>
                  <a:lnTo>
                    <a:pt x="1306988" y="2105966"/>
                  </a:lnTo>
                  <a:lnTo>
                    <a:pt x="1350294" y="2092522"/>
                  </a:lnTo>
                  <a:lnTo>
                    <a:pt x="1392782" y="2077186"/>
                  </a:lnTo>
                  <a:lnTo>
                    <a:pt x="1434405" y="2060007"/>
                  </a:lnTo>
                  <a:lnTo>
                    <a:pt x="1475118" y="2041031"/>
                  </a:lnTo>
                  <a:lnTo>
                    <a:pt x="1514876" y="2020306"/>
                  </a:lnTo>
                  <a:lnTo>
                    <a:pt x="1553633" y="1997879"/>
                  </a:lnTo>
                  <a:lnTo>
                    <a:pt x="1591343" y="1973797"/>
                  </a:lnTo>
                  <a:lnTo>
                    <a:pt x="1627961" y="1948109"/>
                  </a:lnTo>
                  <a:lnTo>
                    <a:pt x="1663442" y="1920860"/>
                  </a:lnTo>
                  <a:lnTo>
                    <a:pt x="1697739" y="1892099"/>
                  </a:lnTo>
                  <a:lnTo>
                    <a:pt x="1730807" y="1861872"/>
                  </a:lnTo>
                  <a:lnTo>
                    <a:pt x="1762601" y="1830228"/>
                  </a:lnTo>
                  <a:lnTo>
                    <a:pt x="1793075" y="1797213"/>
                  </a:lnTo>
                  <a:lnTo>
                    <a:pt x="1822183" y="1762876"/>
                  </a:lnTo>
                  <a:lnTo>
                    <a:pt x="1849880" y="1727262"/>
                  </a:lnTo>
                  <a:lnTo>
                    <a:pt x="1876121" y="1690419"/>
                  </a:lnTo>
                  <a:lnTo>
                    <a:pt x="1900859" y="1652396"/>
                  </a:lnTo>
                  <a:lnTo>
                    <a:pt x="1924049" y="1613238"/>
                  </a:lnTo>
                  <a:lnTo>
                    <a:pt x="1945647" y="1572994"/>
                  </a:lnTo>
                  <a:lnTo>
                    <a:pt x="1965605" y="1531711"/>
                  </a:lnTo>
                  <a:lnTo>
                    <a:pt x="1983878" y="1489436"/>
                  </a:lnTo>
                  <a:lnTo>
                    <a:pt x="2000422" y="1446216"/>
                  </a:lnTo>
                  <a:lnTo>
                    <a:pt x="2015190" y="1402099"/>
                  </a:lnTo>
                  <a:lnTo>
                    <a:pt x="2028137" y="1357132"/>
                  </a:lnTo>
                  <a:lnTo>
                    <a:pt x="2039217" y="1311363"/>
                  </a:lnTo>
                  <a:lnTo>
                    <a:pt x="2048384" y="1264838"/>
                  </a:lnTo>
                  <a:lnTo>
                    <a:pt x="2055594" y="1217605"/>
                  </a:lnTo>
                  <a:lnTo>
                    <a:pt x="2060800" y="1169712"/>
                  </a:lnTo>
                  <a:lnTo>
                    <a:pt x="2063957" y="1121206"/>
                  </a:lnTo>
                  <a:lnTo>
                    <a:pt x="2065020" y="1072134"/>
                  </a:lnTo>
                  <a:lnTo>
                    <a:pt x="2063957" y="1023061"/>
                  </a:lnTo>
                  <a:lnTo>
                    <a:pt x="2060800" y="974555"/>
                  </a:lnTo>
                  <a:lnTo>
                    <a:pt x="2055594" y="926662"/>
                  </a:lnTo>
                  <a:lnTo>
                    <a:pt x="2048384" y="879429"/>
                  </a:lnTo>
                  <a:lnTo>
                    <a:pt x="2039217" y="832904"/>
                  </a:lnTo>
                  <a:lnTo>
                    <a:pt x="2028137" y="787135"/>
                  </a:lnTo>
                  <a:lnTo>
                    <a:pt x="2015190" y="742168"/>
                  </a:lnTo>
                  <a:lnTo>
                    <a:pt x="2000422" y="698051"/>
                  </a:lnTo>
                  <a:lnTo>
                    <a:pt x="1983878" y="654831"/>
                  </a:lnTo>
                  <a:lnTo>
                    <a:pt x="1965605" y="612556"/>
                  </a:lnTo>
                  <a:lnTo>
                    <a:pt x="1945647" y="571273"/>
                  </a:lnTo>
                  <a:lnTo>
                    <a:pt x="1924050" y="531029"/>
                  </a:lnTo>
                  <a:lnTo>
                    <a:pt x="1900859" y="491871"/>
                  </a:lnTo>
                  <a:lnTo>
                    <a:pt x="1876121" y="453848"/>
                  </a:lnTo>
                  <a:lnTo>
                    <a:pt x="1849880" y="417005"/>
                  </a:lnTo>
                  <a:lnTo>
                    <a:pt x="1822183" y="381391"/>
                  </a:lnTo>
                  <a:lnTo>
                    <a:pt x="1793075" y="347054"/>
                  </a:lnTo>
                  <a:lnTo>
                    <a:pt x="1762601" y="314039"/>
                  </a:lnTo>
                  <a:lnTo>
                    <a:pt x="1730807" y="282395"/>
                  </a:lnTo>
                  <a:lnTo>
                    <a:pt x="1697739" y="252168"/>
                  </a:lnTo>
                  <a:lnTo>
                    <a:pt x="1663442" y="223407"/>
                  </a:lnTo>
                  <a:lnTo>
                    <a:pt x="1627961" y="196158"/>
                  </a:lnTo>
                  <a:lnTo>
                    <a:pt x="1591343" y="170470"/>
                  </a:lnTo>
                  <a:lnTo>
                    <a:pt x="1553633" y="146388"/>
                  </a:lnTo>
                  <a:lnTo>
                    <a:pt x="1514876" y="123961"/>
                  </a:lnTo>
                  <a:lnTo>
                    <a:pt x="1475118" y="103236"/>
                  </a:lnTo>
                  <a:lnTo>
                    <a:pt x="1434405" y="84260"/>
                  </a:lnTo>
                  <a:lnTo>
                    <a:pt x="1392782" y="67081"/>
                  </a:lnTo>
                  <a:lnTo>
                    <a:pt x="1350294" y="51745"/>
                  </a:lnTo>
                  <a:lnTo>
                    <a:pt x="1306988" y="38301"/>
                  </a:lnTo>
                  <a:lnTo>
                    <a:pt x="1262909" y="26795"/>
                  </a:lnTo>
                  <a:lnTo>
                    <a:pt x="1218102" y="17275"/>
                  </a:lnTo>
                  <a:lnTo>
                    <a:pt x="1172613" y="9788"/>
                  </a:lnTo>
                  <a:lnTo>
                    <a:pt x="1126488" y="4381"/>
                  </a:lnTo>
                  <a:lnTo>
                    <a:pt x="1079771" y="1103"/>
                  </a:lnTo>
                  <a:lnTo>
                    <a:pt x="1032510" y="0"/>
                  </a:lnTo>
                  <a:close/>
                </a:path>
              </a:pathLst>
            </a:custGeom>
            <a:solidFill>
              <a:srgbClr val="85D1F6"/>
            </a:solidFill>
          </p:spPr>
          <p:txBody>
            <a:bodyPr wrap="square" lIns="0" tIns="0" rIns="0" bIns="0" rtlCol="0"/>
            <a:lstStyle/>
            <a:p>
              <a:endParaRPr/>
            </a:p>
          </p:txBody>
        </p:sp>
        <p:sp>
          <p:nvSpPr>
            <p:cNvPr id="12" name="object 12"/>
            <p:cNvSpPr/>
            <p:nvPr/>
          </p:nvSpPr>
          <p:spPr>
            <a:xfrm>
              <a:off x="2779776" y="5801867"/>
              <a:ext cx="1449324" cy="1075943"/>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5561076" y="5289803"/>
              <a:ext cx="2065020" cy="2144395"/>
            </a:xfrm>
            <a:custGeom>
              <a:avLst/>
              <a:gdLst/>
              <a:ahLst/>
              <a:cxnLst/>
              <a:rect l="l" t="t" r="r" b="b"/>
              <a:pathLst>
                <a:path w="2065020" h="2144395">
                  <a:moveTo>
                    <a:pt x="1032509" y="0"/>
                  </a:moveTo>
                  <a:lnTo>
                    <a:pt x="985248" y="1103"/>
                  </a:lnTo>
                  <a:lnTo>
                    <a:pt x="938531" y="4381"/>
                  </a:lnTo>
                  <a:lnTo>
                    <a:pt x="892406" y="9788"/>
                  </a:lnTo>
                  <a:lnTo>
                    <a:pt x="846917" y="17275"/>
                  </a:lnTo>
                  <a:lnTo>
                    <a:pt x="802110" y="26795"/>
                  </a:lnTo>
                  <a:lnTo>
                    <a:pt x="758031" y="38301"/>
                  </a:lnTo>
                  <a:lnTo>
                    <a:pt x="714725" y="51745"/>
                  </a:lnTo>
                  <a:lnTo>
                    <a:pt x="672237" y="67081"/>
                  </a:lnTo>
                  <a:lnTo>
                    <a:pt x="630614" y="84260"/>
                  </a:lnTo>
                  <a:lnTo>
                    <a:pt x="589901" y="103236"/>
                  </a:lnTo>
                  <a:lnTo>
                    <a:pt x="550143" y="123961"/>
                  </a:lnTo>
                  <a:lnTo>
                    <a:pt x="511386" y="146388"/>
                  </a:lnTo>
                  <a:lnTo>
                    <a:pt x="473676" y="170470"/>
                  </a:lnTo>
                  <a:lnTo>
                    <a:pt x="437058" y="196158"/>
                  </a:lnTo>
                  <a:lnTo>
                    <a:pt x="401577" y="223407"/>
                  </a:lnTo>
                  <a:lnTo>
                    <a:pt x="367280" y="252168"/>
                  </a:lnTo>
                  <a:lnTo>
                    <a:pt x="334212" y="282395"/>
                  </a:lnTo>
                  <a:lnTo>
                    <a:pt x="302418" y="314039"/>
                  </a:lnTo>
                  <a:lnTo>
                    <a:pt x="271944" y="347054"/>
                  </a:lnTo>
                  <a:lnTo>
                    <a:pt x="242836" y="381391"/>
                  </a:lnTo>
                  <a:lnTo>
                    <a:pt x="215139" y="417005"/>
                  </a:lnTo>
                  <a:lnTo>
                    <a:pt x="188898" y="453848"/>
                  </a:lnTo>
                  <a:lnTo>
                    <a:pt x="164160" y="491871"/>
                  </a:lnTo>
                  <a:lnTo>
                    <a:pt x="140970" y="531029"/>
                  </a:lnTo>
                  <a:lnTo>
                    <a:pt x="119372" y="571273"/>
                  </a:lnTo>
                  <a:lnTo>
                    <a:pt x="99414" y="612556"/>
                  </a:lnTo>
                  <a:lnTo>
                    <a:pt x="81141" y="654831"/>
                  </a:lnTo>
                  <a:lnTo>
                    <a:pt x="64597" y="698051"/>
                  </a:lnTo>
                  <a:lnTo>
                    <a:pt x="49829" y="742168"/>
                  </a:lnTo>
                  <a:lnTo>
                    <a:pt x="36882" y="787135"/>
                  </a:lnTo>
                  <a:lnTo>
                    <a:pt x="25802" y="832904"/>
                  </a:lnTo>
                  <a:lnTo>
                    <a:pt x="16635" y="879429"/>
                  </a:lnTo>
                  <a:lnTo>
                    <a:pt x="9425" y="926662"/>
                  </a:lnTo>
                  <a:lnTo>
                    <a:pt x="4219" y="974555"/>
                  </a:lnTo>
                  <a:lnTo>
                    <a:pt x="1062" y="1023061"/>
                  </a:lnTo>
                  <a:lnTo>
                    <a:pt x="0" y="1072134"/>
                  </a:lnTo>
                  <a:lnTo>
                    <a:pt x="1062" y="1121206"/>
                  </a:lnTo>
                  <a:lnTo>
                    <a:pt x="4219" y="1169712"/>
                  </a:lnTo>
                  <a:lnTo>
                    <a:pt x="9425" y="1217605"/>
                  </a:lnTo>
                  <a:lnTo>
                    <a:pt x="16635" y="1264838"/>
                  </a:lnTo>
                  <a:lnTo>
                    <a:pt x="25802" y="1311363"/>
                  </a:lnTo>
                  <a:lnTo>
                    <a:pt x="36882" y="1357132"/>
                  </a:lnTo>
                  <a:lnTo>
                    <a:pt x="49829" y="1402099"/>
                  </a:lnTo>
                  <a:lnTo>
                    <a:pt x="64597" y="1446216"/>
                  </a:lnTo>
                  <a:lnTo>
                    <a:pt x="81141" y="1489436"/>
                  </a:lnTo>
                  <a:lnTo>
                    <a:pt x="99414" y="1531711"/>
                  </a:lnTo>
                  <a:lnTo>
                    <a:pt x="119372" y="1572994"/>
                  </a:lnTo>
                  <a:lnTo>
                    <a:pt x="140970" y="1613238"/>
                  </a:lnTo>
                  <a:lnTo>
                    <a:pt x="164160" y="1652396"/>
                  </a:lnTo>
                  <a:lnTo>
                    <a:pt x="188898" y="1690419"/>
                  </a:lnTo>
                  <a:lnTo>
                    <a:pt x="215139" y="1727262"/>
                  </a:lnTo>
                  <a:lnTo>
                    <a:pt x="242836" y="1762876"/>
                  </a:lnTo>
                  <a:lnTo>
                    <a:pt x="271944" y="1797213"/>
                  </a:lnTo>
                  <a:lnTo>
                    <a:pt x="302418" y="1830228"/>
                  </a:lnTo>
                  <a:lnTo>
                    <a:pt x="334212" y="1861872"/>
                  </a:lnTo>
                  <a:lnTo>
                    <a:pt x="367280" y="1892099"/>
                  </a:lnTo>
                  <a:lnTo>
                    <a:pt x="401577" y="1920860"/>
                  </a:lnTo>
                  <a:lnTo>
                    <a:pt x="437058" y="1948109"/>
                  </a:lnTo>
                  <a:lnTo>
                    <a:pt x="473676" y="1973797"/>
                  </a:lnTo>
                  <a:lnTo>
                    <a:pt x="511386" y="1997879"/>
                  </a:lnTo>
                  <a:lnTo>
                    <a:pt x="550143" y="2020306"/>
                  </a:lnTo>
                  <a:lnTo>
                    <a:pt x="589901" y="2041031"/>
                  </a:lnTo>
                  <a:lnTo>
                    <a:pt x="630614" y="2060007"/>
                  </a:lnTo>
                  <a:lnTo>
                    <a:pt x="672237" y="2077186"/>
                  </a:lnTo>
                  <a:lnTo>
                    <a:pt x="714725" y="2092522"/>
                  </a:lnTo>
                  <a:lnTo>
                    <a:pt x="758031" y="2105966"/>
                  </a:lnTo>
                  <a:lnTo>
                    <a:pt x="802110" y="2117472"/>
                  </a:lnTo>
                  <a:lnTo>
                    <a:pt x="846917" y="2126992"/>
                  </a:lnTo>
                  <a:lnTo>
                    <a:pt x="892406" y="2134479"/>
                  </a:lnTo>
                  <a:lnTo>
                    <a:pt x="938531" y="2139886"/>
                  </a:lnTo>
                  <a:lnTo>
                    <a:pt x="985248" y="2143164"/>
                  </a:lnTo>
                  <a:lnTo>
                    <a:pt x="1032509" y="2144268"/>
                  </a:lnTo>
                  <a:lnTo>
                    <a:pt x="1079771" y="2143164"/>
                  </a:lnTo>
                  <a:lnTo>
                    <a:pt x="1126488" y="2139886"/>
                  </a:lnTo>
                  <a:lnTo>
                    <a:pt x="1172613" y="2134479"/>
                  </a:lnTo>
                  <a:lnTo>
                    <a:pt x="1218102" y="2126992"/>
                  </a:lnTo>
                  <a:lnTo>
                    <a:pt x="1262909" y="2117472"/>
                  </a:lnTo>
                  <a:lnTo>
                    <a:pt x="1306988" y="2105966"/>
                  </a:lnTo>
                  <a:lnTo>
                    <a:pt x="1350294" y="2092522"/>
                  </a:lnTo>
                  <a:lnTo>
                    <a:pt x="1392782" y="2077186"/>
                  </a:lnTo>
                  <a:lnTo>
                    <a:pt x="1434405" y="2060007"/>
                  </a:lnTo>
                  <a:lnTo>
                    <a:pt x="1475118" y="2041031"/>
                  </a:lnTo>
                  <a:lnTo>
                    <a:pt x="1514876" y="2020306"/>
                  </a:lnTo>
                  <a:lnTo>
                    <a:pt x="1553633" y="1997879"/>
                  </a:lnTo>
                  <a:lnTo>
                    <a:pt x="1591343" y="1973797"/>
                  </a:lnTo>
                  <a:lnTo>
                    <a:pt x="1627961" y="1948109"/>
                  </a:lnTo>
                  <a:lnTo>
                    <a:pt x="1663442" y="1920860"/>
                  </a:lnTo>
                  <a:lnTo>
                    <a:pt x="1697739" y="1892099"/>
                  </a:lnTo>
                  <a:lnTo>
                    <a:pt x="1730807" y="1861872"/>
                  </a:lnTo>
                  <a:lnTo>
                    <a:pt x="1762601" y="1830228"/>
                  </a:lnTo>
                  <a:lnTo>
                    <a:pt x="1793075" y="1797213"/>
                  </a:lnTo>
                  <a:lnTo>
                    <a:pt x="1822183" y="1762876"/>
                  </a:lnTo>
                  <a:lnTo>
                    <a:pt x="1849880" y="1727262"/>
                  </a:lnTo>
                  <a:lnTo>
                    <a:pt x="1876121" y="1690419"/>
                  </a:lnTo>
                  <a:lnTo>
                    <a:pt x="1900859" y="1652396"/>
                  </a:lnTo>
                  <a:lnTo>
                    <a:pt x="1924050" y="1613238"/>
                  </a:lnTo>
                  <a:lnTo>
                    <a:pt x="1945647" y="1572994"/>
                  </a:lnTo>
                  <a:lnTo>
                    <a:pt x="1965605" y="1531711"/>
                  </a:lnTo>
                  <a:lnTo>
                    <a:pt x="1983878" y="1489436"/>
                  </a:lnTo>
                  <a:lnTo>
                    <a:pt x="2000422" y="1446216"/>
                  </a:lnTo>
                  <a:lnTo>
                    <a:pt x="2015190" y="1402099"/>
                  </a:lnTo>
                  <a:lnTo>
                    <a:pt x="2028137" y="1357132"/>
                  </a:lnTo>
                  <a:lnTo>
                    <a:pt x="2039217" y="1311363"/>
                  </a:lnTo>
                  <a:lnTo>
                    <a:pt x="2048384" y="1264838"/>
                  </a:lnTo>
                  <a:lnTo>
                    <a:pt x="2055594" y="1217605"/>
                  </a:lnTo>
                  <a:lnTo>
                    <a:pt x="2060800" y="1169712"/>
                  </a:lnTo>
                  <a:lnTo>
                    <a:pt x="2063957" y="1121206"/>
                  </a:lnTo>
                  <a:lnTo>
                    <a:pt x="2065020" y="1072134"/>
                  </a:lnTo>
                  <a:lnTo>
                    <a:pt x="2063957" y="1023061"/>
                  </a:lnTo>
                  <a:lnTo>
                    <a:pt x="2060800" y="974555"/>
                  </a:lnTo>
                  <a:lnTo>
                    <a:pt x="2055594" y="926662"/>
                  </a:lnTo>
                  <a:lnTo>
                    <a:pt x="2048384" y="879429"/>
                  </a:lnTo>
                  <a:lnTo>
                    <a:pt x="2039217" y="832904"/>
                  </a:lnTo>
                  <a:lnTo>
                    <a:pt x="2028137" y="787135"/>
                  </a:lnTo>
                  <a:lnTo>
                    <a:pt x="2015190" y="742168"/>
                  </a:lnTo>
                  <a:lnTo>
                    <a:pt x="2000422" y="698051"/>
                  </a:lnTo>
                  <a:lnTo>
                    <a:pt x="1983878" y="654831"/>
                  </a:lnTo>
                  <a:lnTo>
                    <a:pt x="1965605" y="612556"/>
                  </a:lnTo>
                  <a:lnTo>
                    <a:pt x="1945647" y="571273"/>
                  </a:lnTo>
                  <a:lnTo>
                    <a:pt x="1924049" y="531029"/>
                  </a:lnTo>
                  <a:lnTo>
                    <a:pt x="1900859" y="491871"/>
                  </a:lnTo>
                  <a:lnTo>
                    <a:pt x="1876121" y="453848"/>
                  </a:lnTo>
                  <a:lnTo>
                    <a:pt x="1849880" y="417005"/>
                  </a:lnTo>
                  <a:lnTo>
                    <a:pt x="1822183" y="381391"/>
                  </a:lnTo>
                  <a:lnTo>
                    <a:pt x="1793075" y="347054"/>
                  </a:lnTo>
                  <a:lnTo>
                    <a:pt x="1762601" y="314039"/>
                  </a:lnTo>
                  <a:lnTo>
                    <a:pt x="1730807" y="282395"/>
                  </a:lnTo>
                  <a:lnTo>
                    <a:pt x="1697739" y="252168"/>
                  </a:lnTo>
                  <a:lnTo>
                    <a:pt x="1663442" y="223407"/>
                  </a:lnTo>
                  <a:lnTo>
                    <a:pt x="1627961" y="196158"/>
                  </a:lnTo>
                  <a:lnTo>
                    <a:pt x="1591343" y="170470"/>
                  </a:lnTo>
                  <a:lnTo>
                    <a:pt x="1553633" y="146388"/>
                  </a:lnTo>
                  <a:lnTo>
                    <a:pt x="1514876" y="123961"/>
                  </a:lnTo>
                  <a:lnTo>
                    <a:pt x="1475118" y="103236"/>
                  </a:lnTo>
                  <a:lnTo>
                    <a:pt x="1434405" y="84260"/>
                  </a:lnTo>
                  <a:lnTo>
                    <a:pt x="1392782" y="67081"/>
                  </a:lnTo>
                  <a:lnTo>
                    <a:pt x="1350294" y="51745"/>
                  </a:lnTo>
                  <a:lnTo>
                    <a:pt x="1306988" y="38301"/>
                  </a:lnTo>
                  <a:lnTo>
                    <a:pt x="1262909" y="26795"/>
                  </a:lnTo>
                  <a:lnTo>
                    <a:pt x="1218102" y="17275"/>
                  </a:lnTo>
                  <a:lnTo>
                    <a:pt x="1172613" y="9788"/>
                  </a:lnTo>
                  <a:lnTo>
                    <a:pt x="1126488" y="4381"/>
                  </a:lnTo>
                  <a:lnTo>
                    <a:pt x="1079771" y="1103"/>
                  </a:lnTo>
                  <a:lnTo>
                    <a:pt x="1032509" y="0"/>
                  </a:lnTo>
                  <a:close/>
                </a:path>
              </a:pathLst>
            </a:custGeom>
            <a:solidFill>
              <a:srgbClr val="85D1F6"/>
            </a:solidFill>
          </p:spPr>
          <p:txBody>
            <a:bodyPr wrap="square" lIns="0" tIns="0" rIns="0" bIns="0" rtlCol="0"/>
            <a:lstStyle/>
            <a:p>
              <a:endParaRPr/>
            </a:p>
          </p:txBody>
        </p:sp>
        <p:sp>
          <p:nvSpPr>
            <p:cNvPr id="14" name="object 14"/>
            <p:cNvSpPr/>
            <p:nvPr/>
          </p:nvSpPr>
          <p:spPr>
            <a:xfrm>
              <a:off x="6140196" y="5687567"/>
              <a:ext cx="906779" cy="1347216"/>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8628888" y="5289803"/>
              <a:ext cx="2066925" cy="2144395"/>
            </a:xfrm>
            <a:custGeom>
              <a:avLst/>
              <a:gdLst/>
              <a:ahLst/>
              <a:cxnLst/>
              <a:rect l="l" t="t" r="r" b="b"/>
              <a:pathLst>
                <a:path w="2066925" h="2144395">
                  <a:moveTo>
                    <a:pt x="1033271" y="0"/>
                  </a:moveTo>
                  <a:lnTo>
                    <a:pt x="985978" y="1103"/>
                  </a:lnTo>
                  <a:lnTo>
                    <a:pt x="939230" y="4381"/>
                  </a:lnTo>
                  <a:lnTo>
                    <a:pt x="893073" y="9788"/>
                  </a:lnTo>
                  <a:lnTo>
                    <a:pt x="847553" y="17275"/>
                  </a:lnTo>
                  <a:lnTo>
                    <a:pt x="802714" y="26795"/>
                  </a:lnTo>
                  <a:lnTo>
                    <a:pt x="758604" y="38301"/>
                  </a:lnTo>
                  <a:lnTo>
                    <a:pt x="715267" y="51745"/>
                  </a:lnTo>
                  <a:lnTo>
                    <a:pt x="672749" y="67081"/>
                  </a:lnTo>
                  <a:lnTo>
                    <a:pt x="631096" y="84260"/>
                  </a:lnTo>
                  <a:lnTo>
                    <a:pt x="590353" y="103236"/>
                  </a:lnTo>
                  <a:lnTo>
                    <a:pt x="550567" y="123961"/>
                  </a:lnTo>
                  <a:lnTo>
                    <a:pt x="511781" y="146388"/>
                  </a:lnTo>
                  <a:lnTo>
                    <a:pt x="474043" y="170470"/>
                  </a:lnTo>
                  <a:lnTo>
                    <a:pt x="437398" y="196158"/>
                  </a:lnTo>
                  <a:lnTo>
                    <a:pt x="401891" y="223407"/>
                  </a:lnTo>
                  <a:lnTo>
                    <a:pt x="367568" y="252168"/>
                  </a:lnTo>
                  <a:lnTo>
                    <a:pt x="334474" y="282395"/>
                  </a:lnTo>
                  <a:lnTo>
                    <a:pt x="302656" y="314039"/>
                  </a:lnTo>
                  <a:lnTo>
                    <a:pt x="272159" y="347054"/>
                  </a:lnTo>
                  <a:lnTo>
                    <a:pt x="243028" y="381391"/>
                  </a:lnTo>
                  <a:lnTo>
                    <a:pt x="215310" y="417005"/>
                  </a:lnTo>
                  <a:lnTo>
                    <a:pt x="189049" y="453848"/>
                  </a:lnTo>
                  <a:lnTo>
                    <a:pt x="164291" y="491871"/>
                  </a:lnTo>
                  <a:lnTo>
                    <a:pt x="141082" y="531029"/>
                  </a:lnTo>
                  <a:lnTo>
                    <a:pt x="119468" y="571273"/>
                  </a:lnTo>
                  <a:lnTo>
                    <a:pt x="99494" y="612556"/>
                  </a:lnTo>
                  <a:lnTo>
                    <a:pt x="81206" y="654831"/>
                  </a:lnTo>
                  <a:lnTo>
                    <a:pt x="64649" y="698051"/>
                  </a:lnTo>
                  <a:lnTo>
                    <a:pt x="49870" y="742168"/>
                  </a:lnTo>
                  <a:lnTo>
                    <a:pt x="36912" y="787135"/>
                  </a:lnTo>
                  <a:lnTo>
                    <a:pt x="25824" y="832904"/>
                  </a:lnTo>
                  <a:lnTo>
                    <a:pt x="16649" y="879429"/>
                  </a:lnTo>
                  <a:lnTo>
                    <a:pt x="9433" y="926662"/>
                  </a:lnTo>
                  <a:lnTo>
                    <a:pt x="4223" y="974555"/>
                  </a:lnTo>
                  <a:lnTo>
                    <a:pt x="1063" y="1023061"/>
                  </a:lnTo>
                  <a:lnTo>
                    <a:pt x="0" y="1072134"/>
                  </a:lnTo>
                  <a:lnTo>
                    <a:pt x="1063" y="1121206"/>
                  </a:lnTo>
                  <a:lnTo>
                    <a:pt x="4223" y="1169712"/>
                  </a:lnTo>
                  <a:lnTo>
                    <a:pt x="9433" y="1217605"/>
                  </a:lnTo>
                  <a:lnTo>
                    <a:pt x="16649" y="1264838"/>
                  </a:lnTo>
                  <a:lnTo>
                    <a:pt x="25824" y="1311363"/>
                  </a:lnTo>
                  <a:lnTo>
                    <a:pt x="36912" y="1357132"/>
                  </a:lnTo>
                  <a:lnTo>
                    <a:pt x="49870" y="1402099"/>
                  </a:lnTo>
                  <a:lnTo>
                    <a:pt x="64649" y="1446216"/>
                  </a:lnTo>
                  <a:lnTo>
                    <a:pt x="81206" y="1489436"/>
                  </a:lnTo>
                  <a:lnTo>
                    <a:pt x="99494" y="1531711"/>
                  </a:lnTo>
                  <a:lnTo>
                    <a:pt x="119468" y="1572994"/>
                  </a:lnTo>
                  <a:lnTo>
                    <a:pt x="141082" y="1613238"/>
                  </a:lnTo>
                  <a:lnTo>
                    <a:pt x="164291" y="1652396"/>
                  </a:lnTo>
                  <a:lnTo>
                    <a:pt x="189049" y="1690419"/>
                  </a:lnTo>
                  <a:lnTo>
                    <a:pt x="215310" y="1727262"/>
                  </a:lnTo>
                  <a:lnTo>
                    <a:pt x="243028" y="1762876"/>
                  </a:lnTo>
                  <a:lnTo>
                    <a:pt x="272159" y="1797213"/>
                  </a:lnTo>
                  <a:lnTo>
                    <a:pt x="302656" y="1830228"/>
                  </a:lnTo>
                  <a:lnTo>
                    <a:pt x="334474" y="1861872"/>
                  </a:lnTo>
                  <a:lnTo>
                    <a:pt x="367568" y="1892099"/>
                  </a:lnTo>
                  <a:lnTo>
                    <a:pt x="401891" y="1920860"/>
                  </a:lnTo>
                  <a:lnTo>
                    <a:pt x="437398" y="1948109"/>
                  </a:lnTo>
                  <a:lnTo>
                    <a:pt x="474043" y="1973797"/>
                  </a:lnTo>
                  <a:lnTo>
                    <a:pt x="511781" y="1997879"/>
                  </a:lnTo>
                  <a:lnTo>
                    <a:pt x="550567" y="2020306"/>
                  </a:lnTo>
                  <a:lnTo>
                    <a:pt x="590353" y="2041031"/>
                  </a:lnTo>
                  <a:lnTo>
                    <a:pt x="631096" y="2060007"/>
                  </a:lnTo>
                  <a:lnTo>
                    <a:pt x="672749" y="2077186"/>
                  </a:lnTo>
                  <a:lnTo>
                    <a:pt x="715267" y="2092522"/>
                  </a:lnTo>
                  <a:lnTo>
                    <a:pt x="758604" y="2105966"/>
                  </a:lnTo>
                  <a:lnTo>
                    <a:pt x="802714" y="2117472"/>
                  </a:lnTo>
                  <a:lnTo>
                    <a:pt x="847553" y="2126992"/>
                  </a:lnTo>
                  <a:lnTo>
                    <a:pt x="893073" y="2134479"/>
                  </a:lnTo>
                  <a:lnTo>
                    <a:pt x="939230" y="2139886"/>
                  </a:lnTo>
                  <a:lnTo>
                    <a:pt x="985978" y="2143164"/>
                  </a:lnTo>
                  <a:lnTo>
                    <a:pt x="1033271" y="2144268"/>
                  </a:lnTo>
                  <a:lnTo>
                    <a:pt x="1080565" y="2143164"/>
                  </a:lnTo>
                  <a:lnTo>
                    <a:pt x="1127313" y="2139886"/>
                  </a:lnTo>
                  <a:lnTo>
                    <a:pt x="1173470" y="2134479"/>
                  </a:lnTo>
                  <a:lnTo>
                    <a:pt x="1218990" y="2126992"/>
                  </a:lnTo>
                  <a:lnTo>
                    <a:pt x="1263829" y="2117472"/>
                  </a:lnTo>
                  <a:lnTo>
                    <a:pt x="1307939" y="2105966"/>
                  </a:lnTo>
                  <a:lnTo>
                    <a:pt x="1351276" y="2092522"/>
                  </a:lnTo>
                  <a:lnTo>
                    <a:pt x="1393794" y="2077186"/>
                  </a:lnTo>
                  <a:lnTo>
                    <a:pt x="1435447" y="2060007"/>
                  </a:lnTo>
                  <a:lnTo>
                    <a:pt x="1476190" y="2041031"/>
                  </a:lnTo>
                  <a:lnTo>
                    <a:pt x="1515976" y="2020306"/>
                  </a:lnTo>
                  <a:lnTo>
                    <a:pt x="1554762" y="1997879"/>
                  </a:lnTo>
                  <a:lnTo>
                    <a:pt x="1592500" y="1973797"/>
                  </a:lnTo>
                  <a:lnTo>
                    <a:pt x="1629145" y="1948109"/>
                  </a:lnTo>
                  <a:lnTo>
                    <a:pt x="1664652" y="1920860"/>
                  </a:lnTo>
                  <a:lnTo>
                    <a:pt x="1698975" y="1892099"/>
                  </a:lnTo>
                  <a:lnTo>
                    <a:pt x="1732069" y="1861872"/>
                  </a:lnTo>
                  <a:lnTo>
                    <a:pt x="1763887" y="1830228"/>
                  </a:lnTo>
                  <a:lnTo>
                    <a:pt x="1794384" y="1797213"/>
                  </a:lnTo>
                  <a:lnTo>
                    <a:pt x="1823515" y="1762876"/>
                  </a:lnTo>
                  <a:lnTo>
                    <a:pt x="1851233" y="1727262"/>
                  </a:lnTo>
                  <a:lnTo>
                    <a:pt x="1877494" y="1690419"/>
                  </a:lnTo>
                  <a:lnTo>
                    <a:pt x="1902252" y="1652396"/>
                  </a:lnTo>
                  <a:lnTo>
                    <a:pt x="1925461" y="1613238"/>
                  </a:lnTo>
                  <a:lnTo>
                    <a:pt x="1947075" y="1572994"/>
                  </a:lnTo>
                  <a:lnTo>
                    <a:pt x="1967049" y="1531711"/>
                  </a:lnTo>
                  <a:lnTo>
                    <a:pt x="1985337" y="1489436"/>
                  </a:lnTo>
                  <a:lnTo>
                    <a:pt x="2001894" y="1446216"/>
                  </a:lnTo>
                  <a:lnTo>
                    <a:pt x="2016673" y="1402099"/>
                  </a:lnTo>
                  <a:lnTo>
                    <a:pt x="2029631" y="1357132"/>
                  </a:lnTo>
                  <a:lnTo>
                    <a:pt x="2040719" y="1311363"/>
                  </a:lnTo>
                  <a:lnTo>
                    <a:pt x="2049894" y="1264838"/>
                  </a:lnTo>
                  <a:lnTo>
                    <a:pt x="2057110" y="1217605"/>
                  </a:lnTo>
                  <a:lnTo>
                    <a:pt x="2062320" y="1169712"/>
                  </a:lnTo>
                  <a:lnTo>
                    <a:pt x="2065480" y="1121206"/>
                  </a:lnTo>
                  <a:lnTo>
                    <a:pt x="2066543" y="1072134"/>
                  </a:lnTo>
                  <a:lnTo>
                    <a:pt x="2065480" y="1023061"/>
                  </a:lnTo>
                  <a:lnTo>
                    <a:pt x="2062320" y="974555"/>
                  </a:lnTo>
                  <a:lnTo>
                    <a:pt x="2057110" y="926662"/>
                  </a:lnTo>
                  <a:lnTo>
                    <a:pt x="2049894" y="879429"/>
                  </a:lnTo>
                  <a:lnTo>
                    <a:pt x="2040719" y="832904"/>
                  </a:lnTo>
                  <a:lnTo>
                    <a:pt x="2029631" y="787135"/>
                  </a:lnTo>
                  <a:lnTo>
                    <a:pt x="2016673" y="742168"/>
                  </a:lnTo>
                  <a:lnTo>
                    <a:pt x="2001894" y="698051"/>
                  </a:lnTo>
                  <a:lnTo>
                    <a:pt x="1985337" y="654831"/>
                  </a:lnTo>
                  <a:lnTo>
                    <a:pt x="1967049" y="612556"/>
                  </a:lnTo>
                  <a:lnTo>
                    <a:pt x="1947075" y="571273"/>
                  </a:lnTo>
                  <a:lnTo>
                    <a:pt x="1925461" y="531029"/>
                  </a:lnTo>
                  <a:lnTo>
                    <a:pt x="1902252" y="491871"/>
                  </a:lnTo>
                  <a:lnTo>
                    <a:pt x="1877494" y="453848"/>
                  </a:lnTo>
                  <a:lnTo>
                    <a:pt x="1851233" y="417005"/>
                  </a:lnTo>
                  <a:lnTo>
                    <a:pt x="1823515" y="381391"/>
                  </a:lnTo>
                  <a:lnTo>
                    <a:pt x="1794384" y="347054"/>
                  </a:lnTo>
                  <a:lnTo>
                    <a:pt x="1763887" y="314039"/>
                  </a:lnTo>
                  <a:lnTo>
                    <a:pt x="1732069" y="282395"/>
                  </a:lnTo>
                  <a:lnTo>
                    <a:pt x="1698975" y="252168"/>
                  </a:lnTo>
                  <a:lnTo>
                    <a:pt x="1664652" y="223407"/>
                  </a:lnTo>
                  <a:lnTo>
                    <a:pt x="1629145" y="196158"/>
                  </a:lnTo>
                  <a:lnTo>
                    <a:pt x="1592500" y="170470"/>
                  </a:lnTo>
                  <a:lnTo>
                    <a:pt x="1554762" y="146388"/>
                  </a:lnTo>
                  <a:lnTo>
                    <a:pt x="1515976" y="123961"/>
                  </a:lnTo>
                  <a:lnTo>
                    <a:pt x="1476190" y="103236"/>
                  </a:lnTo>
                  <a:lnTo>
                    <a:pt x="1435447" y="84260"/>
                  </a:lnTo>
                  <a:lnTo>
                    <a:pt x="1393794" y="67081"/>
                  </a:lnTo>
                  <a:lnTo>
                    <a:pt x="1351276" y="51745"/>
                  </a:lnTo>
                  <a:lnTo>
                    <a:pt x="1307939" y="38301"/>
                  </a:lnTo>
                  <a:lnTo>
                    <a:pt x="1263829" y="26795"/>
                  </a:lnTo>
                  <a:lnTo>
                    <a:pt x="1218990" y="17275"/>
                  </a:lnTo>
                  <a:lnTo>
                    <a:pt x="1173470" y="9788"/>
                  </a:lnTo>
                  <a:lnTo>
                    <a:pt x="1127313" y="4381"/>
                  </a:lnTo>
                  <a:lnTo>
                    <a:pt x="1080565" y="1103"/>
                  </a:lnTo>
                  <a:lnTo>
                    <a:pt x="1033271" y="0"/>
                  </a:lnTo>
                  <a:close/>
                </a:path>
              </a:pathLst>
            </a:custGeom>
            <a:solidFill>
              <a:srgbClr val="85D1F6"/>
            </a:solidFill>
          </p:spPr>
          <p:txBody>
            <a:bodyPr wrap="square" lIns="0" tIns="0" rIns="0" bIns="0" rtlCol="0"/>
            <a:lstStyle/>
            <a:p>
              <a:endParaRPr/>
            </a:p>
          </p:txBody>
        </p:sp>
        <p:sp>
          <p:nvSpPr>
            <p:cNvPr id="16" name="object 16"/>
            <p:cNvSpPr/>
            <p:nvPr/>
          </p:nvSpPr>
          <p:spPr>
            <a:xfrm>
              <a:off x="8988552" y="5661659"/>
              <a:ext cx="1348740" cy="1399032"/>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11698223" y="5289803"/>
              <a:ext cx="2066925" cy="2144395"/>
            </a:xfrm>
            <a:custGeom>
              <a:avLst/>
              <a:gdLst/>
              <a:ahLst/>
              <a:cxnLst/>
              <a:rect l="l" t="t" r="r" b="b"/>
              <a:pathLst>
                <a:path w="2066925" h="2144395">
                  <a:moveTo>
                    <a:pt x="1033272" y="0"/>
                  </a:moveTo>
                  <a:lnTo>
                    <a:pt x="985978" y="1103"/>
                  </a:lnTo>
                  <a:lnTo>
                    <a:pt x="939230" y="4381"/>
                  </a:lnTo>
                  <a:lnTo>
                    <a:pt x="893073" y="9788"/>
                  </a:lnTo>
                  <a:lnTo>
                    <a:pt x="847553" y="17275"/>
                  </a:lnTo>
                  <a:lnTo>
                    <a:pt x="802714" y="26795"/>
                  </a:lnTo>
                  <a:lnTo>
                    <a:pt x="758604" y="38301"/>
                  </a:lnTo>
                  <a:lnTo>
                    <a:pt x="715267" y="51745"/>
                  </a:lnTo>
                  <a:lnTo>
                    <a:pt x="672749" y="67081"/>
                  </a:lnTo>
                  <a:lnTo>
                    <a:pt x="631096" y="84260"/>
                  </a:lnTo>
                  <a:lnTo>
                    <a:pt x="590353" y="103236"/>
                  </a:lnTo>
                  <a:lnTo>
                    <a:pt x="550567" y="123961"/>
                  </a:lnTo>
                  <a:lnTo>
                    <a:pt x="511781" y="146388"/>
                  </a:lnTo>
                  <a:lnTo>
                    <a:pt x="474043" y="170470"/>
                  </a:lnTo>
                  <a:lnTo>
                    <a:pt x="437398" y="196158"/>
                  </a:lnTo>
                  <a:lnTo>
                    <a:pt x="401891" y="223407"/>
                  </a:lnTo>
                  <a:lnTo>
                    <a:pt x="367568" y="252168"/>
                  </a:lnTo>
                  <a:lnTo>
                    <a:pt x="334474" y="282395"/>
                  </a:lnTo>
                  <a:lnTo>
                    <a:pt x="302656" y="314039"/>
                  </a:lnTo>
                  <a:lnTo>
                    <a:pt x="272159" y="347054"/>
                  </a:lnTo>
                  <a:lnTo>
                    <a:pt x="243028" y="381391"/>
                  </a:lnTo>
                  <a:lnTo>
                    <a:pt x="215310" y="417005"/>
                  </a:lnTo>
                  <a:lnTo>
                    <a:pt x="189049" y="453848"/>
                  </a:lnTo>
                  <a:lnTo>
                    <a:pt x="164291" y="491871"/>
                  </a:lnTo>
                  <a:lnTo>
                    <a:pt x="141082" y="531029"/>
                  </a:lnTo>
                  <a:lnTo>
                    <a:pt x="119468" y="571273"/>
                  </a:lnTo>
                  <a:lnTo>
                    <a:pt x="99494" y="612556"/>
                  </a:lnTo>
                  <a:lnTo>
                    <a:pt x="81206" y="654831"/>
                  </a:lnTo>
                  <a:lnTo>
                    <a:pt x="64649" y="698051"/>
                  </a:lnTo>
                  <a:lnTo>
                    <a:pt x="49870" y="742168"/>
                  </a:lnTo>
                  <a:lnTo>
                    <a:pt x="36912" y="787135"/>
                  </a:lnTo>
                  <a:lnTo>
                    <a:pt x="25824" y="832904"/>
                  </a:lnTo>
                  <a:lnTo>
                    <a:pt x="16649" y="879429"/>
                  </a:lnTo>
                  <a:lnTo>
                    <a:pt x="9433" y="926662"/>
                  </a:lnTo>
                  <a:lnTo>
                    <a:pt x="4223" y="974555"/>
                  </a:lnTo>
                  <a:lnTo>
                    <a:pt x="1063" y="1023061"/>
                  </a:lnTo>
                  <a:lnTo>
                    <a:pt x="0" y="1072134"/>
                  </a:lnTo>
                  <a:lnTo>
                    <a:pt x="1063" y="1121206"/>
                  </a:lnTo>
                  <a:lnTo>
                    <a:pt x="4223" y="1169712"/>
                  </a:lnTo>
                  <a:lnTo>
                    <a:pt x="9433" y="1217605"/>
                  </a:lnTo>
                  <a:lnTo>
                    <a:pt x="16649" y="1264838"/>
                  </a:lnTo>
                  <a:lnTo>
                    <a:pt x="25824" y="1311363"/>
                  </a:lnTo>
                  <a:lnTo>
                    <a:pt x="36912" y="1357132"/>
                  </a:lnTo>
                  <a:lnTo>
                    <a:pt x="49870" y="1402099"/>
                  </a:lnTo>
                  <a:lnTo>
                    <a:pt x="64649" y="1446216"/>
                  </a:lnTo>
                  <a:lnTo>
                    <a:pt x="81206" y="1489436"/>
                  </a:lnTo>
                  <a:lnTo>
                    <a:pt x="99494" y="1531711"/>
                  </a:lnTo>
                  <a:lnTo>
                    <a:pt x="119468" y="1572994"/>
                  </a:lnTo>
                  <a:lnTo>
                    <a:pt x="141082" y="1613238"/>
                  </a:lnTo>
                  <a:lnTo>
                    <a:pt x="164291" y="1652396"/>
                  </a:lnTo>
                  <a:lnTo>
                    <a:pt x="189049" y="1690419"/>
                  </a:lnTo>
                  <a:lnTo>
                    <a:pt x="215310" y="1727262"/>
                  </a:lnTo>
                  <a:lnTo>
                    <a:pt x="243028" y="1762876"/>
                  </a:lnTo>
                  <a:lnTo>
                    <a:pt x="272159" y="1797213"/>
                  </a:lnTo>
                  <a:lnTo>
                    <a:pt x="302656" y="1830228"/>
                  </a:lnTo>
                  <a:lnTo>
                    <a:pt x="334474" y="1861872"/>
                  </a:lnTo>
                  <a:lnTo>
                    <a:pt x="367568" y="1892099"/>
                  </a:lnTo>
                  <a:lnTo>
                    <a:pt x="401891" y="1920860"/>
                  </a:lnTo>
                  <a:lnTo>
                    <a:pt x="437398" y="1948109"/>
                  </a:lnTo>
                  <a:lnTo>
                    <a:pt x="474043" y="1973797"/>
                  </a:lnTo>
                  <a:lnTo>
                    <a:pt x="511781" y="1997879"/>
                  </a:lnTo>
                  <a:lnTo>
                    <a:pt x="550567" y="2020306"/>
                  </a:lnTo>
                  <a:lnTo>
                    <a:pt x="590353" y="2041031"/>
                  </a:lnTo>
                  <a:lnTo>
                    <a:pt x="631096" y="2060007"/>
                  </a:lnTo>
                  <a:lnTo>
                    <a:pt x="672749" y="2077186"/>
                  </a:lnTo>
                  <a:lnTo>
                    <a:pt x="715267" y="2092522"/>
                  </a:lnTo>
                  <a:lnTo>
                    <a:pt x="758604" y="2105966"/>
                  </a:lnTo>
                  <a:lnTo>
                    <a:pt x="802714" y="2117472"/>
                  </a:lnTo>
                  <a:lnTo>
                    <a:pt x="847553" y="2126992"/>
                  </a:lnTo>
                  <a:lnTo>
                    <a:pt x="893073" y="2134479"/>
                  </a:lnTo>
                  <a:lnTo>
                    <a:pt x="939230" y="2139886"/>
                  </a:lnTo>
                  <a:lnTo>
                    <a:pt x="985978" y="2143164"/>
                  </a:lnTo>
                  <a:lnTo>
                    <a:pt x="1033272" y="2144268"/>
                  </a:lnTo>
                  <a:lnTo>
                    <a:pt x="1080565" y="2143164"/>
                  </a:lnTo>
                  <a:lnTo>
                    <a:pt x="1127313" y="2139886"/>
                  </a:lnTo>
                  <a:lnTo>
                    <a:pt x="1173470" y="2134479"/>
                  </a:lnTo>
                  <a:lnTo>
                    <a:pt x="1218990" y="2126992"/>
                  </a:lnTo>
                  <a:lnTo>
                    <a:pt x="1263829" y="2117472"/>
                  </a:lnTo>
                  <a:lnTo>
                    <a:pt x="1307939" y="2105966"/>
                  </a:lnTo>
                  <a:lnTo>
                    <a:pt x="1351276" y="2092522"/>
                  </a:lnTo>
                  <a:lnTo>
                    <a:pt x="1393794" y="2077186"/>
                  </a:lnTo>
                  <a:lnTo>
                    <a:pt x="1435447" y="2060007"/>
                  </a:lnTo>
                  <a:lnTo>
                    <a:pt x="1476190" y="2041031"/>
                  </a:lnTo>
                  <a:lnTo>
                    <a:pt x="1515976" y="2020306"/>
                  </a:lnTo>
                  <a:lnTo>
                    <a:pt x="1554762" y="1997879"/>
                  </a:lnTo>
                  <a:lnTo>
                    <a:pt x="1592500" y="1973797"/>
                  </a:lnTo>
                  <a:lnTo>
                    <a:pt x="1629145" y="1948109"/>
                  </a:lnTo>
                  <a:lnTo>
                    <a:pt x="1664652" y="1920860"/>
                  </a:lnTo>
                  <a:lnTo>
                    <a:pt x="1698975" y="1892099"/>
                  </a:lnTo>
                  <a:lnTo>
                    <a:pt x="1732069" y="1861872"/>
                  </a:lnTo>
                  <a:lnTo>
                    <a:pt x="1763887" y="1830228"/>
                  </a:lnTo>
                  <a:lnTo>
                    <a:pt x="1794384" y="1797213"/>
                  </a:lnTo>
                  <a:lnTo>
                    <a:pt x="1823515" y="1762876"/>
                  </a:lnTo>
                  <a:lnTo>
                    <a:pt x="1851233" y="1727262"/>
                  </a:lnTo>
                  <a:lnTo>
                    <a:pt x="1877494" y="1690419"/>
                  </a:lnTo>
                  <a:lnTo>
                    <a:pt x="1902252" y="1652396"/>
                  </a:lnTo>
                  <a:lnTo>
                    <a:pt x="1925461" y="1613238"/>
                  </a:lnTo>
                  <a:lnTo>
                    <a:pt x="1947075" y="1572994"/>
                  </a:lnTo>
                  <a:lnTo>
                    <a:pt x="1967049" y="1531711"/>
                  </a:lnTo>
                  <a:lnTo>
                    <a:pt x="1985337" y="1489436"/>
                  </a:lnTo>
                  <a:lnTo>
                    <a:pt x="2001894" y="1446216"/>
                  </a:lnTo>
                  <a:lnTo>
                    <a:pt x="2016673" y="1402099"/>
                  </a:lnTo>
                  <a:lnTo>
                    <a:pt x="2029631" y="1357132"/>
                  </a:lnTo>
                  <a:lnTo>
                    <a:pt x="2040719" y="1311363"/>
                  </a:lnTo>
                  <a:lnTo>
                    <a:pt x="2049894" y="1264838"/>
                  </a:lnTo>
                  <a:lnTo>
                    <a:pt x="2057110" y="1217605"/>
                  </a:lnTo>
                  <a:lnTo>
                    <a:pt x="2062320" y="1169712"/>
                  </a:lnTo>
                  <a:lnTo>
                    <a:pt x="2065480" y="1121206"/>
                  </a:lnTo>
                  <a:lnTo>
                    <a:pt x="2066543" y="1072134"/>
                  </a:lnTo>
                  <a:lnTo>
                    <a:pt x="2065480" y="1023061"/>
                  </a:lnTo>
                  <a:lnTo>
                    <a:pt x="2062320" y="974555"/>
                  </a:lnTo>
                  <a:lnTo>
                    <a:pt x="2057110" y="926662"/>
                  </a:lnTo>
                  <a:lnTo>
                    <a:pt x="2049894" y="879429"/>
                  </a:lnTo>
                  <a:lnTo>
                    <a:pt x="2040719" y="832904"/>
                  </a:lnTo>
                  <a:lnTo>
                    <a:pt x="2029631" y="787135"/>
                  </a:lnTo>
                  <a:lnTo>
                    <a:pt x="2016673" y="742168"/>
                  </a:lnTo>
                  <a:lnTo>
                    <a:pt x="2001894" y="698051"/>
                  </a:lnTo>
                  <a:lnTo>
                    <a:pt x="1985337" y="654831"/>
                  </a:lnTo>
                  <a:lnTo>
                    <a:pt x="1967049" y="612556"/>
                  </a:lnTo>
                  <a:lnTo>
                    <a:pt x="1947075" y="571273"/>
                  </a:lnTo>
                  <a:lnTo>
                    <a:pt x="1925461" y="531029"/>
                  </a:lnTo>
                  <a:lnTo>
                    <a:pt x="1902252" y="491871"/>
                  </a:lnTo>
                  <a:lnTo>
                    <a:pt x="1877494" y="453848"/>
                  </a:lnTo>
                  <a:lnTo>
                    <a:pt x="1851233" y="417005"/>
                  </a:lnTo>
                  <a:lnTo>
                    <a:pt x="1823515" y="381391"/>
                  </a:lnTo>
                  <a:lnTo>
                    <a:pt x="1794384" y="347054"/>
                  </a:lnTo>
                  <a:lnTo>
                    <a:pt x="1763887" y="314039"/>
                  </a:lnTo>
                  <a:lnTo>
                    <a:pt x="1732069" y="282395"/>
                  </a:lnTo>
                  <a:lnTo>
                    <a:pt x="1698975" y="252168"/>
                  </a:lnTo>
                  <a:lnTo>
                    <a:pt x="1664652" y="223407"/>
                  </a:lnTo>
                  <a:lnTo>
                    <a:pt x="1629145" y="196158"/>
                  </a:lnTo>
                  <a:lnTo>
                    <a:pt x="1592500" y="170470"/>
                  </a:lnTo>
                  <a:lnTo>
                    <a:pt x="1554762" y="146388"/>
                  </a:lnTo>
                  <a:lnTo>
                    <a:pt x="1515976" y="123961"/>
                  </a:lnTo>
                  <a:lnTo>
                    <a:pt x="1476190" y="103236"/>
                  </a:lnTo>
                  <a:lnTo>
                    <a:pt x="1435447" y="84260"/>
                  </a:lnTo>
                  <a:lnTo>
                    <a:pt x="1393794" y="67081"/>
                  </a:lnTo>
                  <a:lnTo>
                    <a:pt x="1351276" y="51745"/>
                  </a:lnTo>
                  <a:lnTo>
                    <a:pt x="1307939" y="38301"/>
                  </a:lnTo>
                  <a:lnTo>
                    <a:pt x="1263829" y="26795"/>
                  </a:lnTo>
                  <a:lnTo>
                    <a:pt x="1218990" y="17275"/>
                  </a:lnTo>
                  <a:lnTo>
                    <a:pt x="1173470" y="9788"/>
                  </a:lnTo>
                  <a:lnTo>
                    <a:pt x="1127313" y="4381"/>
                  </a:lnTo>
                  <a:lnTo>
                    <a:pt x="1080565" y="1103"/>
                  </a:lnTo>
                  <a:lnTo>
                    <a:pt x="1033272" y="0"/>
                  </a:lnTo>
                  <a:close/>
                </a:path>
              </a:pathLst>
            </a:custGeom>
            <a:solidFill>
              <a:srgbClr val="85D1F6"/>
            </a:solidFill>
          </p:spPr>
          <p:txBody>
            <a:bodyPr wrap="square" lIns="0" tIns="0" rIns="0" bIns="0" rtlCol="0"/>
            <a:lstStyle/>
            <a:p>
              <a:endParaRPr/>
            </a:p>
          </p:txBody>
        </p:sp>
        <p:sp>
          <p:nvSpPr>
            <p:cNvPr id="18" name="object 18"/>
            <p:cNvSpPr/>
            <p:nvPr/>
          </p:nvSpPr>
          <p:spPr>
            <a:xfrm>
              <a:off x="11952731" y="5702808"/>
              <a:ext cx="1559052" cy="1318259"/>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4927600" y="2438400"/>
            <a:ext cx="6365241" cy="627736"/>
          </a:xfrm>
          <a:prstGeom prst="rect">
            <a:avLst/>
          </a:prstGeom>
        </p:spPr>
        <p:txBody>
          <a:bodyPr vert="horz" wrap="square" lIns="0" tIns="12065" rIns="0" bIns="0" rtlCol="0">
            <a:spAutoFit/>
          </a:bodyPr>
          <a:lstStyle/>
          <a:p>
            <a:pPr marL="12700">
              <a:lnSpc>
                <a:spcPct val="100000"/>
              </a:lnSpc>
              <a:spcBef>
                <a:spcPts val="95"/>
              </a:spcBef>
            </a:pPr>
            <a:r>
              <a:rPr lang="en-IN" sz="4000" spc="-15" dirty="0" smtClean="0">
                <a:solidFill>
                  <a:srgbClr val="404040"/>
                </a:solidFill>
                <a:latin typeface="Noto Sans"/>
                <a:cs typeface="Noto Sans"/>
              </a:rPr>
              <a:t>Unit 4</a:t>
            </a:r>
            <a:r>
              <a:rPr sz="4000" spc="-5" dirty="0" smtClean="0">
                <a:solidFill>
                  <a:srgbClr val="404040"/>
                </a:solidFill>
                <a:latin typeface="Noto Sans"/>
                <a:cs typeface="Noto Sans"/>
              </a:rPr>
              <a:t>: </a:t>
            </a:r>
            <a:r>
              <a:rPr sz="4000" spc="-15" dirty="0">
                <a:solidFill>
                  <a:srgbClr val="404040"/>
                </a:solidFill>
                <a:latin typeface="Noto Sans"/>
                <a:cs typeface="Noto Sans"/>
              </a:rPr>
              <a:t>Application</a:t>
            </a:r>
            <a:r>
              <a:rPr sz="4000" spc="-5" dirty="0">
                <a:solidFill>
                  <a:srgbClr val="404040"/>
                </a:solidFill>
                <a:latin typeface="Noto Sans"/>
                <a:cs typeface="Noto Sans"/>
              </a:rPr>
              <a:t> </a:t>
            </a:r>
            <a:r>
              <a:rPr sz="4000" spc="-15" dirty="0">
                <a:solidFill>
                  <a:srgbClr val="404040"/>
                </a:solidFill>
                <a:latin typeface="Noto Sans"/>
                <a:cs typeface="Noto Sans"/>
              </a:rPr>
              <a:t>Services</a:t>
            </a:r>
            <a:endParaRPr sz="4000" dirty="0">
              <a:latin typeface="Noto Sans"/>
              <a:cs typeface="Noto Sans"/>
            </a:endParaRPr>
          </a:p>
        </p:txBody>
      </p:sp>
      <p:sp>
        <p:nvSpPr>
          <p:cNvPr id="21" name="object 21"/>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22" name="object 22"/>
          <p:cNvSpPr txBox="1"/>
          <p:nvPr/>
        </p:nvSpPr>
        <p:spPr>
          <a:xfrm>
            <a:off x="7540117" y="8814993"/>
            <a:ext cx="234950" cy="337820"/>
          </a:xfrm>
          <a:prstGeom prst="rect">
            <a:avLst/>
          </a:prstGeom>
        </p:spPr>
        <p:txBody>
          <a:bodyPr vert="horz" wrap="square" lIns="0" tIns="0" rIns="0" bIns="0" rtlCol="0">
            <a:spAutoFit/>
          </a:bodyPr>
          <a:lstStyle/>
          <a:p>
            <a:pPr marL="38100">
              <a:lnSpc>
                <a:spcPts val="2435"/>
              </a:lnSpc>
            </a:pPr>
            <a:fld id="{81D60167-4931-47E6-BA6A-407CBD079E47}" type="slidenum">
              <a:rPr sz="2450" spc="5" dirty="0">
                <a:solidFill>
                  <a:srgbClr val="7E7E7E"/>
                </a:solidFill>
                <a:latin typeface="Carlito"/>
                <a:cs typeface="Carlito"/>
              </a:rPr>
              <a:pPr marL="38100">
                <a:lnSpc>
                  <a:spcPts val="2435"/>
                </a:lnSpc>
              </a:pPr>
              <a:t>1</a:t>
            </a:fld>
            <a:endParaRPr sz="245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1838" y="268350"/>
            <a:ext cx="5132070" cy="513715"/>
          </a:xfrm>
          <a:prstGeom prst="rect">
            <a:avLst/>
          </a:prstGeom>
        </p:spPr>
        <p:txBody>
          <a:bodyPr vert="horz" wrap="square" lIns="0" tIns="12700" rIns="0" bIns="0" rtlCol="0">
            <a:spAutoFit/>
          </a:bodyPr>
          <a:lstStyle/>
          <a:p>
            <a:pPr marL="12700">
              <a:lnSpc>
                <a:spcPct val="100000"/>
              </a:lnSpc>
              <a:spcBef>
                <a:spcPts val="100"/>
              </a:spcBef>
            </a:pPr>
            <a:r>
              <a:rPr sz="3200" spc="60" dirty="0"/>
              <a:t>Amazon </a:t>
            </a:r>
            <a:r>
              <a:rPr sz="3200" spc="55" dirty="0"/>
              <a:t>SQS</a:t>
            </a:r>
            <a:r>
              <a:rPr sz="3200" spc="-110" dirty="0"/>
              <a:t> </a:t>
            </a:r>
            <a:r>
              <a:rPr sz="3200" spc="75" dirty="0"/>
              <a:t>Availability</a:t>
            </a:r>
            <a:endParaRPr sz="3200"/>
          </a:p>
        </p:txBody>
      </p:sp>
      <p:grpSp>
        <p:nvGrpSpPr>
          <p:cNvPr id="3" name="object 3"/>
          <p:cNvGrpSpPr/>
          <p:nvPr/>
        </p:nvGrpSpPr>
        <p:grpSpPr>
          <a:xfrm>
            <a:off x="2170176" y="2677667"/>
            <a:ext cx="378460" cy="2849880"/>
            <a:chOff x="2170176" y="2677667"/>
            <a:chExt cx="378460" cy="2849880"/>
          </a:xfrm>
        </p:grpSpPr>
        <p:sp>
          <p:nvSpPr>
            <p:cNvPr id="4" name="object 4"/>
            <p:cNvSpPr/>
            <p:nvPr/>
          </p:nvSpPr>
          <p:spPr>
            <a:xfrm>
              <a:off x="2359152" y="2801111"/>
              <a:ext cx="9525" cy="2720340"/>
            </a:xfrm>
            <a:custGeom>
              <a:avLst/>
              <a:gdLst/>
              <a:ahLst/>
              <a:cxnLst/>
              <a:rect l="l" t="t" r="r" b="b"/>
              <a:pathLst>
                <a:path w="9525" h="2720340">
                  <a:moveTo>
                    <a:pt x="9017" y="0"/>
                  </a:moveTo>
                  <a:lnTo>
                    <a:pt x="0" y="2720213"/>
                  </a:lnTo>
                </a:path>
              </a:pathLst>
            </a:custGeom>
            <a:ln w="12192">
              <a:solidFill>
                <a:srgbClr val="AEABAB"/>
              </a:solidFill>
            </a:ln>
          </p:spPr>
          <p:txBody>
            <a:bodyPr wrap="square" lIns="0" tIns="0" rIns="0" bIns="0" rtlCol="0"/>
            <a:lstStyle/>
            <a:p>
              <a:endParaRPr/>
            </a:p>
          </p:txBody>
        </p:sp>
        <p:sp>
          <p:nvSpPr>
            <p:cNvPr id="5" name="object 5"/>
            <p:cNvSpPr/>
            <p:nvPr/>
          </p:nvSpPr>
          <p:spPr>
            <a:xfrm>
              <a:off x="2176272" y="2683763"/>
              <a:ext cx="365760" cy="365760"/>
            </a:xfrm>
            <a:custGeom>
              <a:avLst/>
              <a:gdLst/>
              <a:ahLst/>
              <a:cxnLst/>
              <a:rect l="l" t="t" r="r" b="b"/>
              <a:pathLst>
                <a:path w="365760" h="365760">
                  <a:moveTo>
                    <a:pt x="182879" y="0"/>
                  </a:moveTo>
                  <a:lnTo>
                    <a:pt x="134276" y="6535"/>
                  </a:lnTo>
                  <a:lnTo>
                    <a:pt x="90593" y="24976"/>
                  </a:lnTo>
                  <a:lnTo>
                    <a:pt x="53578" y="53578"/>
                  </a:lnTo>
                  <a:lnTo>
                    <a:pt x="24976" y="90593"/>
                  </a:lnTo>
                  <a:lnTo>
                    <a:pt x="6535" y="134276"/>
                  </a:lnTo>
                  <a:lnTo>
                    <a:pt x="0" y="182880"/>
                  </a:lnTo>
                  <a:lnTo>
                    <a:pt x="6535" y="231483"/>
                  </a:lnTo>
                  <a:lnTo>
                    <a:pt x="24976" y="275166"/>
                  </a:lnTo>
                  <a:lnTo>
                    <a:pt x="53578" y="312181"/>
                  </a:lnTo>
                  <a:lnTo>
                    <a:pt x="90593" y="340783"/>
                  </a:lnTo>
                  <a:lnTo>
                    <a:pt x="134276" y="359224"/>
                  </a:lnTo>
                  <a:lnTo>
                    <a:pt x="182879" y="365760"/>
                  </a:lnTo>
                  <a:lnTo>
                    <a:pt x="231483" y="359224"/>
                  </a:lnTo>
                  <a:lnTo>
                    <a:pt x="275166" y="340783"/>
                  </a:lnTo>
                  <a:lnTo>
                    <a:pt x="312181" y="312181"/>
                  </a:lnTo>
                  <a:lnTo>
                    <a:pt x="340783" y="275166"/>
                  </a:lnTo>
                  <a:lnTo>
                    <a:pt x="359224" y="231483"/>
                  </a:lnTo>
                  <a:lnTo>
                    <a:pt x="365759" y="182880"/>
                  </a:lnTo>
                  <a:lnTo>
                    <a:pt x="359224" y="134276"/>
                  </a:lnTo>
                  <a:lnTo>
                    <a:pt x="340783" y="90593"/>
                  </a:lnTo>
                  <a:lnTo>
                    <a:pt x="312181" y="53578"/>
                  </a:lnTo>
                  <a:lnTo>
                    <a:pt x="275166" y="24976"/>
                  </a:lnTo>
                  <a:lnTo>
                    <a:pt x="231483" y="6535"/>
                  </a:lnTo>
                  <a:lnTo>
                    <a:pt x="182879" y="0"/>
                  </a:lnTo>
                  <a:close/>
                </a:path>
              </a:pathLst>
            </a:custGeom>
            <a:solidFill>
              <a:srgbClr val="5B9BD4"/>
            </a:solidFill>
          </p:spPr>
          <p:txBody>
            <a:bodyPr wrap="square" lIns="0" tIns="0" rIns="0" bIns="0" rtlCol="0"/>
            <a:lstStyle/>
            <a:p>
              <a:endParaRPr/>
            </a:p>
          </p:txBody>
        </p:sp>
        <p:sp>
          <p:nvSpPr>
            <p:cNvPr id="6" name="object 6"/>
            <p:cNvSpPr/>
            <p:nvPr/>
          </p:nvSpPr>
          <p:spPr>
            <a:xfrm>
              <a:off x="2176272" y="2683763"/>
              <a:ext cx="365760" cy="365760"/>
            </a:xfrm>
            <a:custGeom>
              <a:avLst/>
              <a:gdLst/>
              <a:ahLst/>
              <a:cxnLst/>
              <a:rect l="l" t="t" r="r" b="b"/>
              <a:pathLst>
                <a:path w="365760" h="365760">
                  <a:moveTo>
                    <a:pt x="0" y="182880"/>
                  </a:moveTo>
                  <a:lnTo>
                    <a:pt x="6535" y="134276"/>
                  </a:lnTo>
                  <a:lnTo>
                    <a:pt x="24976" y="90593"/>
                  </a:lnTo>
                  <a:lnTo>
                    <a:pt x="53578" y="53578"/>
                  </a:lnTo>
                  <a:lnTo>
                    <a:pt x="90593" y="24976"/>
                  </a:lnTo>
                  <a:lnTo>
                    <a:pt x="134276" y="6535"/>
                  </a:lnTo>
                  <a:lnTo>
                    <a:pt x="182879" y="0"/>
                  </a:lnTo>
                  <a:lnTo>
                    <a:pt x="231483" y="6535"/>
                  </a:lnTo>
                  <a:lnTo>
                    <a:pt x="275166" y="24976"/>
                  </a:lnTo>
                  <a:lnTo>
                    <a:pt x="312181" y="53578"/>
                  </a:lnTo>
                  <a:lnTo>
                    <a:pt x="340783" y="90593"/>
                  </a:lnTo>
                  <a:lnTo>
                    <a:pt x="359224" y="134276"/>
                  </a:lnTo>
                  <a:lnTo>
                    <a:pt x="365759" y="182880"/>
                  </a:lnTo>
                  <a:lnTo>
                    <a:pt x="359224" y="231483"/>
                  </a:lnTo>
                  <a:lnTo>
                    <a:pt x="340783" y="275166"/>
                  </a:lnTo>
                  <a:lnTo>
                    <a:pt x="312181" y="312181"/>
                  </a:lnTo>
                  <a:lnTo>
                    <a:pt x="275166" y="340783"/>
                  </a:lnTo>
                  <a:lnTo>
                    <a:pt x="231483" y="359224"/>
                  </a:lnTo>
                  <a:lnTo>
                    <a:pt x="182879" y="365760"/>
                  </a:lnTo>
                  <a:lnTo>
                    <a:pt x="134276" y="359224"/>
                  </a:lnTo>
                  <a:lnTo>
                    <a:pt x="90593" y="340783"/>
                  </a:lnTo>
                  <a:lnTo>
                    <a:pt x="53578" y="312181"/>
                  </a:lnTo>
                  <a:lnTo>
                    <a:pt x="24976" y="275166"/>
                  </a:lnTo>
                  <a:lnTo>
                    <a:pt x="6535" y="231483"/>
                  </a:lnTo>
                  <a:lnTo>
                    <a:pt x="0" y="182880"/>
                  </a:lnTo>
                  <a:close/>
                </a:path>
              </a:pathLst>
            </a:custGeom>
            <a:ln w="12192">
              <a:solidFill>
                <a:srgbClr val="DEEBF7"/>
              </a:solidFill>
            </a:ln>
          </p:spPr>
          <p:txBody>
            <a:bodyPr wrap="square" lIns="0" tIns="0" rIns="0" bIns="0" rtlCol="0"/>
            <a:lstStyle/>
            <a:p>
              <a:endParaRPr/>
            </a:p>
          </p:txBody>
        </p:sp>
        <p:sp>
          <p:nvSpPr>
            <p:cNvPr id="7" name="object 7"/>
            <p:cNvSpPr/>
            <p:nvPr/>
          </p:nvSpPr>
          <p:spPr>
            <a:xfrm>
              <a:off x="2176272" y="3919727"/>
              <a:ext cx="365760" cy="365760"/>
            </a:xfrm>
            <a:custGeom>
              <a:avLst/>
              <a:gdLst/>
              <a:ahLst/>
              <a:cxnLst/>
              <a:rect l="l" t="t" r="r" b="b"/>
              <a:pathLst>
                <a:path w="365760" h="365760">
                  <a:moveTo>
                    <a:pt x="182879" y="0"/>
                  </a:moveTo>
                  <a:lnTo>
                    <a:pt x="134276" y="6535"/>
                  </a:lnTo>
                  <a:lnTo>
                    <a:pt x="90593" y="24976"/>
                  </a:lnTo>
                  <a:lnTo>
                    <a:pt x="53578" y="53578"/>
                  </a:lnTo>
                  <a:lnTo>
                    <a:pt x="24976" y="90593"/>
                  </a:lnTo>
                  <a:lnTo>
                    <a:pt x="6535" y="134276"/>
                  </a:lnTo>
                  <a:lnTo>
                    <a:pt x="0" y="182880"/>
                  </a:lnTo>
                  <a:lnTo>
                    <a:pt x="6535" y="231483"/>
                  </a:lnTo>
                  <a:lnTo>
                    <a:pt x="24976" y="275166"/>
                  </a:lnTo>
                  <a:lnTo>
                    <a:pt x="53578" y="312181"/>
                  </a:lnTo>
                  <a:lnTo>
                    <a:pt x="90593" y="340783"/>
                  </a:lnTo>
                  <a:lnTo>
                    <a:pt x="134276" y="359224"/>
                  </a:lnTo>
                  <a:lnTo>
                    <a:pt x="182879" y="365760"/>
                  </a:lnTo>
                  <a:lnTo>
                    <a:pt x="231483" y="359224"/>
                  </a:lnTo>
                  <a:lnTo>
                    <a:pt x="275166" y="340783"/>
                  </a:lnTo>
                  <a:lnTo>
                    <a:pt x="312181" y="312181"/>
                  </a:lnTo>
                  <a:lnTo>
                    <a:pt x="340783" y="275166"/>
                  </a:lnTo>
                  <a:lnTo>
                    <a:pt x="359224" y="231483"/>
                  </a:lnTo>
                  <a:lnTo>
                    <a:pt x="365759" y="182880"/>
                  </a:lnTo>
                  <a:lnTo>
                    <a:pt x="359224" y="134276"/>
                  </a:lnTo>
                  <a:lnTo>
                    <a:pt x="340783" y="90593"/>
                  </a:lnTo>
                  <a:lnTo>
                    <a:pt x="312181" y="53578"/>
                  </a:lnTo>
                  <a:lnTo>
                    <a:pt x="275166" y="24976"/>
                  </a:lnTo>
                  <a:lnTo>
                    <a:pt x="231483" y="6535"/>
                  </a:lnTo>
                  <a:lnTo>
                    <a:pt x="182879" y="0"/>
                  </a:lnTo>
                  <a:close/>
                </a:path>
              </a:pathLst>
            </a:custGeom>
            <a:solidFill>
              <a:srgbClr val="EC7C30"/>
            </a:solidFill>
          </p:spPr>
          <p:txBody>
            <a:bodyPr wrap="square" lIns="0" tIns="0" rIns="0" bIns="0" rtlCol="0"/>
            <a:lstStyle/>
            <a:p>
              <a:endParaRPr/>
            </a:p>
          </p:txBody>
        </p:sp>
        <p:sp>
          <p:nvSpPr>
            <p:cNvPr id="8" name="object 8"/>
            <p:cNvSpPr/>
            <p:nvPr/>
          </p:nvSpPr>
          <p:spPr>
            <a:xfrm>
              <a:off x="2176272" y="3919727"/>
              <a:ext cx="365760" cy="365760"/>
            </a:xfrm>
            <a:custGeom>
              <a:avLst/>
              <a:gdLst/>
              <a:ahLst/>
              <a:cxnLst/>
              <a:rect l="l" t="t" r="r" b="b"/>
              <a:pathLst>
                <a:path w="365760" h="365760">
                  <a:moveTo>
                    <a:pt x="0" y="182880"/>
                  </a:moveTo>
                  <a:lnTo>
                    <a:pt x="6535" y="134276"/>
                  </a:lnTo>
                  <a:lnTo>
                    <a:pt x="24976" y="90593"/>
                  </a:lnTo>
                  <a:lnTo>
                    <a:pt x="53578" y="53578"/>
                  </a:lnTo>
                  <a:lnTo>
                    <a:pt x="90593" y="24976"/>
                  </a:lnTo>
                  <a:lnTo>
                    <a:pt x="134276" y="6535"/>
                  </a:lnTo>
                  <a:lnTo>
                    <a:pt x="182879" y="0"/>
                  </a:lnTo>
                  <a:lnTo>
                    <a:pt x="231483" y="6535"/>
                  </a:lnTo>
                  <a:lnTo>
                    <a:pt x="275166" y="24976"/>
                  </a:lnTo>
                  <a:lnTo>
                    <a:pt x="312181" y="53578"/>
                  </a:lnTo>
                  <a:lnTo>
                    <a:pt x="340783" y="90593"/>
                  </a:lnTo>
                  <a:lnTo>
                    <a:pt x="359224" y="134276"/>
                  </a:lnTo>
                  <a:lnTo>
                    <a:pt x="365759" y="182880"/>
                  </a:lnTo>
                  <a:lnTo>
                    <a:pt x="359224" y="231483"/>
                  </a:lnTo>
                  <a:lnTo>
                    <a:pt x="340783" y="275166"/>
                  </a:lnTo>
                  <a:lnTo>
                    <a:pt x="312181" y="312181"/>
                  </a:lnTo>
                  <a:lnTo>
                    <a:pt x="275166" y="340783"/>
                  </a:lnTo>
                  <a:lnTo>
                    <a:pt x="231483" y="359224"/>
                  </a:lnTo>
                  <a:lnTo>
                    <a:pt x="182879" y="365760"/>
                  </a:lnTo>
                  <a:lnTo>
                    <a:pt x="134276" y="359224"/>
                  </a:lnTo>
                  <a:lnTo>
                    <a:pt x="90593" y="340783"/>
                  </a:lnTo>
                  <a:lnTo>
                    <a:pt x="53578" y="312181"/>
                  </a:lnTo>
                  <a:lnTo>
                    <a:pt x="24976" y="275166"/>
                  </a:lnTo>
                  <a:lnTo>
                    <a:pt x="6535" y="231483"/>
                  </a:lnTo>
                  <a:lnTo>
                    <a:pt x="0" y="182880"/>
                  </a:lnTo>
                  <a:close/>
                </a:path>
              </a:pathLst>
            </a:custGeom>
            <a:ln w="12192">
              <a:solidFill>
                <a:srgbClr val="FAE4D5"/>
              </a:solidFill>
            </a:ln>
          </p:spPr>
          <p:txBody>
            <a:bodyPr wrap="square" lIns="0" tIns="0" rIns="0" bIns="0" rtlCol="0"/>
            <a:lstStyle/>
            <a:p>
              <a:endParaRPr/>
            </a:p>
          </p:txBody>
        </p:sp>
        <p:sp>
          <p:nvSpPr>
            <p:cNvPr id="9" name="object 9"/>
            <p:cNvSpPr/>
            <p:nvPr/>
          </p:nvSpPr>
          <p:spPr>
            <a:xfrm>
              <a:off x="2176272" y="5155691"/>
              <a:ext cx="365760" cy="365760"/>
            </a:xfrm>
            <a:custGeom>
              <a:avLst/>
              <a:gdLst/>
              <a:ahLst/>
              <a:cxnLst/>
              <a:rect l="l" t="t" r="r" b="b"/>
              <a:pathLst>
                <a:path w="365760" h="365760">
                  <a:moveTo>
                    <a:pt x="182879" y="0"/>
                  </a:moveTo>
                  <a:lnTo>
                    <a:pt x="134276" y="6535"/>
                  </a:lnTo>
                  <a:lnTo>
                    <a:pt x="90593" y="24976"/>
                  </a:lnTo>
                  <a:lnTo>
                    <a:pt x="53578" y="53578"/>
                  </a:lnTo>
                  <a:lnTo>
                    <a:pt x="24976" y="90593"/>
                  </a:lnTo>
                  <a:lnTo>
                    <a:pt x="6535" y="134276"/>
                  </a:lnTo>
                  <a:lnTo>
                    <a:pt x="0" y="182880"/>
                  </a:lnTo>
                  <a:lnTo>
                    <a:pt x="6535" y="231483"/>
                  </a:lnTo>
                  <a:lnTo>
                    <a:pt x="24976" y="275166"/>
                  </a:lnTo>
                  <a:lnTo>
                    <a:pt x="53578" y="312181"/>
                  </a:lnTo>
                  <a:lnTo>
                    <a:pt x="90593" y="340783"/>
                  </a:lnTo>
                  <a:lnTo>
                    <a:pt x="134276" y="359224"/>
                  </a:lnTo>
                  <a:lnTo>
                    <a:pt x="182879" y="365760"/>
                  </a:lnTo>
                  <a:lnTo>
                    <a:pt x="231483" y="359224"/>
                  </a:lnTo>
                  <a:lnTo>
                    <a:pt x="275166" y="340783"/>
                  </a:lnTo>
                  <a:lnTo>
                    <a:pt x="312181" y="312181"/>
                  </a:lnTo>
                  <a:lnTo>
                    <a:pt x="340783" y="275166"/>
                  </a:lnTo>
                  <a:lnTo>
                    <a:pt x="359224" y="231483"/>
                  </a:lnTo>
                  <a:lnTo>
                    <a:pt x="365759" y="182880"/>
                  </a:lnTo>
                  <a:lnTo>
                    <a:pt x="359224" y="134276"/>
                  </a:lnTo>
                  <a:lnTo>
                    <a:pt x="340783" y="90593"/>
                  </a:lnTo>
                  <a:lnTo>
                    <a:pt x="312181" y="53578"/>
                  </a:lnTo>
                  <a:lnTo>
                    <a:pt x="275166" y="24976"/>
                  </a:lnTo>
                  <a:lnTo>
                    <a:pt x="231483" y="6535"/>
                  </a:lnTo>
                  <a:lnTo>
                    <a:pt x="182879" y="0"/>
                  </a:lnTo>
                  <a:close/>
                </a:path>
              </a:pathLst>
            </a:custGeom>
            <a:solidFill>
              <a:srgbClr val="A4A4A4"/>
            </a:solidFill>
          </p:spPr>
          <p:txBody>
            <a:bodyPr wrap="square" lIns="0" tIns="0" rIns="0" bIns="0" rtlCol="0"/>
            <a:lstStyle/>
            <a:p>
              <a:endParaRPr/>
            </a:p>
          </p:txBody>
        </p:sp>
        <p:sp>
          <p:nvSpPr>
            <p:cNvPr id="10" name="object 10"/>
            <p:cNvSpPr/>
            <p:nvPr/>
          </p:nvSpPr>
          <p:spPr>
            <a:xfrm>
              <a:off x="2176272" y="5155691"/>
              <a:ext cx="365760" cy="365760"/>
            </a:xfrm>
            <a:custGeom>
              <a:avLst/>
              <a:gdLst/>
              <a:ahLst/>
              <a:cxnLst/>
              <a:rect l="l" t="t" r="r" b="b"/>
              <a:pathLst>
                <a:path w="365760" h="365760">
                  <a:moveTo>
                    <a:pt x="0" y="182880"/>
                  </a:moveTo>
                  <a:lnTo>
                    <a:pt x="6535" y="134276"/>
                  </a:lnTo>
                  <a:lnTo>
                    <a:pt x="24976" y="90593"/>
                  </a:lnTo>
                  <a:lnTo>
                    <a:pt x="53578" y="53578"/>
                  </a:lnTo>
                  <a:lnTo>
                    <a:pt x="90593" y="24976"/>
                  </a:lnTo>
                  <a:lnTo>
                    <a:pt x="134276" y="6535"/>
                  </a:lnTo>
                  <a:lnTo>
                    <a:pt x="182879" y="0"/>
                  </a:lnTo>
                  <a:lnTo>
                    <a:pt x="231483" y="6535"/>
                  </a:lnTo>
                  <a:lnTo>
                    <a:pt x="275166" y="24976"/>
                  </a:lnTo>
                  <a:lnTo>
                    <a:pt x="312181" y="53578"/>
                  </a:lnTo>
                  <a:lnTo>
                    <a:pt x="340783" y="90593"/>
                  </a:lnTo>
                  <a:lnTo>
                    <a:pt x="359224" y="134276"/>
                  </a:lnTo>
                  <a:lnTo>
                    <a:pt x="365759" y="182880"/>
                  </a:lnTo>
                  <a:lnTo>
                    <a:pt x="359224" y="231483"/>
                  </a:lnTo>
                  <a:lnTo>
                    <a:pt x="340783" y="275166"/>
                  </a:lnTo>
                  <a:lnTo>
                    <a:pt x="312181" y="312181"/>
                  </a:lnTo>
                  <a:lnTo>
                    <a:pt x="275166" y="340783"/>
                  </a:lnTo>
                  <a:lnTo>
                    <a:pt x="231483" y="359224"/>
                  </a:lnTo>
                  <a:lnTo>
                    <a:pt x="182879" y="365760"/>
                  </a:lnTo>
                  <a:lnTo>
                    <a:pt x="134276" y="359224"/>
                  </a:lnTo>
                  <a:lnTo>
                    <a:pt x="90593" y="340783"/>
                  </a:lnTo>
                  <a:lnTo>
                    <a:pt x="53578" y="312181"/>
                  </a:lnTo>
                  <a:lnTo>
                    <a:pt x="24976" y="275166"/>
                  </a:lnTo>
                  <a:lnTo>
                    <a:pt x="6535" y="231483"/>
                  </a:lnTo>
                  <a:lnTo>
                    <a:pt x="0" y="182880"/>
                  </a:lnTo>
                  <a:close/>
                </a:path>
              </a:pathLst>
            </a:custGeom>
            <a:ln w="12192">
              <a:solidFill>
                <a:srgbClr val="ECECEC"/>
              </a:solidFill>
            </a:ln>
          </p:spPr>
          <p:txBody>
            <a:bodyPr wrap="square" lIns="0" tIns="0" rIns="0" bIns="0" rtlCol="0"/>
            <a:lstStyle/>
            <a:p>
              <a:endParaRPr/>
            </a:p>
          </p:txBody>
        </p:sp>
      </p:grpSp>
      <p:sp>
        <p:nvSpPr>
          <p:cNvPr id="11" name="object 11"/>
          <p:cNvSpPr txBox="1"/>
          <p:nvPr/>
        </p:nvSpPr>
        <p:spPr>
          <a:xfrm>
            <a:off x="2812160" y="2653411"/>
            <a:ext cx="9815195"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404040"/>
                </a:solidFill>
                <a:latin typeface="Noto Sans"/>
                <a:cs typeface="Noto Sans"/>
              </a:rPr>
              <a:t>SQS </a:t>
            </a:r>
            <a:r>
              <a:rPr sz="2200" spc="-10" dirty="0">
                <a:solidFill>
                  <a:srgbClr val="404040"/>
                </a:solidFill>
                <a:latin typeface="Noto Sans"/>
                <a:cs typeface="Noto Sans"/>
              </a:rPr>
              <a:t>is </a:t>
            </a:r>
            <a:r>
              <a:rPr sz="2200" spc="-20" dirty="0">
                <a:solidFill>
                  <a:srgbClr val="404040"/>
                </a:solidFill>
                <a:latin typeface="Noto Sans"/>
                <a:cs typeface="Noto Sans"/>
              </a:rPr>
              <a:t>always available </a:t>
            </a:r>
            <a:r>
              <a:rPr sz="2200" spc="-15" dirty="0">
                <a:solidFill>
                  <a:srgbClr val="404040"/>
                </a:solidFill>
                <a:latin typeface="Noto Sans"/>
                <a:cs typeface="Noto Sans"/>
              </a:rPr>
              <a:t>and </a:t>
            </a:r>
            <a:r>
              <a:rPr sz="2200" spc="-25" dirty="0">
                <a:solidFill>
                  <a:srgbClr val="404040"/>
                </a:solidFill>
                <a:latin typeface="Noto Sans"/>
                <a:cs typeface="Noto Sans"/>
              </a:rPr>
              <a:t>ensures </a:t>
            </a:r>
            <a:r>
              <a:rPr sz="2200" spc="-15" dirty="0">
                <a:solidFill>
                  <a:srgbClr val="404040"/>
                </a:solidFill>
                <a:latin typeface="Noto Sans"/>
                <a:cs typeface="Noto Sans"/>
              </a:rPr>
              <a:t>delivery </a:t>
            </a:r>
            <a:r>
              <a:rPr sz="2200" spc="-10" dirty="0">
                <a:solidFill>
                  <a:srgbClr val="404040"/>
                </a:solidFill>
                <a:latin typeface="Noto Sans"/>
                <a:cs typeface="Noto Sans"/>
              </a:rPr>
              <a:t>of </a:t>
            </a:r>
            <a:r>
              <a:rPr sz="2200" spc="-15" dirty="0">
                <a:solidFill>
                  <a:srgbClr val="404040"/>
                </a:solidFill>
                <a:latin typeface="Noto Sans"/>
                <a:cs typeface="Noto Sans"/>
              </a:rPr>
              <a:t>each </a:t>
            </a:r>
            <a:r>
              <a:rPr sz="2200" spc="-35" dirty="0">
                <a:solidFill>
                  <a:srgbClr val="404040"/>
                </a:solidFill>
                <a:latin typeface="Noto Sans"/>
                <a:cs typeface="Noto Sans"/>
              </a:rPr>
              <a:t>message </a:t>
            </a:r>
            <a:r>
              <a:rPr sz="2200" spc="-20" dirty="0">
                <a:solidFill>
                  <a:srgbClr val="404040"/>
                </a:solidFill>
                <a:latin typeface="Noto Sans"/>
                <a:cs typeface="Noto Sans"/>
              </a:rPr>
              <a:t>at </a:t>
            </a:r>
            <a:r>
              <a:rPr sz="2200" spc="-15" dirty="0">
                <a:solidFill>
                  <a:srgbClr val="404040"/>
                </a:solidFill>
                <a:latin typeface="Noto Sans"/>
                <a:cs typeface="Noto Sans"/>
              </a:rPr>
              <a:t>least</a:t>
            </a:r>
            <a:r>
              <a:rPr sz="2200" spc="500" dirty="0">
                <a:solidFill>
                  <a:srgbClr val="404040"/>
                </a:solidFill>
                <a:latin typeface="Noto Sans"/>
                <a:cs typeface="Noto Sans"/>
              </a:rPr>
              <a:t> </a:t>
            </a:r>
            <a:r>
              <a:rPr sz="2200" spc="-10" dirty="0">
                <a:solidFill>
                  <a:srgbClr val="404040"/>
                </a:solidFill>
                <a:latin typeface="Noto Sans"/>
                <a:cs typeface="Noto Sans"/>
              </a:rPr>
              <a:t>once.</a:t>
            </a:r>
            <a:endParaRPr sz="2200">
              <a:latin typeface="Noto Sans"/>
              <a:cs typeface="Noto Sans"/>
            </a:endParaRPr>
          </a:p>
        </p:txBody>
      </p:sp>
      <p:sp>
        <p:nvSpPr>
          <p:cNvPr id="12" name="object 12"/>
          <p:cNvSpPr txBox="1"/>
          <p:nvPr/>
        </p:nvSpPr>
        <p:spPr>
          <a:xfrm>
            <a:off x="2812160" y="5124958"/>
            <a:ext cx="9462135" cy="662305"/>
          </a:xfrm>
          <a:prstGeom prst="rect">
            <a:avLst/>
          </a:prstGeom>
        </p:spPr>
        <p:txBody>
          <a:bodyPr vert="horz" wrap="square" lIns="0" tIns="49530" rIns="0" bIns="0" rtlCol="0">
            <a:spAutoFit/>
          </a:bodyPr>
          <a:lstStyle/>
          <a:p>
            <a:pPr marL="12700" marR="5080">
              <a:lnSpc>
                <a:spcPts val="2380"/>
              </a:lnSpc>
              <a:spcBef>
                <a:spcPts val="390"/>
              </a:spcBef>
            </a:pPr>
            <a:r>
              <a:rPr sz="2200" spc="-75" dirty="0">
                <a:solidFill>
                  <a:srgbClr val="404040"/>
                </a:solidFill>
                <a:latin typeface="Noto Sans"/>
                <a:cs typeface="Noto Sans"/>
              </a:rPr>
              <a:t>If </a:t>
            </a:r>
            <a:r>
              <a:rPr sz="2200" spc="-35" dirty="0">
                <a:solidFill>
                  <a:srgbClr val="404040"/>
                </a:solidFill>
                <a:latin typeface="Noto Sans"/>
                <a:cs typeface="Noto Sans"/>
              </a:rPr>
              <a:t>messages </a:t>
            </a:r>
            <a:r>
              <a:rPr sz="2200" spc="-10" dirty="0">
                <a:solidFill>
                  <a:srgbClr val="404040"/>
                </a:solidFill>
                <a:latin typeface="Noto Sans"/>
                <a:cs typeface="Noto Sans"/>
              </a:rPr>
              <a:t>need </a:t>
            </a:r>
            <a:r>
              <a:rPr sz="2200" spc="-15" dirty="0">
                <a:solidFill>
                  <a:srgbClr val="404040"/>
                </a:solidFill>
                <a:latin typeface="Noto Sans"/>
                <a:cs typeface="Noto Sans"/>
              </a:rPr>
              <a:t>to </a:t>
            </a:r>
            <a:r>
              <a:rPr sz="2200" spc="-10" dirty="0">
                <a:solidFill>
                  <a:srgbClr val="404040"/>
                </a:solidFill>
                <a:latin typeface="Noto Sans"/>
                <a:cs typeface="Noto Sans"/>
              </a:rPr>
              <a:t>be </a:t>
            </a:r>
            <a:r>
              <a:rPr sz="2200" spc="-20" dirty="0">
                <a:solidFill>
                  <a:srgbClr val="404040"/>
                </a:solidFill>
                <a:latin typeface="Noto Sans"/>
                <a:cs typeface="Noto Sans"/>
              </a:rPr>
              <a:t>delivered </a:t>
            </a:r>
            <a:r>
              <a:rPr sz="2200" spc="-15" dirty="0">
                <a:solidFill>
                  <a:srgbClr val="404040"/>
                </a:solidFill>
                <a:latin typeface="Noto Sans"/>
                <a:cs typeface="Noto Sans"/>
              </a:rPr>
              <a:t>in </a:t>
            </a:r>
            <a:r>
              <a:rPr sz="2200" spc="-20" dirty="0">
                <a:solidFill>
                  <a:srgbClr val="404040"/>
                </a:solidFill>
                <a:latin typeface="Noto Sans"/>
                <a:cs typeface="Noto Sans"/>
              </a:rPr>
              <a:t>the order </a:t>
            </a:r>
            <a:r>
              <a:rPr sz="2200" spc="-30" dirty="0">
                <a:solidFill>
                  <a:srgbClr val="404040"/>
                </a:solidFill>
                <a:latin typeface="Noto Sans"/>
                <a:cs typeface="Noto Sans"/>
              </a:rPr>
              <a:t>they </a:t>
            </a:r>
            <a:r>
              <a:rPr sz="2200" spc="-20" dirty="0">
                <a:solidFill>
                  <a:srgbClr val="404040"/>
                </a:solidFill>
                <a:latin typeface="Noto Sans"/>
                <a:cs typeface="Noto Sans"/>
              </a:rPr>
              <a:t>arrived</a:t>
            </a:r>
            <a:r>
              <a:rPr sz="2200" spc="-20" dirty="0">
                <a:solidFill>
                  <a:srgbClr val="FF0000"/>
                </a:solidFill>
                <a:latin typeface="Noto Sans"/>
                <a:cs typeface="Noto Sans"/>
              </a:rPr>
              <a:t>, </a:t>
            </a:r>
            <a:r>
              <a:rPr sz="2200" spc="-15" dirty="0">
                <a:solidFill>
                  <a:srgbClr val="404040"/>
                </a:solidFill>
                <a:latin typeface="Noto Sans"/>
                <a:cs typeface="Noto Sans"/>
              </a:rPr>
              <a:t>you </a:t>
            </a:r>
            <a:r>
              <a:rPr sz="2200" spc="-20" dirty="0">
                <a:solidFill>
                  <a:srgbClr val="404040"/>
                </a:solidFill>
                <a:latin typeface="Noto Sans"/>
                <a:cs typeface="Noto Sans"/>
              </a:rPr>
              <a:t>can </a:t>
            </a:r>
            <a:r>
              <a:rPr sz="2200" spc="-15" dirty="0">
                <a:solidFill>
                  <a:srgbClr val="404040"/>
                </a:solidFill>
                <a:latin typeface="Noto Sans"/>
                <a:cs typeface="Noto Sans"/>
              </a:rPr>
              <a:t>place  </a:t>
            </a:r>
            <a:r>
              <a:rPr sz="2200" spc="-30" dirty="0">
                <a:solidFill>
                  <a:srgbClr val="404040"/>
                </a:solidFill>
                <a:latin typeface="Noto Sans"/>
                <a:cs typeface="Noto Sans"/>
              </a:rPr>
              <a:t>sequencing </a:t>
            </a:r>
            <a:r>
              <a:rPr sz="2200" spc="-15" dirty="0">
                <a:solidFill>
                  <a:srgbClr val="404040"/>
                </a:solidFill>
                <a:latin typeface="Noto Sans"/>
                <a:cs typeface="Noto Sans"/>
              </a:rPr>
              <a:t>information in each</a:t>
            </a:r>
            <a:r>
              <a:rPr sz="2200" spc="155" dirty="0">
                <a:solidFill>
                  <a:srgbClr val="404040"/>
                </a:solidFill>
                <a:latin typeface="Noto Sans"/>
                <a:cs typeface="Noto Sans"/>
              </a:rPr>
              <a:t> </a:t>
            </a:r>
            <a:r>
              <a:rPr sz="2200" spc="-30" dirty="0">
                <a:solidFill>
                  <a:srgbClr val="404040"/>
                </a:solidFill>
                <a:latin typeface="Noto Sans"/>
                <a:cs typeface="Noto Sans"/>
              </a:rPr>
              <a:t>message.</a:t>
            </a:r>
            <a:endParaRPr sz="2200">
              <a:latin typeface="Noto Sans"/>
              <a:cs typeface="Noto Sans"/>
            </a:endParaRPr>
          </a:p>
        </p:txBody>
      </p:sp>
      <p:sp>
        <p:nvSpPr>
          <p:cNvPr id="13" name="object 13"/>
          <p:cNvSpPr txBox="1"/>
          <p:nvPr/>
        </p:nvSpPr>
        <p:spPr>
          <a:xfrm>
            <a:off x="2812160" y="3886580"/>
            <a:ext cx="5308600"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404040"/>
                </a:solidFill>
                <a:latin typeface="Noto Sans"/>
                <a:cs typeface="Noto Sans"/>
              </a:rPr>
              <a:t>SQS </a:t>
            </a:r>
            <a:r>
              <a:rPr sz="2200" spc="-10" dirty="0">
                <a:solidFill>
                  <a:srgbClr val="404040"/>
                </a:solidFill>
                <a:latin typeface="Noto Sans"/>
                <a:cs typeface="Noto Sans"/>
              </a:rPr>
              <a:t>does </a:t>
            </a:r>
            <a:r>
              <a:rPr sz="2200" spc="-15" dirty="0">
                <a:solidFill>
                  <a:srgbClr val="404040"/>
                </a:solidFill>
                <a:latin typeface="Noto Sans"/>
                <a:cs typeface="Noto Sans"/>
              </a:rPr>
              <a:t>not </a:t>
            </a:r>
            <a:r>
              <a:rPr sz="2200" spc="-35" dirty="0">
                <a:solidFill>
                  <a:srgbClr val="404040"/>
                </a:solidFill>
                <a:latin typeface="Noto Sans"/>
                <a:cs typeface="Noto Sans"/>
              </a:rPr>
              <a:t>guarantee </a:t>
            </a:r>
            <a:r>
              <a:rPr sz="2200" spc="-15" dirty="0">
                <a:solidFill>
                  <a:srgbClr val="404040"/>
                </a:solidFill>
                <a:latin typeface="Noto Sans"/>
                <a:cs typeface="Noto Sans"/>
              </a:rPr>
              <a:t>first </a:t>
            </a:r>
            <a:r>
              <a:rPr sz="2200" spc="-30" dirty="0">
                <a:solidFill>
                  <a:srgbClr val="404040"/>
                </a:solidFill>
                <a:latin typeface="Noto Sans"/>
                <a:cs typeface="Noto Sans"/>
              </a:rPr>
              <a:t>in, </a:t>
            </a:r>
            <a:r>
              <a:rPr sz="2200" spc="-15" dirty="0">
                <a:solidFill>
                  <a:srgbClr val="404040"/>
                </a:solidFill>
                <a:latin typeface="Noto Sans"/>
                <a:cs typeface="Noto Sans"/>
              </a:rPr>
              <a:t>first</a:t>
            </a:r>
            <a:r>
              <a:rPr sz="2200" spc="185" dirty="0">
                <a:solidFill>
                  <a:srgbClr val="404040"/>
                </a:solidFill>
                <a:latin typeface="Noto Sans"/>
                <a:cs typeface="Noto Sans"/>
              </a:rPr>
              <a:t> </a:t>
            </a:r>
            <a:r>
              <a:rPr sz="2200" spc="-15" dirty="0">
                <a:solidFill>
                  <a:srgbClr val="404040"/>
                </a:solidFill>
                <a:latin typeface="Noto Sans"/>
                <a:cs typeface="Noto Sans"/>
              </a:rPr>
              <a:t>out.</a:t>
            </a:r>
            <a:endParaRPr sz="2200">
              <a:latin typeface="Noto Sans"/>
              <a:cs typeface="Noto Sans"/>
            </a:endParaRPr>
          </a:p>
        </p:txBody>
      </p:sp>
      <p:sp>
        <p:nvSpPr>
          <p:cNvPr id="14" name="object 14"/>
          <p:cNvSpPr/>
          <p:nvPr/>
        </p:nvSpPr>
        <p:spPr>
          <a:xfrm>
            <a:off x="5615940" y="711708"/>
            <a:ext cx="5068823" cy="252983"/>
          </a:xfrm>
          <a:prstGeom prst="rect">
            <a:avLst/>
          </a:prstGeom>
          <a:blipFill>
            <a:blip r:embed="rId2" cstate="print"/>
            <a:stretch>
              <a:fillRect/>
            </a:stretch>
          </a:blip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6" name="object 16"/>
          <p:cNvSpPr txBox="1"/>
          <p:nvPr/>
        </p:nvSpPr>
        <p:spPr>
          <a:xfrm>
            <a:off x="7540117" y="8814993"/>
            <a:ext cx="234950" cy="337820"/>
          </a:xfrm>
          <a:prstGeom prst="rect">
            <a:avLst/>
          </a:prstGeom>
        </p:spPr>
        <p:txBody>
          <a:bodyPr vert="horz" wrap="square" lIns="0" tIns="0" rIns="0" bIns="0" rtlCol="0">
            <a:spAutoFit/>
          </a:bodyPr>
          <a:lstStyle/>
          <a:p>
            <a:pPr marL="38100">
              <a:lnSpc>
                <a:spcPts val="2435"/>
              </a:lnSpc>
            </a:pPr>
            <a:fld id="{81D60167-4931-47E6-BA6A-407CBD079E47}" type="slidenum">
              <a:rPr sz="2450" spc="5" dirty="0">
                <a:solidFill>
                  <a:srgbClr val="7E7E7E"/>
                </a:solidFill>
                <a:latin typeface="Carlito"/>
                <a:cs typeface="Carlito"/>
              </a:rPr>
              <a:pPr marL="38100">
                <a:lnSpc>
                  <a:spcPts val="2435"/>
                </a:lnSpc>
              </a:pPr>
              <a:t>10</a:t>
            </a:fld>
            <a:endParaRPr sz="245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2354" y="268350"/>
            <a:ext cx="2973070" cy="513715"/>
          </a:xfrm>
          <a:prstGeom prst="rect">
            <a:avLst/>
          </a:prstGeom>
        </p:spPr>
        <p:txBody>
          <a:bodyPr vert="horz" wrap="square" lIns="0" tIns="12700" rIns="0" bIns="0" rtlCol="0">
            <a:spAutoFit/>
          </a:bodyPr>
          <a:lstStyle/>
          <a:p>
            <a:pPr marL="12700">
              <a:lnSpc>
                <a:spcPct val="100000"/>
              </a:lnSpc>
              <a:spcBef>
                <a:spcPts val="100"/>
              </a:spcBef>
            </a:pPr>
            <a:r>
              <a:rPr sz="3200" spc="55" dirty="0"/>
              <a:t>SQS</a:t>
            </a:r>
            <a:r>
              <a:rPr sz="3200" spc="-55" dirty="0"/>
              <a:t> </a:t>
            </a:r>
            <a:r>
              <a:rPr sz="3200" spc="70" dirty="0"/>
              <a:t>Messages</a:t>
            </a:r>
            <a:endParaRPr sz="3200"/>
          </a:p>
        </p:txBody>
      </p:sp>
      <p:sp>
        <p:nvSpPr>
          <p:cNvPr id="3" name="object 3"/>
          <p:cNvSpPr/>
          <p:nvPr/>
        </p:nvSpPr>
        <p:spPr>
          <a:xfrm>
            <a:off x="2941320" y="2766060"/>
            <a:ext cx="1712976" cy="206349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546094" y="5041772"/>
            <a:ext cx="50355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Noto Sans"/>
                <a:cs typeface="Noto Sans"/>
              </a:rPr>
              <a:t>SQS</a:t>
            </a:r>
            <a:endParaRPr sz="2000">
              <a:latin typeface="Noto Sans"/>
              <a:cs typeface="Noto Sans"/>
            </a:endParaRPr>
          </a:p>
        </p:txBody>
      </p:sp>
      <p:sp>
        <p:nvSpPr>
          <p:cNvPr id="5" name="object 5"/>
          <p:cNvSpPr/>
          <p:nvPr/>
        </p:nvSpPr>
        <p:spPr>
          <a:xfrm>
            <a:off x="7299959" y="2866644"/>
            <a:ext cx="1546859" cy="1792224"/>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480172" y="5007101"/>
            <a:ext cx="1187450" cy="635635"/>
          </a:xfrm>
          <a:prstGeom prst="rect">
            <a:avLst/>
          </a:prstGeom>
        </p:spPr>
        <p:txBody>
          <a:bodyPr vert="horz" wrap="square" lIns="0" tIns="13335" rIns="0" bIns="0" rtlCol="0">
            <a:spAutoFit/>
          </a:bodyPr>
          <a:lstStyle/>
          <a:p>
            <a:pPr algn="ctr">
              <a:lnSpc>
                <a:spcPct val="100000"/>
              </a:lnSpc>
              <a:spcBef>
                <a:spcPts val="105"/>
              </a:spcBef>
            </a:pPr>
            <a:r>
              <a:rPr sz="2000" dirty="0">
                <a:latin typeface="Noto Sans"/>
                <a:cs typeface="Noto Sans"/>
              </a:rPr>
              <a:t>SQS</a:t>
            </a:r>
            <a:endParaRPr sz="2000">
              <a:latin typeface="Noto Sans"/>
              <a:cs typeface="Noto Sans"/>
            </a:endParaRPr>
          </a:p>
          <a:p>
            <a:pPr algn="ctr">
              <a:lnSpc>
                <a:spcPct val="100000"/>
              </a:lnSpc>
            </a:pPr>
            <a:r>
              <a:rPr sz="2000" spc="-5" dirty="0">
                <a:latin typeface="Noto Sans"/>
                <a:cs typeface="Noto Sans"/>
              </a:rPr>
              <a:t>Me</a:t>
            </a:r>
            <a:r>
              <a:rPr sz="2000" spc="-10" dirty="0">
                <a:latin typeface="Noto Sans"/>
                <a:cs typeface="Noto Sans"/>
              </a:rPr>
              <a:t>s</a:t>
            </a:r>
            <a:r>
              <a:rPr sz="2000" dirty="0">
                <a:latin typeface="Noto Sans"/>
                <a:cs typeface="Noto Sans"/>
              </a:rPr>
              <a:t>s</a:t>
            </a:r>
            <a:r>
              <a:rPr sz="2000" spc="-45" dirty="0">
                <a:latin typeface="Noto Sans"/>
                <a:cs typeface="Noto Sans"/>
              </a:rPr>
              <a:t>ages</a:t>
            </a:r>
            <a:endParaRPr sz="2000">
              <a:latin typeface="Noto Sans"/>
              <a:cs typeface="Noto Sans"/>
            </a:endParaRPr>
          </a:p>
        </p:txBody>
      </p:sp>
      <p:sp>
        <p:nvSpPr>
          <p:cNvPr id="7" name="object 7"/>
          <p:cNvSpPr/>
          <p:nvPr/>
        </p:nvSpPr>
        <p:spPr>
          <a:xfrm>
            <a:off x="11385804" y="2773679"/>
            <a:ext cx="1560576" cy="2147316"/>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1589766" y="5007101"/>
            <a:ext cx="1151890" cy="635635"/>
          </a:xfrm>
          <a:prstGeom prst="rect">
            <a:avLst/>
          </a:prstGeom>
        </p:spPr>
        <p:txBody>
          <a:bodyPr vert="horz" wrap="square" lIns="0" tIns="13335" rIns="0" bIns="0" rtlCol="0">
            <a:spAutoFit/>
          </a:bodyPr>
          <a:lstStyle/>
          <a:p>
            <a:pPr algn="ctr">
              <a:lnSpc>
                <a:spcPct val="100000"/>
              </a:lnSpc>
              <a:spcBef>
                <a:spcPts val="105"/>
              </a:spcBef>
            </a:pPr>
            <a:r>
              <a:rPr sz="2000" spc="-5" dirty="0">
                <a:latin typeface="Noto Sans"/>
                <a:cs typeface="Noto Sans"/>
              </a:rPr>
              <a:t>256 </a:t>
            </a:r>
            <a:r>
              <a:rPr sz="2000" spc="-15" dirty="0">
                <a:latin typeface="Noto Sans"/>
                <a:cs typeface="Noto Sans"/>
              </a:rPr>
              <a:t>KB</a:t>
            </a:r>
            <a:r>
              <a:rPr sz="2000" spc="-85" dirty="0">
                <a:latin typeface="Noto Sans"/>
                <a:cs typeface="Noto Sans"/>
              </a:rPr>
              <a:t> </a:t>
            </a:r>
            <a:r>
              <a:rPr sz="2000" spc="-5" dirty="0">
                <a:latin typeface="Noto Sans"/>
                <a:cs typeface="Noto Sans"/>
              </a:rPr>
              <a:t>of</a:t>
            </a:r>
            <a:endParaRPr sz="2000">
              <a:latin typeface="Noto Sans"/>
              <a:cs typeface="Noto Sans"/>
            </a:endParaRPr>
          </a:p>
          <a:p>
            <a:pPr marL="2540" algn="ctr">
              <a:lnSpc>
                <a:spcPct val="100000"/>
              </a:lnSpc>
            </a:pPr>
            <a:r>
              <a:rPr sz="2000" spc="-60" dirty="0">
                <a:latin typeface="Noto Sans"/>
                <a:cs typeface="Noto Sans"/>
              </a:rPr>
              <a:t>Text</a:t>
            </a:r>
            <a:endParaRPr sz="2000">
              <a:latin typeface="Noto Sans"/>
              <a:cs typeface="Noto Sans"/>
            </a:endParaRPr>
          </a:p>
        </p:txBody>
      </p:sp>
      <p:sp>
        <p:nvSpPr>
          <p:cNvPr id="9" name="object 9"/>
          <p:cNvSpPr/>
          <p:nvPr/>
        </p:nvSpPr>
        <p:spPr>
          <a:xfrm>
            <a:off x="5029961" y="3823461"/>
            <a:ext cx="1976755" cy="76200"/>
          </a:xfrm>
          <a:custGeom>
            <a:avLst/>
            <a:gdLst/>
            <a:ahLst/>
            <a:cxnLst/>
            <a:rect l="l" t="t" r="r" b="b"/>
            <a:pathLst>
              <a:path w="1976754" h="76200">
                <a:moveTo>
                  <a:pt x="1957002" y="28066"/>
                </a:moveTo>
                <a:lnTo>
                  <a:pt x="1912873" y="28066"/>
                </a:lnTo>
                <a:lnTo>
                  <a:pt x="1913001" y="47878"/>
                </a:lnTo>
                <a:lnTo>
                  <a:pt x="1900239" y="47957"/>
                </a:lnTo>
                <a:lnTo>
                  <a:pt x="1900428" y="76200"/>
                </a:lnTo>
                <a:lnTo>
                  <a:pt x="1976373" y="37591"/>
                </a:lnTo>
                <a:lnTo>
                  <a:pt x="1957002" y="28066"/>
                </a:lnTo>
                <a:close/>
              </a:path>
              <a:path w="1976754" h="76200">
                <a:moveTo>
                  <a:pt x="1900107" y="28145"/>
                </a:moveTo>
                <a:lnTo>
                  <a:pt x="0" y="39877"/>
                </a:lnTo>
                <a:lnTo>
                  <a:pt x="0" y="59689"/>
                </a:lnTo>
                <a:lnTo>
                  <a:pt x="1900239" y="47957"/>
                </a:lnTo>
                <a:lnTo>
                  <a:pt x="1900107" y="28145"/>
                </a:lnTo>
                <a:close/>
              </a:path>
              <a:path w="1976754" h="76200">
                <a:moveTo>
                  <a:pt x="1912873" y="28066"/>
                </a:moveTo>
                <a:lnTo>
                  <a:pt x="1900107" y="28145"/>
                </a:lnTo>
                <a:lnTo>
                  <a:pt x="1900239" y="47957"/>
                </a:lnTo>
                <a:lnTo>
                  <a:pt x="1913001" y="47878"/>
                </a:lnTo>
                <a:lnTo>
                  <a:pt x="1912873" y="28066"/>
                </a:lnTo>
                <a:close/>
              </a:path>
              <a:path w="1976754" h="76200">
                <a:moveTo>
                  <a:pt x="1899919" y="0"/>
                </a:moveTo>
                <a:lnTo>
                  <a:pt x="1900107" y="28145"/>
                </a:lnTo>
                <a:lnTo>
                  <a:pt x="1957002" y="28066"/>
                </a:lnTo>
                <a:lnTo>
                  <a:pt x="1899919" y="0"/>
                </a:lnTo>
                <a:close/>
              </a:path>
            </a:pathLst>
          </a:custGeom>
          <a:solidFill>
            <a:srgbClr val="EC7C30"/>
          </a:solidFill>
        </p:spPr>
        <p:txBody>
          <a:bodyPr wrap="square" lIns="0" tIns="0" rIns="0" bIns="0" rtlCol="0"/>
          <a:lstStyle/>
          <a:p>
            <a:endParaRPr/>
          </a:p>
        </p:txBody>
      </p:sp>
      <p:sp>
        <p:nvSpPr>
          <p:cNvPr id="10" name="object 10"/>
          <p:cNvSpPr/>
          <p:nvPr/>
        </p:nvSpPr>
        <p:spPr>
          <a:xfrm>
            <a:off x="9077706" y="3829050"/>
            <a:ext cx="1977389" cy="76200"/>
          </a:xfrm>
          <a:custGeom>
            <a:avLst/>
            <a:gdLst/>
            <a:ahLst/>
            <a:cxnLst/>
            <a:rect l="l" t="t" r="r" b="b"/>
            <a:pathLst>
              <a:path w="1977390" h="76200">
                <a:moveTo>
                  <a:pt x="1900936" y="0"/>
                </a:moveTo>
                <a:lnTo>
                  <a:pt x="1900936" y="76200"/>
                </a:lnTo>
                <a:lnTo>
                  <a:pt x="1957324" y="48005"/>
                </a:lnTo>
                <a:lnTo>
                  <a:pt x="1913636" y="48005"/>
                </a:lnTo>
                <a:lnTo>
                  <a:pt x="1913636" y="28194"/>
                </a:lnTo>
                <a:lnTo>
                  <a:pt x="1957324" y="28194"/>
                </a:lnTo>
                <a:lnTo>
                  <a:pt x="1900936" y="0"/>
                </a:lnTo>
                <a:close/>
              </a:path>
              <a:path w="1977390" h="76200">
                <a:moveTo>
                  <a:pt x="1900936" y="28194"/>
                </a:moveTo>
                <a:lnTo>
                  <a:pt x="0" y="28194"/>
                </a:lnTo>
                <a:lnTo>
                  <a:pt x="0" y="48005"/>
                </a:lnTo>
                <a:lnTo>
                  <a:pt x="1900936" y="48005"/>
                </a:lnTo>
                <a:lnTo>
                  <a:pt x="1900936" y="28194"/>
                </a:lnTo>
                <a:close/>
              </a:path>
              <a:path w="1977390" h="76200">
                <a:moveTo>
                  <a:pt x="1957324" y="28194"/>
                </a:moveTo>
                <a:lnTo>
                  <a:pt x="1913636" y="28194"/>
                </a:lnTo>
                <a:lnTo>
                  <a:pt x="1913636" y="48005"/>
                </a:lnTo>
                <a:lnTo>
                  <a:pt x="1957324" y="48005"/>
                </a:lnTo>
                <a:lnTo>
                  <a:pt x="1977136" y="38100"/>
                </a:lnTo>
                <a:lnTo>
                  <a:pt x="1957324" y="28194"/>
                </a:lnTo>
                <a:close/>
              </a:path>
            </a:pathLst>
          </a:custGeom>
          <a:solidFill>
            <a:srgbClr val="EC7C30"/>
          </a:solidFill>
        </p:spPr>
        <p:txBody>
          <a:bodyPr wrap="square" lIns="0" tIns="0" rIns="0" bIns="0" rtlCol="0"/>
          <a:lstStyle/>
          <a:p>
            <a:endParaRPr/>
          </a:p>
        </p:txBody>
      </p:sp>
      <p:sp>
        <p:nvSpPr>
          <p:cNvPr id="11" name="object 11"/>
          <p:cNvSpPr/>
          <p:nvPr/>
        </p:nvSpPr>
        <p:spPr>
          <a:xfrm>
            <a:off x="6685788" y="722376"/>
            <a:ext cx="2919983" cy="231648"/>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3413505" y="1476248"/>
            <a:ext cx="9426575" cy="360680"/>
          </a:xfrm>
          <a:prstGeom prst="rect">
            <a:avLst/>
          </a:prstGeom>
        </p:spPr>
        <p:txBody>
          <a:bodyPr vert="horz" wrap="square" lIns="0" tIns="12065" rIns="0" bIns="0" rtlCol="0">
            <a:spAutoFit/>
          </a:bodyPr>
          <a:lstStyle/>
          <a:p>
            <a:pPr marL="12700">
              <a:lnSpc>
                <a:spcPct val="100000"/>
              </a:lnSpc>
              <a:spcBef>
                <a:spcPts val="95"/>
              </a:spcBef>
            </a:pPr>
            <a:r>
              <a:rPr sz="2200" spc="-30" dirty="0">
                <a:solidFill>
                  <a:srgbClr val="404040"/>
                </a:solidFill>
                <a:latin typeface="Noto Sans"/>
                <a:cs typeface="Noto Sans"/>
              </a:rPr>
              <a:t>Messages </a:t>
            </a:r>
            <a:r>
              <a:rPr sz="2200" spc="-20" dirty="0">
                <a:solidFill>
                  <a:srgbClr val="404040"/>
                </a:solidFill>
                <a:latin typeface="Noto Sans"/>
                <a:cs typeface="Noto Sans"/>
              </a:rPr>
              <a:t>can </a:t>
            </a:r>
            <a:r>
              <a:rPr sz="2200" spc="-15" dirty="0">
                <a:solidFill>
                  <a:srgbClr val="404040"/>
                </a:solidFill>
                <a:latin typeface="Noto Sans"/>
                <a:cs typeface="Noto Sans"/>
              </a:rPr>
              <a:t>contain </a:t>
            </a:r>
            <a:r>
              <a:rPr sz="2200" spc="-10" dirty="0">
                <a:solidFill>
                  <a:srgbClr val="404040"/>
                </a:solidFill>
                <a:latin typeface="Noto Sans"/>
                <a:cs typeface="Noto Sans"/>
              </a:rPr>
              <a:t>up </a:t>
            </a:r>
            <a:r>
              <a:rPr sz="2200" spc="-15" dirty="0">
                <a:solidFill>
                  <a:srgbClr val="404040"/>
                </a:solidFill>
                <a:latin typeface="Noto Sans"/>
                <a:cs typeface="Noto Sans"/>
              </a:rPr>
              <a:t>to </a:t>
            </a:r>
            <a:r>
              <a:rPr sz="2200" spc="-5" dirty="0">
                <a:solidFill>
                  <a:srgbClr val="404040"/>
                </a:solidFill>
                <a:latin typeface="Noto Sans"/>
                <a:cs typeface="Noto Sans"/>
              </a:rPr>
              <a:t>256KB </a:t>
            </a:r>
            <a:r>
              <a:rPr sz="2200" spc="-10" dirty="0">
                <a:solidFill>
                  <a:srgbClr val="404040"/>
                </a:solidFill>
                <a:latin typeface="Noto Sans"/>
                <a:cs typeface="Noto Sans"/>
              </a:rPr>
              <a:t>of </a:t>
            </a:r>
            <a:r>
              <a:rPr sz="2200" spc="-30" dirty="0">
                <a:solidFill>
                  <a:srgbClr val="404040"/>
                </a:solidFill>
                <a:latin typeface="Noto Sans"/>
                <a:cs typeface="Noto Sans"/>
              </a:rPr>
              <a:t>text </a:t>
            </a:r>
            <a:r>
              <a:rPr sz="2200" spc="-15" dirty="0">
                <a:solidFill>
                  <a:srgbClr val="404040"/>
                </a:solidFill>
                <a:latin typeface="Noto Sans"/>
                <a:cs typeface="Noto Sans"/>
              </a:rPr>
              <a:t>and </a:t>
            </a:r>
            <a:r>
              <a:rPr sz="2200" spc="-30" dirty="0">
                <a:solidFill>
                  <a:srgbClr val="404040"/>
                </a:solidFill>
                <a:latin typeface="Noto Sans"/>
                <a:cs typeface="Noto Sans"/>
              </a:rPr>
              <a:t>are </a:t>
            </a:r>
            <a:r>
              <a:rPr sz="2200" spc="-15" dirty="0">
                <a:solidFill>
                  <a:srgbClr val="404040"/>
                </a:solidFill>
                <a:latin typeface="Noto Sans"/>
                <a:cs typeface="Noto Sans"/>
              </a:rPr>
              <a:t>billed in </a:t>
            </a:r>
            <a:r>
              <a:rPr sz="2200" spc="-10" dirty="0">
                <a:solidFill>
                  <a:srgbClr val="404040"/>
                </a:solidFill>
                <a:latin typeface="Noto Sans"/>
                <a:cs typeface="Noto Sans"/>
              </a:rPr>
              <a:t>64KB</a:t>
            </a:r>
            <a:r>
              <a:rPr sz="2200" spc="395" dirty="0">
                <a:solidFill>
                  <a:srgbClr val="404040"/>
                </a:solidFill>
                <a:latin typeface="Noto Sans"/>
                <a:cs typeface="Noto Sans"/>
              </a:rPr>
              <a:t> </a:t>
            </a:r>
            <a:r>
              <a:rPr sz="2200" spc="-20" dirty="0">
                <a:solidFill>
                  <a:srgbClr val="404040"/>
                </a:solidFill>
                <a:latin typeface="Noto Sans"/>
                <a:cs typeface="Noto Sans"/>
              </a:rPr>
              <a:t>chunks.</a:t>
            </a:r>
            <a:endParaRPr sz="2200">
              <a:latin typeface="Noto Sans"/>
              <a:cs typeface="Noto Sans"/>
            </a:endParaRPr>
          </a:p>
        </p:txBody>
      </p:sp>
      <p:sp>
        <p:nvSpPr>
          <p:cNvPr id="13" name="object 13"/>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4" name="object 14"/>
          <p:cNvSpPr txBox="1"/>
          <p:nvPr/>
        </p:nvSpPr>
        <p:spPr>
          <a:xfrm>
            <a:off x="7540117" y="8814993"/>
            <a:ext cx="234950" cy="337820"/>
          </a:xfrm>
          <a:prstGeom prst="rect">
            <a:avLst/>
          </a:prstGeom>
        </p:spPr>
        <p:txBody>
          <a:bodyPr vert="horz" wrap="square" lIns="0" tIns="0" rIns="0" bIns="0" rtlCol="0">
            <a:spAutoFit/>
          </a:bodyPr>
          <a:lstStyle/>
          <a:p>
            <a:pPr marL="38100">
              <a:lnSpc>
                <a:spcPts val="2435"/>
              </a:lnSpc>
            </a:pPr>
            <a:fld id="{81D60167-4931-47E6-BA6A-407CBD079E47}" type="slidenum">
              <a:rPr sz="2450" spc="5" dirty="0">
                <a:solidFill>
                  <a:srgbClr val="7E7E7E"/>
                </a:solidFill>
                <a:latin typeface="Carlito"/>
                <a:cs typeface="Carlito"/>
              </a:rPr>
              <a:pPr marL="38100">
                <a:lnSpc>
                  <a:spcPts val="2435"/>
                </a:lnSpc>
              </a:pPr>
              <a:t>11</a:t>
            </a:fld>
            <a:endParaRPr sz="245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69102" y="268350"/>
            <a:ext cx="4721225" cy="513715"/>
          </a:xfrm>
          <a:prstGeom prst="rect">
            <a:avLst/>
          </a:prstGeom>
        </p:spPr>
        <p:txBody>
          <a:bodyPr vert="horz" wrap="square" lIns="0" tIns="12700" rIns="0" bIns="0" rtlCol="0">
            <a:spAutoFit/>
          </a:bodyPr>
          <a:lstStyle/>
          <a:p>
            <a:pPr marL="12700">
              <a:lnSpc>
                <a:spcPct val="100000"/>
              </a:lnSpc>
              <a:spcBef>
                <a:spcPts val="100"/>
              </a:spcBef>
            </a:pPr>
            <a:r>
              <a:rPr sz="3200" spc="55" dirty="0"/>
              <a:t>SQS </a:t>
            </a:r>
            <a:r>
              <a:rPr sz="3200" spc="65" dirty="0"/>
              <a:t>Message</a:t>
            </a:r>
            <a:r>
              <a:rPr sz="3200" spc="-105" dirty="0"/>
              <a:t> </a:t>
            </a:r>
            <a:r>
              <a:rPr sz="3200" spc="75" dirty="0"/>
              <a:t>Lifecycle</a:t>
            </a:r>
            <a:endParaRPr sz="3200"/>
          </a:p>
        </p:txBody>
      </p:sp>
      <p:sp>
        <p:nvSpPr>
          <p:cNvPr id="3" name="object 3"/>
          <p:cNvSpPr/>
          <p:nvPr/>
        </p:nvSpPr>
        <p:spPr>
          <a:xfrm>
            <a:off x="5789676" y="711708"/>
            <a:ext cx="4678680" cy="2529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189221" y="1476248"/>
            <a:ext cx="7875905" cy="360680"/>
          </a:xfrm>
          <a:prstGeom prst="rect">
            <a:avLst/>
          </a:prstGeom>
        </p:spPr>
        <p:txBody>
          <a:bodyPr vert="horz" wrap="square" lIns="0" tIns="12065" rIns="0" bIns="0" rtlCol="0">
            <a:spAutoFit/>
          </a:bodyPr>
          <a:lstStyle/>
          <a:p>
            <a:pPr marL="12700">
              <a:lnSpc>
                <a:spcPct val="100000"/>
              </a:lnSpc>
              <a:spcBef>
                <a:spcPts val="95"/>
              </a:spcBef>
            </a:pPr>
            <a:r>
              <a:rPr sz="2200" spc="-20" dirty="0">
                <a:solidFill>
                  <a:srgbClr val="404040"/>
                </a:solidFill>
                <a:latin typeface="Noto Sans"/>
                <a:cs typeface="Noto Sans"/>
              </a:rPr>
              <a:t>Guaranteed </a:t>
            </a:r>
            <a:r>
              <a:rPr sz="2200" spc="-15" dirty="0">
                <a:solidFill>
                  <a:srgbClr val="404040"/>
                </a:solidFill>
                <a:latin typeface="Noto Sans"/>
                <a:cs typeface="Noto Sans"/>
              </a:rPr>
              <a:t>delivery </a:t>
            </a:r>
            <a:r>
              <a:rPr sz="2200" spc="-10" dirty="0">
                <a:solidFill>
                  <a:srgbClr val="404040"/>
                </a:solidFill>
                <a:latin typeface="Noto Sans"/>
                <a:cs typeface="Noto Sans"/>
              </a:rPr>
              <a:t>is </a:t>
            </a:r>
            <a:r>
              <a:rPr sz="2200" spc="-25" dirty="0">
                <a:solidFill>
                  <a:srgbClr val="404040"/>
                </a:solidFill>
                <a:latin typeface="Noto Sans"/>
                <a:cs typeface="Noto Sans"/>
              </a:rPr>
              <a:t>ensured </a:t>
            </a:r>
            <a:r>
              <a:rPr sz="2200" spc="-45" dirty="0">
                <a:solidFill>
                  <a:srgbClr val="404040"/>
                </a:solidFill>
                <a:latin typeface="Noto Sans"/>
                <a:cs typeface="Noto Sans"/>
              </a:rPr>
              <a:t>using </a:t>
            </a:r>
            <a:r>
              <a:rPr sz="2200" spc="-15" dirty="0">
                <a:solidFill>
                  <a:srgbClr val="404040"/>
                </a:solidFill>
                <a:latin typeface="Noto Sans"/>
                <a:cs typeface="Noto Sans"/>
              </a:rPr>
              <a:t>visibility timeout</a:t>
            </a:r>
            <a:r>
              <a:rPr sz="2200" spc="340" dirty="0">
                <a:solidFill>
                  <a:srgbClr val="404040"/>
                </a:solidFill>
                <a:latin typeface="Noto Sans"/>
                <a:cs typeface="Noto Sans"/>
              </a:rPr>
              <a:t> </a:t>
            </a:r>
            <a:r>
              <a:rPr sz="2200" spc="-20" dirty="0">
                <a:solidFill>
                  <a:srgbClr val="404040"/>
                </a:solidFill>
                <a:latin typeface="Noto Sans"/>
                <a:cs typeface="Noto Sans"/>
              </a:rPr>
              <a:t>clock.</a:t>
            </a:r>
            <a:endParaRPr sz="2200">
              <a:latin typeface="Noto Sans"/>
              <a:cs typeface="Noto Sans"/>
            </a:endParaRPr>
          </a:p>
        </p:txBody>
      </p:sp>
      <p:grpSp>
        <p:nvGrpSpPr>
          <p:cNvPr id="5" name="object 5"/>
          <p:cNvGrpSpPr/>
          <p:nvPr/>
        </p:nvGrpSpPr>
        <p:grpSpPr>
          <a:xfrm>
            <a:off x="5948171" y="7063740"/>
            <a:ext cx="1308100" cy="960119"/>
            <a:chOff x="5948171" y="7063740"/>
            <a:chExt cx="1308100" cy="960119"/>
          </a:xfrm>
        </p:grpSpPr>
        <p:sp>
          <p:nvSpPr>
            <p:cNvPr id="6" name="object 6"/>
            <p:cNvSpPr/>
            <p:nvPr/>
          </p:nvSpPr>
          <p:spPr>
            <a:xfrm>
              <a:off x="5954267" y="7069836"/>
              <a:ext cx="1295400" cy="948055"/>
            </a:xfrm>
            <a:custGeom>
              <a:avLst/>
              <a:gdLst/>
              <a:ahLst/>
              <a:cxnLst/>
              <a:rect l="l" t="t" r="r" b="b"/>
              <a:pathLst>
                <a:path w="1295400" h="948054">
                  <a:moveTo>
                    <a:pt x="1207642" y="0"/>
                  </a:moveTo>
                  <a:lnTo>
                    <a:pt x="87757" y="0"/>
                  </a:lnTo>
                  <a:lnTo>
                    <a:pt x="53578" y="6889"/>
                  </a:lnTo>
                  <a:lnTo>
                    <a:pt x="25685" y="25685"/>
                  </a:lnTo>
                  <a:lnTo>
                    <a:pt x="6889" y="53578"/>
                  </a:lnTo>
                  <a:lnTo>
                    <a:pt x="0" y="87756"/>
                  </a:lnTo>
                  <a:lnTo>
                    <a:pt x="0" y="860145"/>
                  </a:lnTo>
                  <a:lnTo>
                    <a:pt x="6889" y="894312"/>
                  </a:lnTo>
                  <a:lnTo>
                    <a:pt x="25685" y="922215"/>
                  </a:lnTo>
                  <a:lnTo>
                    <a:pt x="53578" y="941028"/>
                  </a:lnTo>
                  <a:lnTo>
                    <a:pt x="87757" y="947927"/>
                  </a:lnTo>
                  <a:lnTo>
                    <a:pt x="1207642" y="947927"/>
                  </a:lnTo>
                  <a:lnTo>
                    <a:pt x="1241821" y="941028"/>
                  </a:lnTo>
                  <a:lnTo>
                    <a:pt x="1269714" y="922215"/>
                  </a:lnTo>
                  <a:lnTo>
                    <a:pt x="1288510" y="894312"/>
                  </a:lnTo>
                  <a:lnTo>
                    <a:pt x="1295400" y="860145"/>
                  </a:lnTo>
                  <a:lnTo>
                    <a:pt x="1295400" y="87756"/>
                  </a:lnTo>
                  <a:lnTo>
                    <a:pt x="1288510" y="53578"/>
                  </a:lnTo>
                  <a:lnTo>
                    <a:pt x="1269714" y="25685"/>
                  </a:lnTo>
                  <a:lnTo>
                    <a:pt x="1241821" y="6889"/>
                  </a:lnTo>
                  <a:lnTo>
                    <a:pt x="1207642" y="0"/>
                  </a:lnTo>
                  <a:close/>
                </a:path>
              </a:pathLst>
            </a:custGeom>
            <a:solidFill>
              <a:srgbClr val="BEBEBE"/>
            </a:solidFill>
          </p:spPr>
          <p:txBody>
            <a:bodyPr wrap="square" lIns="0" tIns="0" rIns="0" bIns="0" rtlCol="0"/>
            <a:lstStyle/>
            <a:p>
              <a:endParaRPr/>
            </a:p>
          </p:txBody>
        </p:sp>
        <p:sp>
          <p:nvSpPr>
            <p:cNvPr id="7" name="object 7"/>
            <p:cNvSpPr/>
            <p:nvPr/>
          </p:nvSpPr>
          <p:spPr>
            <a:xfrm>
              <a:off x="5954267" y="7069836"/>
              <a:ext cx="1295400" cy="948055"/>
            </a:xfrm>
            <a:custGeom>
              <a:avLst/>
              <a:gdLst/>
              <a:ahLst/>
              <a:cxnLst/>
              <a:rect l="l" t="t" r="r" b="b"/>
              <a:pathLst>
                <a:path w="1295400" h="948054">
                  <a:moveTo>
                    <a:pt x="0" y="87756"/>
                  </a:moveTo>
                  <a:lnTo>
                    <a:pt x="6889" y="53578"/>
                  </a:lnTo>
                  <a:lnTo>
                    <a:pt x="25685" y="25685"/>
                  </a:lnTo>
                  <a:lnTo>
                    <a:pt x="53578" y="6889"/>
                  </a:lnTo>
                  <a:lnTo>
                    <a:pt x="87757" y="0"/>
                  </a:lnTo>
                  <a:lnTo>
                    <a:pt x="1207642" y="0"/>
                  </a:lnTo>
                  <a:lnTo>
                    <a:pt x="1241821" y="6889"/>
                  </a:lnTo>
                  <a:lnTo>
                    <a:pt x="1269714" y="25685"/>
                  </a:lnTo>
                  <a:lnTo>
                    <a:pt x="1288510" y="53578"/>
                  </a:lnTo>
                  <a:lnTo>
                    <a:pt x="1295400" y="87756"/>
                  </a:lnTo>
                  <a:lnTo>
                    <a:pt x="1295400" y="860145"/>
                  </a:lnTo>
                  <a:lnTo>
                    <a:pt x="1288510" y="894312"/>
                  </a:lnTo>
                  <a:lnTo>
                    <a:pt x="1269714" y="922215"/>
                  </a:lnTo>
                  <a:lnTo>
                    <a:pt x="1241821" y="941028"/>
                  </a:lnTo>
                  <a:lnTo>
                    <a:pt x="1207642" y="947927"/>
                  </a:lnTo>
                  <a:lnTo>
                    <a:pt x="87757" y="947927"/>
                  </a:lnTo>
                  <a:lnTo>
                    <a:pt x="53578" y="941028"/>
                  </a:lnTo>
                  <a:lnTo>
                    <a:pt x="25685" y="922215"/>
                  </a:lnTo>
                  <a:lnTo>
                    <a:pt x="6889" y="894312"/>
                  </a:lnTo>
                  <a:lnTo>
                    <a:pt x="0" y="860145"/>
                  </a:lnTo>
                  <a:lnTo>
                    <a:pt x="0" y="87756"/>
                  </a:lnTo>
                  <a:close/>
                </a:path>
              </a:pathLst>
            </a:custGeom>
            <a:ln w="12192">
              <a:solidFill>
                <a:srgbClr val="787878"/>
              </a:solidFill>
            </a:ln>
          </p:spPr>
          <p:txBody>
            <a:bodyPr wrap="square" lIns="0" tIns="0" rIns="0" bIns="0" rtlCol="0"/>
            <a:lstStyle/>
            <a:p>
              <a:endParaRPr/>
            </a:p>
          </p:txBody>
        </p:sp>
        <p:sp>
          <p:nvSpPr>
            <p:cNvPr id="8" name="object 8"/>
            <p:cNvSpPr/>
            <p:nvPr/>
          </p:nvSpPr>
          <p:spPr>
            <a:xfrm>
              <a:off x="7001255" y="7755636"/>
              <a:ext cx="207264" cy="205740"/>
            </a:xfrm>
            <a:prstGeom prst="rect">
              <a:avLst/>
            </a:prstGeom>
            <a:blipFill>
              <a:blip r:embed="rId3" cstate="print"/>
              <a:stretch>
                <a:fillRect/>
              </a:stretch>
            </a:blipFill>
          </p:spPr>
          <p:txBody>
            <a:bodyPr wrap="square" lIns="0" tIns="0" rIns="0" bIns="0" rtlCol="0"/>
            <a:lstStyle/>
            <a:p>
              <a:endParaRPr/>
            </a:p>
          </p:txBody>
        </p:sp>
      </p:grpSp>
      <p:sp>
        <p:nvSpPr>
          <p:cNvPr id="9" name="object 9"/>
          <p:cNvSpPr txBox="1"/>
          <p:nvPr/>
        </p:nvSpPr>
        <p:spPr>
          <a:xfrm>
            <a:off x="6081776" y="7432040"/>
            <a:ext cx="1073150" cy="508634"/>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404040"/>
                </a:solidFill>
                <a:latin typeface="Noto Sans"/>
                <a:cs typeface="Noto Sans"/>
              </a:rPr>
              <a:t>Component</a:t>
            </a:r>
            <a:r>
              <a:rPr sz="1200" b="1" spc="-50" dirty="0">
                <a:solidFill>
                  <a:srgbClr val="404040"/>
                </a:solidFill>
                <a:latin typeface="Noto Sans"/>
                <a:cs typeface="Noto Sans"/>
              </a:rPr>
              <a:t> </a:t>
            </a:r>
            <a:r>
              <a:rPr sz="1200" b="1" spc="-5" dirty="0">
                <a:solidFill>
                  <a:srgbClr val="404040"/>
                </a:solidFill>
                <a:latin typeface="Noto Sans"/>
                <a:cs typeface="Noto Sans"/>
              </a:rPr>
              <a:t>2</a:t>
            </a:r>
            <a:endParaRPr sz="1200">
              <a:latin typeface="Noto Sans"/>
              <a:cs typeface="Noto Sans"/>
            </a:endParaRPr>
          </a:p>
          <a:p>
            <a:pPr marR="5080" algn="r">
              <a:lnSpc>
                <a:spcPct val="100000"/>
              </a:lnSpc>
              <a:spcBef>
                <a:spcPts val="1165"/>
              </a:spcBef>
            </a:pPr>
            <a:r>
              <a:rPr sz="1000" spc="-5" dirty="0">
                <a:solidFill>
                  <a:srgbClr val="404040"/>
                </a:solidFill>
                <a:latin typeface="Carlito"/>
                <a:cs typeface="Carlito"/>
              </a:rPr>
              <a:t>A</a:t>
            </a:r>
            <a:endParaRPr sz="1000">
              <a:latin typeface="Carlito"/>
              <a:cs typeface="Carlito"/>
            </a:endParaRPr>
          </a:p>
        </p:txBody>
      </p:sp>
      <p:sp>
        <p:nvSpPr>
          <p:cNvPr id="10" name="object 10"/>
          <p:cNvSpPr/>
          <p:nvPr/>
        </p:nvSpPr>
        <p:spPr>
          <a:xfrm>
            <a:off x="9151619" y="7624571"/>
            <a:ext cx="481583" cy="62026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546335" y="6867143"/>
            <a:ext cx="481583" cy="620268"/>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0431780" y="6533388"/>
            <a:ext cx="481583" cy="620268"/>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1452859" y="6763511"/>
            <a:ext cx="481583" cy="620268"/>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1590019" y="7589519"/>
            <a:ext cx="481583" cy="620268"/>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0788395" y="7278623"/>
            <a:ext cx="481583" cy="620267"/>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10027919" y="7555992"/>
            <a:ext cx="481583" cy="620268"/>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5180457" y="6302502"/>
            <a:ext cx="2958465" cy="666115"/>
          </a:xfrm>
          <a:prstGeom prst="rect">
            <a:avLst/>
          </a:prstGeom>
        </p:spPr>
        <p:txBody>
          <a:bodyPr vert="horz" wrap="square" lIns="0" tIns="12700" rIns="0" bIns="0" rtlCol="0">
            <a:spAutoFit/>
          </a:bodyPr>
          <a:lstStyle/>
          <a:p>
            <a:pPr marL="12700" marR="5080" algn="just">
              <a:lnSpc>
                <a:spcPct val="100000"/>
              </a:lnSpc>
              <a:spcBef>
                <a:spcPts val="100"/>
              </a:spcBef>
            </a:pPr>
            <a:r>
              <a:rPr sz="1400" spc="-5" dirty="0">
                <a:latin typeface="Noto Sans"/>
                <a:cs typeface="Noto Sans"/>
              </a:rPr>
              <a:t>Component </a:t>
            </a:r>
            <a:r>
              <a:rPr sz="1400" dirty="0">
                <a:latin typeface="Noto Sans"/>
                <a:cs typeface="Noto Sans"/>
              </a:rPr>
              <a:t>2 </a:t>
            </a:r>
            <a:r>
              <a:rPr sz="1400" spc="-5" dirty="0">
                <a:latin typeface="Noto Sans"/>
                <a:cs typeface="Noto Sans"/>
              </a:rPr>
              <a:t>processes </a:t>
            </a:r>
            <a:r>
              <a:rPr sz="1400" spc="-20" dirty="0">
                <a:latin typeface="Noto Sans"/>
                <a:cs typeface="Noto Sans"/>
              </a:rPr>
              <a:t>Message</a:t>
            </a:r>
            <a:r>
              <a:rPr sz="1400" spc="-125" dirty="0">
                <a:latin typeface="Noto Sans"/>
                <a:cs typeface="Noto Sans"/>
              </a:rPr>
              <a:t> </a:t>
            </a:r>
            <a:r>
              <a:rPr sz="1400" spc="-10" dirty="0">
                <a:latin typeface="Noto Sans"/>
                <a:cs typeface="Noto Sans"/>
              </a:rPr>
              <a:t>A  </a:t>
            </a:r>
            <a:r>
              <a:rPr sz="1400" spc="-5" dirty="0">
                <a:latin typeface="Noto Sans"/>
                <a:cs typeface="Noto Sans"/>
              </a:rPr>
              <a:t>And then deletes </a:t>
            </a:r>
            <a:r>
              <a:rPr sz="1400" spc="-10" dirty="0">
                <a:latin typeface="Noto Sans"/>
                <a:cs typeface="Noto Sans"/>
              </a:rPr>
              <a:t>it from the </a:t>
            </a:r>
            <a:r>
              <a:rPr sz="1400" spc="-5" dirty="0">
                <a:latin typeface="Noto Sans"/>
                <a:cs typeface="Noto Sans"/>
              </a:rPr>
              <a:t>queue  </a:t>
            </a:r>
            <a:r>
              <a:rPr sz="1400" spc="-20" dirty="0">
                <a:latin typeface="Noto Sans"/>
                <a:cs typeface="Noto Sans"/>
              </a:rPr>
              <a:t>during </a:t>
            </a:r>
            <a:r>
              <a:rPr sz="1400" spc="-10" dirty="0">
                <a:latin typeface="Noto Sans"/>
                <a:cs typeface="Noto Sans"/>
              </a:rPr>
              <a:t>the visibility </a:t>
            </a:r>
            <a:r>
              <a:rPr sz="1400" spc="-5" dirty="0">
                <a:latin typeface="Noto Sans"/>
                <a:cs typeface="Noto Sans"/>
              </a:rPr>
              <a:t>timeout</a:t>
            </a:r>
            <a:r>
              <a:rPr sz="1400" spc="-70" dirty="0">
                <a:latin typeface="Noto Sans"/>
                <a:cs typeface="Noto Sans"/>
              </a:rPr>
              <a:t> </a:t>
            </a:r>
            <a:r>
              <a:rPr sz="1400" spc="-5" dirty="0">
                <a:latin typeface="Noto Sans"/>
                <a:cs typeface="Noto Sans"/>
              </a:rPr>
              <a:t>period</a:t>
            </a:r>
            <a:endParaRPr sz="1400">
              <a:latin typeface="Noto Sans"/>
              <a:cs typeface="Noto Sans"/>
            </a:endParaRPr>
          </a:p>
        </p:txBody>
      </p:sp>
      <p:grpSp>
        <p:nvGrpSpPr>
          <p:cNvPr id="18" name="object 18"/>
          <p:cNvGrpSpPr/>
          <p:nvPr/>
        </p:nvGrpSpPr>
        <p:grpSpPr>
          <a:xfrm>
            <a:off x="4581144" y="6429755"/>
            <a:ext cx="486409" cy="486409"/>
            <a:chOff x="4581144" y="6429755"/>
            <a:chExt cx="486409" cy="486409"/>
          </a:xfrm>
        </p:grpSpPr>
        <p:sp>
          <p:nvSpPr>
            <p:cNvPr id="19" name="object 19"/>
            <p:cNvSpPr/>
            <p:nvPr/>
          </p:nvSpPr>
          <p:spPr>
            <a:xfrm>
              <a:off x="4587240" y="6435851"/>
              <a:ext cx="474345" cy="474345"/>
            </a:xfrm>
            <a:custGeom>
              <a:avLst/>
              <a:gdLst/>
              <a:ahLst/>
              <a:cxnLst/>
              <a:rect l="l" t="t" r="r" b="b"/>
              <a:pathLst>
                <a:path w="474345" h="474345">
                  <a:moveTo>
                    <a:pt x="236982" y="0"/>
                  </a:moveTo>
                  <a:lnTo>
                    <a:pt x="189205" y="4812"/>
                  </a:lnTo>
                  <a:lnTo>
                    <a:pt x="144714" y="18615"/>
                  </a:lnTo>
                  <a:lnTo>
                    <a:pt x="104458" y="40458"/>
                  </a:lnTo>
                  <a:lnTo>
                    <a:pt x="69389" y="69389"/>
                  </a:lnTo>
                  <a:lnTo>
                    <a:pt x="40458" y="104458"/>
                  </a:lnTo>
                  <a:lnTo>
                    <a:pt x="18615" y="144714"/>
                  </a:lnTo>
                  <a:lnTo>
                    <a:pt x="4812" y="189205"/>
                  </a:lnTo>
                  <a:lnTo>
                    <a:pt x="0" y="236981"/>
                  </a:lnTo>
                  <a:lnTo>
                    <a:pt x="4812" y="284758"/>
                  </a:lnTo>
                  <a:lnTo>
                    <a:pt x="18615" y="329249"/>
                  </a:lnTo>
                  <a:lnTo>
                    <a:pt x="40458" y="369505"/>
                  </a:lnTo>
                  <a:lnTo>
                    <a:pt x="69389" y="404574"/>
                  </a:lnTo>
                  <a:lnTo>
                    <a:pt x="104458" y="433505"/>
                  </a:lnTo>
                  <a:lnTo>
                    <a:pt x="144714" y="455348"/>
                  </a:lnTo>
                  <a:lnTo>
                    <a:pt x="189205" y="469151"/>
                  </a:lnTo>
                  <a:lnTo>
                    <a:pt x="236982" y="473964"/>
                  </a:lnTo>
                  <a:lnTo>
                    <a:pt x="284758" y="469151"/>
                  </a:lnTo>
                  <a:lnTo>
                    <a:pt x="329249" y="455348"/>
                  </a:lnTo>
                  <a:lnTo>
                    <a:pt x="369505" y="433505"/>
                  </a:lnTo>
                  <a:lnTo>
                    <a:pt x="404574" y="404574"/>
                  </a:lnTo>
                  <a:lnTo>
                    <a:pt x="433505" y="369505"/>
                  </a:lnTo>
                  <a:lnTo>
                    <a:pt x="455348" y="329249"/>
                  </a:lnTo>
                  <a:lnTo>
                    <a:pt x="469151" y="284758"/>
                  </a:lnTo>
                  <a:lnTo>
                    <a:pt x="473963" y="236981"/>
                  </a:lnTo>
                  <a:lnTo>
                    <a:pt x="469151" y="189205"/>
                  </a:lnTo>
                  <a:lnTo>
                    <a:pt x="455348" y="144714"/>
                  </a:lnTo>
                  <a:lnTo>
                    <a:pt x="433505" y="104458"/>
                  </a:lnTo>
                  <a:lnTo>
                    <a:pt x="404574" y="69389"/>
                  </a:lnTo>
                  <a:lnTo>
                    <a:pt x="369505" y="40458"/>
                  </a:lnTo>
                  <a:lnTo>
                    <a:pt x="329249" y="18615"/>
                  </a:lnTo>
                  <a:lnTo>
                    <a:pt x="284758" y="4812"/>
                  </a:lnTo>
                  <a:lnTo>
                    <a:pt x="236982" y="0"/>
                  </a:lnTo>
                  <a:close/>
                </a:path>
              </a:pathLst>
            </a:custGeom>
            <a:solidFill>
              <a:srgbClr val="F1A74D"/>
            </a:solidFill>
          </p:spPr>
          <p:txBody>
            <a:bodyPr wrap="square" lIns="0" tIns="0" rIns="0" bIns="0" rtlCol="0"/>
            <a:lstStyle/>
            <a:p>
              <a:endParaRPr/>
            </a:p>
          </p:txBody>
        </p:sp>
        <p:sp>
          <p:nvSpPr>
            <p:cNvPr id="20" name="object 20"/>
            <p:cNvSpPr/>
            <p:nvPr/>
          </p:nvSpPr>
          <p:spPr>
            <a:xfrm>
              <a:off x="4587240" y="6435851"/>
              <a:ext cx="474345" cy="474345"/>
            </a:xfrm>
            <a:custGeom>
              <a:avLst/>
              <a:gdLst/>
              <a:ahLst/>
              <a:cxnLst/>
              <a:rect l="l" t="t" r="r" b="b"/>
              <a:pathLst>
                <a:path w="474345" h="474345">
                  <a:moveTo>
                    <a:pt x="0" y="236981"/>
                  </a:moveTo>
                  <a:lnTo>
                    <a:pt x="4812" y="189205"/>
                  </a:lnTo>
                  <a:lnTo>
                    <a:pt x="18615" y="144714"/>
                  </a:lnTo>
                  <a:lnTo>
                    <a:pt x="40458" y="104458"/>
                  </a:lnTo>
                  <a:lnTo>
                    <a:pt x="69389" y="69389"/>
                  </a:lnTo>
                  <a:lnTo>
                    <a:pt x="104458" y="40458"/>
                  </a:lnTo>
                  <a:lnTo>
                    <a:pt x="144714" y="18615"/>
                  </a:lnTo>
                  <a:lnTo>
                    <a:pt x="189205" y="4812"/>
                  </a:lnTo>
                  <a:lnTo>
                    <a:pt x="236982" y="0"/>
                  </a:lnTo>
                  <a:lnTo>
                    <a:pt x="284758" y="4812"/>
                  </a:lnTo>
                  <a:lnTo>
                    <a:pt x="329249" y="18615"/>
                  </a:lnTo>
                  <a:lnTo>
                    <a:pt x="369505" y="40458"/>
                  </a:lnTo>
                  <a:lnTo>
                    <a:pt x="404574" y="69389"/>
                  </a:lnTo>
                  <a:lnTo>
                    <a:pt x="433505" y="104458"/>
                  </a:lnTo>
                  <a:lnTo>
                    <a:pt x="455348" y="144714"/>
                  </a:lnTo>
                  <a:lnTo>
                    <a:pt x="469151" y="189205"/>
                  </a:lnTo>
                  <a:lnTo>
                    <a:pt x="473963" y="236981"/>
                  </a:lnTo>
                  <a:lnTo>
                    <a:pt x="469151" y="284758"/>
                  </a:lnTo>
                  <a:lnTo>
                    <a:pt x="455348" y="329249"/>
                  </a:lnTo>
                  <a:lnTo>
                    <a:pt x="433505" y="369505"/>
                  </a:lnTo>
                  <a:lnTo>
                    <a:pt x="404574" y="404574"/>
                  </a:lnTo>
                  <a:lnTo>
                    <a:pt x="369505" y="433505"/>
                  </a:lnTo>
                  <a:lnTo>
                    <a:pt x="329249" y="455348"/>
                  </a:lnTo>
                  <a:lnTo>
                    <a:pt x="284758" y="469151"/>
                  </a:lnTo>
                  <a:lnTo>
                    <a:pt x="236982" y="473964"/>
                  </a:lnTo>
                  <a:lnTo>
                    <a:pt x="189205" y="469151"/>
                  </a:lnTo>
                  <a:lnTo>
                    <a:pt x="144714" y="455348"/>
                  </a:lnTo>
                  <a:lnTo>
                    <a:pt x="104458" y="433505"/>
                  </a:lnTo>
                  <a:lnTo>
                    <a:pt x="69389" y="404574"/>
                  </a:lnTo>
                  <a:lnTo>
                    <a:pt x="40458" y="369505"/>
                  </a:lnTo>
                  <a:lnTo>
                    <a:pt x="18615" y="329249"/>
                  </a:lnTo>
                  <a:lnTo>
                    <a:pt x="4812" y="284758"/>
                  </a:lnTo>
                  <a:lnTo>
                    <a:pt x="0" y="236981"/>
                  </a:lnTo>
                  <a:close/>
                </a:path>
              </a:pathLst>
            </a:custGeom>
            <a:ln w="12192">
              <a:solidFill>
                <a:srgbClr val="F1A74D"/>
              </a:solidFill>
            </a:ln>
          </p:spPr>
          <p:txBody>
            <a:bodyPr wrap="square" lIns="0" tIns="0" rIns="0" bIns="0" rtlCol="0"/>
            <a:lstStyle/>
            <a:p>
              <a:endParaRPr/>
            </a:p>
          </p:txBody>
        </p:sp>
      </p:grpSp>
      <p:sp>
        <p:nvSpPr>
          <p:cNvPr id="21" name="object 21"/>
          <p:cNvSpPr txBox="1"/>
          <p:nvPr/>
        </p:nvSpPr>
        <p:spPr>
          <a:xfrm>
            <a:off x="4764151" y="6535292"/>
            <a:ext cx="12255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Carlito"/>
                <a:cs typeface="Carlito"/>
              </a:rPr>
              <a:t>3</a:t>
            </a:r>
            <a:endParaRPr sz="1500">
              <a:latin typeface="Carlito"/>
              <a:cs typeface="Carlito"/>
            </a:endParaRPr>
          </a:p>
        </p:txBody>
      </p:sp>
      <p:sp>
        <p:nvSpPr>
          <p:cNvPr id="22" name="object 22"/>
          <p:cNvSpPr txBox="1"/>
          <p:nvPr/>
        </p:nvSpPr>
        <p:spPr>
          <a:xfrm>
            <a:off x="9272143" y="5910453"/>
            <a:ext cx="604520" cy="574040"/>
          </a:xfrm>
          <a:prstGeom prst="rect">
            <a:avLst/>
          </a:prstGeom>
        </p:spPr>
        <p:txBody>
          <a:bodyPr vert="horz" wrap="square" lIns="0" tIns="12700" rIns="0" bIns="0" rtlCol="0">
            <a:spAutoFit/>
          </a:bodyPr>
          <a:lstStyle/>
          <a:p>
            <a:pPr marL="12700" marR="5080" algn="just">
              <a:lnSpc>
                <a:spcPct val="100000"/>
              </a:lnSpc>
              <a:spcBef>
                <a:spcPts val="100"/>
              </a:spcBef>
            </a:pPr>
            <a:r>
              <a:rPr sz="1200" spc="-10" dirty="0">
                <a:latin typeface="Noto Sans"/>
                <a:cs typeface="Noto Sans"/>
              </a:rPr>
              <a:t>Visib</a:t>
            </a:r>
            <a:r>
              <a:rPr sz="1200" spc="-15" dirty="0">
                <a:latin typeface="Noto Sans"/>
                <a:cs typeface="Noto Sans"/>
              </a:rPr>
              <a:t>i</a:t>
            </a:r>
            <a:r>
              <a:rPr sz="1200" spc="-10" dirty="0">
                <a:latin typeface="Noto Sans"/>
                <a:cs typeface="Noto Sans"/>
              </a:rPr>
              <a:t>l</a:t>
            </a:r>
            <a:r>
              <a:rPr sz="1200" spc="-20" dirty="0">
                <a:latin typeface="Noto Sans"/>
                <a:cs typeface="Noto Sans"/>
              </a:rPr>
              <a:t>i</a:t>
            </a:r>
            <a:r>
              <a:rPr sz="1200" spc="-10" dirty="0">
                <a:latin typeface="Noto Sans"/>
                <a:cs typeface="Noto Sans"/>
              </a:rPr>
              <a:t>ty  </a:t>
            </a:r>
            <a:r>
              <a:rPr sz="1200" spc="-15" dirty="0">
                <a:latin typeface="Noto Sans"/>
                <a:cs typeface="Noto Sans"/>
              </a:rPr>
              <a:t>timeout  </a:t>
            </a:r>
            <a:r>
              <a:rPr sz="1200" spc="-10" dirty="0">
                <a:latin typeface="Noto Sans"/>
                <a:cs typeface="Noto Sans"/>
              </a:rPr>
              <a:t>clock</a:t>
            </a:r>
            <a:endParaRPr sz="1200">
              <a:latin typeface="Noto Sans"/>
              <a:cs typeface="Noto Sans"/>
            </a:endParaRPr>
          </a:p>
        </p:txBody>
      </p:sp>
      <p:sp>
        <p:nvSpPr>
          <p:cNvPr id="23" name="object 23"/>
          <p:cNvSpPr txBox="1"/>
          <p:nvPr/>
        </p:nvSpPr>
        <p:spPr>
          <a:xfrm>
            <a:off x="8786241" y="5776341"/>
            <a:ext cx="11303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Noto Sans"/>
                <a:cs typeface="Noto Sans"/>
              </a:rPr>
              <a:t>0</a:t>
            </a:r>
            <a:endParaRPr sz="1200">
              <a:latin typeface="Noto Sans"/>
              <a:cs typeface="Noto Sans"/>
            </a:endParaRPr>
          </a:p>
        </p:txBody>
      </p:sp>
      <p:sp>
        <p:nvSpPr>
          <p:cNvPr id="24" name="object 24"/>
          <p:cNvSpPr txBox="1"/>
          <p:nvPr/>
        </p:nvSpPr>
        <p:spPr>
          <a:xfrm>
            <a:off x="8316214" y="6447535"/>
            <a:ext cx="1993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Noto Sans"/>
                <a:cs typeface="Noto Sans"/>
              </a:rPr>
              <a:t>40</a:t>
            </a:r>
            <a:endParaRPr sz="1200">
              <a:latin typeface="Noto Sans"/>
              <a:cs typeface="Noto Sans"/>
            </a:endParaRPr>
          </a:p>
        </p:txBody>
      </p:sp>
      <p:sp>
        <p:nvSpPr>
          <p:cNvPr id="25" name="object 25"/>
          <p:cNvSpPr/>
          <p:nvPr/>
        </p:nvSpPr>
        <p:spPr>
          <a:xfrm>
            <a:off x="8503919" y="5975603"/>
            <a:ext cx="708659" cy="708660"/>
          </a:xfrm>
          <a:prstGeom prst="rect">
            <a:avLst/>
          </a:prstGeom>
          <a:blipFill>
            <a:blip r:embed="rId5" cstate="print"/>
            <a:stretch>
              <a:fillRect/>
            </a:stretch>
          </a:blipFill>
        </p:spPr>
        <p:txBody>
          <a:bodyPr wrap="square" lIns="0" tIns="0" rIns="0" bIns="0" rtlCol="0"/>
          <a:lstStyle/>
          <a:p>
            <a:endParaRPr/>
          </a:p>
        </p:txBody>
      </p:sp>
      <p:sp>
        <p:nvSpPr>
          <p:cNvPr id="26" name="object 26"/>
          <p:cNvSpPr txBox="1"/>
          <p:nvPr/>
        </p:nvSpPr>
        <p:spPr>
          <a:xfrm>
            <a:off x="8975852" y="6643242"/>
            <a:ext cx="1993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Noto Sans"/>
                <a:cs typeface="Noto Sans"/>
              </a:rPr>
              <a:t>25</a:t>
            </a:r>
            <a:endParaRPr sz="1200">
              <a:latin typeface="Noto Sans"/>
              <a:cs typeface="Noto Sans"/>
            </a:endParaRPr>
          </a:p>
        </p:txBody>
      </p:sp>
      <p:sp>
        <p:nvSpPr>
          <p:cNvPr id="27" name="object 27"/>
          <p:cNvSpPr/>
          <p:nvPr/>
        </p:nvSpPr>
        <p:spPr>
          <a:xfrm>
            <a:off x="3182747" y="3515614"/>
            <a:ext cx="1108075" cy="76200"/>
          </a:xfrm>
          <a:custGeom>
            <a:avLst/>
            <a:gdLst/>
            <a:ahLst/>
            <a:cxnLst/>
            <a:rect l="l" t="t" r="r" b="b"/>
            <a:pathLst>
              <a:path w="1108075" h="76200">
                <a:moveTo>
                  <a:pt x="1088735" y="28066"/>
                </a:moveTo>
                <a:lnTo>
                  <a:pt x="1044575" y="28066"/>
                </a:lnTo>
                <a:lnTo>
                  <a:pt x="1044701" y="47878"/>
                </a:lnTo>
                <a:lnTo>
                  <a:pt x="1031987" y="47962"/>
                </a:lnTo>
                <a:lnTo>
                  <a:pt x="1032128" y="76200"/>
                </a:lnTo>
                <a:lnTo>
                  <a:pt x="1108075" y="37591"/>
                </a:lnTo>
                <a:lnTo>
                  <a:pt x="1088735" y="28066"/>
                </a:lnTo>
                <a:close/>
              </a:path>
              <a:path w="1108075" h="76200">
                <a:moveTo>
                  <a:pt x="1031888" y="28150"/>
                </a:moveTo>
                <a:lnTo>
                  <a:pt x="0" y="34925"/>
                </a:lnTo>
                <a:lnTo>
                  <a:pt x="126" y="54737"/>
                </a:lnTo>
                <a:lnTo>
                  <a:pt x="1031987" y="47962"/>
                </a:lnTo>
                <a:lnTo>
                  <a:pt x="1031888" y="28150"/>
                </a:lnTo>
                <a:close/>
              </a:path>
              <a:path w="1108075" h="76200">
                <a:moveTo>
                  <a:pt x="1044575" y="28066"/>
                </a:moveTo>
                <a:lnTo>
                  <a:pt x="1031888" y="28150"/>
                </a:lnTo>
                <a:lnTo>
                  <a:pt x="1031987" y="47962"/>
                </a:lnTo>
                <a:lnTo>
                  <a:pt x="1044701" y="47878"/>
                </a:lnTo>
                <a:lnTo>
                  <a:pt x="1044575" y="28066"/>
                </a:lnTo>
                <a:close/>
              </a:path>
              <a:path w="1108075" h="76200">
                <a:moveTo>
                  <a:pt x="1031748" y="0"/>
                </a:moveTo>
                <a:lnTo>
                  <a:pt x="1031888" y="28150"/>
                </a:lnTo>
                <a:lnTo>
                  <a:pt x="1088735" y="28066"/>
                </a:lnTo>
                <a:lnTo>
                  <a:pt x="1031748" y="0"/>
                </a:lnTo>
                <a:close/>
              </a:path>
            </a:pathLst>
          </a:custGeom>
          <a:solidFill>
            <a:srgbClr val="EC7C30"/>
          </a:solidFill>
        </p:spPr>
        <p:txBody>
          <a:bodyPr wrap="square" lIns="0" tIns="0" rIns="0" bIns="0" rtlCol="0"/>
          <a:lstStyle/>
          <a:p>
            <a:endParaRPr/>
          </a:p>
        </p:txBody>
      </p:sp>
      <p:sp>
        <p:nvSpPr>
          <p:cNvPr id="28" name="object 28"/>
          <p:cNvSpPr/>
          <p:nvPr/>
        </p:nvSpPr>
        <p:spPr>
          <a:xfrm>
            <a:off x="3637788" y="3790188"/>
            <a:ext cx="195072" cy="205740"/>
          </a:xfrm>
          <a:prstGeom prst="rect">
            <a:avLst/>
          </a:prstGeom>
          <a:blipFill>
            <a:blip r:embed="rId6" cstate="print"/>
            <a:stretch>
              <a:fillRect/>
            </a:stretch>
          </a:blipFill>
        </p:spPr>
        <p:txBody>
          <a:bodyPr wrap="square" lIns="0" tIns="0" rIns="0" bIns="0" rtlCol="0"/>
          <a:lstStyle/>
          <a:p>
            <a:endParaRPr/>
          </a:p>
        </p:txBody>
      </p:sp>
      <p:sp>
        <p:nvSpPr>
          <p:cNvPr id="29" name="object 29"/>
          <p:cNvSpPr txBox="1"/>
          <p:nvPr/>
        </p:nvSpPr>
        <p:spPr>
          <a:xfrm>
            <a:off x="3686302" y="3797300"/>
            <a:ext cx="9906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404040"/>
                </a:solidFill>
                <a:latin typeface="Carlito"/>
                <a:cs typeface="Carlito"/>
              </a:rPr>
              <a:t>A</a:t>
            </a:r>
            <a:endParaRPr sz="1000">
              <a:latin typeface="Carlito"/>
              <a:cs typeface="Carlito"/>
            </a:endParaRPr>
          </a:p>
        </p:txBody>
      </p:sp>
      <p:sp>
        <p:nvSpPr>
          <p:cNvPr id="30" name="object 30"/>
          <p:cNvSpPr/>
          <p:nvPr/>
        </p:nvSpPr>
        <p:spPr>
          <a:xfrm>
            <a:off x="11398757" y="3515614"/>
            <a:ext cx="1127125" cy="76200"/>
          </a:xfrm>
          <a:custGeom>
            <a:avLst/>
            <a:gdLst/>
            <a:ahLst/>
            <a:cxnLst/>
            <a:rect l="l" t="t" r="r" b="b"/>
            <a:pathLst>
              <a:path w="1127125" h="76200">
                <a:moveTo>
                  <a:pt x="76453" y="0"/>
                </a:moveTo>
                <a:lnTo>
                  <a:pt x="0" y="37591"/>
                </a:lnTo>
                <a:lnTo>
                  <a:pt x="75946" y="76200"/>
                </a:lnTo>
                <a:lnTo>
                  <a:pt x="76134" y="47961"/>
                </a:lnTo>
                <a:lnTo>
                  <a:pt x="63373" y="47878"/>
                </a:lnTo>
                <a:lnTo>
                  <a:pt x="63500" y="28066"/>
                </a:lnTo>
                <a:lnTo>
                  <a:pt x="76266" y="28066"/>
                </a:lnTo>
                <a:lnTo>
                  <a:pt x="76453" y="0"/>
                </a:lnTo>
                <a:close/>
              </a:path>
              <a:path w="1127125" h="76200">
                <a:moveTo>
                  <a:pt x="76266" y="28149"/>
                </a:moveTo>
                <a:lnTo>
                  <a:pt x="76134" y="47961"/>
                </a:lnTo>
                <a:lnTo>
                  <a:pt x="1126490" y="54737"/>
                </a:lnTo>
                <a:lnTo>
                  <a:pt x="1126617" y="34925"/>
                </a:lnTo>
                <a:lnTo>
                  <a:pt x="76266" y="28149"/>
                </a:lnTo>
                <a:close/>
              </a:path>
              <a:path w="1127125" h="76200">
                <a:moveTo>
                  <a:pt x="63500" y="28066"/>
                </a:moveTo>
                <a:lnTo>
                  <a:pt x="63373" y="47878"/>
                </a:lnTo>
                <a:lnTo>
                  <a:pt x="76134" y="47961"/>
                </a:lnTo>
                <a:lnTo>
                  <a:pt x="76266" y="28149"/>
                </a:lnTo>
                <a:lnTo>
                  <a:pt x="63500" y="28066"/>
                </a:lnTo>
                <a:close/>
              </a:path>
              <a:path w="1127125" h="76200">
                <a:moveTo>
                  <a:pt x="76266" y="28066"/>
                </a:moveTo>
                <a:lnTo>
                  <a:pt x="63500" y="28066"/>
                </a:lnTo>
                <a:lnTo>
                  <a:pt x="76266" y="28149"/>
                </a:lnTo>
                <a:close/>
              </a:path>
            </a:pathLst>
          </a:custGeom>
          <a:solidFill>
            <a:srgbClr val="EC7C30"/>
          </a:solidFill>
        </p:spPr>
        <p:txBody>
          <a:bodyPr wrap="square" lIns="0" tIns="0" rIns="0" bIns="0" rtlCol="0"/>
          <a:lstStyle/>
          <a:p>
            <a:endParaRPr/>
          </a:p>
        </p:txBody>
      </p:sp>
      <p:sp>
        <p:nvSpPr>
          <p:cNvPr id="31" name="object 31"/>
          <p:cNvSpPr/>
          <p:nvPr/>
        </p:nvSpPr>
        <p:spPr>
          <a:xfrm>
            <a:off x="11893295" y="3825240"/>
            <a:ext cx="198120" cy="204216"/>
          </a:xfrm>
          <a:prstGeom prst="rect">
            <a:avLst/>
          </a:prstGeom>
          <a:blipFill>
            <a:blip r:embed="rId7" cstate="print"/>
            <a:stretch>
              <a:fillRect/>
            </a:stretch>
          </a:blipFill>
        </p:spPr>
        <p:txBody>
          <a:bodyPr wrap="square" lIns="0" tIns="0" rIns="0" bIns="0" rtlCol="0"/>
          <a:lstStyle/>
          <a:p>
            <a:endParaRPr/>
          </a:p>
        </p:txBody>
      </p:sp>
      <p:sp>
        <p:nvSpPr>
          <p:cNvPr id="32" name="object 32"/>
          <p:cNvSpPr txBox="1"/>
          <p:nvPr/>
        </p:nvSpPr>
        <p:spPr>
          <a:xfrm>
            <a:off x="11944350" y="3831717"/>
            <a:ext cx="9906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404040"/>
                </a:solidFill>
                <a:latin typeface="Carlito"/>
                <a:cs typeface="Carlito"/>
              </a:rPr>
              <a:t>A</a:t>
            </a:r>
            <a:endParaRPr sz="1000">
              <a:latin typeface="Carlito"/>
              <a:cs typeface="Carlito"/>
            </a:endParaRPr>
          </a:p>
        </p:txBody>
      </p:sp>
      <p:sp>
        <p:nvSpPr>
          <p:cNvPr id="33" name="object 33"/>
          <p:cNvSpPr/>
          <p:nvPr/>
        </p:nvSpPr>
        <p:spPr>
          <a:xfrm>
            <a:off x="4503420" y="3887723"/>
            <a:ext cx="481584" cy="620267"/>
          </a:xfrm>
          <a:prstGeom prst="rect">
            <a:avLst/>
          </a:prstGeom>
          <a:blipFill>
            <a:blip r:embed="rId4" cstate="print"/>
            <a:stretch>
              <a:fillRect/>
            </a:stretch>
          </a:blipFill>
        </p:spPr>
        <p:txBody>
          <a:bodyPr wrap="square" lIns="0" tIns="0" rIns="0" bIns="0" rtlCol="0"/>
          <a:lstStyle/>
          <a:p>
            <a:endParaRPr/>
          </a:p>
        </p:txBody>
      </p:sp>
      <p:grpSp>
        <p:nvGrpSpPr>
          <p:cNvPr id="34" name="object 34"/>
          <p:cNvGrpSpPr/>
          <p:nvPr/>
        </p:nvGrpSpPr>
        <p:grpSpPr>
          <a:xfrm>
            <a:off x="4898135" y="3130295"/>
            <a:ext cx="481965" cy="620395"/>
            <a:chOff x="4898135" y="3130295"/>
            <a:chExt cx="481965" cy="620395"/>
          </a:xfrm>
        </p:grpSpPr>
        <p:sp>
          <p:nvSpPr>
            <p:cNvPr id="35" name="object 35"/>
            <p:cNvSpPr/>
            <p:nvPr/>
          </p:nvSpPr>
          <p:spPr>
            <a:xfrm>
              <a:off x="4898135" y="3130295"/>
              <a:ext cx="481584" cy="620267"/>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5047487" y="3369563"/>
              <a:ext cx="195072" cy="204216"/>
            </a:xfrm>
            <a:prstGeom prst="rect">
              <a:avLst/>
            </a:prstGeom>
            <a:blipFill>
              <a:blip r:embed="rId8" cstate="print"/>
              <a:stretch>
                <a:fillRect/>
              </a:stretch>
            </a:blipFill>
          </p:spPr>
          <p:txBody>
            <a:bodyPr wrap="square" lIns="0" tIns="0" rIns="0" bIns="0" rtlCol="0"/>
            <a:lstStyle/>
            <a:p>
              <a:endParaRPr/>
            </a:p>
          </p:txBody>
        </p:sp>
      </p:grpSp>
      <p:sp>
        <p:nvSpPr>
          <p:cNvPr id="37" name="object 37"/>
          <p:cNvSpPr/>
          <p:nvPr/>
        </p:nvSpPr>
        <p:spPr>
          <a:xfrm>
            <a:off x="5783579" y="2796539"/>
            <a:ext cx="481584" cy="620267"/>
          </a:xfrm>
          <a:prstGeom prst="rect">
            <a:avLst/>
          </a:prstGeom>
          <a:blipFill>
            <a:blip r:embed="rId4" cstate="print"/>
            <a:stretch>
              <a:fillRect/>
            </a:stretch>
          </a:blipFill>
        </p:spPr>
        <p:txBody>
          <a:bodyPr wrap="square" lIns="0" tIns="0" rIns="0" bIns="0" rtlCol="0"/>
          <a:lstStyle/>
          <a:p>
            <a:endParaRPr/>
          </a:p>
        </p:txBody>
      </p:sp>
      <p:grpSp>
        <p:nvGrpSpPr>
          <p:cNvPr id="38" name="object 38"/>
          <p:cNvGrpSpPr/>
          <p:nvPr/>
        </p:nvGrpSpPr>
        <p:grpSpPr>
          <a:xfrm>
            <a:off x="6803135" y="3026664"/>
            <a:ext cx="481965" cy="620395"/>
            <a:chOff x="6803135" y="3026664"/>
            <a:chExt cx="481965" cy="620395"/>
          </a:xfrm>
        </p:grpSpPr>
        <p:sp>
          <p:nvSpPr>
            <p:cNvPr id="39" name="object 39"/>
            <p:cNvSpPr/>
            <p:nvPr/>
          </p:nvSpPr>
          <p:spPr>
            <a:xfrm>
              <a:off x="6803135" y="3026664"/>
              <a:ext cx="481583" cy="620267"/>
            </a:xfrm>
            <a:prstGeom prst="rect">
              <a:avLst/>
            </a:prstGeom>
            <a:blipFill>
              <a:blip r:embed="rId4" cstate="print"/>
              <a:stretch>
                <a:fillRect/>
              </a:stretch>
            </a:blipFill>
          </p:spPr>
          <p:txBody>
            <a:bodyPr wrap="square" lIns="0" tIns="0" rIns="0" bIns="0" rtlCol="0"/>
            <a:lstStyle/>
            <a:p>
              <a:endParaRPr/>
            </a:p>
          </p:txBody>
        </p:sp>
        <p:sp>
          <p:nvSpPr>
            <p:cNvPr id="40" name="object 40"/>
            <p:cNvSpPr/>
            <p:nvPr/>
          </p:nvSpPr>
          <p:spPr>
            <a:xfrm>
              <a:off x="6934199" y="3285744"/>
              <a:ext cx="196596" cy="205740"/>
            </a:xfrm>
            <a:prstGeom prst="rect">
              <a:avLst/>
            </a:prstGeom>
            <a:blipFill>
              <a:blip r:embed="rId9" cstate="print"/>
              <a:stretch>
                <a:fillRect/>
              </a:stretch>
            </a:blipFill>
          </p:spPr>
          <p:txBody>
            <a:bodyPr wrap="square" lIns="0" tIns="0" rIns="0" bIns="0" rtlCol="0"/>
            <a:lstStyle/>
            <a:p>
              <a:endParaRPr/>
            </a:p>
          </p:txBody>
        </p:sp>
      </p:grpSp>
      <p:sp>
        <p:nvSpPr>
          <p:cNvPr id="41" name="object 41"/>
          <p:cNvSpPr/>
          <p:nvPr/>
        </p:nvSpPr>
        <p:spPr>
          <a:xfrm>
            <a:off x="6940295" y="3852671"/>
            <a:ext cx="481583" cy="620267"/>
          </a:xfrm>
          <a:prstGeom prst="rect">
            <a:avLst/>
          </a:prstGeom>
          <a:blipFill>
            <a:blip r:embed="rId4" cstate="print"/>
            <a:stretch>
              <a:fillRect/>
            </a:stretch>
          </a:blipFill>
        </p:spPr>
        <p:txBody>
          <a:bodyPr wrap="square" lIns="0" tIns="0" rIns="0" bIns="0" rtlCol="0"/>
          <a:lstStyle/>
          <a:p>
            <a:endParaRPr/>
          </a:p>
        </p:txBody>
      </p:sp>
      <p:grpSp>
        <p:nvGrpSpPr>
          <p:cNvPr id="42" name="object 42"/>
          <p:cNvGrpSpPr/>
          <p:nvPr/>
        </p:nvGrpSpPr>
        <p:grpSpPr>
          <a:xfrm>
            <a:off x="6138671" y="3541776"/>
            <a:ext cx="481965" cy="620395"/>
            <a:chOff x="6138671" y="3541776"/>
            <a:chExt cx="481965" cy="620395"/>
          </a:xfrm>
        </p:grpSpPr>
        <p:sp>
          <p:nvSpPr>
            <p:cNvPr id="43" name="object 43"/>
            <p:cNvSpPr/>
            <p:nvPr/>
          </p:nvSpPr>
          <p:spPr>
            <a:xfrm>
              <a:off x="6138671" y="3541776"/>
              <a:ext cx="481583" cy="620268"/>
            </a:xfrm>
            <a:prstGeom prst="rect">
              <a:avLst/>
            </a:prstGeom>
            <a:blipFill>
              <a:blip r:embed="rId4" cstate="print"/>
              <a:stretch>
                <a:fillRect/>
              </a:stretch>
            </a:blipFill>
          </p:spPr>
          <p:txBody>
            <a:bodyPr wrap="square" lIns="0" tIns="0" rIns="0" bIns="0" rtlCol="0"/>
            <a:lstStyle/>
            <a:p>
              <a:endParaRPr/>
            </a:p>
          </p:txBody>
        </p:sp>
        <p:sp>
          <p:nvSpPr>
            <p:cNvPr id="44" name="object 44"/>
            <p:cNvSpPr/>
            <p:nvPr/>
          </p:nvSpPr>
          <p:spPr>
            <a:xfrm>
              <a:off x="6280403" y="3797808"/>
              <a:ext cx="196596" cy="204216"/>
            </a:xfrm>
            <a:prstGeom prst="rect">
              <a:avLst/>
            </a:prstGeom>
            <a:blipFill>
              <a:blip r:embed="rId10" cstate="print"/>
              <a:stretch>
                <a:fillRect/>
              </a:stretch>
            </a:blipFill>
          </p:spPr>
          <p:txBody>
            <a:bodyPr wrap="square" lIns="0" tIns="0" rIns="0" bIns="0" rtlCol="0"/>
            <a:lstStyle/>
            <a:p>
              <a:endParaRPr/>
            </a:p>
          </p:txBody>
        </p:sp>
      </p:grpSp>
      <p:grpSp>
        <p:nvGrpSpPr>
          <p:cNvPr id="45" name="object 45"/>
          <p:cNvGrpSpPr/>
          <p:nvPr/>
        </p:nvGrpSpPr>
        <p:grpSpPr>
          <a:xfrm>
            <a:off x="5379720" y="3819144"/>
            <a:ext cx="481965" cy="620395"/>
            <a:chOff x="5379720" y="3819144"/>
            <a:chExt cx="481965" cy="620395"/>
          </a:xfrm>
        </p:grpSpPr>
        <p:sp>
          <p:nvSpPr>
            <p:cNvPr id="46" name="object 46"/>
            <p:cNvSpPr/>
            <p:nvPr/>
          </p:nvSpPr>
          <p:spPr>
            <a:xfrm>
              <a:off x="5379720" y="3819144"/>
              <a:ext cx="481584" cy="620267"/>
            </a:xfrm>
            <a:prstGeom prst="rect">
              <a:avLst/>
            </a:prstGeom>
            <a:blipFill>
              <a:blip r:embed="rId4" cstate="print"/>
              <a:stretch>
                <a:fillRect/>
              </a:stretch>
            </a:blipFill>
          </p:spPr>
          <p:txBody>
            <a:bodyPr wrap="square" lIns="0" tIns="0" rIns="0" bIns="0" rtlCol="0"/>
            <a:lstStyle/>
            <a:p>
              <a:endParaRPr/>
            </a:p>
          </p:txBody>
        </p:sp>
        <p:sp>
          <p:nvSpPr>
            <p:cNvPr id="47" name="object 47"/>
            <p:cNvSpPr/>
            <p:nvPr/>
          </p:nvSpPr>
          <p:spPr>
            <a:xfrm>
              <a:off x="5501640" y="4085844"/>
              <a:ext cx="195072" cy="205740"/>
            </a:xfrm>
            <a:prstGeom prst="rect">
              <a:avLst/>
            </a:prstGeom>
            <a:blipFill>
              <a:blip r:embed="rId6" cstate="print"/>
              <a:stretch>
                <a:fillRect/>
              </a:stretch>
            </a:blipFill>
          </p:spPr>
          <p:txBody>
            <a:bodyPr wrap="square" lIns="0" tIns="0" rIns="0" bIns="0" rtlCol="0"/>
            <a:lstStyle/>
            <a:p>
              <a:endParaRPr/>
            </a:p>
          </p:txBody>
        </p:sp>
      </p:grpSp>
      <p:grpSp>
        <p:nvGrpSpPr>
          <p:cNvPr id="48" name="object 48"/>
          <p:cNvGrpSpPr/>
          <p:nvPr/>
        </p:nvGrpSpPr>
        <p:grpSpPr>
          <a:xfrm>
            <a:off x="1463039" y="3326891"/>
            <a:ext cx="1286510" cy="951230"/>
            <a:chOff x="1463039" y="3326891"/>
            <a:chExt cx="1286510" cy="951230"/>
          </a:xfrm>
        </p:grpSpPr>
        <p:sp>
          <p:nvSpPr>
            <p:cNvPr id="49" name="object 49"/>
            <p:cNvSpPr/>
            <p:nvPr/>
          </p:nvSpPr>
          <p:spPr>
            <a:xfrm>
              <a:off x="1469135" y="3332987"/>
              <a:ext cx="1274445" cy="939165"/>
            </a:xfrm>
            <a:custGeom>
              <a:avLst/>
              <a:gdLst/>
              <a:ahLst/>
              <a:cxnLst/>
              <a:rect l="l" t="t" r="r" b="b"/>
              <a:pathLst>
                <a:path w="1274445" h="939164">
                  <a:moveTo>
                    <a:pt x="1187069" y="0"/>
                  </a:moveTo>
                  <a:lnTo>
                    <a:pt x="86867" y="0"/>
                  </a:lnTo>
                  <a:lnTo>
                    <a:pt x="53042" y="6822"/>
                  </a:lnTo>
                  <a:lnTo>
                    <a:pt x="25431" y="25431"/>
                  </a:lnTo>
                  <a:lnTo>
                    <a:pt x="6822" y="53042"/>
                  </a:lnTo>
                  <a:lnTo>
                    <a:pt x="0" y="86867"/>
                  </a:lnTo>
                  <a:lnTo>
                    <a:pt x="0" y="851788"/>
                  </a:lnTo>
                  <a:lnTo>
                    <a:pt x="6822" y="885688"/>
                  </a:lnTo>
                  <a:lnTo>
                    <a:pt x="25431" y="913336"/>
                  </a:lnTo>
                  <a:lnTo>
                    <a:pt x="53042" y="931959"/>
                  </a:lnTo>
                  <a:lnTo>
                    <a:pt x="86867" y="938784"/>
                  </a:lnTo>
                  <a:lnTo>
                    <a:pt x="1187069" y="938784"/>
                  </a:lnTo>
                  <a:lnTo>
                    <a:pt x="1220968" y="931959"/>
                  </a:lnTo>
                  <a:lnTo>
                    <a:pt x="1248616" y="913336"/>
                  </a:lnTo>
                  <a:lnTo>
                    <a:pt x="1267239" y="885688"/>
                  </a:lnTo>
                  <a:lnTo>
                    <a:pt x="1274064" y="851788"/>
                  </a:lnTo>
                  <a:lnTo>
                    <a:pt x="1274064" y="86867"/>
                  </a:lnTo>
                  <a:lnTo>
                    <a:pt x="1267239" y="53042"/>
                  </a:lnTo>
                  <a:lnTo>
                    <a:pt x="1248616" y="25431"/>
                  </a:lnTo>
                  <a:lnTo>
                    <a:pt x="1220968" y="6822"/>
                  </a:lnTo>
                  <a:lnTo>
                    <a:pt x="1187069" y="0"/>
                  </a:lnTo>
                  <a:close/>
                </a:path>
              </a:pathLst>
            </a:custGeom>
            <a:solidFill>
              <a:srgbClr val="BEBEBE"/>
            </a:solidFill>
          </p:spPr>
          <p:txBody>
            <a:bodyPr wrap="square" lIns="0" tIns="0" rIns="0" bIns="0" rtlCol="0"/>
            <a:lstStyle/>
            <a:p>
              <a:endParaRPr/>
            </a:p>
          </p:txBody>
        </p:sp>
        <p:sp>
          <p:nvSpPr>
            <p:cNvPr id="50" name="object 50"/>
            <p:cNvSpPr/>
            <p:nvPr/>
          </p:nvSpPr>
          <p:spPr>
            <a:xfrm>
              <a:off x="1469135" y="3332987"/>
              <a:ext cx="1274445" cy="939165"/>
            </a:xfrm>
            <a:custGeom>
              <a:avLst/>
              <a:gdLst/>
              <a:ahLst/>
              <a:cxnLst/>
              <a:rect l="l" t="t" r="r" b="b"/>
              <a:pathLst>
                <a:path w="1274445" h="939164">
                  <a:moveTo>
                    <a:pt x="0" y="86867"/>
                  </a:moveTo>
                  <a:lnTo>
                    <a:pt x="6822" y="53042"/>
                  </a:lnTo>
                  <a:lnTo>
                    <a:pt x="25431" y="25431"/>
                  </a:lnTo>
                  <a:lnTo>
                    <a:pt x="53042" y="6822"/>
                  </a:lnTo>
                  <a:lnTo>
                    <a:pt x="86867" y="0"/>
                  </a:lnTo>
                  <a:lnTo>
                    <a:pt x="1187069" y="0"/>
                  </a:lnTo>
                  <a:lnTo>
                    <a:pt x="1220968" y="6822"/>
                  </a:lnTo>
                  <a:lnTo>
                    <a:pt x="1248616" y="25431"/>
                  </a:lnTo>
                  <a:lnTo>
                    <a:pt x="1267239" y="53042"/>
                  </a:lnTo>
                  <a:lnTo>
                    <a:pt x="1274064" y="86867"/>
                  </a:lnTo>
                  <a:lnTo>
                    <a:pt x="1274064" y="851788"/>
                  </a:lnTo>
                  <a:lnTo>
                    <a:pt x="1267239" y="885688"/>
                  </a:lnTo>
                  <a:lnTo>
                    <a:pt x="1248616" y="913336"/>
                  </a:lnTo>
                  <a:lnTo>
                    <a:pt x="1220968" y="931959"/>
                  </a:lnTo>
                  <a:lnTo>
                    <a:pt x="1187069" y="938784"/>
                  </a:lnTo>
                  <a:lnTo>
                    <a:pt x="86867" y="938784"/>
                  </a:lnTo>
                  <a:lnTo>
                    <a:pt x="53042" y="931959"/>
                  </a:lnTo>
                  <a:lnTo>
                    <a:pt x="25431" y="913336"/>
                  </a:lnTo>
                  <a:lnTo>
                    <a:pt x="6822" y="885688"/>
                  </a:lnTo>
                  <a:lnTo>
                    <a:pt x="0" y="851788"/>
                  </a:lnTo>
                  <a:lnTo>
                    <a:pt x="0" y="86867"/>
                  </a:lnTo>
                  <a:close/>
                </a:path>
              </a:pathLst>
            </a:custGeom>
            <a:ln w="12192">
              <a:solidFill>
                <a:srgbClr val="787878"/>
              </a:solidFill>
            </a:ln>
          </p:spPr>
          <p:txBody>
            <a:bodyPr wrap="square" lIns="0" tIns="0" rIns="0" bIns="0" rtlCol="0"/>
            <a:lstStyle/>
            <a:p>
              <a:endParaRPr/>
            </a:p>
          </p:txBody>
        </p:sp>
      </p:grpSp>
      <p:sp>
        <p:nvSpPr>
          <p:cNvPr id="51" name="object 51"/>
          <p:cNvSpPr txBox="1"/>
          <p:nvPr/>
        </p:nvSpPr>
        <p:spPr>
          <a:xfrm>
            <a:off x="1586611" y="3689045"/>
            <a:ext cx="1039494"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404040"/>
                </a:solidFill>
                <a:latin typeface="Noto Sans"/>
                <a:cs typeface="Noto Sans"/>
              </a:rPr>
              <a:t>Component</a:t>
            </a:r>
            <a:r>
              <a:rPr sz="1200" b="1" spc="-80" dirty="0">
                <a:solidFill>
                  <a:srgbClr val="404040"/>
                </a:solidFill>
                <a:latin typeface="Noto Sans"/>
                <a:cs typeface="Noto Sans"/>
              </a:rPr>
              <a:t> </a:t>
            </a:r>
            <a:r>
              <a:rPr sz="1200" b="1" dirty="0">
                <a:solidFill>
                  <a:srgbClr val="404040"/>
                </a:solidFill>
                <a:latin typeface="Noto Sans"/>
                <a:cs typeface="Noto Sans"/>
              </a:rPr>
              <a:t>1</a:t>
            </a:r>
            <a:endParaRPr sz="1200">
              <a:latin typeface="Noto Sans"/>
              <a:cs typeface="Noto Sans"/>
            </a:endParaRPr>
          </a:p>
        </p:txBody>
      </p:sp>
      <p:sp>
        <p:nvSpPr>
          <p:cNvPr id="52" name="object 52"/>
          <p:cNvSpPr txBox="1"/>
          <p:nvPr/>
        </p:nvSpPr>
        <p:spPr>
          <a:xfrm>
            <a:off x="5096383" y="3376422"/>
            <a:ext cx="9906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404040"/>
                </a:solidFill>
                <a:latin typeface="Carlito"/>
                <a:cs typeface="Carlito"/>
              </a:rPr>
              <a:t>A</a:t>
            </a:r>
            <a:endParaRPr sz="1000">
              <a:latin typeface="Carlito"/>
              <a:cs typeface="Carlito"/>
            </a:endParaRPr>
          </a:p>
        </p:txBody>
      </p:sp>
      <p:sp>
        <p:nvSpPr>
          <p:cNvPr id="53" name="object 53"/>
          <p:cNvSpPr txBox="1"/>
          <p:nvPr/>
        </p:nvSpPr>
        <p:spPr>
          <a:xfrm>
            <a:off x="5550534" y="4092955"/>
            <a:ext cx="9906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404040"/>
                </a:solidFill>
                <a:latin typeface="Carlito"/>
                <a:cs typeface="Carlito"/>
              </a:rPr>
              <a:t>A</a:t>
            </a:r>
            <a:endParaRPr sz="1000">
              <a:latin typeface="Carlito"/>
              <a:cs typeface="Carlito"/>
            </a:endParaRPr>
          </a:p>
        </p:txBody>
      </p:sp>
      <p:sp>
        <p:nvSpPr>
          <p:cNvPr id="54" name="object 54"/>
          <p:cNvSpPr txBox="1"/>
          <p:nvPr/>
        </p:nvSpPr>
        <p:spPr>
          <a:xfrm>
            <a:off x="6330188" y="3803980"/>
            <a:ext cx="9906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404040"/>
                </a:solidFill>
                <a:latin typeface="Carlito"/>
                <a:cs typeface="Carlito"/>
              </a:rPr>
              <a:t>A</a:t>
            </a:r>
            <a:endParaRPr sz="1000">
              <a:latin typeface="Carlito"/>
              <a:cs typeface="Carlito"/>
            </a:endParaRPr>
          </a:p>
        </p:txBody>
      </p:sp>
      <p:sp>
        <p:nvSpPr>
          <p:cNvPr id="55" name="object 55"/>
          <p:cNvSpPr txBox="1"/>
          <p:nvPr/>
        </p:nvSpPr>
        <p:spPr>
          <a:xfrm>
            <a:off x="6983730" y="3292602"/>
            <a:ext cx="9906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404040"/>
                </a:solidFill>
                <a:latin typeface="Carlito"/>
                <a:cs typeface="Carlito"/>
              </a:rPr>
              <a:t>A</a:t>
            </a:r>
            <a:endParaRPr sz="1000">
              <a:latin typeface="Carlito"/>
              <a:cs typeface="Carlito"/>
            </a:endParaRPr>
          </a:p>
        </p:txBody>
      </p:sp>
      <p:sp>
        <p:nvSpPr>
          <p:cNvPr id="56" name="object 56"/>
          <p:cNvSpPr txBox="1"/>
          <p:nvPr/>
        </p:nvSpPr>
        <p:spPr>
          <a:xfrm>
            <a:off x="1219301" y="2774391"/>
            <a:ext cx="2024380" cy="453390"/>
          </a:xfrm>
          <a:prstGeom prst="rect">
            <a:avLst/>
          </a:prstGeom>
        </p:spPr>
        <p:txBody>
          <a:bodyPr vert="horz" wrap="square" lIns="0" tIns="13335" rIns="0" bIns="0" rtlCol="0">
            <a:spAutoFit/>
          </a:bodyPr>
          <a:lstStyle/>
          <a:p>
            <a:pPr marL="12700">
              <a:lnSpc>
                <a:spcPct val="100000"/>
              </a:lnSpc>
              <a:spcBef>
                <a:spcPts val="105"/>
              </a:spcBef>
            </a:pPr>
            <a:r>
              <a:rPr sz="1400" spc="-5" dirty="0">
                <a:latin typeface="Noto Sans"/>
                <a:cs typeface="Noto Sans"/>
              </a:rPr>
              <a:t>Component </a:t>
            </a:r>
            <a:r>
              <a:rPr sz="1400" dirty="0">
                <a:latin typeface="Noto Sans"/>
                <a:cs typeface="Noto Sans"/>
              </a:rPr>
              <a:t>1</a:t>
            </a:r>
            <a:r>
              <a:rPr sz="1400" spc="-30" dirty="0">
                <a:latin typeface="Noto Sans"/>
                <a:cs typeface="Noto Sans"/>
              </a:rPr>
              <a:t> </a:t>
            </a:r>
            <a:r>
              <a:rPr sz="1400" spc="-5" dirty="0">
                <a:latin typeface="Noto Sans"/>
                <a:cs typeface="Noto Sans"/>
              </a:rPr>
              <a:t>sends</a:t>
            </a:r>
            <a:endParaRPr sz="1400">
              <a:latin typeface="Noto Sans"/>
              <a:cs typeface="Noto Sans"/>
            </a:endParaRPr>
          </a:p>
          <a:p>
            <a:pPr marL="12700">
              <a:lnSpc>
                <a:spcPct val="100000"/>
              </a:lnSpc>
            </a:pPr>
            <a:r>
              <a:rPr sz="1400" spc="-20" dirty="0">
                <a:latin typeface="Noto Sans"/>
                <a:cs typeface="Noto Sans"/>
              </a:rPr>
              <a:t>message </a:t>
            </a:r>
            <a:r>
              <a:rPr sz="1400" spc="-10" dirty="0">
                <a:latin typeface="Noto Sans"/>
                <a:cs typeface="Noto Sans"/>
              </a:rPr>
              <a:t>A to the</a:t>
            </a:r>
            <a:r>
              <a:rPr sz="1400" spc="-55" dirty="0">
                <a:latin typeface="Noto Sans"/>
                <a:cs typeface="Noto Sans"/>
              </a:rPr>
              <a:t> </a:t>
            </a:r>
            <a:r>
              <a:rPr sz="1400" spc="-5" dirty="0">
                <a:latin typeface="Noto Sans"/>
                <a:cs typeface="Noto Sans"/>
              </a:rPr>
              <a:t>queue</a:t>
            </a:r>
            <a:endParaRPr sz="1400">
              <a:latin typeface="Noto Sans"/>
              <a:cs typeface="Noto Sans"/>
            </a:endParaRPr>
          </a:p>
        </p:txBody>
      </p:sp>
      <p:grpSp>
        <p:nvGrpSpPr>
          <p:cNvPr id="57" name="object 57"/>
          <p:cNvGrpSpPr/>
          <p:nvPr/>
        </p:nvGrpSpPr>
        <p:grpSpPr>
          <a:xfrm>
            <a:off x="679704" y="2772155"/>
            <a:ext cx="459105" cy="480059"/>
            <a:chOff x="679704" y="2772155"/>
            <a:chExt cx="459105" cy="480059"/>
          </a:xfrm>
        </p:grpSpPr>
        <p:sp>
          <p:nvSpPr>
            <p:cNvPr id="58" name="object 58"/>
            <p:cNvSpPr/>
            <p:nvPr/>
          </p:nvSpPr>
          <p:spPr>
            <a:xfrm>
              <a:off x="685800" y="2778251"/>
              <a:ext cx="447040" cy="467995"/>
            </a:xfrm>
            <a:custGeom>
              <a:avLst/>
              <a:gdLst/>
              <a:ahLst/>
              <a:cxnLst/>
              <a:rect l="l" t="t" r="r" b="b"/>
              <a:pathLst>
                <a:path w="447040" h="467994">
                  <a:moveTo>
                    <a:pt x="223265" y="0"/>
                  </a:moveTo>
                  <a:lnTo>
                    <a:pt x="178270" y="4754"/>
                  </a:lnTo>
                  <a:lnTo>
                    <a:pt x="136361" y="18389"/>
                  </a:lnTo>
                  <a:lnTo>
                    <a:pt x="98436" y="39962"/>
                  </a:lnTo>
                  <a:lnTo>
                    <a:pt x="65393" y="68532"/>
                  </a:lnTo>
                  <a:lnTo>
                    <a:pt x="38130" y="103156"/>
                  </a:lnTo>
                  <a:lnTo>
                    <a:pt x="17545" y="142892"/>
                  </a:lnTo>
                  <a:lnTo>
                    <a:pt x="4536" y="186799"/>
                  </a:lnTo>
                  <a:lnTo>
                    <a:pt x="0" y="233934"/>
                  </a:lnTo>
                  <a:lnTo>
                    <a:pt x="4536" y="281068"/>
                  </a:lnTo>
                  <a:lnTo>
                    <a:pt x="17545" y="324975"/>
                  </a:lnTo>
                  <a:lnTo>
                    <a:pt x="38130" y="364711"/>
                  </a:lnTo>
                  <a:lnTo>
                    <a:pt x="65393" y="399335"/>
                  </a:lnTo>
                  <a:lnTo>
                    <a:pt x="98436" y="427905"/>
                  </a:lnTo>
                  <a:lnTo>
                    <a:pt x="136361" y="449478"/>
                  </a:lnTo>
                  <a:lnTo>
                    <a:pt x="178270" y="463113"/>
                  </a:lnTo>
                  <a:lnTo>
                    <a:pt x="223265" y="467868"/>
                  </a:lnTo>
                  <a:lnTo>
                    <a:pt x="268261" y="463113"/>
                  </a:lnTo>
                  <a:lnTo>
                    <a:pt x="310170" y="449478"/>
                  </a:lnTo>
                  <a:lnTo>
                    <a:pt x="348095" y="427905"/>
                  </a:lnTo>
                  <a:lnTo>
                    <a:pt x="381138" y="399335"/>
                  </a:lnTo>
                  <a:lnTo>
                    <a:pt x="408401" y="364711"/>
                  </a:lnTo>
                  <a:lnTo>
                    <a:pt x="428986" y="324975"/>
                  </a:lnTo>
                  <a:lnTo>
                    <a:pt x="441995" y="281068"/>
                  </a:lnTo>
                  <a:lnTo>
                    <a:pt x="446531" y="233934"/>
                  </a:lnTo>
                  <a:lnTo>
                    <a:pt x="441995" y="186799"/>
                  </a:lnTo>
                  <a:lnTo>
                    <a:pt x="428986" y="142892"/>
                  </a:lnTo>
                  <a:lnTo>
                    <a:pt x="408401" y="103156"/>
                  </a:lnTo>
                  <a:lnTo>
                    <a:pt x="381138" y="68532"/>
                  </a:lnTo>
                  <a:lnTo>
                    <a:pt x="348095" y="39962"/>
                  </a:lnTo>
                  <a:lnTo>
                    <a:pt x="310170" y="18389"/>
                  </a:lnTo>
                  <a:lnTo>
                    <a:pt x="268261" y="4754"/>
                  </a:lnTo>
                  <a:lnTo>
                    <a:pt x="223265" y="0"/>
                  </a:lnTo>
                  <a:close/>
                </a:path>
              </a:pathLst>
            </a:custGeom>
            <a:solidFill>
              <a:srgbClr val="F1A74D"/>
            </a:solidFill>
          </p:spPr>
          <p:txBody>
            <a:bodyPr wrap="square" lIns="0" tIns="0" rIns="0" bIns="0" rtlCol="0"/>
            <a:lstStyle/>
            <a:p>
              <a:endParaRPr/>
            </a:p>
          </p:txBody>
        </p:sp>
        <p:sp>
          <p:nvSpPr>
            <p:cNvPr id="59" name="object 59"/>
            <p:cNvSpPr/>
            <p:nvPr/>
          </p:nvSpPr>
          <p:spPr>
            <a:xfrm>
              <a:off x="685800" y="2778251"/>
              <a:ext cx="447040" cy="467995"/>
            </a:xfrm>
            <a:custGeom>
              <a:avLst/>
              <a:gdLst/>
              <a:ahLst/>
              <a:cxnLst/>
              <a:rect l="l" t="t" r="r" b="b"/>
              <a:pathLst>
                <a:path w="447040" h="467994">
                  <a:moveTo>
                    <a:pt x="0" y="233934"/>
                  </a:moveTo>
                  <a:lnTo>
                    <a:pt x="4536" y="186799"/>
                  </a:lnTo>
                  <a:lnTo>
                    <a:pt x="17545" y="142892"/>
                  </a:lnTo>
                  <a:lnTo>
                    <a:pt x="38130" y="103156"/>
                  </a:lnTo>
                  <a:lnTo>
                    <a:pt x="65393" y="68532"/>
                  </a:lnTo>
                  <a:lnTo>
                    <a:pt x="98436" y="39962"/>
                  </a:lnTo>
                  <a:lnTo>
                    <a:pt x="136361" y="18389"/>
                  </a:lnTo>
                  <a:lnTo>
                    <a:pt x="178270" y="4754"/>
                  </a:lnTo>
                  <a:lnTo>
                    <a:pt x="223265" y="0"/>
                  </a:lnTo>
                  <a:lnTo>
                    <a:pt x="268261" y="4754"/>
                  </a:lnTo>
                  <a:lnTo>
                    <a:pt x="310170" y="18389"/>
                  </a:lnTo>
                  <a:lnTo>
                    <a:pt x="348095" y="39962"/>
                  </a:lnTo>
                  <a:lnTo>
                    <a:pt x="381138" y="68532"/>
                  </a:lnTo>
                  <a:lnTo>
                    <a:pt x="408401" y="103156"/>
                  </a:lnTo>
                  <a:lnTo>
                    <a:pt x="428986" y="142892"/>
                  </a:lnTo>
                  <a:lnTo>
                    <a:pt x="441995" y="186799"/>
                  </a:lnTo>
                  <a:lnTo>
                    <a:pt x="446531" y="233934"/>
                  </a:lnTo>
                  <a:lnTo>
                    <a:pt x="441995" y="281068"/>
                  </a:lnTo>
                  <a:lnTo>
                    <a:pt x="428986" y="324975"/>
                  </a:lnTo>
                  <a:lnTo>
                    <a:pt x="408401" y="364711"/>
                  </a:lnTo>
                  <a:lnTo>
                    <a:pt x="381138" y="399335"/>
                  </a:lnTo>
                  <a:lnTo>
                    <a:pt x="348095" y="427905"/>
                  </a:lnTo>
                  <a:lnTo>
                    <a:pt x="310170" y="449478"/>
                  </a:lnTo>
                  <a:lnTo>
                    <a:pt x="268261" y="463113"/>
                  </a:lnTo>
                  <a:lnTo>
                    <a:pt x="223265" y="467868"/>
                  </a:lnTo>
                  <a:lnTo>
                    <a:pt x="178270" y="463113"/>
                  </a:lnTo>
                  <a:lnTo>
                    <a:pt x="136361" y="449478"/>
                  </a:lnTo>
                  <a:lnTo>
                    <a:pt x="98436" y="427905"/>
                  </a:lnTo>
                  <a:lnTo>
                    <a:pt x="65393" y="399335"/>
                  </a:lnTo>
                  <a:lnTo>
                    <a:pt x="38130" y="364711"/>
                  </a:lnTo>
                  <a:lnTo>
                    <a:pt x="17545" y="324975"/>
                  </a:lnTo>
                  <a:lnTo>
                    <a:pt x="4536" y="281068"/>
                  </a:lnTo>
                  <a:lnTo>
                    <a:pt x="0" y="233934"/>
                  </a:lnTo>
                  <a:close/>
                </a:path>
              </a:pathLst>
            </a:custGeom>
            <a:ln w="12192">
              <a:solidFill>
                <a:srgbClr val="F1A74D"/>
              </a:solidFill>
            </a:ln>
          </p:spPr>
          <p:txBody>
            <a:bodyPr wrap="square" lIns="0" tIns="0" rIns="0" bIns="0" rtlCol="0"/>
            <a:lstStyle/>
            <a:p>
              <a:endParaRPr/>
            </a:p>
          </p:txBody>
        </p:sp>
      </p:grpSp>
      <p:sp>
        <p:nvSpPr>
          <p:cNvPr id="60" name="object 60"/>
          <p:cNvSpPr txBox="1"/>
          <p:nvPr/>
        </p:nvSpPr>
        <p:spPr>
          <a:xfrm>
            <a:off x="847445" y="2873502"/>
            <a:ext cx="12255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Carlito"/>
                <a:cs typeface="Carlito"/>
              </a:rPr>
              <a:t>1</a:t>
            </a:r>
            <a:endParaRPr sz="1500">
              <a:latin typeface="Carlito"/>
              <a:cs typeface="Carlito"/>
            </a:endParaRPr>
          </a:p>
        </p:txBody>
      </p:sp>
      <p:sp>
        <p:nvSpPr>
          <p:cNvPr id="61" name="object 61"/>
          <p:cNvSpPr txBox="1"/>
          <p:nvPr/>
        </p:nvSpPr>
        <p:spPr>
          <a:xfrm>
            <a:off x="4438269" y="2187320"/>
            <a:ext cx="604520" cy="574675"/>
          </a:xfrm>
          <a:prstGeom prst="rect">
            <a:avLst/>
          </a:prstGeom>
        </p:spPr>
        <p:txBody>
          <a:bodyPr vert="horz" wrap="square" lIns="0" tIns="12700" rIns="0" bIns="0" rtlCol="0">
            <a:spAutoFit/>
          </a:bodyPr>
          <a:lstStyle/>
          <a:p>
            <a:pPr marL="12700" marR="5080" algn="just">
              <a:lnSpc>
                <a:spcPct val="100000"/>
              </a:lnSpc>
              <a:spcBef>
                <a:spcPts val="100"/>
              </a:spcBef>
            </a:pPr>
            <a:r>
              <a:rPr sz="1200" spc="-10" dirty="0">
                <a:latin typeface="Noto Sans"/>
                <a:cs typeface="Noto Sans"/>
              </a:rPr>
              <a:t>Visib</a:t>
            </a:r>
            <a:r>
              <a:rPr sz="1200" spc="-15" dirty="0">
                <a:latin typeface="Noto Sans"/>
                <a:cs typeface="Noto Sans"/>
              </a:rPr>
              <a:t>i</a:t>
            </a:r>
            <a:r>
              <a:rPr sz="1200" spc="-10" dirty="0">
                <a:latin typeface="Noto Sans"/>
                <a:cs typeface="Noto Sans"/>
              </a:rPr>
              <a:t>l</a:t>
            </a:r>
            <a:r>
              <a:rPr sz="1200" spc="-20" dirty="0">
                <a:latin typeface="Noto Sans"/>
                <a:cs typeface="Noto Sans"/>
              </a:rPr>
              <a:t>i</a:t>
            </a:r>
            <a:r>
              <a:rPr sz="1200" spc="-10" dirty="0">
                <a:latin typeface="Noto Sans"/>
                <a:cs typeface="Noto Sans"/>
              </a:rPr>
              <a:t>ty  </a:t>
            </a:r>
            <a:r>
              <a:rPr sz="1200" spc="-15" dirty="0">
                <a:latin typeface="Noto Sans"/>
                <a:cs typeface="Noto Sans"/>
              </a:rPr>
              <a:t>timeout  </a:t>
            </a:r>
            <a:r>
              <a:rPr sz="1200" spc="-10" dirty="0">
                <a:latin typeface="Noto Sans"/>
                <a:cs typeface="Noto Sans"/>
              </a:rPr>
              <a:t>clock</a:t>
            </a:r>
            <a:endParaRPr sz="1200">
              <a:latin typeface="Noto Sans"/>
              <a:cs typeface="Noto Sans"/>
            </a:endParaRPr>
          </a:p>
        </p:txBody>
      </p:sp>
      <p:sp>
        <p:nvSpPr>
          <p:cNvPr id="62" name="object 62"/>
          <p:cNvSpPr txBox="1"/>
          <p:nvPr/>
        </p:nvSpPr>
        <p:spPr>
          <a:xfrm>
            <a:off x="3942334" y="1949322"/>
            <a:ext cx="11303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Noto Sans"/>
                <a:cs typeface="Noto Sans"/>
              </a:rPr>
              <a:t>0</a:t>
            </a:r>
            <a:endParaRPr sz="1200">
              <a:latin typeface="Noto Sans"/>
              <a:cs typeface="Noto Sans"/>
            </a:endParaRPr>
          </a:p>
        </p:txBody>
      </p:sp>
      <p:sp>
        <p:nvSpPr>
          <p:cNvPr id="63" name="object 63"/>
          <p:cNvSpPr txBox="1"/>
          <p:nvPr/>
        </p:nvSpPr>
        <p:spPr>
          <a:xfrm>
            <a:off x="3486658" y="2731770"/>
            <a:ext cx="1993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Noto Sans"/>
                <a:cs typeface="Noto Sans"/>
              </a:rPr>
              <a:t>40</a:t>
            </a:r>
            <a:endParaRPr sz="1200">
              <a:latin typeface="Noto Sans"/>
              <a:cs typeface="Noto Sans"/>
            </a:endParaRPr>
          </a:p>
        </p:txBody>
      </p:sp>
      <p:sp>
        <p:nvSpPr>
          <p:cNvPr id="64" name="object 64"/>
          <p:cNvSpPr/>
          <p:nvPr/>
        </p:nvSpPr>
        <p:spPr>
          <a:xfrm>
            <a:off x="3678935" y="2252472"/>
            <a:ext cx="667512" cy="701039"/>
          </a:xfrm>
          <a:prstGeom prst="rect">
            <a:avLst/>
          </a:prstGeom>
          <a:blipFill>
            <a:blip r:embed="rId11" cstate="print"/>
            <a:stretch>
              <a:fillRect/>
            </a:stretch>
          </a:blipFill>
        </p:spPr>
        <p:txBody>
          <a:bodyPr wrap="square" lIns="0" tIns="0" rIns="0" bIns="0" rtlCol="0"/>
          <a:lstStyle/>
          <a:p>
            <a:endParaRPr/>
          </a:p>
        </p:txBody>
      </p:sp>
      <p:sp>
        <p:nvSpPr>
          <p:cNvPr id="65" name="object 65"/>
          <p:cNvSpPr/>
          <p:nvPr/>
        </p:nvSpPr>
        <p:spPr>
          <a:xfrm>
            <a:off x="12891516" y="3974591"/>
            <a:ext cx="481583" cy="620267"/>
          </a:xfrm>
          <a:prstGeom prst="rect">
            <a:avLst/>
          </a:prstGeom>
          <a:blipFill>
            <a:blip r:embed="rId4" cstate="print"/>
            <a:stretch>
              <a:fillRect/>
            </a:stretch>
          </a:blipFill>
        </p:spPr>
        <p:txBody>
          <a:bodyPr wrap="square" lIns="0" tIns="0" rIns="0" bIns="0" rtlCol="0"/>
          <a:lstStyle/>
          <a:p>
            <a:endParaRPr/>
          </a:p>
        </p:txBody>
      </p:sp>
      <p:grpSp>
        <p:nvGrpSpPr>
          <p:cNvPr id="66" name="object 66"/>
          <p:cNvGrpSpPr/>
          <p:nvPr/>
        </p:nvGrpSpPr>
        <p:grpSpPr>
          <a:xfrm>
            <a:off x="13286232" y="3217164"/>
            <a:ext cx="481965" cy="620395"/>
            <a:chOff x="13286232" y="3217164"/>
            <a:chExt cx="481965" cy="620395"/>
          </a:xfrm>
        </p:grpSpPr>
        <p:sp>
          <p:nvSpPr>
            <p:cNvPr id="67" name="object 67"/>
            <p:cNvSpPr/>
            <p:nvPr/>
          </p:nvSpPr>
          <p:spPr>
            <a:xfrm>
              <a:off x="13286232" y="3217164"/>
              <a:ext cx="481584" cy="620267"/>
            </a:xfrm>
            <a:prstGeom prst="rect">
              <a:avLst/>
            </a:prstGeom>
            <a:blipFill>
              <a:blip r:embed="rId4" cstate="print"/>
              <a:stretch>
                <a:fillRect/>
              </a:stretch>
            </a:blipFill>
          </p:spPr>
          <p:txBody>
            <a:bodyPr wrap="square" lIns="0" tIns="0" rIns="0" bIns="0" rtlCol="0"/>
            <a:lstStyle/>
            <a:p>
              <a:endParaRPr/>
            </a:p>
          </p:txBody>
        </p:sp>
        <p:sp>
          <p:nvSpPr>
            <p:cNvPr id="68" name="object 68"/>
            <p:cNvSpPr/>
            <p:nvPr/>
          </p:nvSpPr>
          <p:spPr>
            <a:xfrm>
              <a:off x="13453872" y="3450336"/>
              <a:ext cx="198120" cy="204215"/>
            </a:xfrm>
            <a:prstGeom prst="rect">
              <a:avLst/>
            </a:prstGeom>
            <a:blipFill>
              <a:blip r:embed="rId7" cstate="print"/>
              <a:stretch>
                <a:fillRect/>
              </a:stretch>
            </a:blipFill>
          </p:spPr>
          <p:txBody>
            <a:bodyPr wrap="square" lIns="0" tIns="0" rIns="0" bIns="0" rtlCol="0"/>
            <a:lstStyle/>
            <a:p>
              <a:endParaRPr/>
            </a:p>
          </p:txBody>
        </p:sp>
      </p:grpSp>
      <p:sp>
        <p:nvSpPr>
          <p:cNvPr id="69" name="object 69"/>
          <p:cNvSpPr/>
          <p:nvPr/>
        </p:nvSpPr>
        <p:spPr>
          <a:xfrm>
            <a:off x="14171676" y="2883407"/>
            <a:ext cx="481584" cy="620268"/>
          </a:xfrm>
          <a:prstGeom prst="rect">
            <a:avLst/>
          </a:prstGeom>
          <a:blipFill>
            <a:blip r:embed="rId4" cstate="print"/>
            <a:stretch>
              <a:fillRect/>
            </a:stretch>
          </a:blipFill>
        </p:spPr>
        <p:txBody>
          <a:bodyPr wrap="square" lIns="0" tIns="0" rIns="0" bIns="0" rtlCol="0"/>
          <a:lstStyle/>
          <a:p>
            <a:endParaRPr/>
          </a:p>
        </p:txBody>
      </p:sp>
      <p:grpSp>
        <p:nvGrpSpPr>
          <p:cNvPr id="70" name="object 70"/>
          <p:cNvGrpSpPr/>
          <p:nvPr/>
        </p:nvGrpSpPr>
        <p:grpSpPr>
          <a:xfrm>
            <a:off x="15191232" y="3113532"/>
            <a:ext cx="481965" cy="620395"/>
            <a:chOff x="15191232" y="3113532"/>
            <a:chExt cx="481965" cy="620395"/>
          </a:xfrm>
        </p:grpSpPr>
        <p:sp>
          <p:nvSpPr>
            <p:cNvPr id="71" name="object 71"/>
            <p:cNvSpPr/>
            <p:nvPr/>
          </p:nvSpPr>
          <p:spPr>
            <a:xfrm>
              <a:off x="15191232" y="3113532"/>
              <a:ext cx="481584" cy="620268"/>
            </a:xfrm>
            <a:prstGeom prst="rect">
              <a:avLst/>
            </a:prstGeom>
            <a:blipFill>
              <a:blip r:embed="rId4" cstate="print"/>
              <a:stretch>
                <a:fillRect/>
              </a:stretch>
            </a:blipFill>
          </p:spPr>
          <p:txBody>
            <a:bodyPr wrap="square" lIns="0" tIns="0" rIns="0" bIns="0" rtlCol="0"/>
            <a:lstStyle/>
            <a:p>
              <a:endParaRPr/>
            </a:p>
          </p:txBody>
        </p:sp>
        <p:sp>
          <p:nvSpPr>
            <p:cNvPr id="72" name="object 72"/>
            <p:cNvSpPr/>
            <p:nvPr/>
          </p:nvSpPr>
          <p:spPr>
            <a:xfrm>
              <a:off x="15343632" y="3366516"/>
              <a:ext cx="199644" cy="204216"/>
            </a:xfrm>
            <a:prstGeom prst="rect">
              <a:avLst/>
            </a:prstGeom>
            <a:blipFill>
              <a:blip r:embed="rId12" cstate="print"/>
              <a:stretch>
                <a:fillRect/>
              </a:stretch>
            </a:blipFill>
          </p:spPr>
          <p:txBody>
            <a:bodyPr wrap="square" lIns="0" tIns="0" rIns="0" bIns="0" rtlCol="0"/>
            <a:lstStyle/>
            <a:p>
              <a:endParaRPr/>
            </a:p>
          </p:txBody>
        </p:sp>
      </p:grpSp>
      <p:sp>
        <p:nvSpPr>
          <p:cNvPr id="73" name="object 73"/>
          <p:cNvSpPr/>
          <p:nvPr/>
        </p:nvSpPr>
        <p:spPr>
          <a:xfrm>
            <a:off x="15328391" y="3939540"/>
            <a:ext cx="481584" cy="620267"/>
          </a:xfrm>
          <a:prstGeom prst="rect">
            <a:avLst/>
          </a:prstGeom>
          <a:blipFill>
            <a:blip r:embed="rId4" cstate="print"/>
            <a:stretch>
              <a:fillRect/>
            </a:stretch>
          </a:blipFill>
        </p:spPr>
        <p:txBody>
          <a:bodyPr wrap="square" lIns="0" tIns="0" rIns="0" bIns="0" rtlCol="0"/>
          <a:lstStyle/>
          <a:p>
            <a:endParaRPr/>
          </a:p>
        </p:txBody>
      </p:sp>
      <p:grpSp>
        <p:nvGrpSpPr>
          <p:cNvPr id="74" name="object 74"/>
          <p:cNvGrpSpPr/>
          <p:nvPr/>
        </p:nvGrpSpPr>
        <p:grpSpPr>
          <a:xfrm>
            <a:off x="14526767" y="3628644"/>
            <a:ext cx="481965" cy="620395"/>
            <a:chOff x="14526767" y="3628644"/>
            <a:chExt cx="481965" cy="620395"/>
          </a:xfrm>
        </p:grpSpPr>
        <p:sp>
          <p:nvSpPr>
            <p:cNvPr id="75" name="object 75"/>
            <p:cNvSpPr/>
            <p:nvPr/>
          </p:nvSpPr>
          <p:spPr>
            <a:xfrm>
              <a:off x="14526767" y="3628644"/>
              <a:ext cx="481584" cy="620267"/>
            </a:xfrm>
            <a:prstGeom prst="rect">
              <a:avLst/>
            </a:prstGeom>
            <a:blipFill>
              <a:blip r:embed="rId4" cstate="print"/>
              <a:stretch>
                <a:fillRect/>
              </a:stretch>
            </a:blipFill>
          </p:spPr>
          <p:txBody>
            <a:bodyPr wrap="square" lIns="0" tIns="0" rIns="0" bIns="0" rtlCol="0"/>
            <a:lstStyle/>
            <a:p>
              <a:endParaRPr/>
            </a:p>
          </p:txBody>
        </p:sp>
        <p:sp>
          <p:nvSpPr>
            <p:cNvPr id="76" name="object 76"/>
            <p:cNvSpPr/>
            <p:nvPr/>
          </p:nvSpPr>
          <p:spPr>
            <a:xfrm>
              <a:off x="14662403" y="3860292"/>
              <a:ext cx="198120" cy="204216"/>
            </a:xfrm>
            <a:prstGeom prst="rect">
              <a:avLst/>
            </a:prstGeom>
            <a:blipFill>
              <a:blip r:embed="rId13" cstate="print"/>
              <a:stretch>
                <a:fillRect/>
              </a:stretch>
            </a:blipFill>
          </p:spPr>
          <p:txBody>
            <a:bodyPr wrap="square" lIns="0" tIns="0" rIns="0" bIns="0" rtlCol="0"/>
            <a:lstStyle/>
            <a:p>
              <a:endParaRPr/>
            </a:p>
          </p:txBody>
        </p:sp>
      </p:grpSp>
      <p:grpSp>
        <p:nvGrpSpPr>
          <p:cNvPr id="77" name="object 77"/>
          <p:cNvGrpSpPr/>
          <p:nvPr/>
        </p:nvGrpSpPr>
        <p:grpSpPr>
          <a:xfrm>
            <a:off x="13767815" y="3906011"/>
            <a:ext cx="481965" cy="620395"/>
            <a:chOff x="13767815" y="3906011"/>
            <a:chExt cx="481965" cy="620395"/>
          </a:xfrm>
        </p:grpSpPr>
        <p:sp>
          <p:nvSpPr>
            <p:cNvPr id="78" name="object 78"/>
            <p:cNvSpPr/>
            <p:nvPr/>
          </p:nvSpPr>
          <p:spPr>
            <a:xfrm>
              <a:off x="13767815" y="3906011"/>
              <a:ext cx="481584" cy="620268"/>
            </a:xfrm>
            <a:prstGeom prst="rect">
              <a:avLst/>
            </a:prstGeom>
            <a:blipFill>
              <a:blip r:embed="rId4" cstate="print"/>
              <a:stretch>
                <a:fillRect/>
              </a:stretch>
            </a:blipFill>
          </p:spPr>
          <p:txBody>
            <a:bodyPr wrap="square" lIns="0" tIns="0" rIns="0" bIns="0" rtlCol="0"/>
            <a:lstStyle/>
            <a:p>
              <a:endParaRPr/>
            </a:p>
          </p:txBody>
        </p:sp>
        <p:sp>
          <p:nvSpPr>
            <p:cNvPr id="79" name="object 79"/>
            <p:cNvSpPr/>
            <p:nvPr/>
          </p:nvSpPr>
          <p:spPr>
            <a:xfrm>
              <a:off x="13924787" y="4166615"/>
              <a:ext cx="198119" cy="204216"/>
            </a:xfrm>
            <a:prstGeom prst="rect">
              <a:avLst/>
            </a:prstGeom>
            <a:blipFill>
              <a:blip r:embed="rId14" cstate="print"/>
              <a:stretch>
                <a:fillRect/>
              </a:stretch>
            </a:blipFill>
          </p:spPr>
          <p:txBody>
            <a:bodyPr wrap="square" lIns="0" tIns="0" rIns="0" bIns="0" rtlCol="0"/>
            <a:lstStyle/>
            <a:p>
              <a:endParaRPr/>
            </a:p>
          </p:txBody>
        </p:sp>
      </p:grpSp>
      <p:grpSp>
        <p:nvGrpSpPr>
          <p:cNvPr id="80" name="object 80"/>
          <p:cNvGrpSpPr/>
          <p:nvPr/>
        </p:nvGrpSpPr>
        <p:grpSpPr>
          <a:xfrm>
            <a:off x="9854183" y="3407664"/>
            <a:ext cx="1308100" cy="949960"/>
            <a:chOff x="9854183" y="3407664"/>
            <a:chExt cx="1308100" cy="949960"/>
          </a:xfrm>
        </p:grpSpPr>
        <p:sp>
          <p:nvSpPr>
            <p:cNvPr id="81" name="object 81"/>
            <p:cNvSpPr/>
            <p:nvPr/>
          </p:nvSpPr>
          <p:spPr>
            <a:xfrm>
              <a:off x="9860279" y="3413760"/>
              <a:ext cx="1295400" cy="937260"/>
            </a:xfrm>
            <a:custGeom>
              <a:avLst/>
              <a:gdLst/>
              <a:ahLst/>
              <a:cxnLst/>
              <a:rect l="l" t="t" r="r" b="b"/>
              <a:pathLst>
                <a:path w="1295400" h="937260">
                  <a:moveTo>
                    <a:pt x="1208659" y="0"/>
                  </a:moveTo>
                  <a:lnTo>
                    <a:pt x="86741" y="0"/>
                  </a:lnTo>
                  <a:lnTo>
                    <a:pt x="52988" y="6820"/>
                  </a:lnTo>
                  <a:lnTo>
                    <a:pt x="25415" y="25415"/>
                  </a:lnTo>
                  <a:lnTo>
                    <a:pt x="6820" y="52988"/>
                  </a:lnTo>
                  <a:lnTo>
                    <a:pt x="0" y="86740"/>
                  </a:lnTo>
                  <a:lnTo>
                    <a:pt x="0" y="850518"/>
                  </a:lnTo>
                  <a:lnTo>
                    <a:pt x="6820" y="884271"/>
                  </a:lnTo>
                  <a:lnTo>
                    <a:pt x="25415" y="911844"/>
                  </a:lnTo>
                  <a:lnTo>
                    <a:pt x="52988" y="930439"/>
                  </a:lnTo>
                  <a:lnTo>
                    <a:pt x="86741" y="937260"/>
                  </a:lnTo>
                  <a:lnTo>
                    <a:pt x="1208659" y="937260"/>
                  </a:lnTo>
                  <a:lnTo>
                    <a:pt x="1242411" y="930439"/>
                  </a:lnTo>
                  <a:lnTo>
                    <a:pt x="1269984" y="911844"/>
                  </a:lnTo>
                  <a:lnTo>
                    <a:pt x="1288579" y="884271"/>
                  </a:lnTo>
                  <a:lnTo>
                    <a:pt x="1295400" y="850518"/>
                  </a:lnTo>
                  <a:lnTo>
                    <a:pt x="1295400" y="86740"/>
                  </a:lnTo>
                  <a:lnTo>
                    <a:pt x="1288579" y="52988"/>
                  </a:lnTo>
                  <a:lnTo>
                    <a:pt x="1269984" y="25415"/>
                  </a:lnTo>
                  <a:lnTo>
                    <a:pt x="1242411" y="6820"/>
                  </a:lnTo>
                  <a:lnTo>
                    <a:pt x="1208659" y="0"/>
                  </a:lnTo>
                  <a:close/>
                </a:path>
              </a:pathLst>
            </a:custGeom>
            <a:solidFill>
              <a:srgbClr val="BEBEBE"/>
            </a:solidFill>
          </p:spPr>
          <p:txBody>
            <a:bodyPr wrap="square" lIns="0" tIns="0" rIns="0" bIns="0" rtlCol="0"/>
            <a:lstStyle/>
            <a:p>
              <a:endParaRPr/>
            </a:p>
          </p:txBody>
        </p:sp>
        <p:sp>
          <p:nvSpPr>
            <p:cNvPr id="82" name="object 82"/>
            <p:cNvSpPr/>
            <p:nvPr/>
          </p:nvSpPr>
          <p:spPr>
            <a:xfrm>
              <a:off x="9860279" y="3413760"/>
              <a:ext cx="1295400" cy="937260"/>
            </a:xfrm>
            <a:custGeom>
              <a:avLst/>
              <a:gdLst/>
              <a:ahLst/>
              <a:cxnLst/>
              <a:rect l="l" t="t" r="r" b="b"/>
              <a:pathLst>
                <a:path w="1295400" h="937260">
                  <a:moveTo>
                    <a:pt x="0" y="86740"/>
                  </a:moveTo>
                  <a:lnTo>
                    <a:pt x="6820" y="52988"/>
                  </a:lnTo>
                  <a:lnTo>
                    <a:pt x="25415" y="25415"/>
                  </a:lnTo>
                  <a:lnTo>
                    <a:pt x="52988" y="6820"/>
                  </a:lnTo>
                  <a:lnTo>
                    <a:pt x="86741" y="0"/>
                  </a:lnTo>
                  <a:lnTo>
                    <a:pt x="1208659" y="0"/>
                  </a:lnTo>
                  <a:lnTo>
                    <a:pt x="1242411" y="6820"/>
                  </a:lnTo>
                  <a:lnTo>
                    <a:pt x="1269984" y="25415"/>
                  </a:lnTo>
                  <a:lnTo>
                    <a:pt x="1288579" y="52988"/>
                  </a:lnTo>
                  <a:lnTo>
                    <a:pt x="1295400" y="86740"/>
                  </a:lnTo>
                  <a:lnTo>
                    <a:pt x="1295400" y="850518"/>
                  </a:lnTo>
                  <a:lnTo>
                    <a:pt x="1288579" y="884271"/>
                  </a:lnTo>
                  <a:lnTo>
                    <a:pt x="1269984" y="911844"/>
                  </a:lnTo>
                  <a:lnTo>
                    <a:pt x="1242411" y="930439"/>
                  </a:lnTo>
                  <a:lnTo>
                    <a:pt x="1208659" y="937260"/>
                  </a:lnTo>
                  <a:lnTo>
                    <a:pt x="86741" y="937260"/>
                  </a:lnTo>
                  <a:lnTo>
                    <a:pt x="52988" y="930439"/>
                  </a:lnTo>
                  <a:lnTo>
                    <a:pt x="25415" y="911844"/>
                  </a:lnTo>
                  <a:lnTo>
                    <a:pt x="6820" y="884271"/>
                  </a:lnTo>
                  <a:lnTo>
                    <a:pt x="0" y="850518"/>
                  </a:lnTo>
                  <a:lnTo>
                    <a:pt x="0" y="86740"/>
                  </a:lnTo>
                  <a:close/>
                </a:path>
              </a:pathLst>
            </a:custGeom>
            <a:ln w="12192">
              <a:solidFill>
                <a:srgbClr val="787878"/>
              </a:solidFill>
            </a:ln>
          </p:spPr>
          <p:txBody>
            <a:bodyPr wrap="square" lIns="0" tIns="0" rIns="0" bIns="0" rtlCol="0"/>
            <a:lstStyle/>
            <a:p>
              <a:endParaRPr/>
            </a:p>
          </p:txBody>
        </p:sp>
      </p:grpSp>
      <p:sp>
        <p:nvSpPr>
          <p:cNvPr id="83" name="object 83"/>
          <p:cNvSpPr txBox="1"/>
          <p:nvPr/>
        </p:nvSpPr>
        <p:spPr>
          <a:xfrm>
            <a:off x="9989566" y="3768928"/>
            <a:ext cx="1039494"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404040"/>
                </a:solidFill>
                <a:latin typeface="Noto Sans"/>
                <a:cs typeface="Noto Sans"/>
              </a:rPr>
              <a:t>Component</a:t>
            </a:r>
            <a:r>
              <a:rPr sz="1200" b="1" spc="-80" dirty="0">
                <a:solidFill>
                  <a:srgbClr val="404040"/>
                </a:solidFill>
                <a:latin typeface="Noto Sans"/>
                <a:cs typeface="Noto Sans"/>
              </a:rPr>
              <a:t> </a:t>
            </a:r>
            <a:r>
              <a:rPr sz="1200" b="1" dirty="0">
                <a:solidFill>
                  <a:srgbClr val="404040"/>
                </a:solidFill>
                <a:latin typeface="Noto Sans"/>
                <a:cs typeface="Noto Sans"/>
              </a:rPr>
              <a:t>2</a:t>
            </a:r>
            <a:endParaRPr sz="1200">
              <a:latin typeface="Noto Sans"/>
              <a:cs typeface="Noto Sans"/>
            </a:endParaRPr>
          </a:p>
        </p:txBody>
      </p:sp>
      <p:sp>
        <p:nvSpPr>
          <p:cNvPr id="84" name="object 84"/>
          <p:cNvSpPr txBox="1"/>
          <p:nvPr/>
        </p:nvSpPr>
        <p:spPr>
          <a:xfrm>
            <a:off x="13505180" y="3456178"/>
            <a:ext cx="9906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404040"/>
                </a:solidFill>
                <a:latin typeface="Carlito"/>
                <a:cs typeface="Carlito"/>
              </a:rPr>
              <a:t>A</a:t>
            </a:r>
            <a:endParaRPr sz="1000">
              <a:latin typeface="Carlito"/>
              <a:cs typeface="Carlito"/>
            </a:endParaRPr>
          </a:p>
        </p:txBody>
      </p:sp>
      <p:sp>
        <p:nvSpPr>
          <p:cNvPr id="85" name="object 85"/>
          <p:cNvSpPr txBox="1"/>
          <p:nvPr/>
        </p:nvSpPr>
        <p:spPr>
          <a:xfrm>
            <a:off x="13976095" y="4172839"/>
            <a:ext cx="9906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404040"/>
                </a:solidFill>
                <a:latin typeface="Carlito"/>
                <a:cs typeface="Carlito"/>
              </a:rPr>
              <a:t>A</a:t>
            </a:r>
            <a:endParaRPr sz="1000">
              <a:latin typeface="Carlito"/>
              <a:cs typeface="Carlito"/>
            </a:endParaRPr>
          </a:p>
        </p:txBody>
      </p:sp>
      <p:sp>
        <p:nvSpPr>
          <p:cNvPr id="86" name="object 86"/>
          <p:cNvSpPr txBox="1"/>
          <p:nvPr/>
        </p:nvSpPr>
        <p:spPr>
          <a:xfrm>
            <a:off x="14713458" y="3866134"/>
            <a:ext cx="9906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404040"/>
                </a:solidFill>
                <a:latin typeface="Carlito"/>
                <a:cs typeface="Carlito"/>
              </a:rPr>
              <a:t>A</a:t>
            </a:r>
            <a:endParaRPr sz="1000">
              <a:latin typeface="Carlito"/>
              <a:cs typeface="Carlito"/>
            </a:endParaRPr>
          </a:p>
        </p:txBody>
      </p:sp>
      <p:sp>
        <p:nvSpPr>
          <p:cNvPr id="87" name="object 87"/>
          <p:cNvSpPr txBox="1"/>
          <p:nvPr/>
        </p:nvSpPr>
        <p:spPr>
          <a:xfrm>
            <a:off x="15395575" y="3372358"/>
            <a:ext cx="9906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404040"/>
                </a:solidFill>
                <a:latin typeface="Carlito"/>
                <a:cs typeface="Carlito"/>
              </a:rPr>
              <a:t>A</a:t>
            </a:r>
            <a:endParaRPr sz="1000">
              <a:latin typeface="Carlito"/>
              <a:cs typeface="Carlito"/>
            </a:endParaRPr>
          </a:p>
        </p:txBody>
      </p:sp>
      <p:grpSp>
        <p:nvGrpSpPr>
          <p:cNvPr id="88" name="object 88"/>
          <p:cNvGrpSpPr/>
          <p:nvPr/>
        </p:nvGrpSpPr>
        <p:grpSpPr>
          <a:xfrm>
            <a:off x="8599931" y="2746248"/>
            <a:ext cx="466725" cy="480059"/>
            <a:chOff x="8599931" y="2746248"/>
            <a:chExt cx="466725" cy="480059"/>
          </a:xfrm>
        </p:grpSpPr>
        <p:sp>
          <p:nvSpPr>
            <p:cNvPr id="89" name="object 89"/>
            <p:cNvSpPr/>
            <p:nvPr/>
          </p:nvSpPr>
          <p:spPr>
            <a:xfrm>
              <a:off x="8606027" y="2752344"/>
              <a:ext cx="454659" cy="467995"/>
            </a:xfrm>
            <a:custGeom>
              <a:avLst/>
              <a:gdLst/>
              <a:ahLst/>
              <a:cxnLst/>
              <a:rect l="l" t="t" r="r" b="b"/>
              <a:pathLst>
                <a:path w="454659" h="467994">
                  <a:moveTo>
                    <a:pt x="227075" y="0"/>
                  </a:moveTo>
                  <a:lnTo>
                    <a:pt x="181329" y="4754"/>
                  </a:lnTo>
                  <a:lnTo>
                    <a:pt x="138713" y="18389"/>
                  </a:lnTo>
                  <a:lnTo>
                    <a:pt x="100142" y="39962"/>
                  </a:lnTo>
                  <a:lnTo>
                    <a:pt x="66532" y="68532"/>
                  </a:lnTo>
                  <a:lnTo>
                    <a:pt x="38797" y="103156"/>
                  </a:lnTo>
                  <a:lnTo>
                    <a:pt x="17853" y="142892"/>
                  </a:lnTo>
                  <a:lnTo>
                    <a:pt x="4615" y="186799"/>
                  </a:lnTo>
                  <a:lnTo>
                    <a:pt x="0" y="233933"/>
                  </a:lnTo>
                  <a:lnTo>
                    <a:pt x="4615" y="281068"/>
                  </a:lnTo>
                  <a:lnTo>
                    <a:pt x="17853" y="324975"/>
                  </a:lnTo>
                  <a:lnTo>
                    <a:pt x="38797" y="364711"/>
                  </a:lnTo>
                  <a:lnTo>
                    <a:pt x="66532" y="399335"/>
                  </a:lnTo>
                  <a:lnTo>
                    <a:pt x="100142" y="427905"/>
                  </a:lnTo>
                  <a:lnTo>
                    <a:pt x="138713" y="449478"/>
                  </a:lnTo>
                  <a:lnTo>
                    <a:pt x="181329" y="463113"/>
                  </a:lnTo>
                  <a:lnTo>
                    <a:pt x="227075" y="467867"/>
                  </a:lnTo>
                  <a:lnTo>
                    <a:pt x="272822" y="463113"/>
                  </a:lnTo>
                  <a:lnTo>
                    <a:pt x="315438" y="449478"/>
                  </a:lnTo>
                  <a:lnTo>
                    <a:pt x="354009" y="427905"/>
                  </a:lnTo>
                  <a:lnTo>
                    <a:pt x="387619" y="399335"/>
                  </a:lnTo>
                  <a:lnTo>
                    <a:pt x="415354" y="364711"/>
                  </a:lnTo>
                  <a:lnTo>
                    <a:pt x="436298" y="324975"/>
                  </a:lnTo>
                  <a:lnTo>
                    <a:pt x="449536" y="281068"/>
                  </a:lnTo>
                  <a:lnTo>
                    <a:pt x="454151" y="233933"/>
                  </a:lnTo>
                  <a:lnTo>
                    <a:pt x="449536" y="186799"/>
                  </a:lnTo>
                  <a:lnTo>
                    <a:pt x="436298" y="142892"/>
                  </a:lnTo>
                  <a:lnTo>
                    <a:pt x="415354" y="103156"/>
                  </a:lnTo>
                  <a:lnTo>
                    <a:pt x="387619" y="68532"/>
                  </a:lnTo>
                  <a:lnTo>
                    <a:pt x="354009" y="39962"/>
                  </a:lnTo>
                  <a:lnTo>
                    <a:pt x="315438" y="18389"/>
                  </a:lnTo>
                  <a:lnTo>
                    <a:pt x="272822" y="4754"/>
                  </a:lnTo>
                  <a:lnTo>
                    <a:pt x="227075" y="0"/>
                  </a:lnTo>
                  <a:close/>
                </a:path>
              </a:pathLst>
            </a:custGeom>
            <a:solidFill>
              <a:srgbClr val="F1A74D"/>
            </a:solidFill>
          </p:spPr>
          <p:txBody>
            <a:bodyPr wrap="square" lIns="0" tIns="0" rIns="0" bIns="0" rtlCol="0"/>
            <a:lstStyle/>
            <a:p>
              <a:endParaRPr/>
            </a:p>
          </p:txBody>
        </p:sp>
        <p:sp>
          <p:nvSpPr>
            <p:cNvPr id="90" name="object 90"/>
            <p:cNvSpPr/>
            <p:nvPr/>
          </p:nvSpPr>
          <p:spPr>
            <a:xfrm>
              <a:off x="8606027" y="2752344"/>
              <a:ext cx="454659" cy="467995"/>
            </a:xfrm>
            <a:custGeom>
              <a:avLst/>
              <a:gdLst/>
              <a:ahLst/>
              <a:cxnLst/>
              <a:rect l="l" t="t" r="r" b="b"/>
              <a:pathLst>
                <a:path w="454659" h="467994">
                  <a:moveTo>
                    <a:pt x="0" y="233933"/>
                  </a:moveTo>
                  <a:lnTo>
                    <a:pt x="4615" y="186799"/>
                  </a:lnTo>
                  <a:lnTo>
                    <a:pt x="17853" y="142892"/>
                  </a:lnTo>
                  <a:lnTo>
                    <a:pt x="38797" y="103156"/>
                  </a:lnTo>
                  <a:lnTo>
                    <a:pt x="66532" y="68532"/>
                  </a:lnTo>
                  <a:lnTo>
                    <a:pt x="100142" y="39962"/>
                  </a:lnTo>
                  <a:lnTo>
                    <a:pt x="138713" y="18389"/>
                  </a:lnTo>
                  <a:lnTo>
                    <a:pt x="181329" y="4754"/>
                  </a:lnTo>
                  <a:lnTo>
                    <a:pt x="227075" y="0"/>
                  </a:lnTo>
                  <a:lnTo>
                    <a:pt x="272822" y="4754"/>
                  </a:lnTo>
                  <a:lnTo>
                    <a:pt x="315438" y="18389"/>
                  </a:lnTo>
                  <a:lnTo>
                    <a:pt x="354009" y="39962"/>
                  </a:lnTo>
                  <a:lnTo>
                    <a:pt x="387619" y="68532"/>
                  </a:lnTo>
                  <a:lnTo>
                    <a:pt x="415354" y="103156"/>
                  </a:lnTo>
                  <a:lnTo>
                    <a:pt x="436298" y="142892"/>
                  </a:lnTo>
                  <a:lnTo>
                    <a:pt x="449536" y="186799"/>
                  </a:lnTo>
                  <a:lnTo>
                    <a:pt x="454151" y="233933"/>
                  </a:lnTo>
                  <a:lnTo>
                    <a:pt x="449536" y="281068"/>
                  </a:lnTo>
                  <a:lnTo>
                    <a:pt x="436298" y="324975"/>
                  </a:lnTo>
                  <a:lnTo>
                    <a:pt x="415354" y="364711"/>
                  </a:lnTo>
                  <a:lnTo>
                    <a:pt x="387619" y="399335"/>
                  </a:lnTo>
                  <a:lnTo>
                    <a:pt x="354009" y="427905"/>
                  </a:lnTo>
                  <a:lnTo>
                    <a:pt x="315438" y="449478"/>
                  </a:lnTo>
                  <a:lnTo>
                    <a:pt x="272822" y="463113"/>
                  </a:lnTo>
                  <a:lnTo>
                    <a:pt x="227075" y="467867"/>
                  </a:lnTo>
                  <a:lnTo>
                    <a:pt x="181329" y="463113"/>
                  </a:lnTo>
                  <a:lnTo>
                    <a:pt x="138713" y="449478"/>
                  </a:lnTo>
                  <a:lnTo>
                    <a:pt x="100142" y="427905"/>
                  </a:lnTo>
                  <a:lnTo>
                    <a:pt x="66532" y="399335"/>
                  </a:lnTo>
                  <a:lnTo>
                    <a:pt x="38797" y="364711"/>
                  </a:lnTo>
                  <a:lnTo>
                    <a:pt x="17853" y="324975"/>
                  </a:lnTo>
                  <a:lnTo>
                    <a:pt x="4615" y="281068"/>
                  </a:lnTo>
                  <a:lnTo>
                    <a:pt x="0" y="233933"/>
                  </a:lnTo>
                  <a:close/>
                </a:path>
              </a:pathLst>
            </a:custGeom>
            <a:ln w="12192">
              <a:solidFill>
                <a:srgbClr val="F1A74D"/>
              </a:solidFill>
            </a:ln>
          </p:spPr>
          <p:txBody>
            <a:bodyPr wrap="square" lIns="0" tIns="0" rIns="0" bIns="0" rtlCol="0"/>
            <a:lstStyle/>
            <a:p>
              <a:endParaRPr/>
            </a:p>
          </p:txBody>
        </p:sp>
      </p:grpSp>
      <p:sp>
        <p:nvSpPr>
          <p:cNvPr id="91" name="object 91"/>
          <p:cNvSpPr txBox="1"/>
          <p:nvPr/>
        </p:nvSpPr>
        <p:spPr>
          <a:xfrm>
            <a:off x="8772270" y="2654554"/>
            <a:ext cx="3258185" cy="666750"/>
          </a:xfrm>
          <a:prstGeom prst="rect">
            <a:avLst/>
          </a:prstGeom>
        </p:spPr>
        <p:txBody>
          <a:bodyPr vert="horz" wrap="square" lIns="0" tIns="13335" rIns="0" bIns="0" rtlCol="0">
            <a:spAutoFit/>
          </a:bodyPr>
          <a:lstStyle/>
          <a:p>
            <a:pPr marL="417830">
              <a:lnSpc>
                <a:spcPts val="1630"/>
              </a:lnSpc>
              <a:spcBef>
                <a:spcPts val="105"/>
              </a:spcBef>
            </a:pPr>
            <a:r>
              <a:rPr sz="1400" spc="-5" dirty="0">
                <a:latin typeface="Noto Sans"/>
                <a:cs typeface="Noto Sans"/>
              </a:rPr>
              <a:t>Component </a:t>
            </a:r>
            <a:r>
              <a:rPr sz="1400" dirty="0">
                <a:latin typeface="Noto Sans"/>
                <a:cs typeface="Noto Sans"/>
              </a:rPr>
              <a:t>2 </a:t>
            </a:r>
            <a:r>
              <a:rPr sz="1400" spc="-10" dirty="0">
                <a:latin typeface="Noto Sans"/>
                <a:cs typeface="Noto Sans"/>
              </a:rPr>
              <a:t>retrieves </a:t>
            </a:r>
            <a:r>
              <a:rPr sz="1400" spc="-20" dirty="0">
                <a:latin typeface="Noto Sans"/>
                <a:cs typeface="Noto Sans"/>
              </a:rPr>
              <a:t>Message</a:t>
            </a:r>
            <a:r>
              <a:rPr sz="1400" spc="-125" dirty="0">
                <a:latin typeface="Noto Sans"/>
                <a:cs typeface="Noto Sans"/>
              </a:rPr>
              <a:t> </a:t>
            </a:r>
            <a:r>
              <a:rPr sz="1400" spc="-10" dirty="0">
                <a:latin typeface="Noto Sans"/>
                <a:cs typeface="Noto Sans"/>
              </a:rPr>
              <a:t>A</a:t>
            </a:r>
            <a:endParaRPr sz="1400">
              <a:latin typeface="Noto Sans"/>
              <a:cs typeface="Noto Sans"/>
            </a:endParaRPr>
          </a:p>
          <a:p>
            <a:pPr marL="12700">
              <a:lnSpc>
                <a:spcPts val="1739"/>
              </a:lnSpc>
              <a:tabLst>
                <a:tab pos="417830" algn="l"/>
              </a:tabLst>
            </a:pPr>
            <a:r>
              <a:rPr sz="2250" baseline="1851" dirty="0">
                <a:solidFill>
                  <a:srgbClr val="FFFFFF"/>
                </a:solidFill>
                <a:latin typeface="Carlito"/>
                <a:cs typeface="Carlito"/>
              </a:rPr>
              <a:t>2	</a:t>
            </a:r>
            <a:r>
              <a:rPr sz="1400" spc="-10" dirty="0">
                <a:latin typeface="Noto Sans"/>
                <a:cs typeface="Noto Sans"/>
              </a:rPr>
              <a:t>From the </a:t>
            </a:r>
            <a:r>
              <a:rPr sz="1400" spc="-5" dirty="0">
                <a:latin typeface="Noto Sans"/>
                <a:cs typeface="Noto Sans"/>
              </a:rPr>
              <a:t>queue </a:t>
            </a:r>
            <a:r>
              <a:rPr sz="1400" spc="-10" dirty="0">
                <a:latin typeface="Noto Sans"/>
                <a:cs typeface="Noto Sans"/>
              </a:rPr>
              <a:t>and the</a:t>
            </a:r>
            <a:r>
              <a:rPr sz="1400" spc="-30" dirty="0">
                <a:latin typeface="Noto Sans"/>
                <a:cs typeface="Noto Sans"/>
              </a:rPr>
              <a:t> </a:t>
            </a:r>
            <a:r>
              <a:rPr sz="1400" spc="-10" dirty="0">
                <a:latin typeface="Noto Sans"/>
                <a:cs typeface="Noto Sans"/>
              </a:rPr>
              <a:t>visibility</a:t>
            </a:r>
            <a:endParaRPr sz="1400">
              <a:latin typeface="Noto Sans"/>
              <a:cs typeface="Noto Sans"/>
            </a:endParaRPr>
          </a:p>
          <a:p>
            <a:pPr marL="417830">
              <a:lnSpc>
                <a:spcPts val="1670"/>
              </a:lnSpc>
            </a:pPr>
            <a:r>
              <a:rPr sz="1400" spc="-5" dirty="0">
                <a:latin typeface="Noto Sans"/>
                <a:cs typeface="Noto Sans"/>
              </a:rPr>
              <a:t>timeout period</a:t>
            </a:r>
            <a:r>
              <a:rPr sz="1400" spc="-40" dirty="0">
                <a:latin typeface="Noto Sans"/>
                <a:cs typeface="Noto Sans"/>
              </a:rPr>
              <a:t> </a:t>
            </a:r>
            <a:r>
              <a:rPr sz="1400" spc="-10" dirty="0">
                <a:latin typeface="Noto Sans"/>
                <a:cs typeface="Noto Sans"/>
              </a:rPr>
              <a:t>starts</a:t>
            </a:r>
            <a:endParaRPr sz="1400">
              <a:latin typeface="Noto Sans"/>
              <a:cs typeface="Noto Sans"/>
            </a:endParaRPr>
          </a:p>
        </p:txBody>
      </p:sp>
      <p:sp>
        <p:nvSpPr>
          <p:cNvPr id="92" name="object 92"/>
          <p:cNvSpPr txBox="1"/>
          <p:nvPr/>
        </p:nvSpPr>
        <p:spPr>
          <a:xfrm>
            <a:off x="13099161" y="2267204"/>
            <a:ext cx="604520" cy="574675"/>
          </a:xfrm>
          <a:prstGeom prst="rect">
            <a:avLst/>
          </a:prstGeom>
        </p:spPr>
        <p:txBody>
          <a:bodyPr vert="horz" wrap="square" lIns="0" tIns="12700" rIns="0" bIns="0" rtlCol="0">
            <a:spAutoFit/>
          </a:bodyPr>
          <a:lstStyle/>
          <a:p>
            <a:pPr marL="12700" marR="5080" algn="just">
              <a:lnSpc>
                <a:spcPct val="100000"/>
              </a:lnSpc>
              <a:spcBef>
                <a:spcPts val="100"/>
              </a:spcBef>
            </a:pPr>
            <a:r>
              <a:rPr sz="1200" spc="-10" dirty="0">
                <a:latin typeface="Noto Sans"/>
                <a:cs typeface="Noto Sans"/>
              </a:rPr>
              <a:t>Visib</a:t>
            </a:r>
            <a:r>
              <a:rPr sz="1200" spc="-15" dirty="0">
                <a:latin typeface="Noto Sans"/>
                <a:cs typeface="Noto Sans"/>
              </a:rPr>
              <a:t>i</a:t>
            </a:r>
            <a:r>
              <a:rPr sz="1200" spc="-10" dirty="0">
                <a:latin typeface="Noto Sans"/>
                <a:cs typeface="Noto Sans"/>
              </a:rPr>
              <a:t>l</a:t>
            </a:r>
            <a:r>
              <a:rPr sz="1200" spc="-20" dirty="0">
                <a:latin typeface="Noto Sans"/>
                <a:cs typeface="Noto Sans"/>
              </a:rPr>
              <a:t>i</a:t>
            </a:r>
            <a:r>
              <a:rPr sz="1200" spc="-10" dirty="0">
                <a:latin typeface="Noto Sans"/>
                <a:cs typeface="Noto Sans"/>
              </a:rPr>
              <a:t>ty  </a:t>
            </a:r>
            <a:r>
              <a:rPr sz="1200" spc="-15" dirty="0">
                <a:latin typeface="Noto Sans"/>
                <a:cs typeface="Noto Sans"/>
              </a:rPr>
              <a:t>timeout  </a:t>
            </a:r>
            <a:r>
              <a:rPr sz="1200" spc="-10" dirty="0">
                <a:latin typeface="Noto Sans"/>
                <a:cs typeface="Noto Sans"/>
              </a:rPr>
              <a:t>clock</a:t>
            </a:r>
            <a:endParaRPr sz="1200">
              <a:latin typeface="Noto Sans"/>
              <a:cs typeface="Noto Sans"/>
            </a:endParaRPr>
          </a:p>
        </p:txBody>
      </p:sp>
      <p:sp>
        <p:nvSpPr>
          <p:cNvPr id="93" name="object 93"/>
          <p:cNvSpPr txBox="1"/>
          <p:nvPr/>
        </p:nvSpPr>
        <p:spPr>
          <a:xfrm>
            <a:off x="12182982" y="2798190"/>
            <a:ext cx="1993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Noto Sans"/>
                <a:cs typeface="Noto Sans"/>
              </a:rPr>
              <a:t>40</a:t>
            </a:r>
            <a:endParaRPr sz="1200">
              <a:latin typeface="Noto Sans"/>
              <a:cs typeface="Noto Sans"/>
            </a:endParaRPr>
          </a:p>
        </p:txBody>
      </p:sp>
      <p:sp>
        <p:nvSpPr>
          <p:cNvPr id="94" name="object 94"/>
          <p:cNvSpPr/>
          <p:nvPr/>
        </p:nvSpPr>
        <p:spPr>
          <a:xfrm>
            <a:off x="12358116" y="2331720"/>
            <a:ext cx="679704" cy="701039"/>
          </a:xfrm>
          <a:prstGeom prst="rect">
            <a:avLst/>
          </a:prstGeom>
          <a:blipFill>
            <a:blip r:embed="rId15" cstate="print"/>
            <a:stretch>
              <a:fillRect/>
            </a:stretch>
          </a:blipFill>
        </p:spPr>
        <p:txBody>
          <a:bodyPr wrap="square" lIns="0" tIns="0" rIns="0" bIns="0" rtlCol="0"/>
          <a:lstStyle/>
          <a:p>
            <a:endParaRPr/>
          </a:p>
        </p:txBody>
      </p:sp>
      <p:sp>
        <p:nvSpPr>
          <p:cNvPr id="95" name="object 95"/>
          <p:cNvSpPr txBox="1"/>
          <p:nvPr/>
        </p:nvSpPr>
        <p:spPr>
          <a:xfrm>
            <a:off x="12633452" y="2134869"/>
            <a:ext cx="29273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Noto Sans"/>
                <a:cs typeface="Noto Sans"/>
              </a:rPr>
              <a:t>0</a:t>
            </a:r>
            <a:r>
              <a:rPr sz="1200" spc="10" dirty="0">
                <a:latin typeface="Noto Sans"/>
                <a:cs typeface="Noto Sans"/>
              </a:rPr>
              <a:t> </a:t>
            </a:r>
            <a:r>
              <a:rPr sz="1800" baseline="-4629" dirty="0">
                <a:latin typeface="Noto Sans"/>
                <a:cs typeface="Noto Sans"/>
              </a:rPr>
              <a:t>5</a:t>
            </a:r>
            <a:endParaRPr sz="1800" baseline="-4629">
              <a:latin typeface="Noto Sans"/>
              <a:cs typeface="Noto Sans"/>
            </a:endParaRPr>
          </a:p>
        </p:txBody>
      </p:sp>
      <p:sp>
        <p:nvSpPr>
          <p:cNvPr id="96" name="object 96"/>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97" name="object 97"/>
          <p:cNvSpPr txBox="1"/>
          <p:nvPr/>
        </p:nvSpPr>
        <p:spPr>
          <a:xfrm>
            <a:off x="7540117" y="8814993"/>
            <a:ext cx="234950" cy="337820"/>
          </a:xfrm>
          <a:prstGeom prst="rect">
            <a:avLst/>
          </a:prstGeom>
        </p:spPr>
        <p:txBody>
          <a:bodyPr vert="horz" wrap="square" lIns="0" tIns="0" rIns="0" bIns="0" rtlCol="0">
            <a:spAutoFit/>
          </a:bodyPr>
          <a:lstStyle/>
          <a:p>
            <a:pPr marL="38100">
              <a:lnSpc>
                <a:spcPts val="2435"/>
              </a:lnSpc>
            </a:pPr>
            <a:fld id="{81D60167-4931-47E6-BA6A-407CBD079E47}" type="slidenum">
              <a:rPr sz="2450" spc="5" dirty="0">
                <a:solidFill>
                  <a:srgbClr val="7E7E7E"/>
                </a:solidFill>
                <a:latin typeface="Carlito"/>
                <a:cs typeface="Carlito"/>
              </a:rPr>
              <a:pPr marL="38100">
                <a:lnSpc>
                  <a:spcPts val="2435"/>
                </a:lnSpc>
              </a:pPr>
              <a:t>12</a:t>
            </a:fld>
            <a:endParaRPr sz="245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9000" y="685800"/>
            <a:ext cx="14173200" cy="4585871"/>
          </a:xfrm>
        </p:spPr>
        <p:txBody>
          <a:bodyPr/>
          <a:lstStyle/>
          <a:p>
            <a:pPr algn="just"/>
            <a:r>
              <a:rPr lang="en-IN" sz="2800" b="1" dirty="0" smtClean="0">
                <a:latin typeface="Times New Roman" pitchFamily="18" charset="0"/>
                <a:cs typeface="Times New Roman" pitchFamily="18" charset="0"/>
              </a:rPr>
              <a:t>SQS Visibility Timeout</a:t>
            </a:r>
          </a:p>
          <a:p>
            <a:pPr algn="just">
              <a:buFont typeface="Arial" pitchFamily="34" charset="0"/>
              <a:buChar char="•"/>
            </a:pPr>
            <a:r>
              <a:rPr lang="en-IN" sz="2800" dirty="0" smtClean="0">
                <a:latin typeface="Times New Roman" pitchFamily="18" charset="0"/>
                <a:cs typeface="Times New Roman" pitchFamily="18" charset="0"/>
              </a:rPr>
              <a:t>The visibility timeout is the amount of time that the message is invisible in the SQS Queue after a reader picks up that message.</a:t>
            </a:r>
          </a:p>
          <a:p>
            <a:pPr algn="just">
              <a:buFont typeface="Arial" pitchFamily="34" charset="0"/>
              <a:buChar char="•"/>
            </a:pPr>
            <a:r>
              <a:rPr lang="en-IN" sz="2800" dirty="0" smtClean="0">
                <a:latin typeface="Times New Roman" pitchFamily="18" charset="0"/>
                <a:cs typeface="Times New Roman" pitchFamily="18" charset="0"/>
              </a:rPr>
              <a:t>If the provided job is processed before the visibility time out expires, the message will then be deleted from the Queue. If the job is not processed within that time, the message will become visible again and another reader will process it. This could result in the same message being delivered twice.</a:t>
            </a:r>
          </a:p>
          <a:p>
            <a:pPr algn="just">
              <a:buFont typeface="Arial" pitchFamily="34" charset="0"/>
              <a:buChar char="•"/>
            </a:pPr>
            <a:r>
              <a:rPr lang="en-IN" sz="2800" dirty="0" smtClean="0">
                <a:latin typeface="Times New Roman" pitchFamily="18" charset="0"/>
                <a:cs typeface="Times New Roman" pitchFamily="18" charset="0"/>
              </a:rPr>
              <a:t>The Default Visibility Timeout is 30 seconds.</a:t>
            </a:r>
          </a:p>
          <a:p>
            <a:pPr algn="just">
              <a:buFont typeface="Arial" pitchFamily="34" charset="0"/>
              <a:buChar char="•"/>
            </a:pPr>
            <a:r>
              <a:rPr lang="en-IN" sz="2800" dirty="0" smtClean="0">
                <a:latin typeface="Times New Roman" pitchFamily="18" charset="0"/>
                <a:cs typeface="Times New Roman" pitchFamily="18" charset="0"/>
              </a:rPr>
              <a:t>Visibility Timeout can be increased if your task takes more than 30 seconds.</a:t>
            </a:r>
          </a:p>
          <a:p>
            <a:pPr algn="just">
              <a:buFont typeface="Arial" pitchFamily="34" charset="0"/>
              <a:buChar char="•"/>
            </a:pPr>
            <a:r>
              <a:rPr lang="en-IN" sz="2800" dirty="0" smtClean="0">
                <a:latin typeface="Times New Roman" pitchFamily="18" charset="0"/>
                <a:cs typeface="Times New Roman" pitchFamily="18" charset="0"/>
              </a:rPr>
              <a:t>The maximum Visibility Timeout is 12 hours.</a:t>
            </a:r>
          </a:p>
          <a:p>
            <a:pPr algn="just">
              <a:buFont typeface="Arial" pitchFamily="34" charset="0"/>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60414" y="268350"/>
            <a:ext cx="3536950" cy="513715"/>
          </a:xfrm>
          <a:prstGeom prst="rect">
            <a:avLst/>
          </a:prstGeom>
        </p:spPr>
        <p:txBody>
          <a:bodyPr vert="horz" wrap="square" lIns="0" tIns="12700" rIns="0" bIns="0" rtlCol="0">
            <a:spAutoFit/>
          </a:bodyPr>
          <a:lstStyle/>
          <a:p>
            <a:pPr marL="12700">
              <a:lnSpc>
                <a:spcPct val="100000"/>
              </a:lnSpc>
              <a:spcBef>
                <a:spcPts val="100"/>
              </a:spcBef>
            </a:pPr>
            <a:r>
              <a:rPr sz="3200" spc="55" dirty="0"/>
              <a:t>SQS </a:t>
            </a:r>
            <a:r>
              <a:rPr sz="3200" spc="75" dirty="0"/>
              <a:t>Auto</a:t>
            </a:r>
            <a:r>
              <a:rPr sz="3200" spc="-135" dirty="0"/>
              <a:t> </a:t>
            </a:r>
            <a:r>
              <a:rPr sz="3200" spc="40" dirty="0"/>
              <a:t>Scaling</a:t>
            </a:r>
            <a:endParaRPr sz="3200"/>
          </a:p>
        </p:txBody>
      </p:sp>
      <p:sp>
        <p:nvSpPr>
          <p:cNvPr id="3" name="object 3"/>
          <p:cNvSpPr/>
          <p:nvPr/>
        </p:nvSpPr>
        <p:spPr>
          <a:xfrm>
            <a:off x="6371844" y="711708"/>
            <a:ext cx="3543300" cy="25298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093967" y="3470130"/>
            <a:ext cx="551670" cy="120094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0749533" y="4708651"/>
            <a:ext cx="1241425" cy="330835"/>
          </a:xfrm>
          <a:prstGeom prst="rect">
            <a:avLst/>
          </a:prstGeom>
        </p:spPr>
        <p:txBody>
          <a:bodyPr vert="horz" wrap="square" lIns="0" tIns="13335" rIns="0" bIns="0" rtlCol="0">
            <a:spAutoFit/>
          </a:bodyPr>
          <a:lstStyle/>
          <a:p>
            <a:pPr marL="12700">
              <a:lnSpc>
                <a:spcPct val="100000"/>
              </a:lnSpc>
              <a:spcBef>
                <a:spcPts val="105"/>
              </a:spcBef>
            </a:pPr>
            <a:r>
              <a:rPr sz="2000" spc="-15" dirty="0">
                <a:solidFill>
                  <a:srgbClr val="404040"/>
                </a:solidFill>
                <a:latin typeface="Noto Sans"/>
                <a:cs typeface="Noto Sans"/>
              </a:rPr>
              <a:t>Resources</a:t>
            </a:r>
            <a:endParaRPr sz="2000">
              <a:latin typeface="Noto Sans"/>
              <a:cs typeface="Noto Sans"/>
            </a:endParaRPr>
          </a:p>
        </p:txBody>
      </p:sp>
      <p:sp>
        <p:nvSpPr>
          <p:cNvPr id="6" name="object 6"/>
          <p:cNvSpPr txBox="1"/>
          <p:nvPr/>
        </p:nvSpPr>
        <p:spPr>
          <a:xfrm>
            <a:off x="4793741" y="6410325"/>
            <a:ext cx="549275"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Noto Sans"/>
                <a:cs typeface="Noto Sans"/>
              </a:rPr>
              <a:t>SQS</a:t>
            </a:r>
            <a:endParaRPr sz="2200">
              <a:latin typeface="Noto Sans"/>
              <a:cs typeface="Noto Sans"/>
            </a:endParaRPr>
          </a:p>
        </p:txBody>
      </p:sp>
      <p:sp>
        <p:nvSpPr>
          <p:cNvPr id="7" name="object 7"/>
          <p:cNvSpPr/>
          <p:nvPr/>
        </p:nvSpPr>
        <p:spPr>
          <a:xfrm>
            <a:off x="4386071" y="4512564"/>
            <a:ext cx="1386839" cy="165353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128787" y="3729228"/>
            <a:ext cx="2916555" cy="687070"/>
          </a:xfrm>
          <a:custGeom>
            <a:avLst/>
            <a:gdLst/>
            <a:ahLst/>
            <a:cxnLst/>
            <a:rect l="l" t="t" r="r" b="b"/>
            <a:pathLst>
              <a:path w="2916554" h="687070">
                <a:moveTo>
                  <a:pt x="2728820" y="648788"/>
                </a:moveTo>
                <a:lnTo>
                  <a:pt x="2725648" y="686688"/>
                </a:lnTo>
                <a:lnTo>
                  <a:pt x="2816599" y="650367"/>
                </a:lnTo>
                <a:lnTo>
                  <a:pt x="2747746" y="650367"/>
                </a:lnTo>
                <a:lnTo>
                  <a:pt x="2728820" y="648788"/>
                </a:lnTo>
                <a:close/>
              </a:path>
              <a:path w="2916554" h="687070">
                <a:moveTo>
                  <a:pt x="2731999" y="610815"/>
                </a:moveTo>
                <a:lnTo>
                  <a:pt x="2728820" y="648788"/>
                </a:lnTo>
                <a:lnTo>
                  <a:pt x="2747746" y="650367"/>
                </a:lnTo>
                <a:lnTo>
                  <a:pt x="2750921" y="612394"/>
                </a:lnTo>
                <a:lnTo>
                  <a:pt x="2731999" y="610815"/>
                </a:lnTo>
                <a:close/>
              </a:path>
              <a:path w="2916554" h="687070">
                <a:moveTo>
                  <a:pt x="2735173" y="572897"/>
                </a:moveTo>
                <a:lnTo>
                  <a:pt x="2731999" y="610815"/>
                </a:lnTo>
                <a:lnTo>
                  <a:pt x="2750921" y="612394"/>
                </a:lnTo>
                <a:lnTo>
                  <a:pt x="2747746" y="650367"/>
                </a:lnTo>
                <a:lnTo>
                  <a:pt x="2816599" y="650367"/>
                </a:lnTo>
                <a:lnTo>
                  <a:pt x="2844266" y="639318"/>
                </a:lnTo>
                <a:lnTo>
                  <a:pt x="2735173" y="572897"/>
                </a:lnTo>
                <a:close/>
              </a:path>
              <a:path w="2916554" h="687070">
                <a:moveTo>
                  <a:pt x="2913735" y="0"/>
                </a:moveTo>
                <a:lnTo>
                  <a:pt x="1366875" y="100202"/>
                </a:lnTo>
                <a:lnTo>
                  <a:pt x="734542" y="151892"/>
                </a:lnTo>
                <a:lnTo>
                  <a:pt x="478256" y="178308"/>
                </a:lnTo>
                <a:lnTo>
                  <a:pt x="334238" y="196342"/>
                </a:lnTo>
                <a:lnTo>
                  <a:pt x="271246" y="205359"/>
                </a:lnTo>
                <a:lnTo>
                  <a:pt x="188188" y="219201"/>
                </a:lnTo>
                <a:lnTo>
                  <a:pt x="119862" y="233172"/>
                </a:lnTo>
                <a:lnTo>
                  <a:pt x="82778" y="242824"/>
                </a:lnTo>
                <a:lnTo>
                  <a:pt x="39852" y="257937"/>
                </a:lnTo>
                <a:lnTo>
                  <a:pt x="3911" y="285369"/>
                </a:lnTo>
                <a:lnTo>
                  <a:pt x="0" y="297307"/>
                </a:lnTo>
                <a:lnTo>
                  <a:pt x="1244" y="309625"/>
                </a:lnTo>
                <a:lnTo>
                  <a:pt x="33248" y="340487"/>
                </a:lnTo>
                <a:lnTo>
                  <a:pt x="73253" y="356743"/>
                </a:lnTo>
                <a:lnTo>
                  <a:pt x="128244" y="372237"/>
                </a:lnTo>
                <a:lnTo>
                  <a:pt x="173329" y="382524"/>
                </a:lnTo>
                <a:lnTo>
                  <a:pt x="282676" y="403351"/>
                </a:lnTo>
                <a:lnTo>
                  <a:pt x="380847" y="418846"/>
                </a:lnTo>
                <a:lnTo>
                  <a:pt x="453491" y="429387"/>
                </a:lnTo>
                <a:lnTo>
                  <a:pt x="614908" y="450596"/>
                </a:lnTo>
                <a:lnTo>
                  <a:pt x="796137" y="471805"/>
                </a:lnTo>
                <a:lnTo>
                  <a:pt x="1322298" y="526034"/>
                </a:lnTo>
                <a:lnTo>
                  <a:pt x="2728820" y="648788"/>
                </a:lnTo>
                <a:lnTo>
                  <a:pt x="2731999" y="610815"/>
                </a:lnTo>
                <a:lnTo>
                  <a:pt x="1325854" y="488061"/>
                </a:lnTo>
                <a:lnTo>
                  <a:pt x="800328" y="433959"/>
                </a:lnTo>
                <a:lnTo>
                  <a:pt x="707491" y="423291"/>
                </a:lnTo>
                <a:lnTo>
                  <a:pt x="619480" y="412750"/>
                </a:lnTo>
                <a:lnTo>
                  <a:pt x="536549" y="402209"/>
                </a:lnTo>
                <a:lnTo>
                  <a:pt x="536676" y="402209"/>
                </a:lnTo>
                <a:lnTo>
                  <a:pt x="458698" y="391668"/>
                </a:lnTo>
                <a:lnTo>
                  <a:pt x="458825" y="391668"/>
                </a:lnTo>
                <a:lnTo>
                  <a:pt x="386435" y="381254"/>
                </a:lnTo>
                <a:lnTo>
                  <a:pt x="386689" y="381254"/>
                </a:lnTo>
                <a:lnTo>
                  <a:pt x="320014" y="370839"/>
                </a:lnTo>
                <a:lnTo>
                  <a:pt x="289026" y="365760"/>
                </a:lnTo>
                <a:lnTo>
                  <a:pt x="259689" y="360552"/>
                </a:lnTo>
                <a:lnTo>
                  <a:pt x="232433" y="355473"/>
                </a:lnTo>
                <a:lnTo>
                  <a:pt x="231876" y="355473"/>
                </a:lnTo>
                <a:lnTo>
                  <a:pt x="205587" y="350393"/>
                </a:lnTo>
                <a:lnTo>
                  <a:pt x="205841" y="350393"/>
                </a:lnTo>
                <a:lnTo>
                  <a:pt x="181203" y="345313"/>
                </a:lnTo>
                <a:lnTo>
                  <a:pt x="181457" y="345313"/>
                </a:lnTo>
                <a:lnTo>
                  <a:pt x="158343" y="340233"/>
                </a:lnTo>
                <a:lnTo>
                  <a:pt x="158597" y="340233"/>
                </a:lnTo>
                <a:lnTo>
                  <a:pt x="137261" y="335280"/>
                </a:lnTo>
                <a:lnTo>
                  <a:pt x="137515" y="335280"/>
                </a:lnTo>
                <a:lnTo>
                  <a:pt x="118446" y="330326"/>
                </a:lnTo>
                <a:lnTo>
                  <a:pt x="100431" y="325374"/>
                </a:lnTo>
                <a:lnTo>
                  <a:pt x="85737" y="320675"/>
                </a:lnTo>
                <a:lnTo>
                  <a:pt x="85445" y="320675"/>
                </a:lnTo>
                <a:lnTo>
                  <a:pt x="71221" y="315722"/>
                </a:lnTo>
                <a:lnTo>
                  <a:pt x="71599" y="315722"/>
                </a:lnTo>
                <a:lnTo>
                  <a:pt x="59791" y="311023"/>
                </a:lnTo>
                <a:lnTo>
                  <a:pt x="59996" y="311023"/>
                </a:lnTo>
                <a:lnTo>
                  <a:pt x="51888" y="307213"/>
                </a:lnTo>
                <a:lnTo>
                  <a:pt x="51663" y="307213"/>
                </a:lnTo>
                <a:lnTo>
                  <a:pt x="50266" y="306450"/>
                </a:lnTo>
                <a:lnTo>
                  <a:pt x="49263" y="305816"/>
                </a:lnTo>
                <a:lnTo>
                  <a:pt x="36169" y="305816"/>
                </a:lnTo>
                <a:lnTo>
                  <a:pt x="37120" y="304038"/>
                </a:lnTo>
                <a:lnTo>
                  <a:pt x="36931" y="304038"/>
                </a:lnTo>
                <a:lnTo>
                  <a:pt x="37360" y="303589"/>
                </a:lnTo>
                <a:lnTo>
                  <a:pt x="37688" y="302976"/>
                </a:lnTo>
                <a:lnTo>
                  <a:pt x="38027" y="299974"/>
                </a:lnTo>
                <a:lnTo>
                  <a:pt x="37933" y="299212"/>
                </a:lnTo>
                <a:lnTo>
                  <a:pt x="37360" y="297357"/>
                </a:lnTo>
                <a:lnTo>
                  <a:pt x="36423" y="296037"/>
                </a:lnTo>
                <a:lnTo>
                  <a:pt x="36952" y="296037"/>
                </a:lnTo>
                <a:lnTo>
                  <a:pt x="36677" y="295148"/>
                </a:lnTo>
                <a:lnTo>
                  <a:pt x="50242" y="295148"/>
                </a:lnTo>
                <a:lnTo>
                  <a:pt x="55981" y="292354"/>
                </a:lnTo>
                <a:lnTo>
                  <a:pt x="56214" y="292354"/>
                </a:lnTo>
                <a:lnTo>
                  <a:pt x="65897" y="288417"/>
                </a:lnTo>
                <a:lnTo>
                  <a:pt x="65506" y="288417"/>
                </a:lnTo>
                <a:lnTo>
                  <a:pt x="78360" y="283972"/>
                </a:lnTo>
                <a:lnTo>
                  <a:pt x="78206" y="283972"/>
                </a:lnTo>
                <a:lnTo>
                  <a:pt x="93158" y="279400"/>
                </a:lnTo>
                <a:lnTo>
                  <a:pt x="109734" y="274955"/>
                </a:lnTo>
                <a:lnTo>
                  <a:pt x="128752" y="270256"/>
                </a:lnTo>
                <a:lnTo>
                  <a:pt x="128946" y="270256"/>
                </a:lnTo>
                <a:lnTo>
                  <a:pt x="149072" y="265811"/>
                </a:lnTo>
                <a:lnTo>
                  <a:pt x="148818" y="265811"/>
                </a:lnTo>
                <a:lnTo>
                  <a:pt x="171297" y="261112"/>
                </a:lnTo>
                <a:lnTo>
                  <a:pt x="171590" y="261112"/>
                </a:lnTo>
                <a:lnTo>
                  <a:pt x="195173" y="256667"/>
                </a:lnTo>
                <a:lnTo>
                  <a:pt x="194919" y="256667"/>
                </a:lnTo>
                <a:lnTo>
                  <a:pt x="220827" y="252095"/>
                </a:lnTo>
                <a:lnTo>
                  <a:pt x="220573" y="252095"/>
                </a:lnTo>
                <a:lnTo>
                  <a:pt x="248005" y="247523"/>
                </a:lnTo>
                <a:lnTo>
                  <a:pt x="248686" y="247523"/>
                </a:lnTo>
                <a:lnTo>
                  <a:pt x="276961" y="243077"/>
                </a:lnTo>
                <a:lnTo>
                  <a:pt x="307441" y="238633"/>
                </a:lnTo>
                <a:lnTo>
                  <a:pt x="339572" y="234061"/>
                </a:lnTo>
                <a:lnTo>
                  <a:pt x="339318" y="234061"/>
                </a:lnTo>
                <a:lnTo>
                  <a:pt x="408279" y="225044"/>
                </a:lnTo>
                <a:lnTo>
                  <a:pt x="409077" y="225044"/>
                </a:lnTo>
                <a:lnTo>
                  <a:pt x="482701" y="216154"/>
                </a:lnTo>
                <a:lnTo>
                  <a:pt x="482447" y="216154"/>
                </a:lnTo>
                <a:lnTo>
                  <a:pt x="562711" y="207391"/>
                </a:lnTo>
                <a:lnTo>
                  <a:pt x="647928" y="198627"/>
                </a:lnTo>
                <a:lnTo>
                  <a:pt x="1036167" y="163830"/>
                </a:lnTo>
                <a:lnTo>
                  <a:pt x="1143736" y="155321"/>
                </a:lnTo>
                <a:lnTo>
                  <a:pt x="2916021" y="38100"/>
                </a:lnTo>
                <a:lnTo>
                  <a:pt x="2913735" y="0"/>
                </a:lnTo>
                <a:close/>
              </a:path>
              <a:path w="2916554" h="687070">
                <a:moveTo>
                  <a:pt x="231749" y="355346"/>
                </a:moveTo>
                <a:lnTo>
                  <a:pt x="231876" y="355473"/>
                </a:lnTo>
                <a:lnTo>
                  <a:pt x="232433" y="355473"/>
                </a:lnTo>
                <a:lnTo>
                  <a:pt x="231749" y="355346"/>
                </a:lnTo>
                <a:close/>
              </a:path>
              <a:path w="2916554" h="687070">
                <a:moveTo>
                  <a:pt x="117957" y="330200"/>
                </a:moveTo>
                <a:lnTo>
                  <a:pt x="118338" y="330326"/>
                </a:lnTo>
                <a:lnTo>
                  <a:pt x="117957" y="330200"/>
                </a:lnTo>
                <a:close/>
              </a:path>
              <a:path w="2916554" h="687070">
                <a:moveTo>
                  <a:pt x="100539" y="325374"/>
                </a:moveTo>
                <a:lnTo>
                  <a:pt x="100939" y="325500"/>
                </a:lnTo>
                <a:lnTo>
                  <a:pt x="100539" y="325374"/>
                </a:lnTo>
                <a:close/>
              </a:path>
              <a:path w="2916554" h="687070">
                <a:moveTo>
                  <a:pt x="84937" y="320421"/>
                </a:moveTo>
                <a:lnTo>
                  <a:pt x="85445" y="320675"/>
                </a:lnTo>
                <a:lnTo>
                  <a:pt x="85737" y="320675"/>
                </a:lnTo>
                <a:lnTo>
                  <a:pt x="84937" y="320421"/>
                </a:lnTo>
                <a:close/>
              </a:path>
              <a:path w="2916554" h="687070">
                <a:moveTo>
                  <a:pt x="71599" y="315722"/>
                </a:moveTo>
                <a:lnTo>
                  <a:pt x="71221" y="315722"/>
                </a:lnTo>
                <a:lnTo>
                  <a:pt x="72237" y="315975"/>
                </a:lnTo>
                <a:lnTo>
                  <a:pt x="71599" y="315722"/>
                </a:lnTo>
                <a:close/>
              </a:path>
              <a:path w="2916554" h="687070">
                <a:moveTo>
                  <a:pt x="59996" y="311023"/>
                </a:moveTo>
                <a:lnTo>
                  <a:pt x="59791" y="311023"/>
                </a:lnTo>
                <a:lnTo>
                  <a:pt x="60807" y="311404"/>
                </a:lnTo>
                <a:lnTo>
                  <a:pt x="59996" y="311023"/>
                </a:lnTo>
                <a:close/>
              </a:path>
              <a:path w="2916554" h="687070">
                <a:moveTo>
                  <a:pt x="50266" y="306450"/>
                </a:moveTo>
                <a:lnTo>
                  <a:pt x="51663" y="307213"/>
                </a:lnTo>
                <a:lnTo>
                  <a:pt x="50722" y="306665"/>
                </a:lnTo>
                <a:lnTo>
                  <a:pt x="50266" y="306450"/>
                </a:lnTo>
                <a:close/>
              </a:path>
              <a:path w="2916554" h="687070">
                <a:moveTo>
                  <a:pt x="50722" y="306665"/>
                </a:moveTo>
                <a:lnTo>
                  <a:pt x="51663" y="307213"/>
                </a:lnTo>
                <a:lnTo>
                  <a:pt x="51888" y="307213"/>
                </a:lnTo>
                <a:lnTo>
                  <a:pt x="50722" y="306665"/>
                </a:lnTo>
                <a:close/>
              </a:path>
              <a:path w="2916554" h="687070">
                <a:moveTo>
                  <a:pt x="50354" y="306450"/>
                </a:moveTo>
                <a:lnTo>
                  <a:pt x="50722" y="306665"/>
                </a:lnTo>
                <a:lnTo>
                  <a:pt x="50354" y="306450"/>
                </a:lnTo>
                <a:close/>
              </a:path>
              <a:path w="2916554" h="687070">
                <a:moveTo>
                  <a:pt x="37635" y="303443"/>
                </a:moveTo>
                <a:lnTo>
                  <a:pt x="37276" y="303746"/>
                </a:lnTo>
                <a:lnTo>
                  <a:pt x="36169" y="305816"/>
                </a:lnTo>
                <a:lnTo>
                  <a:pt x="37514" y="304038"/>
                </a:lnTo>
                <a:lnTo>
                  <a:pt x="37635" y="303443"/>
                </a:lnTo>
                <a:close/>
              </a:path>
              <a:path w="2916554" h="687070">
                <a:moveTo>
                  <a:pt x="37577" y="303954"/>
                </a:moveTo>
                <a:lnTo>
                  <a:pt x="36169" y="305816"/>
                </a:lnTo>
                <a:lnTo>
                  <a:pt x="49263" y="305816"/>
                </a:lnTo>
                <a:lnTo>
                  <a:pt x="48172" y="305181"/>
                </a:lnTo>
                <a:lnTo>
                  <a:pt x="37439" y="305181"/>
                </a:lnTo>
                <a:lnTo>
                  <a:pt x="37577" y="303954"/>
                </a:lnTo>
                <a:close/>
              </a:path>
              <a:path w="2916554" h="687070">
                <a:moveTo>
                  <a:pt x="38090" y="303277"/>
                </a:moveTo>
                <a:lnTo>
                  <a:pt x="37577" y="303954"/>
                </a:lnTo>
                <a:lnTo>
                  <a:pt x="37439" y="305181"/>
                </a:lnTo>
                <a:lnTo>
                  <a:pt x="38090" y="303277"/>
                </a:lnTo>
                <a:close/>
              </a:path>
              <a:path w="2916554" h="687070">
                <a:moveTo>
                  <a:pt x="40775" y="300791"/>
                </a:moveTo>
                <a:lnTo>
                  <a:pt x="38547" y="302672"/>
                </a:lnTo>
                <a:lnTo>
                  <a:pt x="38090" y="303277"/>
                </a:lnTo>
                <a:lnTo>
                  <a:pt x="37439" y="305181"/>
                </a:lnTo>
                <a:lnTo>
                  <a:pt x="48172" y="305181"/>
                </a:lnTo>
                <a:lnTo>
                  <a:pt x="45117" y="303402"/>
                </a:lnTo>
                <a:lnTo>
                  <a:pt x="44932" y="303402"/>
                </a:lnTo>
                <a:lnTo>
                  <a:pt x="43154" y="302260"/>
                </a:lnTo>
                <a:lnTo>
                  <a:pt x="43368" y="302260"/>
                </a:lnTo>
                <a:lnTo>
                  <a:pt x="41630" y="300989"/>
                </a:lnTo>
                <a:lnTo>
                  <a:pt x="40995" y="300989"/>
                </a:lnTo>
                <a:lnTo>
                  <a:pt x="40775" y="300791"/>
                </a:lnTo>
                <a:close/>
              </a:path>
              <a:path w="2916554" h="687070">
                <a:moveTo>
                  <a:pt x="37360" y="303589"/>
                </a:moveTo>
                <a:lnTo>
                  <a:pt x="36931" y="304038"/>
                </a:lnTo>
                <a:lnTo>
                  <a:pt x="37276" y="303746"/>
                </a:lnTo>
                <a:lnTo>
                  <a:pt x="37360" y="303589"/>
                </a:lnTo>
                <a:close/>
              </a:path>
              <a:path w="2916554" h="687070">
                <a:moveTo>
                  <a:pt x="37276" y="303746"/>
                </a:moveTo>
                <a:lnTo>
                  <a:pt x="36931" y="304038"/>
                </a:lnTo>
                <a:lnTo>
                  <a:pt x="37120" y="304038"/>
                </a:lnTo>
                <a:lnTo>
                  <a:pt x="37276" y="303746"/>
                </a:lnTo>
                <a:close/>
              </a:path>
              <a:path w="2916554" h="687070">
                <a:moveTo>
                  <a:pt x="38195" y="302970"/>
                </a:moveTo>
                <a:lnTo>
                  <a:pt x="37683" y="303402"/>
                </a:lnTo>
                <a:lnTo>
                  <a:pt x="37577" y="303954"/>
                </a:lnTo>
                <a:lnTo>
                  <a:pt x="38090" y="303277"/>
                </a:lnTo>
                <a:lnTo>
                  <a:pt x="38195" y="302970"/>
                </a:lnTo>
                <a:close/>
              </a:path>
              <a:path w="2916554" h="687070">
                <a:moveTo>
                  <a:pt x="37653" y="303282"/>
                </a:moveTo>
                <a:lnTo>
                  <a:pt x="37360" y="303589"/>
                </a:lnTo>
                <a:lnTo>
                  <a:pt x="37276" y="303746"/>
                </a:lnTo>
                <a:lnTo>
                  <a:pt x="37635" y="303443"/>
                </a:lnTo>
                <a:lnTo>
                  <a:pt x="37653" y="303282"/>
                </a:lnTo>
                <a:close/>
              </a:path>
              <a:path w="2916554" h="687070">
                <a:moveTo>
                  <a:pt x="37688" y="302976"/>
                </a:moveTo>
                <a:lnTo>
                  <a:pt x="37360" y="303589"/>
                </a:lnTo>
                <a:lnTo>
                  <a:pt x="37654" y="303277"/>
                </a:lnTo>
                <a:lnTo>
                  <a:pt x="37688" y="302976"/>
                </a:lnTo>
                <a:close/>
              </a:path>
              <a:path w="2916554" h="687070">
                <a:moveTo>
                  <a:pt x="38330" y="302574"/>
                </a:moveTo>
                <a:lnTo>
                  <a:pt x="37659" y="303277"/>
                </a:lnTo>
                <a:lnTo>
                  <a:pt x="37635" y="303443"/>
                </a:lnTo>
                <a:lnTo>
                  <a:pt x="38188" y="302976"/>
                </a:lnTo>
                <a:lnTo>
                  <a:pt x="38330" y="302574"/>
                </a:lnTo>
                <a:close/>
              </a:path>
              <a:path w="2916554" h="687070">
                <a:moveTo>
                  <a:pt x="43154" y="302260"/>
                </a:moveTo>
                <a:lnTo>
                  <a:pt x="44932" y="303402"/>
                </a:lnTo>
                <a:lnTo>
                  <a:pt x="44205" y="302871"/>
                </a:lnTo>
                <a:lnTo>
                  <a:pt x="43154" y="302260"/>
                </a:lnTo>
                <a:close/>
              </a:path>
              <a:path w="2916554" h="687070">
                <a:moveTo>
                  <a:pt x="44205" y="302871"/>
                </a:moveTo>
                <a:lnTo>
                  <a:pt x="44932" y="303402"/>
                </a:lnTo>
                <a:lnTo>
                  <a:pt x="45117" y="303402"/>
                </a:lnTo>
                <a:lnTo>
                  <a:pt x="44205" y="302871"/>
                </a:lnTo>
                <a:close/>
              </a:path>
              <a:path w="2916554" h="687070">
                <a:moveTo>
                  <a:pt x="38581" y="301307"/>
                </a:moveTo>
                <a:lnTo>
                  <a:pt x="37744" y="302871"/>
                </a:lnTo>
                <a:lnTo>
                  <a:pt x="37653" y="303282"/>
                </a:lnTo>
                <a:lnTo>
                  <a:pt x="38330" y="302574"/>
                </a:lnTo>
                <a:lnTo>
                  <a:pt x="38508" y="302054"/>
                </a:lnTo>
                <a:lnTo>
                  <a:pt x="38581" y="301307"/>
                </a:lnTo>
                <a:close/>
              </a:path>
              <a:path w="2916554" h="687070">
                <a:moveTo>
                  <a:pt x="38547" y="302672"/>
                </a:moveTo>
                <a:lnTo>
                  <a:pt x="38195" y="302970"/>
                </a:lnTo>
                <a:lnTo>
                  <a:pt x="38090" y="303277"/>
                </a:lnTo>
                <a:lnTo>
                  <a:pt x="38547" y="302672"/>
                </a:lnTo>
                <a:close/>
              </a:path>
              <a:path w="2916554" h="687070">
                <a:moveTo>
                  <a:pt x="38065" y="299638"/>
                </a:moveTo>
                <a:lnTo>
                  <a:pt x="37688" y="302976"/>
                </a:lnTo>
                <a:lnTo>
                  <a:pt x="38562" y="301341"/>
                </a:lnTo>
                <a:lnTo>
                  <a:pt x="38065" y="299638"/>
                </a:lnTo>
                <a:close/>
              </a:path>
              <a:path w="2916554" h="687070">
                <a:moveTo>
                  <a:pt x="38956" y="302133"/>
                </a:moveTo>
                <a:lnTo>
                  <a:pt x="38753" y="302133"/>
                </a:lnTo>
                <a:lnTo>
                  <a:pt x="38330" y="302574"/>
                </a:lnTo>
                <a:lnTo>
                  <a:pt x="38195" y="302970"/>
                </a:lnTo>
                <a:lnTo>
                  <a:pt x="38547" y="302672"/>
                </a:lnTo>
                <a:lnTo>
                  <a:pt x="38956" y="302133"/>
                </a:lnTo>
                <a:close/>
              </a:path>
              <a:path w="2916554" h="687070">
                <a:moveTo>
                  <a:pt x="43368" y="302260"/>
                </a:moveTo>
                <a:lnTo>
                  <a:pt x="43154" y="302260"/>
                </a:lnTo>
                <a:lnTo>
                  <a:pt x="44205" y="302871"/>
                </a:lnTo>
                <a:lnTo>
                  <a:pt x="43368" y="302260"/>
                </a:lnTo>
                <a:close/>
              </a:path>
              <a:path w="2916554" h="687070">
                <a:moveTo>
                  <a:pt x="40390" y="301117"/>
                </a:moveTo>
                <a:lnTo>
                  <a:pt x="39725" y="301117"/>
                </a:lnTo>
                <a:lnTo>
                  <a:pt x="38547" y="302672"/>
                </a:lnTo>
                <a:lnTo>
                  <a:pt x="40390" y="301117"/>
                </a:lnTo>
                <a:close/>
              </a:path>
              <a:path w="2916554" h="687070">
                <a:moveTo>
                  <a:pt x="38668" y="301588"/>
                </a:moveTo>
                <a:lnTo>
                  <a:pt x="38330" y="302574"/>
                </a:lnTo>
                <a:lnTo>
                  <a:pt x="38812" y="302054"/>
                </a:lnTo>
                <a:lnTo>
                  <a:pt x="38668" y="301588"/>
                </a:lnTo>
                <a:close/>
              </a:path>
              <a:path w="2916554" h="687070">
                <a:moveTo>
                  <a:pt x="38816" y="302067"/>
                </a:moveTo>
                <a:close/>
              </a:path>
              <a:path w="2916554" h="687070">
                <a:moveTo>
                  <a:pt x="39725" y="301117"/>
                </a:moveTo>
                <a:lnTo>
                  <a:pt x="38828" y="302054"/>
                </a:lnTo>
                <a:lnTo>
                  <a:pt x="38956" y="302133"/>
                </a:lnTo>
                <a:lnTo>
                  <a:pt x="39725" y="301117"/>
                </a:lnTo>
                <a:close/>
              </a:path>
              <a:path w="2916554" h="687070">
                <a:moveTo>
                  <a:pt x="38752" y="301341"/>
                </a:moveTo>
                <a:lnTo>
                  <a:pt x="38668" y="301588"/>
                </a:lnTo>
                <a:lnTo>
                  <a:pt x="38816" y="302067"/>
                </a:lnTo>
                <a:lnTo>
                  <a:pt x="38752" y="301341"/>
                </a:lnTo>
                <a:close/>
              </a:path>
              <a:path w="2916554" h="687070">
                <a:moveTo>
                  <a:pt x="40293" y="300355"/>
                </a:moveTo>
                <a:lnTo>
                  <a:pt x="39090" y="300355"/>
                </a:lnTo>
                <a:lnTo>
                  <a:pt x="38946" y="300774"/>
                </a:lnTo>
                <a:lnTo>
                  <a:pt x="38828" y="302054"/>
                </a:lnTo>
                <a:lnTo>
                  <a:pt x="39725" y="301117"/>
                </a:lnTo>
                <a:lnTo>
                  <a:pt x="40390" y="301117"/>
                </a:lnTo>
                <a:lnTo>
                  <a:pt x="40691" y="300863"/>
                </a:lnTo>
                <a:lnTo>
                  <a:pt x="40360" y="300863"/>
                </a:lnTo>
                <a:lnTo>
                  <a:pt x="40609" y="300683"/>
                </a:lnTo>
                <a:lnTo>
                  <a:pt x="40293" y="300355"/>
                </a:lnTo>
                <a:close/>
              </a:path>
              <a:path w="2916554" h="687070">
                <a:moveTo>
                  <a:pt x="39090" y="300355"/>
                </a:moveTo>
                <a:lnTo>
                  <a:pt x="38866" y="300774"/>
                </a:lnTo>
                <a:lnTo>
                  <a:pt x="38752" y="301341"/>
                </a:lnTo>
                <a:lnTo>
                  <a:pt x="39090" y="300355"/>
                </a:lnTo>
                <a:close/>
              </a:path>
              <a:path w="2916554" h="687070">
                <a:moveTo>
                  <a:pt x="38190" y="298527"/>
                </a:moveTo>
                <a:lnTo>
                  <a:pt x="38169" y="299974"/>
                </a:lnTo>
                <a:lnTo>
                  <a:pt x="38581" y="301307"/>
                </a:lnTo>
                <a:lnTo>
                  <a:pt x="38682" y="301117"/>
                </a:lnTo>
                <a:lnTo>
                  <a:pt x="38565" y="299564"/>
                </a:lnTo>
                <a:lnTo>
                  <a:pt x="38503" y="298967"/>
                </a:lnTo>
                <a:lnTo>
                  <a:pt x="38190" y="298527"/>
                </a:lnTo>
                <a:close/>
              </a:path>
              <a:path w="2916554" h="687070">
                <a:moveTo>
                  <a:pt x="38503" y="298967"/>
                </a:moveTo>
                <a:lnTo>
                  <a:pt x="38721" y="301044"/>
                </a:lnTo>
                <a:lnTo>
                  <a:pt x="39090" y="300355"/>
                </a:lnTo>
                <a:lnTo>
                  <a:pt x="40293" y="300355"/>
                </a:lnTo>
                <a:lnTo>
                  <a:pt x="39872" y="299974"/>
                </a:lnTo>
                <a:lnTo>
                  <a:pt x="39217" y="299974"/>
                </a:lnTo>
                <a:lnTo>
                  <a:pt x="38503" y="298967"/>
                </a:lnTo>
                <a:close/>
              </a:path>
              <a:path w="2916554" h="687070">
                <a:moveTo>
                  <a:pt x="40796" y="300774"/>
                </a:moveTo>
                <a:lnTo>
                  <a:pt x="40995" y="300989"/>
                </a:lnTo>
                <a:lnTo>
                  <a:pt x="40796" y="300774"/>
                </a:lnTo>
                <a:close/>
              </a:path>
              <a:path w="2916554" h="687070">
                <a:moveTo>
                  <a:pt x="41046" y="300563"/>
                </a:moveTo>
                <a:lnTo>
                  <a:pt x="40878" y="300863"/>
                </a:lnTo>
                <a:lnTo>
                  <a:pt x="41630" y="300989"/>
                </a:lnTo>
                <a:lnTo>
                  <a:pt x="41046" y="300563"/>
                </a:lnTo>
                <a:close/>
              </a:path>
              <a:path w="2916554" h="687070">
                <a:moveTo>
                  <a:pt x="40635" y="300664"/>
                </a:moveTo>
                <a:lnTo>
                  <a:pt x="40360" y="300863"/>
                </a:lnTo>
                <a:lnTo>
                  <a:pt x="40656" y="300683"/>
                </a:lnTo>
                <a:close/>
              </a:path>
              <a:path w="2916554" h="687070">
                <a:moveTo>
                  <a:pt x="40656" y="300683"/>
                </a:moveTo>
                <a:lnTo>
                  <a:pt x="40360" y="300863"/>
                </a:lnTo>
                <a:lnTo>
                  <a:pt x="40691" y="300863"/>
                </a:lnTo>
                <a:lnTo>
                  <a:pt x="40656" y="300683"/>
                </a:lnTo>
                <a:close/>
              </a:path>
              <a:path w="2916554" h="687070">
                <a:moveTo>
                  <a:pt x="40959" y="300499"/>
                </a:moveTo>
                <a:lnTo>
                  <a:pt x="40796" y="300774"/>
                </a:lnTo>
                <a:lnTo>
                  <a:pt x="40956" y="300638"/>
                </a:lnTo>
                <a:lnTo>
                  <a:pt x="40959" y="300499"/>
                </a:lnTo>
                <a:close/>
              </a:path>
              <a:path w="2916554" h="687070">
                <a:moveTo>
                  <a:pt x="38578" y="298759"/>
                </a:moveTo>
                <a:lnTo>
                  <a:pt x="40635" y="300664"/>
                </a:lnTo>
                <a:lnTo>
                  <a:pt x="40510" y="300464"/>
                </a:lnTo>
                <a:lnTo>
                  <a:pt x="39679" y="299564"/>
                </a:lnTo>
                <a:lnTo>
                  <a:pt x="38578" y="298759"/>
                </a:lnTo>
                <a:close/>
              </a:path>
              <a:path w="2916554" h="687070">
                <a:moveTo>
                  <a:pt x="40911" y="300464"/>
                </a:moveTo>
                <a:lnTo>
                  <a:pt x="40775" y="300563"/>
                </a:lnTo>
                <a:lnTo>
                  <a:pt x="40911" y="300464"/>
                </a:lnTo>
                <a:close/>
              </a:path>
              <a:path w="2916554" h="687070">
                <a:moveTo>
                  <a:pt x="39679" y="299564"/>
                </a:moveTo>
                <a:lnTo>
                  <a:pt x="40671" y="300638"/>
                </a:lnTo>
                <a:lnTo>
                  <a:pt x="40911" y="300464"/>
                </a:lnTo>
                <a:lnTo>
                  <a:pt x="39679" y="299564"/>
                </a:lnTo>
                <a:close/>
              </a:path>
              <a:path w="2916554" h="687070">
                <a:moveTo>
                  <a:pt x="41534" y="300150"/>
                </a:moveTo>
                <a:lnTo>
                  <a:pt x="41016" y="300464"/>
                </a:lnTo>
                <a:lnTo>
                  <a:pt x="41534" y="300150"/>
                </a:lnTo>
                <a:close/>
              </a:path>
              <a:path w="2916554" h="687070">
                <a:moveTo>
                  <a:pt x="42646" y="299212"/>
                </a:moveTo>
                <a:lnTo>
                  <a:pt x="41063" y="300355"/>
                </a:lnTo>
                <a:lnTo>
                  <a:pt x="40959" y="300499"/>
                </a:lnTo>
                <a:lnTo>
                  <a:pt x="41534" y="300150"/>
                </a:lnTo>
                <a:lnTo>
                  <a:pt x="42646" y="299212"/>
                </a:lnTo>
                <a:close/>
              </a:path>
              <a:path w="2916554" h="687070">
                <a:moveTo>
                  <a:pt x="46222" y="297307"/>
                </a:moveTo>
                <a:lnTo>
                  <a:pt x="38328" y="297307"/>
                </a:lnTo>
                <a:lnTo>
                  <a:pt x="38422" y="298202"/>
                </a:lnTo>
                <a:lnTo>
                  <a:pt x="39679" y="299564"/>
                </a:lnTo>
                <a:lnTo>
                  <a:pt x="40911" y="300464"/>
                </a:lnTo>
                <a:lnTo>
                  <a:pt x="42646" y="299212"/>
                </a:lnTo>
                <a:lnTo>
                  <a:pt x="43082" y="299212"/>
                </a:lnTo>
                <a:lnTo>
                  <a:pt x="46222" y="297307"/>
                </a:lnTo>
                <a:close/>
              </a:path>
              <a:path w="2916554" h="687070">
                <a:moveTo>
                  <a:pt x="43082" y="299212"/>
                </a:moveTo>
                <a:lnTo>
                  <a:pt x="42646" y="299212"/>
                </a:lnTo>
                <a:lnTo>
                  <a:pt x="41534" y="300150"/>
                </a:lnTo>
                <a:lnTo>
                  <a:pt x="43082" y="299212"/>
                </a:lnTo>
                <a:close/>
              </a:path>
              <a:path w="2916554" h="687070">
                <a:moveTo>
                  <a:pt x="38476" y="298710"/>
                </a:moveTo>
                <a:lnTo>
                  <a:pt x="38503" y="298967"/>
                </a:lnTo>
                <a:lnTo>
                  <a:pt x="39217" y="299974"/>
                </a:lnTo>
                <a:lnTo>
                  <a:pt x="38621" y="298842"/>
                </a:lnTo>
                <a:lnTo>
                  <a:pt x="38476" y="298710"/>
                </a:lnTo>
                <a:close/>
              </a:path>
              <a:path w="2916554" h="687070">
                <a:moveTo>
                  <a:pt x="38621" y="298842"/>
                </a:moveTo>
                <a:lnTo>
                  <a:pt x="39217" y="299974"/>
                </a:lnTo>
                <a:lnTo>
                  <a:pt x="39872" y="299974"/>
                </a:lnTo>
                <a:lnTo>
                  <a:pt x="38621" y="298842"/>
                </a:lnTo>
                <a:close/>
              </a:path>
              <a:path w="2916554" h="687070">
                <a:moveTo>
                  <a:pt x="37360" y="297357"/>
                </a:moveTo>
                <a:lnTo>
                  <a:pt x="38065" y="299638"/>
                </a:lnTo>
                <a:lnTo>
                  <a:pt x="38190" y="298527"/>
                </a:lnTo>
                <a:lnTo>
                  <a:pt x="37360" y="297357"/>
                </a:lnTo>
                <a:close/>
              </a:path>
              <a:path w="2916554" h="687070">
                <a:moveTo>
                  <a:pt x="38422" y="298202"/>
                </a:moveTo>
                <a:lnTo>
                  <a:pt x="38456" y="298527"/>
                </a:lnTo>
                <a:lnTo>
                  <a:pt x="38578" y="298759"/>
                </a:lnTo>
                <a:lnTo>
                  <a:pt x="39679" y="299564"/>
                </a:lnTo>
                <a:lnTo>
                  <a:pt x="38422" y="298202"/>
                </a:lnTo>
                <a:close/>
              </a:path>
              <a:path w="2916554" h="687070">
                <a:moveTo>
                  <a:pt x="38237" y="298112"/>
                </a:moveTo>
                <a:lnTo>
                  <a:pt x="38301" y="298682"/>
                </a:lnTo>
                <a:lnTo>
                  <a:pt x="38503" y="298967"/>
                </a:lnTo>
                <a:lnTo>
                  <a:pt x="38445" y="298682"/>
                </a:lnTo>
                <a:lnTo>
                  <a:pt x="38455" y="298527"/>
                </a:lnTo>
                <a:lnTo>
                  <a:pt x="38237" y="298112"/>
                </a:lnTo>
                <a:close/>
              </a:path>
              <a:path w="2916554" h="687070">
                <a:moveTo>
                  <a:pt x="38328" y="298576"/>
                </a:moveTo>
                <a:lnTo>
                  <a:pt x="38476" y="298710"/>
                </a:lnTo>
                <a:lnTo>
                  <a:pt x="38328" y="298576"/>
                </a:lnTo>
                <a:close/>
              </a:path>
              <a:path w="2916554" h="687070">
                <a:moveTo>
                  <a:pt x="38462" y="298576"/>
                </a:moveTo>
                <a:lnTo>
                  <a:pt x="38328" y="298576"/>
                </a:lnTo>
                <a:lnTo>
                  <a:pt x="38473" y="298682"/>
                </a:lnTo>
                <a:close/>
              </a:path>
              <a:path w="2916554" h="687070">
                <a:moveTo>
                  <a:pt x="38248" y="298014"/>
                </a:moveTo>
                <a:lnTo>
                  <a:pt x="38285" y="298202"/>
                </a:lnTo>
                <a:lnTo>
                  <a:pt x="38457" y="298529"/>
                </a:lnTo>
                <a:lnTo>
                  <a:pt x="38338" y="298112"/>
                </a:lnTo>
                <a:close/>
              </a:path>
              <a:path w="2916554" h="687070">
                <a:moveTo>
                  <a:pt x="37218" y="296898"/>
                </a:moveTo>
                <a:lnTo>
                  <a:pt x="37360" y="297357"/>
                </a:lnTo>
                <a:lnTo>
                  <a:pt x="38190" y="298527"/>
                </a:lnTo>
                <a:lnTo>
                  <a:pt x="38102" y="297856"/>
                </a:lnTo>
                <a:lnTo>
                  <a:pt x="37218" y="296898"/>
                </a:lnTo>
                <a:close/>
              </a:path>
              <a:path w="2916554" h="687070">
                <a:moveTo>
                  <a:pt x="38328" y="297307"/>
                </a:moveTo>
                <a:lnTo>
                  <a:pt x="38338" y="298112"/>
                </a:lnTo>
                <a:lnTo>
                  <a:pt x="38328" y="297307"/>
                </a:lnTo>
                <a:close/>
              </a:path>
              <a:path w="2916554" h="687070">
                <a:moveTo>
                  <a:pt x="38102" y="297856"/>
                </a:moveTo>
                <a:lnTo>
                  <a:pt x="38237" y="298112"/>
                </a:lnTo>
                <a:lnTo>
                  <a:pt x="38102" y="297856"/>
                </a:lnTo>
                <a:close/>
              </a:path>
              <a:path w="2916554" h="687070">
                <a:moveTo>
                  <a:pt x="50242" y="295148"/>
                </a:moveTo>
                <a:lnTo>
                  <a:pt x="36677" y="295148"/>
                </a:lnTo>
                <a:lnTo>
                  <a:pt x="38102" y="297856"/>
                </a:lnTo>
                <a:lnTo>
                  <a:pt x="38248" y="298014"/>
                </a:lnTo>
                <a:lnTo>
                  <a:pt x="38328" y="297307"/>
                </a:lnTo>
                <a:lnTo>
                  <a:pt x="46222" y="297307"/>
                </a:lnTo>
                <a:lnTo>
                  <a:pt x="46641" y="297052"/>
                </a:lnTo>
                <a:lnTo>
                  <a:pt x="46329" y="297052"/>
                </a:lnTo>
                <a:lnTo>
                  <a:pt x="48107" y="296163"/>
                </a:lnTo>
                <a:lnTo>
                  <a:pt x="50242" y="295148"/>
                </a:lnTo>
                <a:close/>
              </a:path>
              <a:path w="2916554" h="687070">
                <a:moveTo>
                  <a:pt x="36677" y="295148"/>
                </a:moveTo>
                <a:lnTo>
                  <a:pt x="37218" y="296898"/>
                </a:lnTo>
                <a:lnTo>
                  <a:pt x="38102" y="297856"/>
                </a:lnTo>
                <a:lnTo>
                  <a:pt x="36677" y="295148"/>
                </a:lnTo>
                <a:close/>
              </a:path>
              <a:path w="2916554" h="687070">
                <a:moveTo>
                  <a:pt x="36423" y="296037"/>
                </a:moveTo>
                <a:lnTo>
                  <a:pt x="37360" y="297357"/>
                </a:lnTo>
                <a:lnTo>
                  <a:pt x="37218" y="296898"/>
                </a:lnTo>
                <a:lnTo>
                  <a:pt x="36423" y="296037"/>
                </a:lnTo>
                <a:close/>
              </a:path>
              <a:path w="2916554" h="687070">
                <a:moveTo>
                  <a:pt x="48107" y="296163"/>
                </a:moveTo>
                <a:lnTo>
                  <a:pt x="46329" y="297052"/>
                </a:lnTo>
                <a:lnTo>
                  <a:pt x="47911" y="296282"/>
                </a:lnTo>
                <a:lnTo>
                  <a:pt x="48107" y="296163"/>
                </a:lnTo>
                <a:close/>
              </a:path>
              <a:path w="2916554" h="687070">
                <a:moveTo>
                  <a:pt x="47911" y="296282"/>
                </a:moveTo>
                <a:lnTo>
                  <a:pt x="46329" y="297052"/>
                </a:lnTo>
                <a:lnTo>
                  <a:pt x="46641" y="297052"/>
                </a:lnTo>
                <a:lnTo>
                  <a:pt x="47911" y="296282"/>
                </a:lnTo>
                <a:close/>
              </a:path>
              <a:path w="2916554" h="687070">
                <a:moveTo>
                  <a:pt x="36952" y="296037"/>
                </a:moveTo>
                <a:lnTo>
                  <a:pt x="36423" y="296037"/>
                </a:lnTo>
                <a:lnTo>
                  <a:pt x="37218" y="296898"/>
                </a:lnTo>
                <a:lnTo>
                  <a:pt x="36952" y="296037"/>
                </a:lnTo>
                <a:close/>
              </a:path>
              <a:path w="2916554" h="687070">
                <a:moveTo>
                  <a:pt x="48155" y="296163"/>
                </a:moveTo>
                <a:lnTo>
                  <a:pt x="47911" y="296282"/>
                </a:lnTo>
                <a:lnTo>
                  <a:pt x="48155" y="296163"/>
                </a:lnTo>
                <a:close/>
              </a:path>
              <a:path w="2916554" h="687070">
                <a:moveTo>
                  <a:pt x="56214" y="292354"/>
                </a:moveTo>
                <a:lnTo>
                  <a:pt x="55981" y="292354"/>
                </a:lnTo>
                <a:lnTo>
                  <a:pt x="54965" y="292862"/>
                </a:lnTo>
                <a:lnTo>
                  <a:pt x="56214" y="292354"/>
                </a:lnTo>
                <a:close/>
              </a:path>
              <a:path w="2916554" h="687070">
                <a:moveTo>
                  <a:pt x="66522" y="288163"/>
                </a:moveTo>
                <a:lnTo>
                  <a:pt x="65506" y="288417"/>
                </a:lnTo>
                <a:lnTo>
                  <a:pt x="65897" y="288417"/>
                </a:lnTo>
                <a:lnTo>
                  <a:pt x="66522" y="288163"/>
                </a:lnTo>
                <a:close/>
              </a:path>
              <a:path w="2916554" h="687070">
                <a:moveTo>
                  <a:pt x="79095" y="283718"/>
                </a:moveTo>
                <a:lnTo>
                  <a:pt x="78206" y="283972"/>
                </a:lnTo>
                <a:lnTo>
                  <a:pt x="78360" y="283972"/>
                </a:lnTo>
                <a:lnTo>
                  <a:pt x="79095" y="283718"/>
                </a:lnTo>
                <a:close/>
              </a:path>
              <a:path w="2916554" h="687070">
                <a:moveTo>
                  <a:pt x="93573" y="279273"/>
                </a:moveTo>
                <a:lnTo>
                  <a:pt x="93065" y="279400"/>
                </a:lnTo>
                <a:lnTo>
                  <a:pt x="93573" y="279273"/>
                </a:lnTo>
                <a:close/>
              </a:path>
              <a:path w="2916554" h="687070">
                <a:moveTo>
                  <a:pt x="128946" y="270256"/>
                </a:moveTo>
                <a:lnTo>
                  <a:pt x="128752" y="270256"/>
                </a:lnTo>
                <a:lnTo>
                  <a:pt x="128371" y="270383"/>
                </a:lnTo>
                <a:lnTo>
                  <a:pt x="128946" y="270256"/>
                </a:lnTo>
                <a:close/>
              </a:path>
              <a:path w="2916554" h="687070">
                <a:moveTo>
                  <a:pt x="171590" y="261112"/>
                </a:moveTo>
                <a:lnTo>
                  <a:pt x="171297" y="261112"/>
                </a:lnTo>
                <a:lnTo>
                  <a:pt x="170916" y="261238"/>
                </a:lnTo>
                <a:lnTo>
                  <a:pt x="171590" y="261112"/>
                </a:lnTo>
                <a:close/>
              </a:path>
              <a:path w="2916554" h="687070">
                <a:moveTo>
                  <a:pt x="248686" y="247523"/>
                </a:moveTo>
                <a:lnTo>
                  <a:pt x="248005" y="247523"/>
                </a:lnTo>
                <a:lnTo>
                  <a:pt x="248686" y="247523"/>
                </a:lnTo>
                <a:close/>
              </a:path>
              <a:path w="2916554" h="687070">
                <a:moveTo>
                  <a:pt x="409077" y="225044"/>
                </a:moveTo>
                <a:lnTo>
                  <a:pt x="408279" y="225044"/>
                </a:lnTo>
                <a:lnTo>
                  <a:pt x="408025" y="225171"/>
                </a:lnTo>
                <a:lnTo>
                  <a:pt x="409077" y="225044"/>
                </a:lnTo>
                <a:close/>
              </a:path>
            </a:pathLst>
          </a:custGeom>
          <a:solidFill>
            <a:srgbClr val="ED8912"/>
          </a:solidFill>
        </p:spPr>
        <p:txBody>
          <a:bodyPr wrap="square" lIns="0" tIns="0" rIns="0" bIns="0" rtlCol="0"/>
          <a:lstStyle/>
          <a:p>
            <a:endParaRPr/>
          </a:p>
        </p:txBody>
      </p:sp>
      <p:sp>
        <p:nvSpPr>
          <p:cNvPr id="9" name="object 9"/>
          <p:cNvSpPr/>
          <p:nvPr/>
        </p:nvSpPr>
        <p:spPr>
          <a:xfrm>
            <a:off x="6611111" y="2429255"/>
            <a:ext cx="1292352" cy="832104"/>
          </a:xfrm>
          <a:prstGeom prst="rect">
            <a:avLst/>
          </a:prstGeom>
          <a:blipFill>
            <a:blip r:embed="rId5" cstate="print"/>
            <a:stretch>
              <a:fillRect/>
            </a:stretch>
          </a:blipFill>
        </p:spPr>
        <p:txBody>
          <a:bodyPr wrap="square" lIns="0" tIns="0" rIns="0" bIns="0" rtlCol="0"/>
          <a:lstStyle/>
          <a:p>
            <a:endParaRPr/>
          </a:p>
        </p:txBody>
      </p:sp>
      <p:grpSp>
        <p:nvGrpSpPr>
          <p:cNvPr id="10" name="object 10"/>
          <p:cNvGrpSpPr/>
          <p:nvPr/>
        </p:nvGrpSpPr>
        <p:grpSpPr>
          <a:xfrm>
            <a:off x="6405371" y="3741420"/>
            <a:ext cx="1643380" cy="497205"/>
            <a:chOff x="6405371" y="3741420"/>
            <a:chExt cx="1643380" cy="497205"/>
          </a:xfrm>
        </p:grpSpPr>
        <p:sp>
          <p:nvSpPr>
            <p:cNvPr id="11" name="object 11"/>
            <p:cNvSpPr/>
            <p:nvPr/>
          </p:nvSpPr>
          <p:spPr>
            <a:xfrm>
              <a:off x="6411467" y="3747516"/>
              <a:ext cx="1630680" cy="485140"/>
            </a:xfrm>
            <a:custGeom>
              <a:avLst/>
              <a:gdLst/>
              <a:ahLst/>
              <a:cxnLst/>
              <a:rect l="l" t="t" r="r" b="b"/>
              <a:pathLst>
                <a:path w="1630679" h="485139">
                  <a:moveTo>
                    <a:pt x="1549908" y="0"/>
                  </a:moveTo>
                  <a:lnTo>
                    <a:pt x="80772" y="0"/>
                  </a:lnTo>
                  <a:lnTo>
                    <a:pt x="49345" y="6351"/>
                  </a:lnTo>
                  <a:lnTo>
                    <a:pt x="23669" y="23669"/>
                  </a:lnTo>
                  <a:lnTo>
                    <a:pt x="6351" y="49345"/>
                  </a:lnTo>
                  <a:lnTo>
                    <a:pt x="0" y="80772"/>
                  </a:lnTo>
                  <a:lnTo>
                    <a:pt x="0" y="403860"/>
                  </a:lnTo>
                  <a:lnTo>
                    <a:pt x="6351" y="435286"/>
                  </a:lnTo>
                  <a:lnTo>
                    <a:pt x="23669" y="460962"/>
                  </a:lnTo>
                  <a:lnTo>
                    <a:pt x="49345" y="478280"/>
                  </a:lnTo>
                  <a:lnTo>
                    <a:pt x="80772" y="484632"/>
                  </a:lnTo>
                  <a:lnTo>
                    <a:pt x="1549908" y="484632"/>
                  </a:lnTo>
                  <a:lnTo>
                    <a:pt x="1581334" y="478280"/>
                  </a:lnTo>
                  <a:lnTo>
                    <a:pt x="1607010" y="460962"/>
                  </a:lnTo>
                  <a:lnTo>
                    <a:pt x="1624328" y="435286"/>
                  </a:lnTo>
                  <a:lnTo>
                    <a:pt x="1630680" y="403860"/>
                  </a:lnTo>
                  <a:lnTo>
                    <a:pt x="1630680" y="80772"/>
                  </a:lnTo>
                  <a:lnTo>
                    <a:pt x="1624328" y="49345"/>
                  </a:lnTo>
                  <a:lnTo>
                    <a:pt x="1607010" y="23669"/>
                  </a:lnTo>
                  <a:lnTo>
                    <a:pt x="1581334" y="6351"/>
                  </a:lnTo>
                  <a:lnTo>
                    <a:pt x="1549908" y="0"/>
                  </a:lnTo>
                  <a:close/>
                </a:path>
              </a:pathLst>
            </a:custGeom>
            <a:solidFill>
              <a:srgbClr val="5B9BD4"/>
            </a:solidFill>
          </p:spPr>
          <p:txBody>
            <a:bodyPr wrap="square" lIns="0" tIns="0" rIns="0" bIns="0" rtlCol="0"/>
            <a:lstStyle/>
            <a:p>
              <a:endParaRPr/>
            </a:p>
          </p:txBody>
        </p:sp>
        <p:sp>
          <p:nvSpPr>
            <p:cNvPr id="12" name="object 12"/>
            <p:cNvSpPr/>
            <p:nvPr/>
          </p:nvSpPr>
          <p:spPr>
            <a:xfrm>
              <a:off x="6411467" y="3747516"/>
              <a:ext cx="1630680" cy="485140"/>
            </a:xfrm>
            <a:custGeom>
              <a:avLst/>
              <a:gdLst/>
              <a:ahLst/>
              <a:cxnLst/>
              <a:rect l="l" t="t" r="r" b="b"/>
              <a:pathLst>
                <a:path w="1630679" h="485139">
                  <a:moveTo>
                    <a:pt x="0" y="80772"/>
                  </a:moveTo>
                  <a:lnTo>
                    <a:pt x="6351" y="49345"/>
                  </a:lnTo>
                  <a:lnTo>
                    <a:pt x="23669" y="23669"/>
                  </a:lnTo>
                  <a:lnTo>
                    <a:pt x="49345" y="6351"/>
                  </a:lnTo>
                  <a:lnTo>
                    <a:pt x="80772" y="0"/>
                  </a:lnTo>
                  <a:lnTo>
                    <a:pt x="1549908" y="0"/>
                  </a:lnTo>
                  <a:lnTo>
                    <a:pt x="1581334" y="6351"/>
                  </a:lnTo>
                  <a:lnTo>
                    <a:pt x="1607010" y="23669"/>
                  </a:lnTo>
                  <a:lnTo>
                    <a:pt x="1624328" y="49345"/>
                  </a:lnTo>
                  <a:lnTo>
                    <a:pt x="1630680" y="80772"/>
                  </a:lnTo>
                  <a:lnTo>
                    <a:pt x="1630680" y="403860"/>
                  </a:lnTo>
                  <a:lnTo>
                    <a:pt x="1624328" y="435286"/>
                  </a:lnTo>
                  <a:lnTo>
                    <a:pt x="1607010" y="460962"/>
                  </a:lnTo>
                  <a:lnTo>
                    <a:pt x="1581334" y="478280"/>
                  </a:lnTo>
                  <a:lnTo>
                    <a:pt x="1549908" y="484632"/>
                  </a:lnTo>
                  <a:lnTo>
                    <a:pt x="80772" y="484632"/>
                  </a:lnTo>
                  <a:lnTo>
                    <a:pt x="49345" y="478280"/>
                  </a:lnTo>
                  <a:lnTo>
                    <a:pt x="23669" y="460962"/>
                  </a:lnTo>
                  <a:lnTo>
                    <a:pt x="6351" y="435286"/>
                  </a:lnTo>
                  <a:lnTo>
                    <a:pt x="0" y="403860"/>
                  </a:lnTo>
                  <a:lnTo>
                    <a:pt x="0" y="80772"/>
                  </a:lnTo>
                  <a:close/>
                </a:path>
              </a:pathLst>
            </a:custGeom>
            <a:ln w="12192">
              <a:solidFill>
                <a:srgbClr val="5B9BD4"/>
              </a:solidFill>
            </a:ln>
          </p:spPr>
          <p:txBody>
            <a:bodyPr wrap="square" lIns="0" tIns="0" rIns="0" bIns="0" rtlCol="0"/>
            <a:lstStyle/>
            <a:p>
              <a:endParaRPr/>
            </a:p>
          </p:txBody>
        </p:sp>
      </p:grpSp>
      <p:sp>
        <p:nvSpPr>
          <p:cNvPr id="13" name="object 13"/>
          <p:cNvSpPr txBox="1"/>
          <p:nvPr/>
        </p:nvSpPr>
        <p:spPr>
          <a:xfrm>
            <a:off x="6527038" y="3795141"/>
            <a:ext cx="1400175" cy="360680"/>
          </a:xfrm>
          <a:prstGeom prst="rect">
            <a:avLst/>
          </a:prstGeom>
        </p:spPr>
        <p:txBody>
          <a:bodyPr vert="horz" wrap="square" lIns="0" tIns="12065" rIns="0" bIns="0" rtlCol="0">
            <a:spAutoFit/>
          </a:bodyPr>
          <a:lstStyle/>
          <a:p>
            <a:pPr marL="12700">
              <a:lnSpc>
                <a:spcPct val="100000"/>
              </a:lnSpc>
              <a:spcBef>
                <a:spcPts val="95"/>
              </a:spcBef>
            </a:pPr>
            <a:r>
              <a:rPr sz="2200" spc="-30" dirty="0">
                <a:solidFill>
                  <a:srgbClr val="FFFFFF"/>
                </a:solidFill>
                <a:latin typeface="Noto Sans"/>
                <a:cs typeface="Noto Sans"/>
              </a:rPr>
              <a:t>Message</a:t>
            </a:r>
            <a:r>
              <a:rPr sz="2200" spc="-60" dirty="0">
                <a:solidFill>
                  <a:srgbClr val="FFFFFF"/>
                </a:solidFill>
                <a:latin typeface="Noto Sans"/>
                <a:cs typeface="Noto Sans"/>
              </a:rPr>
              <a:t> </a:t>
            </a:r>
            <a:r>
              <a:rPr sz="2200" spc="-5" dirty="0">
                <a:solidFill>
                  <a:srgbClr val="FFFFFF"/>
                </a:solidFill>
                <a:latin typeface="Noto Sans"/>
                <a:cs typeface="Noto Sans"/>
              </a:rPr>
              <a:t>1</a:t>
            </a:r>
            <a:endParaRPr sz="2200">
              <a:latin typeface="Noto Sans"/>
              <a:cs typeface="Noto Sans"/>
            </a:endParaRPr>
          </a:p>
        </p:txBody>
      </p:sp>
      <p:grpSp>
        <p:nvGrpSpPr>
          <p:cNvPr id="14" name="object 14"/>
          <p:cNvGrpSpPr/>
          <p:nvPr/>
        </p:nvGrpSpPr>
        <p:grpSpPr>
          <a:xfrm>
            <a:off x="6405371" y="5024628"/>
            <a:ext cx="1643380" cy="498475"/>
            <a:chOff x="6405371" y="5024628"/>
            <a:chExt cx="1643380" cy="498475"/>
          </a:xfrm>
        </p:grpSpPr>
        <p:sp>
          <p:nvSpPr>
            <p:cNvPr id="15" name="object 15"/>
            <p:cNvSpPr/>
            <p:nvPr/>
          </p:nvSpPr>
          <p:spPr>
            <a:xfrm>
              <a:off x="6411467" y="5030724"/>
              <a:ext cx="1630680" cy="486409"/>
            </a:xfrm>
            <a:custGeom>
              <a:avLst/>
              <a:gdLst/>
              <a:ahLst/>
              <a:cxnLst/>
              <a:rect l="l" t="t" r="r" b="b"/>
              <a:pathLst>
                <a:path w="1630679" h="486410">
                  <a:moveTo>
                    <a:pt x="1549654" y="0"/>
                  </a:moveTo>
                  <a:lnTo>
                    <a:pt x="81026" y="0"/>
                  </a:lnTo>
                  <a:lnTo>
                    <a:pt x="49506" y="6373"/>
                  </a:lnTo>
                  <a:lnTo>
                    <a:pt x="23749" y="23749"/>
                  </a:lnTo>
                  <a:lnTo>
                    <a:pt x="6373" y="49506"/>
                  </a:lnTo>
                  <a:lnTo>
                    <a:pt x="0" y="81025"/>
                  </a:lnTo>
                  <a:lnTo>
                    <a:pt x="0" y="405129"/>
                  </a:lnTo>
                  <a:lnTo>
                    <a:pt x="6373" y="436649"/>
                  </a:lnTo>
                  <a:lnTo>
                    <a:pt x="23749" y="462407"/>
                  </a:lnTo>
                  <a:lnTo>
                    <a:pt x="49506" y="479782"/>
                  </a:lnTo>
                  <a:lnTo>
                    <a:pt x="81026" y="486155"/>
                  </a:lnTo>
                  <a:lnTo>
                    <a:pt x="1549654" y="486155"/>
                  </a:lnTo>
                  <a:lnTo>
                    <a:pt x="1581173" y="479782"/>
                  </a:lnTo>
                  <a:lnTo>
                    <a:pt x="1606931" y="462406"/>
                  </a:lnTo>
                  <a:lnTo>
                    <a:pt x="1624306" y="436649"/>
                  </a:lnTo>
                  <a:lnTo>
                    <a:pt x="1630680" y="405129"/>
                  </a:lnTo>
                  <a:lnTo>
                    <a:pt x="1630680" y="81025"/>
                  </a:lnTo>
                  <a:lnTo>
                    <a:pt x="1624306" y="49506"/>
                  </a:lnTo>
                  <a:lnTo>
                    <a:pt x="1606931" y="23749"/>
                  </a:lnTo>
                  <a:lnTo>
                    <a:pt x="1581173" y="6373"/>
                  </a:lnTo>
                  <a:lnTo>
                    <a:pt x="1549654" y="0"/>
                  </a:lnTo>
                  <a:close/>
                </a:path>
              </a:pathLst>
            </a:custGeom>
            <a:solidFill>
              <a:srgbClr val="5B9BD4"/>
            </a:solidFill>
          </p:spPr>
          <p:txBody>
            <a:bodyPr wrap="square" lIns="0" tIns="0" rIns="0" bIns="0" rtlCol="0"/>
            <a:lstStyle/>
            <a:p>
              <a:endParaRPr/>
            </a:p>
          </p:txBody>
        </p:sp>
        <p:sp>
          <p:nvSpPr>
            <p:cNvPr id="16" name="object 16"/>
            <p:cNvSpPr/>
            <p:nvPr/>
          </p:nvSpPr>
          <p:spPr>
            <a:xfrm>
              <a:off x="6411467" y="5030724"/>
              <a:ext cx="1630680" cy="486409"/>
            </a:xfrm>
            <a:custGeom>
              <a:avLst/>
              <a:gdLst/>
              <a:ahLst/>
              <a:cxnLst/>
              <a:rect l="l" t="t" r="r" b="b"/>
              <a:pathLst>
                <a:path w="1630679" h="486410">
                  <a:moveTo>
                    <a:pt x="0" y="81025"/>
                  </a:moveTo>
                  <a:lnTo>
                    <a:pt x="6373" y="49506"/>
                  </a:lnTo>
                  <a:lnTo>
                    <a:pt x="23749" y="23749"/>
                  </a:lnTo>
                  <a:lnTo>
                    <a:pt x="49506" y="6373"/>
                  </a:lnTo>
                  <a:lnTo>
                    <a:pt x="81026" y="0"/>
                  </a:lnTo>
                  <a:lnTo>
                    <a:pt x="1549654" y="0"/>
                  </a:lnTo>
                  <a:lnTo>
                    <a:pt x="1581173" y="6373"/>
                  </a:lnTo>
                  <a:lnTo>
                    <a:pt x="1606931" y="23749"/>
                  </a:lnTo>
                  <a:lnTo>
                    <a:pt x="1624306" y="49506"/>
                  </a:lnTo>
                  <a:lnTo>
                    <a:pt x="1630680" y="81025"/>
                  </a:lnTo>
                  <a:lnTo>
                    <a:pt x="1630680" y="405129"/>
                  </a:lnTo>
                  <a:lnTo>
                    <a:pt x="1624306" y="436649"/>
                  </a:lnTo>
                  <a:lnTo>
                    <a:pt x="1606931" y="462406"/>
                  </a:lnTo>
                  <a:lnTo>
                    <a:pt x="1581173" y="479782"/>
                  </a:lnTo>
                  <a:lnTo>
                    <a:pt x="1549654" y="486155"/>
                  </a:lnTo>
                  <a:lnTo>
                    <a:pt x="81026" y="486155"/>
                  </a:lnTo>
                  <a:lnTo>
                    <a:pt x="49506" y="479782"/>
                  </a:lnTo>
                  <a:lnTo>
                    <a:pt x="23749" y="462407"/>
                  </a:lnTo>
                  <a:lnTo>
                    <a:pt x="6373" y="436649"/>
                  </a:lnTo>
                  <a:lnTo>
                    <a:pt x="0" y="405129"/>
                  </a:lnTo>
                  <a:lnTo>
                    <a:pt x="0" y="81025"/>
                  </a:lnTo>
                  <a:close/>
                </a:path>
              </a:pathLst>
            </a:custGeom>
            <a:ln w="12192">
              <a:solidFill>
                <a:srgbClr val="5B9BD4"/>
              </a:solidFill>
            </a:ln>
          </p:spPr>
          <p:txBody>
            <a:bodyPr wrap="square" lIns="0" tIns="0" rIns="0" bIns="0" rtlCol="0"/>
            <a:lstStyle/>
            <a:p>
              <a:endParaRPr/>
            </a:p>
          </p:txBody>
        </p:sp>
      </p:grpSp>
      <p:sp>
        <p:nvSpPr>
          <p:cNvPr id="17" name="object 17"/>
          <p:cNvSpPr txBox="1"/>
          <p:nvPr/>
        </p:nvSpPr>
        <p:spPr>
          <a:xfrm>
            <a:off x="6527038" y="5079238"/>
            <a:ext cx="1400175" cy="360680"/>
          </a:xfrm>
          <a:prstGeom prst="rect">
            <a:avLst/>
          </a:prstGeom>
        </p:spPr>
        <p:txBody>
          <a:bodyPr vert="horz" wrap="square" lIns="0" tIns="12065" rIns="0" bIns="0" rtlCol="0">
            <a:spAutoFit/>
          </a:bodyPr>
          <a:lstStyle/>
          <a:p>
            <a:pPr marL="12700">
              <a:lnSpc>
                <a:spcPct val="100000"/>
              </a:lnSpc>
              <a:spcBef>
                <a:spcPts val="95"/>
              </a:spcBef>
            </a:pPr>
            <a:r>
              <a:rPr sz="2200" spc="-30" dirty="0">
                <a:solidFill>
                  <a:srgbClr val="FFFFFF"/>
                </a:solidFill>
                <a:latin typeface="Noto Sans"/>
                <a:cs typeface="Noto Sans"/>
              </a:rPr>
              <a:t>Message</a:t>
            </a:r>
            <a:r>
              <a:rPr sz="2200" spc="-60" dirty="0">
                <a:solidFill>
                  <a:srgbClr val="FFFFFF"/>
                </a:solidFill>
                <a:latin typeface="Noto Sans"/>
                <a:cs typeface="Noto Sans"/>
              </a:rPr>
              <a:t> </a:t>
            </a:r>
            <a:r>
              <a:rPr sz="2200" spc="-5" dirty="0">
                <a:solidFill>
                  <a:srgbClr val="FFFFFF"/>
                </a:solidFill>
                <a:latin typeface="Noto Sans"/>
                <a:cs typeface="Noto Sans"/>
              </a:rPr>
              <a:t>2</a:t>
            </a:r>
            <a:endParaRPr sz="2200">
              <a:latin typeface="Noto Sans"/>
              <a:cs typeface="Noto Sans"/>
            </a:endParaRPr>
          </a:p>
        </p:txBody>
      </p:sp>
      <p:grpSp>
        <p:nvGrpSpPr>
          <p:cNvPr id="18" name="object 18"/>
          <p:cNvGrpSpPr/>
          <p:nvPr/>
        </p:nvGrpSpPr>
        <p:grpSpPr>
          <a:xfrm>
            <a:off x="6405371" y="6307835"/>
            <a:ext cx="1643380" cy="498475"/>
            <a:chOff x="6405371" y="6307835"/>
            <a:chExt cx="1643380" cy="498475"/>
          </a:xfrm>
        </p:grpSpPr>
        <p:sp>
          <p:nvSpPr>
            <p:cNvPr id="19" name="object 19"/>
            <p:cNvSpPr/>
            <p:nvPr/>
          </p:nvSpPr>
          <p:spPr>
            <a:xfrm>
              <a:off x="6411467" y="6313931"/>
              <a:ext cx="1630680" cy="486409"/>
            </a:xfrm>
            <a:custGeom>
              <a:avLst/>
              <a:gdLst/>
              <a:ahLst/>
              <a:cxnLst/>
              <a:rect l="l" t="t" r="r" b="b"/>
              <a:pathLst>
                <a:path w="1630679" h="486409">
                  <a:moveTo>
                    <a:pt x="1549654" y="0"/>
                  </a:moveTo>
                  <a:lnTo>
                    <a:pt x="81026" y="0"/>
                  </a:lnTo>
                  <a:lnTo>
                    <a:pt x="49506" y="6373"/>
                  </a:lnTo>
                  <a:lnTo>
                    <a:pt x="23749" y="23749"/>
                  </a:lnTo>
                  <a:lnTo>
                    <a:pt x="6373" y="49506"/>
                  </a:lnTo>
                  <a:lnTo>
                    <a:pt x="0" y="81026"/>
                  </a:lnTo>
                  <a:lnTo>
                    <a:pt x="0" y="405130"/>
                  </a:lnTo>
                  <a:lnTo>
                    <a:pt x="6373" y="436649"/>
                  </a:lnTo>
                  <a:lnTo>
                    <a:pt x="23749" y="462407"/>
                  </a:lnTo>
                  <a:lnTo>
                    <a:pt x="49506" y="479782"/>
                  </a:lnTo>
                  <a:lnTo>
                    <a:pt x="81026" y="486156"/>
                  </a:lnTo>
                  <a:lnTo>
                    <a:pt x="1549654" y="486156"/>
                  </a:lnTo>
                  <a:lnTo>
                    <a:pt x="1581173" y="479782"/>
                  </a:lnTo>
                  <a:lnTo>
                    <a:pt x="1606931" y="462407"/>
                  </a:lnTo>
                  <a:lnTo>
                    <a:pt x="1624306" y="436649"/>
                  </a:lnTo>
                  <a:lnTo>
                    <a:pt x="1630680" y="405130"/>
                  </a:lnTo>
                  <a:lnTo>
                    <a:pt x="1630680" y="81026"/>
                  </a:lnTo>
                  <a:lnTo>
                    <a:pt x="1624306" y="49506"/>
                  </a:lnTo>
                  <a:lnTo>
                    <a:pt x="1606931" y="23749"/>
                  </a:lnTo>
                  <a:lnTo>
                    <a:pt x="1581173" y="6373"/>
                  </a:lnTo>
                  <a:lnTo>
                    <a:pt x="1549654" y="0"/>
                  </a:lnTo>
                  <a:close/>
                </a:path>
              </a:pathLst>
            </a:custGeom>
            <a:solidFill>
              <a:srgbClr val="5B9BD4"/>
            </a:solidFill>
          </p:spPr>
          <p:txBody>
            <a:bodyPr wrap="square" lIns="0" tIns="0" rIns="0" bIns="0" rtlCol="0"/>
            <a:lstStyle/>
            <a:p>
              <a:endParaRPr/>
            </a:p>
          </p:txBody>
        </p:sp>
        <p:sp>
          <p:nvSpPr>
            <p:cNvPr id="20" name="object 20"/>
            <p:cNvSpPr/>
            <p:nvPr/>
          </p:nvSpPr>
          <p:spPr>
            <a:xfrm>
              <a:off x="6411467" y="6313931"/>
              <a:ext cx="1630680" cy="486409"/>
            </a:xfrm>
            <a:custGeom>
              <a:avLst/>
              <a:gdLst/>
              <a:ahLst/>
              <a:cxnLst/>
              <a:rect l="l" t="t" r="r" b="b"/>
              <a:pathLst>
                <a:path w="1630679" h="486409">
                  <a:moveTo>
                    <a:pt x="0" y="81026"/>
                  </a:moveTo>
                  <a:lnTo>
                    <a:pt x="6373" y="49506"/>
                  </a:lnTo>
                  <a:lnTo>
                    <a:pt x="23749" y="23749"/>
                  </a:lnTo>
                  <a:lnTo>
                    <a:pt x="49506" y="6373"/>
                  </a:lnTo>
                  <a:lnTo>
                    <a:pt x="81026" y="0"/>
                  </a:lnTo>
                  <a:lnTo>
                    <a:pt x="1549654" y="0"/>
                  </a:lnTo>
                  <a:lnTo>
                    <a:pt x="1581173" y="6373"/>
                  </a:lnTo>
                  <a:lnTo>
                    <a:pt x="1606931" y="23749"/>
                  </a:lnTo>
                  <a:lnTo>
                    <a:pt x="1624306" y="49506"/>
                  </a:lnTo>
                  <a:lnTo>
                    <a:pt x="1630680" y="81026"/>
                  </a:lnTo>
                  <a:lnTo>
                    <a:pt x="1630680" y="405130"/>
                  </a:lnTo>
                  <a:lnTo>
                    <a:pt x="1624306" y="436649"/>
                  </a:lnTo>
                  <a:lnTo>
                    <a:pt x="1606931" y="462407"/>
                  </a:lnTo>
                  <a:lnTo>
                    <a:pt x="1581173" y="479782"/>
                  </a:lnTo>
                  <a:lnTo>
                    <a:pt x="1549654" y="486156"/>
                  </a:lnTo>
                  <a:lnTo>
                    <a:pt x="81026" y="486156"/>
                  </a:lnTo>
                  <a:lnTo>
                    <a:pt x="49506" y="479782"/>
                  </a:lnTo>
                  <a:lnTo>
                    <a:pt x="23749" y="462407"/>
                  </a:lnTo>
                  <a:lnTo>
                    <a:pt x="6373" y="436649"/>
                  </a:lnTo>
                  <a:lnTo>
                    <a:pt x="0" y="405130"/>
                  </a:lnTo>
                  <a:lnTo>
                    <a:pt x="0" y="81026"/>
                  </a:lnTo>
                  <a:close/>
                </a:path>
              </a:pathLst>
            </a:custGeom>
            <a:ln w="12192">
              <a:solidFill>
                <a:srgbClr val="5B9BD4"/>
              </a:solidFill>
            </a:ln>
          </p:spPr>
          <p:txBody>
            <a:bodyPr wrap="square" lIns="0" tIns="0" rIns="0" bIns="0" rtlCol="0"/>
            <a:lstStyle/>
            <a:p>
              <a:endParaRPr/>
            </a:p>
          </p:txBody>
        </p:sp>
      </p:grpSp>
      <p:sp>
        <p:nvSpPr>
          <p:cNvPr id="21" name="object 21"/>
          <p:cNvSpPr txBox="1"/>
          <p:nvPr/>
        </p:nvSpPr>
        <p:spPr>
          <a:xfrm>
            <a:off x="6527038" y="6362776"/>
            <a:ext cx="1400175" cy="360680"/>
          </a:xfrm>
          <a:prstGeom prst="rect">
            <a:avLst/>
          </a:prstGeom>
        </p:spPr>
        <p:txBody>
          <a:bodyPr vert="horz" wrap="square" lIns="0" tIns="12065" rIns="0" bIns="0" rtlCol="0">
            <a:spAutoFit/>
          </a:bodyPr>
          <a:lstStyle/>
          <a:p>
            <a:pPr marL="12700">
              <a:lnSpc>
                <a:spcPct val="100000"/>
              </a:lnSpc>
              <a:spcBef>
                <a:spcPts val="95"/>
              </a:spcBef>
            </a:pPr>
            <a:r>
              <a:rPr sz="2200" spc="-35" dirty="0">
                <a:solidFill>
                  <a:srgbClr val="FFFFFF"/>
                </a:solidFill>
                <a:latin typeface="Noto Sans"/>
                <a:cs typeface="Noto Sans"/>
              </a:rPr>
              <a:t>Message</a:t>
            </a:r>
            <a:r>
              <a:rPr sz="2200" spc="-40" dirty="0">
                <a:solidFill>
                  <a:srgbClr val="FFFFFF"/>
                </a:solidFill>
                <a:latin typeface="Noto Sans"/>
                <a:cs typeface="Noto Sans"/>
              </a:rPr>
              <a:t> </a:t>
            </a:r>
            <a:r>
              <a:rPr sz="2200" spc="-5" dirty="0">
                <a:solidFill>
                  <a:srgbClr val="FFFFFF"/>
                </a:solidFill>
                <a:latin typeface="Noto Sans"/>
                <a:cs typeface="Noto Sans"/>
              </a:rPr>
              <a:t>3</a:t>
            </a:r>
            <a:endParaRPr sz="2200">
              <a:latin typeface="Noto Sans"/>
              <a:cs typeface="Noto Sans"/>
            </a:endParaRPr>
          </a:p>
        </p:txBody>
      </p:sp>
      <p:grpSp>
        <p:nvGrpSpPr>
          <p:cNvPr id="22" name="object 22"/>
          <p:cNvGrpSpPr/>
          <p:nvPr/>
        </p:nvGrpSpPr>
        <p:grpSpPr>
          <a:xfrm>
            <a:off x="6405371" y="7592568"/>
            <a:ext cx="1643380" cy="498475"/>
            <a:chOff x="6405371" y="7592568"/>
            <a:chExt cx="1643380" cy="498475"/>
          </a:xfrm>
        </p:grpSpPr>
        <p:sp>
          <p:nvSpPr>
            <p:cNvPr id="23" name="object 23"/>
            <p:cNvSpPr/>
            <p:nvPr/>
          </p:nvSpPr>
          <p:spPr>
            <a:xfrm>
              <a:off x="6411467" y="7598664"/>
              <a:ext cx="1630680" cy="486409"/>
            </a:xfrm>
            <a:custGeom>
              <a:avLst/>
              <a:gdLst/>
              <a:ahLst/>
              <a:cxnLst/>
              <a:rect l="l" t="t" r="r" b="b"/>
              <a:pathLst>
                <a:path w="1630679" h="486409">
                  <a:moveTo>
                    <a:pt x="1549654" y="0"/>
                  </a:moveTo>
                  <a:lnTo>
                    <a:pt x="81026" y="0"/>
                  </a:lnTo>
                  <a:lnTo>
                    <a:pt x="49506" y="6373"/>
                  </a:lnTo>
                  <a:lnTo>
                    <a:pt x="23749" y="23749"/>
                  </a:lnTo>
                  <a:lnTo>
                    <a:pt x="6373" y="49506"/>
                  </a:lnTo>
                  <a:lnTo>
                    <a:pt x="0" y="81026"/>
                  </a:lnTo>
                  <a:lnTo>
                    <a:pt x="0" y="405130"/>
                  </a:lnTo>
                  <a:lnTo>
                    <a:pt x="6373" y="436665"/>
                  </a:lnTo>
                  <a:lnTo>
                    <a:pt x="23749" y="462421"/>
                  </a:lnTo>
                  <a:lnTo>
                    <a:pt x="49506" y="479787"/>
                  </a:lnTo>
                  <a:lnTo>
                    <a:pt x="81026" y="486156"/>
                  </a:lnTo>
                  <a:lnTo>
                    <a:pt x="1549654" y="486156"/>
                  </a:lnTo>
                  <a:lnTo>
                    <a:pt x="1581173" y="479787"/>
                  </a:lnTo>
                  <a:lnTo>
                    <a:pt x="1606931" y="462421"/>
                  </a:lnTo>
                  <a:lnTo>
                    <a:pt x="1624306" y="436665"/>
                  </a:lnTo>
                  <a:lnTo>
                    <a:pt x="1630680" y="405130"/>
                  </a:lnTo>
                  <a:lnTo>
                    <a:pt x="1630680" y="81026"/>
                  </a:lnTo>
                  <a:lnTo>
                    <a:pt x="1624306" y="49506"/>
                  </a:lnTo>
                  <a:lnTo>
                    <a:pt x="1606931" y="23749"/>
                  </a:lnTo>
                  <a:lnTo>
                    <a:pt x="1581173" y="6373"/>
                  </a:lnTo>
                  <a:lnTo>
                    <a:pt x="1549654" y="0"/>
                  </a:lnTo>
                  <a:close/>
                </a:path>
              </a:pathLst>
            </a:custGeom>
            <a:solidFill>
              <a:srgbClr val="5B9BD4"/>
            </a:solidFill>
          </p:spPr>
          <p:txBody>
            <a:bodyPr wrap="square" lIns="0" tIns="0" rIns="0" bIns="0" rtlCol="0"/>
            <a:lstStyle/>
            <a:p>
              <a:endParaRPr/>
            </a:p>
          </p:txBody>
        </p:sp>
        <p:sp>
          <p:nvSpPr>
            <p:cNvPr id="24" name="object 24"/>
            <p:cNvSpPr/>
            <p:nvPr/>
          </p:nvSpPr>
          <p:spPr>
            <a:xfrm>
              <a:off x="6411467" y="7598664"/>
              <a:ext cx="1630680" cy="486409"/>
            </a:xfrm>
            <a:custGeom>
              <a:avLst/>
              <a:gdLst/>
              <a:ahLst/>
              <a:cxnLst/>
              <a:rect l="l" t="t" r="r" b="b"/>
              <a:pathLst>
                <a:path w="1630679" h="486409">
                  <a:moveTo>
                    <a:pt x="0" y="81026"/>
                  </a:moveTo>
                  <a:lnTo>
                    <a:pt x="6373" y="49506"/>
                  </a:lnTo>
                  <a:lnTo>
                    <a:pt x="23749" y="23749"/>
                  </a:lnTo>
                  <a:lnTo>
                    <a:pt x="49506" y="6373"/>
                  </a:lnTo>
                  <a:lnTo>
                    <a:pt x="81026" y="0"/>
                  </a:lnTo>
                  <a:lnTo>
                    <a:pt x="1549654" y="0"/>
                  </a:lnTo>
                  <a:lnTo>
                    <a:pt x="1581173" y="6373"/>
                  </a:lnTo>
                  <a:lnTo>
                    <a:pt x="1606931" y="23749"/>
                  </a:lnTo>
                  <a:lnTo>
                    <a:pt x="1624306" y="49506"/>
                  </a:lnTo>
                  <a:lnTo>
                    <a:pt x="1630680" y="81026"/>
                  </a:lnTo>
                  <a:lnTo>
                    <a:pt x="1630680" y="405130"/>
                  </a:lnTo>
                  <a:lnTo>
                    <a:pt x="1624306" y="436665"/>
                  </a:lnTo>
                  <a:lnTo>
                    <a:pt x="1606931" y="462421"/>
                  </a:lnTo>
                  <a:lnTo>
                    <a:pt x="1581173" y="479787"/>
                  </a:lnTo>
                  <a:lnTo>
                    <a:pt x="1549654" y="486156"/>
                  </a:lnTo>
                  <a:lnTo>
                    <a:pt x="81026" y="486156"/>
                  </a:lnTo>
                  <a:lnTo>
                    <a:pt x="49506" y="479787"/>
                  </a:lnTo>
                  <a:lnTo>
                    <a:pt x="23749" y="462421"/>
                  </a:lnTo>
                  <a:lnTo>
                    <a:pt x="6373" y="436665"/>
                  </a:lnTo>
                  <a:lnTo>
                    <a:pt x="0" y="405130"/>
                  </a:lnTo>
                  <a:lnTo>
                    <a:pt x="0" y="81026"/>
                  </a:lnTo>
                  <a:close/>
                </a:path>
              </a:pathLst>
            </a:custGeom>
            <a:ln w="12192">
              <a:solidFill>
                <a:srgbClr val="5B9BD4"/>
              </a:solidFill>
            </a:ln>
          </p:spPr>
          <p:txBody>
            <a:bodyPr wrap="square" lIns="0" tIns="0" rIns="0" bIns="0" rtlCol="0"/>
            <a:lstStyle/>
            <a:p>
              <a:endParaRPr/>
            </a:p>
          </p:txBody>
        </p:sp>
      </p:grpSp>
      <p:sp>
        <p:nvSpPr>
          <p:cNvPr id="25" name="object 25"/>
          <p:cNvSpPr txBox="1"/>
          <p:nvPr/>
        </p:nvSpPr>
        <p:spPr>
          <a:xfrm>
            <a:off x="6527038" y="7647228"/>
            <a:ext cx="1400175" cy="360680"/>
          </a:xfrm>
          <a:prstGeom prst="rect">
            <a:avLst/>
          </a:prstGeom>
        </p:spPr>
        <p:txBody>
          <a:bodyPr vert="horz" wrap="square" lIns="0" tIns="12065" rIns="0" bIns="0" rtlCol="0">
            <a:spAutoFit/>
          </a:bodyPr>
          <a:lstStyle/>
          <a:p>
            <a:pPr marL="12700">
              <a:lnSpc>
                <a:spcPct val="100000"/>
              </a:lnSpc>
              <a:spcBef>
                <a:spcPts val="95"/>
              </a:spcBef>
            </a:pPr>
            <a:r>
              <a:rPr sz="2200" spc="-30" dirty="0">
                <a:solidFill>
                  <a:srgbClr val="FFFFFF"/>
                </a:solidFill>
                <a:latin typeface="Noto Sans"/>
                <a:cs typeface="Noto Sans"/>
              </a:rPr>
              <a:t>Message</a:t>
            </a:r>
            <a:r>
              <a:rPr sz="2200" spc="-60" dirty="0">
                <a:solidFill>
                  <a:srgbClr val="FFFFFF"/>
                </a:solidFill>
                <a:latin typeface="Noto Sans"/>
                <a:cs typeface="Noto Sans"/>
              </a:rPr>
              <a:t> </a:t>
            </a:r>
            <a:r>
              <a:rPr sz="2200" spc="-5" dirty="0">
                <a:solidFill>
                  <a:srgbClr val="FFFFFF"/>
                </a:solidFill>
                <a:latin typeface="Noto Sans"/>
                <a:cs typeface="Noto Sans"/>
              </a:rPr>
              <a:t>4</a:t>
            </a:r>
            <a:endParaRPr sz="2200">
              <a:latin typeface="Noto Sans"/>
              <a:cs typeface="Noto Sans"/>
            </a:endParaRPr>
          </a:p>
        </p:txBody>
      </p:sp>
      <p:sp>
        <p:nvSpPr>
          <p:cNvPr id="26" name="object 26"/>
          <p:cNvSpPr/>
          <p:nvPr/>
        </p:nvSpPr>
        <p:spPr>
          <a:xfrm>
            <a:off x="11093967" y="5298930"/>
            <a:ext cx="551670" cy="1200946"/>
          </a:xfrm>
          <a:prstGeom prst="rect">
            <a:avLst/>
          </a:prstGeom>
          <a:blipFill>
            <a:blip r:embed="rId3" cstate="print"/>
            <a:stretch>
              <a:fillRect/>
            </a:stretch>
          </a:blipFill>
        </p:spPr>
        <p:txBody>
          <a:bodyPr wrap="square" lIns="0" tIns="0" rIns="0" bIns="0" rtlCol="0"/>
          <a:lstStyle/>
          <a:p>
            <a:endParaRPr/>
          </a:p>
        </p:txBody>
      </p:sp>
      <p:sp>
        <p:nvSpPr>
          <p:cNvPr id="27" name="object 27"/>
          <p:cNvSpPr txBox="1"/>
          <p:nvPr/>
        </p:nvSpPr>
        <p:spPr>
          <a:xfrm>
            <a:off x="10749533" y="6534404"/>
            <a:ext cx="1241425" cy="330835"/>
          </a:xfrm>
          <a:prstGeom prst="rect">
            <a:avLst/>
          </a:prstGeom>
        </p:spPr>
        <p:txBody>
          <a:bodyPr vert="horz" wrap="square" lIns="0" tIns="12700" rIns="0" bIns="0" rtlCol="0">
            <a:spAutoFit/>
          </a:bodyPr>
          <a:lstStyle/>
          <a:p>
            <a:pPr marL="12700">
              <a:lnSpc>
                <a:spcPct val="100000"/>
              </a:lnSpc>
              <a:spcBef>
                <a:spcPts val="100"/>
              </a:spcBef>
            </a:pPr>
            <a:r>
              <a:rPr sz="2000" spc="-15" dirty="0">
                <a:solidFill>
                  <a:srgbClr val="404040"/>
                </a:solidFill>
                <a:latin typeface="Noto Sans"/>
                <a:cs typeface="Noto Sans"/>
              </a:rPr>
              <a:t>Resources</a:t>
            </a:r>
            <a:endParaRPr sz="2000">
              <a:latin typeface="Noto Sans"/>
              <a:cs typeface="Noto Sans"/>
            </a:endParaRPr>
          </a:p>
        </p:txBody>
      </p:sp>
      <p:sp>
        <p:nvSpPr>
          <p:cNvPr id="29" name="object 29"/>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14</a:t>
            </a:fld>
            <a:endParaRPr spc="5" dirty="0"/>
          </a:p>
        </p:txBody>
      </p:sp>
      <p:sp>
        <p:nvSpPr>
          <p:cNvPr id="28" name="object 28"/>
          <p:cNvSpPr txBox="1"/>
          <p:nvPr/>
        </p:nvSpPr>
        <p:spPr>
          <a:xfrm>
            <a:off x="538378" y="1476248"/>
            <a:ext cx="13089255" cy="695960"/>
          </a:xfrm>
          <a:prstGeom prst="rect">
            <a:avLst/>
          </a:prstGeom>
        </p:spPr>
        <p:txBody>
          <a:bodyPr vert="horz" wrap="square" lIns="0" tIns="12065" rIns="0" bIns="0" rtlCol="0">
            <a:spAutoFit/>
          </a:bodyPr>
          <a:lstStyle/>
          <a:p>
            <a:pPr marL="12700" marR="5080">
              <a:lnSpc>
                <a:spcPct val="100000"/>
              </a:lnSpc>
              <a:spcBef>
                <a:spcPts val="95"/>
              </a:spcBef>
            </a:pPr>
            <a:r>
              <a:rPr sz="2200" spc="-15" dirty="0">
                <a:solidFill>
                  <a:srgbClr val="404040"/>
                </a:solidFill>
                <a:latin typeface="Noto Sans"/>
                <a:cs typeface="Noto Sans"/>
              </a:rPr>
              <a:t>Amazon </a:t>
            </a:r>
            <a:r>
              <a:rPr sz="2200" spc="-5" dirty="0">
                <a:solidFill>
                  <a:srgbClr val="404040"/>
                </a:solidFill>
                <a:latin typeface="Noto Sans"/>
                <a:cs typeface="Noto Sans"/>
              </a:rPr>
              <a:t>SQS </a:t>
            </a:r>
            <a:r>
              <a:rPr sz="2200" spc="-25" dirty="0">
                <a:solidFill>
                  <a:srgbClr val="404040"/>
                </a:solidFill>
                <a:latin typeface="Noto Sans"/>
                <a:cs typeface="Noto Sans"/>
              </a:rPr>
              <a:t>provides </a:t>
            </a:r>
            <a:r>
              <a:rPr sz="2200" spc="-15" dirty="0">
                <a:solidFill>
                  <a:srgbClr val="404040"/>
                </a:solidFill>
                <a:latin typeface="Noto Sans"/>
                <a:cs typeface="Noto Sans"/>
              </a:rPr>
              <a:t>Auto </a:t>
            </a:r>
            <a:r>
              <a:rPr sz="2200" spc="-35" dirty="0">
                <a:solidFill>
                  <a:srgbClr val="404040"/>
                </a:solidFill>
                <a:latin typeface="Noto Sans"/>
                <a:cs typeface="Noto Sans"/>
              </a:rPr>
              <a:t>Scaling. </a:t>
            </a:r>
            <a:r>
              <a:rPr sz="2200" spc="-75" dirty="0">
                <a:solidFill>
                  <a:srgbClr val="404040"/>
                </a:solidFill>
                <a:latin typeface="Noto Sans"/>
                <a:cs typeface="Noto Sans"/>
              </a:rPr>
              <a:t>If </a:t>
            </a:r>
            <a:r>
              <a:rPr sz="2200" spc="-20" dirty="0">
                <a:solidFill>
                  <a:srgbClr val="404040"/>
                </a:solidFill>
                <a:latin typeface="Noto Sans"/>
                <a:cs typeface="Noto Sans"/>
              </a:rPr>
              <a:t>the </a:t>
            </a:r>
            <a:r>
              <a:rPr sz="2200" spc="-15" dirty="0">
                <a:solidFill>
                  <a:srgbClr val="404040"/>
                </a:solidFill>
                <a:latin typeface="Noto Sans"/>
                <a:cs typeface="Noto Sans"/>
              </a:rPr>
              <a:t>queue </a:t>
            </a:r>
            <a:r>
              <a:rPr sz="2200" spc="-10" dirty="0">
                <a:solidFill>
                  <a:srgbClr val="404040"/>
                </a:solidFill>
                <a:latin typeface="Noto Sans"/>
                <a:cs typeface="Noto Sans"/>
              </a:rPr>
              <a:t>becomes too </a:t>
            </a:r>
            <a:r>
              <a:rPr sz="2200" spc="-45" dirty="0">
                <a:solidFill>
                  <a:srgbClr val="404040"/>
                </a:solidFill>
                <a:latin typeface="Noto Sans"/>
                <a:cs typeface="Noto Sans"/>
              </a:rPr>
              <a:t>large, </a:t>
            </a:r>
            <a:r>
              <a:rPr sz="2200" spc="-15" dirty="0">
                <a:solidFill>
                  <a:srgbClr val="404040"/>
                </a:solidFill>
                <a:latin typeface="Noto Sans"/>
                <a:cs typeface="Noto Sans"/>
              </a:rPr>
              <a:t>you </a:t>
            </a:r>
            <a:r>
              <a:rPr sz="2200" spc="-20" dirty="0">
                <a:solidFill>
                  <a:srgbClr val="404040"/>
                </a:solidFill>
                <a:latin typeface="Noto Sans"/>
                <a:cs typeface="Noto Sans"/>
              </a:rPr>
              <a:t>can </a:t>
            </a:r>
            <a:r>
              <a:rPr sz="2200" spc="-40" dirty="0">
                <a:solidFill>
                  <a:srgbClr val="404040"/>
                </a:solidFill>
                <a:latin typeface="Noto Sans"/>
                <a:cs typeface="Noto Sans"/>
              </a:rPr>
              <a:t>configure </a:t>
            </a:r>
            <a:r>
              <a:rPr sz="2200" spc="-5" dirty="0">
                <a:solidFill>
                  <a:srgbClr val="404040"/>
                </a:solidFill>
                <a:latin typeface="Noto Sans"/>
                <a:cs typeface="Noto Sans"/>
              </a:rPr>
              <a:t>SQS </a:t>
            </a:r>
            <a:r>
              <a:rPr sz="2200" spc="-15" dirty="0">
                <a:solidFill>
                  <a:srgbClr val="404040"/>
                </a:solidFill>
                <a:latin typeface="Noto Sans"/>
                <a:cs typeface="Noto Sans"/>
              </a:rPr>
              <a:t>to </a:t>
            </a:r>
            <a:r>
              <a:rPr sz="2200" spc="-20" dirty="0">
                <a:solidFill>
                  <a:srgbClr val="404040"/>
                </a:solidFill>
                <a:latin typeface="Noto Sans"/>
                <a:cs typeface="Noto Sans"/>
              </a:rPr>
              <a:t>launch  </a:t>
            </a:r>
            <a:r>
              <a:rPr sz="2200" spc="-25" dirty="0">
                <a:solidFill>
                  <a:srgbClr val="404040"/>
                </a:solidFill>
                <a:latin typeface="Noto Sans"/>
                <a:cs typeface="Noto Sans"/>
              </a:rPr>
              <a:t>more</a:t>
            </a:r>
            <a:r>
              <a:rPr sz="2200" spc="10" dirty="0">
                <a:solidFill>
                  <a:srgbClr val="404040"/>
                </a:solidFill>
                <a:latin typeface="Noto Sans"/>
                <a:cs typeface="Noto Sans"/>
              </a:rPr>
              <a:t> </a:t>
            </a:r>
            <a:r>
              <a:rPr sz="2200" spc="-15" dirty="0">
                <a:solidFill>
                  <a:srgbClr val="404040"/>
                </a:solidFill>
                <a:latin typeface="Noto Sans"/>
                <a:cs typeface="Noto Sans"/>
              </a:rPr>
              <a:t>instances.</a:t>
            </a:r>
            <a:endParaRPr sz="2200">
              <a:latin typeface="Noto Sans"/>
              <a:cs typeface="No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64630" y="268350"/>
            <a:ext cx="3128645" cy="513715"/>
          </a:xfrm>
          <a:prstGeom prst="rect">
            <a:avLst/>
          </a:prstGeom>
        </p:spPr>
        <p:txBody>
          <a:bodyPr vert="horz" wrap="square" lIns="0" tIns="12700" rIns="0" bIns="0" rtlCol="0">
            <a:spAutoFit/>
          </a:bodyPr>
          <a:lstStyle/>
          <a:p>
            <a:pPr marL="12700">
              <a:lnSpc>
                <a:spcPct val="100000"/>
              </a:lnSpc>
              <a:spcBef>
                <a:spcPts val="100"/>
              </a:spcBef>
            </a:pPr>
            <a:r>
              <a:rPr sz="3200" spc="55" dirty="0"/>
              <a:t>SQS </a:t>
            </a:r>
            <a:r>
              <a:rPr sz="3200" spc="80" dirty="0"/>
              <a:t>Key</a:t>
            </a:r>
            <a:r>
              <a:rPr sz="3200" spc="-120" dirty="0"/>
              <a:t> </a:t>
            </a:r>
            <a:r>
              <a:rPr sz="3200" spc="60" dirty="0"/>
              <a:t>Points</a:t>
            </a:r>
            <a:endParaRPr sz="3200"/>
          </a:p>
        </p:txBody>
      </p:sp>
      <p:grpSp>
        <p:nvGrpSpPr>
          <p:cNvPr id="3" name="object 3"/>
          <p:cNvGrpSpPr/>
          <p:nvPr/>
        </p:nvGrpSpPr>
        <p:grpSpPr>
          <a:xfrm>
            <a:off x="2587751" y="2488692"/>
            <a:ext cx="11457940" cy="855344"/>
            <a:chOff x="2587751" y="2488692"/>
            <a:chExt cx="11457940" cy="855344"/>
          </a:xfrm>
        </p:grpSpPr>
        <p:sp>
          <p:nvSpPr>
            <p:cNvPr id="4" name="object 4"/>
            <p:cNvSpPr/>
            <p:nvPr/>
          </p:nvSpPr>
          <p:spPr>
            <a:xfrm>
              <a:off x="2587751" y="2488692"/>
              <a:ext cx="11457940" cy="855344"/>
            </a:xfrm>
            <a:custGeom>
              <a:avLst/>
              <a:gdLst/>
              <a:ahLst/>
              <a:cxnLst/>
              <a:rect l="l" t="t" r="r" b="b"/>
              <a:pathLst>
                <a:path w="11457940" h="855345">
                  <a:moveTo>
                    <a:pt x="11457432" y="0"/>
                  </a:moveTo>
                  <a:lnTo>
                    <a:pt x="0" y="0"/>
                  </a:lnTo>
                  <a:lnTo>
                    <a:pt x="0" y="854963"/>
                  </a:lnTo>
                  <a:lnTo>
                    <a:pt x="11457432" y="854963"/>
                  </a:lnTo>
                  <a:lnTo>
                    <a:pt x="11457432" y="0"/>
                  </a:lnTo>
                  <a:close/>
                </a:path>
              </a:pathLst>
            </a:custGeom>
            <a:solidFill>
              <a:srgbClr val="8FCED4"/>
            </a:solidFill>
          </p:spPr>
          <p:txBody>
            <a:bodyPr wrap="square" lIns="0" tIns="0" rIns="0" bIns="0" rtlCol="0"/>
            <a:lstStyle/>
            <a:p>
              <a:endParaRPr/>
            </a:p>
          </p:txBody>
        </p:sp>
        <p:sp>
          <p:nvSpPr>
            <p:cNvPr id="5" name="object 5"/>
            <p:cNvSpPr/>
            <p:nvPr/>
          </p:nvSpPr>
          <p:spPr>
            <a:xfrm>
              <a:off x="3806951" y="2516124"/>
              <a:ext cx="0" cy="791210"/>
            </a:xfrm>
            <a:custGeom>
              <a:avLst/>
              <a:gdLst/>
              <a:ahLst/>
              <a:cxnLst/>
              <a:rect l="l" t="t" r="r" b="b"/>
              <a:pathLst>
                <a:path h="791210">
                  <a:moveTo>
                    <a:pt x="0" y="0"/>
                  </a:moveTo>
                  <a:lnTo>
                    <a:pt x="0" y="790828"/>
                  </a:lnTo>
                </a:path>
              </a:pathLst>
            </a:custGeom>
            <a:ln w="6096">
              <a:solidFill>
                <a:srgbClr val="FFFFFF"/>
              </a:solidFill>
            </a:ln>
          </p:spPr>
          <p:txBody>
            <a:bodyPr wrap="square" lIns="0" tIns="0" rIns="0" bIns="0" rtlCol="0"/>
            <a:lstStyle/>
            <a:p>
              <a:endParaRPr/>
            </a:p>
          </p:txBody>
        </p:sp>
      </p:grpSp>
      <p:sp>
        <p:nvSpPr>
          <p:cNvPr id="6" name="object 6"/>
          <p:cNvSpPr txBox="1"/>
          <p:nvPr/>
        </p:nvSpPr>
        <p:spPr>
          <a:xfrm>
            <a:off x="3810000" y="2488692"/>
            <a:ext cx="10235565" cy="855344"/>
          </a:xfrm>
          <a:prstGeom prst="rect">
            <a:avLst/>
          </a:prstGeom>
          <a:solidFill>
            <a:srgbClr val="8FCED4"/>
          </a:solidFill>
        </p:spPr>
        <p:txBody>
          <a:bodyPr vert="horz" wrap="square" lIns="0" tIns="264160" rIns="0" bIns="0" rtlCol="0">
            <a:spAutoFit/>
          </a:bodyPr>
          <a:lstStyle/>
          <a:p>
            <a:pPr marL="274320">
              <a:lnSpc>
                <a:spcPct val="100000"/>
              </a:lnSpc>
              <a:spcBef>
                <a:spcPts val="2080"/>
              </a:spcBef>
            </a:pPr>
            <a:r>
              <a:rPr sz="2000" dirty="0">
                <a:solidFill>
                  <a:srgbClr val="404040"/>
                </a:solidFill>
                <a:latin typeface="Noto Sans"/>
                <a:cs typeface="Noto Sans"/>
              </a:rPr>
              <a:t>Does </a:t>
            </a:r>
            <a:r>
              <a:rPr sz="2000" spc="-10" dirty="0">
                <a:solidFill>
                  <a:srgbClr val="404040"/>
                </a:solidFill>
                <a:latin typeface="Noto Sans"/>
                <a:cs typeface="Noto Sans"/>
              </a:rPr>
              <a:t>not support </a:t>
            </a:r>
            <a:r>
              <a:rPr sz="2000" spc="-15" dirty="0">
                <a:solidFill>
                  <a:srgbClr val="404040"/>
                </a:solidFill>
                <a:latin typeface="Noto Sans"/>
                <a:cs typeface="Noto Sans"/>
              </a:rPr>
              <a:t>First </a:t>
            </a:r>
            <a:r>
              <a:rPr sz="2000" spc="-60" dirty="0">
                <a:solidFill>
                  <a:srgbClr val="404040"/>
                </a:solidFill>
                <a:latin typeface="Noto Sans"/>
                <a:cs typeface="Noto Sans"/>
              </a:rPr>
              <a:t>In</a:t>
            </a:r>
            <a:r>
              <a:rPr sz="2000" spc="-60" dirty="0">
                <a:solidFill>
                  <a:srgbClr val="FF0000"/>
                </a:solidFill>
                <a:latin typeface="Noto Sans"/>
                <a:cs typeface="Noto Sans"/>
              </a:rPr>
              <a:t>, </a:t>
            </a:r>
            <a:r>
              <a:rPr sz="2000" spc="-15" dirty="0">
                <a:solidFill>
                  <a:srgbClr val="404040"/>
                </a:solidFill>
                <a:latin typeface="Noto Sans"/>
                <a:cs typeface="Noto Sans"/>
              </a:rPr>
              <a:t>First</a:t>
            </a:r>
            <a:r>
              <a:rPr sz="2000" spc="50" dirty="0">
                <a:solidFill>
                  <a:srgbClr val="404040"/>
                </a:solidFill>
                <a:latin typeface="Noto Sans"/>
                <a:cs typeface="Noto Sans"/>
              </a:rPr>
              <a:t> </a:t>
            </a:r>
            <a:r>
              <a:rPr sz="2000" spc="-10" dirty="0">
                <a:solidFill>
                  <a:srgbClr val="404040"/>
                </a:solidFill>
                <a:latin typeface="Noto Sans"/>
                <a:cs typeface="Noto Sans"/>
              </a:rPr>
              <a:t>Out</a:t>
            </a:r>
            <a:endParaRPr sz="2000">
              <a:latin typeface="Noto Sans"/>
              <a:cs typeface="Noto Sans"/>
            </a:endParaRPr>
          </a:p>
        </p:txBody>
      </p:sp>
      <p:sp>
        <p:nvSpPr>
          <p:cNvPr id="7" name="object 7"/>
          <p:cNvSpPr txBox="1"/>
          <p:nvPr/>
        </p:nvSpPr>
        <p:spPr>
          <a:xfrm>
            <a:off x="2574035" y="2488692"/>
            <a:ext cx="1229995" cy="855344"/>
          </a:xfrm>
          <a:prstGeom prst="rect">
            <a:avLst/>
          </a:prstGeom>
          <a:solidFill>
            <a:srgbClr val="8FCED4"/>
          </a:solidFill>
        </p:spPr>
        <p:txBody>
          <a:bodyPr vert="horz" wrap="square" lIns="0" tIns="215265" rIns="0" bIns="0" rtlCol="0">
            <a:spAutoFit/>
          </a:bodyPr>
          <a:lstStyle/>
          <a:p>
            <a:pPr marL="416559">
              <a:lnSpc>
                <a:spcPct val="100000"/>
              </a:lnSpc>
              <a:spcBef>
                <a:spcPts val="1695"/>
              </a:spcBef>
            </a:pPr>
            <a:r>
              <a:rPr sz="2800" spc="-10" dirty="0">
                <a:solidFill>
                  <a:srgbClr val="404040"/>
                </a:solidFill>
                <a:latin typeface="Noto Sans"/>
                <a:cs typeface="Noto Sans"/>
              </a:rPr>
              <a:t>01</a:t>
            </a:r>
            <a:endParaRPr sz="2800">
              <a:latin typeface="Noto Sans"/>
              <a:cs typeface="Noto Sans"/>
            </a:endParaRPr>
          </a:p>
        </p:txBody>
      </p:sp>
      <p:grpSp>
        <p:nvGrpSpPr>
          <p:cNvPr id="8" name="object 8"/>
          <p:cNvGrpSpPr/>
          <p:nvPr/>
        </p:nvGrpSpPr>
        <p:grpSpPr>
          <a:xfrm>
            <a:off x="2586227" y="3557015"/>
            <a:ext cx="11459210" cy="855344"/>
            <a:chOff x="2586227" y="3557015"/>
            <a:chExt cx="11459210" cy="855344"/>
          </a:xfrm>
        </p:grpSpPr>
        <p:sp>
          <p:nvSpPr>
            <p:cNvPr id="9" name="object 9"/>
            <p:cNvSpPr/>
            <p:nvPr/>
          </p:nvSpPr>
          <p:spPr>
            <a:xfrm>
              <a:off x="2586227" y="3557015"/>
              <a:ext cx="11459210" cy="855344"/>
            </a:xfrm>
            <a:custGeom>
              <a:avLst/>
              <a:gdLst/>
              <a:ahLst/>
              <a:cxnLst/>
              <a:rect l="l" t="t" r="r" b="b"/>
              <a:pathLst>
                <a:path w="11459210" h="855345">
                  <a:moveTo>
                    <a:pt x="11458956" y="0"/>
                  </a:moveTo>
                  <a:lnTo>
                    <a:pt x="0" y="0"/>
                  </a:lnTo>
                  <a:lnTo>
                    <a:pt x="0" y="854963"/>
                  </a:lnTo>
                  <a:lnTo>
                    <a:pt x="11458956" y="854963"/>
                  </a:lnTo>
                  <a:lnTo>
                    <a:pt x="11458956" y="0"/>
                  </a:lnTo>
                  <a:close/>
                </a:path>
              </a:pathLst>
            </a:custGeom>
            <a:solidFill>
              <a:srgbClr val="FFB86F"/>
            </a:solidFill>
          </p:spPr>
          <p:txBody>
            <a:bodyPr wrap="square" lIns="0" tIns="0" rIns="0" bIns="0" rtlCol="0"/>
            <a:lstStyle/>
            <a:p>
              <a:endParaRPr/>
            </a:p>
          </p:txBody>
        </p:sp>
        <p:sp>
          <p:nvSpPr>
            <p:cNvPr id="10" name="object 10"/>
            <p:cNvSpPr/>
            <p:nvPr/>
          </p:nvSpPr>
          <p:spPr>
            <a:xfrm>
              <a:off x="3805427" y="3584447"/>
              <a:ext cx="0" cy="791210"/>
            </a:xfrm>
            <a:custGeom>
              <a:avLst/>
              <a:gdLst/>
              <a:ahLst/>
              <a:cxnLst/>
              <a:rect l="l" t="t" r="r" b="b"/>
              <a:pathLst>
                <a:path h="791210">
                  <a:moveTo>
                    <a:pt x="0" y="0"/>
                  </a:moveTo>
                  <a:lnTo>
                    <a:pt x="0" y="790828"/>
                  </a:lnTo>
                </a:path>
              </a:pathLst>
            </a:custGeom>
            <a:ln w="6096">
              <a:solidFill>
                <a:srgbClr val="FFFFFF"/>
              </a:solidFill>
            </a:ln>
          </p:spPr>
          <p:txBody>
            <a:bodyPr wrap="square" lIns="0" tIns="0" rIns="0" bIns="0" rtlCol="0"/>
            <a:lstStyle/>
            <a:p>
              <a:endParaRPr/>
            </a:p>
          </p:txBody>
        </p:sp>
      </p:grpSp>
      <p:sp>
        <p:nvSpPr>
          <p:cNvPr id="11" name="object 11"/>
          <p:cNvSpPr txBox="1"/>
          <p:nvPr/>
        </p:nvSpPr>
        <p:spPr>
          <a:xfrm>
            <a:off x="3808476" y="3557015"/>
            <a:ext cx="10236835" cy="855344"/>
          </a:xfrm>
          <a:prstGeom prst="rect">
            <a:avLst/>
          </a:prstGeom>
          <a:solidFill>
            <a:srgbClr val="FFB86F"/>
          </a:solidFill>
        </p:spPr>
        <p:txBody>
          <a:bodyPr vert="horz" wrap="square" lIns="0" tIns="252729" rIns="0" bIns="0" rtlCol="0">
            <a:spAutoFit/>
          </a:bodyPr>
          <a:lstStyle/>
          <a:p>
            <a:pPr marL="278130">
              <a:lnSpc>
                <a:spcPct val="100000"/>
              </a:lnSpc>
              <a:spcBef>
                <a:spcPts val="1989"/>
              </a:spcBef>
            </a:pPr>
            <a:r>
              <a:rPr sz="2000" spc="-15" dirty="0">
                <a:solidFill>
                  <a:srgbClr val="404040"/>
                </a:solidFill>
                <a:latin typeface="Noto Sans"/>
                <a:cs typeface="Noto Sans"/>
              </a:rPr>
              <a:t>Visibility </a:t>
            </a:r>
            <a:r>
              <a:rPr sz="2000" spc="-10" dirty="0">
                <a:solidFill>
                  <a:srgbClr val="404040"/>
                </a:solidFill>
                <a:latin typeface="Noto Sans"/>
                <a:cs typeface="Noto Sans"/>
              </a:rPr>
              <a:t>timeout clock </a:t>
            </a:r>
            <a:r>
              <a:rPr sz="2000" spc="-5" dirty="0">
                <a:solidFill>
                  <a:srgbClr val="404040"/>
                </a:solidFill>
                <a:latin typeface="Noto Sans"/>
                <a:cs typeface="Noto Sans"/>
              </a:rPr>
              <a:t>is </a:t>
            </a:r>
            <a:r>
              <a:rPr sz="2000" spc="-10" dirty="0">
                <a:solidFill>
                  <a:srgbClr val="404040"/>
                </a:solidFill>
                <a:latin typeface="Noto Sans"/>
                <a:cs typeface="Noto Sans"/>
              </a:rPr>
              <a:t>up to </a:t>
            </a:r>
            <a:r>
              <a:rPr sz="2000" spc="-5" dirty="0">
                <a:solidFill>
                  <a:srgbClr val="404040"/>
                </a:solidFill>
                <a:latin typeface="Noto Sans"/>
                <a:cs typeface="Noto Sans"/>
              </a:rPr>
              <a:t>14</a:t>
            </a:r>
            <a:r>
              <a:rPr sz="2000" spc="-55" dirty="0">
                <a:solidFill>
                  <a:srgbClr val="404040"/>
                </a:solidFill>
                <a:latin typeface="Noto Sans"/>
                <a:cs typeface="Noto Sans"/>
              </a:rPr>
              <a:t> </a:t>
            </a:r>
            <a:r>
              <a:rPr sz="2000" spc="-10" dirty="0">
                <a:solidFill>
                  <a:srgbClr val="404040"/>
                </a:solidFill>
                <a:latin typeface="Noto Sans"/>
                <a:cs typeface="Noto Sans"/>
              </a:rPr>
              <a:t>days</a:t>
            </a:r>
            <a:endParaRPr sz="2000">
              <a:latin typeface="Noto Sans"/>
              <a:cs typeface="Noto Sans"/>
            </a:endParaRPr>
          </a:p>
        </p:txBody>
      </p:sp>
      <p:sp>
        <p:nvSpPr>
          <p:cNvPr id="12" name="object 12"/>
          <p:cNvSpPr txBox="1"/>
          <p:nvPr/>
        </p:nvSpPr>
        <p:spPr>
          <a:xfrm>
            <a:off x="2574035" y="3557015"/>
            <a:ext cx="1228725" cy="855344"/>
          </a:xfrm>
          <a:prstGeom prst="rect">
            <a:avLst/>
          </a:prstGeom>
          <a:solidFill>
            <a:srgbClr val="FFB86F"/>
          </a:solidFill>
        </p:spPr>
        <p:txBody>
          <a:bodyPr vert="horz" wrap="square" lIns="0" tIns="191770" rIns="0" bIns="0" rtlCol="0">
            <a:spAutoFit/>
          </a:bodyPr>
          <a:lstStyle/>
          <a:p>
            <a:pPr marL="428625">
              <a:lnSpc>
                <a:spcPct val="100000"/>
              </a:lnSpc>
              <a:spcBef>
                <a:spcPts val="1510"/>
              </a:spcBef>
            </a:pPr>
            <a:r>
              <a:rPr sz="2800" spc="-10" dirty="0">
                <a:solidFill>
                  <a:srgbClr val="404040"/>
                </a:solidFill>
                <a:latin typeface="Noto Sans"/>
                <a:cs typeface="Noto Sans"/>
              </a:rPr>
              <a:t>02</a:t>
            </a:r>
            <a:endParaRPr sz="2800">
              <a:latin typeface="Noto Sans"/>
              <a:cs typeface="Noto Sans"/>
            </a:endParaRPr>
          </a:p>
        </p:txBody>
      </p:sp>
      <p:grpSp>
        <p:nvGrpSpPr>
          <p:cNvPr id="13" name="object 13"/>
          <p:cNvGrpSpPr/>
          <p:nvPr/>
        </p:nvGrpSpPr>
        <p:grpSpPr>
          <a:xfrm>
            <a:off x="2592323" y="4623815"/>
            <a:ext cx="11452860" cy="856615"/>
            <a:chOff x="2592323" y="4623815"/>
            <a:chExt cx="11452860" cy="856615"/>
          </a:xfrm>
        </p:grpSpPr>
        <p:sp>
          <p:nvSpPr>
            <p:cNvPr id="14" name="object 14"/>
            <p:cNvSpPr/>
            <p:nvPr/>
          </p:nvSpPr>
          <p:spPr>
            <a:xfrm>
              <a:off x="2592323" y="4623815"/>
              <a:ext cx="11452860" cy="856615"/>
            </a:xfrm>
            <a:custGeom>
              <a:avLst/>
              <a:gdLst/>
              <a:ahLst/>
              <a:cxnLst/>
              <a:rect l="l" t="t" r="r" b="b"/>
              <a:pathLst>
                <a:path w="11452860" h="856614">
                  <a:moveTo>
                    <a:pt x="11452860" y="0"/>
                  </a:moveTo>
                  <a:lnTo>
                    <a:pt x="0" y="0"/>
                  </a:lnTo>
                  <a:lnTo>
                    <a:pt x="0" y="856488"/>
                  </a:lnTo>
                  <a:lnTo>
                    <a:pt x="11452860" y="856488"/>
                  </a:lnTo>
                  <a:lnTo>
                    <a:pt x="11452860" y="0"/>
                  </a:lnTo>
                  <a:close/>
                </a:path>
              </a:pathLst>
            </a:custGeom>
            <a:solidFill>
              <a:srgbClr val="69DDB0"/>
            </a:solidFill>
          </p:spPr>
          <p:txBody>
            <a:bodyPr wrap="square" lIns="0" tIns="0" rIns="0" bIns="0" rtlCol="0"/>
            <a:lstStyle/>
            <a:p>
              <a:endParaRPr/>
            </a:p>
          </p:txBody>
        </p:sp>
        <p:sp>
          <p:nvSpPr>
            <p:cNvPr id="15" name="object 15"/>
            <p:cNvSpPr/>
            <p:nvPr/>
          </p:nvSpPr>
          <p:spPr>
            <a:xfrm>
              <a:off x="3811523" y="4652771"/>
              <a:ext cx="0" cy="791210"/>
            </a:xfrm>
            <a:custGeom>
              <a:avLst/>
              <a:gdLst/>
              <a:ahLst/>
              <a:cxnLst/>
              <a:rect l="l" t="t" r="r" b="b"/>
              <a:pathLst>
                <a:path h="791210">
                  <a:moveTo>
                    <a:pt x="0" y="0"/>
                  </a:moveTo>
                  <a:lnTo>
                    <a:pt x="0" y="790828"/>
                  </a:lnTo>
                </a:path>
              </a:pathLst>
            </a:custGeom>
            <a:ln w="6096">
              <a:solidFill>
                <a:srgbClr val="FFFFFF"/>
              </a:solidFill>
            </a:ln>
          </p:spPr>
          <p:txBody>
            <a:bodyPr wrap="square" lIns="0" tIns="0" rIns="0" bIns="0" rtlCol="0"/>
            <a:lstStyle/>
            <a:p>
              <a:endParaRPr/>
            </a:p>
          </p:txBody>
        </p:sp>
      </p:grpSp>
      <p:sp>
        <p:nvSpPr>
          <p:cNvPr id="16" name="object 16"/>
          <p:cNvSpPr txBox="1"/>
          <p:nvPr/>
        </p:nvSpPr>
        <p:spPr>
          <a:xfrm>
            <a:off x="3814571" y="4623815"/>
            <a:ext cx="10231120" cy="856615"/>
          </a:xfrm>
          <a:prstGeom prst="rect">
            <a:avLst/>
          </a:prstGeom>
          <a:solidFill>
            <a:srgbClr val="69DDB0"/>
          </a:solidFill>
        </p:spPr>
        <p:txBody>
          <a:bodyPr vert="horz" wrap="square" lIns="0" tIns="265430" rIns="0" bIns="0" rtlCol="0">
            <a:spAutoFit/>
          </a:bodyPr>
          <a:lstStyle/>
          <a:p>
            <a:pPr marL="271780">
              <a:lnSpc>
                <a:spcPct val="100000"/>
              </a:lnSpc>
              <a:spcBef>
                <a:spcPts val="2090"/>
              </a:spcBef>
            </a:pPr>
            <a:r>
              <a:rPr sz="2000" spc="-25" dirty="0">
                <a:solidFill>
                  <a:srgbClr val="404040"/>
                </a:solidFill>
                <a:latin typeface="Noto Sans"/>
                <a:cs typeface="Noto Sans"/>
              </a:rPr>
              <a:t>Messages are </a:t>
            </a:r>
            <a:r>
              <a:rPr sz="2000" spc="-30" dirty="0">
                <a:solidFill>
                  <a:srgbClr val="404040"/>
                </a:solidFill>
                <a:latin typeface="Noto Sans"/>
                <a:cs typeface="Noto Sans"/>
              </a:rPr>
              <a:t>guaranteed </a:t>
            </a:r>
            <a:r>
              <a:rPr sz="2000" spc="-10" dirty="0">
                <a:solidFill>
                  <a:srgbClr val="404040"/>
                </a:solidFill>
                <a:latin typeface="Noto Sans"/>
                <a:cs typeface="Noto Sans"/>
              </a:rPr>
              <a:t>to be </a:t>
            </a:r>
            <a:r>
              <a:rPr sz="2000" spc="-15" dirty="0">
                <a:solidFill>
                  <a:srgbClr val="404040"/>
                </a:solidFill>
                <a:latin typeface="Noto Sans"/>
                <a:cs typeface="Noto Sans"/>
              </a:rPr>
              <a:t>delivered at </a:t>
            </a:r>
            <a:r>
              <a:rPr sz="2000" spc="-10" dirty="0">
                <a:solidFill>
                  <a:srgbClr val="404040"/>
                </a:solidFill>
                <a:latin typeface="Noto Sans"/>
                <a:cs typeface="Noto Sans"/>
              </a:rPr>
              <a:t>least</a:t>
            </a:r>
            <a:r>
              <a:rPr sz="2000" spc="25" dirty="0">
                <a:solidFill>
                  <a:srgbClr val="404040"/>
                </a:solidFill>
                <a:latin typeface="Noto Sans"/>
                <a:cs typeface="Noto Sans"/>
              </a:rPr>
              <a:t> </a:t>
            </a:r>
            <a:r>
              <a:rPr sz="2000" spc="-5" dirty="0">
                <a:solidFill>
                  <a:srgbClr val="404040"/>
                </a:solidFill>
                <a:latin typeface="Noto Sans"/>
                <a:cs typeface="Noto Sans"/>
              </a:rPr>
              <a:t>once</a:t>
            </a:r>
            <a:endParaRPr sz="2000">
              <a:latin typeface="Noto Sans"/>
              <a:cs typeface="Noto Sans"/>
            </a:endParaRPr>
          </a:p>
        </p:txBody>
      </p:sp>
      <p:sp>
        <p:nvSpPr>
          <p:cNvPr id="17" name="object 17"/>
          <p:cNvSpPr txBox="1"/>
          <p:nvPr/>
        </p:nvSpPr>
        <p:spPr>
          <a:xfrm>
            <a:off x="2574035" y="4623815"/>
            <a:ext cx="1234440" cy="856615"/>
          </a:xfrm>
          <a:prstGeom prst="rect">
            <a:avLst/>
          </a:prstGeom>
          <a:solidFill>
            <a:srgbClr val="69DDB0"/>
          </a:solidFill>
        </p:spPr>
        <p:txBody>
          <a:bodyPr vert="horz" wrap="square" lIns="0" tIns="193040" rIns="0" bIns="0" rtlCol="0">
            <a:spAutoFit/>
          </a:bodyPr>
          <a:lstStyle/>
          <a:p>
            <a:pPr marL="428625">
              <a:lnSpc>
                <a:spcPct val="100000"/>
              </a:lnSpc>
              <a:spcBef>
                <a:spcPts val="1520"/>
              </a:spcBef>
            </a:pPr>
            <a:r>
              <a:rPr sz="2800" spc="-10" dirty="0">
                <a:solidFill>
                  <a:srgbClr val="404040"/>
                </a:solidFill>
                <a:latin typeface="Noto Sans"/>
                <a:cs typeface="Noto Sans"/>
              </a:rPr>
              <a:t>03</a:t>
            </a:r>
            <a:endParaRPr sz="2800">
              <a:latin typeface="Noto Sans"/>
              <a:cs typeface="Noto Sans"/>
            </a:endParaRPr>
          </a:p>
        </p:txBody>
      </p:sp>
      <p:grpSp>
        <p:nvGrpSpPr>
          <p:cNvPr id="18" name="object 18"/>
          <p:cNvGrpSpPr/>
          <p:nvPr/>
        </p:nvGrpSpPr>
        <p:grpSpPr>
          <a:xfrm>
            <a:off x="2584704" y="5692140"/>
            <a:ext cx="11460480" cy="856615"/>
            <a:chOff x="2584704" y="5692140"/>
            <a:chExt cx="11460480" cy="856615"/>
          </a:xfrm>
        </p:grpSpPr>
        <p:sp>
          <p:nvSpPr>
            <p:cNvPr id="19" name="object 19"/>
            <p:cNvSpPr/>
            <p:nvPr/>
          </p:nvSpPr>
          <p:spPr>
            <a:xfrm>
              <a:off x="2584704" y="5692140"/>
              <a:ext cx="11460480" cy="856615"/>
            </a:xfrm>
            <a:custGeom>
              <a:avLst/>
              <a:gdLst/>
              <a:ahLst/>
              <a:cxnLst/>
              <a:rect l="l" t="t" r="r" b="b"/>
              <a:pathLst>
                <a:path w="11460480" h="856615">
                  <a:moveTo>
                    <a:pt x="11460480" y="0"/>
                  </a:moveTo>
                  <a:lnTo>
                    <a:pt x="0" y="0"/>
                  </a:lnTo>
                  <a:lnTo>
                    <a:pt x="0" y="856488"/>
                  </a:lnTo>
                  <a:lnTo>
                    <a:pt x="11460480" y="856488"/>
                  </a:lnTo>
                  <a:lnTo>
                    <a:pt x="11460480" y="0"/>
                  </a:lnTo>
                  <a:close/>
                </a:path>
              </a:pathLst>
            </a:custGeom>
            <a:solidFill>
              <a:srgbClr val="FF907C"/>
            </a:solidFill>
          </p:spPr>
          <p:txBody>
            <a:bodyPr wrap="square" lIns="0" tIns="0" rIns="0" bIns="0" rtlCol="0"/>
            <a:lstStyle/>
            <a:p>
              <a:endParaRPr/>
            </a:p>
          </p:txBody>
        </p:sp>
        <p:sp>
          <p:nvSpPr>
            <p:cNvPr id="20" name="object 20"/>
            <p:cNvSpPr/>
            <p:nvPr/>
          </p:nvSpPr>
          <p:spPr>
            <a:xfrm>
              <a:off x="3803904" y="5721096"/>
              <a:ext cx="0" cy="791210"/>
            </a:xfrm>
            <a:custGeom>
              <a:avLst/>
              <a:gdLst/>
              <a:ahLst/>
              <a:cxnLst/>
              <a:rect l="l" t="t" r="r" b="b"/>
              <a:pathLst>
                <a:path h="791209">
                  <a:moveTo>
                    <a:pt x="0" y="0"/>
                  </a:moveTo>
                  <a:lnTo>
                    <a:pt x="0" y="790828"/>
                  </a:lnTo>
                </a:path>
              </a:pathLst>
            </a:custGeom>
            <a:ln w="6096">
              <a:solidFill>
                <a:srgbClr val="FFFFFF"/>
              </a:solidFill>
            </a:ln>
          </p:spPr>
          <p:txBody>
            <a:bodyPr wrap="square" lIns="0" tIns="0" rIns="0" bIns="0" rtlCol="0"/>
            <a:lstStyle/>
            <a:p>
              <a:endParaRPr/>
            </a:p>
          </p:txBody>
        </p:sp>
      </p:grpSp>
      <p:sp>
        <p:nvSpPr>
          <p:cNvPr id="21" name="object 21"/>
          <p:cNvSpPr txBox="1"/>
          <p:nvPr/>
        </p:nvSpPr>
        <p:spPr>
          <a:xfrm>
            <a:off x="3806952" y="5692140"/>
            <a:ext cx="10238740" cy="856615"/>
          </a:xfrm>
          <a:prstGeom prst="rect">
            <a:avLst/>
          </a:prstGeom>
          <a:solidFill>
            <a:srgbClr val="FF907C"/>
          </a:solidFill>
        </p:spPr>
        <p:txBody>
          <a:bodyPr vert="horz" wrap="square" lIns="0" tIns="254635" rIns="0" bIns="0" rtlCol="0">
            <a:spAutoFit/>
          </a:bodyPr>
          <a:lstStyle/>
          <a:p>
            <a:pPr marL="247650">
              <a:lnSpc>
                <a:spcPct val="100000"/>
              </a:lnSpc>
              <a:spcBef>
                <a:spcPts val="2005"/>
              </a:spcBef>
            </a:pPr>
            <a:r>
              <a:rPr sz="2000" spc="-25" dirty="0">
                <a:solidFill>
                  <a:srgbClr val="404040"/>
                </a:solidFill>
                <a:latin typeface="Noto Sans"/>
                <a:cs typeface="Noto Sans"/>
              </a:rPr>
              <a:t>Messages are </a:t>
            </a:r>
            <a:r>
              <a:rPr sz="2000" spc="-10" dirty="0">
                <a:solidFill>
                  <a:srgbClr val="404040"/>
                </a:solidFill>
                <a:latin typeface="Noto Sans"/>
                <a:cs typeface="Noto Sans"/>
              </a:rPr>
              <a:t>in </a:t>
            </a:r>
            <a:r>
              <a:rPr sz="2000" spc="-15" dirty="0">
                <a:solidFill>
                  <a:srgbClr val="404040"/>
                </a:solidFill>
                <a:latin typeface="Noto Sans"/>
                <a:cs typeface="Noto Sans"/>
              </a:rPr>
              <a:t>the </a:t>
            </a:r>
            <a:r>
              <a:rPr sz="2000" spc="-5" dirty="0">
                <a:solidFill>
                  <a:srgbClr val="404040"/>
                </a:solidFill>
                <a:latin typeface="Noto Sans"/>
                <a:cs typeface="Noto Sans"/>
              </a:rPr>
              <a:t>size of </a:t>
            </a:r>
            <a:r>
              <a:rPr sz="2000" spc="-35" dirty="0">
                <a:solidFill>
                  <a:srgbClr val="404040"/>
                </a:solidFill>
                <a:latin typeface="Noto Sans"/>
                <a:cs typeface="Noto Sans"/>
              </a:rPr>
              <a:t>256KB, </a:t>
            </a:r>
            <a:r>
              <a:rPr sz="2000" spc="-15" dirty="0">
                <a:solidFill>
                  <a:srgbClr val="404040"/>
                </a:solidFill>
                <a:latin typeface="Noto Sans"/>
                <a:cs typeface="Noto Sans"/>
              </a:rPr>
              <a:t>which </a:t>
            </a:r>
            <a:r>
              <a:rPr sz="2000" spc="-10" dirty="0">
                <a:solidFill>
                  <a:srgbClr val="404040"/>
                </a:solidFill>
                <a:latin typeface="Noto Sans"/>
                <a:cs typeface="Noto Sans"/>
              </a:rPr>
              <a:t>is billed in 64KB</a:t>
            </a:r>
            <a:r>
              <a:rPr sz="2000" spc="85" dirty="0">
                <a:solidFill>
                  <a:srgbClr val="404040"/>
                </a:solidFill>
                <a:latin typeface="Noto Sans"/>
                <a:cs typeface="Noto Sans"/>
              </a:rPr>
              <a:t> </a:t>
            </a:r>
            <a:r>
              <a:rPr sz="2000" spc="-15" dirty="0">
                <a:solidFill>
                  <a:srgbClr val="404040"/>
                </a:solidFill>
                <a:latin typeface="Noto Sans"/>
                <a:cs typeface="Noto Sans"/>
              </a:rPr>
              <a:t>chunks</a:t>
            </a:r>
            <a:endParaRPr sz="2000">
              <a:latin typeface="Noto Sans"/>
              <a:cs typeface="Noto Sans"/>
            </a:endParaRPr>
          </a:p>
        </p:txBody>
      </p:sp>
      <p:sp>
        <p:nvSpPr>
          <p:cNvPr id="22" name="object 22"/>
          <p:cNvSpPr txBox="1"/>
          <p:nvPr/>
        </p:nvSpPr>
        <p:spPr>
          <a:xfrm>
            <a:off x="2574035" y="5692140"/>
            <a:ext cx="1226820" cy="856615"/>
          </a:xfrm>
          <a:prstGeom prst="rect">
            <a:avLst/>
          </a:prstGeom>
          <a:solidFill>
            <a:srgbClr val="FF907C"/>
          </a:solidFill>
        </p:spPr>
        <p:txBody>
          <a:bodyPr vert="horz" wrap="square" lIns="0" tIns="193040" rIns="0" bIns="0" rtlCol="0">
            <a:spAutoFit/>
          </a:bodyPr>
          <a:lstStyle/>
          <a:p>
            <a:pPr marL="479425">
              <a:lnSpc>
                <a:spcPct val="100000"/>
              </a:lnSpc>
              <a:spcBef>
                <a:spcPts val="1520"/>
              </a:spcBef>
            </a:pPr>
            <a:r>
              <a:rPr sz="2800" spc="-10" dirty="0">
                <a:solidFill>
                  <a:srgbClr val="404040"/>
                </a:solidFill>
                <a:latin typeface="Noto Sans"/>
                <a:cs typeface="Noto Sans"/>
              </a:rPr>
              <a:t>04</a:t>
            </a:r>
            <a:endParaRPr sz="2800">
              <a:latin typeface="Noto Sans"/>
              <a:cs typeface="Noto Sans"/>
            </a:endParaRPr>
          </a:p>
        </p:txBody>
      </p:sp>
      <p:grpSp>
        <p:nvGrpSpPr>
          <p:cNvPr id="23" name="object 23"/>
          <p:cNvGrpSpPr/>
          <p:nvPr/>
        </p:nvGrpSpPr>
        <p:grpSpPr>
          <a:xfrm>
            <a:off x="2574035" y="6760464"/>
            <a:ext cx="11451590" cy="856615"/>
            <a:chOff x="2574035" y="6760464"/>
            <a:chExt cx="11451590" cy="856615"/>
          </a:xfrm>
        </p:grpSpPr>
        <p:sp>
          <p:nvSpPr>
            <p:cNvPr id="24" name="object 24"/>
            <p:cNvSpPr/>
            <p:nvPr/>
          </p:nvSpPr>
          <p:spPr>
            <a:xfrm>
              <a:off x="2574035" y="6760464"/>
              <a:ext cx="11451590" cy="856615"/>
            </a:xfrm>
            <a:custGeom>
              <a:avLst/>
              <a:gdLst/>
              <a:ahLst/>
              <a:cxnLst/>
              <a:rect l="l" t="t" r="r" b="b"/>
              <a:pathLst>
                <a:path w="11451590" h="856615">
                  <a:moveTo>
                    <a:pt x="11451335" y="0"/>
                  </a:moveTo>
                  <a:lnTo>
                    <a:pt x="0" y="0"/>
                  </a:lnTo>
                  <a:lnTo>
                    <a:pt x="0" y="856488"/>
                  </a:lnTo>
                  <a:lnTo>
                    <a:pt x="11451335" y="856488"/>
                  </a:lnTo>
                  <a:lnTo>
                    <a:pt x="11451335" y="0"/>
                  </a:lnTo>
                  <a:close/>
                </a:path>
              </a:pathLst>
            </a:custGeom>
            <a:solidFill>
              <a:srgbClr val="63B9E2"/>
            </a:solidFill>
          </p:spPr>
          <p:txBody>
            <a:bodyPr wrap="square" lIns="0" tIns="0" rIns="0" bIns="0" rtlCol="0"/>
            <a:lstStyle/>
            <a:p>
              <a:endParaRPr/>
            </a:p>
          </p:txBody>
        </p:sp>
        <p:sp>
          <p:nvSpPr>
            <p:cNvPr id="25" name="object 25"/>
            <p:cNvSpPr/>
            <p:nvPr/>
          </p:nvSpPr>
          <p:spPr>
            <a:xfrm>
              <a:off x="3793235" y="6789420"/>
              <a:ext cx="0" cy="791210"/>
            </a:xfrm>
            <a:custGeom>
              <a:avLst/>
              <a:gdLst/>
              <a:ahLst/>
              <a:cxnLst/>
              <a:rect l="l" t="t" r="r" b="b"/>
              <a:pathLst>
                <a:path h="791209">
                  <a:moveTo>
                    <a:pt x="0" y="0"/>
                  </a:moveTo>
                  <a:lnTo>
                    <a:pt x="0" y="790828"/>
                  </a:lnTo>
                </a:path>
              </a:pathLst>
            </a:custGeom>
            <a:ln w="6096">
              <a:solidFill>
                <a:srgbClr val="FFFFFF"/>
              </a:solidFill>
            </a:ln>
          </p:spPr>
          <p:txBody>
            <a:bodyPr wrap="square" lIns="0" tIns="0" rIns="0" bIns="0" rtlCol="0"/>
            <a:lstStyle/>
            <a:p>
              <a:endParaRPr/>
            </a:p>
          </p:txBody>
        </p:sp>
      </p:grpSp>
      <p:sp>
        <p:nvSpPr>
          <p:cNvPr id="26" name="object 26"/>
          <p:cNvSpPr txBox="1"/>
          <p:nvPr/>
        </p:nvSpPr>
        <p:spPr>
          <a:xfrm>
            <a:off x="3796284" y="6760464"/>
            <a:ext cx="10248900" cy="856615"/>
          </a:xfrm>
          <a:prstGeom prst="rect">
            <a:avLst/>
          </a:prstGeom>
          <a:solidFill>
            <a:srgbClr val="63B9E2"/>
          </a:solidFill>
        </p:spPr>
        <p:txBody>
          <a:bodyPr vert="horz" wrap="square" lIns="0" tIns="256540" rIns="0" bIns="0" rtlCol="0">
            <a:spAutoFit/>
          </a:bodyPr>
          <a:lstStyle/>
          <a:p>
            <a:pPr marL="282575">
              <a:lnSpc>
                <a:spcPct val="100000"/>
              </a:lnSpc>
              <a:spcBef>
                <a:spcPts val="2020"/>
              </a:spcBef>
            </a:pPr>
            <a:r>
              <a:rPr sz="2000" spc="-5" dirty="0">
                <a:solidFill>
                  <a:srgbClr val="404040"/>
                </a:solidFill>
                <a:latin typeface="Noto Sans"/>
                <a:cs typeface="Noto Sans"/>
              </a:rPr>
              <a:t>Decouples </a:t>
            </a:r>
            <a:r>
              <a:rPr sz="2000" spc="-10" dirty="0">
                <a:solidFill>
                  <a:srgbClr val="404040"/>
                </a:solidFill>
                <a:latin typeface="Noto Sans"/>
                <a:cs typeface="Noto Sans"/>
              </a:rPr>
              <a:t>your</a:t>
            </a:r>
            <a:r>
              <a:rPr sz="2000" spc="-15" dirty="0">
                <a:solidFill>
                  <a:srgbClr val="404040"/>
                </a:solidFill>
                <a:latin typeface="Noto Sans"/>
                <a:cs typeface="Noto Sans"/>
              </a:rPr>
              <a:t> </a:t>
            </a:r>
            <a:r>
              <a:rPr sz="2000" spc="-20" dirty="0">
                <a:solidFill>
                  <a:srgbClr val="404040"/>
                </a:solidFill>
                <a:latin typeface="Noto Sans"/>
                <a:cs typeface="Noto Sans"/>
              </a:rPr>
              <a:t>infrastructure</a:t>
            </a:r>
            <a:endParaRPr sz="2000">
              <a:latin typeface="Noto Sans"/>
              <a:cs typeface="Noto Sans"/>
            </a:endParaRPr>
          </a:p>
        </p:txBody>
      </p:sp>
      <p:sp>
        <p:nvSpPr>
          <p:cNvPr id="27" name="object 27"/>
          <p:cNvSpPr txBox="1"/>
          <p:nvPr/>
        </p:nvSpPr>
        <p:spPr>
          <a:xfrm>
            <a:off x="2574035" y="6760464"/>
            <a:ext cx="1216660" cy="856615"/>
          </a:xfrm>
          <a:prstGeom prst="rect">
            <a:avLst/>
          </a:prstGeom>
          <a:solidFill>
            <a:srgbClr val="63B9E2"/>
          </a:solidFill>
        </p:spPr>
        <p:txBody>
          <a:bodyPr vert="horz" wrap="square" lIns="0" tIns="193040" rIns="0" bIns="0" rtlCol="0">
            <a:spAutoFit/>
          </a:bodyPr>
          <a:lstStyle/>
          <a:p>
            <a:pPr marL="396875">
              <a:lnSpc>
                <a:spcPct val="100000"/>
              </a:lnSpc>
              <a:spcBef>
                <a:spcPts val="1520"/>
              </a:spcBef>
            </a:pPr>
            <a:r>
              <a:rPr sz="2800" spc="-10" dirty="0">
                <a:solidFill>
                  <a:srgbClr val="404040"/>
                </a:solidFill>
                <a:latin typeface="Noto Sans"/>
                <a:cs typeface="Noto Sans"/>
              </a:rPr>
              <a:t>05</a:t>
            </a:r>
            <a:endParaRPr sz="2800">
              <a:latin typeface="Noto Sans"/>
              <a:cs typeface="Noto Sans"/>
            </a:endParaRPr>
          </a:p>
        </p:txBody>
      </p:sp>
      <p:sp>
        <p:nvSpPr>
          <p:cNvPr id="28" name="object 28"/>
          <p:cNvSpPr/>
          <p:nvPr/>
        </p:nvSpPr>
        <p:spPr>
          <a:xfrm>
            <a:off x="6582156" y="722376"/>
            <a:ext cx="3113531" cy="231648"/>
          </a:xfrm>
          <a:prstGeom prst="rect">
            <a:avLst/>
          </a:prstGeom>
          <a:blipFill>
            <a:blip r:embed="rId2" cstate="print"/>
            <a:stretch>
              <a:fillRect/>
            </a:stretch>
          </a:blipFill>
        </p:spPr>
        <p:txBody>
          <a:bodyPr wrap="square" lIns="0" tIns="0" rIns="0" bIns="0" rtlCol="0"/>
          <a:lstStyle/>
          <a:p>
            <a:endParaRPr/>
          </a:p>
        </p:txBody>
      </p:sp>
      <p:sp>
        <p:nvSpPr>
          <p:cNvPr id="29" name="object 29"/>
          <p:cNvSpPr txBox="1"/>
          <p:nvPr/>
        </p:nvSpPr>
        <p:spPr>
          <a:xfrm>
            <a:off x="6542658" y="1476248"/>
            <a:ext cx="3169920"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404040"/>
                </a:solidFill>
                <a:latin typeface="Noto Sans"/>
                <a:cs typeface="Noto Sans"/>
              </a:rPr>
              <a:t>The </a:t>
            </a:r>
            <a:r>
              <a:rPr sz="2200" spc="-50" dirty="0">
                <a:solidFill>
                  <a:srgbClr val="404040"/>
                </a:solidFill>
                <a:latin typeface="Noto Sans"/>
                <a:cs typeface="Noto Sans"/>
              </a:rPr>
              <a:t>key </a:t>
            </a:r>
            <a:r>
              <a:rPr sz="2200" spc="-20" dirty="0">
                <a:solidFill>
                  <a:srgbClr val="404040"/>
                </a:solidFill>
                <a:latin typeface="Noto Sans"/>
                <a:cs typeface="Noto Sans"/>
              </a:rPr>
              <a:t>features </a:t>
            </a:r>
            <a:r>
              <a:rPr sz="2200" spc="-10" dirty="0">
                <a:solidFill>
                  <a:srgbClr val="404040"/>
                </a:solidFill>
                <a:latin typeface="Noto Sans"/>
                <a:cs typeface="Noto Sans"/>
              </a:rPr>
              <a:t>of</a:t>
            </a:r>
            <a:r>
              <a:rPr sz="2200" spc="65" dirty="0">
                <a:solidFill>
                  <a:srgbClr val="404040"/>
                </a:solidFill>
                <a:latin typeface="Noto Sans"/>
                <a:cs typeface="Noto Sans"/>
              </a:rPr>
              <a:t> </a:t>
            </a:r>
            <a:r>
              <a:rPr sz="2200" spc="-10" dirty="0">
                <a:solidFill>
                  <a:srgbClr val="404040"/>
                </a:solidFill>
                <a:latin typeface="Noto Sans"/>
                <a:cs typeface="Noto Sans"/>
              </a:rPr>
              <a:t>SQS:</a:t>
            </a:r>
            <a:endParaRPr sz="2200">
              <a:latin typeface="Noto Sans"/>
              <a:cs typeface="Noto Sans"/>
            </a:endParaRPr>
          </a:p>
        </p:txBody>
      </p:sp>
      <p:sp>
        <p:nvSpPr>
          <p:cNvPr id="30" name="object 30"/>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3940">
              <a:lnSpc>
                <a:spcPct val="100000"/>
              </a:lnSpc>
              <a:spcBef>
                <a:spcPts val="100"/>
              </a:spcBef>
            </a:pPr>
            <a:r>
              <a:rPr spc="-50" dirty="0"/>
              <a:t>Knowledge</a:t>
            </a:r>
            <a:r>
              <a:rPr spc="-85" dirty="0"/>
              <a:t> </a:t>
            </a:r>
            <a:r>
              <a:rPr dirty="0"/>
              <a:t>Check</a:t>
            </a:r>
          </a:p>
        </p:txBody>
      </p:sp>
      <p:sp>
        <p:nvSpPr>
          <p:cNvPr id="3" name="object 3"/>
          <p:cNvSpPr/>
          <p:nvPr/>
        </p:nvSpPr>
        <p:spPr>
          <a:xfrm>
            <a:off x="3608832" y="3169920"/>
            <a:ext cx="3555491" cy="3031235"/>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0433685" cy="99060"/>
            <a:chOff x="0" y="0"/>
            <a:chExt cx="10433685" cy="99060"/>
          </a:xfrm>
        </p:grpSpPr>
        <p:sp>
          <p:nvSpPr>
            <p:cNvPr id="5" name="object 5"/>
            <p:cNvSpPr/>
            <p:nvPr/>
          </p:nvSpPr>
          <p:spPr>
            <a:xfrm>
              <a:off x="0" y="0"/>
              <a:ext cx="1457325" cy="99060"/>
            </a:xfrm>
            <a:custGeom>
              <a:avLst/>
              <a:gdLst/>
              <a:ahLst/>
              <a:cxn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99060"/>
            </a:xfrm>
            <a:custGeom>
              <a:avLst/>
              <a:gdLst/>
              <a:ahLst/>
              <a:cxn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99060"/>
            </a:xfrm>
            <a:custGeom>
              <a:avLst/>
              <a:gdLst/>
              <a:ahLst/>
              <a:cxn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99060"/>
            </a:xfrm>
            <a:custGeom>
              <a:avLst/>
              <a:gdLst/>
              <a:ahLst/>
              <a:cxn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599419" y="0"/>
            <a:ext cx="5651500" cy="99060"/>
            <a:chOff x="10599419" y="0"/>
            <a:chExt cx="5651500" cy="99060"/>
          </a:xfrm>
        </p:grpSpPr>
        <p:sp>
          <p:nvSpPr>
            <p:cNvPr id="10" name="object 10"/>
            <p:cNvSpPr/>
            <p:nvPr/>
          </p:nvSpPr>
          <p:spPr>
            <a:xfrm>
              <a:off x="10599419" y="0"/>
              <a:ext cx="1668780" cy="99060"/>
            </a:xfrm>
            <a:custGeom>
              <a:avLst/>
              <a:gdLst/>
              <a:ahLst/>
              <a:cxn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wrap="square" lIns="0" tIns="0" rIns="0" bIns="0" rtlCol="0"/>
            <a:lstStyle/>
            <a:p>
              <a:endParaRPr/>
            </a:p>
          </p:txBody>
        </p:sp>
        <p:sp>
          <p:nvSpPr>
            <p:cNvPr id="11" name="object 11"/>
            <p:cNvSpPr/>
            <p:nvPr/>
          </p:nvSpPr>
          <p:spPr>
            <a:xfrm>
              <a:off x="12268199" y="0"/>
              <a:ext cx="3982720" cy="99060"/>
            </a:xfrm>
            <a:custGeom>
              <a:avLst/>
              <a:gdLst/>
              <a:ahLst/>
              <a:cxn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00" y="687323"/>
            <a:ext cx="169037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42545" algn="ctr">
              <a:lnSpc>
                <a:spcPct val="100000"/>
              </a:lnSpc>
              <a:spcBef>
                <a:spcPts val="1705"/>
              </a:spcBef>
            </a:pPr>
            <a:r>
              <a:rPr sz="1800" spc="-10" dirty="0">
                <a:latin typeface="Noto Sans"/>
                <a:cs typeface="Noto Sans"/>
              </a:rPr>
              <a:t>KNOWLEDGE</a:t>
            </a:r>
            <a:endParaRPr sz="1800">
              <a:latin typeface="Noto Sans"/>
              <a:cs typeface="Noto Sans"/>
            </a:endParaRPr>
          </a:p>
          <a:p>
            <a:pPr marL="41910" algn="ctr">
              <a:lnSpc>
                <a:spcPct val="100000"/>
              </a:lnSpc>
            </a:pPr>
            <a:r>
              <a:rPr sz="1800" spc="-5" dirty="0">
                <a:latin typeface="Noto Sans"/>
                <a:cs typeface="Noto Sans"/>
              </a:rPr>
              <a:t>CHECK</a:t>
            </a:r>
            <a:endParaRPr sz="18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17</a:t>
            </a:fld>
            <a:endParaRPr spc="5" dirty="0"/>
          </a:p>
        </p:txBody>
      </p:sp>
      <p:sp>
        <p:nvSpPr>
          <p:cNvPr id="3" name="object 3"/>
          <p:cNvSpPr txBox="1"/>
          <p:nvPr/>
        </p:nvSpPr>
        <p:spPr>
          <a:xfrm>
            <a:off x="1742948" y="2881376"/>
            <a:ext cx="275590"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a.</a:t>
            </a:r>
            <a:endParaRPr sz="2400">
              <a:latin typeface="Noto Sans"/>
              <a:cs typeface="Noto Sans"/>
            </a:endParaRPr>
          </a:p>
        </p:txBody>
      </p:sp>
      <p:sp>
        <p:nvSpPr>
          <p:cNvPr id="4" name="object 4"/>
          <p:cNvSpPr txBox="1"/>
          <p:nvPr/>
        </p:nvSpPr>
        <p:spPr>
          <a:xfrm>
            <a:off x="1742948" y="370255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b.</a:t>
            </a:r>
            <a:endParaRPr sz="2400">
              <a:latin typeface="Noto Sans"/>
              <a:cs typeface="Noto Sans"/>
            </a:endParaRPr>
          </a:p>
        </p:txBody>
      </p:sp>
      <p:sp>
        <p:nvSpPr>
          <p:cNvPr id="5" name="object 5"/>
          <p:cNvSpPr txBox="1"/>
          <p:nvPr/>
        </p:nvSpPr>
        <p:spPr>
          <a:xfrm>
            <a:off x="1742948" y="4523308"/>
            <a:ext cx="25146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c.</a:t>
            </a:r>
            <a:endParaRPr sz="2400">
              <a:latin typeface="Noto Sans"/>
              <a:cs typeface="Noto Sans"/>
            </a:endParaRPr>
          </a:p>
        </p:txBody>
      </p:sp>
      <p:sp>
        <p:nvSpPr>
          <p:cNvPr id="6" name="object 6"/>
          <p:cNvSpPr txBox="1"/>
          <p:nvPr/>
        </p:nvSpPr>
        <p:spPr>
          <a:xfrm>
            <a:off x="1742948" y="534504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d.</a:t>
            </a:r>
            <a:endParaRPr sz="2400">
              <a:latin typeface="Noto Sans"/>
              <a:cs typeface="Noto Sans"/>
            </a:endParaRPr>
          </a:p>
        </p:txBody>
      </p:sp>
      <p:sp>
        <p:nvSpPr>
          <p:cNvPr id="7" name="object 7"/>
          <p:cNvSpPr txBox="1"/>
          <p:nvPr/>
        </p:nvSpPr>
        <p:spPr>
          <a:xfrm>
            <a:off x="2191511" y="1335989"/>
            <a:ext cx="13669010" cy="360680"/>
          </a:xfrm>
          <a:prstGeom prst="rect">
            <a:avLst/>
          </a:prstGeom>
        </p:spPr>
        <p:txBody>
          <a:bodyPr vert="horz" wrap="square" lIns="0" tIns="12065" rIns="0" bIns="0" rtlCol="0">
            <a:spAutoFit/>
          </a:bodyPr>
          <a:lstStyle/>
          <a:p>
            <a:pPr marL="210185">
              <a:lnSpc>
                <a:spcPct val="100000"/>
              </a:lnSpc>
              <a:spcBef>
                <a:spcPts val="95"/>
              </a:spcBef>
              <a:tabLst>
                <a:tab pos="7209790" algn="l"/>
              </a:tabLst>
            </a:pPr>
            <a:r>
              <a:rPr sz="2200" spc="-10" dirty="0">
                <a:latin typeface="Noto Sans"/>
                <a:cs typeface="Noto Sans"/>
              </a:rPr>
              <a:t>Amazon </a:t>
            </a:r>
            <a:r>
              <a:rPr sz="2200" spc="-5" dirty="0">
                <a:latin typeface="Noto Sans"/>
                <a:cs typeface="Noto Sans"/>
              </a:rPr>
              <a:t>SQS </a:t>
            </a:r>
            <a:r>
              <a:rPr sz="2200" spc="-20" dirty="0">
                <a:latin typeface="Noto Sans"/>
                <a:cs typeface="Noto Sans"/>
              </a:rPr>
              <a:t>ensures that </a:t>
            </a:r>
            <a:r>
              <a:rPr sz="2200" spc="-15" dirty="0">
                <a:latin typeface="Noto Sans"/>
                <a:cs typeface="Noto Sans"/>
              </a:rPr>
              <a:t>each</a:t>
            </a:r>
            <a:r>
              <a:rPr sz="2200" spc="130" dirty="0">
                <a:latin typeface="Noto Sans"/>
                <a:cs typeface="Noto Sans"/>
              </a:rPr>
              <a:t> </a:t>
            </a:r>
            <a:r>
              <a:rPr sz="2200" spc="-35" dirty="0">
                <a:latin typeface="Noto Sans"/>
                <a:cs typeface="Noto Sans"/>
              </a:rPr>
              <a:t>message</a:t>
            </a:r>
            <a:r>
              <a:rPr sz="2200" spc="30" dirty="0">
                <a:latin typeface="Noto Sans"/>
                <a:cs typeface="Noto Sans"/>
              </a:rPr>
              <a:t> </a:t>
            </a:r>
            <a:r>
              <a:rPr sz="2200" spc="-10" dirty="0">
                <a:latin typeface="Noto Sans"/>
                <a:cs typeface="Noto Sans"/>
              </a:rPr>
              <a:t>is</a:t>
            </a:r>
            <a:r>
              <a:rPr sz="2200" u="heavy" spc="-10" dirty="0">
                <a:uFill>
                  <a:solidFill>
                    <a:srgbClr val="000000"/>
                  </a:solidFill>
                </a:uFill>
                <a:latin typeface="Noto Sans"/>
                <a:cs typeface="Noto Sans"/>
              </a:rPr>
              <a:t> 	</a:t>
            </a:r>
            <a:r>
              <a:rPr sz="2200" spc="-10" dirty="0">
                <a:latin typeface="Noto Sans"/>
                <a:cs typeface="Noto Sans"/>
              </a:rPr>
              <a:t>.</a:t>
            </a:r>
            <a:endParaRPr sz="2200">
              <a:latin typeface="Noto Sans"/>
              <a:cs typeface="Noto Sans"/>
            </a:endParaRPr>
          </a:p>
        </p:txBody>
      </p:sp>
      <p:sp>
        <p:nvSpPr>
          <p:cNvPr id="8" name="object 8"/>
          <p:cNvSpPr txBox="1"/>
          <p:nvPr/>
        </p:nvSpPr>
        <p:spPr>
          <a:xfrm>
            <a:off x="2408682" y="2960877"/>
            <a:ext cx="4399915"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Pushed to </a:t>
            </a:r>
            <a:r>
              <a:rPr sz="2200" spc="-25" dirty="0">
                <a:latin typeface="Noto Sans"/>
                <a:cs typeface="Noto Sans"/>
              </a:rPr>
              <a:t>resources </a:t>
            </a:r>
            <a:r>
              <a:rPr sz="2200" spc="-20" dirty="0">
                <a:latin typeface="Noto Sans"/>
                <a:cs typeface="Noto Sans"/>
              </a:rPr>
              <a:t>at </a:t>
            </a:r>
            <a:r>
              <a:rPr sz="2200" spc="-15" dirty="0">
                <a:latin typeface="Noto Sans"/>
                <a:cs typeface="Noto Sans"/>
              </a:rPr>
              <a:t>least</a:t>
            </a:r>
            <a:r>
              <a:rPr sz="2200" spc="105" dirty="0">
                <a:latin typeface="Noto Sans"/>
                <a:cs typeface="Noto Sans"/>
              </a:rPr>
              <a:t> </a:t>
            </a:r>
            <a:r>
              <a:rPr sz="2200" spc="-10" dirty="0">
                <a:latin typeface="Noto Sans"/>
                <a:cs typeface="Noto Sans"/>
              </a:rPr>
              <a:t>once</a:t>
            </a:r>
            <a:endParaRPr sz="2200">
              <a:latin typeface="Noto Sans"/>
              <a:cs typeface="Noto Sans"/>
            </a:endParaRPr>
          </a:p>
        </p:txBody>
      </p:sp>
      <p:sp>
        <p:nvSpPr>
          <p:cNvPr id="9" name="object 9"/>
          <p:cNvSpPr txBox="1"/>
          <p:nvPr/>
        </p:nvSpPr>
        <p:spPr>
          <a:xfrm>
            <a:off x="2408682" y="3786632"/>
            <a:ext cx="6475730"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Available to </a:t>
            </a:r>
            <a:r>
              <a:rPr sz="2200" spc="-25" dirty="0">
                <a:latin typeface="Noto Sans"/>
                <a:cs typeface="Noto Sans"/>
              </a:rPr>
              <a:t>resources </a:t>
            </a:r>
            <a:r>
              <a:rPr sz="2200" spc="-10" dirty="0">
                <a:latin typeface="Noto Sans"/>
                <a:cs typeface="Noto Sans"/>
              </a:rPr>
              <a:t>on </a:t>
            </a:r>
            <a:r>
              <a:rPr sz="2200" spc="-15" dirty="0">
                <a:latin typeface="Noto Sans"/>
                <a:cs typeface="Noto Sans"/>
              </a:rPr>
              <a:t>a </a:t>
            </a:r>
            <a:r>
              <a:rPr sz="2200" spc="-20" dirty="0">
                <a:latin typeface="Noto Sans"/>
                <a:cs typeface="Noto Sans"/>
              </a:rPr>
              <a:t>First </a:t>
            </a:r>
            <a:r>
              <a:rPr sz="2200" spc="-70" dirty="0">
                <a:latin typeface="Noto Sans"/>
                <a:cs typeface="Noto Sans"/>
              </a:rPr>
              <a:t>In, </a:t>
            </a:r>
            <a:r>
              <a:rPr sz="2200" spc="-20" dirty="0">
                <a:latin typeface="Noto Sans"/>
                <a:cs typeface="Noto Sans"/>
              </a:rPr>
              <a:t>First </a:t>
            </a:r>
            <a:r>
              <a:rPr sz="2200" spc="-15" dirty="0">
                <a:latin typeface="Noto Sans"/>
                <a:cs typeface="Noto Sans"/>
              </a:rPr>
              <a:t>Out</a:t>
            </a:r>
            <a:r>
              <a:rPr sz="2200" spc="290" dirty="0">
                <a:latin typeface="Noto Sans"/>
                <a:cs typeface="Noto Sans"/>
              </a:rPr>
              <a:t> </a:t>
            </a:r>
            <a:r>
              <a:rPr sz="2200" spc="-10" dirty="0">
                <a:latin typeface="Noto Sans"/>
                <a:cs typeface="Noto Sans"/>
              </a:rPr>
              <a:t>basis</a:t>
            </a:r>
            <a:endParaRPr sz="2200">
              <a:latin typeface="Noto Sans"/>
              <a:cs typeface="Noto Sans"/>
            </a:endParaRPr>
          </a:p>
        </p:txBody>
      </p:sp>
      <p:sp>
        <p:nvSpPr>
          <p:cNvPr id="10" name="object 10"/>
          <p:cNvSpPr txBox="1"/>
          <p:nvPr/>
        </p:nvSpPr>
        <p:spPr>
          <a:xfrm>
            <a:off x="2408682" y="4593717"/>
            <a:ext cx="5312410" cy="360680"/>
          </a:xfrm>
          <a:prstGeom prst="rect">
            <a:avLst/>
          </a:prstGeom>
        </p:spPr>
        <p:txBody>
          <a:bodyPr vert="horz" wrap="square" lIns="0" tIns="12065" rIns="0" bIns="0" rtlCol="0">
            <a:spAutoFit/>
          </a:bodyPr>
          <a:lstStyle/>
          <a:p>
            <a:pPr marL="12700">
              <a:lnSpc>
                <a:spcPct val="100000"/>
              </a:lnSpc>
              <a:spcBef>
                <a:spcPts val="95"/>
              </a:spcBef>
            </a:pPr>
            <a:r>
              <a:rPr sz="2200" spc="-20" dirty="0">
                <a:latin typeface="Noto Sans"/>
                <a:cs typeface="Noto Sans"/>
              </a:rPr>
              <a:t>Guaranteed </a:t>
            </a:r>
            <a:r>
              <a:rPr sz="2200" spc="-15" dirty="0">
                <a:latin typeface="Noto Sans"/>
                <a:cs typeface="Noto Sans"/>
              </a:rPr>
              <a:t>to </a:t>
            </a:r>
            <a:r>
              <a:rPr sz="2200" spc="-10" dirty="0">
                <a:latin typeface="Noto Sans"/>
                <a:cs typeface="Noto Sans"/>
              </a:rPr>
              <a:t>be </a:t>
            </a:r>
            <a:r>
              <a:rPr sz="2200" spc="-20" dirty="0">
                <a:latin typeface="Noto Sans"/>
                <a:cs typeface="Noto Sans"/>
              </a:rPr>
              <a:t>delivered at </a:t>
            </a:r>
            <a:r>
              <a:rPr sz="2200" spc="-15" dirty="0">
                <a:latin typeface="Noto Sans"/>
                <a:cs typeface="Noto Sans"/>
              </a:rPr>
              <a:t>least</a:t>
            </a:r>
            <a:r>
              <a:rPr sz="2200" spc="145" dirty="0">
                <a:latin typeface="Noto Sans"/>
                <a:cs typeface="Noto Sans"/>
              </a:rPr>
              <a:t> </a:t>
            </a:r>
            <a:r>
              <a:rPr sz="2200" spc="-10" dirty="0">
                <a:latin typeface="Noto Sans"/>
                <a:cs typeface="Noto Sans"/>
              </a:rPr>
              <a:t>once</a:t>
            </a:r>
            <a:endParaRPr sz="2200">
              <a:latin typeface="Noto Sans"/>
              <a:cs typeface="Noto Sans"/>
            </a:endParaRPr>
          </a:p>
        </p:txBody>
      </p:sp>
      <p:sp>
        <p:nvSpPr>
          <p:cNvPr id="11" name="object 11"/>
          <p:cNvSpPr txBox="1"/>
          <p:nvPr/>
        </p:nvSpPr>
        <p:spPr>
          <a:xfrm>
            <a:off x="2408682" y="5418836"/>
            <a:ext cx="4289425"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Only </a:t>
            </a:r>
            <a:r>
              <a:rPr sz="2200" spc="-20" dirty="0">
                <a:latin typeface="Noto Sans"/>
                <a:cs typeface="Noto Sans"/>
              </a:rPr>
              <a:t>delivered </a:t>
            </a:r>
            <a:r>
              <a:rPr sz="2200" spc="-10" dirty="0">
                <a:latin typeface="Noto Sans"/>
                <a:cs typeface="Noto Sans"/>
              </a:rPr>
              <a:t>once </a:t>
            </a:r>
            <a:r>
              <a:rPr sz="2200" spc="-15" dirty="0">
                <a:latin typeface="Noto Sans"/>
                <a:cs typeface="Noto Sans"/>
              </a:rPr>
              <a:t>to</a:t>
            </a:r>
            <a:r>
              <a:rPr sz="2200" spc="85" dirty="0">
                <a:latin typeface="Noto Sans"/>
                <a:cs typeface="Noto Sans"/>
              </a:rPr>
              <a:t> </a:t>
            </a:r>
            <a:r>
              <a:rPr sz="2200" spc="-25" dirty="0">
                <a:latin typeface="Noto Sans"/>
                <a:cs typeface="Noto Sans"/>
              </a:rPr>
              <a:t>resources</a:t>
            </a:r>
            <a:endParaRPr sz="2200">
              <a:latin typeface="Noto Sans"/>
              <a:cs typeface="No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05477" y="8793826"/>
            <a:ext cx="904335" cy="256222"/>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83108" y="675131"/>
            <a:ext cx="15389860" cy="1734820"/>
            <a:chOff x="483108" y="675131"/>
            <a:chExt cx="15389860" cy="1734820"/>
          </a:xfrm>
        </p:grpSpPr>
        <p:sp>
          <p:nvSpPr>
            <p:cNvPr id="4" name="object 4"/>
            <p:cNvSpPr/>
            <p:nvPr/>
          </p:nvSpPr>
          <p:spPr>
            <a:xfrm>
              <a:off x="489204" y="681227"/>
              <a:ext cx="15377160" cy="1722120"/>
            </a:xfrm>
            <a:custGeom>
              <a:avLst/>
              <a:gdLst/>
              <a:ahLst/>
              <a:cxnLst/>
              <a:rect l="l" t="t" r="r" b="b"/>
              <a:pathLst>
                <a:path w="15377160" h="1722120">
                  <a:moveTo>
                    <a:pt x="0" y="1722120"/>
                  </a:moveTo>
                  <a:lnTo>
                    <a:pt x="15377160" y="1722120"/>
                  </a:lnTo>
                  <a:lnTo>
                    <a:pt x="15377160" y="0"/>
                  </a:lnTo>
                  <a:lnTo>
                    <a:pt x="0" y="0"/>
                  </a:lnTo>
                  <a:lnTo>
                    <a:pt x="0" y="1722120"/>
                  </a:lnTo>
                  <a:close/>
                </a:path>
              </a:pathLst>
            </a:custGeom>
            <a:ln w="12191">
              <a:solidFill>
                <a:srgbClr val="C55A11"/>
              </a:solidFill>
            </a:ln>
          </p:spPr>
          <p:txBody>
            <a:bodyPr wrap="square" lIns="0" tIns="0" rIns="0" bIns="0" rtlCol="0"/>
            <a:lstStyle/>
            <a:p>
              <a:endParaRPr/>
            </a:p>
          </p:txBody>
        </p:sp>
        <p:sp>
          <p:nvSpPr>
            <p:cNvPr id="5" name="object 5"/>
            <p:cNvSpPr/>
            <p:nvPr/>
          </p:nvSpPr>
          <p:spPr>
            <a:xfrm>
              <a:off x="2188463" y="681227"/>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6" name="object 6"/>
          <p:cNvSpPr/>
          <p:nvPr/>
        </p:nvSpPr>
        <p:spPr>
          <a:xfrm>
            <a:off x="13872971"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95300" y="687323"/>
            <a:ext cx="169037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42545" algn="ctr">
              <a:lnSpc>
                <a:spcPct val="100000"/>
              </a:lnSpc>
              <a:spcBef>
                <a:spcPts val="1705"/>
              </a:spcBef>
            </a:pPr>
            <a:r>
              <a:rPr sz="1800" spc="-10" dirty="0">
                <a:latin typeface="Noto Sans"/>
                <a:cs typeface="Noto Sans"/>
              </a:rPr>
              <a:t>KNOWLEDGE</a:t>
            </a:r>
            <a:endParaRPr sz="1800">
              <a:latin typeface="Noto Sans"/>
              <a:cs typeface="Noto Sans"/>
            </a:endParaRPr>
          </a:p>
          <a:p>
            <a:pPr marL="41910" algn="ctr">
              <a:lnSpc>
                <a:spcPct val="100000"/>
              </a:lnSpc>
            </a:pPr>
            <a:r>
              <a:rPr sz="1800" spc="-5" dirty="0">
                <a:latin typeface="Noto Sans"/>
                <a:cs typeface="Noto Sans"/>
              </a:rPr>
              <a:t>CHECK</a:t>
            </a:r>
            <a:endParaRPr sz="1800">
              <a:latin typeface="Noto Sans"/>
              <a:cs typeface="Noto Sans"/>
            </a:endParaRPr>
          </a:p>
        </p:txBody>
      </p:sp>
      <p:sp>
        <p:nvSpPr>
          <p:cNvPr id="8" name="object 8"/>
          <p:cNvSpPr txBox="1"/>
          <p:nvPr/>
        </p:nvSpPr>
        <p:spPr>
          <a:xfrm>
            <a:off x="1742948" y="2881376"/>
            <a:ext cx="275590"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a.</a:t>
            </a:r>
            <a:endParaRPr sz="2400">
              <a:latin typeface="Noto Sans"/>
              <a:cs typeface="Noto Sans"/>
            </a:endParaRPr>
          </a:p>
        </p:txBody>
      </p:sp>
      <p:sp>
        <p:nvSpPr>
          <p:cNvPr id="9" name="object 9"/>
          <p:cNvSpPr txBox="1"/>
          <p:nvPr/>
        </p:nvSpPr>
        <p:spPr>
          <a:xfrm>
            <a:off x="1742948" y="370255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b.</a:t>
            </a:r>
            <a:endParaRPr sz="2400">
              <a:latin typeface="Noto Sans"/>
              <a:cs typeface="Noto Sans"/>
            </a:endParaRPr>
          </a:p>
        </p:txBody>
      </p:sp>
      <p:sp>
        <p:nvSpPr>
          <p:cNvPr id="10" name="object 10"/>
          <p:cNvSpPr txBox="1"/>
          <p:nvPr/>
        </p:nvSpPr>
        <p:spPr>
          <a:xfrm>
            <a:off x="1742948" y="4523308"/>
            <a:ext cx="25146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c.</a:t>
            </a:r>
            <a:endParaRPr sz="2400">
              <a:latin typeface="Noto Sans"/>
              <a:cs typeface="Noto Sans"/>
            </a:endParaRPr>
          </a:p>
        </p:txBody>
      </p:sp>
      <p:sp>
        <p:nvSpPr>
          <p:cNvPr id="11" name="object 11"/>
          <p:cNvSpPr txBox="1"/>
          <p:nvPr/>
        </p:nvSpPr>
        <p:spPr>
          <a:xfrm>
            <a:off x="1742948" y="534504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d.</a:t>
            </a:r>
            <a:endParaRPr sz="2400">
              <a:latin typeface="Noto Sans"/>
              <a:cs typeface="Noto Sans"/>
            </a:endParaRPr>
          </a:p>
        </p:txBody>
      </p:sp>
      <p:grpSp>
        <p:nvGrpSpPr>
          <p:cNvPr id="12" name="object 12"/>
          <p:cNvGrpSpPr/>
          <p:nvPr/>
        </p:nvGrpSpPr>
        <p:grpSpPr>
          <a:xfrm>
            <a:off x="0" y="0"/>
            <a:ext cx="10433685" cy="99060"/>
            <a:chOff x="0" y="0"/>
            <a:chExt cx="10433685" cy="99060"/>
          </a:xfrm>
        </p:grpSpPr>
        <p:sp>
          <p:nvSpPr>
            <p:cNvPr id="13" name="object 13"/>
            <p:cNvSpPr/>
            <p:nvPr/>
          </p:nvSpPr>
          <p:spPr>
            <a:xfrm>
              <a:off x="0" y="0"/>
              <a:ext cx="1457325" cy="99060"/>
            </a:xfrm>
            <a:custGeom>
              <a:avLst/>
              <a:gdLst/>
              <a:ahLst/>
              <a:cxn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wrap="square" lIns="0" tIns="0" rIns="0" bIns="0" rtlCol="0"/>
            <a:lstStyle/>
            <a:p>
              <a:endParaRPr/>
            </a:p>
          </p:txBody>
        </p:sp>
        <p:sp>
          <p:nvSpPr>
            <p:cNvPr id="14" name="object 14"/>
            <p:cNvSpPr/>
            <p:nvPr/>
          </p:nvSpPr>
          <p:spPr>
            <a:xfrm>
              <a:off x="1456944" y="0"/>
              <a:ext cx="7101840" cy="99060"/>
            </a:xfrm>
            <a:custGeom>
              <a:avLst/>
              <a:gdLst/>
              <a:ahLst/>
              <a:cxn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wrap="square" lIns="0" tIns="0" rIns="0" bIns="0" rtlCol="0"/>
            <a:lstStyle/>
            <a:p>
              <a:endParaRPr/>
            </a:p>
          </p:txBody>
        </p:sp>
        <p:sp>
          <p:nvSpPr>
            <p:cNvPr id="15" name="object 15"/>
            <p:cNvSpPr/>
            <p:nvPr/>
          </p:nvSpPr>
          <p:spPr>
            <a:xfrm>
              <a:off x="8558783" y="0"/>
              <a:ext cx="1405255" cy="99060"/>
            </a:xfrm>
            <a:custGeom>
              <a:avLst/>
              <a:gdLst/>
              <a:ahLst/>
              <a:cxn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wrap="square" lIns="0" tIns="0" rIns="0" bIns="0" rtlCol="0"/>
            <a:lstStyle/>
            <a:p>
              <a:endParaRPr/>
            </a:p>
          </p:txBody>
        </p:sp>
        <p:sp>
          <p:nvSpPr>
            <p:cNvPr id="16" name="object 16"/>
            <p:cNvSpPr/>
            <p:nvPr/>
          </p:nvSpPr>
          <p:spPr>
            <a:xfrm>
              <a:off x="9963911" y="0"/>
              <a:ext cx="469900" cy="99060"/>
            </a:xfrm>
            <a:custGeom>
              <a:avLst/>
              <a:gdLst/>
              <a:ahLst/>
              <a:cxn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wrap="square" lIns="0" tIns="0" rIns="0" bIns="0" rtlCol="0"/>
            <a:lstStyle/>
            <a:p>
              <a:endParaRPr/>
            </a:p>
          </p:txBody>
        </p:sp>
      </p:grpSp>
      <p:grpSp>
        <p:nvGrpSpPr>
          <p:cNvPr id="17" name="object 17"/>
          <p:cNvGrpSpPr/>
          <p:nvPr/>
        </p:nvGrpSpPr>
        <p:grpSpPr>
          <a:xfrm>
            <a:off x="10599419" y="0"/>
            <a:ext cx="5651500" cy="99060"/>
            <a:chOff x="10599419" y="0"/>
            <a:chExt cx="5651500" cy="99060"/>
          </a:xfrm>
        </p:grpSpPr>
        <p:sp>
          <p:nvSpPr>
            <p:cNvPr id="18" name="object 18"/>
            <p:cNvSpPr/>
            <p:nvPr/>
          </p:nvSpPr>
          <p:spPr>
            <a:xfrm>
              <a:off x="10599419" y="0"/>
              <a:ext cx="1668780" cy="99060"/>
            </a:xfrm>
            <a:custGeom>
              <a:avLst/>
              <a:gdLst/>
              <a:ahLst/>
              <a:cxn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wrap="square" lIns="0" tIns="0" rIns="0" bIns="0" rtlCol="0"/>
            <a:lstStyle/>
            <a:p>
              <a:endParaRPr/>
            </a:p>
          </p:txBody>
        </p:sp>
        <p:sp>
          <p:nvSpPr>
            <p:cNvPr id="19" name="object 19"/>
            <p:cNvSpPr/>
            <p:nvPr/>
          </p:nvSpPr>
          <p:spPr>
            <a:xfrm>
              <a:off x="12268199" y="0"/>
              <a:ext cx="3982720" cy="99060"/>
            </a:xfrm>
            <a:custGeom>
              <a:avLst/>
              <a:gdLst/>
              <a:ahLst/>
              <a:cxn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wrap="square" lIns="0" tIns="0" rIns="0" bIns="0" rtlCol="0"/>
            <a:lstStyle/>
            <a:p>
              <a:endParaRPr/>
            </a:p>
          </p:txBody>
        </p:sp>
      </p:grpSp>
      <p:grpSp>
        <p:nvGrpSpPr>
          <p:cNvPr id="20" name="object 20"/>
          <p:cNvGrpSpPr/>
          <p:nvPr/>
        </p:nvGrpSpPr>
        <p:grpSpPr>
          <a:xfrm>
            <a:off x="-6095" y="6783323"/>
            <a:ext cx="16268700" cy="2367280"/>
            <a:chOff x="-6095" y="6783323"/>
            <a:chExt cx="16268700" cy="2367280"/>
          </a:xfrm>
        </p:grpSpPr>
        <p:sp>
          <p:nvSpPr>
            <p:cNvPr id="21" name="object 21"/>
            <p:cNvSpPr/>
            <p:nvPr/>
          </p:nvSpPr>
          <p:spPr>
            <a:xfrm>
              <a:off x="0" y="6789419"/>
              <a:ext cx="16256508" cy="2354579"/>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0" y="6789419"/>
              <a:ext cx="16256635" cy="2354580"/>
            </a:xfrm>
            <a:custGeom>
              <a:avLst/>
              <a:gdLst/>
              <a:ahLst/>
              <a:cxnLst/>
              <a:rect l="l" t="t" r="r" b="b"/>
              <a:pathLst>
                <a:path w="16256635" h="2354579">
                  <a:moveTo>
                    <a:pt x="16256508" y="0"/>
                  </a:moveTo>
                  <a:lnTo>
                    <a:pt x="0" y="0"/>
                  </a:lnTo>
                  <a:lnTo>
                    <a:pt x="0" y="2354579"/>
                  </a:lnTo>
                </a:path>
              </a:pathLst>
            </a:custGeom>
            <a:ln w="12192">
              <a:solidFill>
                <a:srgbClr val="D9D9D9"/>
              </a:solidFill>
            </a:ln>
          </p:spPr>
          <p:txBody>
            <a:bodyPr wrap="square" lIns="0" tIns="0" rIns="0" bIns="0" rtlCol="0"/>
            <a:lstStyle/>
            <a:p>
              <a:endParaRPr/>
            </a:p>
          </p:txBody>
        </p:sp>
        <p:sp>
          <p:nvSpPr>
            <p:cNvPr id="23" name="object 23"/>
            <p:cNvSpPr/>
            <p:nvPr/>
          </p:nvSpPr>
          <p:spPr>
            <a:xfrm>
              <a:off x="396240" y="7365491"/>
              <a:ext cx="15485364" cy="86868"/>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4666975" y="8734040"/>
              <a:ext cx="1295400" cy="409955"/>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568248" y="6862394"/>
            <a:ext cx="14432280" cy="944244"/>
          </a:xfrm>
          <a:prstGeom prst="rect">
            <a:avLst/>
          </a:prstGeom>
        </p:spPr>
        <p:txBody>
          <a:bodyPr vert="horz" wrap="square" lIns="0" tIns="12065" rIns="0" bIns="0" rtlCol="0">
            <a:spAutoFit/>
          </a:bodyPr>
          <a:lstStyle/>
          <a:p>
            <a:pPr marL="12700">
              <a:lnSpc>
                <a:spcPct val="100000"/>
              </a:lnSpc>
              <a:spcBef>
                <a:spcPts val="95"/>
              </a:spcBef>
              <a:tabLst>
                <a:tab pos="3185795" algn="l"/>
              </a:tabLst>
            </a:pPr>
            <a:r>
              <a:rPr sz="2200" spc="-15" dirty="0">
                <a:latin typeface="Noto Sans"/>
                <a:cs typeface="Noto Sans"/>
              </a:rPr>
              <a:t>The </a:t>
            </a:r>
            <a:r>
              <a:rPr sz="2200" spc="-20" dirty="0">
                <a:latin typeface="Noto Sans"/>
                <a:cs typeface="Noto Sans"/>
              </a:rPr>
              <a:t>correct</a:t>
            </a:r>
            <a:r>
              <a:rPr sz="2200" spc="50" dirty="0">
                <a:latin typeface="Noto Sans"/>
                <a:cs typeface="Noto Sans"/>
              </a:rPr>
              <a:t> </a:t>
            </a:r>
            <a:r>
              <a:rPr sz="2200" spc="-20" dirty="0">
                <a:solidFill>
                  <a:srgbClr val="404040"/>
                </a:solidFill>
                <a:latin typeface="Noto Sans"/>
                <a:cs typeface="Noto Sans"/>
              </a:rPr>
              <a:t>answer</a:t>
            </a:r>
            <a:r>
              <a:rPr sz="2200" spc="45" dirty="0">
                <a:solidFill>
                  <a:srgbClr val="404040"/>
                </a:solidFill>
                <a:latin typeface="Noto Sans"/>
                <a:cs typeface="Noto Sans"/>
              </a:rPr>
              <a:t> </a:t>
            </a:r>
            <a:r>
              <a:rPr sz="2200" spc="-15" dirty="0">
                <a:latin typeface="Noto Sans"/>
                <a:cs typeface="Noto Sans"/>
              </a:rPr>
              <a:t>is	</a:t>
            </a:r>
            <a:r>
              <a:rPr sz="3300" b="1" spc="-7" baseline="1262" dirty="0">
                <a:solidFill>
                  <a:srgbClr val="3B9F37"/>
                </a:solidFill>
                <a:latin typeface="Noto Sans"/>
                <a:cs typeface="Noto Sans"/>
              </a:rPr>
              <a:t>c</a:t>
            </a:r>
            <a:endParaRPr sz="3300" baseline="1262">
              <a:latin typeface="Noto Sans"/>
              <a:cs typeface="Noto Sans"/>
            </a:endParaRPr>
          </a:p>
          <a:p>
            <a:pPr marL="12700">
              <a:lnSpc>
                <a:spcPct val="100000"/>
              </a:lnSpc>
              <a:spcBef>
                <a:spcPts val="1714"/>
              </a:spcBef>
            </a:pPr>
            <a:r>
              <a:rPr sz="2400" b="1" dirty="0">
                <a:solidFill>
                  <a:srgbClr val="404040"/>
                </a:solidFill>
                <a:latin typeface="Noto Sans"/>
                <a:cs typeface="Noto Sans"/>
              </a:rPr>
              <a:t>Amazon SQS </a:t>
            </a:r>
            <a:r>
              <a:rPr sz="2400" b="1" spc="-25" dirty="0">
                <a:solidFill>
                  <a:srgbClr val="404040"/>
                </a:solidFill>
                <a:latin typeface="Noto Sans"/>
                <a:cs typeface="Noto Sans"/>
              </a:rPr>
              <a:t>guarantees </a:t>
            </a:r>
            <a:r>
              <a:rPr sz="2400" b="1" spc="-5" dirty="0">
                <a:solidFill>
                  <a:srgbClr val="404040"/>
                </a:solidFill>
                <a:latin typeface="Noto Sans"/>
                <a:cs typeface="Noto Sans"/>
              </a:rPr>
              <a:t>that </a:t>
            </a:r>
            <a:r>
              <a:rPr sz="2400" b="1" dirty="0">
                <a:solidFill>
                  <a:srgbClr val="404040"/>
                </a:solidFill>
                <a:latin typeface="Noto Sans"/>
                <a:cs typeface="Noto Sans"/>
              </a:rPr>
              <a:t>all </a:t>
            </a:r>
            <a:r>
              <a:rPr sz="2400" b="1" spc="-25" dirty="0">
                <a:solidFill>
                  <a:srgbClr val="404040"/>
                </a:solidFill>
                <a:latin typeface="Noto Sans"/>
                <a:cs typeface="Noto Sans"/>
              </a:rPr>
              <a:t>messages </a:t>
            </a:r>
            <a:r>
              <a:rPr sz="2400" b="1" spc="-15" dirty="0">
                <a:solidFill>
                  <a:srgbClr val="404040"/>
                </a:solidFill>
                <a:latin typeface="Noto Sans"/>
                <a:cs typeface="Noto Sans"/>
              </a:rPr>
              <a:t>are </a:t>
            </a:r>
            <a:r>
              <a:rPr sz="2400" b="1" spc="-10" dirty="0">
                <a:solidFill>
                  <a:srgbClr val="404040"/>
                </a:solidFill>
                <a:latin typeface="Noto Sans"/>
                <a:cs typeface="Noto Sans"/>
              </a:rPr>
              <a:t>delivered </a:t>
            </a:r>
            <a:r>
              <a:rPr sz="2400" b="1" dirty="0">
                <a:solidFill>
                  <a:srgbClr val="404040"/>
                </a:solidFill>
                <a:latin typeface="Noto Sans"/>
                <a:cs typeface="Noto Sans"/>
              </a:rPr>
              <a:t>at </a:t>
            </a:r>
            <a:r>
              <a:rPr sz="2400" b="1" spc="-5" dirty="0">
                <a:solidFill>
                  <a:srgbClr val="404040"/>
                </a:solidFill>
                <a:latin typeface="Noto Sans"/>
                <a:cs typeface="Noto Sans"/>
              </a:rPr>
              <a:t>least once </a:t>
            </a:r>
            <a:r>
              <a:rPr sz="2400" b="1" spc="-40" dirty="0">
                <a:solidFill>
                  <a:srgbClr val="404040"/>
                </a:solidFill>
                <a:latin typeface="Noto Sans"/>
                <a:cs typeface="Noto Sans"/>
              </a:rPr>
              <a:t>using </a:t>
            </a:r>
            <a:r>
              <a:rPr sz="2400" b="1" dirty="0">
                <a:solidFill>
                  <a:srgbClr val="404040"/>
                </a:solidFill>
                <a:latin typeface="Noto Sans"/>
                <a:cs typeface="Noto Sans"/>
              </a:rPr>
              <a:t>a </a:t>
            </a:r>
            <a:r>
              <a:rPr sz="2400" b="1" spc="-5" dirty="0">
                <a:solidFill>
                  <a:srgbClr val="404040"/>
                </a:solidFill>
                <a:latin typeface="Noto Sans"/>
                <a:cs typeface="Noto Sans"/>
              </a:rPr>
              <a:t>poll based</a:t>
            </a:r>
            <a:r>
              <a:rPr sz="2400" b="1" spc="140" dirty="0">
                <a:solidFill>
                  <a:srgbClr val="404040"/>
                </a:solidFill>
                <a:latin typeface="Noto Sans"/>
                <a:cs typeface="Noto Sans"/>
              </a:rPr>
              <a:t> </a:t>
            </a:r>
            <a:r>
              <a:rPr sz="2400" b="1" spc="-5" dirty="0">
                <a:solidFill>
                  <a:srgbClr val="404040"/>
                </a:solidFill>
                <a:latin typeface="Noto Sans"/>
                <a:cs typeface="Noto Sans"/>
              </a:rPr>
              <a:t>model.</a:t>
            </a:r>
            <a:endParaRPr sz="24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18</a:t>
            </a:fld>
            <a:endParaRPr spc="5" dirty="0"/>
          </a:p>
        </p:txBody>
      </p:sp>
      <p:sp>
        <p:nvSpPr>
          <p:cNvPr id="26" name="object 26"/>
          <p:cNvSpPr txBox="1"/>
          <p:nvPr/>
        </p:nvSpPr>
        <p:spPr>
          <a:xfrm>
            <a:off x="2191511" y="1335989"/>
            <a:ext cx="13669010" cy="360680"/>
          </a:xfrm>
          <a:prstGeom prst="rect">
            <a:avLst/>
          </a:prstGeom>
        </p:spPr>
        <p:txBody>
          <a:bodyPr vert="horz" wrap="square" lIns="0" tIns="12065" rIns="0" bIns="0" rtlCol="0">
            <a:spAutoFit/>
          </a:bodyPr>
          <a:lstStyle/>
          <a:p>
            <a:pPr marL="210185">
              <a:lnSpc>
                <a:spcPct val="100000"/>
              </a:lnSpc>
              <a:spcBef>
                <a:spcPts val="95"/>
              </a:spcBef>
              <a:tabLst>
                <a:tab pos="7209790" algn="l"/>
              </a:tabLst>
            </a:pPr>
            <a:r>
              <a:rPr sz="2200" spc="-10" dirty="0">
                <a:latin typeface="Noto Sans"/>
                <a:cs typeface="Noto Sans"/>
              </a:rPr>
              <a:t>Amazon </a:t>
            </a:r>
            <a:r>
              <a:rPr sz="2200" spc="-5" dirty="0">
                <a:latin typeface="Noto Sans"/>
                <a:cs typeface="Noto Sans"/>
              </a:rPr>
              <a:t>SQS </a:t>
            </a:r>
            <a:r>
              <a:rPr sz="2200" spc="-20" dirty="0">
                <a:latin typeface="Noto Sans"/>
                <a:cs typeface="Noto Sans"/>
              </a:rPr>
              <a:t>ensures that </a:t>
            </a:r>
            <a:r>
              <a:rPr sz="2200" spc="-15" dirty="0">
                <a:latin typeface="Noto Sans"/>
                <a:cs typeface="Noto Sans"/>
              </a:rPr>
              <a:t>each</a:t>
            </a:r>
            <a:r>
              <a:rPr sz="2200" spc="130" dirty="0">
                <a:latin typeface="Noto Sans"/>
                <a:cs typeface="Noto Sans"/>
              </a:rPr>
              <a:t> </a:t>
            </a:r>
            <a:r>
              <a:rPr sz="2200" spc="-35" dirty="0">
                <a:latin typeface="Noto Sans"/>
                <a:cs typeface="Noto Sans"/>
              </a:rPr>
              <a:t>message</a:t>
            </a:r>
            <a:r>
              <a:rPr sz="2200" spc="30" dirty="0">
                <a:latin typeface="Noto Sans"/>
                <a:cs typeface="Noto Sans"/>
              </a:rPr>
              <a:t> </a:t>
            </a:r>
            <a:r>
              <a:rPr sz="2200" spc="-10" dirty="0">
                <a:latin typeface="Noto Sans"/>
                <a:cs typeface="Noto Sans"/>
              </a:rPr>
              <a:t>is</a:t>
            </a:r>
            <a:r>
              <a:rPr sz="2200" u="heavy" spc="-10" dirty="0">
                <a:uFill>
                  <a:solidFill>
                    <a:srgbClr val="000000"/>
                  </a:solidFill>
                </a:uFill>
                <a:latin typeface="Noto Sans"/>
                <a:cs typeface="Noto Sans"/>
              </a:rPr>
              <a:t> 	</a:t>
            </a:r>
            <a:r>
              <a:rPr sz="2200" spc="-10" dirty="0">
                <a:latin typeface="Noto Sans"/>
                <a:cs typeface="Noto Sans"/>
              </a:rPr>
              <a:t>.</a:t>
            </a:r>
            <a:endParaRPr sz="2200">
              <a:latin typeface="Noto Sans"/>
              <a:cs typeface="Noto Sans"/>
            </a:endParaRPr>
          </a:p>
        </p:txBody>
      </p:sp>
      <p:sp>
        <p:nvSpPr>
          <p:cNvPr id="27" name="object 27"/>
          <p:cNvSpPr txBox="1"/>
          <p:nvPr/>
        </p:nvSpPr>
        <p:spPr>
          <a:xfrm>
            <a:off x="2408682" y="2960877"/>
            <a:ext cx="4399915"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Pushed to </a:t>
            </a:r>
            <a:r>
              <a:rPr sz="2200" spc="-25" dirty="0">
                <a:latin typeface="Noto Sans"/>
                <a:cs typeface="Noto Sans"/>
              </a:rPr>
              <a:t>resources </a:t>
            </a:r>
            <a:r>
              <a:rPr sz="2200" spc="-20" dirty="0">
                <a:latin typeface="Noto Sans"/>
                <a:cs typeface="Noto Sans"/>
              </a:rPr>
              <a:t>at </a:t>
            </a:r>
            <a:r>
              <a:rPr sz="2200" spc="-15" dirty="0">
                <a:latin typeface="Noto Sans"/>
                <a:cs typeface="Noto Sans"/>
              </a:rPr>
              <a:t>least</a:t>
            </a:r>
            <a:r>
              <a:rPr sz="2200" spc="105" dirty="0">
                <a:latin typeface="Noto Sans"/>
                <a:cs typeface="Noto Sans"/>
              </a:rPr>
              <a:t> </a:t>
            </a:r>
            <a:r>
              <a:rPr sz="2200" spc="-10" dirty="0">
                <a:latin typeface="Noto Sans"/>
                <a:cs typeface="Noto Sans"/>
              </a:rPr>
              <a:t>once</a:t>
            </a:r>
            <a:endParaRPr sz="2200">
              <a:latin typeface="Noto Sans"/>
              <a:cs typeface="Noto Sans"/>
            </a:endParaRPr>
          </a:p>
        </p:txBody>
      </p:sp>
      <p:sp>
        <p:nvSpPr>
          <p:cNvPr id="28" name="object 28"/>
          <p:cNvSpPr txBox="1"/>
          <p:nvPr/>
        </p:nvSpPr>
        <p:spPr>
          <a:xfrm>
            <a:off x="2408682" y="3786632"/>
            <a:ext cx="6475730"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Available to </a:t>
            </a:r>
            <a:r>
              <a:rPr sz="2200" spc="-25" dirty="0">
                <a:latin typeface="Noto Sans"/>
                <a:cs typeface="Noto Sans"/>
              </a:rPr>
              <a:t>resources </a:t>
            </a:r>
            <a:r>
              <a:rPr sz="2200" spc="-10" dirty="0">
                <a:latin typeface="Noto Sans"/>
                <a:cs typeface="Noto Sans"/>
              </a:rPr>
              <a:t>on </a:t>
            </a:r>
            <a:r>
              <a:rPr sz="2200" spc="-15" dirty="0">
                <a:latin typeface="Noto Sans"/>
                <a:cs typeface="Noto Sans"/>
              </a:rPr>
              <a:t>a </a:t>
            </a:r>
            <a:r>
              <a:rPr sz="2200" spc="-20" dirty="0">
                <a:latin typeface="Noto Sans"/>
                <a:cs typeface="Noto Sans"/>
              </a:rPr>
              <a:t>First </a:t>
            </a:r>
            <a:r>
              <a:rPr sz="2200" spc="-70" dirty="0">
                <a:latin typeface="Noto Sans"/>
                <a:cs typeface="Noto Sans"/>
              </a:rPr>
              <a:t>In, </a:t>
            </a:r>
            <a:r>
              <a:rPr sz="2200" spc="-20" dirty="0">
                <a:latin typeface="Noto Sans"/>
                <a:cs typeface="Noto Sans"/>
              </a:rPr>
              <a:t>First </a:t>
            </a:r>
            <a:r>
              <a:rPr sz="2200" spc="-15" dirty="0">
                <a:latin typeface="Noto Sans"/>
                <a:cs typeface="Noto Sans"/>
              </a:rPr>
              <a:t>Out</a:t>
            </a:r>
            <a:r>
              <a:rPr sz="2200" spc="290" dirty="0">
                <a:latin typeface="Noto Sans"/>
                <a:cs typeface="Noto Sans"/>
              </a:rPr>
              <a:t> </a:t>
            </a:r>
            <a:r>
              <a:rPr sz="2200" spc="-10" dirty="0">
                <a:latin typeface="Noto Sans"/>
                <a:cs typeface="Noto Sans"/>
              </a:rPr>
              <a:t>basis</a:t>
            </a:r>
            <a:endParaRPr sz="2200">
              <a:latin typeface="Noto Sans"/>
              <a:cs typeface="Noto Sans"/>
            </a:endParaRPr>
          </a:p>
        </p:txBody>
      </p:sp>
      <p:sp>
        <p:nvSpPr>
          <p:cNvPr id="29" name="object 29"/>
          <p:cNvSpPr txBox="1"/>
          <p:nvPr/>
        </p:nvSpPr>
        <p:spPr>
          <a:xfrm>
            <a:off x="2408682" y="4593717"/>
            <a:ext cx="5312410" cy="360680"/>
          </a:xfrm>
          <a:prstGeom prst="rect">
            <a:avLst/>
          </a:prstGeom>
        </p:spPr>
        <p:txBody>
          <a:bodyPr vert="horz" wrap="square" lIns="0" tIns="12065" rIns="0" bIns="0" rtlCol="0">
            <a:spAutoFit/>
          </a:bodyPr>
          <a:lstStyle/>
          <a:p>
            <a:pPr marL="12700">
              <a:lnSpc>
                <a:spcPct val="100000"/>
              </a:lnSpc>
              <a:spcBef>
                <a:spcPts val="95"/>
              </a:spcBef>
            </a:pPr>
            <a:r>
              <a:rPr sz="2200" spc="-20" dirty="0">
                <a:latin typeface="Noto Sans"/>
                <a:cs typeface="Noto Sans"/>
              </a:rPr>
              <a:t>Guaranteed </a:t>
            </a:r>
            <a:r>
              <a:rPr sz="2200" spc="-15" dirty="0">
                <a:latin typeface="Noto Sans"/>
                <a:cs typeface="Noto Sans"/>
              </a:rPr>
              <a:t>to </a:t>
            </a:r>
            <a:r>
              <a:rPr sz="2200" spc="-10" dirty="0">
                <a:latin typeface="Noto Sans"/>
                <a:cs typeface="Noto Sans"/>
              </a:rPr>
              <a:t>be </a:t>
            </a:r>
            <a:r>
              <a:rPr sz="2200" spc="-20" dirty="0">
                <a:latin typeface="Noto Sans"/>
                <a:cs typeface="Noto Sans"/>
              </a:rPr>
              <a:t>delivered at </a:t>
            </a:r>
            <a:r>
              <a:rPr sz="2200" spc="-15" dirty="0">
                <a:latin typeface="Noto Sans"/>
                <a:cs typeface="Noto Sans"/>
              </a:rPr>
              <a:t>least</a:t>
            </a:r>
            <a:r>
              <a:rPr sz="2200" spc="145" dirty="0">
                <a:latin typeface="Noto Sans"/>
                <a:cs typeface="Noto Sans"/>
              </a:rPr>
              <a:t> </a:t>
            </a:r>
            <a:r>
              <a:rPr sz="2200" spc="-10" dirty="0">
                <a:latin typeface="Noto Sans"/>
                <a:cs typeface="Noto Sans"/>
              </a:rPr>
              <a:t>once</a:t>
            </a:r>
            <a:endParaRPr sz="2200">
              <a:latin typeface="Noto Sans"/>
              <a:cs typeface="Noto Sans"/>
            </a:endParaRPr>
          </a:p>
        </p:txBody>
      </p:sp>
      <p:sp>
        <p:nvSpPr>
          <p:cNvPr id="30" name="object 30"/>
          <p:cNvSpPr txBox="1"/>
          <p:nvPr/>
        </p:nvSpPr>
        <p:spPr>
          <a:xfrm>
            <a:off x="2408682" y="5418836"/>
            <a:ext cx="4289425"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Only </a:t>
            </a:r>
            <a:r>
              <a:rPr sz="2200" spc="-20" dirty="0">
                <a:latin typeface="Noto Sans"/>
                <a:cs typeface="Noto Sans"/>
              </a:rPr>
              <a:t>delivered </a:t>
            </a:r>
            <a:r>
              <a:rPr sz="2200" spc="-10" dirty="0">
                <a:latin typeface="Noto Sans"/>
                <a:cs typeface="Noto Sans"/>
              </a:rPr>
              <a:t>once </a:t>
            </a:r>
            <a:r>
              <a:rPr sz="2200" spc="-15" dirty="0">
                <a:latin typeface="Noto Sans"/>
                <a:cs typeface="Noto Sans"/>
              </a:rPr>
              <a:t>to</a:t>
            </a:r>
            <a:r>
              <a:rPr sz="2200" spc="85" dirty="0">
                <a:latin typeface="Noto Sans"/>
                <a:cs typeface="Noto Sans"/>
              </a:rPr>
              <a:t> </a:t>
            </a:r>
            <a:r>
              <a:rPr sz="2200" spc="-25" dirty="0">
                <a:latin typeface="Noto Sans"/>
                <a:cs typeface="Noto Sans"/>
              </a:rPr>
              <a:t>resources</a:t>
            </a:r>
            <a:endParaRPr sz="2200">
              <a:latin typeface="Noto Sans"/>
              <a:cs typeface="No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884"/>
            <a:ext cx="3034665" cy="276225"/>
          </a:xfrm>
          <a:prstGeom prst="rect">
            <a:avLst/>
          </a:prstGeom>
        </p:spPr>
        <p:txBody>
          <a:bodyPr vert="horz" wrap="square" lIns="0" tIns="13335" rIns="0" bIns="0" rtlCol="0">
            <a:spAutoFit/>
          </a:bodyPr>
          <a:lstStyle/>
          <a:p>
            <a:pPr>
              <a:lnSpc>
                <a:spcPct val="100000"/>
              </a:lnSpc>
              <a:spcBef>
                <a:spcPts val="10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217" y="8827693"/>
            <a:ext cx="317500" cy="312420"/>
          </a:xfrm>
          <a:prstGeom prst="rect">
            <a:avLst/>
          </a:prstGeom>
        </p:spPr>
        <p:txBody>
          <a:bodyPr vert="horz" wrap="square" lIns="0" tIns="0" rIns="0" bIns="0" rtlCol="0">
            <a:spAutoFit/>
          </a:bodyPr>
          <a:lstStyle/>
          <a:p>
            <a:pPr>
              <a:lnSpc>
                <a:spcPts val="2335"/>
              </a:lnSpc>
            </a:pPr>
            <a:r>
              <a:rPr sz="2450" spc="5" dirty="0">
                <a:solidFill>
                  <a:srgbClr val="7E7E7E"/>
                </a:solidFill>
                <a:latin typeface="Carlito"/>
                <a:cs typeface="Carlito"/>
              </a:rPr>
              <a:t>15</a:t>
            </a:r>
            <a:endParaRPr sz="2450">
              <a:latin typeface="Carlito"/>
              <a:cs typeface="Carlito"/>
            </a:endParaRPr>
          </a:p>
        </p:txBody>
      </p:sp>
      <p:grpSp>
        <p:nvGrpSpPr>
          <p:cNvPr id="4" name="object 4"/>
          <p:cNvGrpSpPr/>
          <p:nvPr/>
        </p:nvGrpSpPr>
        <p:grpSpPr>
          <a:xfrm>
            <a:off x="0" y="0"/>
            <a:ext cx="16256635" cy="9144000"/>
            <a:chOff x="0" y="0"/>
            <a:chExt cx="16256635" cy="9144000"/>
          </a:xfrm>
        </p:grpSpPr>
        <p:sp>
          <p:nvSpPr>
            <p:cNvPr id="5" name="object 5"/>
            <p:cNvSpPr/>
            <p:nvPr/>
          </p:nvSpPr>
          <p:spPr>
            <a:xfrm>
              <a:off x="0" y="1446275"/>
              <a:ext cx="7141464" cy="459181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181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6275"/>
              <a:ext cx="3150107" cy="459181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4274"/>
              <a:ext cx="7141464" cy="459181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181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4274"/>
              <a:ext cx="3150107" cy="459181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3238500"/>
              <a:ext cx="1463040" cy="20320"/>
            </a:xfrm>
            <a:custGeom>
              <a:avLst/>
              <a:gdLst/>
              <a:ahLst/>
              <a:cxn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wrap="square" lIns="0" tIns="0" rIns="0" bIns="0" rtlCol="0"/>
            <a:lstStyle/>
            <a:p>
              <a:endParaRPr/>
            </a:p>
          </p:txBody>
        </p:sp>
        <p:sp>
          <p:nvSpPr>
            <p:cNvPr id="12" name="object 12"/>
            <p:cNvSpPr/>
            <p:nvPr/>
          </p:nvSpPr>
          <p:spPr>
            <a:xfrm>
              <a:off x="0" y="0"/>
              <a:ext cx="16256508" cy="3258312"/>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0" y="3238500"/>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4" name="object 14"/>
            <p:cNvSpPr/>
            <p:nvPr/>
          </p:nvSpPr>
          <p:spPr>
            <a:xfrm>
              <a:off x="1463039" y="3238500"/>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5" name="object 15"/>
            <p:cNvSpPr/>
            <p:nvPr/>
          </p:nvSpPr>
          <p:spPr>
            <a:xfrm>
              <a:off x="8564880" y="3238500"/>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6" name="object 16"/>
            <p:cNvSpPr/>
            <p:nvPr/>
          </p:nvSpPr>
          <p:spPr>
            <a:xfrm>
              <a:off x="9970007" y="3238500"/>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7" name="object 17"/>
            <p:cNvSpPr/>
            <p:nvPr/>
          </p:nvSpPr>
          <p:spPr>
            <a:xfrm>
              <a:off x="10439400" y="3238500"/>
              <a:ext cx="166370" cy="131445"/>
            </a:xfrm>
            <a:custGeom>
              <a:avLst/>
              <a:gdLst/>
              <a:ahLst/>
              <a:cxn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wrap="square" lIns="0" tIns="0" rIns="0" bIns="0" rtlCol="0"/>
            <a:lstStyle/>
            <a:p>
              <a:endParaRPr/>
            </a:p>
          </p:txBody>
        </p:sp>
        <p:sp>
          <p:nvSpPr>
            <p:cNvPr id="18" name="object 18"/>
            <p:cNvSpPr/>
            <p:nvPr/>
          </p:nvSpPr>
          <p:spPr>
            <a:xfrm>
              <a:off x="10605516" y="3238500"/>
              <a:ext cx="1670685" cy="131445"/>
            </a:xfrm>
            <a:custGeom>
              <a:avLst/>
              <a:gdLst/>
              <a:ahLst/>
              <a:cxn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wrap="square" lIns="0" tIns="0" rIns="0" bIns="0" rtlCol="0"/>
            <a:lstStyle/>
            <a:p>
              <a:endParaRPr/>
            </a:p>
          </p:txBody>
        </p:sp>
        <p:sp>
          <p:nvSpPr>
            <p:cNvPr id="19" name="object 19"/>
            <p:cNvSpPr/>
            <p:nvPr/>
          </p:nvSpPr>
          <p:spPr>
            <a:xfrm>
              <a:off x="12275819" y="3238500"/>
              <a:ext cx="3980815" cy="131445"/>
            </a:xfrm>
            <a:custGeom>
              <a:avLst/>
              <a:gdLst/>
              <a:ahLst/>
              <a:cxn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wrap="square" lIns="0" tIns="0" rIns="0" bIns="0" rtlCol="0"/>
            <a:lstStyle/>
            <a:p>
              <a:endParaRPr/>
            </a:p>
          </p:txBody>
        </p:sp>
        <p:sp>
          <p:nvSpPr>
            <p:cNvPr id="20" name="object 20"/>
            <p:cNvSpPr/>
            <p:nvPr/>
          </p:nvSpPr>
          <p:spPr>
            <a:xfrm>
              <a:off x="14666976" y="8734040"/>
              <a:ext cx="1295400" cy="409955"/>
            </a:xfrm>
            <a:prstGeom prst="rect">
              <a:avLst/>
            </a:prstGeom>
            <a:blipFill>
              <a:blip r:embed="rId5" cstate="print"/>
              <a:stretch>
                <a:fillRect/>
              </a:stretch>
            </a:blipFill>
          </p:spPr>
          <p:txBody>
            <a:bodyPr wrap="square" lIns="0" tIns="0" rIns="0" bIns="0" rtlCol="0"/>
            <a:lstStyle/>
            <a:p>
              <a:endParaRPr/>
            </a:p>
          </p:txBody>
        </p:sp>
      </p:grpSp>
      <p:sp>
        <p:nvSpPr>
          <p:cNvPr id="21" name="object 21"/>
          <p:cNvSpPr txBox="1"/>
          <p:nvPr/>
        </p:nvSpPr>
        <p:spPr>
          <a:xfrm>
            <a:off x="470103" y="8759138"/>
            <a:ext cx="306006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22" name="object 22"/>
          <p:cNvSpPr txBox="1">
            <a:spLocks noGrp="1"/>
          </p:cNvSpPr>
          <p:nvPr>
            <p:ph type="title"/>
          </p:nvPr>
        </p:nvSpPr>
        <p:spPr>
          <a:xfrm>
            <a:off x="1005636" y="1543780"/>
            <a:ext cx="8310880" cy="1119505"/>
          </a:xfrm>
          <a:prstGeom prst="rect">
            <a:avLst/>
          </a:prstGeom>
        </p:spPr>
        <p:txBody>
          <a:bodyPr vert="horz" wrap="square" lIns="0" tIns="108585" rIns="0" bIns="0" rtlCol="0">
            <a:spAutoFit/>
          </a:bodyPr>
          <a:lstStyle/>
          <a:p>
            <a:pPr marL="12700">
              <a:lnSpc>
                <a:spcPct val="100000"/>
              </a:lnSpc>
              <a:spcBef>
                <a:spcPts val="855"/>
              </a:spcBef>
            </a:pPr>
            <a:r>
              <a:rPr sz="3200" spc="60" dirty="0">
                <a:solidFill>
                  <a:srgbClr val="FFFFFF"/>
                </a:solidFill>
              </a:rPr>
              <a:t>Amazon Simple </a:t>
            </a:r>
            <a:r>
              <a:rPr sz="3200" spc="85" dirty="0">
                <a:solidFill>
                  <a:srgbClr val="FFFFFF"/>
                </a:solidFill>
              </a:rPr>
              <a:t>Workflow </a:t>
            </a:r>
            <a:r>
              <a:rPr sz="3200" spc="80" dirty="0">
                <a:solidFill>
                  <a:srgbClr val="FFFFFF"/>
                </a:solidFill>
              </a:rPr>
              <a:t>Service</a:t>
            </a:r>
            <a:r>
              <a:rPr sz="3200" spc="-225" dirty="0">
                <a:solidFill>
                  <a:srgbClr val="FFFFFF"/>
                </a:solidFill>
              </a:rPr>
              <a:t> </a:t>
            </a:r>
            <a:r>
              <a:rPr sz="3200" spc="80" dirty="0">
                <a:solidFill>
                  <a:srgbClr val="FFFFFF"/>
                </a:solidFill>
              </a:rPr>
              <a:t>(SWF)</a:t>
            </a:r>
            <a:endParaRPr sz="3200"/>
          </a:p>
          <a:p>
            <a:pPr marL="12700">
              <a:lnSpc>
                <a:spcPct val="100000"/>
              </a:lnSpc>
              <a:spcBef>
                <a:spcPts val="655"/>
              </a:spcBef>
            </a:pPr>
            <a:r>
              <a:rPr sz="2800" b="0" spc="-15" dirty="0">
                <a:solidFill>
                  <a:srgbClr val="0E537A"/>
                </a:solidFill>
                <a:latin typeface="Noto Sans"/>
                <a:cs typeface="Noto Sans"/>
              </a:rPr>
              <a:t>Details about Amazon</a:t>
            </a:r>
            <a:r>
              <a:rPr sz="2800" b="0" spc="25" dirty="0">
                <a:solidFill>
                  <a:srgbClr val="0E537A"/>
                </a:solidFill>
                <a:latin typeface="Noto Sans"/>
                <a:cs typeface="Noto Sans"/>
              </a:rPr>
              <a:t> </a:t>
            </a:r>
            <a:r>
              <a:rPr sz="2800" b="0" spc="-10" dirty="0">
                <a:solidFill>
                  <a:srgbClr val="0E537A"/>
                </a:solidFill>
                <a:latin typeface="Noto Sans"/>
                <a:cs typeface="Noto Sans"/>
              </a:rPr>
              <a:t>SWF</a:t>
            </a:r>
            <a:endParaRPr sz="2800">
              <a:latin typeface="Noto Sans"/>
              <a:cs typeface="No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65926" y="268350"/>
            <a:ext cx="3725545" cy="513715"/>
          </a:xfrm>
          <a:prstGeom prst="rect">
            <a:avLst/>
          </a:prstGeom>
        </p:spPr>
        <p:txBody>
          <a:bodyPr vert="horz" wrap="square" lIns="0" tIns="12700" rIns="0" bIns="0" rtlCol="0">
            <a:spAutoFit/>
          </a:bodyPr>
          <a:lstStyle/>
          <a:p>
            <a:pPr marL="12700">
              <a:lnSpc>
                <a:spcPct val="100000"/>
              </a:lnSpc>
              <a:spcBef>
                <a:spcPts val="100"/>
              </a:spcBef>
            </a:pPr>
            <a:r>
              <a:rPr sz="3200" spc="100" dirty="0"/>
              <a:t>What </a:t>
            </a:r>
            <a:r>
              <a:rPr sz="3200" spc="45" dirty="0"/>
              <a:t>You’ll</a:t>
            </a:r>
            <a:r>
              <a:rPr sz="3200" spc="-165" dirty="0"/>
              <a:t> </a:t>
            </a:r>
            <a:r>
              <a:rPr sz="3200" spc="55" dirty="0"/>
              <a:t>Learn</a:t>
            </a:r>
            <a:endParaRPr sz="3200"/>
          </a:p>
        </p:txBody>
      </p:sp>
      <p:grpSp>
        <p:nvGrpSpPr>
          <p:cNvPr id="3" name="object 3"/>
          <p:cNvGrpSpPr/>
          <p:nvPr/>
        </p:nvGrpSpPr>
        <p:grpSpPr>
          <a:xfrm>
            <a:off x="5832347" y="1600200"/>
            <a:ext cx="8726805" cy="3807460"/>
            <a:chOff x="5832347" y="1600200"/>
            <a:chExt cx="8726805" cy="3807460"/>
          </a:xfrm>
        </p:grpSpPr>
        <p:sp>
          <p:nvSpPr>
            <p:cNvPr id="4" name="object 4"/>
            <p:cNvSpPr/>
            <p:nvPr/>
          </p:nvSpPr>
          <p:spPr>
            <a:xfrm>
              <a:off x="5832347" y="1600200"/>
              <a:ext cx="4046220" cy="106832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814309" y="3556254"/>
              <a:ext cx="0" cy="914400"/>
            </a:xfrm>
            <a:custGeom>
              <a:avLst/>
              <a:gdLst/>
              <a:ahLst/>
              <a:cxnLst/>
              <a:rect l="l" t="t" r="r" b="b"/>
              <a:pathLst>
                <a:path h="914400">
                  <a:moveTo>
                    <a:pt x="0" y="0"/>
                  </a:moveTo>
                  <a:lnTo>
                    <a:pt x="0" y="914400"/>
                  </a:lnTo>
                </a:path>
              </a:pathLst>
            </a:custGeom>
            <a:ln w="19812">
              <a:solidFill>
                <a:srgbClr val="FF8915"/>
              </a:solidFill>
              <a:prstDash val="sysDash"/>
            </a:ln>
          </p:spPr>
          <p:txBody>
            <a:bodyPr wrap="square" lIns="0" tIns="0" rIns="0" bIns="0" rtlCol="0"/>
            <a:lstStyle/>
            <a:p>
              <a:endParaRPr/>
            </a:p>
          </p:txBody>
        </p:sp>
        <p:sp>
          <p:nvSpPr>
            <p:cNvPr id="6" name="object 6"/>
            <p:cNvSpPr/>
            <p:nvPr/>
          </p:nvSpPr>
          <p:spPr>
            <a:xfrm>
              <a:off x="7722107" y="3750564"/>
              <a:ext cx="182880" cy="18288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809737" y="2661666"/>
              <a:ext cx="0" cy="914400"/>
            </a:xfrm>
            <a:custGeom>
              <a:avLst/>
              <a:gdLst/>
              <a:ahLst/>
              <a:cxnLst/>
              <a:rect l="l" t="t" r="r" b="b"/>
              <a:pathLst>
                <a:path h="914400">
                  <a:moveTo>
                    <a:pt x="0" y="0"/>
                  </a:moveTo>
                  <a:lnTo>
                    <a:pt x="0" y="914400"/>
                  </a:lnTo>
                </a:path>
              </a:pathLst>
            </a:custGeom>
            <a:ln w="19812">
              <a:solidFill>
                <a:srgbClr val="FF8915"/>
              </a:solidFill>
              <a:prstDash val="sysDash"/>
            </a:ln>
          </p:spPr>
          <p:txBody>
            <a:bodyPr wrap="square" lIns="0" tIns="0" rIns="0" bIns="0" rtlCol="0"/>
            <a:lstStyle/>
            <a:p>
              <a:endParaRPr/>
            </a:p>
          </p:txBody>
        </p:sp>
        <p:sp>
          <p:nvSpPr>
            <p:cNvPr id="8" name="object 8"/>
            <p:cNvSpPr/>
            <p:nvPr/>
          </p:nvSpPr>
          <p:spPr>
            <a:xfrm>
              <a:off x="7717535" y="3172967"/>
              <a:ext cx="182880" cy="18288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809737" y="4482845"/>
              <a:ext cx="0" cy="914400"/>
            </a:xfrm>
            <a:custGeom>
              <a:avLst/>
              <a:gdLst/>
              <a:ahLst/>
              <a:cxnLst/>
              <a:rect l="l" t="t" r="r" b="b"/>
              <a:pathLst>
                <a:path h="914400">
                  <a:moveTo>
                    <a:pt x="0" y="0"/>
                  </a:moveTo>
                  <a:lnTo>
                    <a:pt x="0" y="914400"/>
                  </a:lnTo>
                </a:path>
              </a:pathLst>
            </a:custGeom>
            <a:ln w="19812">
              <a:solidFill>
                <a:srgbClr val="FF8915"/>
              </a:solidFill>
              <a:prstDash val="sysDash"/>
            </a:ln>
          </p:spPr>
          <p:txBody>
            <a:bodyPr wrap="square" lIns="0" tIns="0" rIns="0" bIns="0" rtlCol="0"/>
            <a:lstStyle/>
            <a:p>
              <a:endParaRPr/>
            </a:p>
          </p:txBody>
        </p:sp>
        <p:sp>
          <p:nvSpPr>
            <p:cNvPr id="10" name="object 10"/>
            <p:cNvSpPr/>
            <p:nvPr/>
          </p:nvSpPr>
          <p:spPr>
            <a:xfrm>
              <a:off x="7717535" y="4320539"/>
              <a:ext cx="182880" cy="18288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791955" y="2938272"/>
              <a:ext cx="5760720" cy="611505"/>
            </a:xfrm>
            <a:custGeom>
              <a:avLst/>
              <a:gdLst/>
              <a:ahLst/>
              <a:cxnLst/>
              <a:rect l="l" t="t" r="r" b="b"/>
              <a:pathLst>
                <a:path w="5760719" h="611504">
                  <a:moveTo>
                    <a:pt x="0" y="101853"/>
                  </a:moveTo>
                  <a:lnTo>
                    <a:pt x="8002" y="62204"/>
                  </a:lnTo>
                  <a:lnTo>
                    <a:pt x="29829" y="29829"/>
                  </a:lnTo>
                  <a:lnTo>
                    <a:pt x="62204" y="8002"/>
                  </a:lnTo>
                  <a:lnTo>
                    <a:pt x="101853" y="0"/>
                  </a:lnTo>
                  <a:lnTo>
                    <a:pt x="5658865" y="0"/>
                  </a:lnTo>
                  <a:lnTo>
                    <a:pt x="5698515" y="8002"/>
                  </a:lnTo>
                  <a:lnTo>
                    <a:pt x="5730890" y="29829"/>
                  </a:lnTo>
                  <a:lnTo>
                    <a:pt x="5752717" y="62204"/>
                  </a:lnTo>
                  <a:lnTo>
                    <a:pt x="5760720" y="101853"/>
                  </a:lnTo>
                  <a:lnTo>
                    <a:pt x="5760720" y="509269"/>
                  </a:lnTo>
                  <a:lnTo>
                    <a:pt x="5752717" y="548919"/>
                  </a:lnTo>
                  <a:lnTo>
                    <a:pt x="5730890" y="581294"/>
                  </a:lnTo>
                  <a:lnTo>
                    <a:pt x="5698515" y="603121"/>
                  </a:lnTo>
                  <a:lnTo>
                    <a:pt x="5658865" y="611124"/>
                  </a:lnTo>
                  <a:lnTo>
                    <a:pt x="101853" y="611124"/>
                  </a:lnTo>
                  <a:lnTo>
                    <a:pt x="62204" y="603121"/>
                  </a:lnTo>
                  <a:lnTo>
                    <a:pt x="29829" y="581294"/>
                  </a:lnTo>
                  <a:lnTo>
                    <a:pt x="8002" y="548919"/>
                  </a:lnTo>
                  <a:lnTo>
                    <a:pt x="0" y="509269"/>
                  </a:lnTo>
                  <a:lnTo>
                    <a:pt x="0" y="101853"/>
                  </a:lnTo>
                  <a:close/>
                </a:path>
              </a:pathLst>
            </a:custGeom>
            <a:ln w="12192">
              <a:solidFill>
                <a:srgbClr val="FFB86F"/>
              </a:solidFill>
            </a:ln>
          </p:spPr>
          <p:txBody>
            <a:bodyPr wrap="square" lIns="0" tIns="0" rIns="0" bIns="0" rtlCol="0"/>
            <a:lstStyle/>
            <a:p>
              <a:endParaRPr/>
            </a:p>
          </p:txBody>
        </p:sp>
      </p:grpSp>
      <p:sp>
        <p:nvSpPr>
          <p:cNvPr id="12" name="object 12"/>
          <p:cNvSpPr txBox="1"/>
          <p:nvPr/>
        </p:nvSpPr>
        <p:spPr>
          <a:xfrm>
            <a:off x="9526905" y="3091052"/>
            <a:ext cx="3422650" cy="330835"/>
          </a:xfrm>
          <a:prstGeom prst="rect">
            <a:avLst/>
          </a:prstGeom>
        </p:spPr>
        <p:txBody>
          <a:bodyPr vert="horz" wrap="square" lIns="0" tIns="13335" rIns="0" bIns="0" rtlCol="0">
            <a:spAutoFit/>
          </a:bodyPr>
          <a:lstStyle/>
          <a:p>
            <a:pPr marL="12700">
              <a:lnSpc>
                <a:spcPct val="100000"/>
              </a:lnSpc>
              <a:spcBef>
                <a:spcPts val="105"/>
              </a:spcBef>
            </a:pPr>
            <a:r>
              <a:rPr sz="2000" spc="-35" dirty="0">
                <a:solidFill>
                  <a:srgbClr val="404040"/>
                </a:solidFill>
                <a:latin typeface="Noto Sans"/>
                <a:cs typeface="Noto Sans"/>
              </a:rPr>
              <a:t>AWS </a:t>
            </a:r>
            <a:r>
              <a:rPr sz="2000" spc="-25" dirty="0">
                <a:solidFill>
                  <a:srgbClr val="404040"/>
                </a:solidFill>
                <a:latin typeface="Noto Sans"/>
                <a:cs typeface="Noto Sans"/>
              </a:rPr>
              <a:t>Key </a:t>
            </a:r>
            <a:r>
              <a:rPr sz="2000" spc="-15" dirty="0">
                <a:solidFill>
                  <a:srgbClr val="404040"/>
                </a:solidFill>
                <a:latin typeface="Noto Sans"/>
                <a:cs typeface="Noto Sans"/>
              </a:rPr>
              <a:t>application</a:t>
            </a:r>
            <a:r>
              <a:rPr sz="2000" spc="-5" dirty="0">
                <a:solidFill>
                  <a:srgbClr val="404040"/>
                </a:solidFill>
                <a:latin typeface="Noto Sans"/>
                <a:cs typeface="Noto Sans"/>
              </a:rPr>
              <a:t> </a:t>
            </a:r>
            <a:r>
              <a:rPr sz="2000" spc="-10" dirty="0">
                <a:solidFill>
                  <a:srgbClr val="404040"/>
                </a:solidFill>
                <a:latin typeface="Noto Sans"/>
                <a:cs typeface="Noto Sans"/>
              </a:rPr>
              <a:t>services</a:t>
            </a:r>
            <a:endParaRPr sz="2000">
              <a:latin typeface="Noto Sans"/>
              <a:cs typeface="Noto Sans"/>
            </a:endParaRPr>
          </a:p>
        </p:txBody>
      </p:sp>
      <p:sp>
        <p:nvSpPr>
          <p:cNvPr id="13" name="object 13"/>
          <p:cNvSpPr/>
          <p:nvPr/>
        </p:nvSpPr>
        <p:spPr>
          <a:xfrm>
            <a:off x="8814816" y="4079747"/>
            <a:ext cx="5759450" cy="607060"/>
          </a:xfrm>
          <a:custGeom>
            <a:avLst/>
            <a:gdLst/>
            <a:ahLst/>
            <a:cxnLst/>
            <a:rect l="l" t="t" r="r" b="b"/>
            <a:pathLst>
              <a:path w="5759450" h="607060">
                <a:moveTo>
                  <a:pt x="0" y="101091"/>
                </a:moveTo>
                <a:lnTo>
                  <a:pt x="7937" y="61722"/>
                </a:lnTo>
                <a:lnTo>
                  <a:pt x="29590" y="29591"/>
                </a:lnTo>
                <a:lnTo>
                  <a:pt x="61721" y="7937"/>
                </a:lnTo>
                <a:lnTo>
                  <a:pt x="101091" y="0"/>
                </a:lnTo>
                <a:lnTo>
                  <a:pt x="5658103" y="0"/>
                </a:lnTo>
                <a:lnTo>
                  <a:pt x="5697474" y="7937"/>
                </a:lnTo>
                <a:lnTo>
                  <a:pt x="5729605" y="29590"/>
                </a:lnTo>
                <a:lnTo>
                  <a:pt x="5751258" y="61721"/>
                </a:lnTo>
                <a:lnTo>
                  <a:pt x="5759195" y="101091"/>
                </a:lnTo>
                <a:lnTo>
                  <a:pt x="5759195" y="505460"/>
                </a:lnTo>
                <a:lnTo>
                  <a:pt x="5751258" y="544829"/>
                </a:lnTo>
                <a:lnTo>
                  <a:pt x="5729605" y="576960"/>
                </a:lnTo>
                <a:lnTo>
                  <a:pt x="5697474" y="598614"/>
                </a:lnTo>
                <a:lnTo>
                  <a:pt x="5658103" y="606551"/>
                </a:lnTo>
                <a:lnTo>
                  <a:pt x="101091" y="606551"/>
                </a:lnTo>
                <a:lnTo>
                  <a:pt x="61721" y="598614"/>
                </a:lnTo>
                <a:lnTo>
                  <a:pt x="29590" y="576961"/>
                </a:lnTo>
                <a:lnTo>
                  <a:pt x="7937" y="544830"/>
                </a:lnTo>
                <a:lnTo>
                  <a:pt x="0" y="505460"/>
                </a:lnTo>
                <a:lnTo>
                  <a:pt x="0" y="101091"/>
                </a:lnTo>
                <a:close/>
              </a:path>
            </a:pathLst>
          </a:custGeom>
          <a:ln w="12192">
            <a:solidFill>
              <a:srgbClr val="69DDB0"/>
            </a:solidFill>
          </a:ln>
        </p:spPr>
        <p:txBody>
          <a:bodyPr wrap="square" lIns="0" tIns="0" rIns="0" bIns="0" rtlCol="0"/>
          <a:lstStyle/>
          <a:p>
            <a:endParaRPr/>
          </a:p>
        </p:txBody>
      </p:sp>
      <p:sp>
        <p:nvSpPr>
          <p:cNvPr id="14" name="object 14"/>
          <p:cNvSpPr txBox="1"/>
          <p:nvPr/>
        </p:nvSpPr>
        <p:spPr>
          <a:xfrm>
            <a:off x="9548241" y="4230751"/>
            <a:ext cx="265684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404040"/>
                </a:solidFill>
                <a:latin typeface="Noto Sans"/>
                <a:cs typeface="Noto Sans"/>
              </a:rPr>
              <a:t>SWF </a:t>
            </a:r>
            <a:r>
              <a:rPr sz="2000" spc="-15" dirty="0">
                <a:solidFill>
                  <a:srgbClr val="404040"/>
                </a:solidFill>
                <a:latin typeface="Noto Sans"/>
                <a:cs typeface="Noto Sans"/>
              </a:rPr>
              <a:t>task</a:t>
            </a:r>
            <a:r>
              <a:rPr sz="2000" spc="-70" dirty="0">
                <a:solidFill>
                  <a:srgbClr val="404040"/>
                </a:solidFill>
                <a:latin typeface="Noto Sans"/>
                <a:cs typeface="Noto Sans"/>
              </a:rPr>
              <a:t> </a:t>
            </a:r>
            <a:r>
              <a:rPr sz="2000" spc="-15" dirty="0">
                <a:solidFill>
                  <a:srgbClr val="404040"/>
                </a:solidFill>
                <a:latin typeface="Noto Sans"/>
                <a:cs typeface="Noto Sans"/>
              </a:rPr>
              <a:t>coordination</a:t>
            </a:r>
            <a:endParaRPr sz="2000">
              <a:latin typeface="Noto Sans"/>
              <a:cs typeface="Noto Sans"/>
            </a:endParaRPr>
          </a:p>
        </p:txBody>
      </p:sp>
      <p:grpSp>
        <p:nvGrpSpPr>
          <p:cNvPr id="15" name="object 15"/>
          <p:cNvGrpSpPr/>
          <p:nvPr/>
        </p:nvGrpSpPr>
        <p:grpSpPr>
          <a:xfrm>
            <a:off x="1040638" y="3271773"/>
            <a:ext cx="7795895" cy="3975100"/>
            <a:chOff x="1040638" y="3271773"/>
            <a:chExt cx="7795895" cy="3975100"/>
          </a:xfrm>
        </p:grpSpPr>
        <p:sp>
          <p:nvSpPr>
            <p:cNvPr id="16" name="object 16"/>
            <p:cNvSpPr/>
            <p:nvPr/>
          </p:nvSpPr>
          <p:spPr>
            <a:xfrm>
              <a:off x="7901178" y="3281933"/>
              <a:ext cx="914400" cy="0"/>
            </a:xfrm>
            <a:custGeom>
              <a:avLst/>
              <a:gdLst/>
              <a:ahLst/>
              <a:cxnLst/>
              <a:rect l="l" t="t" r="r" b="b"/>
              <a:pathLst>
                <a:path w="914400">
                  <a:moveTo>
                    <a:pt x="0" y="0"/>
                  </a:moveTo>
                  <a:lnTo>
                    <a:pt x="914400" y="0"/>
                  </a:lnTo>
                </a:path>
              </a:pathLst>
            </a:custGeom>
            <a:ln w="19812">
              <a:solidFill>
                <a:srgbClr val="FFB86F"/>
              </a:solidFill>
              <a:prstDash val="sysDash"/>
            </a:ln>
          </p:spPr>
          <p:txBody>
            <a:bodyPr wrap="square" lIns="0" tIns="0" rIns="0" bIns="0" rtlCol="0"/>
            <a:lstStyle/>
            <a:p>
              <a:endParaRPr/>
            </a:p>
          </p:txBody>
        </p:sp>
        <p:sp>
          <p:nvSpPr>
            <p:cNvPr id="17" name="object 17"/>
            <p:cNvSpPr/>
            <p:nvPr/>
          </p:nvSpPr>
          <p:spPr>
            <a:xfrm>
              <a:off x="7901178" y="4411217"/>
              <a:ext cx="914400" cy="0"/>
            </a:xfrm>
            <a:custGeom>
              <a:avLst/>
              <a:gdLst/>
              <a:ahLst/>
              <a:cxnLst/>
              <a:rect l="l" t="t" r="r" b="b"/>
              <a:pathLst>
                <a:path w="914400">
                  <a:moveTo>
                    <a:pt x="0" y="0"/>
                  </a:moveTo>
                  <a:lnTo>
                    <a:pt x="914400" y="0"/>
                  </a:lnTo>
                </a:path>
              </a:pathLst>
            </a:custGeom>
            <a:ln w="19812">
              <a:solidFill>
                <a:srgbClr val="69DDB0"/>
              </a:solidFill>
              <a:prstDash val="sysDash"/>
            </a:ln>
          </p:spPr>
          <p:txBody>
            <a:bodyPr wrap="square" lIns="0" tIns="0" rIns="0" bIns="0" rtlCol="0"/>
            <a:lstStyle/>
            <a:p>
              <a:endParaRPr/>
            </a:p>
          </p:txBody>
        </p:sp>
        <p:sp>
          <p:nvSpPr>
            <p:cNvPr id="18" name="object 18"/>
            <p:cNvSpPr/>
            <p:nvPr/>
          </p:nvSpPr>
          <p:spPr>
            <a:xfrm>
              <a:off x="6803897" y="3830573"/>
              <a:ext cx="914400" cy="0"/>
            </a:xfrm>
            <a:custGeom>
              <a:avLst/>
              <a:gdLst/>
              <a:ahLst/>
              <a:cxnLst/>
              <a:rect l="l" t="t" r="r" b="b"/>
              <a:pathLst>
                <a:path w="914400">
                  <a:moveTo>
                    <a:pt x="0" y="0"/>
                  </a:moveTo>
                  <a:lnTo>
                    <a:pt x="914400" y="0"/>
                  </a:lnTo>
                </a:path>
              </a:pathLst>
            </a:custGeom>
            <a:ln w="19812">
              <a:solidFill>
                <a:srgbClr val="7DAFDE"/>
              </a:solidFill>
              <a:prstDash val="sysDash"/>
            </a:ln>
          </p:spPr>
          <p:txBody>
            <a:bodyPr wrap="square" lIns="0" tIns="0" rIns="0" bIns="0" rtlCol="0"/>
            <a:lstStyle/>
            <a:p>
              <a:endParaRPr/>
            </a:p>
          </p:txBody>
        </p:sp>
        <p:sp>
          <p:nvSpPr>
            <p:cNvPr id="19" name="object 19"/>
            <p:cNvSpPr/>
            <p:nvPr/>
          </p:nvSpPr>
          <p:spPr>
            <a:xfrm>
              <a:off x="7808214" y="5378957"/>
              <a:ext cx="0" cy="914400"/>
            </a:xfrm>
            <a:custGeom>
              <a:avLst/>
              <a:gdLst/>
              <a:ahLst/>
              <a:cxnLst/>
              <a:rect l="l" t="t" r="r" b="b"/>
              <a:pathLst>
                <a:path h="914400">
                  <a:moveTo>
                    <a:pt x="0" y="0"/>
                  </a:moveTo>
                  <a:lnTo>
                    <a:pt x="0" y="914399"/>
                  </a:lnTo>
                </a:path>
              </a:pathLst>
            </a:custGeom>
            <a:ln w="19812">
              <a:solidFill>
                <a:srgbClr val="FF8915"/>
              </a:solidFill>
              <a:prstDash val="sysDash"/>
            </a:ln>
          </p:spPr>
          <p:txBody>
            <a:bodyPr wrap="square" lIns="0" tIns="0" rIns="0" bIns="0" rtlCol="0"/>
            <a:lstStyle/>
            <a:p>
              <a:endParaRPr/>
            </a:p>
          </p:txBody>
        </p:sp>
        <p:sp>
          <p:nvSpPr>
            <p:cNvPr id="20" name="object 20"/>
            <p:cNvSpPr/>
            <p:nvPr/>
          </p:nvSpPr>
          <p:spPr>
            <a:xfrm>
              <a:off x="7717535" y="4959095"/>
              <a:ext cx="182880" cy="182879"/>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7820406" y="6322313"/>
              <a:ext cx="0" cy="914400"/>
            </a:xfrm>
            <a:custGeom>
              <a:avLst/>
              <a:gdLst/>
              <a:ahLst/>
              <a:cxnLst/>
              <a:rect l="l" t="t" r="r" b="b"/>
              <a:pathLst>
                <a:path h="914400">
                  <a:moveTo>
                    <a:pt x="0" y="0"/>
                  </a:moveTo>
                  <a:lnTo>
                    <a:pt x="0" y="914400"/>
                  </a:lnTo>
                </a:path>
              </a:pathLst>
            </a:custGeom>
            <a:ln w="19812">
              <a:solidFill>
                <a:srgbClr val="FF8915"/>
              </a:solidFill>
              <a:prstDash val="sysDash"/>
            </a:ln>
          </p:spPr>
          <p:txBody>
            <a:bodyPr wrap="square" lIns="0" tIns="0" rIns="0" bIns="0" rtlCol="0"/>
            <a:lstStyle/>
            <a:p>
              <a:endParaRPr/>
            </a:p>
          </p:txBody>
        </p:sp>
        <p:sp>
          <p:nvSpPr>
            <p:cNvPr id="22" name="object 22"/>
            <p:cNvSpPr/>
            <p:nvPr/>
          </p:nvSpPr>
          <p:spPr>
            <a:xfrm>
              <a:off x="7728204" y="5545835"/>
              <a:ext cx="182879" cy="182879"/>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7911845" y="5636513"/>
              <a:ext cx="914400" cy="0"/>
            </a:xfrm>
            <a:custGeom>
              <a:avLst/>
              <a:gdLst/>
              <a:ahLst/>
              <a:cxnLst/>
              <a:rect l="l" t="t" r="r" b="b"/>
              <a:pathLst>
                <a:path w="914400">
                  <a:moveTo>
                    <a:pt x="0" y="0"/>
                  </a:moveTo>
                  <a:lnTo>
                    <a:pt x="914400" y="0"/>
                  </a:lnTo>
                </a:path>
              </a:pathLst>
            </a:custGeom>
            <a:ln w="19812">
              <a:solidFill>
                <a:srgbClr val="69DDB0"/>
              </a:solidFill>
              <a:prstDash val="sysDash"/>
            </a:ln>
          </p:spPr>
          <p:txBody>
            <a:bodyPr wrap="square" lIns="0" tIns="0" rIns="0" bIns="0" rtlCol="0"/>
            <a:lstStyle/>
            <a:p>
              <a:endParaRPr/>
            </a:p>
          </p:txBody>
        </p:sp>
        <p:sp>
          <p:nvSpPr>
            <p:cNvPr id="24" name="object 24"/>
            <p:cNvSpPr/>
            <p:nvPr/>
          </p:nvSpPr>
          <p:spPr>
            <a:xfrm>
              <a:off x="6797802" y="5040629"/>
              <a:ext cx="914400" cy="0"/>
            </a:xfrm>
            <a:custGeom>
              <a:avLst/>
              <a:gdLst/>
              <a:ahLst/>
              <a:cxnLst/>
              <a:rect l="l" t="t" r="r" b="b"/>
              <a:pathLst>
                <a:path w="914400">
                  <a:moveTo>
                    <a:pt x="0" y="0"/>
                  </a:moveTo>
                  <a:lnTo>
                    <a:pt x="914400" y="0"/>
                  </a:lnTo>
                </a:path>
              </a:pathLst>
            </a:custGeom>
            <a:ln w="19812">
              <a:solidFill>
                <a:srgbClr val="7DAFDE"/>
              </a:solidFill>
              <a:prstDash val="sysDash"/>
            </a:ln>
          </p:spPr>
          <p:txBody>
            <a:bodyPr wrap="square" lIns="0" tIns="0" rIns="0" bIns="0" rtlCol="0"/>
            <a:lstStyle/>
            <a:p>
              <a:endParaRPr/>
            </a:p>
          </p:txBody>
        </p:sp>
        <p:sp>
          <p:nvSpPr>
            <p:cNvPr id="25" name="object 25"/>
            <p:cNvSpPr/>
            <p:nvPr/>
          </p:nvSpPr>
          <p:spPr>
            <a:xfrm>
              <a:off x="1046988" y="4584191"/>
              <a:ext cx="5759450" cy="876300"/>
            </a:xfrm>
            <a:custGeom>
              <a:avLst/>
              <a:gdLst/>
              <a:ahLst/>
              <a:cxnLst/>
              <a:rect l="l" t="t" r="r" b="b"/>
              <a:pathLst>
                <a:path w="5759450" h="876300">
                  <a:moveTo>
                    <a:pt x="0" y="146050"/>
                  </a:moveTo>
                  <a:lnTo>
                    <a:pt x="7446" y="99893"/>
                  </a:lnTo>
                  <a:lnTo>
                    <a:pt x="28180" y="59801"/>
                  </a:lnTo>
                  <a:lnTo>
                    <a:pt x="59796" y="28183"/>
                  </a:lnTo>
                  <a:lnTo>
                    <a:pt x="99888" y="7447"/>
                  </a:lnTo>
                  <a:lnTo>
                    <a:pt x="146050" y="0"/>
                  </a:lnTo>
                  <a:lnTo>
                    <a:pt x="5613145" y="0"/>
                  </a:lnTo>
                  <a:lnTo>
                    <a:pt x="5659302" y="7447"/>
                  </a:lnTo>
                  <a:lnTo>
                    <a:pt x="5699394" y="28183"/>
                  </a:lnTo>
                  <a:lnTo>
                    <a:pt x="5731012" y="59801"/>
                  </a:lnTo>
                  <a:lnTo>
                    <a:pt x="5751748" y="99893"/>
                  </a:lnTo>
                  <a:lnTo>
                    <a:pt x="5759195" y="146050"/>
                  </a:lnTo>
                  <a:lnTo>
                    <a:pt x="5759195" y="730250"/>
                  </a:lnTo>
                  <a:lnTo>
                    <a:pt x="5751748" y="776406"/>
                  </a:lnTo>
                  <a:lnTo>
                    <a:pt x="5731012" y="816498"/>
                  </a:lnTo>
                  <a:lnTo>
                    <a:pt x="5699394" y="848116"/>
                  </a:lnTo>
                  <a:lnTo>
                    <a:pt x="5659302" y="868852"/>
                  </a:lnTo>
                  <a:lnTo>
                    <a:pt x="5613145" y="876300"/>
                  </a:lnTo>
                  <a:lnTo>
                    <a:pt x="146050" y="876300"/>
                  </a:lnTo>
                  <a:lnTo>
                    <a:pt x="99888" y="868852"/>
                  </a:lnTo>
                  <a:lnTo>
                    <a:pt x="59796" y="848116"/>
                  </a:lnTo>
                  <a:lnTo>
                    <a:pt x="28180" y="816498"/>
                  </a:lnTo>
                  <a:lnTo>
                    <a:pt x="7446" y="776406"/>
                  </a:lnTo>
                  <a:lnTo>
                    <a:pt x="0" y="730250"/>
                  </a:lnTo>
                  <a:lnTo>
                    <a:pt x="0" y="146050"/>
                  </a:lnTo>
                  <a:close/>
                </a:path>
              </a:pathLst>
            </a:custGeom>
            <a:ln w="12192">
              <a:solidFill>
                <a:srgbClr val="7DAFDE"/>
              </a:solidFill>
            </a:ln>
          </p:spPr>
          <p:txBody>
            <a:bodyPr wrap="square" lIns="0" tIns="0" rIns="0" bIns="0" rtlCol="0"/>
            <a:lstStyle/>
            <a:p>
              <a:endParaRPr/>
            </a:p>
          </p:txBody>
        </p:sp>
      </p:grpSp>
      <p:sp>
        <p:nvSpPr>
          <p:cNvPr id="26" name="object 26"/>
          <p:cNvSpPr txBox="1"/>
          <p:nvPr/>
        </p:nvSpPr>
        <p:spPr>
          <a:xfrm>
            <a:off x="1792985" y="4870830"/>
            <a:ext cx="190309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404040"/>
                </a:solidFill>
                <a:latin typeface="Noto Sans"/>
                <a:cs typeface="Noto Sans"/>
              </a:rPr>
              <a:t>SNS</a:t>
            </a:r>
            <a:r>
              <a:rPr sz="2000" spc="-25" dirty="0">
                <a:solidFill>
                  <a:srgbClr val="404040"/>
                </a:solidFill>
                <a:latin typeface="Noto Sans"/>
                <a:cs typeface="Noto Sans"/>
              </a:rPr>
              <a:t> </a:t>
            </a:r>
            <a:r>
              <a:rPr sz="2000" spc="-15" dirty="0">
                <a:solidFill>
                  <a:srgbClr val="404040"/>
                </a:solidFill>
                <a:latin typeface="Noto Sans"/>
                <a:cs typeface="Noto Sans"/>
              </a:rPr>
              <a:t>notification</a:t>
            </a:r>
            <a:endParaRPr sz="2000">
              <a:latin typeface="Noto Sans"/>
              <a:cs typeface="Noto Sans"/>
            </a:endParaRPr>
          </a:p>
        </p:txBody>
      </p:sp>
      <p:sp>
        <p:nvSpPr>
          <p:cNvPr id="27" name="object 27"/>
          <p:cNvSpPr/>
          <p:nvPr/>
        </p:nvSpPr>
        <p:spPr>
          <a:xfrm>
            <a:off x="1046988" y="3509771"/>
            <a:ext cx="5759450" cy="611505"/>
          </a:xfrm>
          <a:custGeom>
            <a:avLst/>
            <a:gdLst/>
            <a:ahLst/>
            <a:cxnLst/>
            <a:rect l="l" t="t" r="r" b="b"/>
            <a:pathLst>
              <a:path w="5759450" h="611504">
                <a:moveTo>
                  <a:pt x="0" y="101853"/>
                </a:moveTo>
                <a:lnTo>
                  <a:pt x="8004" y="62204"/>
                </a:lnTo>
                <a:lnTo>
                  <a:pt x="29833" y="29829"/>
                </a:lnTo>
                <a:lnTo>
                  <a:pt x="62209" y="8002"/>
                </a:lnTo>
                <a:lnTo>
                  <a:pt x="101853" y="0"/>
                </a:lnTo>
                <a:lnTo>
                  <a:pt x="5657342" y="0"/>
                </a:lnTo>
                <a:lnTo>
                  <a:pt x="5696991" y="8002"/>
                </a:lnTo>
                <a:lnTo>
                  <a:pt x="5729366" y="29829"/>
                </a:lnTo>
                <a:lnTo>
                  <a:pt x="5751193" y="62204"/>
                </a:lnTo>
                <a:lnTo>
                  <a:pt x="5759195" y="101853"/>
                </a:lnTo>
                <a:lnTo>
                  <a:pt x="5759195" y="509269"/>
                </a:lnTo>
                <a:lnTo>
                  <a:pt x="5751193" y="548919"/>
                </a:lnTo>
                <a:lnTo>
                  <a:pt x="5729366" y="581294"/>
                </a:lnTo>
                <a:lnTo>
                  <a:pt x="5696991" y="603121"/>
                </a:lnTo>
                <a:lnTo>
                  <a:pt x="5657342" y="611124"/>
                </a:lnTo>
                <a:lnTo>
                  <a:pt x="101853" y="611124"/>
                </a:lnTo>
                <a:lnTo>
                  <a:pt x="62209" y="603121"/>
                </a:lnTo>
                <a:lnTo>
                  <a:pt x="29833" y="581294"/>
                </a:lnTo>
                <a:lnTo>
                  <a:pt x="8004" y="548919"/>
                </a:lnTo>
                <a:lnTo>
                  <a:pt x="0" y="509269"/>
                </a:lnTo>
                <a:lnTo>
                  <a:pt x="0" y="101853"/>
                </a:lnTo>
                <a:close/>
              </a:path>
            </a:pathLst>
          </a:custGeom>
          <a:ln w="12192">
            <a:solidFill>
              <a:srgbClr val="7DAFDE"/>
            </a:solidFill>
          </a:ln>
        </p:spPr>
        <p:txBody>
          <a:bodyPr wrap="square" lIns="0" tIns="0" rIns="0" bIns="0" rtlCol="0"/>
          <a:lstStyle/>
          <a:p>
            <a:endParaRPr/>
          </a:p>
        </p:txBody>
      </p:sp>
      <p:sp>
        <p:nvSpPr>
          <p:cNvPr id="28" name="object 28"/>
          <p:cNvSpPr txBox="1"/>
          <p:nvPr/>
        </p:nvSpPr>
        <p:spPr>
          <a:xfrm>
            <a:off x="1780158" y="3662933"/>
            <a:ext cx="2813050" cy="330835"/>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404040"/>
                </a:solidFill>
                <a:latin typeface="Noto Sans"/>
                <a:cs typeface="Noto Sans"/>
              </a:rPr>
              <a:t>Amazon </a:t>
            </a:r>
            <a:r>
              <a:rPr sz="2000" dirty="0">
                <a:solidFill>
                  <a:srgbClr val="404040"/>
                </a:solidFill>
                <a:latin typeface="Noto Sans"/>
                <a:cs typeface="Noto Sans"/>
              </a:rPr>
              <a:t>SQS</a:t>
            </a:r>
            <a:r>
              <a:rPr sz="2000" spc="-35" dirty="0">
                <a:solidFill>
                  <a:srgbClr val="404040"/>
                </a:solidFill>
                <a:latin typeface="Noto Sans"/>
                <a:cs typeface="Noto Sans"/>
              </a:rPr>
              <a:t> </a:t>
            </a:r>
            <a:r>
              <a:rPr sz="2000" spc="-15" dirty="0">
                <a:solidFill>
                  <a:srgbClr val="404040"/>
                </a:solidFill>
                <a:latin typeface="Noto Sans"/>
                <a:cs typeface="Noto Sans"/>
              </a:rPr>
              <a:t>workflows</a:t>
            </a:r>
            <a:endParaRPr sz="2000">
              <a:latin typeface="Noto Sans"/>
              <a:cs typeface="Noto Sans"/>
            </a:endParaRPr>
          </a:p>
        </p:txBody>
      </p:sp>
      <p:sp>
        <p:nvSpPr>
          <p:cNvPr id="29" name="object 29"/>
          <p:cNvSpPr/>
          <p:nvPr/>
        </p:nvSpPr>
        <p:spPr>
          <a:xfrm>
            <a:off x="8825483" y="5321808"/>
            <a:ext cx="5759450" cy="635635"/>
          </a:xfrm>
          <a:custGeom>
            <a:avLst/>
            <a:gdLst/>
            <a:ahLst/>
            <a:cxnLst/>
            <a:rect l="l" t="t" r="r" b="b"/>
            <a:pathLst>
              <a:path w="5759450" h="635635">
                <a:moveTo>
                  <a:pt x="0" y="105917"/>
                </a:moveTo>
                <a:lnTo>
                  <a:pt x="8316" y="64668"/>
                </a:lnTo>
                <a:lnTo>
                  <a:pt x="31003" y="31003"/>
                </a:lnTo>
                <a:lnTo>
                  <a:pt x="64668" y="8316"/>
                </a:lnTo>
                <a:lnTo>
                  <a:pt x="105918" y="0"/>
                </a:lnTo>
                <a:lnTo>
                  <a:pt x="5653278" y="0"/>
                </a:lnTo>
                <a:lnTo>
                  <a:pt x="5694527" y="8316"/>
                </a:lnTo>
                <a:lnTo>
                  <a:pt x="5728192" y="31003"/>
                </a:lnTo>
                <a:lnTo>
                  <a:pt x="5750879" y="64668"/>
                </a:lnTo>
                <a:lnTo>
                  <a:pt x="5759196" y="105917"/>
                </a:lnTo>
                <a:lnTo>
                  <a:pt x="5759196" y="529589"/>
                </a:lnTo>
                <a:lnTo>
                  <a:pt x="5750879" y="570839"/>
                </a:lnTo>
                <a:lnTo>
                  <a:pt x="5728192" y="604504"/>
                </a:lnTo>
                <a:lnTo>
                  <a:pt x="5694527" y="627191"/>
                </a:lnTo>
                <a:lnTo>
                  <a:pt x="5653278" y="635507"/>
                </a:lnTo>
                <a:lnTo>
                  <a:pt x="105918" y="635507"/>
                </a:lnTo>
                <a:lnTo>
                  <a:pt x="64668" y="627191"/>
                </a:lnTo>
                <a:lnTo>
                  <a:pt x="31003" y="604504"/>
                </a:lnTo>
                <a:lnTo>
                  <a:pt x="8316" y="570839"/>
                </a:lnTo>
                <a:lnTo>
                  <a:pt x="0" y="529589"/>
                </a:lnTo>
                <a:lnTo>
                  <a:pt x="0" y="105917"/>
                </a:lnTo>
                <a:close/>
              </a:path>
            </a:pathLst>
          </a:custGeom>
          <a:ln w="12192">
            <a:solidFill>
              <a:srgbClr val="69DDB0"/>
            </a:solidFill>
          </a:ln>
        </p:spPr>
        <p:txBody>
          <a:bodyPr wrap="square" lIns="0" tIns="0" rIns="0" bIns="0" rtlCol="0"/>
          <a:lstStyle/>
          <a:p>
            <a:endParaRPr/>
          </a:p>
        </p:txBody>
      </p:sp>
      <p:sp>
        <p:nvSpPr>
          <p:cNvPr id="30" name="object 30"/>
          <p:cNvSpPr txBox="1"/>
          <p:nvPr/>
        </p:nvSpPr>
        <p:spPr>
          <a:xfrm>
            <a:off x="9560814" y="5487161"/>
            <a:ext cx="309880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404040"/>
                </a:solidFill>
                <a:latin typeface="Noto Sans"/>
                <a:cs typeface="Noto Sans"/>
              </a:rPr>
              <a:t>Uses of </a:t>
            </a:r>
            <a:r>
              <a:rPr sz="2000" spc="-10" dirty="0">
                <a:solidFill>
                  <a:srgbClr val="404040"/>
                </a:solidFill>
                <a:latin typeface="Noto Sans"/>
                <a:cs typeface="Noto Sans"/>
              </a:rPr>
              <a:t>Elastic</a:t>
            </a:r>
            <a:r>
              <a:rPr sz="2000" spc="-80" dirty="0">
                <a:solidFill>
                  <a:srgbClr val="404040"/>
                </a:solidFill>
                <a:latin typeface="Noto Sans"/>
                <a:cs typeface="Noto Sans"/>
              </a:rPr>
              <a:t> </a:t>
            </a:r>
            <a:r>
              <a:rPr sz="2000" spc="-25" dirty="0">
                <a:solidFill>
                  <a:srgbClr val="404040"/>
                </a:solidFill>
                <a:latin typeface="Noto Sans"/>
                <a:cs typeface="Noto Sans"/>
              </a:rPr>
              <a:t>Transcoder</a:t>
            </a:r>
            <a:endParaRPr sz="2000">
              <a:latin typeface="Noto Sans"/>
              <a:cs typeface="Noto Sans"/>
            </a:endParaRPr>
          </a:p>
        </p:txBody>
      </p:sp>
      <p:grpSp>
        <p:nvGrpSpPr>
          <p:cNvPr id="31" name="object 31"/>
          <p:cNvGrpSpPr/>
          <p:nvPr/>
        </p:nvGrpSpPr>
        <p:grpSpPr>
          <a:xfrm>
            <a:off x="7728204" y="6230111"/>
            <a:ext cx="6831330" cy="1163320"/>
            <a:chOff x="7728204" y="6230111"/>
            <a:chExt cx="6831330" cy="1163320"/>
          </a:xfrm>
        </p:grpSpPr>
        <p:sp>
          <p:nvSpPr>
            <p:cNvPr id="32" name="object 32"/>
            <p:cNvSpPr/>
            <p:nvPr/>
          </p:nvSpPr>
          <p:spPr>
            <a:xfrm>
              <a:off x="7728204" y="6230111"/>
              <a:ext cx="182879" cy="182880"/>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7741920" y="7033259"/>
              <a:ext cx="182879" cy="182879"/>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8791956" y="6778751"/>
              <a:ext cx="5760720" cy="608330"/>
            </a:xfrm>
            <a:custGeom>
              <a:avLst/>
              <a:gdLst/>
              <a:ahLst/>
              <a:cxnLst/>
              <a:rect l="l" t="t" r="r" b="b"/>
              <a:pathLst>
                <a:path w="5760719" h="608329">
                  <a:moveTo>
                    <a:pt x="0" y="101346"/>
                  </a:moveTo>
                  <a:lnTo>
                    <a:pt x="7959" y="61882"/>
                  </a:lnTo>
                  <a:lnTo>
                    <a:pt x="29670" y="29670"/>
                  </a:lnTo>
                  <a:lnTo>
                    <a:pt x="61882" y="7959"/>
                  </a:lnTo>
                  <a:lnTo>
                    <a:pt x="101346" y="0"/>
                  </a:lnTo>
                  <a:lnTo>
                    <a:pt x="5659374" y="0"/>
                  </a:lnTo>
                  <a:lnTo>
                    <a:pt x="5698837" y="7959"/>
                  </a:lnTo>
                  <a:lnTo>
                    <a:pt x="5731049" y="29670"/>
                  </a:lnTo>
                  <a:lnTo>
                    <a:pt x="5752760" y="61882"/>
                  </a:lnTo>
                  <a:lnTo>
                    <a:pt x="5760720" y="101346"/>
                  </a:lnTo>
                  <a:lnTo>
                    <a:pt x="5760720" y="506730"/>
                  </a:lnTo>
                  <a:lnTo>
                    <a:pt x="5752760" y="546193"/>
                  </a:lnTo>
                  <a:lnTo>
                    <a:pt x="5731049" y="578405"/>
                  </a:lnTo>
                  <a:lnTo>
                    <a:pt x="5698837" y="600116"/>
                  </a:lnTo>
                  <a:lnTo>
                    <a:pt x="5659374" y="608076"/>
                  </a:lnTo>
                  <a:lnTo>
                    <a:pt x="101346" y="608076"/>
                  </a:lnTo>
                  <a:lnTo>
                    <a:pt x="61882" y="600116"/>
                  </a:lnTo>
                  <a:lnTo>
                    <a:pt x="29670" y="578405"/>
                  </a:lnTo>
                  <a:lnTo>
                    <a:pt x="7959" y="546193"/>
                  </a:lnTo>
                  <a:lnTo>
                    <a:pt x="0" y="506730"/>
                  </a:lnTo>
                  <a:lnTo>
                    <a:pt x="0" y="101346"/>
                  </a:lnTo>
                  <a:close/>
                </a:path>
              </a:pathLst>
            </a:custGeom>
            <a:ln w="12192">
              <a:solidFill>
                <a:srgbClr val="69DDB0"/>
              </a:solidFill>
            </a:ln>
          </p:spPr>
          <p:txBody>
            <a:bodyPr wrap="square" lIns="0" tIns="0" rIns="0" bIns="0" rtlCol="0"/>
            <a:lstStyle/>
            <a:p>
              <a:endParaRPr/>
            </a:p>
          </p:txBody>
        </p:sp>
      </p:grpSp>
      <p:sp>
        <p:nvSpPr>
          <p:cNvPr id="35" name="object 35"/>
          <p:cNvSpPr txBox="1"/>
          <p:nvPr/>
        </p:nvSpPr>
        <p:spPr>
          <a:xfrm>
            <a:off x="9526651" y="6930897"/>
            <a:ext cx="291084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404040"/>
                </a:solidFill>
                <a:latin typeface="Noto Sans"/>
                <a:cs typeface="Noto Sans"/>
              </a:rPr>
              <a:t>Application service</a:t>
            </a:r>
            <a:r>
              <a:rPr sz="2000" spc="-114" dirty="0">
                <a:solidFill>
                  <a:srgbClr val="404040"/>
                </a:solidFill>
                <a:latin typeface="Noto Sans"/>
                <a:cs typeface="Noto Sans"/>
              </a:rPr>
              <a:t> </a:t>
            </a:r>
            <a:r>
              <a:rPr sz="2000" spc="-5" dirty="0">
                <a:solidFill>
                  <a:srgbClr val="404040"/>
                </a:solidFill>
                <a:latin typeface="Noto Sans"/>
                <a:cs typeface="Noto Sans"/>
              </a:rPr>
              <a:t>costs</a:t>
            </a:r>
            <a:endParaRPr sz="2000">
              <a:latin typeface="Noto Sans"/>
              <a:cs typeface="Noto Sans"/>
            </a:endParaRPr>
          </a:p>
        </p:txBody>
      </p:sp>
      <p:grpSp>
        <p:nvGrpSpPr>
          <p:cNvPr id="36" name="object 36"/>
          <p:cNvGrpSpPr/>
          <p:nvPr/>
        </p:nvGrpSpPr>
        <p:grpSpPr>
          <a:xfrm>
            <a:off x="1046988" y="5983223"/>
            <a:ext cx="7745730" cy="1152525"/>
            <a:chOff x="1046988" y="5983223"/>
            <a:chExt cx="7745730" cy="1152525"/>
          </a:xfrm>
        </p:grpSpPr>
        <p:sp>
          <p:nvSpPr>
            <p:cNvPr id="37" name="object 37"/>
            <p:cNvSpPr/>
            <p:nvPr/>
          </p:nvSpPr>
          <p:spPr>
            <a:xfrm>
              <a:off x="7878318" y="7125461"/>
              <a:ext cx="914400" cy="0"/>
            </a:xfrm>
            <a:custGeom>
              <a:avLst/>
              <a:gdLst/>
              <a:ahLst/>
              <a:cxnLst/>
              <a:rect l="l" t="t" r="r" b="b"/>
              <a:pathLst>
                <a:path w="914400">
                  <a:moveTo>
                    <a:pt x="0" y="0"/>
                  </a:moveTo>
                  <a:lnTo>
                    <a:pt x="914400" y="0"/>
                  </a:lnTo>
                </a:path>
              </a:pathLst>
            </a:custGeom>
            <a:ln w="19812">
              <a:solidFill>
                <a:srgbClr val="69DDB0"/>
              </a:solidFill>
              <a:prstDash val="sysDash"/>
            </a:ln>
          </p:spPr>
          <p:txBody>
            <a:bodyPr wrap="square" lIns="0" tIns="0" rIns="0" bIns="0" rtlCol="0"/>
            <a:lstStyle/>
            <a:p>
              <a:endParaRPr/>
            </a:p>
          </p:txBody>
        </p:sp>
        <p:sp>
          <p:nvSpPr>
            <p:cNvPr id="38" name="object 38"/>
            <p:cNvSpPr/>
            <p:nvPr/>
          </p:nvSpPr>
          <p:spPr>
            <a:xfrm>
              <a:off x="6808470" y="6311645"/>
              <a:ext cx="914400" cy="0"/>
            </a:xfrm>
            <a:custGeom>
              <a:avLst/>
              <a:gdLst/>
              <a:ahLst/>
              <a:cxnLst/>
              <a:rect l="l" t="t" r="r" b="b"/>
              <a:pathLst>
                <a:path w="914400">
                  <a:moveTo>
                    <a:pt x="0" y="0"/>
                  </a:moveTo>
                  <a:lnTo>
                    <a:pt x="914400" y="0"/>
                  </a:lnTo>
                </a:path>
              </a:pathLst>
            </a:custGeom>
            <a:ln w="19812">
              <a:solidFill>
                <a:srgbClr val="7DAFDE"/>
              </a:solidFill>
              <a:prstDash val="sysDash"/>
            </a:ln>
          </p:spPr>
          <p:txBody>
            <a:bodyPr wrap="square" lIns="0" tIns="0" rIns="0" bIns="0" rtlCol="0"/>
            <a:lstStyle/>
            <a:p>
              <a:endParaRPr/>
            </a:p>
          </p:txBody>
        </p:sp>
        <p:sp>
          <p:nvSpPr>
            <p:cNvPr id="39" name="object 39"/>
            <p:cNvSpPr/>
            <p:nvPr/>
          </p:nvSpPr>
          <p:spPr>
            <a:xfrm>
              <a:off x="1053084" y="5989319"/>
              <a:ext cx="5759450" cy="612775"/>
            </a:xfrm>
            <a:custGeom>
              <a:avLst/>
              <a:gdLst/>
              <a:ahLst/>
              <a:cxnLst/>
              <a:rect l="l" t="t" r="r" b="b"/>
              <a:pathLst>
                <a:path w="5759450" h="612775">
                  <a:moveTo>
                    <a:pt x="0" y="102107"/>
                  </a:moveTo>
                  <a:lnTo>
                    <a:pt x="8024" y="62364"/>
                  </a:lnTo>
                  <a:lnTo>
                    <a:pt x="29908" y="29908"/>
                  </a:lnTo>
                  <a:lnTo>
                    <a:pt x="62364" y="8024"/>
                  </a:lnTo>
                  <a:lnTo>
                    <a:pt x="102107" y="0"/>
                  </a:lnTo>
                  <a:lnTo>
                    <a:pt x="5657088" y="0"/>
                  </a:lnTo>
                  <a:lnTo>
                    <a:pt x="5696831" y="8024"/>
                  </a:lnTo>
                  <a:lnTo>
                    <a:pt x="5729287" y="29908"/>
                  </a:lnTo>
                  <a:lnTo>
                    <a:pt x="5751171" y="62364"/>
                  </a:lnTo>
                  <a:lnTo>
                    <a:pt x="5759195" y="102107"/>
                  </a:lnTo>
                  <a:lnTo>
                    <a:pt x="5759195" y="510539"/>
                  </a:lnTo>
                  <a:lnTo>
                    <a:pt x="5751171" y="550283"/>
                  </a:lnTo>
                  <a:lnTo>
                    <a:pt x="5729287" y="582739"/>
                  </a:lnTo>
                  <a:lnTo>
                    <a:pt x="5696831" y="604623"/>
                  </a:lnTo>
                  <a:lnTo>
                    <a:pt x="5657088" y="612647"/>
                  </a:lnTo>
                  <a:lnTo>
                    <a:pt x="102107" y="612647"/>
                  </a:lnTo>
                  <a:lnTo>
                    <a:pt x="62364" y="604623"/>
                  </a:lnTo>
                  <a:lnTo>
                    <a:pt x="29908" y="582739"/>
                  </a:lnTo>
                  <a:lnTo>
                    <a:pt x="8024" y="550283"/>
                  </a:lnTo>
                  <a:lnTo>
                    <a:pt x="0" y="510539"/>
                  </a:lnTo>
                  <a:lnTo>
                    <a:pt x="0" y="102107"/>
                  </a:lnTo>
                  <a:close/>
                </a:path>
              </a:pathLst>
            </a:custGeom>
            <a:ln w="12192">
              <a:solidFill>
                <a:srgbClr val="7DAFDE"/>
              </a:solidFill>
            </a:ln>
          </p:spPr>
          <p:txBody>
            <a:bodyPr wrap="square" lIns="0" tIns="0" rIns="0" bIns="0" rtlCol="0"/>
            <a:lstStyle/>
            <a:p>
              <a:endParaRPr/>
            </a:p>
          </p:txBody>
        </p:sp>
      </p:grpSp>
      <p:sp>
        <p:nvSpPr>
          <p:cNvPr id="40" name="object 40"/>
          <p:cNvSpPr txBox="1"/>
          <p:nvPr/>
        </p:nvSpPr>
        <p:spPr>
          <a:xfrm>
            <a:off x="1785873" y="6144005"/>
            <a:ext cx="437134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404040"/>
                </a:solidFill>
                <a:latin typeface="Noto Sans"/>
                <a:cs typeface="Noto Sans"/>
              </a:rPr>
              <a:t>Best </a:t>
            </a:r>
            <a:r>
              <a:rPr sz="2000" spc="-15" dirty="0">
                <a:solidFill>
                  <a:srgbClr val="404040"/>
                </a:solidFill>
                <a:latin typeface="Noto Sans"/>
                <a:cs typeface="Noto Sans"/>
              </a:rPr>
              <a:t>practices </a:t>
            </a:r>
            <a:r>
              <a:rPr sz="2000" spc="-10" dirty="0">
                <a:solidFill>
                  <a:srgbClr val="404040"/>
                </a:solidFill>
                <a:latin typeface="Noto Sans"/>
                <a:cs typeface="Noto Sans"/>
              </a:rPr>
              <a:t>for </a:t>
            </a:r>
            <a:r>
              <a:rPr sz="2000" spc="-15" dirty="0">
                <a:solidFill>
                  <a:srgbClr val="404040"/>
                </a:solidFill>
                <a:latin typeface="Noto Sans"/>
                <a:cs typeface="Noto Sans"/>
              </a:rPr>
              <a:t>application</a:t>
            </a:r>
            <a:r>
              <a:rPr sz="2000" spc="-65" dirty="0">
                <a:solidFill>
                  <a:srgbClr val="404040"/>
                </a:solidFill>
                <a:latin typeface="Noto Sans"/>
                <a:cs typeface="Noto Sans"/>
              </a:rPr>
              <a:t> </a:t>
            </a:r>
            <a:r>
              <a:rPr sz="2000" spc="-10" dirty="0">
                <a:solidFill>
                  <a:srgbClr val="404040"/>
                </a:solidFill>
                <a:latin typeface="Noto Sans"/>
                <a:cs typeface="Noto Sans"/>
              </a:rPr>
              <a:t>servers</a:t>
            </a:r>
            <a:endParaRPr sz="2000">
              <a:latin typeface="Noto Sans"/>
              <a:cs typeface="Noto Sans"/>
            </a:endParaRPr>
          </a:p>
        </p:txBody>
      </p:sp>
      <p:sp>
        <p:nvSpPr>
          <p:cNvPr id="41" name="object 41"/>
          <p:cNvSpPr/>
          <p:nvPr/>
        </p:nvSpPr>
        <p:spPr>
          <a:xfrm>
            <a:off x="6280403" y="711708"/>
            <a:ext cx="3683507" cy="252983"/>
          </a:xfrm>
          <a:prstGeom prst="rect">
            <a:avLst/>
          </a:prstGeom>
          <a:blipFill>
            <a:blip r:embed="rId10" cstate="print"/>
            <a:stretch>
              <a:fillRect/>
            </a:stretch>
          </a:blipFill>
        </p:spPr>
        <p:txBody>
          <a:bodyPr wrap="square" lIns="0" tIns="0" rIns="0" bIns="0" rtlCol="0"/>
          <a:lstStyle/>
          <a:p>
            <a:endParaRPr/>
          </a:p>
        </p:txBody>
      </p:sp>
      <p:sp>
        <p:nvSpPr>
          <p:cNvPr id="42" name="object 42"/>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43" name="object 43"/>
          <p:cNvSpPr txBox="1"/>
          <p:nvPr/>
        </p:nvSpPr>
        <p:spPr>
          <a:xfrm>
            <a:off x="7540117" y="8814993"/>
            <a:ext cx="234950" cy="337820"/>
          </a:xfrm>
          <a:prstGeom prst="rect">
            <a:avLst/>
          </a:prstGeom>
        </p:spPr>
        <p:txBody>
          <a:bodyPr vert="horz" wrap="square" lIns="0" tIns="0" rIns="0" bIns="0" rtlCol="0">
            <a:spAutoFit/>
          </a:bodyPr>
          <a:lstStyle/>
          <a:p>
            <a:pPr marL="38100">
              <a:lnSpc>
                <a:spcPts val="2435"/>
              </a:lnSpc>
            </a:pPr>
            <a:fld id="{81D60167-4931-47E6-BA6A-407CBD079E47}" type="slidenum">
              <a:rPr sz="2450" spc="5" dirty="0">
                <a:solidFill>
                  <a:srgbClr val="7E7E7E"/>
                </a:solidFill>
                <a:latin typeface="Carlito"/>
                <a:cs typeface="Carlito"/>
              </a:rPr>
              <a:pPr marL="38100">
                <a:lnSpc>
                  <a:spcPts val="2435"/>
                </a:lnSpc>
              </a:pPr>
              <a:t>2</a:t>
            </a:fld>
            <a:endParaRPr sz="245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9338" y="268350"/>
            <a:ext cx="7035800" cy="513715"/>
          </a:xfrm>
          <a:prstGeom prst="rect">
            <a:avLst/>
          </a:prstGeom>
        </p:spPr>
        <p:txBody>
          <a:bodyPr vert="horz" wrap="square" lIns="0" tIns="12700" rIns="0" bIns="0" rtlCol="0">
            <a:spAutoFit/>
          </a:bodyPr>
          <a:lstStyle/>
          <a:p>
            <a:pPr marL="12700">
              <a:lnSpc>
                <a:spcPct val="100000"/>
              </a:lnSpc>
              <a:spcBef>
                <a:spcPts val="100"/>
              </a:spcBef>
            </a:pPr>
            <a:r>
              <a:rPr sz="3200" spc="60" dirty="0"/>
              <a:t>Amazon Simple </a:t>
            </a:r>
            <a:r>
              <a:rPr sz="3200" spc="85" dirty="0"/>
              <a:t>Workflow</a:t>
            </a:r>
            <a:r>
              <a:rPr sz="3200" spc="-170" dirty="0"/>
              <a:t> </a:t>
            </a:r>
            <a:r>
              <a:rPr sz="3200" spc="80" dirty="0"/>
              <a:t>Service</a:t>
            </a:r>
            <a:endParaRPr sz="3200"/>
          </a:p>
        </p:txBody>
      </p:sp>
      <p:sp>
        <p:nvSpPr>
          <p:cNvPr id="3" name="object 3"/>
          <p:cNvSpPr/>
          <p:nvPr/>
        </p:nvSpPr>
        <p:spPr>
          <a:xfrm>
            <a:off x="4645152" y="722376"/>
            <a:ext cx="6932676" cy="23164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90800" y="1507236"/>
            <a:ext cx="11075035" cy="1624965"/>
          </a:xfrm>
          <a:custGeom>
            <a:avLst/>
            <a:gdLst/>
            <a:ahLst/>
            <a:cxnLst/>
            <a:rect l="l" t="t" r="r" b="b"/>
            <a:pathLst>
              <a:path w="11075035" h="1624964">
                <a:moveTo>
                  <a:pt x="0" y="132461"/>
                </a:moveTo>
                <a:lnTo>
                  <a:pt x="6753" y="90594"/>
                </a:lnTo>
                <a:lnTo>
                  <a:pt x="25558" y="54233"/>
                </a:lnTo>
                <a:lnTo>
                  <a:pt x="54233" y="25558"/>
                </a:lnTo>
                <a:lnTo>
                  <a:pt x="90594" y="6753"/>
                </a:lnTo>
                <a:lnTo>
                  <a:pt x="132461" y="0"/>
                </a:lnTo>
                <a:lnTo>
                  <a:pt x="10942446" y="0"/>
                </a:lnTo>
                <a:lnTo>
                  <a:pt x="10984313" y="6753"/>
                </a:lnTo>
                <a:lnTo>
                  <a:pt x="11020674" y="25558"/>
                </a:lnTo>
                <a:lnTo>
                  <a:pt x="11049349" y="54233"/>
                </a:lnTo>
                <a:lnTo>
                  <a:pt x="11068154" y="90594"/>
                </a:lnTo>
                <a:lnTo>
                  <a:pt x="11074908" y="132461"/>
                </a:lnTo>
                <a:lnTo>
                  <a:pt x="11074908" y="1492123"/>
                </a:lnTo>
                <a:lnTo>
                  <a:pt x="11068154" y="1533989"/>
                </a:lnTo>
                <a:lnTo>
                  <a:pt x="11049349" y="1570350"/>
                </a:lnTo>
                <a:lnTo>
                  <a:pt x="11020674" y="1599025"/>
                </a:lnTo>
                <a:lnTo>
                  <a:pt x="10984313" y="1617830"/>
                </a:lnTo>
                <a:lnTo>
                  <a:pt x="10942446" y="1624584"/>
                </a:lnTo>
                <a:lnTo>
                  <a:pt x="132461" y="1624584"/>
                </a:lnTo>
                <a:lnTo>
                  <a:pt x="90594" y="1617830"/>
                </a:lnTo>
                <a:lnTo>
                  <a:pt x="54233" y="1599025"/>
                </a:lnTo>
                <a:lnTo>
                  <a:pt x="25558" y="1570350"/>
                </a:lnTo>
                <a:lnTo>
                  <a:pt x="6753" y="1533989"/>
                </a:lnTo>
                <a:lnTo>
                  <a:pt x="0" y="1492123"/>
                </a:lnTo>
                <a:lnTo>
                  <a:pt x="0" y="132461"/>
                </a:lnTo>
                <a:close/>
              </a:path>
            </a:pathLst>
          </a:custGeom>
          <a:ln w="12192">
            <a:solidFill>
              <a:srgbClr val="7E7E7E"/>
            </a:solidFill>
          </a:ln>
        </p:spPr>
        <p:txBody>
          <a:bodyPr wrap="square" lIns="0" tIns="0" rIns="0" bIns="0" rtlCol="0"/>
          <a:lstStyle/>
          <a:p>
            <a:endParaRPr/>
          </a:p>
        </p:txBody>
      </p:sp>
      <p:sp>
        <p:nvSpPr>
          <p:cNvPr id="5" name="object 5"/>
          <p:cNvSpPr txBox="1"/>
          <p:nvPr/>
        </p:nvSpPr>
        <p:spPr>
          <a:xfrm>
            <a:off x="2906014" y="1788667"/>
            <a:ext cx="10440035" cy="1029335"/>
          </a:xfrm>
          <a:prstGeom prst="rect">
            <a:avLst/>
          </a:prstGeom>
        </p:spPr>
        <p:txBody>
          <a:bodyPr vert="horz" wrap="square" lIns="0" tIns="12700" rIns="0" bIns="0" rtlCol="0">
            <a:spAutoFit/>
          </a:bodyPr>
          <a:lstStyle/>
          <a:p>
            <a:pPr marL="12065" marR="5080" indent="635" algn="ctr">
              <a:lnSpc>
                <a:spcPct val="99800"/>
              </a:lnSpc>
              <a:spcBef>
                <a:spcPts val="100"/>
              </a:spcBef>
            </a:pPr>
            <a:r>
              <a:rPr sz="2200" spc="-35" dirty="0">
                <a:solidFill>
                  <a:srgbClr val="404040"/>
                </a:solidFill>
                <a:latin typeface="Noto Sans"/>
                <a:cs typeface="Noto Sans"/>
              </a:rPr>
              <a:t>According </a:t>
            </a:r>
            <a:r>
              <a:rPr sz="2200" spc="-15" dirty="0">
                <a:solidFill>
                  <a:srgbClr val="404040"/>
                </a:solidFill>
                <a:latin typeface="Noto Sans"/>
                <a:cs typeface="Noto Sans"/>
              </a:rPr>
              <a:t>to </a:t>
            </a:r>
            <a:r>
              <a:rPr sz="2200" spc="-20" dirty="0">
                <a:solidFill>
                  <a:srgbClr val="404040"/>
                </a:solidFill>
                <a:latin typeface="Noto Sans"/>
                <a:cs typeface="Noto Sans"/>
              </a:rPr>
              <a:t>Amazon, </a:t>
            </a:r>
            <a:r>
              <a:rPr sz="2200" spc="-40" dirty="0">
                <a:solidFill>
                  <a:srgbClr val="404040"/>
                </a:solidFill>
                <a:latin typeface="Noto Sans"/>
                <a:cs typeface="Noto Sans"/>
              </a:rPr>
              <a:t>“Amazon </a:t>
            </a:r>
            <a:r>
              <a:rPr sz="2200" spc="-10" dirty="0">
                <a:solidFill>
                  <a:srgbClr val="404040"/>
                </a:solidFill>
                <a:latin typeface="Noto Sans"/>
                <a:cs typeface="Noto Sans"/>
              </a:rPr>
              <a:t>SWF helps </a:t>
            </a:r>
            <a:r>
              <a:rPr sz="2200" spc="-15" dirty="0">
                <a:solidFill>
                  <a:srgbClr val="404040"/>
                </a:solidFill>
                <a:latin typeface="Noto Sans"/>
                <a:cs typeface="Noto Sans"/>
              </a:rPr>
              <a:t>developers </a:t>
            </a:r>
            <a:r>
              <a:rPr sz="2200" spc="-20" dirty="0">
                <a:solidFill>
                  <a:srgbClr val="404040"/>
                </a:solidFill>
                <a:latin typeface="Noto Sans"/>
                <a:cs typeface="Noto Sans"/>
              </a:rPr>
              <a:t>build, </a:t>
            </a:r>
            <a:r>
              <a:rPr sz="2200" spc="-30" dirty="0">
                <a:solidFill>
                  <a:srgbClr val="404040"/>
                </a:solidFill>
                <a:latin typeface="Noto Sans"/>
                <a:cs typeface="Noto Sans"/>
              </a:rPr>
              <a:t>run, </a:t>
            </a:r>
            <a:r>
              <a:rPr sz="2200" spc="-15" dirty="0">
                <a:solidFill>
                  <a:srgbClr val="404040"/>
                </a:solidFill>
                <a:latin typeface="Noto Sans"/>
                <a:cs typeface="Noto Sans"/>
              </a:rPr>
              <a:t>and scale  </a:t>
            </a:r>
            <a:r>
              <a:rPr sz="2200" spc="-35" dirty="0">
                <a:solidFill>
                  <a:srgbClr val="404040"/>
                </a:solidFill>
                <a:latin typeface="Noto Sans"/>
                <a:cs typeface="Noto Sans"/>
              </a:rPr>
              <a:t>background </a:t>
            </a:r>
            <a:r>
              <a:rPr sz="2200" spc="-10" dirty="0">
                <a:solidFill>
                  <a:srgbClr val="404040"/>
                </a:solidFill>
                <a:latin typeface="Noto Sans"/>
                <a:cs typeface="Noto Sans"/>
              </a:rPr>
              <a:t>jobs </a:t>
            </a:r>
            <a:r>
              <a:rPr sz="2200" spc="-20" dirty="0">
                <a:solidFill>
                  <a:srgbClr val="404040"/>
                </a:solidFill>
                <a:latin typeface="Noto Sans"/>
                <a:cs typeface="Noto Sans"/>
              </a:rPr>
              <a:t>that </a:t>
            </a:r>
            <a:r>
              <a:rPr sz="2200" spc="-15" dirty="0">
                <a:solidFill>
                  <a:srgbClr val="404040"/>
                </a:solidFill>
                <a:latin typeface="Noto Sans"/>
                <a:cs typeface="Noto Sans"/>
              </a:rPr>
              <a:t>have </a:t>
            </a:r>
            <a:r>
              <a:rPr sz="2200" spc="-20" dirty="0">
                <a:solidFill>
                  <a:srgbClr val="404040"/>
                </a:solidFill>
                <a:latin typeface="Noto Sans"/>
                <a:cs typeface="Noto Sans"/>
              </a:rPr>
              <a:t>parallel </a:t>
            </a:r>
            <a:r>
              <a:rPr sz="2200" spc="-10" dirty="0">
                <a:solidFill>
                  <a:srgbClr val="404040"/>
                </a:solidFill>
                <a:latin typeface="Noto Sans"/>
                <a:cs typeface="Noto Sans"/>
              </a:rPr>
              <a:t>or </a:t>
            </a:r>
            <a:r>
              <a:rPr sz="2200" spc="-20" dirty="0">
                <a:solidFill>
                  <a:srgbClr val="404040"/>
                </a:solidFill>
                <a:latin typeface="Noto Sans"/>
                <a:cs typeface="Noto Sans"/>
              </a:rPr>
              <a:t>sequential </a:t>
            </a:r>
            <a:r>
              <a:rPr sz="2200" spc="-15" dirty="0">
                <a:solidFill>
                  <a:srgbClr val="404040"/>
                </a:solidFill>
                <a:latin typeface="Noto Sans"/>
                <a:cs typeface="Noto Sans"/>
              </a:rPr>
              <a:t>steps. </a:t>
            </a:r>
            <a:r>
              <a:rPr sz="2200" spc="-50" dirty="0">
                <a:solidFill>
                  <a:srgbClr val="404040"/>
                </a:solidFill>
                <a:latin typeface="Noto Sans"/>
                <a:cs typeface="Noto Sans"/>
              </a:rPr>
              <a:t>You </a:t>
            </a:r>
            <a:r>
              <a:rPr sz="2200" spc="-20" dirty="0">
                <a:solidFill>
                  <a:srgbClr val="404040"/>
                </a:solidFill>
                <a:latin typeface="Noto Sans"/>
                <a:cs typeface="Noto Sans"/>
              </a:rPr>
              <a:t>can </a:t>
            </a:r>
            <a:r>
              <a:rPr sz="2200" spc="-25" dirty="0">
                <a:solidFill>
                  <a:srgbClr val="404040"/>
                </a:solidFill>
                <a:latin typeface="Noto Sans"/>
                <a:cs typeface="Noto Sans"/>
              </a:rPr>
              <a:t>think </a:t>
            </a:r>
            <a:r>
              <a:rPr sz="2200" spc="-10" dirty="0">
                <a:solidFill>
                  <a:srgbClr val="404040"/>
                </a:solidFill>
                <a:latin typeface="Noto Sans"/>
                <a:cs typeface="Noto Sans"/>
              </a:rPr>
              <a:t>of </a:t>
            </a:r>
            <a:r>
              <a:rPr sz="2200" spc="-15" dirty="0">
                <a:solidFill>
                  <a:srgbClr val="404040"/>
                </a:solidFill>
                <a:latin typeface="Noto Sans"/>
                <a:cs typeface="Noto Sans"/>
              </a:rPr>
              <a:t>Amazon  SWF as a </a:t>
            </a:r>
            <a:r>
              <a:rPr sz="2200" spc="-25" dirty="0">
                <a:solidFill>
                  <a:srgbClr val="404040"/>
                </a:solidFill>
                <a:latin typeface="Noto Sans"/>
                <a:cs typeface="Noto Sans"/>
              </a:rPr>
              <a:t>fully-managed </a:t>
            </a:r>
            <a:r>
              <a:rPr sz="2200" spc="-15" dirty="0">
                <a:solidFill>
                  <a:srgbClr val="404040"/>
                </a:solidFill>
                <a:latin typeface="Noto Sans"/>
                <a:cs typeface="Noto Sans"/>
              </a:rPr>
              <a:t>state </a:t>
            </a:r>
            <a:r>
              <a:rPr sz="2200" spc="-30" dirty="0">
                <a:solidFill>
                  <a:srgbClr val="404040"/>
                </a:solidFill>
                <a:latin typeface="Noto Sans"/>
                <a:cs typeface="Noto Sans"/>
              </a:rPr>
              <a:t>tracker </a:t>
            </a:r>
            <a:r>
              <a:rPr sz="2200" spc="-10" dirty="0">
                <a:solidFill>
                  <a:srgbClr val="404040"/>
                </a:solidFill>
                <a:latin typeface="Noto Sans"/>
                <a:cs typeface="Noto Sans"/>
              </a:rPr>
              <a:t>and </a:t>
            </a:r>
            <a:r>
              <a:rPr sz="2200" spc="-20" dirty="0">
                <a:solidFill>
                  <a:srgbClr val="404040"/>
                </a:solidFill>
                <a:latin typeface="Noto Sans"/>
                <a:cs typeface="Noto Sans"/>
              </a:rPr>
              <a:t>task coordinator </a:t>
            </a:r>
            <a:r>
              <a:rPr sz="2200" spc="-15" dirty="0">
                <a:solidFill>
                  <a:srgbClr val="404040"/>
                </a:solidFill>
                <a:latin typeface="Noto Sans"/>
                <a:cs typeface="Noto Sans"/>
              </a:rPr>
              <a:t>in </a:t>
            </a:r>
            <a:r>
              <a:rPr sz="2200" spc="-20" dirty="0">
                <a:solidFill>
                  <a:srgbClr val="404040"/>
                </a:solidFill>
                <a:latin typeface="Noto Sans"/>
                <a:cs typeface="Noto Sans"/>
              </a:rPr>
              <a:t>the</a:t>
            </a:r>
            <a:r>
              <a:rPr sz="2200" spc="320" dirty="0">
                <a:solidFill>
                  <a:srgbClr val="404040"/>
                </a:solidFill>
                <a:latin typeface="Noto Sans"/>
                <a:cs typeface="Noto Sans"/>
              </a:rPr>
              <a:t> </a:t>
            </a:r>
            <a:r>
              <a:rPr sz="2200" spc="-10" dirty="0">
                <a:solidFill>
                  <a:srgbClr val="404040"/>
                </a:solidFill>
                <a:latin typeface="Noto Sans"/>
                <a:cs typeface="Noto Sans"/>
              </a:rPr>
              <a:t>Cloud.”</a:t>
            </a:r>
            <a:endParaRPr sz="2200">
              <a:latin typeface="Noto Sans"/>
              <a:cs typeface="Noto Sans"/>
            </a:endParaRPr>
          </a:p>
        </p:txBody>
      </p:sp>
      <p:grpSp>
        <p:nvGrpSpPr>
          <p:cNvPr id="6" name="object 6"/>
          <p:cNvGrpSpPr/>
          <p:nvPr/>
        </p:nvGrpSpPr>
        <p:grpSpPr>
          <a:xfrm>
            <a:off x="852052" y="5721205"/>
            <a:ext cx="5641340" cy="756285"/>
            <a:chOff x="852052" y="5721205"/>
            <a:chExt cx="5641340" cy="756285"/>
          </a:xfrm>
        </p:grpSpPr>
        <p:sp>
          <p:nvSpPr>
            <p:cNvPr id="7" name="object 7"/>
            <p:cNvSpPr/>
            <p:nvPr/>
          </p:nvSpPr>
          <p:spPr>
            <a:xfrm>
              <a:off x="852052" y="5721205"/>
              <a:ext cx="3977366" cy="75568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859273" y="5924550"/>
              <a:ext cx="1633855" cy="76200"/>
            </a:xfrm>
            <a:custGeom>
              <a:avLst/>
              <a:gdLst/>
              <a:ahLst/>
              <a:cxnLst/>
              <a:rect l="l" t="t" r="r" b="b"/>
              <a:pathLst>
                <a:path w="1633854" h="76200">
                  <a:moveTo>
                    <a:pt x="76200" y="0"/>
                  </a:moveTo>
                  <a:lnTo>
                    <a:pt x="0" y="38100"/>
                  </a:lnTo>
                  <a:lnTo>
                    <a:pt x="76200" y="76200"/>
                  </a:lnTo>
                  <a:lnTo>
                    <a:pt x="76200" y="48006"/>
                  </a:lnTo>
                  <a:lnTo>
                    <a:pt x="63500" y="48006"/>
                  </a:lnTo>
                  <a:lnTo>
                    <a:pt x="63500" y="28193"/>
                  </a:lnTo>
                  <a:lnTo>
                    <a:pt x="76200" y="28193"/>
                  </a:lnTo>
                  <a:lnTo>
                    <a:pt x="76200" y="0"/>
                  </a:lnTo>
                  <a:close/>
                </a:path>
                <a:path w="1633854" h="76200">
                  <a:moveTo>
                    <a:pt x="76200" y="28193"/>
                  </a:moveTo>
                  <a:lnTo>
                    <a:pt x="63500" y="28193"/>
                  </a:lnTo>
                  <a:lnTo>
                    <a:pt x="63500" y="48006"/>
                  </a:lnTo>
                  <a:lnTo>
                    <a:pt x="76200" y="48006"/>
                  </a:lnTo>
                  <a:lnTo>
                    <a:pt x="76200" y="28193"/>
                  </a:lnTo>
                  <a:close/>
                </a:path>
                <a:path w="1633854" h="76200">
                  <a:moveTo>
                    <a:pt x="1633727" y="28193"/>
                  </a:moveTo>
                  <a:lnTo>
                    <a:pt x="76200" y="28193"/>
                  </a:lnTo>
                  <a:lnTo>
                    <a:pt x="76200" y="48006"/>
                  </a:lnTo>
                  <a:lnTo>
                    <a:pt x="1633727" y="48006"/>
                  </a:lnTo>
                  <a:lnTo>
                    <a:pt x="1633727" y="28193"/>
                  </a:lnTo>
                  <a:close/>
                </a:path>
              </a:pathLst>
            </a:custGeom>
            <a:solidFill>
              <a:srgbClr val="EC7C30"/>
            </a:solidFill>
          </p:spPr>
          <p:txBody>
            <a:bodyPr wrap="square" lIns="0" tIns="0" rIns="0" bIns="0" rtlCol="0"/>
            <a:lstStyle/>
            <a:p>
              <a:endParaRPr/>
            </a:p>
          </p:txBody>
        </p:sp>
      </p:grpSp>
      <p:sp>
        <p:nvSpPr>
          <p:cNvPr id="9" name="object 9"/>
          <p:cNvSpPr/>
          <p:nvPr/>
        </p:nvSpPr>
        <p:spPr>
          <a:xfrm>
            <a:off x="6993635" y="4591811"/>
            <a:ext cx="2267712" cy="2740152"/>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7779511" y="7510018"/>
            <a:ext cx="589280" cy="400685"/>
          </a:xfrm>
          <a:prstGeom prst="rect">
            <a:avLst/>
          </a:prstGeom>
        </p:spPr>
        <p:txBody>
          <a:bodyPr vert="horz" wrap="square" lIns="0" tIns="13970" rIns="0" bIns="0" rtlCol="0">
            <a:spAutoFit/>
          </a:bodyPr>
          <a:lstStyle/>
          <a:p>
            <a:pPr marL="12700">
              <a:lnSpc>
                <a:spcPct val="100000"/>
              </a:lnSpc>
              <a:spcBef>
                <a:spcPts val="110"/>
              </a:spcBef>
            </a:pPr>
            <a:r>
              <a:rPr sz="2450" spc="-15" dirty="0">
                <a:latin typeface="Carlito"/>
                <a:cs typeface="Carlito"/>
              </a:rPr>
              <a:t>S</a:t>
            </a:r>
            <a:r>
              <a:rPr sz="2450" spc="5" dirty="0">
                <a:latin typeface="Carlito"/>
                <a:cs typeface="Carlito"/>
              </a:rPr>
              <a:t>WF</a:t>
            </a:r>
            <a:endParaRPr sz="2450">
              <a:latin typeface="Carlito"/>
              <a:cs typeface="Carlito"/>
            </a:endParaRPr>
          </a:p>
        </p:txBody>
      </p:sp>
      <p:grpSp>
        <p:nvGrpSpPr>
          <p:cNvPr id="11" name="object 11"/>
          <p:cNvGrpSpPr/>
          <p:nvPr/>
        </p:nvGrpSpPr>
        <p:grpSpPr>
          <a:xfrm>
            <a:off x="9675114" y="4591811"/>
            <a:ext cx="6252210" cy="2247900"/>
            <a:chOff x="9675114" y="4591811"/>
            <a:chExt cx="6252210" cy="2247900"/>
          </a:xfrm>
        </p:grpSpPr>
        <p:sp>
          <p:nvSpPr>
            <p:cNvPr id="12" name="object 12"/>
            <p:cNvSpPr/>
            <p:nvPr/>
          </p:nvSpPr>
          <p:spPr>
            <a:xfrm>
              <a:off x="11925300" y="4591811"/>
              <a:ext cx="4002023" cy="224790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9675114" y="5924550"/>
              <a:ext cx="2382520" cy="76200"/>
            </a:xfrm>
            <a:custGeom>
              <a:avLst/>
              <a:gdLst/>
              <a:ahLst/>
              <a:cxnLst/>
              <a:rect l="l" t="t" r="r" b="b"/>
              <a:pathLst>
                <a:path w="2382520" h="76200">
                  <a:moveTo>
                    <a:pt x="76200" y="0"/>
                  </a:moveTo>
                  <a:lnTo>
                    <a:pt x="0" y="38100"/>
                  </a:lnTo>
                  <a:lnTo>
                    <a:pt x="76200" y="76200"/>
                  </a:lnTo>
                  <a:lnTo>
                    <a:pt x="76200" y="48006"/>
                  </a:lnTo>
                  <a:lnTo>
                    <a:pt x="63500" y="48006"/>
                  </a:lnTo>
                  <a:lnTo>
                    <a:pt x="63500" y="28193"/>
                  </a:lnTo>
                  <a:lnTo>
                    <a:pt x="76200" y="28193"/>
                  </a:lnTo>
                  <a:lnTo>
                    <a:pt x="76200" y="0"/>
                  </a:lnTo>
                  <a:close/>
                </a:path>
                <a:path w="2382520" h="76200">
                  <a:moveTo>
                    <a:pt x="76200" y="28193"/>
                  </a:moveTo>
                  <a:lnTo>
                    <a:pt x="63500" y="28193"/>
                  </a:lnTo>
                  <a:lnTo>
                    <a:pt x="63500" y="48006"/>
                  </a:lnTo>
                  <a:lnTo>
                    <a:pt x="76200" y="48006"/>
                  </a:lnTo>
                  <a:lnTo>
                    <a:pt x="76200" y="28193"/>
                  </a:lnTo>
                  <a:close/>
                </a:path>
                <a:path w="2382520" h="76200">
                  <a:moveTo>
                    <a:pt x="2382392" y="28193"/>
                  </a:moveTo>
                  <a:lnTo>
                    <a:pt x="76200" y="28193"/>
                  </a:lnTo>
                  <a:lnTo>
                    <a:pt x="76200" y="48006"/>
                  </a:lnTo>
                  <a:lnTo>
                    <a:pt x="2382392" y="48006"/>
                  </a:lnTo>
                  <a:lnTo>
                    <a:pt x="2382392" y="28193"/>
                  </a:lnTo>
                  <a:close/>
                </a:path>
              </a:pathLst>
            </a:custGeom>
            <a:solidFill>
              <a:srgbClr val="EC7C30"/>
            </a:solidFill>
          </p:spPr>
          <p:txBody>
            <a:bodyPr wrap="square" lIns="0" tIns="0" rIns="0" bIns="0" rtlCol="0"/>
            <a:lstStyle/>
            <a:p>
              <a:endParaRPr/>
            </a:p>
          </p:txBody>
        </p:sp>
      </p:grpSp>
      <p:sp>
        <p:nvSpPr>
          <p:cNvPr id="14" name="object 14"/>
          <p:cNvSpPr txBox="1"/>
          <p:nvPr/>
        </p:nvSpPr>
        <p:spPr>
          <a:xfrm>
            <a:off x="13448791" y="7134300"/>
            <a:ext cx="1228725"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Carlito"/>
                <a:cs typeface="Carlito"/>
              </a:rPr>
              <a:t>Customers</a:t>
            </a:r>
            <a:endParaRPr sz="2200">
              <a:latin typeface="Carlito"/>
              <a:cs typeface="Carlito"/>
            </a:endParaRPr>
          </a:p>
        </p:txBody>
      </p:sp>
      <p:sp>
        <p:nvSpPr>
          <p:cNvPr id="16" name="object 16"/>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20</a:t>
            </a:fld>
            <a:endParaRPr spc="5" dirty="0"/>
          </a:p>
        </p:txBody>
      </p:sp>
      <p:sp>
        <p:nvSpPr>
          <p:cNvPr id="15" name="object 15"/>
          <p:cNvSpPr txBox="1"/>
          <p:nvPr/>
        </p:nvSpPr>
        <p:spPr>
          <a:xfrm>
            <a:off x="10375518" y="5471286"/>
            <a:ext cx="882015" cy="400685"/>
          </a:xfrm>
          <a:prstGeom prst="rect">
            <a:avLst/>
          </a:prstGeom>
        </p:spPr>
        <p:txBody>
          <a:bodyPr vert="horz" wrap="square" lIns="0" tIns="13970" rIns="0" bIns="0" rtlCol="0">
            <a:spAutoFit/>
          </a:bodyPr>
          <a:lstStyle/>
          <a:p>
            <a:pPr marL="12700">
              <a:lnSpc>
                <a:spcPct val="100000"/>
              </a:lnSpc>
              <a:spcBef>
                <a:spcPts val="110"/>
              </a:spcBef>
            </a:pPr>
            <a:r>
              <a:rPr sz="2450" dirty="0">
                <a:latin typeface="Carlito"/>
                <a:cs typeface="Carlito"/>
              </a:rPr>
              <a:t>O</a:t>
            </a:r>
            <a:r>
              <a:rPr sz="2450" spc="-40" dirty="0">
                <a:latin typeface="Carlito"/>
                <a:cs typeface="Carlito"/>
              </a:rPr>
              <a:t>r</a:t>
            </a:r>
            <a:r>
              <a:rPr sz="2450" dirty="0">
                <a:latin typeface="Carlito"/>
                <a:cs typeface="Carlito"/>
              </a:rPr>
              <a:t>de</a:t>
            </a:r>
            <a:r>
              <a:rPr sz="2450" spc="-45" dirty="0">
                <a:latin typeface="Carlito"/>
                <a:cs typeface="Carlito"/>
              </a:rPr>
              <a:t>r</a:t>
            </a:r>
            <a:r>
              <a:rPr sz="2450" dirty="0">
                <a:latin typeface="Carlito"/>
                <a:cs typeface="Carlito"/>
              </a:rPr>
              <a:t>s</a:t>
            </a:r>
            <a:endParaRPr sz="2450">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31585" y="268350"/>
            <a:ext cx="4592955" cy="513715"/>
          </a:xfrm>
          <a:prstGeom prst="rect">
            <a:avLst/>
          </a:prstGeom>
        </p:spPr>
        <p:txBody>
          <a:bodyPr vert="horz" wrap="square" lIns="0" tIns="12700" rIns="0" bIns="0" rtlCol="0">
            <a:spAutoFit/>
          </a:bodyPr>
          <a:lstStyle/>
          <a:p>
            <a:pPr marL="12700">
              <a:lnSpc>
                <a:spcPct val="100000"/>
              </a:lnSpc>
              <a:spcBef>
                <a:spcPts val="100"/>
              </a:spcBef>
            </a:pPr>
            <a:r>
              <a:rPr sz="3200" spc="60" dirty="0"/>
              <a:t>Amazon </a:t>
            </a:r>
            <a:r>
              <a:rPr sz="3200" spc="90" dirty="0"/>
              <a:t>SWF</a:t>
            </a:r>
            <a:r>
              <a:rPr sz="3200" spc="-95" dirty="0"/>
              <a:t> </a:t>
            </a:r>
            <a:r>
              <a:rPr sz="3200" spc="60" dirty="0"/>
              <a:t>Example</a:t>
            </a:r>
            <a:endParaRPr sz="3200"/>
          </a:p>
        </p:txBody>
      </p:sp>
      <p:sp>
        <p:nvSpPr>
          <p:cNvPr id="3" name="object 3"/>
          <p:cNvSpPr/>
          <p:nvPr/>
        </p:nvSpPr>
        <p:spPr>
          <a:xfrm>
            <a:off x="5856732" y="722376"/>
            <a:ext cx="4550664" cy="231648"/>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1011682" y="2758185"/>
            <a:ext cx="2237740" cy="788670"/>
            <a:chOff x="1011682" y="2758185"/>
            <a:chExt cx="2237740" cy="788670"/>
          </a:xfrm>
        </p:grpSpPr>
        <p:sp>
          <p:nvSpPr>
            <p:cNvPr id="5" name="object 5"/>
            <p:cNvSpPr/>
            <p:nvPr/>
          </p:nvSpPr>
          <p:spPr>
            <a:xfrm>
              <a:off x="1018032" y="2764535"/>
              <a:ext cx="2225040" cy="775970"/>
            </a:xfrm>
            <a:custGeom>
              <a:avLst/>
              <a:gdLst/>
              <a:ahLst/>
              <a:cxnLst/>
              <a:rect l="l" t="t" r="r" b="b"/>
              <a:pathLst>
                <a:path w="2225040" h="775970">
                  <a:moveTo>
                    <a:pt x="1867027" y="0"/>
                  </a:moveTo>
                  <a:lnTo>
                    <a:pt x="358013" y="0"/>
                  </a:lnTo>
                  <a:lnTo>
                    <a:pt x="313099" y="3021"/>
                  </a:lnTo>
                  <a:lnTo>
                    <a:pt x="269852" y="11843"/>
                  </a:lnTo>
                  <a:lnTo>
                    <a:pt x="228606" y="26102"/>
                  </a:lnTo>
                  <a:lnTo>
                    <a:pt x="189697" y="45435"/>
                  </a:lnTo>
                  <a:lnTo>
                    <a:pt x="153460" y="69480"/>
                  </a:lnTo>
                  <a:lnTo>
                    <a:pt x="120231" y="97872"/>
                  </a:lnTo>
                  <a:lnTo>
                    <a:pt x="90345" y="130249"/>
                  </a:lnTo>
                  <a:lnTo>
                    <a:pt x="64136" y="166248"/>
                  </a:lnTo>
                  <a:lnTo>
                    <a:pt x="41941" y="205505"/>
                  </a:lnTo>
                  <a:lnTo>
                    <a:pt x="24095" y="247658"/>
                  </a:lnTo>
                  <a:lnTo>
                    <a:pt x="10932" y="292343"/>
                  </a:lnTo>
                  <a:lnTo>
                    <a:pt x="2788" y="339197"/>
                  </a:lnTo>
                  <a:lnTo>
                    <a:pt x="0" y="387858"/>
                  </a:lnTo>
                  <a:lnTo>
                    <a:pt x="2788" y="436518"/>
                  </a:lnTo>
                  <a:lnTo>
                    <a:pt x="10932" y="483372"/>
                  </a:lnTo>
                  <a:lnTo>
                    <a:pt x="24095" y="528057"/>
                  </a:lnTo>
                  <a:lnTo>
                    <a:pt x="41941" y="570210"/>
                  </a:lnTo>
                  <a:lnTo>
                    <a:pt x="64136" y="609467"/>
                  </a:lnTo>
                  <a:lnTo>
                    <a:pt x="90345" y="645466"/>
                  </a:lnTo>
                  <a:lnTo>
                    <a:pt x="120231" y="677843"/>
                  </a:lnTo>
                  <a:lnTo>
                    <a:pt x="153460" y="706235"/>
                  </a:lnTo>
                  <a:lnTo>
                    <a:pt x="189697" y="730280"/>
                  </a:lnTo>
                  <a:lnTo>
                    <a:pt x="228606" y="749613"/>
                  </a:lnTo>
                  <a:lnTo>
                    <a:pt x="269852" y="763872"/>
                  </a:lnTo>
                  <a:lnTo>
                    <a:pt x="313099" y="772694"/>
                  </a:lnTo>
                  <a:lnTo>
                    <a:pt x="358013" y="775715"/>
                  </a:lnTo>
                  <a:lnTo>
                    <a:pt x="1867027" y="775715"/>
                  </a:lnTo>
                  <a:lnTo>
                    <a:pt x="1911938" y="772694"/>
                  </a:lnTo>
                  <a:lnTo>
                    <a:pt x="1955183" y="763872"/>
                  </a:lnTo>
                  <a:lnTo>
                    <a:pt x="1996428" y="749613"/>
                  </a:lnTo>
                  <a:lnTo>
                    <a:pt x="2035336" y="730280"/>
                  </a:lnTo>
                  <a:lnTo>
                    <a:pt x="2071573" y="706235"/>
                  </a:lnTo>
                  <a:lnTo>
                    <a:pt x="2104803" y="677843"/>
                  </a:lnTo>
                  <a:lnTo>
                    <a:pt x="2134690" y="645466"/>
                  </a:lnTo>
                  <a:lnTo>
                    <a:pt x="2160899" y="609467"/>
                  </a:lnTo>
                  <a:lnTo>
                    <a:pt x="2183095" y="570210"/>
                  </a:lnTo>
                  <a:lnTo>
                    <a:pt x="2200943" y="528057"/>
                  </a:lnTo>
                  <a:lnTo>
                    <a:pt x="2214106" y="483372"/>
                  </a:lnTo>
                  <a:lnTo>
                    <a:pt x="2222250" y="436518"/>
                  </a:lnTo>
                  <a:lnTo>
                    <a:pt x="2225040" y="387858"/>
                  </a:lnTo>
                  <a:lnTo>
                    <a:pt x="2222250" y="339197"/>
                  </a:lnTo>
                  <a:lnTo>
                    <a:pt x="2214106" y="292343"/>
                  </a:lnTo>
                  <a:lnTo>
                    <a:pt x="2200943" y="247658"/>
                  </a:lnTo>
                  <a:lnTo>
                    <a:pt x="2183095" y="205505"/>
                  </a:lnTo>
                  <a:lnTo>
                    <a:pt x="2160899" y="166248"/>
                  </a:lnTo>
                  <a:lnTo>
                    <a:pt x="2134690" y="130249"/>
                  </a:lnTo>
                  <a:lnTo>
                    <a:pt x="2104803" y="97872"/>
                  </a:lnTo>
                  <a:lnTo>
                    <a:pt x="2071573" y="69480"/>
                  </a:lnTo>
                  <a:lnTo>
                    <a:pt x="2035336" y="45435"/>
                  </a:lnTo>
                  <a:lnTo>
                    <a:pt x="1996428" y="26102"/>
                  </a:lnTo>
                  <a:lnTo>
                    <a:pt x="1955183" y="11843"/>
                  </a:lnTo>
                  <a:lnTo>
                    <a:pt x="1911938" y="3021"/>
                  </a:lnTo>
                  <a:lnTo>
                    <a:pt x="1867027" y="0"/>
                  </a:lnTo>
                  <a:close/>
                </a:path>
              </a:pathLst>
            </a:custGeom>
            <a:solidFill>
              <a:srgbClr val="5B9BD4"/>
            </a:solidFill>
          </p:spPr>
          <p:txBody>
            <a:bodyPr wrap="square" lIns="0" tIns="0" rIns="0" bIns="0" rtlCol="0"/>
            <a:lstStyle/>
            <a:p>
              <a:endParaRPr/>
            </a:p>
          </p:txBody>
        </p:sp>
        <p:sp>
          <p:nvSpPr>
            <p:cNvPr id="6" name="object 6"/>
            <p:cNvSpPr/>
            <p:nvPr/>
          </p:nvSpPr>
          <p:spPr>
            <a:xfrm>
              <a:off x="1018032" y="2764535"/>
              <a:ext cx="2225040" cy="775970"/>
            </a:xfrm>
            <a:custGeom>
              <a:avLst/>
              <a:gdLst/>
              <a:ahLst/>
              <a:cxnLst/>
              <a:rect l="l" t="t" r="r" b="b"/>
              <a:pathLst>
                <a:path w="2225040" h="775970">
                  <a:moveTo>
                    <a:pt x="358013" y="0"/>
                  </a:moveTo>
                  <a:lnTo>
                    <a:pt x="1867027" y="0"/>
                  </a:lnTo>
                  <a:lnTo>
                    <a:pt x="1911938" y="3021"/>
                  </a:lnTo>
                  <a:lnTo>
                    <a:pt x="1955183" y="11843"/>
                  </a:lnTo>
                  <a:lnTo>
                    <a:pt x="1996428" y="26102"/>
                  </a:lnTo>
                  <a:lnTo>
                    <a:pt x="2035336" y="45435"/>
                  </a:lnTo>
                  <a:lnTo>
                    <a:pt x="2071573" y="69480"/>
                  </a:lnTo>
                  <a:lnTo>
                    <a:pt x="2104803" y="97872"/>
                  </a:lnTo>
                  <a:lnTo>
                    <a:pt x="2134690" y="130249"/>
                  </a:lnTo>
                  <a:lnTo>
                    <a:pt x="2160899" y="166248"/>
                  </a:lnTo>
                  <a:lnTo>
                    <a:pt x="2183095" y="205505"/>
                  </a:lnTo>
                  <a:lnTo>
                    <a:pt x="2200943" y="247658"/>
                  </a:lnTo>
                  <a:lnTo>
                    <a:pt x="2214106" y="292343"/>
                  </a:lnTo>
                  <a:lnTo>
                    <a:pt x="2222250" y="339197"/>
                  </a:lnTo>
                  <a:lnTo>
                    <a:pt x="2225040" y="387858"/>
                  </a:lnTo>
                  <a:lnTo>
                    <a:pt x="2222250" y="436518"/>
                  </a:lnTo>
                  <a:lnTo>
                    <a:pt x="2214106" y="483372"/>
                  </a:lnTo>
                  <a:lnTo>
                    <a:pt x="2200943" y="528057"/>
                  </a:lnTo>
                  <a:lnTo>
                    <a:pt x="2183095" y="570210"/>
                  </a:lnTo>
                  <a:lnTo>
                    <a:pt x="2160899" y="609467"/>
                  </a:lnTo>
                  <a:lnTo>
                    <a:pt x="2134690" y="645466"/>
                  </a:lnTo>
                  <a:lnTo>
                    <a:pt x="2104803" y="677843"/>
                  </a:lnTo>
                  <a:lnTo>
                    <a:pt x="2071573" y="706235"/>
                  </a:lnTo>
                  <a:lnTo>
                    <a:pt x="2035336" y="730280"/>
                  </a:lnTo>
                  <a:lnTo>
                    <a:pt x="1996428" y="749613"/>
                  </a:lnTo>
                  <a:lnTo>
                    <a:pt x="1955183" y="763872"/>
                  </a:lnTo>
                  <a:lnTo>
                    <a:pt x="1911938" y="772694"/>
                  </a:lnTo>
                  <a:lnTo>
                    <a:pt x="1867027" y="775715"/>
                  </a:lnTo>
                  <a:lnTo>
                    <a:pt x="358013" y="775715"/>
                  </a:lnTo>
                  <a:lnTo>
                    <a:pt x="313099" y="772694"/>
                  </a:lnTo>
                  <a:lnTo>
                    <a:pt x="269852" y="763872"/>
                  </a:lnTo>
                  <a:lnTo>
                    <a:pt x="228606" y="749613"/>
                  </a:lnTo>
                  <a:lnTo>
                    <a:pt x="189697" y="730280"/>
                  </a:lnTo>
                  <a:lnTo>
                    <a:pt x="153460" y="706235"/>
                  </a:lnTo>
                  <a:lnTo>
                    <a:pt x="120231" y="677843"/>
                  </a:lnTo>
                  <a:lnTo>
                    <a:pt x="90345" y="645466"/>
                  </a:lnTo>
                  <a:lnTo>
                    <a:pt x="64136" y="609467"/>
                  </a:lnTo>
                  <a:lnTo>
                    <a:pt x="41941" y="570210"/>
                  </a:lnTo>
                  <a:lnTo>
                    <a:pt x="24095" y="528057"/>
                  </a:lnTo>
                  <a:lnTo>
                    <a:pt x="10932" y="483372"/>
                  </a:lnTo>
                  <a:lnTo>
                    <a:pt x="2788" y="436518"/>
                  </a:lnTo>
                  <a:lnTo>
                    <a:pt x="0" y="387858"/>
                  </a:lnTo>
                  <a:lnTo>
                    <a:pt x="2788" y="339197"/>
                  </a:lnTo>
                  <a:lnTo>
                    <a:pt x="10932" y="292343"/>
                  </a:lnTo>
                  <a:lnTo>
                    <a:pt x="24095" y="247658"/>
                  </a:lnTo>
                  <a:lnTo>
                    <a:pt x="41941" y="205505"/>
                  </a:lnTo>
                  <a:lnTo>
                    <a:pt x="64136" y="166248"/>
                  </a:lnTo>
                  <a:lnTo>
                    <a:pt x="90345" y="130249"/>
                  </a:lnTo>
                  <a:lnTo>
                    <a:pt x="120231" y="97872"/>
                  </a:lnTo>
                  <a:lnTo>
                    <a:pt x="153460" y="69480"/>
                  </a:lnTo>
                  <a:lnTo>
                    <a:pt x="189697" y="45435"/>
                  </a:lnTo>
                  <a:lnTo>
                    <a:pt x="228606" y="26102"/>
                  </a:lnTo>
                  <a:lnTo>
                    <a:pt x="269852" y="11843"/>
                  </a:lnTo>
                  <a:lnTo>
                    <a:pt x="313099" y="3021"/>
                  </a:lnTo>
                  <a:lnTo>
                    <a:pt x="358013" y="0"/>
                  </a:lnTo>
                  <a:close/>
                </a:path>
              </a:pathLst>
            </a:custGeom>
            <a:ln w="12192">
              <a:solidFill>
                <a:srgbClr val="41709C"/>
              </a:solidFill>
            </a:ln>
          </p:spPr>
          <p:txBody>
            <a:bodyPr wrap="square" lIns="0" tIns="0" rIns="0" bIns="0" rtlCol="0"/>
            <a:lstStyle/>
            <a:p>
              <a:endParaRPr/>
            </a:p>
          </p:txBody>
        </p:sp>
      </p:grpSp>
      <p:sp>
        <p:nvSpPr>
          <p:cNvPr id="7" name="object 7"/>
          <p:cNvSpPr txBox="1"/>
          <p:nvPr/>
        </p:nvSpPr>
        <p:spPr>
          <a:xfrm>
            <a:off x="1251000" y="2851784"/>
            <a:ext cx="1760220" cy="574040"/>
          </a:xfrm>
          <a:prstGeom prst="rect">
            <a:avLst/>
          </a:prstGeom>
        </p:spPr>
        <p:txBody>
          <a:bodyPr vert="horz" wrap="square" lIns="0" tIns="12700" rIns="0" bIns="0" rtlCol="0">
            <a:spAutoFit/>
          </a:bodyPr>
          <a:lstStyle/>
          <a:p>
            <a:pPr marL="559435" marR="5080" indent="-547370">
              <a:lnSpc>
                <a:spcPct val="100000"/>
              </a:lnSpc>
              <a:spcBef>
                <a:spcPts val="100"/>
              </a:spcBef>
            </a:pPr>
            <a:r>
              <a:rPr sz="1800" spc="-10" dirty="0">
                <a:solidFill>
                  <a:srgbClr val="FFFFFF"/>
                </a:solidFill>
                <a:latin typeface="Noto Sans"/>
                <a:cs typeface="Noto Sans"/>
              </a:rPr>
              <a:t>Customer</a:t>
            </a:r>
            <a:r>
              <a:rPr sz="1800" spc="-85" dirty="0">
                <a:solidFill>
                  <a:srgbClr val="FFFFFF"/>
                </a:solidFill>
                <a:latin typeface="Noto Sans"/>
                <a:cs typeface="Noto Sans"/>
              </a:rPr>
              <a:t> </a:t>
            </a:r>
            <a:r>
              <a:rPr sz="1800" spc="-15" dirty="0">
                <a:solidFill>
                  <a:srgbClr val="FFFFFF"/>
                </a:solidFill>
                <a:latin typeface="Noto Sans"/>
                <a:cs typeface="Noto Sans"/>
              </a:rPr>
              <a:t>Order  (Start)</a:t>
            </a:r>
            <a:endParaRPr sz="1800">
              <a:latin typeface="Noto Sans"/>
              <a:cs typeface="Noto Sans"/>
            </a:endParaRPr>
          </a:p>
        </p:txBody>
      </p:sp>
      <p:grpSp>
        <p:nvGrpSpPr>
          <p:cNvPr id="8" name="object 8"/>
          <p:cNvGrpSpPr/>
          <p:nvPr/>
        </p:nvGrpSpPr>
        <p:grpSpPr>
          <a:xfrm>
            <a:off x="3738117" y="2758185"/>
            <a:ext cx="1995805" cy="788670"/>
            <a:chOff x="3738117" y="2758185"/>
            <a:chExt cx="1995805" cy="788670"/>
          </a:xfrm>
        </p:grpSpPr>
        <p:sp>
          <p:nvSpPr>
            <p:cNvPr id="9" name="object 9"/>
            <p:cNvSpPr/>
            <p:nvPr/>
          </p:nvSpPr>
          <p:spPr>
            <a:xfrm>
              <a:off x="3744467" y="2764535"/>
              <a:ext cx="1983105" cy="775970"/>
            </a:xfrm>
            <a:custGeom>
              <a:avLst/>
              <a:gdLst/>
              <a:ahLst/>
              <a:cxnLst/>
              <a:rect l="l" t="t" r="r" b="b"/>
              <a:pathLst>
                <a:path w="1983104" h="775970">
                  <a:moveTo>
                    <a:pt x="1853438" y="0"/>
                  </a:moveTo>
                  <a:lnTo>
                    <a:pt x="129286" y="0"/>
                  </a:lnTo>
                  <a:lnTo>
                    <a:pt x="78974" y="10163"/>
                  </a:lnTo>
                  <a:lnTo>
                    <a:pt x="37877" y="37877"/>
                  </a:lnTo>
                  <a:lnTo>
                    <a:pt x="10163" y="78974"/>
                  </a:lnTo>
                  <a:lnTo>
                    <a:pt x="0" y="129286"/>
                  </a:lnTo>
                  <a:lnTo>
                    <a:pt x="0" y="646429"/>
                  </a:lnTo>
                  <a:lnTo>
                    <a:pt x="10163" y="696741"/>
                  </a:lnTo>
                  <a:lnTo>
                    <a:pt x="37877" y="737838"/>
                  </a:lnTo>
                  <a:lnTo>
                    <a:pt x="78974" y="765552"/>
                  </a:lnTo>
                  <a:lnTo>
                    <a:pt x="129286" y="775715"/>
                  </a:lnTo>
                  <a:lnTo>
                    <a:pt x="1853438" y="775715"/>
                  </a:lnTo>
                  <a:lnTo>
                    <a:pt x="1903749" y="765552"/>
                  </a:lnTo>
                  <a:lnTo>
                    <a:pt x="1944846" y="737838"/>
                  </a:lnTo>
                  <a:lnTo>
                    <a:pt x="1972560" y="696741"/>
                  </a:lnTo>
                  <a:lnTo>
                    <a:pt x="1982724" y="646429"/>
                  </a:lnTo>
                  <a:lnTo>
                    <a:pt x="1982724" y="129286"/>
                  </a:lnTo>
                  <a:lnTo>
                    <a:pt x="1972560" y="78974"/>
                  </a:lnTo>
                  <a:lnTo>
                    <a:pt x="1944846" y="37877"/>
                  </a:lnTo>
                  <a:lnTo>
                    <a:pt x="1903749" y="10163"/>
                  </a:lnTo>
                  <a:lnTo>
                    <a:pt x="1853438" y="0"/>
                  </a:lnTo>
                  <a:close/>
                </a:path>
              </a:pathLst>
            </a:custGeom>
            <a:solidFill>
              <a:srgbClr val="A9D18E"/>
            </a:solidFill>
          </p:spPr>
          <p:txBody>
            <a:bodyPr wrap="square" lIns="0" tIns="0" rIns="0" bIns="0" rtlCol="0"/>
            <a:lstStyle/>
            <a:p>
              <a:endParaRPr/>
            </a:p>
          </p:txBody>
        </p:sp>
        <p:sp>
          <p:nvSpPr>
            <p:cNvPr id="10" name="object 10"/>
            <p:cNvSpPr/>
            <p:nvPr/>
          </p:nvSpPr>
          <p:spPr>
            <a:xfrm>
              <a:off x="3744467" y="2764535"/>
              <a:ext cx="1983105" cy="775970"/>
            </a:xfrm>
            <a:custGeom>
              <a:avLst/>
              <a:gdLst/>
              <a:ahLst/>
              <a:cxnLst/>
              <a:rect l="l" t="t" r="r" b="b"/>
              <a:pathLst>
                <a:path w="1983104" h="775970">
                  <a:moveTo>
                    <a:pt x="0" y="129286"/>
                  </a:moveTo>
                  <a:lnTo>
                    <a:pt x="10163" y="78974"/>
                  </a:lnTo>
                  <a:lnTo>
                    <a:pt x="37877" y="37877"/>
                  </a:lnTo>
                  <a:lnTo>
                    <a:pt x="78974" y="10163"/>
                  </a:lnTo>
                  <a:lnTo>
                    <a:pt x="129286" y="0"/>
                  </a:lnTo>
                  <a:lnTo>
                    <a:pt x="1853438" y="0"/>
                  </a:lnTo>
                  <a:lnTo>
                    <a:pt x="1903749" y="10163"/>
                  </a:lnTo>
                  <a:lnTo>
                    <a:pt x="1944846" y="37877"/>
                  </a:lnTo>
                  <a:lnTo>
                    <a:pt x="1972560" y="78974"/>
                  </a:lnTo>
                  <a:lnTo>
                    <a:pt x="1982724" y="129286"/>
                  </a:lnTo>
                  <a:lnTo>
                    <a:pt x="1982724" y="646429"/>
                  </a:lnTo>
                  <a:lnTo>
                    <a:pt x="1972560" y="696741"/>
                  </a:lnTo>
                  <a:lnTo>
                    <a:pt x="1944846" y="737838"/>
                  </a:lnTo>
                  <a:lnTo>
                    <a:pt x="1903749" y="765552"/>
                  </a:lnTo>
                  <a:lnTo>
                    <a:pt x="1853438" y="775715"/>
                  </a:lnTo>
                  <a:lnTo>
                    <a:pt x="129286" y="775715"/>
                  </a:lnTo>
                  <a:lnTo>
                    <a:pt x="78974" y="765552"/>
                  </a:lnTo>
                  <a:lnTo>
                    <a:pt x="37877" y="737838"/>
                  </a:lnTo>
                  <a:lnTo>
                    <a:pt x="10163" y="696741"/>
                  </a:lnTo>
                  <a:lnTo>
                    <a:pt x="0" y="646429"/>
                  </a:lnTo>
                  <a:lnTo>
                    <a:pt x="0" y="129286"/>
                  </a:lnTo>
                  <a:close/>
                </a:path>
              </a:pathLst>
            </a:custGeom>
            <a:ln w="12192">
              <a:solidFill>
                <a:srgbClr val="538235"/>
              </a:solidFill>
            </a:ln>
          </p:spPr>
          <p:txBody>
            <a:bodyPr wrap="square" lIns="0" tIns="0" rIns="0" bIns="0" rtlCol="0"/>
            <a:lstStyle/>
            <a:p>
              <a:endParaRPr/>
            </a:p>
          </p:txBody>
        </p:sp>
      </p:grpSp>
      <p:sp>
        <p:nvSpPr>
          <p:cNvPr id="11" name="object 11"/>
          <p:cNvSpPr txBox="1"/>
          <p:nvPr/>
        </p:nvSpPr>
        <p:spPr>
          <a:xfrm>
            <a:off x="4076446" y="2988945"/>
            <a:ext cx="131826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404040"/>
                </a:solidFill>
                <a:latin typeface="Noto Sans"/>
                <a:cs typeface="Noto Sans"/>
              </a:rPr>
              <a:t>Verify</a:t>
            </a:r>
            <a:r>
              <a:rPr sz="1800" spc="-60" dirty="0">
                <a:solidFill>
                  <a:srgbClr val="404040"/>
                </a:solidFill>
                <a:latin typeface="Noto Sans"/>
                <a:cs typeface="Noto Sans"/>
              </a:rPr>
              <a:t> </a:t>
            </a:r>
            <a:r>
              <a:rPr sz="1800" spc="-15" dirty="0">
                <a:solidFill>
                  <a:srgbClr val="404040"/>
                </a:solidFill>
                <a:latin typeface="Noto Sans"/>
                <a:cs typeface="Noto Sans"/>
              </a:rPr>
              <a:t>Order</a:t>
            </a:r>
            <a:endParaRPr sz="1800">
              <a:latin typeface="Noto Sans"/>
              <a:cs typeface="Noto Sans"/>
            </a:endParaRPr>
          </a:p>
        </p:txBody>
      </p:sp>
      <p:grpSp>
        <p:nvGrpSpPr>
          <p:cNvPr id="12" name="object 12"/>
          <p:cNvGrpSpPr/>
          <p:nvPr/>
        </p:nvGrpSpPr>
        <p:grpSpPr>
          <a:xfrm>
            <a:off x="8706357" y="2758185"/>
            <a:ext cx="1997075" cy="788670"/>
            <a:chOff x="8706357" y="2758185"/>
            <a:chExt cx="1997075" cy="788670"/>
          </a:xfrm>
        </p:grpSpPr>
        <p:sp>
          <p:nvSpPr>
            <p:cNvPr id="13" name="object 13"/>
            <p:cNvSpPr/>
            <p:nvPr/>
          </p:nvSpPr>
          <p:spPr>
            <a:xfrm>
              <a:off x="8712707" y="2764535"/>
              <a:ext cx="1984375" cy="775970"/>
            </a:xfrm>
            <a:custGeom>
              <a:avLst/>
              <a:gdLst/>
              <a:ahLst/>
              <a:cxnLst/>
              <a:rect l="l" t="t" r="r" b="b"/>
              <a:pathLst>
                <a:path w="1984375" h="775970">
                  <a:moveTo>
                    <a:pt x="1854962" y="0"/>
                  </a:moveTo>
                  <a:lnTo>
                    <a:pt x="129286" y="0"/>
                  </a:lnTo>
                  <a:lnTo>
                    <a:pt x="78974" y="10163"/>
                  </a:lnTo>
                  <a:lnTo>
                    <a:pt x="37877" y="37877"/>
                  </a:lnTo>
                  <a:lnTo>
                    <a:pt x="10163" y="78974"/>
                  </a:lnTo>
                  <a:lnTo>
                    <a:pt x="0" y="129286"/>
                  </a:lnTo>
                  <a:lnTo>
                    <a:pt x="0" y="646429"/>
                  </a:lnTo>
                  <a:lnTo>
                    <a:pt x="10163" y="696741"/>
                  </a:lnTo>
                  <a:lnTo>
                    <a:pt x="37877" y="737838"/>
                  </a:lnTo>
                  <a:lnTo>
                    <a:pt x="78974" y="765552"/>
                  </a:lnTo>
                  <a:lnTo>
                    <a:pt x="129286" y="775715"/>
                  </a:lnTo>
                  <a:lnTo>
                    <a:pt x="1854962" y="775715"/>
                  </a:lnTo>
                  <a:lnTo>
                    <a:pt x="1905273" y="765552"/>
                  </a:lnTo>
                  <a:lnTo>
                    <a:pt x="1946370" y="737838"/>
                  </a:lnTo>
                  <a:lnTo>
                    <a:pt x="1974084" y="696741"/>
                  </a:lnTo>
                  <a:lnTo>
                    <a:pt x="1984248" y="646429"/>
                  </a:lnTo>
                  <a:lnTo>
                    <a:pt x="1984248" y="129286"/>
                  </a:lnTo>
                  <a:lnTo>
                    <a:pt x="1974084" y="78974"/>
                  </a:lnTo>
                  <a:lnTo>
                    <a:pt x="1946370" y="37877"/>
                  </a:lnTo>
                  <a:lnTo>
                    <a:pt x="1905273" y="10163"/>
                  </a:lnTo>
                  <a:lnTo>
                    <a:pt x="1854962" y="0"/>
                  </a:lnTo>
                  <a:close/>
                </a:path>
              </a:pathLst>
            </a:custGeom>
            <a:solidFill>
              <a:srgbClr val="A9D18E"/>
            </a:solidFill>
          </p:spPr>
          <p:txBody>
            <a:bodyPr wrap="square" lIns="0" tIns="0" rIns="0" bIns="0" rtlCol="0"/>
            <a:lstStyle/>
            <a:p>
              <a:endParaRPr/>
            </a:p>
          </p:txBody>
        </p:sp>
        <p:sp>
          <p:nvSpPr>
            <p:cNvPr id="14" name="object 14"/>
            <p:cNvSpPr/>
            <p:nvPr/>
          </p:nvSpPr>
          <p:spPr>
            <a:xfrm>
              <a:off x="8712707" y="2764535"/>
              <a:ext cx="1984375" cy="775970"/>
            </a:xfrm>
            <a:custGeom>
              <a:avLst/>
              <a:gdLst/>
              <a:ahLst/>
              <a:cxnLst/>
              <a:rect l="l" t="t" r="r" b="b"/>
              <a:pathLst>
                <a:path w="1984375" h="775970">
                  <a:moveTo>
                    <a:pt x="0" y="129286"/>
                  </a:moveTo>
                  <a:lnTo>
                    <a:pt x="10163" y="78974"/>
                  </a:lnTo>
                  <a:lnTo>
                    <a:pt x="37877" y="37877"/>
                  </a:lnTo>
                  <a:lnTo>
                    <a:pt x="78974" y="10163"/>
                  </a:lnTo>
                  <a:lnTo>
                    <a:pt x="129286" y="0"/>
                  </a:lnTo>
                  <a:lnTo>
                    <a:pt x="1854962" y="0"/>
                  </a:lnTo>
                  <a:lnTo>
                    <a:pt x="1905273" y="10163"/>
                  </a:lnTo>
                  <a:lnTo>
                    <a:pt x="1946370" y="37877"/>
                  </a:lnTo>
                  <a:lnTo>
                    <a:pt x="1974084" y="78974"/>
                  </a:lnTo>
                  <a:lnTo>
                    <a:pt x="1984248" y="129286"/>
                  </a:lnTo>
                  <a:lnTo>
                    <a:pt x="1984248" y="646429"/>
                  </a:lnTo>
                  <a:lnTo>
                    <a:pt x="1974084" y="696741"/>
                  </a:lnTo>
                  <a:lnTo>
                    <a:pt x="1946370" y="737838"/>
                  </a:lnTo>
                  <a:lnTo>
                    <a:pt x="1905273" y="765552"/>
                  </a:lnTo>
                  <a:lnTo>
                    <a:pt x="1854962" y="775715"/>
                  </a:lnTo>
                  <a:lnTo>
                    <a:pt x="129286" y="775715"/>
                  </a:lnTo>
                  <a:lnTo>
                    <a:pt x="78974" y="765552"/>
                  </a:lnTo>
                  <a:lnTo>
                    <a:pt x="37877" y="737838"/>
                  </a:lnTo>
                  <a:lnTo>
                    <a:pt x="10163" y="696741"/>
                  </a:lnTo>
                  <a:lnTo>
                    <a:pt x="0" y="646429"/>
                  </a:lnTo>
                  <a:lnTo>
                    <a:pt x="0" y="129286"/>
                  </a:lnTo>
                  <a:close/>
                </a:path>
              </a:pathLst>
            </a:custGeom>
            <a:ln w="12192">
              <a:solidFill>
                <a:srgbClr val="538235"/>
              </a:solidFill>
            </a:ln>
          </p:spPr>
          <p:txBody>
            <a:bodyPr wrap="square" lIns="0" tIns="0" rIns="0" bIns="0" rtlCol="0"/>
            <a:lstStyle/>
            <a:p>
              <a:endParaRPr/>
            </a:p>
          </p:txBody>
        </p:sp>
      </p:grpSp>
      <p:sp>
        <p:nvSpPr>
          <p:cNvPr id="15" name="object 15"/>
          <p:cNvSpPr txBox="1"/>
          <p:nvPr/>
        </p:nvSpPr>
        <p:spPr>
          <a:xfrm>
            <a:off x="9117330" y="2988945"/>
            <a:ext cx="117538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04040"/>
                </a:solidFill>
                <a:latin typeface="Noto Sans"/>
                <a:cs typeface="Noto Sans"/>
              </a:rPr>
              <a:t>Ship</a:t>
            </a:r>
            <a:r>
              <a:rPr sz="1800" spc="-85" dirty="0">
                <a:solidFill>
                  <a:srgbClr val="404040"/>
                </a:solidFill>
                <a:latin typeface="Noto Sans"/>
                <a:cs typeface="Noto Sans"/>
              </a:rPr>
              <a:t> </a:t>
            </a:r>
            <a:r>
              <a:rPr sz="1800" spc="-15" dirty="0">
                <a:solidFill>
                  <a:srgbClr val="404040"/>
                </a:solidFill>
                <a:latin typeface="Noto Sans"/>
                <a:cs typeface="Noto Sans"/>
              </a:rPr>
              <a:t>Order</a:t>
            </a:r>
            <a:endParaRPr sz="1800">
              <a:latin typeface="Noto Sans"/>
              <a:cs typeface="Noto Sans"/>
            </a:endParaRPr>
          </a:p>
        </p:txBody>
      </p:sp>
      <p:grpSp>
        <p:nvGrpSpPr>
          <p:cNvPr id="16" name="object 16"/>
          <p:cNvGrpSpPr/>
          <p:nvPr/>
        </p:nvGrpSpPr>
        <p:grpSpPr>
          <a:xfrm>
            <a:off x="6222238" y="2758185"/>
            <a:ext cx="1997075" cy="788670"/>
            <a:chOff x="6222238" y="2758185"/>
            <a:chExt cx="1997075" cy="788670"/>
          </a:xfrm>
        </p:grpSpPr>
        <p:sp>
          <p:nvSpPr>
            <p:cNvPr id="17" name="object 17"/>
            <p:cNvSpPr/>
            <p:nvPr/>
          </p:nvSpPr>
          <p:spPr>
            <a:xfrm>
              <a:off x="6228588" y="2764535"/>
              <a:ext cx="1984375" cy="775970"/>
            </a:xfrm>
            <a:custGeom>
              <a:avLst/>
              <a:gdLst/>
              <a:ahLst/>
              <a:cxnLst/>
              <a:rect l="l" t="t" r="r" b="b"/>
              <a:pathLst>
                <a:path w="1984375" h="775970">
                  <a:moveTo>
                    <a:pt x="1854962" y="0"/>
                  </a:moveTo>
                  <a:lnTo>
                    <a:pt x="129286" y="0"/>
                  </a:lnTo>
                  <a:lnTo>
                    <a:pt x="78974" y="10163"/>
                  </a:lnTo>
                  <a:lnTo>
                    <a:pt x="37877" y="37877"/>
                  </a:lnTo>
                  <a:lnTo>
                    <a:pt x="10163" y="78974"/>
                  </a:lnTo>
                  <a:lnTo>
                    <a:pt x="0" y="129286"/>
                  </a:lnTo>
                  <a:lnTo>
                    <a:pt x="0" y="646429"/>
                  </a:lnTo>
                  <a:lnTo>
                    <a:pt x="10163" y="696741"/>
                  </a:lnTo>
                  <a:lnTo>
                    <a:pt x="37877" y="737838"/>
                  </a:lnTo>
                  <a:lnTo>
                    <a:pt x="78974" y="765552"/>
                  </a:lnTo>
                  <a:lnTo>
                    <a:pt x="129286" y="775715"/>
                  </a:lnTo>
                  <a:lnTo>
                    <a:pt x="1854962" y="775715"/>
                  </a:lnTo>
                  <a:lnTo>
                    <a:pt x="1905273" y="765552"/>
                  </a:lnTo>
                  <a:lnTo>
                    <a:pt x="1946370" y="737838"/>
                  </a:lnTo>
                  <a:lnTo>
                    <a:pt x="1974084" y="696741"/>
                  </a:lnTo>
                  <a:lnTo>
                    <a:pt x="1984247" y="646429"/>
                  </a:lnTo>
                  <a:lnTo>
                    <a:pt x="1984247" y="129286"/>
                  </a:lnTo>
                  <a:lnTo>
                    <a:pt x="1974084" y="78974"/>
                  </a:lnTo>
                  <a:lnTo>
                    <a:pt x="1946370" y="37877"/>
                  </a:lnTo>
                  <a:lnTo>
                    <a:pt x="1905273" y="10163"/>
                  </a:lnTo>
                  <a:lnTo>
                    <a:pt x="1854962" y="0"/>
                  </a:lnTo>
                  <a:close/>
                </a:path>
              </a:pathLst>
            </a:custGeom>
            <a:solidFill>
              <a:srgbClr val="A9D18E"/>
            </a:solidFill>
          </p:spPr>
          <p:txBody>
            <a:bodyPr wrap="square" lIns="0" tIns="0" rIns="0" bIns="0" rtlCol="0"/>
            <a:lstStyle/>
            <a:p>
              <a:endParaRPr/>
            </a:p>
          </p:txBody>
        </p:sp>
        <p:sp>
          <p:nvSpPr>
            <p:cNvPr id="18" name="object 18"/>
            <p:cNvSpPr/>
            <p:nvPr/>
          </p:nvSpPr>
          <p:spPr>
            <a:xfrm>
              <a:off x="6228588" y="2764535"/>
              <a:ext cx="1984375" cy="775970"/>
            </a:xfrm>
            <a:custGeom>
              <a:avLst/>
              <a:gdLst/>
              <a:ahLst/>
              <a:cxnLst/>
              <a:rect l="l" t="t" r="r" b="b"/>
              <a:pathLst>
                <a:path w="1984375" h="775970">
                  <a:moveTo>
                    <a:pt x="0" y="129286"/>
                  </a:moveTo>
                  <a:lnTo>
                    <a:pt x="10163" y="78974"/>
                  </a:lnTo>
                  <a:lnTo>
                    <a:pt x="37877" y="37877"/>
                  </a:lnTo>
                  <a:lnTo>
                    <a:pt x="78974" y="10163"/>
                  </a:lnTo>
                  <a:lnTo>
                    <a:pt x="129286" y="0"/>
                  </a:lnTo>
                  <a:lnTo>
                    <a:pt x="1854962" y="0"/>
                  </a:lnTo>
                  <a:lnTo>
                    <a:pt x="1905273" y="10163"/>
                  </a:lnTo>
                  <a:lnTo>
                    <a:pt x="1946370" y="37877"/>
                  </a:lnTo>
                  <a:lnTo>
                    <a:pt x="1974084" y="78974"/>
                  </a:lnTo>
                  <a:lnTo>
                    <a:pt x="1984247" y="129286"/>
                  </a:lnTo>
                  <a:lnTo>
                    <a:pt x="1984247" y="646429"/>
                  </a:lnTo>
                  <a:lnTo>
                    <a:pt x="1974084" y="696741"/>
                  </a:lnTo>
                  <a:lnTo>
                    <a:pt x="1946370" y="737838"/>
                  </a:lnTo>
                  <a:lnTo>
                    <a:pt x="1905273" y="765552"/>
                  </a:lnTo>
                  <a:lnTo>
                    <a:pt x="1854962" y="775715"/>
                  </a:lnTo>
                  <a:lnTo>
                    <a:pt x="129286" y="775715"/>
                  </a:lnTo>
                  <a:lnTo>
                    <a:pt x="78974" y="765552"/>
                  </a:lnTo>
                  <a:lnTo>
                    <a:pt x="37877" y="737838"/>
                  </a:lnTo>
                  <a:lnTo>
                    <a:pt x="10163" y="696741"/>
                  </a:lnTo>
                  <a:lnTo>
                    <a:pt x="0" y="646429"/>
                  </a:lnTo>
                  <a:lnTo>
                    <a:pt x="0" y="129286"/>
                  </a:lnTo>
                  <a:close/>
                </a:path>
              </a:pathLst>
            </a:custGeom>
            <a:ln w="12192">
              <a:solidFill>
                <a:srgbClr val="538235"/>
              </a:solidFill>
            </a:ln>
          </p:spPr>
          <p:txBody>
            <a:bodyPr wrap="square" lIns="0" tIns="0" rIns="0" bIns="0" rtlCol="0"/>
            <a:lstStyle/>
            <a:p>
              <a:endParaRPr/>
            </a:p>
          </p:txBody>
        </p:sp>
      </p:grpSp>
      <p:sp>
        <p:nvSpPr>
          <p:cNvPr id="19" name="object 19"/>
          <p:cNvSpPr txBox="1"/>
          <p:nvPr/>
        </p:nvSpPr>
        <p:spPr>
          <a:xfrm>
            <a:off x="6480428" y="2851784"/>
            <a:ext cx="1481455" cy="574040"/>
          </a:xfrm>
          <a:prstGeom prst="rect">
            <a:avLst/>
          </a:prstGeom>
        </p:spPr>
        <p:txBody>
          <a:bodyPr vert="horz" wrap="square" lIns="0" tIns="12700" rIns="0" bIns="0" rtlCol="0">
            <a:spAutoFit/>
          </a:bodyPr>
          <a:lstStyle/>
          <a:p>
            <a:pPr marL="489584" marR="5080" indent="-477520">
              <a:lnSpc>
                <a:spcPct val="100000"/>
              </a:lnSpc>
              <a:spcBef>
                <a:spcPts val="100"/>
              </a:spcBef>
            </a:pPr>
            <a:r>
              <a:rPr sz="1800" spc="-30" dirty="0">
                <a:solidFill>
                  <a:srgbClr val="404040"/>
                </a:solidFill>
                <a:latin typeface="Noto Sans"/>
                <a:cs typeface="Noto Sans"/>
              </a:rPr>
              <a:t>Charge</a:t>
            </a:r>
            <a:r>
              <a:rPr sz="1800" spc="-70" dirty="0">
                <a:solidFill>
                  <a:srgbClr val="404040"/>
                </a:solidFill>
                <a:latin typeface="Noto Sans"/>
                <a:cs typeface="Noto Sans"/>
              </a:rPr>
              <a:t> </a:t>
            </a:r>
            <a:r>
              <a:rPr sz="1800" spc="-20" dirty="0">
                <a:solidFill>
                  <a:srgbClr val="404040"/>
                </a:solidFill>
                <a:latin typeface="Noto Sans"/>
                <a:cs typeface="Noto Sans"/>
              </a:rPr>
              <a:t>Credit  Card</a:t>
            </a:r>
            <a:endParaRPr sz="1800">
              <a:latin typeface="Noto Sans"/>
              <a:cs typeface="Noto Sans"/>
            </a:endParaRPr>
          </a:p>
        </p:txBody>
      </p:sp>
      <p:grpSp>
        <p:nvGrpSpPr>
          <p:cNvPr id="20" name="object 20"/>
          <p:cNvGrpSpPr/>
          <p:nvPr/>
        </p:nvGrpSpPr>
        <p:grpSpPr>
          <a:xfrm>
            <a:off x="3243833" y="2758185"/>
            <a:ext cx="12670155" cy="788670"/>
            <a:chOff x="3243833" y="2758185"/>
            <a:chExt cx="12670155" cy="788670"/>
          </a:xfrm>
        </p:grpSpPr>
        <p:sp>
          <p:nvSpPr>
            <p:cNvPr id="21" name="object 21"/>
            <p:cNvSpPr/>
            <p:nvPr/>
          </p:nvSpPr>
          <p:spPr>
            <a:xfrm>
              <a:off x="3243834" y="3114293"/>
              <a:ext cx="7954645" cy="76200"/>
            </a:xfrm>
            <a:custGeom>
              <a:avLst/>
              <a:gdLst/>
              <a:ahLst/>
              <a:cxnLst/>
              <a:rect l="l" t="t" r="r" b="b"/>
              <a:pathLst>
                <a:path w="7954645" h="76200">
                  <a:moveTo>
                    <a:pt x="500380" y="38100"/>
                  </a:moveTo>
                  <a:lnTo>
                    <a:pt x="480555" y="28194"/>
                  </a:lnTo>
                  <a:lnTo>
                    <a:pt x="424180" y="0"/>
                  </a:lnTo>
                  <a:lnTo>
                    <a:pt x="424180" y="28194"/>
                  </a:lnTo>
                  <a:lnTo>
                    <a:pt x="0" y="28194"/>
                  </a:lnTo>
                  <a:lnTo>
                    <a:pt x="0" y="48006"/>
                  </a:lnTo>
                  <a:lnTo>
                    <a:pt x="424180" y="48006"/>
                  </a:lnTo>
                  <a:lnTo>
                    <a:pt x="424180" y="76200"/>
                  </a:lnTo>
                  <a:lnTo>
                    <a:pt x="480568" y="48006"/>
                  </a:lnTo>
                  <a:lnTo>
                    <a:pt x="500380" y="38100"/>
                  </a:lnTo>
                  <a:close/>
                </a:path>
                <a:path w="7954645" h="76200">
                  <a:moveTo>
                    <a:pt x="2984500" y="38100"/>
                  </a:moveTo>
                  <a:lnTo>
                    <a:pt x="2964675" y="28194"/>
                  </a:lnTo>
                  <a:lnTo>
                    <a:pt x="2908300" y="0"/>
                  </a:lnTo>
                  <a:lnTo>
                    <a:pt x="2908300" y="28194"/>
                  </a:lnTo>
                  <a:lnTo>
                    <a:pt x="2484120" y="28194"/>
                  </a:lnTo>
                  <a:lnTo>
                    <a:pt x="2484120" y="48006"/>
                  </a:lnTo>
                  <a:lnTo>
                    <a:pt x="2908300" y="48006"/>
                  </a:lnTo>
                  <a:lnTo>
                    <a:pt x="2908300" y="76200"/>
                  </a:lnTo>
                  <a:lnTo>
                    <a:pt x="2964688" y="48006"/>
                  </a:lnTo>
                  <a:lnTo>
                    <a:pt x="2984500" y="38100"/>
                  </a:lnTo>
                  <a:close/>
                </a:path>
                <a:path w="7954645" h="76200">
                  <a:moveTo>
                    <a:pt x="5470144" y="38100"/>
                  </a:moveTo>
                  <a:lnTo>
                    <a:pt x="5450319" y="28194"/>
                  </a:lnTo>
                  <a:lnTo>
                    <a:pt x="5393944" y="0"/>
                  </a:lnTo>
                  <a:lnTo>
                    <a:pt x="5393944" y="28194"/>
                  </a:lnTo>
                  <a:lnTo>
                    <a:pt x="4969764" y="28194"/>
                  </a:lnTo>
                  <a:lnTo>
                    <a:pt x="4969764" y="48006"/>
                  </a:lnTo>
                  <a:lnTo>
                    <a:pt x="5393944" y="48006"/>
                  </a:lnTo>
                  <a:lnTo>
                    <a:pt x="5393944" y="76200"/>
                  </a:lnTo>
                  <a:lnTo>
                    <a:pt x="5450332" y="48006"/>
                  </a:lnTo>
                  <a:lnTo>
                    <a:pt x="5470144" y="38100"/>
                  </a:lnTo>
                  <a:close/>
                </a:path>
                <a:path w="7954645" h="76200">
                  <a:moveTo>
                    <a:pt x="7954264" y="38100"/>
                  </a:moveTo>
                  <a:lnTo>
                    <a:pt x="7934452" y="28194"/>
                  </a:lnTo>
                  <a:lnTo>
                    <a:pt x="7878064" y="0"/>
                  </a:lnTo>
                  <a:lnTo>
                    <a:pt x="7878064" y="28194"/>
                  </a:lnTo>
                  <a:lnTo>
                    <a:pt x="7453884" y="28194"/>
                  </a:lnTo>
                  <a:lnTo>
                    <a:pt x="7453884" y="48006"/>
                  </a:lnTo>
                  <a:lnTo>
                    <a:pt x="7878064" y="48006"/>
                  </a:lnTo>
                  <a:lnTo>
                    <a:pt x="7878064" y="76200"/>
                  </a:lnTo>
                  <a:lnTo>
                    <a:pt x="7934452" y="48006"/>
                  </a:lnTo>
                  <a:lnTo>
                    <a:pt x="7954264" y="38100"/>
                  </a:lnTo>
                  <a:close/>
                </a:path>
              </a:pathLst>
            </a:custGeom>
            <a:solidFill>
              <a:srgbClr val="EC7C30"/>
            </a:solidFill>
          </p:spPr>
          <p:txBody>
            <a:bodyPr wrap="square" lIns="0" tIns="0" rIns="0" bIns="0" rtlCol="0"/>
            <a:lstStyle/>
            <a:p>
              <a:endParaRPr/>
            </a:p>
          </p:txBody>
        </p:sp>
        <p:sp>
          <p:nvSpPr>
            <p:cNvPr id="22" name="object 22"/>
            <p:cNvSpPr/>
            <p:nvPr/>
          </p:nvSpPr>
          <p:spPr>
            <a:xfrm>
              <a:off x="13680948" y="2764535"/>
              <a:ext cx="2226945" cy="775970"/>
            </a:xfrm>
            <a:custGeom>
              <a:avLst/>
              <a:gdLst/>
              <a:ahLst/>
              <a:cxnLst/>
              <a:rect l="l" t="t" r="r" b="b"/>
              <a:pathLst>
                <a:path w="2226944" h="775970">
                  <a:moveTo>
                    <a:pt x="1868296" y="0"/>
                  </a:moveTo>
                  <a:lnTo>
                    <a:pt x="358267" y="0"/>
                  </a:lnTo>
                  <a:lnTo>
                    <a:pt x="313326" y="3021"/>
                  </a:lnTo>
                  <a:lnTo>
                    <a:pt x="270052" y="11843"/>
                  </a:lnTo>
                  <a:lnTo>
                    <a:pt x="228779" y="26102"/>
                  </a:lnTo>
                  <a:lnTo>
                    <a:pt x="189843" y="45435"/>
                  </a:lnTo>
                  <a:lnTo>
                    <a:pt x="153581" y="69480"/>
                  </a:lnTo>
                  <a:lnTo>
                    <a:pt x="120327" y="97872"/>
                  </a:lnTo>
                  <a:lnTo>
                    <a:pt x="90418" y="130249"/>
                  </a:lnTo>
                  <a:lnTo>
                    <a:pt x="64189" y="166248"/>
                  </a:lnTo>
                  <a:lnTo>
                    <a:pt x="41976" y="205505"/>
                  </a:lnTo>
                  <a:lnTo>
                    <a:pt x="24115" y="247658"/>
                  </a:lnTo>
                  <a:lnTo>
                    <a:pt x="10941" y="292343"/>
                  </a:lnTo>
                  <a:lnTo>
                    <a:pt x="2791" y="339197"/>
                  </a:lnTo>
                  <a:lnTo>
                    <a:pt x="0" y="387858"/>
                  </a:lnTo>
                  <a:lnTo>
                    <a:pt x="2791" y="436518"/>
                  </a:lnTo>
                  <a:lnTo>
                    <a:pt x="10941" y="483372"/>
                  </a:lnTo>
                  <a:lnTo>
                    <a:pt x="24115" y="528057"/>
                  </a:lnTo>
                  <a:lnTo>
                    <a:pt x="41976" y="570210"/>
                  </a:lnTo>
                  <a:lnTo>
                    <a:pt x="64189" y="609467"/>
                  </a:lnTo>
                  <a:lnTo>
                    <a:pt x="90418" y="645466"/>
                  </a:lnTo>
                  <a:lnTo>
                    <a:pt x="120327" y="677843"/>
                  </a:lnTo>
                  <a:lnTo>
                    <a:pt x="153581" y="706235"/>
                  </a:lnTo>
                  <a:lnTo>
                    <a:pt x="189843" y="730280"/>
                  </a:lnTo>
                  <a:lnTo>
                    <a:pt x="228779" y="749613"/>
                  </a:lnTo>
                  <a:lnTo>
                    <a:pt x="270052" y="763872"/>
                  </a:lnTo>
                  <a:lnTo>
                    <a:pt x="313326" y="772694"/>
                  </a:lnTo>
                  <a:lnTo>
                    <a:pt x="358267" y="775715"/>
                  </a:lnTo>
                  <a:lnTo>
                    <a:pt x="1868296" y="775715"/>
                  </a:lnTo>
                  <a:lnTo>
                    <a:pt x="1913237" y="772694"/>
                  </a:lnTo>
                  <a:lnTo>
                    <a:pt x="1956511" y="763872"/>
                  </a:lnTo>
                  <a:lnTo>
                    <a:pt x="1997784" y="749613"/>
                  </a:lnTo>
                  <a:lnTo>
                    <a:pt x="2036720" y="730280"/>
                  </a:lnTo>
                  <a:lnTo>
                    <a:pt x="2072982" y="706235"/>
                  </a:lnTo>
                  <a:lnTo>
                    <a:pt x="2106236" y="677843"/>
                  </a:lnTo>
                  <a:lnTo>
                    <a:pt x="2136145" y="645466"/>
                  </a:lnTo>
                  <a:lnTo>
                    <a:pt x="2162374" y="609467"/>
                  </a:lnTo>
                  <a:lnTo>
                    <a:pt x="2184587" y="570210"/>
                  </a:lnTo>
                  <a:lnTo>
                    <a:pt x="2202448" y="528057"/>
                  </a:lnTo>
                  <a:lnTo>
                    <a:pt x="2215622" y="483372"/>
                  </a:lnTo>
                  <a:lnTo>
                    <a:pt x="2223772" y="436518"/>
                  </a:lnTo>
                  <a:lnTo>
                    <a:pt x="2226563" y="387858"/>
                  </a:lnTo>
                  <a:lnTo>
                    <a:pt x="2223772" y="339197"/>
                  </a:lnTo>
                  <a:lnTo>
                    <a:pt x="2215622" y="292343"/>
                  </a:lnTo>
                  <a:lnTo>
                    <a:pt x="2202448" y="247658"/>
                  </a:lnTo>
                  <a:lnTo>
                    <a:pt x="2184587" y="205505"/>
                  </a:lnTo>
                  <a:lnTo>
                    <a:pt x="2162374" y="166248"/>
                  </a:lnTo>
                  <a:lnTo>
                    <a:pt x="2136145" y="130249"/>
                  </a:lnTo>
                  <a:lnTo>
                    <a:pt x="2106236" y="97872"/>
                  </a:lnTo>
                  <a:lnTo>
                    <a:pt x="2072982" y="69480"/>
                  </a:lnTo>
                  <a:lnTo>
                    <a:pt x="2036720" y="45435"/>
                  </a:lnTo>
                  <a:lnTo>
                    <a:pt x="1997784" y="26102"/>
                  </a:lnTo>
                  <a:lnTo>
                    <a:pt x="1956511" y="11843"/>
                  </a:lnTo>
                  <a:lnTo>
                    <a:pt x="1913237" y="3021"/>
                  </a:lnTo>
                  <a:lnTo>
                    <a:pt x="1868296" y="0"/>
                  </a:lnTo>
                  <a:close/>
                </a:path>
              </a:pathLst>
            </a:custGeom>
            <a:solidFill>
              <a:srgbClr val="5B9BD4"/>
            </a:solidFill>
          </p:spPr>
          <p:txBody>
            <a:bodyPr wrap="square" lIns="0" tIns="0" rIns="0" bIns="0" rtlCol="0"/>
            <a:lstStyle/>
            <a:p>
              <a:endParaRPr/>
            </a:p>
          </p:txBody>
        </p:sp>
        <p:sp>
          <p:nvSpPr>
            <p:cNvPr id="23" name="object 23"/>
            <p:cNvSpPr/>
            <p:nvPr/>
          </p:nvSpPr>
          <p:spPr>
            <a:xfrm>
              <a:off x="13680948" y="2764535"/>
              <a:ext cx="2226945" cy="775970"/>
            </a:xfrm>
            <a:custGeom>
              <a:avLst/>
              <a:gdLst/>
              <a:ahLst/>
              <a:cxnLst/>
              <a:rect l="l" t="t" r="r" b="b"/>
              <a:pathLst>
                <a:path w="2226944" h="775970">
                  <a:moveTo>
                    <a:pt x="358267" y="0"/>
                  </a:moveTo>
                  <a:lnTo>
                    <a:pt x="1868296" y="0"/>
                  </a:lnTo>
                  <a:lnTo>
                    <a:pt x="1913237" y="3021"/>
                  </a:lnTo>
                  <a:lnTo>
                    <a:pt x="1956511" y="11843"/>
                  </a:lnTo>
                  <a:lnTo>
                    <a:pt x="1997784" y="26102"/>
                  </a:lnTo>
                  <a:lnTo>
                    <a:pt x="2036720" y="45435"/>
                  </a:lnTo>
                  <a:lnTo>
                    <a:pt x="2072982" y="69480"/>
                  </a:lnTo>
                  <a:lnTo>
                    <a:pt x="2106236" y="97872"/>
                  </a:lnTo>
                  <a:lnTo>
                    <a:pt x="2136145" y="130249"/>
                  </a:lnTo>
                  <a:lnTo>
                    <a:pt x="2162374" y="166248"/>
                  </a:lnTo>
                  <a:lnTo>
                    <a:pt x="2184587" y="205505"/>
                  </a:lnTo>
                  <a:lnTo>
                    <a:pt x="2202448" y="247658"/>
                  </a:lnTo>
                  <a:lnTo>
                    <a:pt x="2215622" y="292343"/>
                  </a:lnTo>
                  <a:lnTo>
                    <a:pt x="2223772" y="339197"/>
                  </a:lnTo>
                  <a:lnTo>
                    <a:pt x="2226563" y="387858"/>
                  </a:lnTo>
                  <a:lnTo>
                    <a:pt x="2223772" y="436518"/>
                  </a:lnTo>
                  <a:lnTo>
                    <a:pt x="2215622" y="483372"/>
                  </a:lnTo>
                  <a:lnTo>
                    <a:pt x="2202448" y="528057"/>
                  </a:lnTo>
                  <a:lnTo>
                    <a:pt x="2184587" y="570210"/>
                  </a:lnTo>
                  <a:lnTo>
                    <a:pt x="2162374" y="609467"/>
                  </a:lnTo>
                  <a:lnTo>
                    <a:pt x="2136145" y="645466"/>
                  </a:lnTo>
                  <a:lnTo>
                    <a:pt x="2106236" y="677843"/>
                  </a:lnTo>
                  <a:lnTo>
                    <a:pt x="2072982" y="706235"/>
                  </a:lnTo>
                  <a:lnTo>
                    <a:pt x="2036720" y="730280"/>
                  </a:lnTo>
                  <a:lnTo>
                    <a:pt x="1997784" y="749613"/>
                  </a:lnTo>
                  <a:lnTo>
                    <a:pt x="1956511" y="763872"/>
                  </a:lnTo>
                  <a:lnTo>
                    <a:pt x="1913237" y="772694"/>
                  </a:lnTo>
                  <a:lnTo>
                    <a:pt x="1868296" y="775715"/>
                  </a:lnTo>
                  <a:lnTo>
                    <a:pt x="358267" y="775715"/>
                  </a:lnTo>
                  <a:lnTo>
                    <a:pt x="313326" y="772694"/>
                  </a:lnTo>
                  <a:lnTo>
                    <a:pt x="270052" y="763872"/>
                  </a:lnTo>
                  <a:lnTo>
                    <a:pt x="228779" y="749613"/>
                  </a:lnTo>
                  <a:lnTo>
                    <a:pt x="189843" y="730280"/>
                  </a:lnTo>
                  <a:lnTo>
                    <a:pt x="153581" y="706235"/>
                  </a:lnTo>
                  <a:lnTo>
                    <a:pt x="120327" y="677843"/>
                  </a:lnTo>
                  <a:lnTo>
                    <a:pt x="90418" y="645466"/>
                  </a:lnTo>
                  <a:lnTo>
                    <a:pt x="64189" y="609467"/>
                  </a:lnTo>
                  <a:lnTo>
                    <a:pt x="41976" y="570210"/>
                  </a:lnTo>
                  <a:lnTo>
                    <a:pt x="24115" y="528057"/>
                  </a:lnTo>
                  <a:lnTo>
                    <a:pt x="10941" y="483372"/>
                  </a:lnTo>
                  <a:lnTo>
                    <a:pt x="2791" y="436518"/>
                  </a:lnTo>
                  <a:lnTo>
                    <a:pt x="0" y="387858"/>
                  </a:lnTo>
                  <a:lnTo>
                    <a:pt x="2791" y="339197"/>
                  </a:lnTo>
                  <a:lnTo>
                    <a:pt x="10941" y="292343"/>
                  </a:lnTo>
                  <a:lnTo>
                    <a:pt x="24115" y="247658"/>
                  </a:lnTo>
                  <a:lnTo>
                    <a:pt x="41976" y="205505"/>
                  </a:lnTo>
                  <a:lnTo>
                    <a:pt x="64189" y="166248"/>
                  </a:lnTo>
                  <a:lnTo>
                    <a:pt x="90418" y="130249"/>
                  </a:lnTo>
                  <a:lnTo>
                    <a:pt x="120327" y="97872"/>
                  </a:lnTo>
                  <a:lnTo>
                    <a:pt x="153581" y="69480"/>
                  </a:lnTo>
                  <a:lnTo>
                    <a:pt x="189843" y="45435"/>
                  </a:lnTo>
                  <a:lnTo>
                    <a:pt x="228779" y="26102"/>
                  </a:lnTo>
                  <a:lnTo>
                    <a:pt x="270052" y="11843"/>
                  </a:lnTo>
                  <a:lnTo>
                    <a:pt x="313326" y="3021"/>
                  </a:lnTo>
                  <a:lnTo>
                    <a:pt x="358267" y="0"/>
                  </a:lnTo>
                  <a:close/>
                </a:path>
              </a:pathLst>
            </a:custGeom>
            <a:ln w="12192">
              <a:solidFill>
                <a:srgbClr val="41709C"/>
              </a:solidFill>
            </a:ln>
          </p:spPr>
          <p:txBody>
            <a:bodyPr wrap="square" lIns="0" tIns="0" rIns="0" bIns="0" rtlCol="0"/>
            <a:lstStyle/>
            <a:p>
              <a:endParaRPr/>
            </a:p>
          </p:txBody>
        </p:sp>
      </p:grpSp>
      <p:sp>
        <p:nvSpPr>
          <p:cNvPr id="24" name="object 24"/>
          <p:cNvSpPr txBox="1"/>
          <p:nvPr/>
        </p:nvSpPr>
        <p:spPr>
          <a:xfrm>
            <a:off x="14578711" y="2988945"/>
            <a:ext cx="432434"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Noto Sans"/>
                <a:cs typeface="Noto Sans"/>
              </a:rPr>
              <a:t>E</a:t>
            </a:r>
            <a:r>
              <a:rPr sz="1800" spc="-15" dirty="0">
                <a:solidFill>
                  <a:srgbClr val="FFFFFF"/>
                </a:solidFill>
                <a:latin typeface="Noto Sans"/>
                <a:cs typeface="Noto Sans"/>
              </a:rPr>
              <a:t>n</a:t>
            </a:r>
            <a:r>
              <a:rPr sz="1800" spc="-5" dirty="0">
                <a:solidFill>
                  <a:srgbClr val="FFFFFF"/>
                </a:solidFill>
                <a:latin typeface="Noto Sans"/>
                <a:cs typeface="Noto Sans"/>
              </a:rPr>
              <a:t>d</a:t>
            </a:r>
            <a:endParaRPr sz="1800">
              <a:latin typeface="Noto Sans"/>
              <a:cs typeface="Noto Sans"/>
            </a:endParaRPr>
          </a:p>
        </p:txBody>
      </p:sp>
      <p:grpSp>
        <p:nvGrpSpPr>
          <p:cNvPr id="25" name="object 25"/>
          <p:cNvGrpSpPr/>
          <p:nvPr/>
        </p:nvGrpSpPr>
        <p:grpSpPr>
          <a:xfrm>
            <a:off x="11190478" y="2758185"/>
            <a:ext cx="2491740" cy="788670"/>
            <a:chOff x="11190478" y="2758185"/>
            <a:chExt cx="2491740" cy="788670"/>
          </a:xfrm>
        </p:grpSpPr>
        <p:sp>
          <p:nvSpPr>
            <p:cNvPr id="26" name="object 26"/>
            <p:cNvSpPr/>
            <p:nvPr/>
          </p:nvSpPr>
          <p:spPr>
            <a:xfrm>
              <a:off x="13181838" y="3114293"/>
              <a:ext cx="500380" cy="76200"/>
            </a:xfrm>
            <a:custGeom>
              <a:avLst/>
              <a:gdLst/>
              <a:ahLst/>
              <a:cxnLst/>
              <a:rect l="l" t="t" r="r" b="b"/>
              <a:pathLst>
                <a:path w="500380" h="76200">
                  <a:moveTo>
                    <a:pt x="424179" y="0"/>
                  </a:moveTo>
                  <a:lnTo>
                    <a:pt x="424179" y="76200"/>
                  </a:lnTo>
                  <a:lnTo>
                    <a:pt x="480567" y="48005"/>
                  </a:lnTo>
                  <a:lnTo>
                    <a:pt x="436879" y="48005"/>
                  </a:lnTo>
                  <a:lnTo>
                    <a:pt x="436879" y="28193"/>
                  </a:lnTo>
                  <a:lnTo>
                    <a:pt x="480567" y="28193"/>
                  </a:lnTo>
                  <a:lnTo>
                    <a:pt x="424179" y="0"/>
                  </a:lnTo>
                  <a:close/>
                </a:path>
                <a:path w="500380" h="76200">
                  <a:moveTo>
                    <a:pt x="424179" y="28193"/>
                  </a:moveTo>
                  <a:lnTo>
                    <a:pt x="0" y="28193"/>
                  </a:lnTo>
                  <a:lnTo>
                    <a:pt x="0" y="48005"/>
                  </a:lnTo>
                  <a:lnTo>
                    <a:pt x="424179" y="48005"/>
                  </a:lnTo>
                  <a:lnTo>
                    <a:pt x="424179" y="28193"/>
                  </a:lnTo>
                  <a:close/>
                </a:path>
                <a:path w="500380" h="76200">
                  <a:moveTo>
                    <a:pt x="480567" y="28193"/>
                  </a:moveTo>
                  <a:lnTo>
                    <a:pt x="436879" y="28193"/>
                  </a:lnTo>
                  <a:lnTo>
                    <a:pt x="436879" y="48005"/>
                  </a:lnTo>
                  <a:lnTo>
                    <a:pt x="480567" y="48005"/>
                  </a:lnTo>
                  <a:lnTo>
                    <a:pt x="500379" y="38100"/>
                  </a:lnTo>
                  <a:lnTo>
                    <a:pt x="480567" y="28193"/>
                  </a:lnTo>
                  <a:close/>
                </a:path>
              </a:pathLst>
            </a:custGeom>
            <a:solidFill>
              <a:srgbClr val="EC7C30"/>
            </a:solidFill>
          </p:spPr>
          <p:txBody>
            <a:bodyPr wrap="square" lIns="0" tIns="0" rIns="0" bIns="0" rtlCol="0"/>
            <a:lstStyle/>
            <a:p>
              <a:endParaRPr/>
            </a:p>
          </p:txBody>
        </p:sp>
        <p:sp>
          <p:nvSpPr>
            <p:cNvPr id="27" name="object 27"/>
            <p:cNvSpPr/>
            <p:nvPr/>
          </p:nvSpPr>
          <p:spPr>
            <a:xfrm>
              <a:off x="11196828" y="2764535"/>
              <a:ext cx="1984375" cy="775970"/>
            </a:xfrm>
            <a:custGeom>
              <a:avLst/>
              <a:gdLst/>
              <a:ahLst/>
              <a:cxnLst/>
              <a:rect l="l" t="t" r="r" b="b"/>
              <a:pathLst>
                <a:path w="1984375" h="775970">
                  <a:moveTo>
                    <a:pt x="1854962" y="0"/>
                  </a:moveTo>
                  <a:lnTo>
                    <a:pt x="129286" y="0"/>
                  </a:lnTo>
                  <a:lnTo>
                    <a:pt x="78974" y="10163"/>
                  </a:lnTo>
                  <a:lnTo>
                    <a:pt x="37877" y="37877"/>
                  </a:lnTo>
                  <a:lnTo>
                    <a:pt x="10163" y="78974"/>
                  </a:lnTo>
                  <a:lnTo>
                    <a:pt x="0" y="129286"/>
                  </a:lnTo>
                  <a:lnTo>
                    <a:pt x="0" y="646429"/>
                  </a:lnTo>
                  <a:lnTo>
                    <a:pt x="10163" y="696741"/>
                  </a:lnTo>
                  <a:lnTo>
                    <a:pt x="37877" y="737838"/>
                  </a:lnTo>
                  <a:lnTo>
                    <a:pt x="78974" y="765552"/>
                  </a:lnTo>
                  <a:lnTo>
                    <a:pt x="129286" y="775715"/>
                  </a:lnTo>
                  <a:lnTo>
                    <a:pt x="1854962" y="775715"/>
                  </a:lnTo>
                  <a:lnTo>
                    <a:pt x="1905273" y="765552"/>
                  </a:lnTo>
                  <a:lnTo>
                    <a:pt x="1946370" y="737838"/>
                  </a:lnTo>
                  <a:lnTo>
                    <a:pt x="1974084" y="696741"/>
                  </a:lnTo>
                  <a:lnTo>
                    <a:pt x="1984248" y="646429"/>
                  </a:lnTo>
                  <a:lnTo>
                    <a:pt x="1984248" y="129286"/>
                  </a:lnTo>
                  <a:lnTo>
                    <a:pt x="1974084" y="78974"/>
                  </a:lnTo>
                  <a:lnTo>
                    <a:pt x="1946370" y="37877"/>
                  </a:lnTo>
                  <a:lnTo>
                    <a:pt x="1905273" y="10163"/>
                  </a:lnTo>
                  <a:lnTo>
                    <a:pt x="1854962" y="0"/>
                  </a:lnTo>
                  <a:close/>
                </a:path>
              </a:pathLst>
            </a:custGeom>
            <a:solidFill>
              <a:srgbClr val="A9D18E"/>
            </a:solidFill>
          </p:spPr>
          <p:txBody>
            <a:bodyPr wrap="square" lIns="0" tIns="0" rIns="0" bIns="0" rtlCol="0"/>
            <a:lstStyle/>
            <a:p>
              <a:endParaRPr/>
            </a:p>
          </p:txBody>
        </p:sp>
        <p:sp>
          <p:nvSpPr>
            <p:cNvPr id="28" name="object 28"/>
            <p:cNvSpPr/>
            <p:nvPr/>
          </p:nvSpPr>
          <p:spPr>
            <a:xfrm>
              <a:off x="11196828" y="2764535"/>
              <a:ext cx="1984375" cy="775970"/>
            </a:xfrm>
            <a:custGeom>
              <a:avLst/>
              <a:gdLst/>
              <a:ahLst/>
              <a:cxnLst/>
              <a:rect l="l" t="t" r="r" b="b"/>
              <a:pathLst>
                <a:path w="1984375" h="775970">
                  <a:moveTo>
                    <a:pt x="0" y="129286"/>
                  </a:moveTo>
                  <a:lnTo>
                    <a:pt x="10163" y="78974"/>
                  </a:lnTo>
                  <a:lnTo>
                    <a:pt x="37877" y="37877"/>
                  </a:lnTo>
                  <a:lnTo>
                    <a:pt x="78974" y="10163"/>
                  </a:lnTo>
                  <a:lnTo>
                    <a:pt x="129286" y="0"/>
                  </a:lnTo>
                  <a:lnTo>
                    <a:pt x="1854962" y="0"/>
                  </a:lnTo>
                  <a:lnTo>
                    <a:pt x="1905273" y="10163"/>
                  </a:lnTo>
                  <a:lnTo>
                    <a:pt x="1946370" y="37877"/>
                  </a:lnTo>
                  <a:lnTo>
                    <a:pt x="1974084" y="78974"/>
                  </a:lnTo>
                  <a:lnTo>
                    <a:pt x="1984248" y="129286"/>
                  </a:lnTo>
                  <a:lnTo>
                    <a:pt x="1984248" y="646429"/>
                  </a:lnTo>
                  <a:lnTo>
                    <a:pt x="1974084" y="696741"/>
                  </a:lnTo>
                  <a:lnTo>
                    <a:pt x="1946370" y="737838"/>
                  </a:lnTo>
                  <a:lnTo>
                    <a:pt x="1905273" y="765552"/>
                  </a:lnTo>
                  <a:lnTo>
                    <a:pt x="1854962" y="775715"/>
                  </a:lnTo>
                  <a:lnTo>
                    <a:pt x="129286" y="775715"/>
                  </a:lnTo>
                  <a:lnTo>
                    <a:pt x="78974" y="765552"/>
                  </a:lnTo>
                  <a:lnTo>
                    <a:pt x="37877" y="737838"/>
                  </a:lnTo>
                  <a:lnTo>
                    <a:pt x="10163" y="696741"/>
                  </a:lnTo>
                  <a:lnTo>
                    <a:pt x="0" y="646429"/>
                  </a:lnTo>
                  <a:lnTo>
                    <a:pt x="0" y="129286"/>
                  </a:lnTo>
                  <a:close/>
                </a:path>
              </a:pathLst>
            </a:custGeom>
            <a:ln w="12192">
              <a:solidFill>
                <a:srgbClr val="538235"/>
              </a:solidFill>
            </a:ln>
          </p:spPr>
          <p:txBody>
            <a:bodyPr wrap="square" lIns="0" tIns="0" rIns="0" bIns="0" rtlCol="0"/>
            <a:lstStyle/>
            <a:p>
              <a:endParaRPr/>
            </a:p>
          </p:txBody>
        </p:sp>
      </p:grpSp>
      <p:sp>
        <p:nvSpPr>
          <p:cNvPr id="29" name="object 29"/>
          <p:cNvSpPr txBox="1"/>
          <p:nvPr/>
        </p:nvSpPr>
        <p:spPr>
          <a:xfrm>
            <a:off x="11556238" y="2851784"/>
            <a:ext cx="1265555" cy="574040"/>
          </a:xfrm>
          <a:prstGeom prst="rect">
            <a:avLst/>
          </a:prstGeom>
        </p:spPr>
        <p:txBody>
          <a:bodyPr vert="horz" wrap="square" lIns="0" tIns="12700" rIns="0" bIns="0" rtlCol="0">
            <a:spAutoFit/>
          </a:bodyPr>
          <a:lstStyle/>
          <a:p>
            <a:pPr marL="12700" marR="5080" indent="248285">
              <a:lnSpc>
                <a:spcPct val="100000"/>
              </a:lnSpc>
              <a:spcBef>
                <a:spcPts val="100"/>
              </a:spcBef>
            </a:pPr>
            <a:r>
              <a:rPr sz="1800" spc="-20" dirty="0">
                <a:solidFill>
                  <a:srgbClr val="404040"/>
                </a:solidFill>
                <a:latin typeface="Noto Sans"/>
                <a:cs typeface="Noto Sans"/>
              </a:rPr>
              <a:t>Record  </a:t>
            </a:r>
            <a:r>
              <a:rPr sz="1800" spc="-5" dirty="0">
                <a:solidFill>
                  <a:srgbClr val="404040"/>
                </a:solidFill>
                <a:latin typeface="Noto Sans"/>
                <a:cs typeface="Noto Sans"/>
              </a:rPr>
              <a:t>C</a:t>
            </a:r>
            <a:r>
              <a:rPr sz="1800" dirty="0">
                <a:solidFill>
                  <a:srgbClr val="404040"/>
                </a:solidFill>
                <a:latin typeface="Noto Sans"/>
                <a:cs typeface="Noto Sans"/>
              </a:rPr>
              <a:t>o</a:t>
            </a:r>
            <a:r>
              <a:rPr sz="1800" spc="-10" dirty="0">
                <a:solidFill>
                  <a:srgbClr val="404040"/>
                </a:solidFill>
                <a:latin typeface="Noto Sans"/>
                <a:cs typeface="Noto Sans"/>
              </a:rPr>
              <a:t>mpletion</a:t>
            </a:r>
            <a:endParaRPr sz="1800">
              <a:latin typeface="Noto Sans"/>
              <a:cs typeface="Noto Sans"/>
            </a:endParaRPr>
          </a:p>
        </p:txBody>
      </p:sp>
      <p:sp>
        <p:nvSpPr>
          <p:cNvPr id="30" name="object 30"/>
          <p:cNvSpPr/>
          <p:nvPr/>
        </p:nvSpPr>
        <p:spPr>
          <a:xfrm>
            <a:off x="3899915" y="4326635"/>
            <a:ext cx="1679448" cy="1310639"/>
          </a:xfrm>
          <a:prstGeom prst="rect">
            <a:avLst/>
          </a:prstGeom>
          <a:blipFill>
            <a:blip r:embed="rId3" cstate="print"/>
            <a:stretch>
              <a:fillRect/>
            </a:stretch>
          </a:blipFill>
        </p:spPr>
        <p:txBody>
          <a:bodyPr wrap="square" lIns="0" tIns="0" rIns="0" bIns="0" rtlCol="0"/>
          <a:lstStyle/>
          <a:p>
            <a:endParaRPr/>
          </a:p>
        </p:txBody>
      </p:sp>
      <p:grpSp>
        <p:nvGrpSpPr>
          <p:cNvPr id="31" name="object 31"/>
          <p:cNvGrpSpPr/>
          <p:nvPr/>
        </p:nvGrpSpPr>
        <p:grpSpPr>
          <a:xfrm>
            <a:off x="4696967" y="3534155"/>
            <a:ext cx="7530465" cy="2249805"/>
            <a:chOff x="4696967" y="3534155"/>
            <a:chExt cx="7530465" cy="2249805"/>
          </a:xfrm>
        </p:grpSpPr>
        <p:sp>
          <p:nvSpPr>
            <p:cNvPr id="32" name="object 32"/>
            <p:cNvSpPr/>
            <p:nvPr/>
          </p:nvSpPr>
          <p:spPr>
            <a:xfrm>
              <a:off x="4696968" y="3534155"/>
              <a:ext cx="7530465" cy="701040"/>
            </a:xfrm>
            <a:custGeom>
              <a:avLst/>
              <a:gdLst/>
              <a:ahLst/>
              <a:cxnLst/>
              <a:rect l="l" t="t" r="r" b="b"/>
              <a:pathLst>
                <a:path w="7530465" h="701039">
                  <a:moveTo>
                    <a:pt x="76200" y="662940"/>
                  </a:moveTo>
                  <a:lnTo>
                    <a:pt x="73202" y="648157"/>
                  </a:lnTo>
                  <a:lnTo>
                    <a:pt x="65049" y="636041"/>
                  </a:lnTo>
                  <a:lnTo>
                    <a:pt x="52946" y="627849"/>
                  </a:lnTo>
                  <a:lnTo>
                    <a:pt x="44488" y="626148"/>
                  </a:lnTo>
                  <a:lnTo>
                    <a:pt x="44450" y="662940"/>
                  </a:lnTo>
                  <a:lnTo>
                    <a:pt x="44373" y="626135"/>
                  </a:lnTo>
                  <a:lnTo>
                    <a:pt x="44500" y="624840"/>
                  </a:lnTo>
                  <a:lnTo>
                    <a:pt x="45339" y="0"/>
                  </a:lnTo>
                  <a:lnTo>
                    <a:pt x="32639" y="0"/>
                  </a:lnTo>
                  <a:lnTo>
                    <a:pt x="31788" y="626122"/>
                  </a:lnTo>
                  <a:lnTo>
                    <a:pt x="23279" y="627849"/>
                  </a:lnTo>
                  <a:lnTo>
                    <a:pt x="11188" y="635990"/>
                  </a:lnTo>
                  <a:lnTo>
                    <a:pt x="2997" y="648093"/>
                  </a:lnTo>
                  <a:lnTo>
                    <a:pt x="0" y="662940"/>
                  </a:lnTo>
                  <a:lnTo>
                    <a:pt x="2984" y="677735"/>
                  </a:lnTo>
                  <a:lnTo>
                    <a:pt x="11137" y="689851"/>
                  </a:lnTo>
                  <a:lnTo>
                    <a:pt x="23241" y="698042"/>
                  </a:lnTo>
                  <a:lnTo>
                    <a:pt x="38100" y="701040"/>
                  </a:lnTo>
                  <a:lnTo>
                    <a:pt x="52908" y="698042"/>
                  </a:lnTo>
                  <a:lnTo>
                    <a:pt x="64998" y="689902"/>
                  </a:lnTo>
                  <a:lnTo>
                    <a:pt x="73190" y="677799"/>
                  </a:lnTo>
                  <a:lnTo>
                    <a:pt x="76200" y="662940"/>
                  </a:lnTo>
                  <a:close/>
                </a:path>
                <a:path w="7530465" h="701039">
                  <a:moveTo>
                    <a:pt x="2584704" y="662940"/>
                  </a:moveTo>
                  <a:lnTo>
                    <a:pt x="2581706" y="648157"/>
                  </a:lnTo>
                  <a:lnTo>
                    <a:pt x="2573553" y="636041"/>
                  </a:lnTo>
                  <a:lnTo>
                    <a:pt x="2561450" y="627849"/>
                  </a:lnTo>
                  <a:lnTo>
                    <a:pt x="2552992" y="626148"/>
                  </a:lnTo>
                  <a:lnTo>
                    <a:pt x="2552954" y="662940"/>
                  </a:lnTo>
                  <a:lnTo>
                    <a:pt x="2552877" y="626135"/>
                  </a:lnTo>
                  <a:lnTo>
                    <a:pt x="2553004" y="624840"/>
                  </a:lnTo>
                  <a:lnTo>
                    <a:pt x="2553843" y="0"/>
                  </a:lnTo>
                  <a:lnTo>
                    <a:pt x="2541143" y="0"/>
                  </a:lnTo>
                  <a:lnTo>
                    <a:pt x="2540292" y="626122"/>
                  </a:lnTo>
                  <a:lnTo>
                    <a:pt x="2531783" y="627849"/>
                  </a:lnTo>
                  <a:lnTo>
                    <a:pt x="2519692" y="635990"/>
                  </a:lnTo>
                  <a:lnTo>
                    <a:pt x="2511501" y="648093"/>
                  </a:lnTo>
                  <a:lnTo>
                    <a:pt x="2508504" y="662940"/>
                  </a:lnTo>
                  <a:lnTo>
                    <a:pt x="2511488" y="677735"/>
                  </a:lnTo>
                  <a:lnTo>
                    <a:pt x="2519642" y="689851"/>
                  </a:lnTo>
                  <a:lnTo>
                    <a:pt x="2531745" y="698042"/>
                  </a:lnTo>
                  <a:lnTo>
                    <a:pt x="2546604" y="701040"/>
                  </a:lnTo>
                  <a:lnTo>
                    <a:pt x="2561412" y="698042"/>
                  </a:lnTo>
                  <a:lnTo>
                    <a:pt x="2573502" y="689902"/>
                  </a:lnTo>
                  <a:lnTo>
                    <a:pt x="2581694" y="677799"/>
                  </a:lnTo>
                  <a:lnTo>
                    <a:pt x="2584704" y="662940"/>
                  </a:lnTo>
                  <a:close/>
                </a:path>
                <a:path w="7530465" h="701039">
                  <a:moveTo>
                    <a:pt x="5012436" y="662940"/>
                  </a:moveTo>
                  <a:lnTo>
                    <a:pt x="5009439" y="648157"/>
                  </a:lnTo>
                  <a:lnTo>
                    <a:pt x="5001285" y="636041"/>
                  </a:lnTo>
                  <a:lnTo>
                    <a:pt x="4989182" y="627849"/>
                  </a:lnTo>
                  <a:lnTo>
                    <a:pt x="4980724" y="626148"/>
                  </a:lnTo>
                  <a:lnTo>
                    <a:pt x="4980686" y="662940"/>
                  </a:lnTo>
                  <a:lnTo>
                    <a:pt x="4980610" y="626135"/>
                  </a:lnTo>
                  <a:lnTo>
                    <a:pt x="4980737" y="624840"/>
                  </a:lnTo>
                  <a:lnTo>
                    <a:pt x="4981575" y="0"/>
                  </a:lnTo>
                  <a:lnTo>
                    <a:pt x="4968875" y="0"/>
                  </a:lnTo>
                  <a:lnTo>
                    <a:pt x="4968024" y="626122"/>
                  </a:lnTo>
                  <a:lnTo>
                    <a:pt x="4959515" y="627849"/>
                  </a:lnTo>
                  <a:lnTo>
                    <a:pt x="4947424" y="635990"/>
                  </a:lnTo>
                  <a:lnTo>
                    <a:pt x="4939233" y="648093"/>
                  </a:lnTo>
                  <a:lnTo>
                    <a:pt x="4936236" y="662940"/>
                  </a:lnTo>
                  <a:lnTo>
                    <a:pt x="4939220" y="677735"/>
                  </a:lnTo>
                  <a:lnTo>
                    <a:pt x="4947374" y="689851"/>
                  </a:lnTo>
                  <a:lnTo>
                    <a:pt x="4959477" y="698042"/>
                  </a:lnTo>
                  <a:lnTo>
                    <a:pt x="4974336" y="701040"/>
                  </a:lnTo>
                  <a:lnTo>
                    <a:pt x="4989144" y="698042"/>
                  </a:lnTo>
                  <a:lnTo>
                    <a:pt x="5001234" y="689902"/>
                  </a:lnTo>
                  <a:lnTo>
                    <a:pt x="5009426" y="677799"/>
                  </a:lnTo>
                  <a:lnTo>
                    <a:pt x="5012436" y="662940"/>
                  </a:lnTo>
                  <a:close/>
                </a:path>
                <a:path w="7530465" h="701039">
                  <a:moveTo>
                    <a:pt x="7530084" y="662940"/>
                  </a:moveTo>
                  <a:lnTo>
                    <a:pt x="7527087" y="648157"/>
                  </a:lnTo>
                  <a:lnTo>
                    <a:pt x="7518933" y="636041"/>
                  </a:lnTo>
                  <a:lnTo>
                    <a:pt x="7506830" y="627849"/>
                  </a:lnTo>
                  <a:lnTo>
                    <a:pt x="7498372" y="626148"/>
                  </a:lnTo>
                  <a:lnTo>
                    <a:pt x="7498334" y="662940"/>
                  </a:lnTo>
                  <a:lnTo>
                    <a:pt x="7498258" y="626135"/>
                  </a:lnTo>
                  <a:lnTo>
                    <a:pt x="7498385" y="624840"/>
                  </a:lnTo>
                  <a:lnTo>
                    <a:pt x="7499223" y="0"/>
                  </a:lnTo>
                  <a:lnTo>
                    <a:pt x="7486523" y="0"/>
                  </a:lnTo>
                  <a:lnTo>
                    <a:pt x="7485672" y="626122"/>
                  </a:lnTo>
                  <a:lnTo>
                    <a:pt x="7477163" y="627849"/>
                  </a:lnTo>
                  <a:lnTo>
                    <a:pt x="7465073" y="635990"/>
                  </a:lnTo>
                  <a:lnTo>
                    <a:pt x="7456881" y="648093"/>
                  </a:lnTo>
                  <a:lnTo>
                    <a:pt x="7453884" y="662940"/>
                  </a:lnTo>
                  <a:lnTo>
                    <a:pt x="7456868" y="677735"/>
                  </a:lnTo>
                  <a:lnTo>
                    <a:pt x="7465022" y="689851"/>
                  </a:lnTo>
                  <a:lnTo>
                    <a:pt x="7477125" y="698042"/>
                  </a:lnTo>
                  <a:lnTo>
                    <a:pt x="7491984" y="701040"/>
                  </a:lnTo>
                  <a:lnTo>
                    <a:pt x="7506792" y="698042"/>
                  </a:lnTo>
                  <a:lnTo>
                    <a:pt x="7518882" y="689902"/>
                  </a:lnTo>
                  <a:lnTo>
                    <a:pt x="7527074" y="677799"/>
                  </a:lnTo>
                  <a:lnTo>
                    <a:pt x="7530084" y="662940"/>
                  </a:lnTo>
                  <a:close/>
                </a:path>
              </a:pathLst>
            </a:custGeom>
            <a:solidFill>
              <a:srgbClr val="EC7C30"/>
            </a:solidFill>
          </p:spPr>
          <p:txBody>
            <a:bodyPr wrap="square" lIns="0" tIns="0" rIns="0" bIns="0" rtlCol="0"/>
            <a:lstStyle/>
            <a:p>
              <a:endParaRPr/>
            </a:p>
          </p:txBody>
        </p:sp>
        <p:sp>
          <p:nvSpPr>
            <p:cNvPr id="33" name="object 33"/>
            <p:cNvSpPr/>
            <p:nvPr/>
          </p:nvSpPr>
          <p:spPr>
            <a:xfrm>
              <a:off x="9137903" y="4197095"/>
              <a:ext cx="1037844" cy="1586484"/>
            </a:xfrm>
            <a:prstGeom prst="rect">
              <a:avLst/>
            </a:prstGeom>
            <a:blipFill>
              <a:blip r:embed="rId4" cstate="print"/>
              <a:stretch>
                <a:fillRect/>
              </a:stretch>
            </a:blipFill>
          </p:spPr>
          <p:txBody>
            <a:bodyPr wrap="square" lIns="0" tIns="0" rIns="0" bIns="0" rtlCol="0"/>
            <a:lstStyle/>
            <a:p>
              <a:endParaRPr/>
            </a:p>
          </p:txBody>
        </p:sp>
      </p:grpSp>
      <p:sp>
        <p:nvSpPr>
          <p:cNvPr id="34" name="object 34"/>
          <p:cNvSpPr txBox="1"/>
          <p:nvPr/>
        </p:nvSpPr>
        <p:spPr>
          <a:xfrm>
            <a:off x="3851528" y="5755004"/>
            <a:ext cx="1767205" cy="330835"/>
          </a:xfrm>
          <a:prstGeom prst="rect">
            <a:avLst/>
          </a:prstGeom>
        </p:spPr>
        <p:txBody>
          <a:bodyPr vert="horz" wrap="square" lIns="0" tIns="13335" rIns="0" bIns="0" rtlCol="0">
            <a:spAutoFit/>
          </a:bodyPr>
          <a:lstStyle/>
          <a:p>
            <a:pPr marL="12700">
              <a:lnSpc>
                <a:spcPct val="100000"/>
              </a:lnSpc>
              <a:spcBef>
                <a:spcPts val="105"/>
              </a:spcBef>
            </a:pPr>
            <a:r>
              <a:rPr sz="2000" spc="-15" dirty="0">
                <a:latin typeface="Noto Sans"/>
                <a:cs typeface="Noto Sans"/>
              </a:rPr>
              <a:t>Order</a:t>
            </a:r>
            <a:r>
              <a:rPr sz="2000" spc="-55" dirty="0">
                <a:latin typeface="Noto Sans"/>
                <a:cs typeface="Noto Sans"/>
              </a:rPr>
              <a:t> </a:t>
            </a:r>
            <a:r>
              <a:rPr sz="2000" spc="-20" dirty="0">
                <a:latin typeface="Noto Sans"/>
                <a:cs typeface="Noto Sans"/>
              </a:rPr>
              <a:t>Verifiers</a:t>
            </a:r>
            <a:endParaRPr sz="2000">
              <a:latin typeface="Noto Sans"/>
              <a:cs typeface="Noto Sans"/>
            </a:endParaRPr>
          </a:p>
        </p:txBody>
      </p:sp>
      <p:sp>
        <p:nvSpPr>
          <p:cNvPr id="35" name="object 35"/>
          <p:cNvSpPr/>
          <p:nvPr/>
        </p:nvSpPr>
        <p:spPr>
          <a:xfrm>
            <a:off x="6374891" y="4326635"/>
            <a:ext cx="1679448" cy="1310639"/>
          </a:xfrm>
          <a:prstGeom prst="rect">
            <a:avLst/>
          </a:prstGeom>
          <a:blipFill>
            <a:blip r:embed="rId3" cstate="print"/>
            <a:stretch>
              <a:fillRect/>
            </a:stretch>
          </a:blipFill>
        </p:spPr>
        <p:txBody>
          <a:bodyPr wrap="square" lIns="0" tIns="0" rIns="0" bIns="0" rtlCol="0"/>
          <a:lstStyle/>
          <a:p>
            <a:endParaRPr/>
          </a:p>
        </p:txBody>
      </p:sp>
      <p:sp>
        <p:nvSpPr>
          <p:cNvPr id="36" name="object 36"/>
          <p:cNvSpPr txBox="1"/>
          <p:nvPr/>
        </p:nvSpPr>
        <p:spPr>
          <a:xfrm>
            <a:off x="6584695" y="5755004"/>
            <a:ext cx="1358265" cy="635635"/>
          </a:xfrm>
          <a:prstGeom prst="rect">
            <a:avLst/>
          </a:prstGeom>
        </p:spPr>
        <p:txBody>
          <a:bodyPr vert="horz" wrap="square" lIns="0" tIns="13335" rIns="0" bIns="0" rtlCol="0">
            <a:spAutoFit/>
          </a:bodyPr>
          <a:lstStyle/>
          <a:p>
            <a:pPr marL="32384" marR="5080" indent="-20320">
              <a:lnSpc>
                <a:spcPct val="100000"/>
              </a:lnSpc>
              <a:spcBef>
                <a:spcPts val="105"/>
              </a:spcBef>
            </a:pPr>
            <a:r>
              <a:rPr sz="2000" spc="-20" dirty="0">
                <a:latin typeface="Noto Sans"/>
                <a:cs typeface="Noto Sans"/>
              </a:rPr>
              <a:t>Credit</a:t>
            </a:r>
            <a:r>
              <a:rPr sz="2000" spc="-90" dirty="0">
                <a:latin typeface="Noto Sans"/>
                <a:cs typeface="Noto Sans"/>
              </a:rPr>
              <a:t> </a:t>
            </a:r>
            <a:r>
              <a:rPr sz="2000" spc="-15" dirty="0">
                <a:latin typeface="Noto Sans"/>
                <a:cs typeface="Noto Sans"/>
              </a:rPr>
              <a:t>Card  Processors</a:t>
            </a:r>
            <a:endParaRPr sz="2000">
              <a:latin typeface="Noto Sans"/>
              <a:cs typeface="Noto Sans"/>
            </a:endParaRPr>
          </a:p>
        </p:txBody>
      </p:sp>
      <p:sp>
        <p:nvSpPr>
          <p:cNvPr id="37" name="object 37"/>
          <p:cNvSpPr/>
          <p:nvPr/>
        </p:nvSpPr>
        <p:spPr>
          <a:xfrm>
            <a:off x="11350752" y="4326635"/>
            <a:ext cx="1680971" cy="1310639"/>
          </a:xfrm>
          <a:prstGeom prst="rect">
            <a:avLst/>
          </a:prstGeom>
          <a:blipFill>
            <a:blip r:embed="rId3" cstate="print"/>
            <a:stretch>
              <a:fillRect/>
            </a:stretch>
          </a:blipFill>
        </p:spPr>
        <p:txBody>
          <a:bodyPr wrap="square" lIns="0" tIns="0" rIns="0" bIns="0" rtlCol="0"/>
          <a:lstStyle/>
          <a:p>
            <a:endParaRPr/>
          </a:p>
        </p:txBody>
      </p:sp>
      <p:sp>
        <p:nvSpPr>
          <p:cNvPr id="38" name="object 38"/>
          <p:cNvSpPr txBox="1"/>
          <p:nvPr/>
        </p:nvSpPr>
        <p:spPr>
          <a:xfrm>
            <a:off x="11658981" y="5734050"/>
            <a:ext cx="1224915" cy="636270"/>
          </a:xfrm>
          <a:prstGeom prst="rect">
            <a:avLst/>
          </a:prstGeom>
        </p:spPr>
        <p:txBody>
          <a:bodyPr vert="horz" wrap="square" lIns="0" tIns="13335" rIns="0" bIns="0" rtlCol="0">
            <a:spAutoFit/>
          </a:bodyPr>
          <a:lstStyle/>
          <a:p>
            <a:pPr marL="12700" marR="5080" indent="39370">
              <a:lnSpc>
                <a:spcPct val="100000"/>
              </a:lnSpc>
              <a:spcBef>
                <a:spcPts val="105"/>
              </a:spcBef>
            </a:pPr>
            <a:r>
              <a:rPr sz="2000" spc="-5" dirty="0">
                <a:latin typeface="Noto Sans"/>
                <a:cs typeface="Noto Sans"/>
              </a:rPr>
              <a:t>Database  </a:t>
            </a:r>
            <a:r>
              <a:rPr sz="2000" spc="-15" dirty="0">
                <a:latin typeface="Noto Sans"/>
                <a:cs typeface="Noto Sans"/>
              </a:rPr>
              <a:t>Re</a:t>
            </a:r>
            <a:r>
              <a:rPr sz="2000" dirty="0">
                <a:latin typeface="Noto Sans"/>
                <a:cs typeface="Noto Sans"/>
              </a:rPr>
              <a:t>c</a:t>
            </a:r>
            <a:r>
              <a:rPr sz="2000" spc="-5" dirty="0">
                <a:latin typeface="Noto Sans"/>
                <a:cs typeface="Noto Sans"/>
              </a:rPr>
              <a:t>o</a:t>
            </a:r>
            <a:r>
              <a:rPr sz="2000" spc="-45" dirty="0">
                <a:latin typeface="Noto Sans"/>
                <a:cs typeface="Noto Sans"/>
              </a:rPr>
              <a:t>r</a:t>
            </a:r>
            <a:r>
              <a:rPr sz="2000" spc="-5" dirty="0">
                <a:latin typeface="Noto Sans"/>
                <a:cs typeface="Noto Sans"/>
              </a:rPr>
              <a:t>ders</a:t>
            </a:r>
            <a:endParaRPr sz="2000">
              <a:latin typeface="Noto Sans"/>
              <a:cs typeface="Noto Sans"/>
            </a:endParaRPr>
          </a:p>
        </p:txBody>
      </p:sp>
      <p:sp>
        <p:nvSpPr>
          <p:cNvPr id="41" name="object 41"/>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21</a:t>
            </a:fld>
            <a:endParaRPr spc="5" dirty="0"/>
          </a:p>
        </p:txBody>
      </p:sp>
      <p:sp>
        <p:nvSpPr>
          <p:cNvPr id="39" name="object 39"/>
          <p:cNvSpPr txBox="1"/>
          <p:nvPr/>
        </p:nvSpPr>
        <p:spPr>
          <a:xfrm>
            <a:off x="9008744" y="5835777"/>
            <a:ext cx="1370330" cy="635635"/>
          </a:xfrm>
          <a:prstGeom prst="rect">
            <a:avLst/>
          </a:prstGeom>
        </p:spPr>
        <p:txBody>
          <a:bodyPr vert="horz" wrap="square" lIns="0" tIns="13335" rIns="0" bIns="0" rtlCol="0">
            <a:spAutoFit/>
          </a:bodyPr>
          <a:lstStyle/>
          <a:p>
            <a:pPr marL="44450" marR="5080" indent="-32384">
              <a:lnSpc>
                <a:spcPct val="100000"/>
              </a:lnSpc>
              <a:spcBef>
                <a:spcPts val="105"/>
              </a:spcBef>
            </a:pPr>
            <a:r>
              <a:rPr sz="2000" spc="-45" dirty="0">
                <a:latin typeface="Noto Sans"/>
                <a:cs typeface="Noto Sans"/>
              </a:rPr>
              <a:t>W</a:t>
            </a:r>
            <a:r>
              <a:rPr sz="2000" spc="-15" dirty="0">
                <a:latin typeface="Noto Sans"/>
                <a:cs typeface="Noto Sans"/>
              </a:rPr>
              <a:t>a</a:t>
            </a:r>
            <a:r>
              <a:rPr sz="2000" spc="-50" dirty="0">
                <a:latin typeface="Noto Sans"/>
                <a:cs typeface="Noto Sans"/>
              </a:rPr>
              <a:t>r</a:t>
            </a:r>
            <a:r>
              <a:rPr sz="2000" spc="-10" dirty="0">
                <a:latin typeface="Noto Sans"/>
                <a:cs typeface="Noto Sans"/>
              </a:rPr>
              <a:t>eho</a:t>
            </a:r>
            <a:r>
              <a:rPr sz="2000" spc="-15" dirty="0">
                <a:latin typeface="Noto Sans"/>
                <a:cs typeface="Noto Sans"/>
              </a:rPr>
              <a:t>u</a:t>
            </a:r>
            <a:r>
              <a:rPr sz="2000" spc="-10" dirty="0">
                <a:latin typeface="Noto Sans"/>
                <a:cs typeface="Noto Sans"/>
              </a:rPr>
              <a:t>se  </a:t>
            </a:r>
            <a:r>
              <a:rPr sz="2000" spc="-15" dirty="0">
                <a:latin typeface="Noto Sans"/>
                <a:cs typeface="Noto Sans"/>
              </a:rPr>
              <a:t>Employees</a:t>
            </a:r>
            <a:endParaRPr sz="2000">
              <a:latin typeface="Noto Sans"/>
              <a:cs typeface="Noto Sans"/>
            </a:endParaRPr>
          </a:p>
        </p:txBody>
      </p:sp>
      <p:sp>
        <p:nvSpPr>
          <p:cNvPr id="40" name="object 40"/>
          <p:cNvSpPr txBox="1"/>
          <p:nvPr/>
        </p:nvSpPr>
        <p:spPr>
          <a:xfrm>
            <a:off x="4754626" y="1476248"/>
            <a:ext cx="6744970" cy="360680"/>
          </a:xfrm>
          <a:prstGeom prst="rect">
            <a:avLst/>
          </a:prstGeom>
        </p:spPr>
        <p:txBody>
          <a:bodyPr vert="horz" wrap="square" lIns="0" tIns="12065" rIns="0" bIns="0" rtlCol="0">
            <a:spAutoFit/>
          </a:bodyPr>
          <a:lstStyle/>
          <a:p>
            <a:pPr marL="12700">
              <a:lnSpc>
                <a:spcPct val="100000"/>
              </a:lnSpc>
              <a:spcBef>
                <a:spcPts val="95"/>
              </a:spcBef>
            </a:pPr>
            <a:r>
              <a:rPr sz="2200" spc="-10" dirty="0">
                <a:solidFill>
                  <a:srgbClr val="404040"/>
                </a:solidFill>
                <a:latin typeface="Noto Sans"/>
                <a:cs typeface="Noto Sans"/>
              </a:rPr>
              <a:t>Amazon.com </a:t>
            </a:r>
            <a:r>
              <a:rPr sz="2200" spc="-15" dirty="0">
                <a:solidFill>
                  <a:srgbClr val="404040"/>
                </a:solidFill>
                <a:latin typeface="Noto Sans"/>
                <a:cs typeface="Noto Sans"/>
              </a:rPr>
              <a:t>uses SWF to </a:t>
            </a:r>
            <a:r>
              <a:rPr sz="2200" spc="-40" dirty="0">
                <a:solidFill>
                  <a:srgbClr val="404040"/>
                </a:solidFill>
                <a:latin typeface="Noto Sans"/>
                <a:cs typeface="Noto Sans"/>
              </a:rPr>
              <a:t>manage </a:t>
            </a:r>
            <a:r>
              <a:rPr sz="2200" spc="-15" dirty="0">
                <a:solidFill>
                  <a:srgbClr val="404040"/>
                </a:solidFill>
                <a:latin typeface="Noto Sans"/>
                <a:cs typeface="Noto Sans"/>
              </a:rPr>
              <a:t>its online</a:t>
            </a:r>
            <a:r>
              <a:rPr sz="2200" spc="165" dirty="0">
                <a:solidFill>
                  <a:srgbClr val="404040"/>
                </a:solidFill>
                <a:latin typeface="Noto Sans"/>
                <a:cs typeface="Noto Sans"/>
              </a:rPr>
              <a:t> </a:t>
            </a:r>
            <a:r>
              <a:rPr sz="2200" spc="-15" dirty="0">
                <a:solidFill>
                  <a:srgbClr val="404040"/>
                </a:solidFill>
                <a:latin typeface="Noto Sans"/>
                <a:cs typeface="Noto Sans"/>
              </a:rPr>
              <a:t>orders.</a:t>
            </a:r>
            <a:endParaRPr sz="2200">
              <a:latin typeface="Noto Sans"/>
              <a:cs typeface="No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70266" y="3771646"/>
            <a:ext cx="355600" cy="3086735"/>
            <a:chOff x="7970266" y="3771646"/>
            <a:chExt cx="355600" cy="3086735"/>
          </a:xfrm>
        </p:grpSpPr>
        <p:sp>
          <p:nvSpPr>
            <p:cNvPr id="3" name="object 3"/>
            <p:cNvSpPr/>
            <p:nvPr/>
          </p:nvSpPr>
          <p:spPr>
            <a:xfrm>
              <a:off x="8156448" y="5862828"/>
              <a:ext cx="0" cy="738505"/>
            </a:xfrm>
            <a:custGeom>
              <a:avLst/>
              <a:gdLst/>
              <a:ahLst/>
              <a:cxnLst/>
              <a:rect l="l" t="t" r="r" b="b"/>
              <a:pathLst>
                <a:path h="738504">
                  <a:moveTo>
                    <a:pt x="0" y="0"/>
                  </a:moveTo>
                  <a:lnTo>
                    <a:pt x="0" y="738251"/>
                  </a:lnTo>
                </a:path>
              </a:pathLst>
            </a:custGeom>
            <a:ln w="12192">
              <a:solidFill>
                <a:srgbClr val="404040"/>
              </a:solidFill>
              <a:prstDash val="sysDash"/>
            </a:ln>
          </p:spPr>
          <p:txBody>
            <a:bodyPr wrap="square" lIns="0" tIns="0" rIns="0" bIns="0" rtlCol="0"/>
            <a:lstStyle/>
            <a:p>
              <a:endParaRPr/>
            </a:p>
          </p:txBody>
        </p:sp>
        <p:sp>
          <p:nvSpPr>
            <p:cNvPr id="4" name="object 4"/>
            <p:cNvSpPr/>
            <p:nvPr/>
          </p:nvSpPr>
          <p:spPr>
            <a:xfrm>
              <a:off x="7976616" y="6509004"/>
              <a:ext cx="342900" cy="342900"/>
            </a:xfrm>
            <a:custGeom>
              <a:avLst/>
              <a:gdLst/>
              <a:ahLst/>
              <a:cxnLst/>
              <a:rect l="l" t="t" r="r" b="b"/>
              <a:pathLst>
                <a:path w="342900" h="342900">
                  <a:moveTo>
                    <a:pt x="171450" y="0"/>
                  </a:moveTo>
                  <a:lnTo>
                    <a:pt x="125853" y="6120"/>
                  </a:lnTo>
                  <a:lnTo>
                    <a:pt x="84892" y="23396"/>
                  </a:lnTo>
                  <a:lnTo>
                    <a:pt x="50196" y="50196"/>
                  </a:lnTo>
                  <a:lnTo>
                    <a:pt x="23396" y="84892"/>
                  </a:lnTo>
                  <a:lnTo>
                    <a:pt x="6120" y="125853"/>
                  </a:lnTo>
                  <a:lnTo>
                    <a:pt x="0" y="171450"/>
                  </a:lnTo>
                  <a:lnTo>
                    <a:pt x="6120" y="217046"/>
                  </a:lnTo>
                  <a:lnTo>
                    <a:pt x="23396" y="258007"/>
                  </a:lnTo>
                  <a:lnTo>
                    <a:pt x="50196" y="292703"/>
                  </a:lnTo>
                  <a:lnTo>
                    <a:pt x="84892" y="319503"/>
                  </a:lnTo>
                  <a:lnTo>
                    <a:pt x="125853" y="336779"/>
                  </a:lnTo>
                  <a:lnTo>
                    <a:pt x="171450" y="342900"/>
                  </a:lnTo>
                  <a:lnTo>
                    <a:pt x="217046" y="336779"/>
                  </a:lnTo>
                  <a:lnTo>
                    <a:pt x="258007" y="319503"/>
                  </a:lnTo>
                  <a:lnTo>
                    <a:pt x="292703" y="292703"/>
                  </a:lnTo>
                  <a:lnTo>
                    <a:pt x="319503" y="258007"/>
                  </a:lnTo>
                  <a:lnTo>
                    <a:pt x="336779" y="217046"/>
                  </a:lnTo>
                  <a:lnTo>
                    <a:pt x="342900" y="171450"/>
                  </a:lnTo>
                  <a:lnTo>
                    <a:pt x="336779" y="125853"/>
                  </a:lnTo>
                  <a:lnTo>
                    <a:pt x="319503" y="84892"/>
                  </a:lnTo>
                  <a:lnTo>
                    <a:pt x="292703" y="50196"/>
                  </a:lnTo>
                  <a:lnTo>
                    <a:pt x="258007" y="23396"/>
                  </a:lnTo>
                  <a:lnTo>
                    <a:pt x="217046" y="6120"/>
                  </a:lnTo>
                  <a:lnTo>
                    <a:pt x="171450" y="0"/>
                  </a:lnTo>
                  <a:close/>
                </a:path>
              </a:pathLst>
            </a:custGeom>
            <a:solidFill>
              <a:srgbClr val="9DD2EC"/>
            </a:solidFill>
          </p:spPr>
          <p:txBody>
            <a:bodyPr wrap="square" lIns="0" tIns="0" rIns="0" bIns="0" rtlCol="0"/>
            <a:lstStyle/>
            <a:p>
              <a:endParaRPr/>
            </a:p>
          </p:txBody>
        </p:sp>
        <p:sp>
          <p:nvSpPr>
            <p:cNvPr id="5" name="object 5"/>
            <p:cNvSpPr/>
            <p:nvPr/>
          </p:nvSpPr>
          <p:spPr>
            <a:xfrm>
              <a:off x="7976616" y="6509004"/>
              <a:ext cx="342900" cy="342900"/>
            </a:xfrm>
            <a:custGeom>
              <a:avLst/>
              <a:gdLst/>
              <a:ahLst/>
              <a:cxnLst/>
              <a:rect l="l" t="t" r="r" b="b"/>
              <a:pathLst>
                <a:path w="342900" h="342900">
                  <a:moveTo>
                    <a:pt x="0" y="171450"/>
                  </a:moveTo>
                  <a:lnTo>
                    <a:pt x="6120" y="125853"/>
                  </a:lnTo>
                  <a:lnTo>
                    <a:pt x="23396" y="84892"/>
                  </a:lnTo>
                  <a:lnTo>
                    <a:pt x="50196" y="50196"/>
                  </a:lnTo>
                  <a:lnTo>
                    <a:pt x="84892" y="23396"/>
                  </a:lnTo>
                  <a:lnTo>
                    <a:pt x="125853" y="6120"/>
                  </a:lnTo>
                  <a:lnTo>
                    <a:pt x="171450" y="0"/>
                  </a:lnTo>
                  <a:lnTo>
                    <a:pt x="217046" y="6120"/>
                  </a:lnTo>
                  <a:lnTo>
                    <a:pt x="258007" y="23396"/>
                  </a:lnTo>
                  <a:lnTo>
                    <a:pt x="292703" y="50196"/>
                  </a:lnTo>
                  <a:lnTo>
                    <a:pt x="319503" y="84892"/>
                  </a:lnTo>
                  <a:lnTo>
                    <a:pt x="336779" y="125853"/>
                  </a:lnTo>
                  <a:lnTo>
                    <a:pt x="342900" y="171450"/>
                  </a:lnTo>
                  <a:lnTo>
                    <a:pt x="336779" y="217046"/>
                  </a:lnTo>
                  <a:lnTo>
                    <a:pt x="319503" y="258007"/>
                  </a:lnTo>
                  <a:lnTo>
                    <a:pt x="292703" y="292703"/>
                  </a:lnTo>
                  <a:lnTo>
                    <a:pt x="258007" y="319503"/>
                  </a:lnTo>
                  <a:lnTo>
                    <a:pt x="217046" y="336779"/>
                  </a:lnTo>
                  <a:lnTo>
                    <a:pt x="171450" y="342900"/>
                  </a:lnTo>
                  <a:lnTo>
                    <a:pt x="125853" y="336779"/>
                  </a:lnTo>
                  <a:lnTo>
                    <a:pt x="84892" y="319503"/>
                  </a:lnTo>
                  <a:lnTo>
                    <a:pt x="50196" y="292703"/>
                  </a:lnTo>
                  <a:lnTo>
                    <a:pt x="23396" y="258007"/>
                  </a:lnTo>
                  <a:lnTo>
                    <a:pt x="6120" y="217046"/>
                  </a:lnTo>
                  <a:lnTo>
                    <a:pt x="0" y="171450"/>
                  </a:lnTo>
                  <a:close/>
                </a:path>
              </a:pathLst>
            </a:custGeom>
            <a:ln w="12192">
              <a:solidFill>
                <a:srgbClr val="9DD2EC"/>
              </a:solidFill>
            </a:ln>
          </p:spPr>
          <p:txBody>
            <a:bodyPr wrap="square" lIns="0" tIns="0" rIns="0" bIns="0" rtlCol="0"/>
            <a:lstStyle/>
            <a:p>
              <a:endParaRPr/>
            </a:p>
          </p:txBody>
        </p:sp>
        <p:sp>
          <p:nvSpPr>
            <p:cNvPr id="6" name="object 6"/>
            <p:cNvSpPr/>
            <p:nvPr/>
          </p:nvSpPr>
          <p:spPr>
            <a:xfrm>
              <a:off x="8156448" y="3777996"/>
              <a:ext cx="0" cy="1820545"/>
            </a:xfrm>
            <a:custGeom>
              <a:avLst/>
              <a:gdLst/>
              <a:ahLst/>
              <a:cxnLst/>
              <a:rect l="l" t="t" r="r" b="b"/>
              <a:pathLst>
                <a:path h="1820545">
                  <a:moveTo>
                    <a:pt x="0" y="1082039"/>
                  </a:moveTo>
                  <a:lnTo>
                    <a:pt x="0" y="1820290"/>
                  </a:lnTo>
                </a:path>
                <a:path h="1820545">
                  <a:moveTo>
                    <a:pt x="0" y="0"/>
                  </a:moveTo>
                  <a:lnTo>
                    <a:pt x="0" y="738251"/>
                  </a:lnTo>
                </a:path>
              </a:pathLst>
            </a:custGeom>
            <a:ln w="12192">
              <a:solidFill>
                <a:srgbClr val="404040"/>
              </a:solidFill>
              <a:prstDash val="sysDash"/>
            </a:ln>
          </p:spPr>
          <p:txBody>
            <a:bodyPr wrap="square" lIns="0" tIns="0" rIns="0" bIns="0" rtlCol="0"/>
            <a:lstStyle/>
            <a:p>
              <a:endParaRPr/>
            </a:p>
          </p:txBody>
        </p:sp>
      </p:grpSp>
      <p:sp>
        <p:nvSpPr>
          <p:cNvPr id="7" name="object 7"/>
          <p:cNvSpPr txBox="1">
            <a:spLocks noGrp="1"/>
          </p:cNvSpPr>
          <p:nvPr>
            <p:ph type="title"/>
          </p:nvPr>
        </p:nvSpPr>
        <p:spPr>
          <a:xfrm>
            <a:off x="6939533" y="268350"/>
            <a:ext cx="2376805" cy="513715"/>
          </a:xfrm>
          <a:prstGeom prst="rect">
            <a:avLst/>
          </a:prstGeom>
        </p:spPr>
        <p:txBody>
          <a:bodyPr vert="horz" wrap="square" lIns="0" tIns="12700" rIns="0" bIns="0" rtlCol="0">
            <a:spAutoFit/>
          </a:bodyPr>
          <a:lstStyle/>
          <a:p>
            <a:pPr marL="12700">
              <a:lnSpc>
                <a:spcPct val="100000"/>
              </a:lnSpc>
              <a:spcBef>
                <a:spcPts val="100"/>
              </a:spcBef>
            </a:pPr>
            <a:r>
              <a:rPr sz="3200" spc="90" dirty="0"/>
              <a:t>SWF</a:t>
            </a:r>
            <a:r>
              <a:rPr sz="3200" spc="-75" dirty="0"/>
              <a:t> </a:t>
            </a:r>
            <a:r>
              <a:rPr sz="3200" spc="80" dirty="0"/>
              <a:t>Actors</a:t>
            </a:r>
            <a:endParaRPr sz="3200"/>
          </a:p>
        </p:txBody>
      </p:sp>
      <p:grpSp>
        <p:nvGrpSpPr>
          <p:cNvPr id="8" name="object 8"/>
          <p:cNvGrpSpPr/>
          <p:nvPr/>
        </p:nvGrpSpPr>
        <p:grpSpPr>
          <a:xfrm>
            <a:off x="9131807" y="6056376"/>
            <a:ext cx="4723130" cy="1184275"/>
            <a:chOff x="9131807" y="6056376"/>
            <a:chExt cx="4723130" cy="1184275"/>
          </a:xfrm>
        </p:grpSpPr>
        <p:sp>
          <p:nvSpPr>
            <p:cNvPr id="9" name="object 9"/>
            <p:cNvSpPr/>
            <p:nvPr/>
          </p:nvSpPr>
          <p:spPr>
            <a:xfrm>
              <a:off x="9137903" y="6062472"/>
              <a:ext cx="4711065" cy="1172210"/>
            </a:xfrm>
            <a:custGeom>
              <a:avLst/>
              <a:gdLst/>
              <a:ahLst/>
              <a:cxnLst/>
              <a:rect l="l" t="t" r="r" b="b"/>
              <a:pathLst>
                <a:path w="4711065" h="1172209">
                  <a:moveTo>
                    <a:pt x="4515358" y="0"/>
                  </a:moveTo>
                  <a:lnTo>
                    <a:pt x="195325" y="0"/>
                  </a:lnTo>
                  <a:lnTo>
                    <a:pt x="150556" y="5161"/>
                  </a:lnTo>
                  <a:lnTo>
                    <a:pt x="109449" y="19862"/>
                  </a:lnTo>
                  <a:lnTo>
                    <a:pt x="73181" y="42927"/>
                  </a:lnTo>
                  <a:lnTo>
                    <a:pt x="42927" y="73181"/>
                  </a:lnTo>
                  <a:lnTo>
                    <a:pt x="19862" y="109449"/>
                  </a:lnTo>
                  <a:lnTo>
                    <a:pt x="5161" y="150556"/>
                  </a:lnTo>
                  <a:lnTo>
                    <a:pt x="0" y="195325"/>
                  </a:lnTo>
                  <a:lnTo>
                    <a:pt x="0" y="976629"/>
                  </a:lnTo>
                  <a:lnTo>
                    <a:pt x="5161" y="1021399"/>
                  </a:lnTo>
                  <a:lnTo>
                    <a:pt x="19862" y="1062506"/>
                  </a:lnTo>
                  <a:lnTo>
                    <a:pt x="42927" y="1098774"/>
                  </a:lnTo>
                  <a:lnTo>
                    <a:pt x="73181" y="1129028"/>
                  </a:lnTo>
                  <a:lnTo>
                    <a:pt x="109449" y="1152093"/>
                  </a:lnTo>
                  <a:lnTo>
                    <a:pt x="150556" y="1166794"/>
                  </a:lnTo>
                  <a:lnTo>
                    <a:pt x="195325" y="1171955"/>
                  </a:lnTo>
                  <a:lnTo>
                    <a:pt x="4515358" y="1171955"/>
                  </a:lnTo>
                  <a:lnTo>
                    <a:pt x="4560127" y="1166794"/>
                  </a:lnTo>
                  <a:lnTo>
                    <a:pt x="4601234" y="1152093"/>
                  </a:lnTo>
                  <a:lnTo>
                    <a:pt x="4637502" y="1129028"/>
                  </a:lnTo>
                  <a:lnTo>
                    <a:pt x="4667756" y="1098774"/>
                  </a:lnTo>
                  <a:lnTo>
                    <a:pt x="4690821" y="1062506"/>
                  </a:lnTo>
                  <a:lnTo>
                    <a:pt x="4705522" y="1021399"/>
                  </a:lnTo>
                  <a:lnTo>
                    <a:pt x="4710684" y="976629"/>
                  </a:lnTo>
                  <a:lnTo>
                    <a:pt x="4710684" y="195325"/>
                  </a:lnTo>
                  <a:lnTo>
                    <a:pt x="4705522" y="150556"/>
                  </a:lnTo>
                  <a:lnTo>
                    <a:pt x="4690821" y="109449"/>
                  </a:lnTo>
                  <a:lnTo>
                    <a:pt x="4667756" y="73181"/>
                  </a:lnTo>
                  <a:lnTo>
                    <a:pt x="4637502" y="42927"/>
                  </a:lnTo>
                  <a:lnTo>
                    <a:pt x="4601234" y="19862"/>
                  </a:lnTo>
                  <a:lnTo>
                    <a:pt x="4560127" y="5161"/>
                  </a:lnTo>
                  <a:lnTo>
                    <a:pt x="4515358" y="0"/>
                  </a:lnTo>
                  <a:close/>
                </a:path>
              </a:pathLst>
            </a:custGeom>
            <a:solidFill>
              <a:srgbClr val="FFFFFF"/>
            </a:solidFill>
          </p:spPr>
          <p:txBody>
            <a:bodyPr wrap="square" lIns="0" tIns="0" rIns="0" bIns="0" rtlCol="0"/>
            <a:lstStyle/>
            <a:p>
              <a:endParaRPr/>
            </a:p>
          </p:txBody>
        </p:sp>
        <p:sp>
          <p:nvSpPr>
            <p:cNvPr id="10" name="object 10"/>
            <p:cNvSpPr/>
            <p:nvPr/>
          </p:nvSpPr>
          <p:spPr>
            <a:xfrm>
              <a:off x="9137903" y="6062472"/>
              <a:ext cx="4711065" cy="1172210"/>
            </a:xfrm>
            <a:custGeom>
              <a:avLst/>
              <a:gdLst/>
              <a:ahLst/>
              <a:cxnLst/>
              <a:rect l="l" t="t" r="r" b="b"/>
              <a:pathLst>
                <a:path w="4711065" h="1172209">
                  <a:moveTo>
                    <a:pt x="0" y="195325"/>
                  </a:moveTo>
                  <a:lnTo>
                    <a:pt x="5161" y="150556"/>
                  </a:lnTo>
                  <a:lnTo>
                    <a:pt x="19862" y="109449"/>
                  </a:lnTo>
                  <a:lnTo>
                    <a:pt x="42927" y="73181"/>
                  </a:lnTo>
                  <a:lnTo>
                    <a:pt x="73181" y="42927"/>
                  </a:lnTo>
                  <a:lnTo>
                    <a:pt x="109449" y="19862"/>
                  </a:lnTo>
                  <a:lnTo>
                    <a:pt x="150556" y="5161"/>
                  </a:lnTo>
                  <a:lnTo>
                    <a:pt x="195325" y="0"/>
                  </a:lnTo>
                  <a:lnTo>
                    <a:pt x="4515358" y="0"/>
                  </a:lnTo>
                  <a:lnTo>
                    <a:pt x="4560127" y="5161"/>
                  </a:lnTo>
                  <a:lnTo>
                    <a:pt x="4601234" y="19862"/>
                  </a:lnTo>
                  <a:lnTo>
                    <a:pt x="4637502" y="42927"/>
                  </a:lnTo>
                  <a:lnTo>
                    <a:pt x="4667756" y="73181"/>
                  </a:lnTo>
                  <a:lnTo>
                    <a:pt x="4690821" y="109449"/>
                  </a:lnTo>
                  <a:lnTo>
                    <a:pt x="4705522" y="150556"/>
                  </a:lnTo>
                  <a:lnTo>
                    <a:pt x="4710684" y="195325"/>
                  </a:lnTo>
                  <a:lnTo>
                    <a:pt x="4710684" y="976629"/>
                  </a:lnTo>
                  <a:lnTo>
                    <a:pt x="4705522" y="1021399"/>
                  </a:lnTo>
                  <a:lnTo>
                    <a:pt x="4690821" y="1062506"/>
                  </a:lnTo>
                  <a:lnTo>
                    <a:pt x="4667756" y="1098774"/>
                  </a:lnTo>
                  <a:lnTo>
                    <a:pt x="4637502" y="1129028"/>
                  </a:lnTo>
                  <a:lnTo>
                    <a:pt x="4601234" y="1152093"/>
                  </a:lnTo>
                  <a:lnTo>
                    <a:pt x="4560127" y="1166794"/>
                  </a:lnTo>
                  <a:lnTo>
                    <a:pt x="4515358" y="1171955"/>
                  </a:lnTo>
                  <a:lnTo>
                    <a:pt x="195325" y="1171955"/>
                  </a:lnTo>
                  <a:lnTo>
                    <a:pt x="150556" y="1166794"/>
                  </a:lnTo>
                  <a:lnTo>
                    <a:pt x="109449" y="1152093"/>
                  </a:lnTo>
                  <a:lnTo>
                    <a:pt x="73181" y="1129028"/>
                  </a:lnTo>
                  <a:lnTo>
                    <a:pt x="42927" y="1098774"/>
                  </a:lnTo>
                  <a:lnTo>
                    <a:pt x="19862" y="1062506"/>
                  </a:lnTo>
                  <a:lnTo>
                    <a:pt x="5161" y="1021399"/>
                  </a:lnTo>
                  <a:lnTo>
                    <a:pt x="0" y="976629"/>
                  </a:lnTo>
                  <a:lnTo>
                    <a:pt x="0" y="195325"/>
                  </a:lnTo>
                  <a:close/>
                </a:path>
              </a:pathLst>
            </a:custGeom>
            <a:ln w="12192">
              <a:solidFill>
                <a:srgbClr val="9DD2EC"/>
              </a:solidFill>
            </a:ln>
          </p:spPr>
          <p:txBody>
            <a:bodyPr wrap="square" lIns="0" tIns="0" rIns="0" bIns="0" rtlCol="0"/>
            <a:lstStyle/>
            <a:p>
              <a:endParaRPr/>
            </a:p>
          </p:txBody>
        </p:sp>
        <p:sp>
          <p:nvSpPr>
            <p:cNvPr id="11" name="object 11"/>
            <p:cNvSpPr/>
            <p:nvPr/>
          </p:nvSpPr>
          <p:spPr>
            <a:xfrm>
              <a:off x="13092683" y="6284976"/>
              <a:ext cx="643128" cy="673607"/>
            </a:xfrm>
            <a:prstGeom prst="rect">
              <a:avLst/>
            </a:prstGeom>
            <a:blipFill>
              <a:blip r:embed="rId2" cstate="print"/>
              <a:stretch>
                <a:fillRect/>
              </a:stretch>
            </a:blipFill>
          </p:spPr>
          <p:txBody>
            <a:bodyPr wrap="square" lIns="0" tIns="0" rIns="0" bIns="0" rtlCol="0"/>
            <a:lstStyle/>
            <a:p>
              <a:endParaRPr/>
            </a:p>
          </p:txBody>
        </p:sp>
      </p:grpSp>
      <p:sp>
        <p:nvSpPr>
          <p:cNvPr id="12" name="object 12"/>
          <p:cNvSpPr txBox="1"/>
          <p:nvPr/>
        </p:nvSpPr>
        <p:spPr>
          <a:xfrm>
            <a:off x="8087359" y="6486270"/>
            <a:ext cx="4881245" cy="299720"/>
          </a:xfrm>
          <a:prstGeom prst="rect">
            <a:avLst/>
          </a:prstGeom>
        </p:spPr>
        <p:txBody>
          <a:bodyPr vert="horz" wrap="square" lIns="0" tIns="12700" rIns="0" bIns="0" rtlCol="0">
            <a:spAutoFit/>
          </a:bodyPr>
          <a:lstStyle/>
          <a:p>
            <a:pPr marL="12700">
              <a:lnSpc>
                <a:spcPct val="100000"/>
              </a:lnSpc>
              <a:spcBef>
                <a:spcPts val="100"/>
              </a:spcBef>
              <a:tabLst>
                <a:tab pos="1199515" algn="l"/>
              </a:tabLst>
            </a:pPr>
            <a:r>
              <a:rPr sz="2025" baseline="-4115" dirty="0">
                <a:solidFill>
                  <a:srgbClr val="0D0D0D"/>
                </a:solidFill>
                <a:latin typeface="Noto Sans"/>
                <a:cs typeface="Noto Sans"/>
              </a:rPr>
              <a:t>3</a:t>
            </a:r>
            <a:r>
              <a:rPr sz="1350" u="heavy" dirty="0">
                <a:solidFill>
                  <a:srgbClr val="404040"/>
                </a:solidFill>
                <a:uFill>
                  <a:solidFill>
                    <a:srgbClr val="9DD2EC"/>
                  </a:solidFill>
                </a:uFill>
                <a:latin typeface="Noto Sans"/>
                <a:cs typeface="Noto Sans"/>
              </a:rPr>
              <a:t> 	</a:t>
            </a:r>
            <a:r>
              <a:rPr sz="1800" spc="-20" dirty="0">
                <a:solidFill>
                  <a:srgbClr val="404040"/>
                </a:solidFill>
                <a:latin typeface="Noto Sans"/>
                <a:cs typeface="Noto Sans"/>
              </a:rPr>
              <a:t>Workers: </a:t>
            </a:r>
            <a:r>
              <a:rPr sz="1800" spc="-15" dirty="0">
                <a:solidFill>
                  <a:srgbClr val="404040"/>
                </a:solidFill>
                <a:latin typeface="Noto Sans"/>
                <a:cs typeface="Noto Sans"/>
              </a:rPr>
              <a:t>carry </a:t>
            </a:r>
            <a:r>
              <a:rPr sz="1800" spc="-10" dirty="0">
                <a:solidFill>
                  <a:srgbClr val="404040"/>
                </a:solidFill>
                <a:latin typeface="Noto Sans"/>
                <a:cs typeface="Noto Sans"/>
              </a:rPr>
              <a:t>out </a:t>
            </a:r>
            <a:r>
              <a:rPr sz="1800" spc="-15" dirty="0">
                <a:solidFill>
                  <a:srgbClr val="404040"/>
                </a:solidFill>
                <a:latin typeface="Noto Sans"/>
                <a:cs typeface="Noto Sans"/>
              </a:rPr>
              <a:t>the activity</a:t>
            </a:r>
            <a:r>
              <a:rPr sz="1800" spc="5" dirty="0">
                <a:solidFill>
                  <a:srgbClr val="404040"/>
                </a:solidFill>
                <a:latin typeface="Noto Sans"/>
                <a:cs typeface="Noto Sans"/>
              </a:rPr>
              <a:t> </a:t>
            </a:r>
            <a:r>
              <a:rPr sz="1800" spc="-15" dirty="0">
                <a:solidFill>
                  <a:srgbClr val="404040"/>
                </a:solidFill>
                <a:latin typeface="Noto Sans"/>
                <a:cs typeface="Noto Sans"/>
              </a:rPr>
              <a:t>task</a:t>
            </a:r>
            <a:endParaRPr sz="1800">
              <a:latin typeface="Noto Sans"/>
              <a:cs typeface="Noto Sans"/>
            </a:endParaRPr>
          </a:p>
        </p:txBody>
      </p:sp>
      <p:sp>
        <p:nvSpPr>
          <p:cNvPr id="13" name="object 13"/>
          <p:cNvSpPr/>
          <p:nvPr/>
        </p:nvSpPr>
        <p:spPr>
          <a:xfrm>
            <a:off x="6973823" y="722376"/>
            <a:ext cx="2269235" cy="231648"/>
          </a:xfrm>
          <a:prstGeom prst="rect">
            <a:avLst/>
          </a:prstGeom>
          <a:blipFill>
            <a:blip r:embed="rId3" cstate="print"/>
            <a:stretch>
              <a:fillRect/>
            </a:stretch>
          </a:blipFill>
        </p:spPr>
        <p:txBody>
          <a:bodyPr wrap="square" lIns="0" tIns="0" rIns="0" bIns="0" rtlCol="0"/>
          <a:lstStyle/>
          <a:p>
            <a:endParaRPr/>
          </a:p>
        </p:txBody>
      </p:sp>
      <p:grpSp>
        <p:nvGrpSpPr>
          <p:cNvPr id="14" name="object 14"/>
          <p:cNvGrpSpPr/>
          <p:nvPr/>
        </p:nvGrpSpPr>
        <p:grpSpPr>
          <a:xfrm>
            <a:off x="9171431" y="4053840"/>
            <a:ext cx="4707890" cy="1270000"/>
            <a:chOff x="9171431" y="4053840"/>
            <a:chExt cx="4707890" cy="1270000"/>
          </a:xfrm>
        </p:grpSpPr>
        <p:sp>
          <p:nvSpPr>
            <p:cNvPr id="15" name="object 15"/>
            <p:cNvSpPr/>
            <p:nvPr/>
          </p:nvSpPr>
          <p:spPr>
            <a:xfrm>
              <a:off x="9177527" y="4059936"/>
              <a:ext cx="4695825" cy="1257300"/>
            </a:xfrm>
            <a:custGeom>
              <a:avLst/>
              <a:gdLst/>
              <a:ahLst/>
              <a:cxnLst/>
              <a:rect l="l" t="t" r="r" b="b"/>
              <a:pathLst>
                <a:path w="4695825" h="1257300">
                  <a:moveTo>
                    <a:pt x="4485893" y="0"/>
                  </a:moveTo>
                  <a:lnTo>
                    <a:pt x="209550" y="0"/>
                  </a:lnTo>
                  <a:lnTo>
                    <a:pt x="161512" y="5536"/>
                  </a:lnTo>
                  <a:lnTo>
                    <a:pt x="117410" y="21304"/>
                  </a:lnTo>
                  <a:lnTo>
                    <a:pt x="78501" y="46046"/>
                  </a:lnTo>
                  <a:lnTo>
                    <a:pt x="46046" y="78501"/>
                  </a:lnTo>
                  <a:lnTo>
                    <a:pt x="21304" y="117410"/>
                  </a:lnTo>
                  <a:lnTo>
                    <a:pt x="5536" y="161512"/>
                  </a:lnTo>
                  <a:lnTo>
                    <a:pt x="0" y="209550"/>
                  </a:lnTo>
                  <a:lnTo>
                    <a:pt x="0" y="1047750"/>
                  </a:lnTo>
                  <a:lnTo>
                    <a:pt x="5536" y="1095787"/>
                  </a:lnTo>
                  <a:lnTo>
                    <a:pt x="21304" y="1139889"/>
                  </a:lnTo>
                  <a:lnTo>
                    <a:pt x="46046" y="1178798"/>
                  </a:lnTo>
                  <a:lnTo>
                    <a:pt x="78501" y="1211253"/>
                  </a:lnTo>
                  <a:lnTo>
                    <a:pt x="117410" y="1235995"/>
                  </a:lnTo>
                  <a:lnTo>
                    <a:pt x="161512" y="1251763"/>
                  </a:lnTo>
                  <a:lnTo>
                    <a:pt x="209550" y="1257300"/>
                  </a:lnTo>
                  <a:lnTo>
                    <a:pt x="4485893" y="1257300"/>
                  </a:lnTo>
                  <a:lnTo>
                    <a:pt x="4533931" y="1251763"/>
                  </a:lnTo>
                  <a:lnTo>
                    <a:pt x="4578033" y="1235995"/>
                  </a:lnTo>
                  <a:lnTo>
                    <a:pt x="4616942" y="1211253"/>
                  </a:lnTo>
                  <a:lnTo>
                    <a:pt x="4649397" y="1178798"/>
                  </a:lnTo>
                  <a:lnTo>
                    <a:pt x="4674139" y="1139889"/>
                  </a:lnTo>
                  <a:lnTo>
                    <a:pt x="4689907" y="1095787"/>
                  </a:lnTo>
                  <a:lnTo>
                    <a:pt x="4695443" y="1047750"/>
                  </a:lnTo>
                  <a:lnTo>
                    <a:pt x="4695443" y="209550"/>
                  </a:lnTo>
                  <a:lnTo>
                    <a:pt x="4689907" y="161512"/>
                  </a:lnTo>
                  <a:lnTo>
                    <a:pt x="4674139" y="117410"/>
                  </a:lnTo>
                  <a:lnTo>
                    <a:pt x="4649397" y="78501"/>
                  </a:lnTo>
                  <a:lnTo>
                    <a:pt x="4616942" y="46046"/>
                  </a:lnTo>
                  <a:lnTo>
                    <a:pt x="4578033" y="21304"/>
                  </a:lnTo>
                  <a:lnTo>
                    <a:pt x="4533931" y="5536"/>
                  </a:lnTo>
                  <a:lnTo>
                    <a:pt x="4485893" y="0"/>
                  </a:lnTo>
                  <a:close/>
                </a:path>
              </a:pathLst>
            </a:custGeom>
            <a:solidFill>
              <a:srgbClr val="FFFFFF"/>
            </a:solidFill>
          </p:spPr>
          <p:txBody>
            <a:bodyPr wrap="square" lIns="0" tIns="0" rIns="0" bIns="0" rtlCol="0"/>
            <a:lstStyle/>
            <a:p>
              <a:endParaRPr/>
            </a:p>
          </p:txBody>
        </p:sp>
        <p:sp>
          <p:nvSpPr>
            <p:cNvPr id="16" name="object 16"/>
            <p:cNvSpPr/>
            <p:nvPr/>
          </p:nvSpPr>
          <p:spPr>
            <a:xfrm>
              <a:off x="9177527" y="4059936"/>
              <a:ext cx="4695825" cy="1257300"/>
            </a:xfrm>
            <a:custGeom>
              <a:avLst/>
              <a:gdLst/>
              <a:ahLst/>
              <a:cxnLst/>
              <a:rect l="l" t="t" r="r" b="b"/>
              <a:pathLst>
                <a:path w="4695825" h="1257300">
                  <a:moveTo>
                    <a:pt x="0" y="209550"/>
                  </a:moveTo>
                  <a:lnTo>
                    <a:pt x="5536" y="161512"/>
                  </a:lnTo>
                  <a:lnTo>
                    <a:pt x="21304" y="117410"/>
                  </a:lnTo>
                  <a:lnTo>
                    <a:pt x="46046" y="78501"/>
                  </a:lnTo>
                  <a:lnTo>
                    <a:pt x="78501" y="46046"/>
                  </a:lnTo>
                  <a:lnTo>
                    <a:pt x="117410" y="21304"/>
                  </a:lnTo>
                  <a:lnTo>
                    <a:pt x="161512" y="5536"/>
                  </a:lnTo>
                  <a:lnTo>
                    <a:pt x="209550" y="0"/>
                  </a:lnTo>
                  <a:lnTo>
                    <a:pt x="4485893" y="0"/>
                  </a:lnTo>
                  <a:lnTo>
                    <a:pt x="4533931" y="5536"/>
                  </a:lnTo>
                  <a:lnTo>
                    <a:pt x="4578033" y="21304"/>
                  </a:lnTo>
                  <a:lnTo>
                    <a:pt x="4616942" y="46046"/>
                  </a:lnTo>
                  <a:lnTo>
                    <a:pt x="4649397" y="78501"/>
                  </a:lnTo>
                  <a:lnTo>
                    <a:pt x="4674139" y="117410"/>
                  </a:lnTo>
                  <a:lnTo>
                    <a:pt x="4689907" y="161512"/>
                  </a:lnTo>
                  <a:lnTo>
                    <a:pt x="4695443" y="209550"/>
                  </a:lnTo>
                  <a:lnTo>
                    <a:pt x="4695443" y="1047750"/>
                  </a:lnTo>
                  <a:lnTo>
                    <a:pt x="4689907" y="1095787"/>
                  </a:lnTo>
                  <a:lnTo>
                    <a:pt x="4674139" y="1139889"/>
                  </a:lnTo>
                  <a:lnTo>
                    <a:pt x="4649397" y="1178798"/>
                  </a:lnTo>
                  <a:lnTo>
                    <a:pt x="4616942" y="1211253"/>
                  </a:lnTo>
                  <a:lnTo>
                    <a:pt x="4578033" y="1235995"/>
                  </a:lnTo>
                  <a:lnTo>
                    <a:pt x="4533931" y="1251763"/>
                  </a:lnTo>
                  <a:lnTo>
                    <a:pt x="4485893" y="1257300"/>
                  </a:lnTo>
                  <a:lnTo>
                    <a:pt x="209550" y="1257300"/>
                  </a:lnTo>
                  <a:lnTo>
                    <a:pt x="161512" y="1251763"/>
                  </a:lnTo>
                  <a:lnTo>
                    <a:pt x="117410" y="1235995"/>
                  </a:lnTo>
                  <a:lnTo>
                    <a:pt x="78501" y="1211253"/>
                  </a:lnTo>
                  <a:lnTo>
                    <a:pt x="46046" y="1178798"/>
                  </a:lnTo>
                  <a:lnTo>
                    <a:pt x="21304" y="1139889"/>
                  </a:lnTo>
                  <a:lnTo>
                    <a:pt x="5536" y="1095787"/>
                  </a:lnTo>
                  <a:lnTo>
                    <a:pt x="0" y="1047750"/>
                  </a:lnTo>
                  <a:lnTo>
                    <a:pt x="0" y="209550"/>
                  </a:lnTo>
                  <a:close/>
                </a:path>
              </a:pathLst>
            </a:custGeom>
            <a:ln w="12192">
              <a:solidFill>
                <a:srgbClr val="FF9329"/>
              </a:solidFill>
            </a:ln>
          </p:spPr>
          <p:txBody>
            <a:bodyPr wrap="square" lIns="0" tIns="0" rIns="0" bIns="0" rtlCol="0"/>
            <a:lstStyle/>
            <a:p>
              <a:endParaRPr/>
            </a:p>
          </p:txBody>
        </p:sp>
      </p:grpSp>
      <p:grpSp>
        <p:nvGrpSpPr>
          <p:cNvPr id="17" name="object 17"/>
          <p:cNvGrpSpPr/>
          <p:nvPr/>
        </p:nvGrpSpPr>
        <p:grpSpPr>
          <a:xfrm>
            <a:off x="7301230" y="2075433"/>
            <a:ext cx="1715135" cy="2791460"/>
            <a:chOff x="7301230" y="2075433"/>
            <a:chExt cx="1715135" cy="2791460"/>
          </a:xfrm>
        </p:grpSpPr>
        <p:sp>
          <p:nvSpPr>
            <p:cNvPr id="18" name="object 18"/>
            <p:cNvSpPr/>
            <p:nvPr/>
          </p:nvSpPr>
          <p:spPr>
            <a:xfrm>
              <a:off x="7311390" y="2085593"/>
              <a:ext cx="1694814" cy="1693545"/>
            </a:xfrm>
            <a:custGeom>
              <a:avLst/>
              <a:gdLst/>
              <a:ahLst/>
              <a:cxnLst/>
              <a:rect l="l" t="t" r="r" b="b"/>
              <a:pathLst>
                <a:path w="1694815" h="1693545">
                  <a:moveTo>
                    <a:pt x="0" y="846581"/>
                  </a:moveTo>
                  <a:lnTo>
                    <a:pt x="1341" y="798536"/>
                  </a:lnTo>
                  <a:lnTo>
                    <a:pt x="5317" y="751194"/>
                  </a:lnTo>
                  <a:lnTo>
                    <a:pt x="11857" y="704627"/>
                  </a:lnTo>
                  <a:lnTo>
                    <a:pt x="20888" y="658907"/>
                  </a:lnTo>
                  <a:lnTo>
                    <a:pt x="32340" y="614106"/>
                  </a:lnTo>
                  <a:lnTo>
                    <a:pt x="46140" y="570293"/>
                  </a:lnTo>
                  <a:lnTo>
                    <a:pt x="62218" y="527542"/>
                  </a:lnTo>
                  <a:lnTo>
                    <a:pt x="80502" y="485923"/>
                  </a:lnTo>
                  <a:lnTo>
                    <a:pt x="100920" y="445508"/>
                  </a:lnTo>
                  <a:lnTo>
                    <a:pt x="123401" y="406368"/>
                  </a:lnTo>
                  <a:lnTo>
                    <a:pt x="147873" y="368575"/>
                  </a:lnTo>
                  <a:lnTo>
                    <a:pt x="174265" y="332200"/>
                  </a:lnTo>
                  <a:lnTo>
                    <a:pt x="202504" y="297315"/>
                  </a:lnTo>
                  <a:lnTo>
                    <a:pt x="232521" y="263990"/>
                  </a:lnTo>
                  <a:lnTo>
                    <a:pt x="264243" y="232298"/>
                  </a:lnTo>
                  <a:lnTo>
                    <a:pt x="297598" y="202309"/>
                  </a:lnTo>
                  <a:lnTo>
                    <a:pt x="332516" y="174096"/>
                  </a:lnTo>
                  <a:lnTo>
                    <a:pt x="368924" y="147729"/>
                  </a:lnTo>
                  <a:lnTo>
                    <a:pt x="406752" y="123280"/>
                  </a:lnTo>
                  <a:lnTo>
                    <a:pt x="445927" y="100821"/>
                  </a:lnTo>
                  <a:lnTo>
                    <a:pt x="486378" y="80423"/>
                  </a:lnTo>
                  <a:lnTo>
                    <a:pt x="528034" y="62157"/>
                  </a:lnTo>
                  <a:lnTo>
                    <a:pt x="570822" y="46095"/>
                  </a:lnTo>
                  <a:lnTo>
                    <a:pt x="614672" y="32308"/>
                  </a:lnTo>
                  <a:lnTo>
                    <a:pt x="659513" y="20867"/>
                  </a:lnTo>
                  <a:lnTo>
                    <a:pt x="705271" y="11845"/>
                  </a:lnTo>
                  <a:lnTo>
                    <a:pt x="751877" y="5312"/>
                  </a:lnTo>
                  <a:lnTo>
                    <a:pt x="799258" y="1339"/>
                  </a:lnTo>
                  <a:lnTo>
                    <a:pt x="847343" y="0"/>
                  </a:lnTo>
                  <a:lnTo>
                    <a:pt x="895429" y="1339"/>
                  </a:lnTo>
                  <a:lnTo>
                    <a:pt x="942810" y="5312"/>
                  </a:lnTo>
                  <a:lnTo>
                    <a:pt x="989416" y="11845"/>
                  </a:lnTo>
                  <a:lnTo>
                    <a:pt x="1035174" y="20867"/>
                  </a:lnTo>
                  <a:lnTo>
                    <a:pt x="1080015" y="32308"/>
                  </a:lnTo>
                  <a:lnTo>
                    <a:pt x="1123865" y="46095"/>
                  </a:lnTo>
                  <a:lnTo>
                    <a:pt x="1166653" y="62157"/>
                  </a:lnTo>
                  <a:lnTo>
                    <a:pt x="1208309" y="80423"/>
                  </a:lnTo>
                  <a:lnTo>
                    <a:pt x="1248760" y="100821"/>
                  </a:lnTo>
                  <a:lnTo>
                    <a:pt x="1287935" y="123280"/>
                  </a:lnTo>
                  <a:lnTo>
                    <a:pt x="1325763" y="147729"/>
                  </a:lnTo>
                  <a:lnTo>
                    <a:pt x="1362171" y="174096"/>
                  </a:lnTo>
                  <a:lnTo>
                    <a:pt x="1397089" y="202309"/>
                  </a:lnTo>
                  <a:lnTo>
                    <a:pt x="1430444" y="232298"/>
                  </a:lnTo>
                  <a:lnTo>
                    <a:pt x="1462166" y="263990"/>
                  </a:lnTo>
                  <a:lnTo>
                    <a:pt x="1492183" y="297315"/>
                  </a:lnTo>
                  <a:lnTo>
                    <a:pt x="1520422" y="332200"/>
                  </a:lnTo>
                  <a:lnTo>
                    <a:pt x="1546814" y="368575"/>
                  </a:lnTo>
                  <a:lnTo>
                    <a:pt x="1571286" y="406368"/>
                  </a:lnTo>
                  <a:lnTo>
                    <a:pt x="1593767" y="445508"/>
                  </a:lnTo>
                  <a:lnTo>
                    <a:pt x="1614185" y="485923"/>
                  </a:lnTo>
                  <a:lnTo>
                    <a:pt x="1632469" y="527542"/>
                  </a:lnTo>
                  <a:lnTo>
                    <a:pt x="1648547" y="570293"/>
                  </a:lnTo>
                  <a:lnTo>
                    <a:pt x="1662347" y="614106"/>
                  </a:lnTo>
                  <a:lnTo>
                    <a:pt x="1673799" y="658907"/>
                  </a:lnTo>
                  <a:lnTo>
                    <a:pt x="1682830" y="704627"/>
                  </a:lnTo>
                  <a:lnTo>
                    <a:pt x="1689370" y="751194"/>
                  </a:lnTo>
                  <a:lnTo>
                    <a:pt x="1693346" y="798536"/>
                  </a:lnTo>
                  <a:lnTo>
                    <a:pt x="1694687" y="846581"/>
                  </a:lnTo>
                  <a:lnTo>
                    <a:pt x="1693346" y="894627"/>
                  </a:lnTo>
                  <a:lnTo>
                    <a:pt x="1689370" y="941969"/>
                  </a:lnTo>
                  <a:lnTo>
                    <a:pt x="1682830" y="988536"/>
                  </a:lnTo>
                  <a:lnTo>
                    <a:pt x="1673799" y="1034256"/>
                  </a:lnTo>
                  <a:lnTo>
                    <a:pt x="1662347" y="1079057"/>
                  </a:lnTo>
                  <a:lnTo>
                    <a:pt x="1648547" y="1122870"/>
                  </a:lnTo>
                  <a:lnTo>
                    <a:pt x="1632469" y="1165621"/>
                  </a:lnTo>
                  <a:lnTo>
                    <a:pt x="1614185" y="1207240"/>
                  </a:lnTo>
                  <a:lnTo>
                    <a:pt x="1593767" y="1247655"/>
                  </a:lnTo>
                  <a:lnTo>
                    <a:pt x="1571286" y="1286795"/>
                  </a:lnTo>
                  <a:lnTo>
                    <a:pt x="1546814" y="1324588"/>
                  </a:lnTo>
                  <a:lnTo>
                    <a:pt x="1520422" y="1360963"/>
                  </a:lnTo>
                  <a:lnTo>
                    <a:pt x="1492183" y="1395848"/>
                  </a:lnTo>
                  <a:lnTo>
                    <a:pt x="1462166" y="1429173"/>
                  </a:lnTo>
                  <a:lnTo>
                    <a:pt x="1430444" y="1460865"/>
                  </a:lnTo>
                  <a:lnTo>
                    <a:pt x="1397089" y="1490854"/>
                  </a:lnTo>
                  <a:lnTo>
                    <a:pt x="1362171" y="1519067"/>
                  </a:lnTo>
                  <a:lnTo>
                    <a:pt x="1325763" y="1545434"/>
                  </a:lnTo>
                  <a:lnTo>
                    <a:pt x="1287935" y="1569883"/>
                  </a:lnTo>
                  <a:lnTo>
                    <a:pt x="1248760" y="1592342"/>
                  </a:lnTo>
                  <a:lnTo>
                    <a:pt x="1208309" y="1612740"/>
                  </a:lnTo>
                  <a:lnTo>
                    <a:pt x="1166653" y="1631006"/>
                  </a:lnTo>
                  <a:lnTo>
                    <a:pt x="1123865" y="1647068"/>
                  </a:lnTo>
                  <a:lnTo>
                    <a:pt x="1080015" y="1660855"/>
                  </a:lnTo>
                  <a:lnTo>
                    <a:pt x="1035174" y="1672296"/>
                  </a:lnTo>
                  <a:lnTo>
                    <a:pt x="989416" y="1681318"/>
                  </a:lnTo>
                  <a:lnTo>
                    <a:pt x="942810" y="1687851"/>
                  </a:lnTo>
                  <a:lnTo>
                    <a:pt x="895429" y="1691824"/>
                  </a:lnTo>
                  <a:lnTo>
                    <a:pt x="847343" y="1693164"/>
                  </a:lnTo>
                  <a:lnTo>
                    <a:pt x="799258" y="1691824"/>
                  </a:lnTo>
                  <a:lnTo>
                    <a:pt x="751877" y="1687851"/>
                  </a:lnTo>
                  <a:lnTo>
                    <a:pt x="705271" y="1681318"/>
                  </a:lnTo>
                  <a:lnTo>
                    <a:pt x="659513" y="1672296"/>
                  </a:lnTo>
                  <a:lnTo>
                    <a:pt x="614672" y="1660855"/>
                  </a:lnTo>
                  <a:lnTo>
                    <a:pt x="570822" y="1647068"/>
                  </a:lnTo>
                  <a:lnTo>
                    <a:pt x="528034" y="1631006"/>
                  </a:lnTo>
                  <a:lnTo>
                    <a:pt x="486378" y="1612740"/>
                  </a:lnTo>
                  <a:lnTo>
                    <a:pt x="445927" y="1592342"/>
                  </a:lnTo>
                  <a:lnTo>
                    <a:pt x="406752" y="1569883"/>
                  </a:lnTo>
                  <a:lnTo>
                    <a:pt x="368924" y="1545434"/>
                  </a:lnTo>
                  <a:lnTo>
                    <a:pt x="332516" y="1519067"/>
                  </a:lnTo>
                  <a:lnTo>
                    <a:pt x="297598" y="1490854"/>
                  </a:lnTo>
                  <a:lnTo>
                    <a:pt x="264243" y="1460865"/>
                  </a:lnTo>
                  <a:lnTo>
                    <a:pt x="232521" y="1429173"/>
                  </a:lnTo>
                  <a:lnTo>
                    <a:pt x="202504" y="1395848"/>
                  </a:lnTo>
                  <a:lnTo>
                    <a:pt x="174265" y="1360963"/>
                  </a:lnTo>
                  <a:lnTo>
                    <a:pt x="147873" y="1324588"/>
                  </a:lnTo>
                  <a:lnTo>
                    <a:pt x="123401" y="1286795"/>
                  </a:lnTo>
                  <a:lnTo>
                    <a:pt x="100920" y="1247655"/>
                  </a:lnTo>
                  <a:lnTo>
                    <a:pt x="80502" y="1207240"/>
                  </a:lnTo>
                  <a:lnTo>
                    <a:pt x="62218" y="1165621"/>
                  </a:lnTo>
                  <a:lnTo>
                    <a:pt x="46140" y="1122870"/>
                  </a:lnTo>
                  <a:lnTo>
                    <a:pt x="32340" y="1079057"/>
                  </a:lnTo>
                  <a:lnTo>
                    <a:pt x="20888" y="1034256"/>
                  </a:lnTo>
                  <a:lnTo>
                    <a:pt x="11857" y="988536"/>
                  </a:lnTo>
                  <a:lnTo>
                    <a:pt x="5317" y="941969"/>
                  </a:lnTo>
                  <a:lnTo>
                    <a:pt x="1341" y="894627"/>
                  </a:lnTo>
                  <a:lnTo>
                    <a:pt x="0" y="846581"/>
                  </a:lnTo>
                  <a:close/>
                </a:path>
              </a:pathLst>
            </a:custGeom>
            <a:ln w="19812">
              <a:solidFill>
                <a:srgbClr val="FF8915"/>
              </a:solidFill>
            </a:ln>
          </p:spPr>
          <p:txBody>
            <a:bodyPr wrap="square" lIns="0" tIns="0" rIns="0" bIns="0" rtlCol="0"/>
            <a:lstStyle/>
            <a:p>
              <a:endParaRPr/>
            </a:p>
          </p:txBody>
        </p:sp>
        <p:sp>
          <p:nvSpPr>
            <p:cNvPr id="19" name="object 19"/>
            <p:cNvSpPr/>
            <p:nvPr/>
          </p:nvSpPr>
          <p:spPr>
            <a:xfrm>
              <a:off x="7615428" y="2275331"/>
              <a:ext cx="1085087" cy="1312163"/>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7988808" y="4517135"/>
              <a:ext cx="342900" cy="342900"/>
            </a:xfrm>
            <a:custGeom>
              <a:avLst/>
              <a:gdLst/>
              <a:ahLst/>
              <a:cxnLst/>
              <a:rect l="l" t="t" r="r" b="b"/>
              <a:pathLst>
                <a:path w="342900" h="342900">
                  <a:moveTo>
                    <a:pt x="171450" y="0"/>
                  </a:moveTo>
                  <a:lnTo>
                    <a:pt x="125853" y="6120"/>
                  </a:lnTo>
                  <a:lnTo>
                    <a:pt x="84892" y="23396"/>
                  </a:lnTo>
                  <a:lnTo>
                    <a:pt x="50196" y="50196"/>
                  </a:lnTo>
                  <a:lnTo>
                    <a:pt x="23396" y="84892"/>
                  </a:lnTo>
                  <a:lnTo>
                    <a:pt x="6120" y="125853"/>
                  </a:lnTo>
                  <a:lnTo>
                    <a:pt x="0" y="171450"/>
                  </a:lnTo>
                  <a:lnTo>
                    <a:pt x="6120" y="217046"/>
                  </a:lnTo>
                  <a:lnTo>
                    <a:pt x="23396" y="258007"/>
                  </a:lnTo>
                  <a:lnTo>
                    <a:pt x="50196" y="292703"/>
                  </a:lnTo>
                  <a:lnTo>
                    <a:pt x="84892" y="319503"/>
                  </a:lnTo>
                  <a:lnTo>
                    <a:pt x="125853" y="336779"/>
                  </a:lnTo>
                  <a:lnTo>
                    <a:pt x="171450" y="342900"/>
                  </a:lnTo>
                  <a:lnTo>
                    <a:pt x="217046" y="336779"/>
                  </a:lnTo>
                  <a:lnTo>
                    <a:pt x="258007" y="319503"/>
                  </a:lnTo>
                  <a:lnTo>
                    <a:pt x="292703" y="292703"/>
                  </a:lnTo>
                  <a:lnTo>
                    <a:pt x="319503" y="258007"/>
                  </a:lnTo>
                  <a:lnTo>
                    <a:pt x="336779" y="217046"/>
                  </a:lnTo>
                  <a:lnTo>
                    <a:pt x="342900" y="171450"/>
                  </a:lnTo>
                  <a:lnTo>
                    <a:pt x="336779" y="125853"/>
                  </a:lnTo>
                  <a:lnTo>
                    <a:pt x="319503" y="84892"/>
                  </a:lnTo>
                  <a:lnTo>
                    <a:pt x="292703" y="50196"/>
                  </a:lnTo>
                  <a:lnTo>
                    <a:pt x="258007" y="23396"/>
                  </a:lnTo>
                  <a:lnTo>
                    <a:pt x="217046" y="6120"/>
                  </a:lnTo>
                  <a:lnTo>
                    <a:pt x="171450" y="0"/>
                  </a:lnTo>
                  <a:close/>
                </a:path>
              </a:pathLst>
            </a:custGeom>
            <a:solidFill>
              <a:srgbClr val="FFB86F"/>
            </a:solidFill>
          </p:spPr>
          <p:txBody>
            <a:bodyPr wrap="square" lIns="0" tIns="0" rIns="0" bIns="0" rtlCol="0"/>
            <a:lstStyle/>
            <a:p>
              <a:endParaRPr/>
            </a:p>
          </p:txBody>
        </p:sp>
        <p:sp>
          <p:nvSpPr>
            <p:cNvPr id="21" name="object 21"/>
            <p:cNvSpPr/>
            <p:nvPr/>
          </p:nvSpPr>
          <p:spPr>
            <a:xfrm>
              <a:off x="7988808" y="4517135"/>
              <a:ext cx="342900" cy="342900"/>
            </a:xfrm>
            <a:custGeom>
              <a:avLst/>
              <a:gdLst/>
              <a:ahLst/>
              <a:cxnLst/>
              <a:rect l="l" t="t" r="r" b="b"/>
              <a:pathLst>
                <a:path w="342900" h="342900">
                  <a:moveTo>
                    <a:pt x="0" y="171450"/>
                  </a:moveTo>
                  <a:lnTo>
                    <a:pt x="6120" y="125853"/>
                  </a:lnTo>
                  <a:lnTo>
                    <a:pt x="23396" y="84892"/>
                  </a:lnTo>
                  <a:lnTo>
                    <a:pt x="50196" y="50196"/>
                  </a:lnTo>
                  <a:lnTo>
                    <a:pt x="84892" y="23396"/>
                  </a:lnTo>
                  <a:lnTo>
                    <a:pt x="125853" y="6120"/>
                  </a:lnTo>
                  <a:lnTo>
                    <a:pt x="171450" y="0"/>
                  </a:lnTo>
                  <a:lnTo>
                    <a:pt x="217046" y="6120"/>
                  </a:lnTo>
                  <a:lnTo>
                    <a:pt x="258007" y="23396"/>
                  </a:lnTo>
                  <a:lnTo>
                    <a:pt x="292703" y="50196"/>
                  </a:lnTo>
                  <a:lnTo>
                    <a:pt x="319503" y="84892"/>
                  </a:lnTo>
                  <a:lnTo>
                    <a:pt x="336779" y="125853"/>
                  </a:lnTo>
                  <a:lnTo>
                    <a:pt x="342900" y="171450"/>
                  </a:lnTo>
                  <a:lnTo>
                    <a:pt x="336779" y="217046"/>
                  </a:lnTo>
                  <a:lnTo>
                    <a:pt x="319503" y="258007"/>
                  </a:lnTo>
                  <a:lnTo>
                    <a:pt x="292703" y="292703"/>
                  </a:lnTo>
                  <a:lnTo>
                    <a:pt x="258007" y="319503"/>
                  </a:lnTo>
                  <a:lnTo>
                    <a:pt x="217046" y="336779"/>
                  </a:lnTo>
                  <a:lnTo>
                    <a:pt x="171450" y="342900"/>
                  </a:lnTo>
                  <a:lnTo>
                    <a:pt x="125853" y="336779"/>
                  </a:lnTo>
                  <a:lnTo>
                    <a:pt x="84892" y="319503"/>
                  </a:lnTo>
                  <a:lnTo>
                    <a:pt x="50196" y="292703"/>
                  </a:lnTo>
                  <a:lnTo>
                    <a:pt x="23396" y="258007"/>
                  </a:lnTo>
                  <a:lnTo>
                    <a:pt x="6120" y="217046"/>
                  </a:lnTo>
                  <a:lnTo>
                    <a:pt x="0" y="171450"/>
                  </a:lnTo>
                  <a:close/>
                </a:path>
              </a:pathLst>
            </a:custGeom>
            <a:ln w="12192">
              <a:solidFill>
                <a:srgbClr val="FF9329"/>
              </a:solidFill>
            </a:ln>
          </p:spPr>
          <p:txBody>
            <a:bodyPr wrap="square" lIns="0" tIns="0" rIns="0" bIns="0" rtlCol="0"/>
            <a:lstStyle/>
            <a:p>
              <a:endParaRPr/>
            </a:p>
          </p:txBody>
        </p:sp>
      </p:grpSp>
      <p:sp>
        <p:nvSpPr>
          <p:cNvPr id="22" name="object 22"/>
          <p:cNvSpPr txBox="1"/>
          <p:nvPr/>
        </p:nvSpPr>
        <p:spPr>
          <a:xfrm>
            <a:off x="8061706" y="4388358"/>
            <a:ext cx="5095240" cy="574040"/>
          </a:xfrm>
          <a:prstGeom prst="rect">
            <a:avLst/>
          </a:prstGeom>
        </p:spPr>
        <p:txBody>
          <a:bodyPr vert="horz" wrap="square" lIns="0" tIns="12700" rIns="0" bIns="0" rtlCol="0">
            <a:spAutoFit/>
          </a:bodyPr>
          <a:lstStyle/>
          <a:p>
            <a:pPr marL="1268730" marR="43180" indent="-1218565">
              <a:lnSpc>
                <a:spcPct val="100000"/>
              </a:lnSpc>
              <a:spcBef>
                <a:spcPts val="100"/>
              </a:spcBef>
              <a:tabLst>
                <a:tab pos="1223645" algn="l"/>
              </a:tabLst>
            </a:pPr>
            <a:r>
              <a:rPr sz="2025" baseline="-39094" dirty="0">
                <a:solidFill>
                  <a:srgbClr val="0D0D0D"/>
                </a:solidFill>
                <a:latin typeface="Noto Sans"/>
                <a:cs typeface="Noto Sans"/>
              </a:rPr>
              <a:t>1</a:t>
            </a:r>
            <a:r>
              <a:rPr sz="2025" u="heavy" baseline="-39094" dirty="0">
                <a:solidFill>
                  <a:srgbClr val="0D0D0D"/>
                </a:solidFill>
                <a:uFill>
                  <a:solidFill>
                    <a:srgbClr val="FF9329"/>
                  </a:solidFill>
                </a:uFill>
                <a:latin typeface="Noto Sans"/>
                <a:cs typeface="Noto Sans"/>
              </a:rPr>
              <a:t> 	</a:t>
            </a:r>
            <a:r>
              <a:rPr sz="1800" spc="-20" dirty="0">
                <a:solidFill>
                  <a:srgbClr val="404040"/>
                </a:solidFill>
                <a:latin typeface="Noto Sans"/>
                <a:cs typeface="Noto Sans"/>
              </a:rPr>
              <a:t>Workflow </a:t>
            </a:r>
            <a:r>
              <a:rPr sz="1800" spc="-15" dirty="0">
                <a:solidFill>
                  <a:srgbClr val="404040"/>
                </a:solidFill>
                <a:latin typeface="Noto Sans"/>
                <a:cs typeface="Noto Sans"/>
              </a:rPr>
              <a:t>starters: applications that  initiate/start </a:t>
            </a:r>
            <a:r>
              <a:rPr sz="1800" spc="-10" dirty="0">
                <a:solidFill>
                  <a:srgbClr val="404040"/>
                </a:solidFill>
                <a:latin typeface="Noto Sans"/>
                <a:cs typeface="Noto Sans"/>
              </a:rPr>
              <a:t>a</a:t>
            </a:r>
            <a:r>
              <a:rPr sz="1800" spc="5" dirty="0">
                <a:solidFill>
                  <a:srgbClr val="404040"/>
                </a:solidFill>
                <a:latin typeface="Noto Sans"/>
                <a:cs typeface="Noto Sans"/>
              </a:rPr>
              <a:t> </a:t>
            </a:r>
            <a:r>
              <a:rPr sz="1800" spc="-20" dirty="0">
                <a:solidFill>
                  <a:srgbClr val="404040"/>
                </a:solidFill>
                <a:latin typeface="Noto Sans"/>
                <a:cs typeface="Noto Sans"/>
              </a:rPr>
              <a:t>workflow</a:t>
            </a:r>
            <a:endParaRPr sz="1800">
              <a:latin typeface="Noto Sans"/>
              <a:cs typeface="Noto Sans"/>
            </a:endParaRPr>
          </a:p>
        </p:txBody>
      </p:sp>
      <p:grpSp>
        <p:nvGrpSpPr>
          <p:cNvPr id="23" name="object 23"/>
          <p:cNvGrpSpPr/>
          <p:nvPr/>
        </p:nvGrpSpPr>
        <p:grpSpPr>
          <a:xfrm>
            <a:off x="2432050" y="5038090"/>
            <a:ext cx="4711700" cy="1283970"/>
            <a:chOff x="2432050" y="5038090"/>
            <a:chExt cx="4711700" cy="1283970"/>
          </a:xfrm>
        </p:grpSpPr>
        <p:sp>
          <p:nvSpPr>
            <p:cNvPr id="24" name="object 24"/>
            <p:cNvSpPr/>
            <p:nvPr/>
          </p:nvSpPr>
          <p:spPr>
            <a:xfrm>
              <a:off x="2438400" y="5044440"/>
              <a:ext cx="4699000" cy="1271270"/>
            </a:xfrm>
            <a:custGeom>
              <a:avLst/>
              <a:gdLst/>
              <a:ahLst/>
              <a:cxnLst/>
              <a:rect l="l" t="t" r="r" b="b"/>
              <a:pathLst>
                <a:path w="4699000" h="1271270">
                  <a:moveTo>
                    <a:pt x="4486656" y="0"/>
                  </a:moveTo>
                  <a:lnTo>
                    <a:pt x="211836" y="0"/>
                  </a:lnTo>
                  <a:lnTo>
                    <a:pt x="163272" y="5596"/>
                  </a:lnTo>
                  <a:lnTo>
                    <a:pt x="118687" y="21535"/>
                  </a:lnTo>
                  <a:lnTo>
                    <a:pt x="79354" y="46546"/>
                  </a:lnTo>
                  <a:lnTo>
                    <a:pt x="46546" y="79354"/>
                  </a:lnTo>
                  <a:lnTo>
                    <a:pt x="21535" y="118687"/>
                  </a:lnTo>
                  <a:lnTo>
                    <a:pt x="5596" y="163272"/>
                  </a:lnTo>
                  <a:lnTo>
                    <a:pt x="0" y="211836"/>
                  </a:lnTo>
                  <a:lnTo>
                    <a:pt x="0" y="1059180"/>
                  </a:lnTo>
                  <a:lnTo>
                    <a:pt x="5596" y="1107743"/>
                  </a:lnTo>
                  <a:lnTo>
                    <a:pt x="21535" y="1152328"/>
                  </a:lnTo>
                  <a:lnTo>
                    <a:pt x="46546" y="1191661"/>
                  </a:lnTo>
                  <a:lnTo>
                    <a:pt x="79354" y="1224469"/>
                  </a:lnTo>
                  <a:lnTo>
                    <a:pt x="118687" y="1249480"/>
                  </a:lnTo>
                  <a:lnTo>
                    <a:pt x="163272" y="1265419"/>
                  </a:lnTo>
                  <a:lnTo>
                    <a:pt x="211836" y="1271016"/>
                  </a:lnTo>
                  <a:lnTo>
                    <a:pt x="4486656" y="1271016"/>
                  </a:lnTo>
                  <a:lnTo>
                    <a:pt x="4535219" y="1265419"/>
                  </a:lnTo>
                  <a:lnTo>
                    <a:pt x="4579804" y="1249480"/>
                  </a:lnTo>
                  <a:lnTo>
                    <a:pt x="4619137" y="1224469"/>
                  </a:lnTo>
                  <a:lnTo>
                    <a:pt x="4651945" y="1191661"/>
                  </a:lnTo>
                  <a:lnTo>
                    <a:pt x="4676956" y="1152328"/>
                  </a:lnTo>
                  <a:lnTo>
                    <a:pt x="4692895" y="1107743"/>
                  </a:lnTo>
                  <a:lnTo>
                    <a:pt x="4698492" y="1059180"/>
                  </a:lnTo>
                  <a:lnTo>
                    <a:pt x="4698492" y="211836"/>
                  </a:lnTo>
                  <a:lnTo>
                    <a:pt x="4692895" y="163272"/>
                  </a:lnTo>
                  <a:lnTo>
                    <a:pt x="4676956" y="118687"/>
                  </a:lnTo>
                  <a:lnTo>
                    <a:pt x="4651945" y="79354"/>
                  </a:lnTo>
                  <a:lnTo>
                    <a:pt x="4619137" y="46546"/>
                  </a:lnTo>
                  <a:lnTo>
                    <a:pt x="4579804" y="21535"/>
                  </a:lnTo>
                  <a:lnTo>
                    <a:pt x="4535219" y="5596"/>
                  </a:lnTo>
                  <a:lnTo>
                    <a:pt x="4486656" y="0"/>
                  </a:lnTo>
                  <a:close/>
                </a:path>
              </a:pathLst>
            </a:custGeom>
            <a:solidFill>
              <a:srgbClr val="FFFFFF"/>
            </a:solidFill>
          </p:spPr>
          <p:txBody>
            <a:bodyPr wrap="square" lIns="0" tIns="0" rIns="0" bIns="0" rtlCol="0"/>
            <a:lstStyle/>
            <a:p>
              <a:endParaRPr/>
            </a:p>
          </p:txBody>
        </p:sp>
        <p:sp>
          <p:nvSpPr>
            <p:cNvPr id="25" name="object 25"/>
            <p:cNvSpPr/>
            <p:nvPr/>
          </p:nvSpPr>
          <p:spPr>
            <a:xfrm>
              <a:off x="2438400" y="5044440"/>
              <a:ext cx="4699000" cy="1271270"/>
            </a:xfrm>
            <a:custGeom>
              <a:avLst/>
              <a:gdLst/>
              <a:ahLst/>
              <a:cxnLst/>
              <a:rect l="l" t="t" r="r" b="b"/>
              <a:pathLst>
                <a:path w="4699000" h="1271270">
                  <a:moveTo>
                    <a:pt x="0" y="211836"/>
                  </a:moveTo>
                  <a:lnTo>
                    <a:pt x="5596" y="163272"/>
                  </a:lnTo>
                  <a:lnTo>
                    <a:pt x="21535" y="118687"/>
                  </a:lnTo>
                  <a:lnTo>
                    <a:pt x="46546" y="79354"/>
                  </a:lnTo>
                  <a:lnTo>
                    <a:pt x="79354" y="46546"/>
                  </a:lnTo>
                  <a:lnTo>
                    <a:pt x="118687" y="21535"/>
                  </a:lnTo>
                  <a:lnTo>
                    <a:pt x="163272" y="5596"/>
                  </a:lnTo>
                  <a:lnTo>
                    <a:pt x="211836" y="0"/>
                  </a:lnTo>
                  <a:lnTo>
                    <a:pt x="4486656" y="0"/>
                  </a:lnTo>
                  <a:lnTo>
                    <a:pt x="4535219" y="5596"/>
                  </a:lnTo>
                  <a:lnTo>
                    <a:pt x="4579804" y="21535"/>
                  </a:lnTo>
                  <a:lnTo>
                    <a:pt x="4619137" y="46546"/>
                  </a:lnTo>
                  <a:lnTo>
                    <a:pt x="4651945" y="79354"/>
                  </a:lnTo>
                  <a:lnTo>
                    <a:pt x="4676956" y="118687"/>
                  </a:lnTo>
                  <a:lnTo>
                    <a:pt x="4692895" y="163272"/>
                  </a:lnTo>
                  <a:lnTo>
                    <a:pt x="4698492" y="211836"/>
                  </a:lnTo>
                  <a:lnTo>
                    <a:pt x="4698492" y="1059180"/>
                  </a:lnTo>
                  <a:lnTo>
                    <a:pt x="4692895" y="1107743"/>
                  </a:lnTo>
                  <a:lnTo>
                    <a:pt x="4676956" y="1152328"/>
                  </a:lnTo>
                  <a:lnTo>
                    <a:pt x="4651945" y="1191661"/>
                  </a:lnTo>
                  <a:lnTo>
                    <a:pt x="4619137" y="1224469"/>
                  </a:lnTo>
                  <a:lnTo>
                    <a:pt x="4579804" y="1249480"/>
                  </a:lnTo>
                  <a:lnTo>
                    <a:pt x="4535219" y="1265419"/>
                  </a:lnTo>
                  <a:lnTo>
                    <a:pt x="4486656" y="1271016"/>
                  </a:lnTo>
                  <a:lnTo>
                    <a:pt x="211836" y="1271016"/>
                  </a:lnTo>
                  <a:lnTo>
                    <a:pt x="163272" y="1265419"/>
                  </a:lnTo>
                  <a:lnTo>
                    <a:pt x="118687" y="1249480"/>
                  </a:lnTo>
                  <a:lnTo>
                    <a:pt x="79354" y="1224469"/>
                  </a:lnTo>
                  <a:lnTo>
                    <a:pt x="46546" y="1191661"/>
                  </a:lnTo>
                  <a:lnTo>
                    <a:pt x="21535" y="1152328"/>
                  </a:lnTo>
                  <a:lnTo>
                    <a:pt x="5596" y="1107743"/>
                  </a:lnTo>
                  <a:lnTo>
                    <a:pt x="0" y="1059180"/>
                  </a:lnTo>
                  <a:lnTo>
                    <a:pt x="0" y="211836"/>
                  </a:lnTo>
                  <a:close/>
                </a:path>
              </a:pathLst>
            </a:custGeom>
            <a:ln w="12192">
              <a:solidFill>
                <a:srgbClr val="8FCAD4"/>
              </a:solidFill>
            </a:ln>
          </p:spPr>
          <p:txBody>
            <a:bodyPr wrap="square" lIns="0" tIns="0" rIns="0" bIns="0" rtlCol="0"/>
            <a:lstStyle/>
            <a:p>
              <a:endParaRPr/>
            </a:p>
          </p:txBody>
        </p:sp>
      </p:grpSp>
      <p:sp>
        <p:nvSpPr>
          <p:cNvPr id="26" name="object 26"/>
          <p:cNvSpPr txBox="1"/>
          <p:nvPr/>
        </p:nvSpPr>
        <p:spPr>
          <a:xfrm>
            <a:off x="6986269" y="5380735"/>
            <a:ext cx="1053465" cy="299720"/>
          </a:xfrm>
          <a:prstGeom prst="rect">
            <a:avLst/>
          </a:prstGeom>
        </p:spPr>
        <p:txBody>
          <a:bodyPr vert="horz" wrap="square" lIns="0" tIns="12700" rIns="0" bIns="0" rtlCol="0">
            <a:spAutoFit/>
          </a:bodyPr>
          <a:lstStyle/>
          <a:p>
            <a:pPr marL="12700">
              <a:lnSpc>
                <a:spcPct val="100000"/>
              </a:lnSpc>
              <a:spcBef>
                <a:spcPts val="100"/>
              </a:spcBef>
              <a:tabLst>
                <a:tab pos="1040130" algn="l"/>
              </a:tabLst>
            </a:pPr>
            <a:r>
              <a:rPr sz="1800" u="heavy" dirty="0">
                <a:solidFill>
                  <a:srgbClr val="404040"/>
                </a:solidFill>
                <a:uFill>
                  <a:solidFill>
                    <a:srgbClr val="8FCAD4"/>
                  </a:solidFill>
                </a:uFill>
                <a:latin typeface="Noto Sans"/>
                <a:cs typeface="Noto Sans"/>
              </a:rPr>
              <a:t> 	</a:t>
            </a:r>
            <a:endParaRPr sz="1800">
              <a:latin typeface="Noto Sans"/>
              <a:cs typeface="Noto Sans"/>
            </a:endParaRPr>
          </a:p>
        </p:txBody>
      </p:sp>
      <p:sp>
        <p:nvSpPr>
          <p:cNvPr id="27" name="object 27"/>
          <p:cNvSpPr txBox="1"/>
          <p:nvPr/>
        </p:nvSpPr>
        <p:spPr>
          <a:xfrm>
            <a:off x="2578735" y="5380735"/>
            <a:ext cx="3410585" cy="574040"/>
          </a:xfrm>
          <a:prstGeom prst="rect">
            <a:avLst/>
          </a:prstGeom>
        </p:spPr>
        <p:txBody>
          <a:bodyPr vert="horz" wrap="square" lIns="0" tIns="12700" rIns="0" bIns="0" rtlCol="0">
            <a:spAutoFit/>
          </a:bodyPr>
          <a:lstStyle/>
          <a:p>
            <a:pPr marL="12700" marR="5080">
              <a:lnSpc>
                <a:spcPct val="100000"/>
              </a:lnSpc>
              <a:spcBef>
                <a:spcPts val="100"/>
              </a:spcBef>
            </a:pPr>
            <a:r>
              <a:rPr sz="1800" spc="-15" dirty="0">
                <a:solidFill>
                  <a:srgbClr val="404040"/>
                </a:solidFill>
                <a:latin typeface="Noto Sans"/>
                <a:cs typeface="Noto Sans"/>
              </a:rPr>
              <a:t>Deciders: </a:t>
            </a:r>
            <a:r>
              <a:rPr sz="1800" spc="-20" dirty="0">
                <a:solidFill>
                  <a:srgbClr val="404040"/>
                </a:solidFill>
                <a:latin typeface="Noto Sans"/>
                <a:cs typeface="Noto Sans"/>
              </a:rPr>
              <a:t>control flow </a:t>
            </a:r>
            <a:r>
              <a:rPr sz="1800" spc="-10" dirty="0">
                <a:solidFill>
                  <a:srgbClr val="404040"/>
                </a:solidFill>
                <a:latin typeface="Noto Sans"/>
                <a:cs typeface="Noto Sans"/>
              </a:rPr>
              <a:t>of </a:t>
            </a:r>
            <a:r>
              <a:rPr sz="1800" spc="-15" dirty="0">
                <a:solidFill>
                  <a:srgbClr val="404040"/>
                </a:solidFill>
                <a:latin typeface="Noto Sans"/>
                <a:cs typeface="Noto Sans"/>
              </a:rPr>
              <a:t>activity  </a:t>
            </a:r>
            <a:r>
              <a:rPr sz="1800" spc="-10" dirty="0">
                <a:solidFill>
                  <a:srgbClr val="404040"/>
                </a:solidFill>
                <a:latin typeface="Noto Sans"/>
                <a:cs typeface="Noto Sans"/>
              </a:rPr>
              <a:t>or tasks in a </a:t>
            </a:r>
            <a:r>
              <a:rPr sz="1800" spc="-15" dirty="0">
                <a:solidFill>
                  <a:srgbClr val="404040"/>
                </a:solidFill>
                <a:latin typeface="Noto Sans"/>
                <a:cs typeface="Noto Sans"/>
              </a:rPr>
              <a:t>workflow</a:t>
            </a:r>
            <a:endParaRPr sz="1800">
              <a:latin typeface="Noto Sans"/>
              <a:cs typeface="Noto Sans"/>
            </a:endParaRPr>
          </a:p>
        </p:txBody>
      </p:sp>
      <p:grpSp>
        <p:nvGrpSpPr>
          <p:cNvPr id="28" name="object 28"/>
          <p:cNvGrpSpPr/>
          <p:nvPr/>
        </p:nvGrpSpPr>
        <p:grpSpPr>
          <a:xfrm>
            <a:off x="7968995" y="5501640"/>
            <a:ext cx="355600" cy="355600"/>
            <a:chOff x="7968995" y="5501640"/>
            <a:chExt cx="355600" cy="355600"/>
          </a:xfrm>
        </p:grpSpPr>
        <p:sp>
          <p:nvSpPr>
            <p:cNvPr id="29" name="object 29"/>
            <p:cNvSpPr/>
            <p:nvPr/>
          </p:nvSpPr>
          <p:spPr>
            <a:xfrm>
              <a:off x="7975091" y="5507736"/>
              <a:ext cx="342900" cy="342900"/>
            </a:xfrm>
            <a:custGeom>
              <a:avLst/>
              <a:gdLst/>
              <a:ahLst/>
              <a:cxnLst/>
              <a:rect l="l" t="t" r="r" b="b"/>
              <a:pathLst>
                <a:path w="342900" h="342900">
                  <a:moveTo>
                    <a:pt x="171450" y="0"/>
                  </a:moveTo>
                  <a:lnTo>
                    <a:pt x="125853" y="6120"/>
                  </a:lnTo>
                  <a:lnTo>
                    <a:pt x="84892" y="23396"/>
                  </a:lnTo>
                  <a:lnTo>
                    <a:pt x="50196" y="50196"/>
                  </a:lnTo>
                  <a:lnTo>
                    <a:pt x="23396" y="84892"/>
                  </a:lnTo>
                  <a:lnTo>
                    <a:pt x="6120" y="125853"/>
                  </a:lnTo>
                  <a:lnTo>
                    <a:pt x="0" y="171450"/>
                  </a:lnTo>
                  <a:lnTo>
                    <a:pt x="6120" y="217046"/>
                  </a:lnTo>
                  <a:lnTo>
                    <a:pt x="23396" y="258007"/>
                  </a:lnTo>
                  <a:lnTo>
                    <a:pt x="50196" y="292703"/>
                  </a:lnTo>
                  <a:lnTo>
                    <a:pt x="84892" y="319503"/>
                  </a:lnTo>
                  <a:lnTo>
                    <a:pt x="125853" y="336779"/>
                  </a:lnTo>
                  <a:lnTo>
                    <a:pt x="171450" y="342900"/>
                  </a:lnTo>
                  <a:lnTo>
                    <a:pt x="217046" y="336779"/>
                  </a:lnTo>
                  <a:lnTo>
                    <a:pt x="258007" y="319503"/>
                  </a:lnTo>
                  <a:lnTo>
                    <a:pt x="292703" y="292703"/>
                  </a:lnTo>
                  <a:lnTo>
                    <a:pt x="319503" y="258007"/>
                  </a:lnTo>
                  <a:lnTo>
                    <a:pt x="336779" y="217046"/>
                  </a:lnTo>
                  <a:lnTo>
                    <a:pt x="342900" y="171450"/>
                  </a:lnTo>
                  <a:lnTo>
                    <a:pt x="336779" y="125853"/>
                  </a:lnTo>
                  <a:lnTo>
                    <a:pt x="319503" y="84892"/>
                  </a:lnTo>
                  <a:lnTo>
                    <a:pt x="292703" y="50196"/>
                  </a:lnTo>
                  <a:lnTo>
                    <a:pt x="258007" y="23396"/>
                  </a:lnTo>
                  <a:lnTo>
                    <a:pt x="217046" y="6120"/>
                  </a:lnTo>
                  <a:lnTo>
                    <a:pt x="171450" y="0"/>
                  </a:lnTo>
                  <a:close/>
                </a:path>
              </a:pathLst>
            </a:custGeom>
            <a:solidFill>
              <a:srgbClr val="8FCAD4"/>
            </a:solidFill>
          </p:spPr>
          <p:txBody>
            <a:bodyPr wrap="square" lIns="0" tIns="0" rIns="0" bIns="0" rtlCol="0"/>
            <a:lstStyle/>
            <a:p>
              <a:endParaRPr/>
            </a:p>
          </p:txBody>
        </p:sp>
        <p:sp>
          <p:nvSpPr>
            <p:cNvPr id="30" name="object 30"/>
            <p:cNvSpPr/>
            <p:nvPr/>
          </p:nvSpPr>
          <p:spPr>
            <a:xfrm>
              <a:off x="7975091" y="5507736"/>
              <a:ext cx="342900" cy="342900"/>
            </a:xfrm>
            <a:custGeom>
              <a:avLst/>
              <a:gdLst/>
              <a:ahLst/>
              <a:cxnLst/>
              <a:rect l="l" t="t" r="r" b="b"/>
              <a:pathLst>
                <a:path w="342900" h="342900">
                  <a:moveTo>
                    <a:pt x="0" y="171450"/>
                  </a:moveTo>
                  <a:lnTo>
                    <a:pt x="6120" y="125853"/>
                  </a:lnTo>
                  <a:lnTo>
                    <a:pt x="23396" y="84892"/>
                  </a:lnTo>
                  <a:lnTo>
                    <a:pt x="50196" y="50196"/>
                  </a:lnTo>
                  <a:lnTo>
                    <a:pt x="84892" y="23396"/>
                  </a:lnTo>
                  <a:lnTo>
                    <a:pt x="125853" y="6120"/>
                  </a:lnTo>
                  <a:lnTo>
                    <a:pt x="171450" y="0"/>
                  </a:lnTo>
                  <a:lnTo>
                    <a:pt x="217046" y="6120"/>
                  </a:lnTo>
                  <a:lnTo>
                    <a:pt x="258007" y="23396"/>
                  </a:lnTo>
                  <a:lnTo>
                    <a:pt x="292703" y="50196"/>
                  </a:lnTo>
                  <a:lnTo>
                    <a:pt x="319503" y="84892"/>
                  </a:lnTo>
                  <a:lnTo>
                    <a:pt x="336779" y="125853"/>
                  </a:lnTo>
                  <a:lnTo>
                    <a:pt x="342900" y="171450"/>
                  </a:lnTo>
                  <a:lnTo>
                    <a:pt x="336779" y="217046"/>
                  </a:lnTo>
                  <a:lnTo>
                    <a:pt x="319503" y="258007"/>
                  </a:lnTo>
                  <a:lnTo>
                    <a:pt x="292703" y="292703"/>
                  </a:lnTo>
                  <a:lnTo>
                    <a:pt x="258007" y="319503"/>
                  </a:lnTo>
                  <a:lnTo>
                    <a:pt x="217046" y="336779"/>
                  </a:lnTo>
                  <a:lnTo>
                    <a:pt x="171450" y="342900"/>
                  </a:lnTo>
                  <a:lnTo>
                    <a:pt x="125853" y="336779"/>
                  </a:lnTo>
                  <a:lnTo>
                    <a:pt x="84892" y="319503"/>
                  </a:lnTo>
                  <a:lnTo>
                    <a:pt x="50196" y="292703"/>
                  </a:lnTo>
                  <a:lnTo>
                    <a:pt x="23396" y="258007"/>
                  </a:lnTo>
                  <a:lnTo>
                    <a:pt x="6120" y="217046"/>
                  </a:lnTo>
                  <a:lnTo>
                    <a:pt x="0" y="171450"/>
                  </a:lnTo>
                  <a:close/>
                </a:path>
              </a:pathLst>
            </a:custGeom>
            <a:ln w="12192">
              <a:solidFill>
                <a:srgbClr val="8FCAD4"/>
              </a:solidFill>
            </a:ln>
          </p:spPr>
          <p:txBody>
            <a:bodyPr wrap="square" lIns="0" tIns="0" rIns="0" bIns="0" rtlCol="0"/>
            <a:lstStyle/>
            <a:p>
              <a:endParaRPr/>
            </a:p>
          </p:txBody>
        </p:sp>
      </p:grpSp>
      <p:sp>
        <p:nvSpPr>
          <p:cNvPr id="31" name="object 31"/>
          <p:cNvSpPr txBox="1"/>
          <p:nvPr/>
        </p:nvSpPr>
        <p:spPr>
          <a:xfrm>
            <a:off x="8090661" y="5552947"/>
            <a:ext cx="113030" cy="232410"/>
          </a:xfrm>
          <a:prstGeom prst="rect">
            <a:avLst/>
          </a:prstGeom>
        </p:spPr>
        <p:txBody>
          <a:bodyPr vert="horz" wrap="square" lIns="0" tIns="13335" rIns="0" bIns="0" rtlCol="0">
            <a:spAutoFit/>
          </a:bodyPr>
          <a:lstStyle/>
          <a:p>
            <a:pPr marL="12700">
              <a:lnSpc>
                <a:spcPct val="100000"/>
              </a:lnSpc>
              <a:spcBef>
                <a:spcPts val="105"/>
              </a:spcBef>
            </a:pPr>
            <a:r>
              <a:rPr sz="1350" dirty="0">
                <a:solidFill>
                  <a:srgbClr val="0D0D0D"/>
                </a:solidFill>
                <a:latin typeface="Carlito"/>
                <a:cs typeface="Carlito"/>
              </a:rPr>
              <a:t>2</a:t>
            </a:r>
            <a:endParaRPr sz="1350">
              <a:latin typeface="Carlito"/>
              <a:cs typeface="Carlito"/>
            </a:endParaRPr>
          </a:p>
        </p:txBody>
      </p:sp>
      <p:sp>
        <p:nvSpPr>
          <p:cNvPr id="32" name="object 32"/>
          <p:cNvSpPr/>
          <p:nvPr/>
        </p:nvSpPr>
        <p:spPr>
          <a:xfrm>
            <a:off x="6307835" y="5385815"/>
            <a:ext cx="665988" cy="696468"/>
          </a:xfrm>
          <a:prstGeom prst="rect">
            <a:avLst/>
          </a:prstGeom>
          <a:blipFill>
            <a:blip r:embed="rId5" cstate="print"/>
            <a:stretch>
              <a:fillRect/>
            </a:stretch>
          </a:blipFill>
        </p:spPr>
        <p:txBody>
          <a:bodyPr wrap="square" lIns="0" tIns="0" rIns="0" bIns="0" rtlCol="0"/>
          <a:lstStyle/>
          <a:p>
            <a:endParaRPr/>
          </a:p>
        </p:txBody>
      </p:sp>
      <p:sp>
        <p:nvSpPr>
          <p:cNvPr id="33" name="object 33"/>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22</a:t>
            </a:fld>
            <a:endParaRPr spc="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76238" y="268350"/>
            <a:ext cx="3305810" cy="513715"/>
          </a:xfrm>
          <a:prstGeom prst="rect">
            <a:avLst/>
          </a:prstGeom>
        </p:spPr>
        <p:txBody>
          <a:bodyPr vert="horz" wrap="square" lIns="0" tIns="12700" rIns="0" bIns="0" rtlCol="0">
            <a:spAutoFit/>
          </a:bodyPr>
          <a:lstStyle/>
          <a:p>
            <a:pPr marL="12700">
              <a:lnSpc>
                <a:spcPct val="100000"/>
              </a:lnSpc>
              <a:spcBef>
                <a:spcPts val="100"/>
              </a:spcBef>
            </a:pPr>
            <a:r>
              <a:rPr sz="3200" spc="90" dirty="0"/>
              <a:t>SWF versus</a:t>
            </a:r>
            <a:r>
              <a:rPr sz="3200" spc="-145" dirty="0"/>
              <a:t> </a:t>
            </a:r>
            <a:r>
              <a:rPr sz="3200" spc="50" dirty="0"/>
              <a:t>SQS</a:t>
            </a:r>
            <a:endParaRPr sz="3200"/>
          </a:p>
        </p:txBody>
      </p:sp>
      <p:graphicFrame>
        <p:nvGraphicFramePr>
          <p:cNvPr id="3" name="object 3"/>
          <p:cNvGraphicFramePr>
            <a:graphicFrameLocks noGrp="1"/>
          </p:cNvGraphicFramePr>
          <p:nvPr/>
        </p:nvGraphicFramePr>
        <p:xfrm>
          <a:off x="1700148" y="2956432"/>
          <a:ext cx="13056868" cy="4363465"/>
        </p:xfrm>
        <a:graphic>
          <a:graphicData uri="http://schemas.openxmlformats.org/drawingml/2006/table">
            <a:tbl>
              <a:tblPr firstRow="1" bandRow="1">
                <a:tableStyleId>{2D5ABB26-0587-4C30-8999-92F81FD0307C}</a:tableStyleId>
              </a:tblPr>
              <a:tblGrid>
                <a:gridCol w="3891279"/>
                <a:gridCol w="4813300"/>
                <a:gridCol w="4352289"/>
              </a:tblGrid>
              <a:tr h="661162">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270" algn="ctr">
                        <a:lnSpc>
                          <a:spcPct val="100000"/>
                        </a:lnSpc>
                        <a:spcBef>
                          <a:spcPts val="1160"/>
                        </a:spcBef>
                      </a:pPr>
                      <a:r>
                        <a:rPr sz="2200" b="1" spc="-5" dirty="0">
                          <a:solidFill>
                            <a:srgbClr val="404040"/>
                          </a:solidFill>
                          <a:latin typeface="Noto Sans"/>
                          <a:cs typeface="Noto Sans"/>
                        </a:rPr>
                        <a:t>SWF</a:t>
                      </a:r>
                      <a:endParaRPr sz="2200">
                        <a:latin typeface="Noto Sans"/>
                        <a:cs typeface="Noto Sans"/>
                      </a:endParaRPr>
                    </a:p>
                  </a:txBody>
                  <a:tcPr marL="0" marR="0" marT="1473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gn="ctr">
                        <a:lnSpc>
                          <a:spcPct val="100000"/>
                        </a:lnSpc>
                        <a:spcBef>
                          <a:spcPts val="1160"/>
                        </a:spcBef>
                      </a:pPr>
                      <a:r>
                        <a:rPr sz="2200" b="1" spc="-5" dirty="0">
                          <a:solidFill>
                            <a:srgbClr val="404040"/>
                          </a:solidFill>
                          <a:latin typeface="Noto Sans"/>
                          <a:cs typeface="Noto Sans"/>
                        </a:rPr>
                        <a:t>SQS</a:t>
                      </a:r>
                      <a:endParaRPr sz="2200">
                        <a:latin typeface="Noto Sans"/>
                        <a:cs typeface="Noto Sans"/>
                      </a:endParaRPr>
                    </a:p>
                  </a:txBody>
                  <a:tcPr marL="0" marR="0" marT="1473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r>
              <a:tr h="661162">
                <a:tc>
                  <a:txBody>
                    <a:bodyPr/>
                    <a:lstStyle/>
                    <a:p>
                      <a:pPr algn="ctr">
                        <a:lnSpc>
                          <a:spcPct val="100000"/>
                        </a:lnSpc>
                        <a:spcBef>
                          <a:spcPts val="1160"/>
                        </a:spcBef>
                      </a:pPr>
                      <a:r>
                        <a:rPr sz="2200" spc="-35" dirty="0">
                          <a:solidFill>
                            <a:srgbClr val="404040"/>
                          </a:solidFill>
                          <a:latin typeface="Noto Sans"/>
                          <a:cs typeface="Noto Sans"/>
                        </a:rPr>
                        <a:t>Message </a:t>
                      </a:r>
                      <a:r>
                        <a:rPr sz="2200" spc="-15" dirty="0">
                          <a:solidFill>
                            <a:srgbClr val="404040"/>
                          </a:solidFill>
                          <a:latin typeface="Noto Sans"/>
                          <a:cs typeface="Noto Sans"/>
                        </a:rPr>
                        <a:t>Retention</a:t>
                      </a:r>
                      <a:r>
                        <a:rPr sz="2200" spc="45" dirty="0">
                          <a:solidFill>
                            <a:srgbClr val="404040"/>
                          </a:solidFill>
                          <a:latin typeface="Noto Sans"/>
                          <a:cs typeface="Noto Sans"/>
                        </a:rPr>
                        <a:t> </a:t>
                      </a:r>
                      <a:r>
                        <a:rPr sz="2200" spc="-15" dirty="0">
                          <a:solidFill>
                            <a:srgbClr val="404040"/>
                          </a:solidFill>
                          <a:latin typeface="Noto Sans"/>
                          <a:cs typeface="Noto Sans"/>
                        </a:rPr>
                        <a:t>Period</a:t>
                      </a:r>
                      <a:endParaRPr sz="2200">
                        <a:latin typeface="Noto Sans"/>
                        <a:cs typeface="Noto Sans"/>
                      </a:endParaRPr>
                    </a:p>
                  </a:txBody>
                  <a:tcPr marL="0" marR="0" marT="1473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1160"/>
                        </a:spcBef>
                      </a:pPr>
                      <a:r>
                        <a:rPr sz="2200" spc="-10" dirty="0">
                          <a:solidFill>
                            <a:srgbClr val="404040"/>
                          </a:solidFill>
                          <a:latin typeface="Noto Sans"/>
                          <a:cs typeface="Noto Sans"/>
                        </a:rPr>
                        <a:t>Up </a:t>
                      </a:r>
                      <a:r>
                        <a:rPr sz="2200" spc="-15" dirty="0">
                          <a:solidFill>
                            <a:srgbClr val="404040"/>
                          </a:solidFill>
                          <a:latin typeface="Noto Sans"/>
                          <a:cs typeface="Noto Sans"/>
                        </a:rPr>
                        <a:t>to </a:t>
                      </a:r>
                      <a:r>
                        <a:rPr sz="2200" spc="-5" dirty="0">
                          <a:solidFill>
                            <a:srgbClr val="404040"/>
                          </a:solidFill>
                          <a:latin typeface="Noto Sans"/>
                          <a:cs typeface="Noto Sans"/>
                        </a:rPr>
                        <a:t>1</a:t>
                      </a:r>
                      <a:r>
                        <a:rPr sz="2200" spc="30" dirty="0">
                          <a:solidFill>
                            <a:srgbClr val="404040"/>
                          </a:solidFill>
                          <a:latin typeface="Noto Sans"/>
                          <a:cs typeface="Noto Sans"/>
                        </a:rPr>
                        <a:t> </a:t>
                      </a:r>
                      <a:r>
                        <a:rPr sz="2200" spc="-15" dirty="0">
                          <a:solidFill>
                            <a:srgbClr val="404040"/>
                          </a:solidFill>
                          <a:latin typeface="Noto Sans"/>
                          <a:cs typeface="Noto Sans"/>
                        </a:rPr>
                        <a:t>year</a:t>
                      </a:r>
                      <a:endParaRPr sz="2200">
                        <a:latin typeface="Noto Sans"/>
                        <a:cs typeface="Noto Sans"/>
                      </a:endParaRPr>
                    </a:p>
                  </a:txBody>
                  <a:tcPr marL="0" marR="0" marT="1473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35" algn="ctr">
                        <a:lnSpc>
                          <a:spcPct val="100000"/>
                        </a:lnSpc>
                        <a:spcBef>
                          <a:spcPts val="1160"/>
                        </a:spcBef>
                      </a:pPr>
                      <a:r>
                        <a:rPr sz="2200" spc="-10" dirty="0">
                          <a:solidFill>
                            <a:srgbClr val="404040"/>
                          </a:solidFill>
                          <a:latin typeface="Noto Sans"/>
                          <a:cs typeface="Noto Sans"/>
                        </a:rPr>
                        <a:t>Up </a:t>
                      </a:r>
                      <a:r>
                        <a:rPr sz="2200" spc="-15" dirty="0">
                          <a:solidFill>
                            <a:srgbClr val="404040"/>
                          </a:solidFill>
                          <a:latin typeface="Noto Sans"/>
                          <a:cs typeface="Noto Sans"/>
                        </a:rPr>
                        <a:t>to </a:t>
                      </a:r>
                      <a:r>
                        <a:rPr sz="2200" spc="-5" dirty="0">
                          <a:solidFill>
                            <a:srgbClr val="404040"/>
                          </a:solidFill>
                          <a:latin typeface="Noto Sans"/>
                          <a:cs typeface="Noto Sans"/>
                        </a:rPr>
                        <a:t>14</a:t>
                      </a:r>
                      <a:r>
                        <a:rPr sz="2200" spc="15" dirty="0">
                          <a:solidFill>
                            <a:srgbClr val="404040"/>
                          </a:solidFill>
                          <a:latin typeface="Noto Sans"/>
                          <a:cs typeface="Noto Sans"/>
                        </a:rPr>
                        <a:t> </a:t>
                      </a:r>
                      <a:r>
                        <a:rPr sz="2200" spc="-10" dirty="0">
                          <a:solidFill>
                            <a:srgbClr val="404040"/>
                          </a:solidFill>
                          <a:latin typeface="Noto Sans"/>
                          <a:cs typeface="Noto Sans"/>
                        </a:rPr>
                        <a:t>days</a:t>
                      </a:r>
                      <a:endParaRPr sz="2200">
                        <a:latin typeface="Noto Sans"/>
                        <a:cs typeface="Noto Sans"/>
                      </a:endParaRPr>
                    </a:p>
                  </a:txBody>
                  <a:tcPr marL="0" marR="0" marT="1473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r>
              <a:tr h="661034">
                <a:tc>
                  <a:txBody>
                    <a:bodyPr/>
                    <a:lstStyle/>
                    <a:p>
                      <a:pPr algn="ctr">
                        <a:lnSpc>
                          <a:spcPct val="100000"/>
                        </a:lnSpc>
                        <a:spcBef>
                          <a:spcPts val="1165"/>
                        </a:spcBef>
                      </a:pPr>
                      <a:r>
                        <a:rPr sz="2200" spc="-55" dirty="0">
                          <a:solidFill>
                            <a:srgbClr val="404040"/>
                          </a:solidFill>
                          <a:latin typeface="Noto Sans"/>
                          <a:cs typeface="Noto Sans"/>
                        </a:rPr>
                        <a:t>API</a:t>
                      </a:r>
                      <a:endParaRPr sz="2200">
                        <a:latin typeface="Noto Sans"/>
                        <a:cs typeface="Noto Sans"/>
                      </a:endParaRPr>
                    </a:p>
                  </a:txBody>
                  <a:tcPr marL="0" marR="0" marT="147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35" algn="ctr">
                        <a:lnSpc>
                          <a:spcPct val="100000"/>
                        </a:lnSpc>
                        <a:spcBef>
                          <a:spcPts val="1165"/>
                        </a:spcBef>
                      </a:pPr>
                      <a:r>
                        <a:rPr sz="2200" spc="-65" dirty="0">
                          <a:solidFill>
                            <a:srgbClr val="404040"/>
                          </a:solidFill>
                          <a:latin typeface="Noto Sans"/>
                          <a:cs typeface="Noto Sans"/>
                        </a:rPr>
                        <a:t>Task</a:t>
                      </a:r>
                      <a:r>
                        <a:rPr sz="2200" spc="5" dirty="0">
                          <a:solidFill>
                            <a:srgbClr val="404040"/>
                          </a:solidFill>
                          <a:latin typeface="Noto Sans"/>
                          <a:cs typeface="Noto Sans"/>
                        </a:rPr>
                        <a:t> </a:t>
                      </a:r>
                      <a:r>
                        <a:rPr sz="2200" spc="-10" dirty="0">
                          <a:solidFill>
                            <a:srgbClr val="404040"/>
                          </a:solidFill>
                          <a:latin typeface="Noto Sans"/>
                          <a:cs typeface="Noto Sans"/>
                        </a:rPr>
                        <a:t>oriented</a:t>
                      </a:r>
                      <a:endParaRPr sz="2200">
                        <a:latin typeface="Noto Sans"/>
                        <a:cs typeface="Noto Sans"/>
                      </a:endParaRPr>
                    </a:p>
                  </a:txBody>
                  <a:tcPr marL="0" marR="0" marT="147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1165"/>
                        </a:spcBef>
                      </a:pPr>
                      <a:r>
                        <a:rPr sz="2200" spc="-30" dirty="0">
                          <a:solidFill>
                            <a:srgbClr val="404040"/>
                          </a:solidFill>
                          <a:latin typeface="Noto Sans"/>
                          <a:cs typeface="Noto Sans"/>
                        </a:rPr>
                        <a:t>Message</a:t>
                      </a:r>
                      <a:r>
                        <a:rPr sz="2200" spc="10" dirty="0">
                          <a:solidFill>
                            <a:srgbClr val="404040"/>
                          </a:solidFill>
                          <a:latin typeface="Noto Sans"/>
                          <a:cs typeface="Noto Sans"/>
                        </a:rPr>
                        <a:t> </a:t>
                      </a:r>
                      <a:r>
                        <a:rPr sz="2200" spc="-10" dirty="0">
                          <a:solidFill>
                            <a:srgbClr val="404040"/>
                          </a:solidFill>
                          <a:latin typeface="Noto Sans"/>
                          <a:cs typeface="Noto Sans"/>
                        </a:rPr>
                        <a:t>oriented</a:t>
                      </a:r>
                      <a:endParaRPr sz="2200">
                        <a:latin typeface="Noto Sans"/>
                        <a:cs typeface="Noto Sans"/>
                      </a:endParaRPr>
                    </a:p>
                  </a:txBody>
                  <a:tcPr marL="0" marR="0" marT="147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1190117">
                <a:tc>
                  <a:txBody>
                    <a:bodyPr/>
                    <a:lstStyle/>
                    <a:p>
                      <a:pPr>
                        <a:lnSpc>
                          <a:spcPct val="100000"/>
                        </a:lnSpc>
                        <a:spcBef>
                          <a:spcPts val="25"/>
                        </a:spcBef>
                      </a:pPr>
                      <a:endParaRPr sz="2800">
                        <a:latin typeface="Times New Roman"/>
                        <a:cs typeface="Times New Roman"/>
                      </a:endParaRPr>
                    </a:p>
                    <a:p>
                      <a:pPr algn="ctr">
                        <a:lnSpc>
                          <a:spcPct val="100000"/>
                        </a:lnSpc>
                        <a:spcBef>
                          <a:spcPts val="5"/>
                        </a:spcBef>
                      </a:pPr>
                      <a:r>
                        <a:rPr sz="2200" spc="-15" dirty="0">
                          <a:solidFill>
                            <a:srgbClr val="404040"/>
                          </a:solidFill>
                          <a:latin typeface="Noto Sans"/>
                          <a:cs typeface="Noto Sans"/>
                        </a:rPr>
                        <a:t>Delivery</a:t>
                      </a:r>
                      <a:endParaRPr sz="2200">
                        <a:latin typeface="Noto Sans"/>
                        <a:cs typeface="Noto Sans"/>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300480" marR="1290955" indent="172085">
                        <a:lnSpc>
                          <a:spcPct val="100000"/>
                        </a:lnSpc>
                        <a:spcBef>
                          <a:spcPts val="1930"/>
                        </a:spcBef>
                      </a:pPr>
                      <a:r>
                        <a:rPr sz="2200" spc="-35" dirty="0">
                          <a:solidFill>
                            <a:srgbClr val="404040"/>
                          </a:solidFill>
                          <a:latin typeface="Noto Sans"/>
                          <a:cs typeface="Noto Sans"/>
                        </a:rPr>
                        <a:t>Assigned </a:t>
                      </a:r>
                      <a:r>
                        <a:rPr sz="2200" spc="-10" dirty="0">
                          <a:solidFill>
                            <a:srgbClr val="404040"/>
                          </a:solidFill>
                          <a:latin typeface="Noto Sans"/>
                          <a:cs typeface="Noto Sans"/>
                        </a:rPr>
                        <a:t>once  </a:t>
                      </a:r>
                      <a:r>
                        <a:rPr sz="2200" spc="-25" dirty="0">
                          <a:solidFill>
                            <a:srgbClr val="404040"/>
                          </a:solidFill>
                          <a:latin typeface="Noto Sans"/>
                          <a:cs typeface="Noto Sans"/>
                        </a:rPr>
                        <a:t>Never</a:t>
                      </a:r>
                      <a:r>
                        <a:rPr sz="2200" spc="-50" dirty="0">
                          <a:solidFill>
                            <a:srgbClr val="404040"/>
                          </a:solidFill>
                          <a:latin typeface="Noto Sans"/>
                          <a:cs typeface="Noto Sans"/>
                        </a:rPr>
                        <a:t> </a:t>
                      </a:r>
                      <a:r>
                        <a:rPr sz="2200" spc="-15" dirty="0">
                          <a:solidFill>
                            <a:srgbClr val="404040"/>
                          </a:solidFill>
                          <a:latin typeface="Noto Sans"/>
                          <a:cs typeface="Noto Sans"/>
                        </a:rPr>
                        <a:t>duplicated</a:t>
                      </a:r>
                      <a:endParaRPr sz="2200">
                        <a:latin typeface="Noto Sans"/>
                        <a:cs typeface="Noto Sans"/>
                      </a:endParaRPr>
                    </a:p>
                  </a:txBody>
                  <a:tcPr marL="0" marR="0" marT="2451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527175" marR="109855" indent="-1411605">
                        <a:lnSpc>
                          <a:spcPct val="100000"/>
                        </a:lnSpc>
                        <a:spcBef>
                          <a:spcPts val="1930"/>
                        </a:spcBef>
                      </a:pPr>
                      <a:r>
                        <a:rPr sz="2200" spc="-30" dirty="0">
                          <a:solidFill>
                            <a:srgbClr val="404040"/>
                          </a:solidFill>
                          <a:latin typeface="Noto Sans"/>
                          <a:cs typeface="Noto Sans"/>
                        </a:rPr>
                        <a:t>Message </a:t>
                      </a:r>
                      <a:r>
                        <a:rPr sz="2200" spc="-20" dirty="0">
                          <a:solidFill>
                            <a:srgbClr val="404040"/>
                          </a:solidFill>
                          <a:latin typeface="Noto Sans"/>
                          <a:cs typeface="Noto Sans"/>
                        </a:rPr>
                        <a:t>can </a:t>
                      </a:r>
                      <a:r>
                        <a:rPr sz="2200" spc="-10" dirty="0">
                          <a:solidFill>
                            <a:srgbClr val="404040"/>
                          </a:solidFill>
                          <a:latin typeface="Noto Sans"/>
                          <a:cs typeface="Noto Sans"/>
                        </a:rPr>
                        <a:t>be </a:t>
                      </a:r>
                      <a:r>
                        <a:rPr sz="2200" spc="-20" dirty="0">
                          <a:solidFill>
                            <a:srgbClr val="404040"/>
                          </a:solidFill>
                          <a:latin typeface="Noto Sans"/>
                          <a:cs typeface="Noto Sans"/>
                        </a:rPr>
                        <a:t>delivered </a:t>
                      </a:r>
                      <a:r>
                        <a:rPr sz="2200" spc="-25" dirty="0">
                          <a:solidFill>
                            <a:srgbClr val="404040"/>
                          </a:solidFill>
                          <a:latin typeface="Noto Sans"/>
                          <a:cs typeface="Noto Sans"/>
                        </a:rPr>
                        <a:t>more  </a:t>
                      </a:r>
                      <a:r>
                        <a:rPr sz="2200" spc="-20" dirty="0">
                          <a:solidFill>
                            <a:srgbClr val="404040"/>
                          </a:solidFill>
                          <a:latin typeface="Noto Sans"/>
                          <a:cs typeface="Noto Sans"/>
                        </a:rPr>
                        <a:t>than</a:t>
                      </a:r>
                      <a:r>
                        <a:rPr sz="2200" spc="5" dirty="0">
                          <a:solidFill>
                            <a:srgbClr val="404040"/>
                          </a:solidFill>
                          <a:latin typeface="Noto Sans"/>
                          <a:cs typeface="Noto Sans"/>
                        </a:rPr>
                        <a:t> </a:t>
                      </a:r>
                      <a:r>
                        <a:rPr sz="2200" spc="-10" dirty="0">
                          <a:solidFill>
                            <a:srgbClr val="404040"/>
                          </a:solidFill>
                          <a:latin typeface="Noto Sans"/>
                          <a:cs typeface="Noto Sans"/>
                        </a:rPr>
                        <a:t>once</a:t>
                      </a:r>
                      <a:endParaRPr sz="2200">
                        <a:latin typeface="Noto Sans"/>
                        <a:cs typeface="Noto Sans"/>
                      </a:endParaRPr>
                    </a:p>
                  </a:txBody>
                  <a:tcPr marL="0" marR="0" marT="2451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1189990">
                <a:tc>
                  <a:txBody>
                    <a:bodyPr/>
                    <a:lstStyle/>
                    <a:p>
                      <a:pPr>
                        <a:lnSpc>
                          <a:spcPct val="100000"/>
                        </a:lnSpc>
                        <a:spcBef>
                          <a:spcPts val="30"/>
                        </a:spcBef>
                      </a:pPr>
                      <a:endParaRPr sz="2800">
                        <a:latin typeface="Times New Roman"/>
                        <a:cs typeface="Times New Roman"/>
                      </a:endParaRPr>
                    </a:p>
                    <a:p>
                      <a:pPr algn="ctr">
                        <a:lnSpc>
                          <a:spcPct val="100000"/>
                        </a:lnSpc>
                      </a:pPr>
                      <a:r>
                        <a:rPr sz="2200" spc="-55" dirty="0">
                          <a:solidFill>
                            <a:srgbClr val="404040"/>
                          </a:solidFill>
                          <a:latin typeface="Noto Sans"/>
                          <a:cs typeface="Noto Sans"/>
                        </a:rPr>
                        <a:t>Tracking</a:t>
                      </a:r>
                      <a:endParaRPr sz="2200">
                        <a:latin typeface="Noto Sans"/>
                        <a:cs typeface="Noto Sans"/>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spcBef>
                          <a:spcPts val="30"/>
                        </a:spcBef>
                      </a:pPr>
                      <a:endParaRPr sz="2800">
                        <a:latin typeface="Times New Roman"/>
                        <a:cs typeface="Times New Roman"/>
                      </a:endParaRPr>
                    </a:p>
                    <a:p>
                      <a:pPr algn="ctr">
                        <a:lnSpc>
                          <a:spcPct val="100000"/>
                        </a:lnSpc>
                      </a:pPr>
                      <a:r>
                        <a:rPr sz="2200" spc="-10" dirty="0">
                          <a:solidFill>
                            <a:srgbClr val="404040"/>
                          </a:solidFill>
                          <a:latin typeface="Noto Sans"/>
                          <a:cs typeface="Noto Sans"/>
                        </a:rPr>
                        <a:t>Keeps </a:t>
                      </a:r>
                      <a:r>
                        <a:rPr sz="2200" spc="-30" dirty="0">
                          <a:solidFill>
                            <a:srgbClr val="404040"/>
                          </a:solidFill>
                          <a:latin typeface="Noto Sans"/>
                          <a:cs typeface="Noto Sans"/>
                        </a:rPr>
                        <a:t>track </a:t>
                      </a:r>
                      <a:r>
                        <a:rPr sz="2200" spc="-10" dirty="0">
                          <a:solidFill>
                            <a:srgbClr val="404040"/>
                          </a:solidFill>
                          <a:latin typeface="Noto Sans"/>
                          <a:cs typeface="Noto Sans"/>
                        </a:rPr>
                        <a:t>of </a:t>
                      </a:r>
                      <a:r>
                        <a:rPr sz="2200" spc="-15" dirty="0">
                          <a:solidFill>
                            <a:srgbClr val="404040"/>
                          </a:solidFill>
                          <a:latin typeface="Noto Sans"/>
                          <a:cs typeface="Noto Sans"/>
                        </a:rPr>
                        <a:t>all </a:t>
                      </a:r>
                      <a:r>
                        <a:rPr sz="2200" spc="-20" dirty="0">
                          <a:solidFill>
                            <a:srgbClr val="404040"/>
                          </a:solidFill>
                          <a:latin typeface="Noto Sans"/>
                          <a:cs typeface="Noto Sans"/>
                        </a:rPr>
                        <a:t>tasks </a:t>
                      </a:r>
                      <a:r>
                        <a:rPr sz="2200" spc="-10" dirty="0">
                          <a:solidFill>
                            <a:srgbClr val="404040"/>
                          </a:solidFill>
                          <a:latin typeface="Noto Sans"/>
                          <a:cs typeface="Noto Sans"/>
                        </a:rPr>
                        <a:t>and</a:t>
                      </a:r>
                      <a:r>
                        <a:rPr sz="2200" spc="95" dirty="0">
                          <a:solidFill>
                            <a:srgbClr val="404040"/>
                          </a:solidFill>
                          <a:latin typeface="Noto Sans"/>
                          <a:cs typeface="Noto Sans"/>
                        </a:rPr>
                        <a:t> </a:t>
                      </a:r>
                      <a:r>
                        <a:rPr sz="2200" spc="-20" dirty="0">
                          <a:solidFill>
                            <a:srgbClr val="404040"/>
                          </a:solidFill>
                          <a:latin typeface="Noto Sans"/>
                          <a:cs typeface="Noto Sans"/>
                        </a:rPr>
                        <a:t>events</a:t>
                      </a:r>
                      <a:endParaRPr sz="2200">
                        <a:latin typeface="Noto Sans"/>
                        <a:cs typeface="Noto Sans"/>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561975" marR="553085" indent="8890">
                        <a:lnSpc>
                          <a:spcPct val="100000"/>
                        </a:lnSpc>
                        <a:spcBef>
                          <a:spcPts val="1930"/>
                        </a:spcBef>
                      </a:pPr>
                      <a:r>
                        <a:rPr sz="2200" spc="-10" dirty="0">
                          <a:solidFill>
                            <a:srgbClr val="404040"/>
                          </a:solidFill>
                          <a:latin typeface="Noto Sans"/>
                          <a:cs typeface="Noto Sans"/>
                        </a:rPr>
                        <a:t>Need </a:t>
                      </a:r>
                      <a:r>
                        <a:rPr sz="2200" spc="-15" dirty="0">
                          <a:solidFill>
                            <a:srgbClr val="404040"/>
                          </a:solidFill>
                          <a:latin typeface="Noto Sans"/>
                          <a:cs typeface="Noto Sans"/>
                        </a:rPr>
                        <a:t>to </a:t>
                      </a:r>
                      <a:r>
                        <a:rPr sz="2200" spc="-25" dirty="0">
                          <a:solidFill>
                            <a:srgbClr val="404040"/>
                          </a:solidFill>
                          <a:latin typeface="Noto Sans"/>
                          <a:cs typeface="Noto Sans"/>
                        </a:rPr>
                        <a:t>create </a:t>
                      </a:r>
                      <a:r>
                        <a:rPr sz="2200" spc="-15" dirty="0">
                          <a:solidFill>
                            <a:srgbClr val="404040"/>
                          </a:solidFill>
                          <a:latin typeface="Noto Sans"/>
                          <a:cs typeface="Noto Sans"/>
                        </a:rPr>
                        <a:t>your </a:t>
                      </a:r>
                      <a:r>
                        <a:rPr sz="2200" spc="-30" dirty="0">
                          <a:solidFill>
                            <a:srgbClr val="404040"/>
                          </a:solidFill>
                          <a:latin typeface="Noto Sans"/>
                          <a:cs typeface="Noto Sans"/>
                        </a:rPr>
                        <a:t>own  </a:t>
                      </a:r>
                      <a:r>
                        <a:rPr sz="2200" spc="-20" dirty="0">
                          <a:solidFill>
                            <a:srgbClr val="404040"/>
                          </a:solidFill>
                          <a:latin typeface="Noto Sans"/>
                          <a:cs typeface="Noto Sans"/>
                        </a:rPr>
                        <a:t>application-level</a:t>
                      </a:r>
                      <a:r>
                        <a:rPr sz="2200" spc="65" dirty="0">
                          <a:solidFill>
                            <a:srgbClr val="404040"/>
                          </a:solidFill>
                          <a:latin typeface="Noto Sans"/>
                          <a:cs typeface="Noto Sans"/>
                        </a:rPr>
                        <a:t> </a:t>
                      </a:r>
                      <a:r>
                        <a:rPr sz="2200" spc="-45" dirty="0">
                          <a:solidFill>
                            <a:srgbClr val="404040"/>
                          </a:solidFill>
                          <a:latin typeface="Noto Sans"/>
                          <a:cs typeface="Noto Sans"/>
                        </a:rPr>
                        <a:t>tracking</a:t>
                      </a:r>
                      <a:endParaRPr sz="2200">
                        <a:latin typeface="Noto Sans"/>
                        <a:cs typeface="Noto Sans"/>
                      </a:endParaRPr>
                    </a:p>
                  </a:txBody>
                  <a:tcPr marL="0" marR="0" marT="2451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bl>
          </a:graphicData>
        </a:graphic>
      </p:graphicFrame>
      <p:sp>
        <p:nvSpPr>
          <p:cNvPr id="4" name="object 4"/>
          <p:cNvSpPr/>
          <p:nvPr/>
        </p:nvSpPr>
        <p:spPr>
          <a:xfrm>
            <a:off x="6505956" y="722376"/>
            <a:ext cx="3276600" cy="23164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680075" y="1476248"/>
            <a:ext cx="4896485" cy="360680"/>
          </a:xfrm>
          <a:prstGeom prst="rect">
            <a:avLst/>
          </a:prstGeom>
        </p:spPr>
        <p:txBody>
          <a:bodyPr vert="horz" wrap="square" lIns="0" tIns="12065" rIns="0" bIns="0" rtlCol="0">
            <a:spAutoFit/>
          </a:bodyPr>
          <a:lstStyle/>
          <a:p>
            <a:pPr marL="12700">
              <a:lnSpc>
                <a:spcPct val="100000"/>
              </a:lnSpc>
              <a:spcBef>
                <a:spcPts val="95"/>
              </a:spcBef>
            </a:pPr>
            <a:r>
              <a:rPr sz="2200" spc="-20" dirty="0">
                <a:solidFill>
                  <a:srgbClr val="404040"/>
                </a:solidFill>
                <a:latin typeface="Noto Sans"/>
                <a:cs typeface="Noto Sans"/>
              </a:rPr>
              <a:t>A </a:t>
            </a:r>
            <a:r>
              <a:rPr sz="2200" spc="-15" dirty="0">
                <a:solidFill>
                  <a:srgbClr val="404040"/>
                </a:solidFill>
                <a:latin typeface="Noto Sans"/>
                <a:cs typeface="Noto Sans"/>
              </a:rPr>
              <a:t>comparison between SWF and</a:t>
            </a:r>
            <a:r>
              <a:rPr sz="2200" spc="90" dirty="0">
                <a:solidFill>
                  <a:srgbClr val="404040"/>
                </a:solidFill>
                <a:latin typeface="Noto Sans"/>
                <a:cs typeface="Noto Sans"/>
              </a:rPr>
              <a:t> </a:t>
            </a:r>
            <a:r>
              <a:rPr sz="2200" spc="-5" dirty="0">
                <a:solidFill>
                  <a:srgbClr val="404040"/>
                </a:solidFill>
                <a:latin typeface="Noto Sans"/>
                <a:cs typeface="Noto Sans"/>
              </a:rPr>
              <a:t>SQS:</a:t>
            </a:r>
            <a:endParaRPr sz="2200">
              <a:latin typeface="Noto Sans"/>
              <a:cs typeface="Noto Sans"/>
            </a:endParaRPr>
          </a:p>
        </p:txBody>
      </p:sp>
      <p:sp>
        <p:nvSpPr>
          <p:cNvPr id="6" name="object 6"/>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23</a:t>
            </a:fld>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3940">
              <a:lnSpc>
                <a:spcPct val="100000"/>
              </a:lnSpc>
              <a:spcBef>
                <a:spcPts val="100"/>
              </a:spcBef>
            </a:pPr>
            <a:r>
              <a:rPr spc="-50" dirty="0"/>
              <a:t>Knowledge</a:t>
            </a:r>
            <a:r>
              <a:rPr spc="-85" dirty="0"/>
              <a:t> </a:t>
            </a:r>
            <a:r>
              <a:rPr dirty="0"/>
              <a:t>Check</a:t>
            </a:r>
          </a:p>
        </p:txBody>
      </p:sp>
      <p:sp>
        <p:nvSpPr>
          <p:cNvPr id="3" name="object 3"/>
          <p:cNvSpPr/>
          <p:nvPr/>
        </p:nvSpPr>
        <p:spPr>
          <a:xfrm>
            <a:off x="3608832" y="3169920"/>
            <a:ext cx="3555491" cy="3031235"/>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0433685" cy="99060"/>
            <a:chOff x="0" y="0"/>
            <a:chExt cx="10433685" cy="99060"/>
          </a:xfrm>
        </p:grpSpPr>
        <p:sp>
          <p:nvSpPr>
            <p:cNvPr id="5" name="object 5"/>
            <p:cNvSpPr/>
            <p:nvPr/>
          </p:nvSpPr>
          <p:spPr>
            <a:xfrm>
              <a:off x="0" y="0"/>
              <a:ext cx="1457325" cy="99060"/>
            </a:xfrm>
            <a:custGeom>
              <a:avLst/>
              <a:gdLst/>
              <a:ahLst/>
              <a:cxn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99060"/>
            </a:xfrm>
            <a:custGeom>
              <a:avLst/>
              <a:gdLst/>
              <a:ahLst/>
              <a:cxn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99060"/>
            </a:xfrm>
            <a:custGeom>
              <a:avLst/>
              <a:gdLst/>
              <a:ahLst/>
              <a:cxn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99060"/>
            </a:xfrm>
            <a:custGeom>
              <a:avLst/>
              <a:gdLst/>
              <a:ahLst/>
              <a:cxn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599419" y="0"/>
            <a:ext cx="5651500" cy="99060"/>
            <a:chOff x="10599419" y="0"/>
            <a:chExt cx="5651500" cy="99060"/>
          </a:xfrm>
        </p:grpSpPr>
        <p:sp>
          <p:nvSpPr>
            <p:cNvPr id="10" name="object 10"/>
            <p:cNvSpPr/>
            <p:nvPr/>
          </p:nvSpPr>
          <p:spPr>
            <a:xfrm>
              <a:off x="10599419" y="0"/>
              <a:ext cx="1668780" cy="99060"/>
            </a:xfrm>
            <a:custGeom>
              <a:avLst/>
              <a:gdLst/>
              <a:ahLst/>
              <a:cxn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wrap="square" lIns="0" tIns="0" rIns="0" bIns="0" rtlCol="0"/>
            <a:lstStyle/>
            <a:p>
              <a:endParaRPr/>
            </a:p>
          </p:txBody>
        </p:sp>
        <p:sp>
          <p:nvSpPr>
            <p:cNvPr id="11" name="object 11"/>
            <p:cNvSpPr/>
            <p:nvPr/>
          </p:nvSpPr>
          <p:spPr>
            <a:xfrm>
              <a:off x="12268199" y="0"/>
              <a:ext cx="3982720" cy="99060"/>
            </a:xfrm>
            <a:custGeom>
              <a:avLst/>
              <a:gdLst/>
              <a:ahLst/>
              <a:cxn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24</a:t>
            </a:fld>
            <a:endParaRPr spc="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00" y="687323"/>
            <a:ext cx="169037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42545" algn="ctr">
              <a:lnSpc>
                <a:spcPct val="100000"/>
              </a:lnSpc>
              <a:spcBef>
                <a:spcPts val="1705"/>
              </a:spcBef>
            </a:pPr>
            <a:r>
              <a:rPr sz="1800" spc="-10" dirty="0">
                <a:latin typeface="Noto Sans"/>
                <a:cs typeface="Noto Sans"/>
              </a:rPr>
              <a:t>KNOWLEDGE</a:t>
            </a:r>
            <a:endParaRPr sz="1800">
              <a:latin typeface="Noto Sans"/>
              <a:cs typeface="Noto Sans"/>
            </a:endParaRPr>
          </a:p>
          <a:p>
            <a:pPr marL="41910" algn="ctr">
              <a:lnSpc>
                <a:spcPct val="100000"/>
              </a:lnSpc>
            </a:pPr>
            <a:r>
              <a:rPr sz="1800" spc="-5" dirty="0">
                <a:latin typeface="Noto Sans"/>
                <a:cs typeface="Noto Sans"/>
              </a:rPr>
              <a:t>CHECK</a:t>
            </a:r>
            <a:endParaRPr sz="18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25</a:t>
            </a:fld>
            <a:endParaRPr spc="5" dirty="0"/>
          </a:p>
        </p:txBody>
      </p:sp>
      <p:sp>
        <p:nvSpPr>
          <p:cNvPr id="3" name="object 3"/>
          <p:cNvSpPr txBox="1"/>
          <p:nvPr/>
        </p:nvSpPr>
        <p:spPr>
          <a:xfrm>
            <a:off x="1742948" y="2881376"/>
            <a:ext cx="275590"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a.</a:t>
            </a:r>
            <a:endParaRPr sz="2400">
              <a:latin typeface="Noto Sans"/>
              <a:cs typeface="Noto Sans"/>
            </a:endParaRPr>
          </a:p>
        </p:txBody>
      </p:sp>
      <p:sp>
        <p:nvSpPr>
          <p:cNvPr id="4" name="object 4"/>
          <p:cNvSpPr txBox="1"/>
          <p:nvPr/>
        </p:nvSpPr>
        <p:spPr>
          <a:xfrm>
            <a:off x="1742948" y="370255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b.</a:t>
            </a:r>
            <a:endParaRPr sz="2400">
              <a:latin typeface="Noto Sans"/>
              <a:cs typeface="Noto Sans"/>
            </a:endParaRPr>
          </a:p>
        </p:txBody>
      </p:sp>
      <p:sp>
        <p:nvSpPr>
          <p:cNvPr id="5" name="object 5"/>
          <p:cNvSpPr txBox="1"/>
          <p:nvPr/>
        </p:nvSpPr>
        <p:spPr>
          <a:xfrm>
            <a:off x="1742948" y="4523308"/>
            <a:ext cx="25146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c.</a:t>
            </a:r>
            <a:endParaRPr sz="2400">
              <a:latin typeface="Noto Sans"/>
              <a:cs typeface="Noto Sans"/>
            </a:endParaRPr>
          </a:p>
        </p:txBody>
      </p:sp>
      <p:sp>
        <p:nvSpPr>
          <p:cNvPr id="6" name="object 6"/>
          <p:cNvSpPr txBox="1"/>
          <p:nvPr/>
        </p:nvSpPr>
        <p:spPr>
          <a:xfrm>
            <a:off x="1742948" y="534504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d.</a:t>
            </a:r>
            <a:endParaRPr sz="2400">
              <a:latin typeface="Noto Sans"/>
              <a:cs typeface="Noto Sans"/>
            </a:endParaRPr>
          </a:p>
        </p:txBody>
      </p:sp>
      <p:sp>
        <p:nvSpPr>
          <p:cNvPr id="7" name="object 7"/>
          <p:cNvSpPr txBox="1"/>
          <p:nvPr/>
        </p:nvSpPr>
        <p:spPr>
          <a:xfrm>
            <a:off x="2191511" y="1335989"/>
            <a:ext cx="13669010" cy="360680"/>
          </a:xfrm>
          <a:prstGeom prst="rect">
            <a:avLst/>
          </a:prstGeom>
        </p:spPr>
        <p:txBody>
          <a:bodyPr vert="horz" wrap="square" lIns="0" tIns="12065" rIns="0" bIns="0" rtlCol="0">
            <a:spAutoFit/>
          </a:bodyPr>
          <a:lstStyle/>
          <a:p>
            <a:pPr marL="210185">
              <a:lnSpc>
                <a:spcPct val="100000"/>
              </a:lnSpc>
              <a:spcBef>
                <a:spcPts val="95"/>
              </a:spcBef>
            </a:pPr>
            <a:r>
              <a:rPr sz="2200" spc="-30" dirty="0">
                <a:latin typeface="Noto Sans"/>
                <a:cs typeface="Noto Sans"/>
              </a:rPr>
              <a:t>How </a:t>
            </a:r>
            <a:r>
              <a:rPr sz="2200" spc="-45" dirty="0">
                <a:latin typeface="Noto Sans"/>
                <a:cs typeface="Noto Sans"/>
              </a:rPr>
              <a:t>long </a:t>
            </a:r>
            <a:r>
              <a:rPr sz="2200" spc="-10" dirty="0">
                <a:latin typeface="Noto Sans"/>
                <a:cs typeface="Noto Sans"/>
              </a:rPr>
              <a:t>is </a:t>
            </a:r>
            <a:r>
              <a:rPr sz="2200" spc="-15" dirty="0">
                <a:latin typeface="Noto Sans"/>
                <a:cs typeface="Noto Sans"/>
              </a:rPr>
              <a:t>an </a:t>
            </a:r>
            <a:r>
              <a:rPr sz="2200" spc="-10" dirty="0">
                <a:latin typeface="Noto Sans"/>
                <a:cs typeface="Noto Sans"/>
              </a:rPr>
              <a:t>Amazon </a:t>
            </a:r>
            <a:r>
              <a:rPr sz="2200" spc="-15" dirty="0">
                <a:latin typeface="Noto Sans"/>
                <a:cs typeface="Noto Sans"/>
              </a:rPr>
              <a:t>SWF </a:t>
            </a:r>
            <a:r>
              <a:rPr sz="2200" spc="-35" dirty="0">
                <a:latin typeface="Noto Sans"/>
                <a:cs typeface="Noto Sans"/>
              </a:rPr>
              <a:t>message</a:t>
            </a:r>
            <a:r>
              <a:rPr sz="2200" spc="180" dirty="0">
                <a:latin typeface="Noto Sans"/>
                <a:cs typeface="Noto Sans"/>
              </a:rPr>
              <a:t> </a:t>
            </a:r>
            <a:r>
              <a:rPr sz="2200" spc="-15" dirty="0">
                <a:latin typeface="Noto Sans"/>
                <a:cs typeface="Noto Sans"/>
              </a:rPr>
              <a:t>valid?</a:t>
            </a:r>
            <a:endParaRPr sz="2200">
              <a:latin typeface="Noto Sans"/>
              <a:cs typeface="Noto Sans"/>
            </a:endParaRPr>
          </a:p>
        </p:txBody>
      </p:sp>
      <p:sp>
        <p:nvSpPr>
          <p:cNvPr id="8" name="object 8"/>
          <p:cNvSpPr txBox="1"/>
          <p:nvPr/>
        </p:nvSpPr>
        <p:spPr>
          <a:xfrm>
            <a:off x="2408682" y="2960877"/>
            <a:ext cx="2208530"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Up to </a:t>
            </a:r>
            <a:r>
              <a:rPr sz="2200" spc="-5" dirty="0">
                <a:latin typeface="Noto Sans"/>
                <a:cs typeface="Noto Sans"/>
              </a:rPr>
              <a:t>12</a:t>
            </a:r>
            <a:r>
              <a:rPr sz="2200" spc="-15" dirty="0">
                <a:latin typeface="Noto Sans"/>
                <a:cs typeface="Noto Sans"/>
              </a:rPr>
              <a:t> months</a:t>
            </a:r>
            <a:endParaRPr sz="2200">
              <a:latin typeface="Noto Sans"/>
              <a:cs typeface="Noto Sans"/>
            </a:endParaRPr>
          </a:p>
        </p:txBody>
      </p:sp>
      <p:sp>
        <p:nvSpPr>
          <p:cNvPr id="9" name="object 9"/>
          <p:cNvSpPr txBox="1"/>
          <p:nvPr/>
        </p:nvSpPr>
        <p:spPr>
          <a:xfrm>
            <a:off x="2408682" y="3786632"/>
            <a:ext cx="1805305"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Up to </a:t>
            </a:r>
            <a:r>
              <a:rPr sz="2200" spc="-5" dirty="0">
                <a:latin typeface="Noto Sans"/>
                <a:cs typeface="Noto Sans"/>
              </a:rPr>
              <a:t>14</a:t>
            </a:r>
            <a:r>
              <a:rPr sz="2200" spc="-20" dirty="0">
                <a:latin typeface="Noto Sans"/>
                <a:cs typeface="Noto Sans"/>
              </a:rPr>
              <a:t> </a:t>
            </a:r>
            <a:r>
              <a:rPr sz="2200" spc="-15" dirty="0">
                <a:latin typeface="Noto Sans"/>
                <a:cs typeface="Noto Sans"/>
              </a:rPr>
              <a:t>days</a:t>
            </a:r>
            <a:endParaRPr sz="2200">
              <a:latin typeface="Noto Sans"/>
              <a:cs typeface="Noto Sans"/>
            </a:endParaRPr>
          </a:p>
        </p:txBody>
      </p:sp>
      <p:sp>
        <p:nvSpPr>
          <p:cNvPr id="10" name="object 10"/>
          <p:cNvSpPr txBox="1"/>
          <p:nvPr/>
        </p:nvSpPr>
        <p:spPr>
          <a:xfrm>
            <a:off x="2408682" y="4593717"/>
            <a:ext cx="2391410"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Noto Sans"/>
                <a:cs typeface="Noto Sans"/>
              </a:rPr>
              <a:t>12 </a:t>
            </a:r>
            <a:r>
              <a:rPr sz="2200" spc="-15" dirty="0">
                <a:latin typeface="Noto Sans"/>
                <a:cs typeface="Noto Sans"/>
              </a:rPr>
              <a:t>months</a:t>
            </a:r>
            <a:r>
              <a:rPr sz="2200" spc="-35" dirty="0">
                <a:latin typeface="Noto Sans"/>
                <a:cs typeface="Noto Sans"/>
              </a:rPr>
              <a:t> </a:t>
            </a:r>
            <a:r>
              <a:rPr sz="2200" spc="-20" dirty="0">
                <a:latin typeface="Noto Sans"/>
                <a:cs typeface="Noto Sans"/>
              </a:rPr>
              <a:t>exactly</a:t>
            </a:r>
            <a:endParaRPr sz="2200">
              <a:latin typeface="Noto Sans"/>
              <a:cs typeface="Noto Sans"/>
            </a:endParaRPr>
          </a:p>
        </p:txBody>
      </p:sp>
      <p:sp>
        <p:nvSpPr>
          <p:cNvPr id="11" name="object 11"/>
          <p:cNvSpPr txBox="1"/>
          <p:nvPr/>
        </p:nvSpPr>
        <p:spPr>
          <a:xfrm>
            <a:off x="2408682" y="5418836"/>
            <a:ext cx="858519"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Noto Sans"/>
                <a:cs typeface="Noto Sans"/>
              </a:rPr>
              <a:t>4</a:t>
            </a:r>
            <a:r>
              <a:rPr sz="2200" spc="-65" dirty="0">
                <a:latin typeface="Noto Sans"/>
                <a:cs typeface="Noto Sans"/>
              </a:rPr>
              <a:t> </a:t>
            </a:r>
            <a:r>
              <a:rPr sz="2200" spc="-15" dirty="0">
                <a:latin typeface="Noto Sans"/>
                <a:cs typeface="Noto Sans"/>
              </a:rPr>
              <a:t>days</a:t>
            </a:r>
            <a:endParaRPr sz="2200">
              <a:latin typeface="Noto Sans"/>
              <a:cs typeface="No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05477" y="8793826"/>
            <a:ext cx="904335" cy="256222"/>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83108" y="675131"/>
            <a:ext cx="15389860" cy="1734820"/>
            <a:chOff x="483108" y="675131"/>
            <a:chExt cx="15389860" cy="1734820"/>
          </a:xfrm>
        </p:grpSpPr>
        <p:sp>
          <p:nvSpPr>
            <p:cNvPr id="4" name="object 4"/>
            <p:cNvSpPr/>
            <p:nvPr/>
          </p:nvSpPr>
          <p:spPr>
            <a:xfrm>
              <a:off x="489204" y="681227"/>
              <a:ext cx="15377160" cy="1722120"/>
            </a:xfrm>
            <a:custGeom>
              <a:avLst/>
              <a:gdLst/>
              <a:ahLst/>
              <a:cxnLst/>
              <a:rect l="l" t="t" r="r" b="b"/>
              <a:pathLst>
                <a:path w="15377160" h="1722120">
                  <a:moveTo>
                    <a:pt x="0" y="1722120"/>
                  </a:moveTo>
                  <a:lnTo>
                    <a:pt x="15377160" y="1722120"/>
                  </a:lnTo>
                  <a:lnTo>
                    <a:pt x="15377160" y="0"/>
                  </a:lnTo>
                  <a:lnTo>
                    <a:pt x="0" y="0"/>
                  </a:lnTo>
                  <a:lnTo>
                    <a:pt x="0" y="1722120"/>
                  </a:lnTo>
                  <a:close/>
                </a:path>
              </a:pathLst>
            </a:custGeom>
            <a:ln w="12191">
              <a:solidFill>
                <a:srgbClr val="C55A11"/>
              </a:solidFill>
            </a:ln>
          </p:spPr>
          <p:txBody>
            <a:bodyPr wrap="square" lIns="0" tIns="0" rIns="0" bIns="0" rtlCol="0"/>
            <a:lstStyle/>
            <a:p>
              <a:endParaRPr/>
            </a:p>
          </p:txBody>
        </p:sp>
        <p:sp>
          <p:nvSpPr>
            <p:cNvPr id="5" name="object 5"/>
            <p:cNvSpPr/>
            <p:nvPr/>
          </p:nvSpPr>
          <p:spPr>
            <a:xfrm>
              <a:off x="2188463" y="681227"/>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6" name="object 6"/>
          <p:cNvSpPr/>
          <p:nvPr/>
        </p:nvSpPr>
        <p:spPr>
          <a:xfrm>
            <a:off x="13872971"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95300" y="687323"/>
            <a:ext cx="169037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42545" algn="ctr">
              <a:lnSpc>
                <a:spcPct val="100000"/>
              </a:lnSpc>
              <a:spcBef>
                <a:spcPts val="1705"/>
              </a:spcBef>
            </a:pPr>
            <a:r>
              <a:rPr sz="1800" spc="-10" dirty="0">
                <a:latin typeface="Noto Sans"/>
                <a:cs typeface="Noto Sans"/>
              </a:rPr>
              <a:t>KNOWLEDGE</a:t>
            </a:r>
            <a:endParaRPr sz="1800">
              <a:latin typeface="Noto Sans"/>
              <a:cs typeface="Noto Sans"/>
            </a:endParaRPr>
          </a:p>
          <a:p>
            <a:pPr marL="41910" algn="ctr">
              <a:lnSpc>
                <a:spcPct val="100000"/>
              </a:lnSpc>
            </a:pPr>
            <a:r>
              <a:rPr sz="1800" spc="-5" dirty="0">
                <a:latin typeface="Noto Sans"/>
                <a:cs typeface="Noto Sans"/>
              </a:rPr>
              <a:t>CHECK</a:t>
            </a:r>
            <a:endParaRPr sz="1800">
              <a:latin typeface="Noto Sans"/>
              <a:cs typeface="Noto Sans"/>
            </a:endParaRPr>
          </a:p>
        </p:txBody>
      </p:sp>
      <p:sp>
        <p:nvSpPr>
          <p:cNvPr id="8" name="object 8"/>
          <p:cNvSpPr txBox="1"/>
          <p:nvPr/>
        </p:nvSpPr>
        <p:spPr>
          <a:xfrm>
            <a:off x="1742948" y="2881376"/>
            <a:ext cx="275590"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a.</a:t>
            </a:r>
            <a:endParaRPr sz="2400">
              <a:latin typeface="Noto Sans"/>
              <a:cs typeface="Noto Sans"/>
            </a:endParaRPr>
          </a:p>
        </p:txBody>
      </p:sp>
      <p:sp>
        <p:nvSpPr>
          <p:cNvPr id="9" name="object 9"/>
          <p:cNvSpPr txBox="1"/>
          <p:nvPr/>
        </p:nvSpPr>
        <p:spPr>
          <a:xfrm>
            <a:off x="1742948" y="370255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b.</a:t>
            </a:r>
            <a:endParaRPr sz="2400">
              <a:latin typeface="Noto Sans"/>
              <a:cs typeface="Noto Sans"/>
            </a:endParaRPr>
          </a:p>
        </p:txBody>
      </p:sp>
      <p:sp>
        <p:nvSpPr>
          <p:cNvPr id="10" name="object 10"/>
          <p:cNvSpPr txBox="1"/>
          <p:nvPr/>
        </p:nvSpPr>
        <p:spPr>
          <a:xfrm>
            <a:off x="1742948" y="4523308"/>
            <a:ext cx="25146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c.</a:t>
            </a:r>
            <a:endParaRPr sz="2400">
              <a:latin typeface="Noto Sans"/>
              <a:cs typeface="Noto Sans"/>
            </a:endParaRPr>
          </a:p>
        </p:txBody>
      </p:sp>
      <p:sp>
        <p:nvSpPr>
          <p:cNvPr id="11" name="object 11"/>
          <p:cNvSpPr txBox="1"/>
          <p:nvPr/>
        </p:nvSpPr>
        <p:spPr>
          <a:xfrm>
            <a:off x="1742948" y="534504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d.</a:t>
            </a:r>
            <a:endParaRPr sz="2400">
              <a:latin typeface="Noto Sans"/>
              <a:cs typeface="Noto Sans"/>
            </a:endParaRPr>
          </a:p>
        </p:txBody>
      </p:sp>
      <p:grpSp>
        <p:nvGrpSpPr>
          <p:cNvPr id="12" name="object 12"/>
          <p:cNvGrpSpPr/>
          <p:nvPr/>
        </p:nvGrpSpPr>
        <p:grpSpPr>
          <a:xfrm>
            <a:off x="0" y="0"/>
            <a:ext cx="10433685" cy="99060"/>
            <a:chOff x="0" y="0"/>
            <a:chExt cx="10433685" cy="99060"/>
          </a:xfrm>
        </p:grpSpPr>
        <p:sp>
          <p:nvSpPr>
            <p:cNvPr id="13" name="object 13"/>
            <p:cNvSpPr/>
            <p:nvPr/>
          </p:nvSpPr>
          <p:spPr>
            <a:xfrm>
              <a:off x="0" y="0"/>
              <a:ext cx="1457325" cy="99060"/>
            </a:xfrm>
            <a:custGeom>
              <a:avLst/>
              <a:gdLst/>
              <a:ahLst/>
              <a:cxn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wrap="square" lIns="0" tIns="0" rIns="0" bIns="0" rtlCol="0"/>
            <a:lstStyle/>
            <a:p>
              <a:endParaRPr/>
            </a:p>
          </p:txBody>
        </p:sp>
        <p:sp>
          <p:nvSpPr>
            <p:cNvPr id="14" name="object 14"/>
            <p:cNvSpPr/>
            <p:nvPr/>
          </p:nvSpPr>
          <p:spPr>
            <a:xfrm>
              <a:off x="1456944" y="0"/>
              <a:ext cx="7101840" cy="99060"/>
            </a:xfrm>
            <a:custGeom>
              <a:avLst/>
              <a:gdLst/>
              <a:ahLst/>
              <a:cxn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wrap="square" lIns="0" tIns="0" rIns="0" bIns="0" rtlCol="0"/>
            <a:lstStyle/>
            <a:p>
              <a:endParaRPr/>
            </a:p>
          </p:txBody>
        </p:sp>
        <p:sp>
          <p:nvSpPr>
            <p:cNvPr id="15" name="object 15"/>
            <p:cNvSpPr/>
            <p:nvPr/>
          </p:nvSpPr>
          <p:spPr>
            <a:xfrm>
              <a:off x="8558783" y="0"/>
              <a:ext cx="1405255" cy="99060"/>
            </a:xfrm>
            <a:custGeom>
              <a:avLst/>
              <a:gdLst/>
              <a:ahLst/>
              <a:cxn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wrap="square" lIns="0" tIns="0" rIns="0" bIns="0" rtlCol="0"/>
            <a:lstStyle/>
            <a:p>
              <a:endParaRPr/>
            </a:p>
          </p:txBody>
        </p:sp>
        <p:sp>
          <p:nvSpPr>
            <p:cNvPr id="16" name="object 16"/>
            <p:cNvSpPr/>
            <p:nvPr/>
          </p:nvSpPr>
          <p:spPr>
            <a:xfrm>
              <a:off x="9963911" y="0"/>
              <a:ext cx="469900" cy="99060"/>
            </a:xfrm>
            <a:custGeom>
              <a:avLst/>
              <a:gdLst/>
              <a:ahLst/>
              <a:cxn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wrap="square" lIns="0" tIns="0" rIns="0" bIns="0" rtlCol="0"/>
            <a:lstStyle/>
            <a:p>
              <a:endParaRPr/>
            </a:p>
          </p:txBody>
        </p:sp>
      </p:grpSp>
      <p:grpSp>
        <p:nvGrpSpPr>
          <p:cNvPr id="17" name="object 17"/>
          <p:cNvGrpSpPr/>
          <p:nvPr/>
        </p:nvGrpSpPr>
        <p:grpSpPr>
          <a:xfrm>
            <a:off x="10599419" y="0"/>
            <a:ext cx="5651500" cy="99060"/>
            <a:chOff x="10599419" y="0"/>
            <a:chExt cx="5651500" cy="99060"/>
          </a:xfrm>
        </p:grpSpPr>
        <p:sp>
          <p:nvSpPr>
            <p:cNvPr id="18" name="object 18"/>
            <p:cNvSpPr/>
            <p:nvPr/>
          </p:nvSpPr>
          <p:spPr>
            <a:xfrm>
              <a:off x="10599419" y="0"/>
              <a:ext cx="1668780" cy="99060"/>
            </a:xfrm>
            <a:custGeom>
              <a:avLst/>
              <a:gdLst/>
              <a:ahLst/>
              <a:cxn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wrap="square" lIns="0" tIns="0" rIns="0" bIns="0" rtlCol="0"/>
            <a:lstStyle/>
            <a:p>
              <a:endParaRPr/>
            </a:p>
          </p:txBody>
        </p:sp>
        <p:sp>
          <p:nvSpPr>
            <p:cNvPr id="19" name="object 19"/>
            <p:cNvSpPr/>
            <p:nvPr/>
          </p:nvSpPr>
          <p:spPr>
            <a:xfrm>
              <a:off x="12268199" y="0"/>
              <a:ext cx="3982720" cy="99060"/>
            </a:xfrm>
            <a:custGeom>
              <a:avLst/>
              <a:gdLst/>
              <a:ahLst/>
              <a:cxn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wrap="square" lIns="0" tIns="0" rIns="0" bIns="0" rtlCol="0"/>
            <a:lstStyle/>
            <a:p>
              <a:endParaRPr/>
            </a:p>
          </p:txBody>
        </p:sp>
      </p:grpSp>
      <p:grpSp>
        <p:nvGrpSpPr>
          <p:cNvPr id="20" name="object 20"/>
          <p:cNvGrpSpPr/>
          <p:nvPr/>
        </p:nvGrpSpPr>
        <p:grpSpPr>
          <a:xfrm>
            <a:off x="-6095" y="6783323"/>
            <a:ext cx="16268700" cy="2367280"/>
            <a:chOff x="-6095" y="6783323"/>
            <a:chExt cx="16268700" cy="2367280"/>
          </a:xfrm>
        </p:grpSpPr>
        <p:sp>
          <p:nvSpPr>
            <p:cNvPr id="21" name="object 21"/>
            <p:cNvSpPr/>
            <p:nvPr/>
          </p:nvSpPr>
          <p:spPr>
            <a:xfrm>
              <a:off x="0" y="6789419"/>
              <a:ext cx="16256508" cy="2354579"/>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0" y="6789419"/>
              <a:ext cx="16256635" cy="2354580"/>
            </a:xfrm>
            <a:custGeom>
              <a:avLst/>
              <a:gdLst/>
              <a:ahLst/>
              <a:cxnLst/>
              <a:rect l="l" t="t" r="r" b="b"/>
              <a:pathLst>
                <a:path w="16256635" h="2354579">
                  <a:moveTo>
                    <a:pt x="16256508" y="0"/>
                  </a:moveTo>
                  <a:lnTo>
                    <a:pt x="0" y="0"/>
                  </a:lnTo>
                  <a:lnTo>
                    <a:pt x="0" y="2354579"/>
                  </a:lnTo>
                </a:path>
              </a:pathLst>
            </a:custGeom>
            <a:ln w="12192">
              <a:solidFill>
                <a:srgbClr val="D9D9D9"/>
              </a:solidFill>
            </a:ln>
          </p:spPr>
          <p:txBody>
            <a:bodyPr wrap="square" lIns="0" tIns="0" rIns="0" bIns="0" rtlCol="0"/>
            <a:lstStyle/>
            <a:p>
              <a:endParaRPr/>
            </a:p>
          </p:txBody>
        </p:sp>
        <p:sp>
          <p:nvSpPr>
            <p:cNvPr id="23" name="object 23"/>
            <p:cNvSpPr/>
            <p:nvPr/>
          </p:nvSpPr>
          <p:spPr>
            <a:xfrm>
              <a:off x="396240" y="7365491"/>
              <a:ext cx="15485364" cy="86868"/>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4666975" y="8734040"/>
              <a:ext cx="1295400" cy="409955"/>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568248" y="6862394"/>
            <a:ext cx="8068309" cy="944244"/>
          </a:xfrm>
          <a:prstGeom prst="rect">
            <a:avLst/>
          </a:prstGeom>
        </p:spPr>
        <p:txBody>
          <a:bodyPr vert="horz" wrap="square" lIns="0" tIns="12065" rIns="0" bIns="0" rtlCol="0">
            <a:spAutoFit/>
          </a:bodyPr>
          <a:lstStyle/>
          <a:p>
            <a:pPr marL="12700">
              <a:lnSpc>
                <a:spcPct val="100000"/>
              </a:lnSpc>
              <a:spcBef>
                <a:spcPts val="95"/>
              </a:spcBef>
              <a:tabLst>
                <a:tab pos="3185795" algn="l"/>
              </a:tabLst>
            </a:pPr>
            <a:r>
              <a:rPr sz="2200" spc="-15" dirty="0">
                <a:latin typeface="Noto Sans"/>
                <a:cs typeface="Noto Sans"/>
              </a:rPr>
              <a:t>The </a:t>
            </a:r>
            <a:r>
              <a:rPr sz="2200" spc="-20" dirty="0">
                <a:latin typeface="Noto Sans"/>
                <a:cs typeface="Noto Sans"/>
              </a:rPr>
              <a:t>correct</a:t>
            </a:r>
            <a:r>
              <a:rPr sz="2200" spc="50" dirty="0">
                <a:latin typeface="Noto Sans"/>
                <a:cs typeface="Noto Sans"/>
              </a:rPr>
              <a:t> </a:t>
            </a:r>
            <a:r>
              <a:rPr sz="2200" spc="-20" dirty="0">
                <a:solidFill>
                  <a:srgbClr val="404040"/>
                </a:solidFill>
                <a:latin typeface="Noto Sans"/>
                <a:cs typeface="Noto Sans"/>
              </a:rPr>
              <a:t>answer</a:t>
            </a:r>
            <a:r>
              <a:rPr sz="2200" spc="45" dirty="0">
                <a:solidFill>
                  <a:srgbClr val="404040"/>
                </a:solidFill>
                <a:latin typeface="Noto Sans"/>
                <a:cs typeface="Noto Sans"/>
              </a:rPr>
              <a:t> </a:t>
            </a:r>
            <a:r>
              <a:rPr sz="2200" spc="-15" dirty="0">
                <a:latin typeface="Noto Sans"/>
                <a:cs typeface="Noto Sans"/>
              </a:rPr>
              <a:t>is	</a:t>
            </a:r>
            <a:r>
              <a:rPr sz="3300" b="1" spc="-7" baseline="1262" dirty="0">
                <a:solidFill>
                  <a:srgbClr val="3B9F37"/>
                </a:solidFill>
                <a:latin typeface="Noto Sans"/>
                <a:cs typeface="Noto Sans"/>
              </a:rPr>
              <a:t>a. </a:t>
            </a:r>
            <a:r>
              <a:rPr sz="3300" b="1" spc="-15" baseline="1262" dirty="0">
                <a:solidFill>
                  <a:srgbClr val="3B9F37"/>
                </a:solidFill>
                <a:latin typeface="Noto Sans"/>
                <a:cs typeface="Noto Sans"/>
              </a:rPr>
              <a:t>Up </a:t>
            </a:r>
            <a:r>
              <a:rPr sz="3300" b="1" spc="-7" baseline="1262" dirty="0">
                <a:solidFill>
                  <a:srgbClr val="3B9F37"/>
                </a:solidFill>
                <a:latin typeface="Noto Sans"/>
                <a:cs typeface="Noto Sans"/>
              </a:rPr>
              <a:t>to </a:t>
            </a:r>
            <a:r>
              <a:rPr sz="3300" b="1" spc="-15" baseline="1262" dirty="0">
                <a:solidFill>
                  <a:srgbClr val="3B9F37"/>
                </a:solidFill>
                <a:latin typeface="Noto Sans"/>
                <a:cs typeface="Noto Sans"/>
              </a:rPr>
              <a:t>12</a:t>
            </a:r>
            <a:r>
              <a:rPr sz="3300" b="1" spc="15" baseline="1262" dirty="0">
                <a:solidFill>
                  <a:srgbClr val="3B9F37"/>
                </a:solidFill>
                <a:latin typeface="Noto Sans"/>
                <a:cs typeface="Noto Sans"/>
              </a:rPr>
              <a:t> </a:t>
            </a:r>
            <a:r>
              <a:rPr sz="3300" b="1" spc="-7" baseline="1262" dirty="0">
                <a:solidFill>
                  <a:srgbClr val="3B9F37"/>
                </a:solidFill>
                <a:latin typeface="Noto Sans"/>
                <a:cs typeface="Noto Sans"/>
              </a:rPr>
              <a:t>months</a:t>
            </a:r>
            <a:endParaRPr sz="3300" baseline="1262">
              <a:latin typeface="Noto Sans"/>
              <a:cs typeface="Noto Sans"/>
            </a:endParaRPr>
          </a:p>
          <a:p>
            <a:pPr marL="12700">
              <a:lnSpc>
                <a:spcPct val="100000"/>
              </a:lnSpc>
              <a:spcBef>
                <a:spcPts val="1714"/>
              </a:spcBef>
            </a:pPr>
            <a:r>
              <a:rPr sz="2400" b="1" dirty="0">
                <a:solidFill>
                  <a:srgbClr val="404040"/>
                </a:solidFill>
                <a:latin typeface="Noto Sans"/>
                <a:cs typeface="Noto Sans"/>
              </a:rPr>
              <a:t>Amazon SWF </a:t>
            </a:r>
            <a:r>
              <a:rPr sz="2400" b="1" spc="-25" dirty="0">
                <a:solidFill>
                  <a:srgbClr val="404040"/>
                </a:solidFill>
                <a:latin typeface="Noto Sans"/>
                <a:cs typeface="Noto Sans"/>
              </a:rPr>
              <a:t>messages </a:t>
            </a:r>
            <a:r>
              <a:rPr sz="2400" b="1" spc="-15" dirty="0">
                <a:solidFill>
                  <a:srgbClr val="404040"/>
                </a:solidFill>
                <a:latin typeface="Noto Sans"/>
                <a:cs typeface="Noto Sans"/>
              </a:rPr>
              <a:t>are </a:t>
            </a:r>
            <a:r>
              <a:rPr sz="2400" b="1" dirty="0">
                <a:solidFill>
                  <a:srgbClr val="404040"/>
                </a:solidFill>
                <a:latin typeface="Noto Sans"/>
                <a:cs typeface="Noto Sans"/>
              </a:rPr>
              <a:t>valid </a:t>
            </a:r>
            <a:r>
              <a:rPr sz="2400" b="1" spc="-5" dirty="0">
                <a:solidFill>
                  <a:srgbClr val="404040"/>
                </a:solidFill>
                <a:latin typeface="Noto Sans"/>
                <a:cs typeface="Noto Sans"/>
              </a:rPr>
              <a:t>for up to 12</a:t>
            </a:r>
            <a:r>
              <a:rPr sz="2400" b="1" spc="-20" dirty="0">
                <a:solidFill>
                  <a:srgbClr val="404040"/>
                </a:solidFill>
                <a:latin typeface="Noto Sans"/>
                <a:cs typeface="Noto Sans"/>
              </a:rPr>
              <a:t> </a:t>
            </a:r>
            <a:r>
              <a:rPr sz="2400" b="1" spc="-5" dirty="0">
                <a:solidFill>
                  <a:srgbClr val="404040"/>
                </a:solidFill>
                <a:latin typeface="Noto Sans"/>
                <a:cs typeface="Noto Sans"/>
              </a:rPr>
              <a:t>months.</a:t>
            </a:r>
            <a:endParaRPr sz="24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26</a:t>
            </a:fld>
            <a:endParaRPr spc="5" dirty="0"/>
          </a:p>
        </p:txBody>
      </p:sp>
      <p:sp>
        <p:nvSpPr>
          <p:cNvPr id="26" name="object 26"/>
          <p:cNvSpPr txBox="1"/>
          <p:nvPr/>
        </p:nvSpPr>
        <p:spPr>
          <a:xfrm>
            <a:off x="2191511" y="1335989"/>
            <a:ext cx="13669010" cy="360680"/>
          </a:xfrm>
          <a:prstGeom prst="rect">
            <a:avLst/>
          </a:prstGeom>
        </p:spPr>
        <p:txBody>
          <a:bodyPr vert="horz" wrap="square" lIns="0" tIns="12065" rIns="0" bIns="0" rtlCol="0">
            <a:spAutoFit/>
          </a:bodyPr>
          <a:lstStyle/>
          <a:p>
            <a:pPr marL="210185">
              <a:lnSpc>
                <a:spcPct val="100000"/>
              </a:lnSpc>
              <a:spcBef>
                <a:spcPts val="95"/>
              </a:spcBef>
            </a:pPr>
            <a:r>
              <a:rPr sz="2200" spc="-30" dirty="0">
                <a:latin typeface="Noto Sans"/>
                <a:cs typeface="Noto Sans"/>
              </a:rPr>
              <a:t>How </a:t>
            </a:r>
            <a:r>
              <a:rPr sz="2200" spc="-45" dirty="0">
                <a:latin typeface="Noto Sans"/>
                <a:cs typeface="Noto Sans"/>
              </a:rPr>
              <a:t>long </a:t>
            </a:r>
            <a:r>
              <a:rPr sz="2200" spc="-10" dirty="0">
                <a:latin typeface="Noto Sans"/>
                <a:cs typeface="Noto Sans"/>
              </a:rPr>
              <a:t>is </a:t>
            </a:r>
            <a:r>
              <a:rPr sz="2200" spc="-15" dirty="0">
                <a:latin typeface="Noto Sans"/>
                <a:cs typeface="Noto Sans"/>
              </a:rPr>
              <a:t>an </a:t>
            </a:r>
            <a:r>
              <a:rPr sz="2200" spc="-10" dirty="0">
                <a:latin typeface="Noto Sans"/>
                <a:cs typeface="Noto Sans"/>
              </a:rPr>
              <a:t>Amazon </a:t>
            </a:r>
            <a:r>
              <a:rPr sz="2200" spc="-15" dirty="0">
                <a:latin typeface="Noto Sans"/>
                <a:cs typeface="Noto Sans"/>
              </a:rPr>
              <a:t>SWF </a:t>
            </a:r>
            <a:r>
              <a:rPr sz="2200" spc="-35" dirty="0">
                <a:latin typeface="Noto Sans"/>
                <a:cs typeface="Noto Sans"/>
              </a:rPr>
              <a:t>message</a:t>
            </a:r>
            <a:r>
              <a:rPr sz="2200" spc="180" dirty="0">
                <a:latin typeface="Noto Sans"/>
                <a:cs typeface="Noto Sans"/>
              </a:rPr>
              <a:t> </a:t>
            </a:r>
            <a:r>
              <a:rPr sz="2200" spc="-15" dirty="0">
                <a:latin typeface="Noto Sans"/>
                <a:cs typeface="Noto Sans"/>
              </a:rPr>
              <a:t>valid?</a:t>
            </a:r>
            <a:endParaRPr sz="2200">
              <a:latin typeface="Noto Sans"/>
              <a:cs typeface="Noto Sans"/>
            </a:endParaRPr>
          </a:p>
        </p:txBody>
      </p:sp>
      <p:sp>
        <p:nvSpPr>
          <p:cNvPr id="27" name="object 27"/>
          <p:cNvSpPr txBox="1"/>
          <p:nvPr/>
        </p:nvSpPr>
        <p:spPr>
          <a:xfrm>
            <a:off x="2408682" y="2960877"/>
            <a:ext cx="2208530"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Up to </a:t>
            </a:r>
            <a:r>
              <a:rPr sz="2200" spc="-5" dirty="0">
                <a:latin typeface="Noto Sans"/>
                <a:cs typeface="Noto Sans"/>
              </a:rPr>
              <a:t>12</a:t>
            </a:r>
            <a:r>
              <a:rPr sz="2200" spc="-15" dirty="0">
                <a:latin typeface="Noto Sans"/>
                <a:cs typeface="Noto Sans"/>
              </a:rPr>
              <a:t> months</a:t>
            </a:r>
            <a:endParaRPr sz="2200">
              <a:latin typeface="Noto Sans"/>
              <a:cs typeface="Noto Sans"/>
            </a:endParaRPr>
          </a:p>
        </p:txBody>
      </p:sp>
      <p:sp>
        <p:nvSpPr>
          <p:cNvPr id="28" name="object 28"/>
          <p:cNvSpPr txBox="1"/>
          <p:nvPr/>
        </p:nvSpPr>
        <p:spPr>
          <a:xfrm>
            <a:off x="2408682" y="3786632"/>
            <a:ext cx="1805305"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Up to </a:t>
            </a:r>
            <a:r>
              <a:rPr sz="2200" spc="-5" dirty="0">
                <a:latin typeface="Noto Sans"/>
                <a:cs typeface="Noto Sans"/>
              </a:rPr>
              <a:t>14</a:t>
            </a:r>
            <a:r>
              <a:rPr sz="2200" spc="-20" dirty="0">
                <a:latin typeface="Noto Sans"/>
                <a:cs typeface="Noto Sans"/>
              </a:rPr>
              <a:t> </a:t>
            </a:r>
            <a:r>
              <a:rPr sz="2200" spc="-15" dirty="0">
                <a:latin typeface="Noto Sans"/>
                <a:cs typeface="Noto Sans"/>
              </a:rPr>
              <a:t>days</a:t>
            </a:r>
            <a:endParaRPr sz="2200">
              <a:latin typeface="Noto Sans"/>
              <a:cs typeface="Noto Sans"/>
            </a:endParaRPr>
          </a:p>
        </p:txBody>
      </p:sp>
      <p:sp>
        <p:nvSpPr>
          <p:cNvPr id="29" name="object 29"/>
          <p:cNvSpPr txBox="1"/>
          <p:nvPr/>
        </p:nvSpPr>
        <p:spPr>
          <a:xfrm>
            <a:off x="2408682" y="4593717"/>
            <a:ext cx="2391410"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Noto Sans"/>
                <a:cs typeface="Noto Sans"/>
              </a:rPr>
              <a:t>12 </a:t>
            </a:r>
            <a:r>
              <a:rPr sz="2200" spc="-15" dirty="0">
                <a:latin typeface="Noto Sans"/>
                <a:cs typeface="Noto Sans"/>
              </a:rPr>
              <a:t>months</a:t>
            </a:r>
            <a:r>
              <a:rPr sz="2200" spc="-35" dirty="0">
                <a:latin typeface="Noto Sans"/>
                <a:cs typeface="Noto Sans"/>
              </a:rPr>
              <a:t> </a:t>
            </a:r>
            <a:r>
              <a:rPr sz="2200" spc="-20" dirty="0">
                <a:latin typeface="Noto Sans"/>
                <a:cs typeface="Noto Sans"/>
              </a:rPr>
              <a:t>exactly</a:t>
            </a:r>
            <a:endParaRPr sz="2200">
              <a:latin typeface="Noto Sans"/>
              <a:cs typeface="Noto Sans"/>
            </a:endParaRPr>
          </a:p>
        </p:txBody>
      </p:sp>
      <p:sp>
        <p:nvSpPr>
          <p:cNvPr id="30" name="object 30"/>
          <p:cNvSpPr txBox="1"/>
          <p:nvPr/>
        </p:nvSpPr>
        <p:spPr>
          <a:xfrm>
            <a:off x="2408682" y="5418836"/>
            <a:ext cx="858519"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Noto Sans"/>
                <a:cs typeface="Noto Sans"/>
              </a:rPr>
              <a:t>4</a:t>
            </a:r>
            <a:r>
              <a:rPr sz="2200" spc="-65" dirty="0">
                <a:latin typeface="Noto Sans"/>
                <a:cs typeface="Noto Sans"/>
              </a:rPr>
              <a:t> </a:t>
            </a:r>
            <a:r>
              <a:rPr sz="2200" spc="-15" dirty="0">
                <a:latin typeface="Noto Sans"/>
                <a:cs typeface="Noto Sans"/>
              </a:rPr>
              <a:t>days</a:t>
            </a:r>
            <a:endParaRPr sz="2200">
              <a:latin typeface="Noto Sans"/>
              <a:cs typeface="No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884"/>
            <a:ext cx="3034665" cy="276225"/>
          </a:xfrm>
          <a:prstGeom prst="rect">
            <a:avLst/>
          </a:prstGeom>
        </p:spPr>
        <p:txBody>
          <a:bodyPr vert="horz" wrap="square" lIns="0" tIns="13335" rIns="0" bIns="0" rtlCol="0">
            <a:spAutoFit/>
          </a:bodyPr>
          <a:lstStyle/>
          <a:p>
            <a:pPr>
              <a:lnSpc>
                <a:spcPct val="100000"/>
              </a:lnSpc>
              <a:spcBef>
                <a:spcPts val="10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217" y="8827693"/>
            <a:ext cx="317500" cy="312420"/>
          </a:xfrm>
          <a:prstGeom prst="rect">
            <a:avLst/>
          </a:prstGeom>
        </p:spPr>
        <p:txBody>
          <a:bodyPr vert="horz" wrap="square" lIns="0" tIns="0" rIns="0" bIns="0" rtlCol="0">
            <a:spAutoFit/>
          </a:bodyPr>
          <a:lstStyle/>
          <a:p>
            <a:pPr>
              <a:lnSpc>
                <a:spcPts val="2335"/>
              </a:lnSpc>
            </a:pPr>
            <a:r>
              <a:rPr sz="2450" spc="5" dirty="0">
                <a:solidFill>
                  <a:srgbClr val="7E7E7E"/>
                </a:solidFill>
                <a:latin typeface="Carlito"/>
                <a:cs typeface="Carlito"/>
              </a:rPr>
              <a:t>23</a:t>
            </a:r>
            <a:endParaRPr sz="2450">
              <a:latin typeface="Carlito"/>
              <a:cs typeface="Carlito"/>
            </a:endParaRPr>
          </a:p>
        </p:txBody>
      </p:sp>
      <p:grpSp>
        <p:nvGrpSpPr>
          <p:cNvPr id="4" name="object 4"/>
          <p:cNvGrpSpPr/>
          <p:nvPr/>
        </p:nvGrpSpPr>
        <p:grpSpPr>
          <a:xfrm>
            <a:off x="0" y="0"/>
            <a:ext cx="16256635" cy="9144000"/>
            <a:chOff x="0" y="0"/>
            <a:chExt cx="16256635" cy="9144000"/>
          </a:xfrm>
        </p:grpSpPr>
        <p:sp>
          <p:nvSpPr>
            <p:cNvPr id="5" name="object 5"/>
            <p:cNvSpPr/>
            <p:nvPr/>
          </p:nvSpPr>
          <p:spPr>
            <a:xfrm>
              <a:off x="0" y="1446275"/>
              <a:ext cx="7141464" cy="459181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181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6275"/>
              <a:ext cx="3150107" cy="459181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4274"/>
              <a:ext cx="7141464" cy="459181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181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4274"/>
              <a:ext cx="3150107" cy="459181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3238500"/>
              <a:ext cx="1463040" cy="20320"/>
            </a:xfrm>
            <a:custGeom>
              <a:avLst/>
              <a:gdLst/>
              <a:ahLst/>
              <a:cxn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wrap="square" lIns="0" tIns="0" rIns="0" bIns="0" rtlCol="0"/>
            <a:lstStyle/>
            <a:p>
              <a:endParaRPr/>
            </a:p>
          </p:txBody>
        </p:sp>
        <p:sp>
          <p:nvSpPr>
            <p:cNvPr id="12" name="object 12"/>
            <p:cNvSpPr/>
            <p:nvPr/>
          </p:nvSpPr>
          <p:spPr>
            <a:xfrm>
              <a:off x="0" y="0"/>
              <a:ext cx="16256508" cy="3258312"/>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0" y="3238500"/>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4" name="object 14"/>
            <p:cNvSpPr/>
            <p:nvPr/>
          </p:nvSpPr>
          <p:spPr>
            <a:xfrm>
              <a:off x="1463039" y="3238500"/>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5" name="object 15"/>
            <p:cNvSpPr/>
            <p:nvPr/>
          </p:nvSpPr>
          <p:spPr>
            <a:xfrm>
              <a:off x="8564880" y="3238500"/>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6" name="object 16"/>
            <p:cNvSpPr/>
            <p:nvPr/>
          </p:nvSpPr>
          <p:spPr>
            <a:xfrm>
              <a:off x="9970007" y="3238500"/>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7" name="object 17"/>
            <p:cNvSpPr/>
            <p:nvPr/>
          </p:nvSpPr>
          <p:spPr>
            <a:xfrm>
              <a:off x="10439400" y="3238500"/>
              <a:ext cx="166370" cy="131445"/>
            </a:xfrm>
            <a:custGeom>
              <a:avLst/>
              <a:gdLst/>
              <a:ahLst/>
              <a:cxn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wrap="square" lIns="0" tIns="0" rIns="0" bIns="0" rtlCol="0"/>
            <a:lstStyle/>
            <a:p>
              <a:endParaRPr/>
            </a:p>
          </p:txBody>
        </p:sp>
        <p:sp>
          <p:nvSpPr>
            <p:cNvPr id="18" name="object 18"/>
            <p:cNvSpPr/>
            <p:nvPr/>
          </p:nvSpPr>
          <p:spPr>
            <a:xfrm>
              <a:off x="10605516" y="3238500"/>
              <a:ext cx="1670685" cy="131445"/>
            </a:xfrm>
            <a:custGeom>
              <a:avLst/>
              <a:gdLst/>
              <a:ahLst/>
              <a:cxn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wrap="square" lIns="0" tIns="0" rIns="0" bIns="0" rtlCol="0"/>
            <a:lstStyle/>
            <a:p>
              <a:endParaRPr/>
            </a:p>
          </p:txBody>
        </p:sp>
        <p:sp>
          <p:nvSpPr>
            <p:cNvPr id="19" name="object 19"/>
            <p:cNvSpPr/>
            <p:nvPr/>
          </p:nvSpPr>
          <p:spPr>
            <a:xfrm>
              <a:off x="12275819" y="3238500"/>
              <a:ext cx="3980815" cy="131445"/>
            </a:xfrm>
            <a:custGeom>
              <a:avLst/>
              <a:gdLst/>
              <a:ahLst/>
              <a:cxn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wrap="square" lIns="0" tIns="0" rIns="0" bIns="0" rtlCol="0"/>
            <a:lstStyle/>
            <a:p>
              <a:endParaRPr/>
            </a:p>
          </p:txBody>
        </p:sp>
        <p:sp>
          <p:nvSpPr>
            <p:cNvPr id="20" name="object 20"/>
            <p:cNvSpPr/>
            <p:nvPr/>
          </p:nvSpPr>
          <p:spPr>
            <a:xfrm>
              <a:off x="14666976" y="8734040"/>
              <a:ext cx="1295400" cy="409955"/>
            </a:xfrm>
            <a:prstGeom prst="rect">
              <a:avLst/>
            </a:prstGeom>
            <a:blipFill>
              <a:blip r:embed="rId5" cstate="print"/>
              <a:stretch>
                <a:fillRect/>
              </a:stretch>
            </a:blipFill>
          </p:spPr>
          <p:txBody>
            <a:bodyPr wrap="square" lIns="0" tIns="0" rIns="0" bIns="0" rtlCol="0"/>
            <a:lstStyle/>
            <a:p>
              <a:endParaRPr/>
            </a:p>
          </p:txBody>
        </p:sp>
      </p:grpSp>
      <p:sp>
        <p:nvSpPr>
          <p:cNvPr id="21" name="object 21"/>
          <p:cNvSpPr txBox="1"/>
          <p:nvPr/>
        </p:nvSpPr>
        <p:spPr>
          <a:xfrm>
            <a:off x="470103" y="8759138"/>
            <a:ext cx="306006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22" name="object 22"/>
          <p:cNvSpPr txBox="1">
            <a:spLocks noGrp="1"/>
          </p:cNvSpPr>
          <p:nvPr>
            <p:ph type="title"/>
          </p:nvPr>
        </p:nvSpPr>
        <p:spPr>
          <a:xfrm>
            <a:off x="1005636" y="1543780"/>
            <a:ext cx="8731885" cy="1119505"/>
          </a:xfrm>
          <a:prstGeom prst="rect">
            <a:avLst/>
          </a:prstGeom>
        </p:spPr>
        <p:txBody>
          <a:bodyPr vert="horz" wrap="square" lIns="0" tIns="108585" rIns="0" bIns="0" rtlCol="0">
            <a:spAutoFit/>
          </a:bodyPr>
          <a:lstStyle/>
          <a:p>
            <a:pPr marL="12700">
              <a:lnSpc>
                <a:spcPct val="100000"/>
              </a:lnSpc>
              <a:spcBef>
                <a:spcPts val="855"/>
              </a:spcBef>
            </a:pPr>
            <a:r>
              <a:rPr sz="3200" spc="60" dirty="0">
                <a:solidFill>
                  <a:srgbClr val="FFFFFF"/>
                </a:solidFill>
              </a:rPr>
              <a:t>Amazon Simple </a:t>
            </a:r>
            <a:r>
              <a:rPr sz="3200" spc="65" dirty="0">
                <a:solidFill>
                  <a:srgbClr val="FFFFFF"/>
                </a:solidFill>
              </a:rPr>
              <a:t>Notification </a:t>
            </a:r>
            <a:r>
              <a:rPr sz="3200" spc="80" dirty="0">
                <a:solidFill>
                  <a:srgbClr val="FFFFFF"/>
                </a:solidFill>
              </a:rPr>
              <a:t>Service</a:t>
            </a:r>
            <a:r>
              <a:rPr sz="3200" spc="-204" dirty="0">
                <a:solidFill>
                  <a:srgbClr val="FFFFFF"/>
                </a:solidFill>
              </a:rPr>
              <a:t> </a:t>
            </a:r>
            <a:r>
              <a:rPr sz="3200" spc="75" dirty="0">
                <a:solidFill>
                  <a:srgbClr val="FFFFFF"/>
                </a:solidFill>
              </a:rPr>
              <a:t>(SNS)</a:t>
            </a:r>
            <a:endParaRPr sz="3200"/>
          </a:p>
          <a:p>
            <a:pPr marL="12700">
              <a:lnSpc>
                <a:spcPct val="100000"/>
              </a:lnSpc>
              <a:spcBef>
                <a:spcPts val="655"/>
              </a:spcBef>
            </a:pPr>
            <a:r>
              <a:rPr sz="2800" b="0" spc="-15" dirty="0">
                <a:solidFill>
                  <a:srgbClr val="0E537A"/>
                </a:solidFill>
                <a:latin typeface="Noto Sans"/>
                <a:cs typeface="Noto Sans"/>
              </a:rPr>
              <a:t>Details about Amazon</a:t>
            </a:r>
            <a:r>
              <a:rPr sz="2800" b="0" spc="25" dirty="0">
                <a:solidFill>
                  <a:srgbClr val="0E537A"/>
                </a:solidFill>
                <a:latin typeface="Noto Sans"/>
                <a:cs typeface="Noto Sans"/>
              </a:rPr>
              <a:t> </a:t>
            </a:r>
            <a:r>
              <a:rPr sz="2800" b="0" spc="-10" dirty="0">
                <a:solidFill>
                  <a:srgbClr val="0E537A"/>
                </a:solidFill>
                <a:latin typeface="Noto Sans"/>
                <a:cs typeface="Noto Sans"/>
              </a:rPr>
              <a:t>SNS</a:t>
            </a:r>
            <a:endParaRPr sz="2800">
              <a:latin typeface="Noto Sans"/>
              <a:cs typeface="No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11518" y="268350"/>
            <a:ext cx="2633980" cy="513715"/>
          </a:xfrm>
          <a:prstGeom prst="rect">
            <a:avLst/>
          </a:prstGeom>
        </p:spPr>
        <p:txBody>
          <a:bodyPr vert="horz" wrap="square" lIns="0" tIns="12700" rIns="0" bIns="0" rtlCol="0">
            <a:spAutoFit/>
          </a:bodyPr>
          <a:lstStyle/>
          <a:p>
            <a:pPr marL="12700">
              <a:lnSpc>
                <a:spcPct val="100000"/>
              </a:lnSpc>
              <a:spcBef>
                <a:spcPts val="100"/>
              </a:spcBef>
            </a:pPr>
            <a:r>
              <a:rPr sz="3200" spc="60" dirty="0"/>
              <a:t>Amazon</a:t>
            </a:r>
            <a:r>
              <a:rPr sz="3200" spc="-65" dirty="0"/>
              <a:t> </a:t>
            </a:r>
            <a:r>
              <a:rPr sz="3200" spc="75" dirty="0"/>
              <a:t>SNS</a:t>
            </a:r>
            <a:endParaRPr sz="3200"/>
          </a:p>
        </p:txBody>
      </p:sp>
      <p:sp>
        <p:nvSpPr>
          <p:cNvPr id="3" name="object 3"/>
          <p:cNvSpPr/>
          <p:nvPr/>
        </p:nvSpPr>
        <p:spPr>
          <a:xfrm>
            <a:off x="6815328" y="722376"/>
            <a:ext cx="2636520" cy="23164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54123" y="1534667"/>
            <a:ext cx="12678410" cy="1431290"/>
          </a:xfrm>
          <a:custGeom>
            <a:avLst/>
            <a:gdLst/>
            <a:ahLst/>
            <a:cxnLst/>
            <a:rect l="l" t="t" r="r" b="b"/>
            <a:pathLst>
              <a:path w="12678410" h="1431289">
                <a:moveTo>
                  <a:pt x="0" y="135381"/>
                </a:moveTo>
                <a:lnTo>
                  <a:pt x="6898" y="92577"/>
                </a:lnTo>
                <a:lnTo>
                  <a:pt x="26111" y="55412"/>
                </a:lnTo>
                <a:lnTo>
                  <a:pt x="55412" y="26111"/>
                </a:lnTo>
                <a:lnTo>
                  <a:pt x="92577" y="6898"/>
                </a:lnTo>
                <a:lnTo>
                  <a:pt x="135381" y="0"/>
                </a:lnTo>
                <a:lnTo>
                  <a:pt x="12542774" y="0"/>
                </a:lnTo>
                <a:lnTo>
                  <a:pt x="12585578" y="6898"/>
                </a:lnTo>
                <a:lnTo>
                  <a:pt x="12622743" y="26111"/>
                </a:lnTo>
                <a:lnTo>
                  <a:pt x="12652044" y="55412"/>
                </a:lnTo>
                <a:lnTo>
                  <a:pt x="12671257" y="92577"/>
                </a:lnTo>
                <a:lnTo>
                  <a:pt x="12678156" y="135381"/>
                </a:lnTo>
                <a:lnTo>
                  <a:pt x="12678156" y="1295653"/>
                </a:lnTo>
                <a:lnTo>
                  <a:pt x="12671257" y="1338458"/>
                </a:lnTo>
                <a:lnTo>
                  <a:pt x="12652044" y="1375623"/>
                </a:lnTo>
                <a:lnTo>
                  <a:pt x="12622743" y="1404924"/>
                </a:lnTo>
                <a:lnTo>
                  <a:pt x="12585578" y="1424137"/>
                </a:lnTo>
                <a:lnTo>
                  <a:pt x="12542774" y="1431035"/>
                </a:lnTo>
                <a:lnTo>
                  <a:pt x="135381" y="1431035"/>
                </a:lnTo>
                <a:lnTo>
                  <a:pt x="92577" y="1424137"/>
                </a:lnTo>
                <a:lnTo>
                  <a:pt x="55412" y="1404924"/>
                </a:lnTo>
                <a:lnTo>
                  <a:pt x="26111" y="1375623"/>
                </a:lnTo>
                <a:lnTo>
                  <a:pt x="6898" y="1338458"/>
                </a:lnTo>
                <a:lnTo>
                  <a:pt x="0" y="1295653"/>
                </a:lnTo>
                <a:lnTo>
                  <a:pt x="0" y="135381"/>
                </a:lnTo>
                <a:close/>
              </a:path>
            </a:pathLst>
          </a:custGeom>
          <a:ln w="12191">
            <a:solidFill>
              <a:srgbClr val="7E7E7E"/>
            </a:solidFill>
          </a:ln>
        </p:spPr>
        <p:txBody>
          <a:bodyPr wrap="square" lIns="0" tIns="0" rIns="0" bIns="0" rtlCol="0"/>
          <a:lstStyle/>
          <a:p>
            <a:endParaRPr/>
          </a:p>
        </p:txBody>
      </p:sp>
      <p:sp>
        <p:nvSpPr>
          <p:cNvPr id="5" name="object 5"/>
          <p:cNvSpPr txBox="1"/>
          <p:nvPr/>
        </p:nvSpPr>
        <p:spPr>
          <a:xfrm>
            <a:off x="2505201" y="1887092"/>
            <a:ext cx="11177905" cy="694055"/>
          </a:xfrm>
          <a:prstGeom prst="rect">
            <a:avLst/>
          </a:prstGeom>
        </p:spPr>
        <p:txBody>
          <a:bodyPr vert="horz" wrap="square" lIns="0" tIns="24130" rIns="0" bIns="0" rtlCol="0">
            <a:spAutoFit/>
          </a:bodyPr>
          <a:lstStyle/>
          <a:p>
            <a:pPr marL="500380" marR="5080" indent="-487680">
              <a:lnSpc>
                <a:spcPts val="2630"/>
              </a:lnSpc>
              <a:spcBef>
                <a:spcPts val="190"/>
              </a:spcBef>
            </a:pPr>
            <a:r>
              <a:rPr sz="2200" spc="-35" dirty="0">
                <a:solidFill>
                  <a:srgbClr val="404040"/>
                </a:solidFill>
                <a:latin typeface="Noto Sans"/>
                <a:cs typeface="Noto Sans"/>
              </a:rPr>
              <a:t>According </a:t>
            </a:r>
            <a:r>
              <a:rPr sz="2200" spc="-15" dirty="0">
                <a:solidFill>
                  <a:srgbClr val="404040"/>
                </a:solidFill>
                <a:latin typeface="Noto Sans"/>
                <a:cs typeface="Noto Sans"/>
              </a:rPr>
              <a:t>to </a:t>
            </a:r>
            <a:r>
              <a:rPr sz="2200" spc="-20" dirty="0">
                <a:solidFill>
                  <a:srgbClr val="404040"/>
                </a:solidFill>
                <a:latin typeface="Noto Sans"/>
                <a:cs typeface="Noto Sans"/>
              </a:rPr>
              <a:t>Amazon, </a:t>
            </a:r>
            <a:r>
              <a:rPr sz="2200" spc="-40" dirty="0">
                <a:solidFill>
                  <a:srgbClr val="404040"/>
                </a:solidFill>
                <a:latin typeface="Noto Sans"/>
                <a:cs typeface="Noto Sans"/>
              </a:rPr>
              <a:t>“Amazon </a:t>
            </a:r>
            <a:r>
              <a:rPr sz="2200" spc="-10" dirty="0">
                <a:solidFill>
                  <a:srgbClr val="404040"/>
                </a:solidFill>
                <a:latin typeface="Noto Sans"/>
                <a:cs typeface="Noto Sans"/>
              </a:rPr>
              <a:t>SNS is </a:t>
            </a:r>
            <a:r>
              <a:rPr sz="2200" spc="-15" dirty="0">
                <a:solidFill>
                  <a:srgbClr val="404040"/>
                </a:solidFill>
                <a:latin typeface="Noto Sans"/>
                <a:cs typeface="Noto Sans"/>
              </a:rPr>
              <a:t>a fully </a:t>
            </a:r>
            <a:r>
              <a:rPr sz="2200" spc="-40" dirty="0">
                <a:solidFill>
                  <a:srgbClr val="404040"/>
                </a:solidFill>
                <a:latin typeface="Noto Sans"/>
                <a:cs typeface="Noto Sans"/>
              </a:rPr>
              <a:t>managed </a:t>
            </a:r>
            <a:r>
              <a:rPr sz="2200" spc="-15" dirty="0">
                <a:solidFill>
                  <a:srgbClr val="404040"/>
                </a:solidFill>
                <a:latin typeface="Noto Sans"/>
                <a:cs typeface="Noto Sans"/>
              </a:rPr>
              <a:t>publication-subscription </a:t>
            </a:r>
            <a:r>
              <a:rPr sz="2200" spc="-10" dirty="0">
                <a:solidFill>
                  <a:srgbClr val="404040"/>
                </a:solidFill>
                <a:latin typeface="Noto Sans"/>
                <a:cs typeface="Noto Sans"/>
              </a:rPr>
              <a:t>based  </a:t>
            </a:r>
            <a:r>
              <a:rPr sz="2200" spc="-50" dirty="0">
                <a:solidFill>
                  <a:srgbClr val="404040"/>
                </a:solidFill>
                <a:latin typeface="Noto Sans"/>
                <a:cs typeface="Noto Sans"/>
              </a:rPr>
              <a:t>messaging </a:t>
            </a:r>
            <a:r>
              <a:rPr sz="2200" spc="-15" dirty="0">
                <a:solidFill>
                  <a:srgbClr val="404040"/>
                </a:solidFill>
                <a:latin typeface="Noto Sans"/>
                <a:cs typeface="Noto Sans"/>
              </a:rPr>
              <a:t>service used to send push notifications, </a:t>
            </a:r>
            <a:r>
              <a:rPr sz="2200" spc="-25" dirty="0">
                <a:solidFill>
                  <a:srgbClr val="404040"/>
                </a:solidFill>
                <a:latin typeface="Noto Sans"/>
                <a:cs typeface="Noto Sans"/>
              </a:rPr>
              <a:t>email, </a:t>
            </a:r>
            <a:r>
              <a:rPr sz="2200" spc="-15" dirty="0">
                <a:solidFill>
                  <a:srgbClr val="404040"/>
                </a:solidFill>
                <a:latin typeface="Noto Sans"/>
                <a:cs typeface="Noto Sans"/>
              </a:rPr>
              <a:t>and </a:t>
            </a:r>
            <a:r>
              <a:rPr sz="2200" spc="-10" dirty="0">
                <a:solidFill>
                  <a:srgbClr val="404040"/>
                </a:solidFill>
                <a:latin typeface="Noto Sans"/>
                <a:cs typeface="Noto Sans"/>
              </a:rPr>
              <a:t>SMS</a:t>
            </a:r>
            <a:r>
              <a:rPr sz="2200" spc="390" dirty="0">
                <a:solidFill>
                  <a:srgbClr val="404040"/>
                </a:solidFill>
                <a:latin typeface="Noto Sans"/>
                <a:cs typeface="Noto Sans"/>
              </a:rPr>
              <a:t> </a:t>
            </a:r>
            <a:r>
              <a:rPr sz="2200" spc="-25" dirty="0">
                <a:solidFill>
                  <a:srgbClr val="404040"/>
                </a:solidFill>
                <a:latin typeface="Noto Sans"/>
                <a:cs typeface="Noto Sans"/>
              </a:rPr>
              <a:t>messages.”</a:t>
            </a:r>
            <a:endParaRPr sz="2200">
              <a:latin typeface="Noto Sans"/>
              <a:cs typeface="Noto Sans"/>
            </a:endParaRPr>
          </a:p>
        </p:txBody>
      </p:sp>
      <p:sp>
        <p:nvSpPr>
          <p:cNvPr id="6" name="object 6"/>
          <p:cNvSpPr/>
          <p:nvPr/>
        </p:nvSpPr>
        <p:spPr>
          <a:xfrm>
            <a:off x="1531619" y="3817620"/>
            <a:ext cx="2506980" cy="16383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452239" y="4820539"/>
            <a:ext cx="2590165" cy="76200"/>
          </a:xfrm>
          <a:custGeom>
            <a:avLst/>
            <a:gdLst/>
            <a:ahLst/>
            <a:cxnLst/>
            <a:rect l="l" t="t" r="r" b="b"/>
            <a:pathLst>
              <a:path w="2590165" h="76200">
                <a:moveTo>
                  <a:pt x="2513965" y="0"/>
                </a:moveTo>
                <a:lnTo>
                  <a:pt x="2513729" y="28207"/>
                </a:lnTo>
                <a:lnTo>
                  <a:pt x="2526538" y="28321"/>
                </a:lnTo>
                <a:lnTo>
                  <a:pt x="2526284" y="48133"/>
                </a:lnTo>
                <a:lnTo>
                  <a:pt x="2513563" y="48133"/>
                </a:lnTo>
                <a:lnTo>
                  <a:pt x="2513330" y="76200"/>
                </a:lnTo>
                <a:lnTo>
                  <a:pt x="2570700" y="48133"/>
                </a:lnTo>
                <a:lnTo>
                  <a:pt x="2526284" y="48133"/>
                </a:lnTo>
                <a:lnTo>
                  <a:pt x="2570930" y="48020"/>
                </a:lnTo>
                <a:lnTo>
                  <a:pt x="2589911" y="38735"/>
                </a:lnTo>
                <a:lnTo>
                  <a:pt x="2513965" y="0"/>
                </a:lnTo>
                <a:close/>
              </a:path>
              <a:path w="2590165" h="76200">
                <a:moveTo>
                  <a:pt x="2513729" y="28207"/>
                </a:moveTo>
                <a:lnTo>
                  <a:pt x="2513564" y="48020"/>
                </a:lnTo>
                <a:lnTo>
                  <a:pt x="2526284" y="48133"/>
                </a:lnTo>
                <a:lnTo>
                  <a:pt x="2526538" y="28321"/>
                </a:lnTo>
                <a:lnTo>
                  <a:pt x="2513729" y="28207"/>
                </a:lnTo>
                <a:close/>
              </a:path>
              <a:path w="2590165" h="76200">
                <a:moveTo>
                  <a:pt x="253" y="5969"/>
                </a:moveTo>
                <a:lnTo>
                  <a:pt x="0" y="25781"/>
                </a:lnTo>
                <a:lnTo>
                  <a:pt x="2513564" y="48020"/>
                </a:lnTo>
                <a:lnTo>
                  <a:pt x="2513729" y="28207"/>
                </a:lnTo>
                <a:lnTo>
                  <a:pt x="253" y="5969"/>
                </a:lnTo>
                <a:close/>
              </a:path>
            </a:pathLst>
          </a:custGeom>
          <a:solidFill>
            <a:srgbClr val="EC7C30"/>
          </a:solidFill>
        </p:spPr>
        <p:txBody>
          <a:bodyPr wrap="square" lIns="0" tIns="0" rIns="0" bIns="0" rtlCol="0"/>
          <a:lstStyle/>
          <a:p>
            <a:endParaRPr/>
          </a:p>
        </p:txBody>
      </p:sp>
      <p:grpSp>
        <p:nvGrpSpPr>
          <p:cNvPr id="8" name="object 8"/>
          <p:cNvGrpSpPr/>
          <p:nvPr/>
        </p:nvGrpSpPr>
        <p:grpSpPr>
          <a:xfrm>
            <a:off x="9671939" y="4040123"/>
            <a:ext cx="4760595" cy="1635760"/>
            <a:chOff x="9671939" y="4040123"/>
            <a:chExt cx="4760595" cy="1635760"/>
          </a:xfrm>
        </p:grpSpPr>
        <p:sp>
          <p:nvSpPr>
            <p:cNvPr id="9" name="object 9"/>
            <p:cNvSpPr/>
            <p:nvPr/>
          </p:nvSpPr>
          <p:spPr>
            <a:xfrm>
              <a:off x="9671939" y="4820411"/>
              <a:ext cx="2149475" cy="76200"/>
            </a:xfrm>
            <a:custGeom>
              <a:avLst/>
              <a:gdLst/>
              <a:ahLst/>
              <a:cxnLst/>
              <a:rect l="l" t="t" r="r" b="b"/>
              <a:pathLst>
                <a:path w="2149475" h="76200">
                  <a:moveTo>
                    <a:pt x="2073147" y="0"/>
                  </a:moveTo>
                  <a:lnTo>
                    <a:pt x="2072866" y="28185"/>
                  </a:lnTo>
                  <a:lnTo>
                    <a:pt x="2085593" y="28321"/>
                  </a:lnTo>
                  <a:lnTo>
                    <a:pt x="2085339" y="48133"/>
                  </a:lnTo>
                  <a:lnTo>
                    <a:pt x="2072666" y="48133"/>
                  </a:lnTo>
                  <a:lnTo>
                    <a:pt x="2072385" y="76200"/>
                  </a:lnTo>
                  <a:lnTo>
                    <a:pt x="2129951" y="48133"/>
                  </a:lnTo>
                  <a:lnTo>
                    <a:pt x="2085339" y="48133"/>
                  </a:lnTo>
                  <a:lnTo>
                    <a:pt x="2072668" y="47997"/>
                  </a:lnTo>
                  <a:lnTo>
                    <a:pt x="2130228" y="47997"/>
                  </a:lnTo>
                  <a:lnTo>
                    <a:pt x="2148966" y="38862"/>
                  </a:lnTo>
                  <a:lnTo>
                    <a:pt x="2073147" y="0"/>
                  </a:lnTo>
                  <a:close/>
                </a:path>
                <a:path w="2149475" h="76200">
                  <a:moveTo>
                    <a:pt x="2072866" y="28185"/>
                  </a:moveTo>
                  <a:lnTo>
                    <a:pt x="2072668" y="47997"/>
                  </a:lnTo>
                  <a:lnTo>
                    <a:pt x="2085339" y="48133"/>
                  </a:lnTo>
                  <a:lnTo>
                    <a:pt x="2085593" y="28321"/>
                  </a:lnTo>
                  <a:lnTo>
                    <a:pt x="2072866" y="28185"/>
                  </a:lnTo>
                  <a:close/>
                </a:path>
                <a:path w="2149475" h="76200">
                  <a:moveTo>
                    <a:pt x="253" y="6096"/>
                  </a:moveTo>
                  <a:lnTo>
                    <a:pt x="0" y="25908"/>
                  </a:lnTo>
                  <a:lnTo>
                    <a:pt x="2072668" y="47997"/>
                  </a:lnTo>
                  <a:lnTo>
                    <a:pt x="2072866" y="28185"/>
                  </a:lnTo>
                  <a:lnTo>
                    <a:pt x="253" y="6096"/>
                  </a:lnTo>
                  <a:close/>
                </a:path>
              </a:pathLst>
            </a:custGeom>
            <a:solidFill>
              <a:srgbClr val="EC7C30"/>
            </a:solidFill>
          </p:spPr>
          <p:txBody>
            <a:bodyPr wrap="square" lIns="0" tIns="0" rIns="0" bIns="0" rtlCol="0"/>
            <a:lstStyle/>
            <a:p>
              <a:endParaRPr/>
            </a:p>
          </p:txBody>
        </p:sp>
        <p:sp>
          <p:nvSpPr>
            <p:cNvPr id="10" name="object 10"/>
            <p:cNvSpPr/>
            <p:nvPr/>
          </p:nvSpPr>
          <p:spPr>
            <a:xfrm>
              <a:off x="11820144" y="4040123"/>
              <a:ext cx="2612136" cy="1635252"/>
            </a:xfrm>
            <a:prstGeom prst="rect">
              <a:avLst/>
            </a:prstGeom>
            <a:blipFill>
              <a:blip r:embed="rId4" cstate="print"/>
              <a:stretch>
                <a:fillRect/>
              </a:stretch>
            </a:blipFill>
          </p:spPr>
          <p:txBody>
            <a:bodyPr wrap="square" lIns="0" tIns="0" rIns="0" bIns="0" rtlCol="0"/>
            <a:lstStyle/>
            <a:p>
              <a:endParaRPr/>
            </a:p>
          </p:txBody>
        </p:sp>
      </p:grpSp>
      <p:sp>
        <p:nvSpPr>
          <p:cNvPr id="11" name="object 11"/>
          <p:cNvSpPr/>
          <p:nvPr/>
        </p:nvSpPr>
        <p:spPr>
          <a:xfrm>
            <a:off x="7379207" y="3837432"/>
            <a:ext cx="2002536" cy="2004060"/>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8124570" y="5968746"/>
            <a:ext cx="514350" cy="400685"/>
          </a:xfrm>
          <a:prstGeom prst="rect">
            <a:avLst/>
          </a:prstGeom>
        </p:spPr>
        <p:txBody>
          <a:bodyPr vert="horz" wrap="square" lIns="0" tIns="13970" rIns="0" bIns="0" rtlCol="0">
            <a:spAutoFit/>
          </a:bodyPr>
          <a:lstStyle/>
          <a:p>
            <a:pPr marL="12700">
              <a:lnSpc>
                <a:spcPct val="100000"/>
              </a:lnSpc>
              <a:spcBef>
                <a:spcPts val="110"/>
              </a:spcBef>
            </a:pPr>
            <a:r>
              <a:rPr sz="2450" dirty="0">
                <a:latin typeface="Carlito"/>
                <a:cs typeface="Carlito"/>
              </a:rPr>
              <a:t>SNS</a:t>
            </a:r>
            <a:endParaRPr sz="2450">
              <a:latin typeface="Carlito"/>
              <a:cs typeface="Carlito"/>
            </a:endParaRPr>
          </a:p>
        </p:txBody>
      </p:sp>
      <p:sp>
        <p:nvSpPr>
          <p:cNvPr id="13" name="object 13"/>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28</a:t>
            </a:fld>
            <a:endParaRPr spc="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381000"/>
            <a:ext cx="15976600" cy="8402300"/>
          </a:xfrm>
        </p:spPr>
        <p:txBody>
          <a:bodyPr/>
          <a:lstStyle/>
          <a:p>
            <a:pPr>
              <a:buFont typeface="Arial" pitchFamily="34" charset="0"/>
              <a:buChar char="•"/>
            </a:pPr>
            <a:r>
              <a:rPr lang="en-IN" sz="2600" dirty="0" smtClean="0">
                <a:latin typeface="Times New Roman" pitchFamily="18" charset="0"/>
                <a:cs typeface="Times New Roman" pitchFamily="18" charset="0"/>
              </a:rPr>
              <a:t>SNS stands for Simple Notification Service.</a:t>
            </a:r>
          </a:p>
          <a:p>
            <a:pPr>
              <a:buFont typeface="Arial" pitchFamily="34" charset="0"/>
              <a:buChar char="•"/>
            </a:pPr>
            <a:r>
              <a:rPr lang="en-IN" sz="2600" dirty="0" smtClean="0">
                <a:latin typeface="Times New Roman" pitchFamily="18" charset="0"/>
                <a:cs typeface="Times New Roman" pitchFamily="18" charset="0"/>
              </a:rPr>
              <a:t>It is a web service which makes it easy to set up, operate, and send a notification from the cloud.</a:t>
            </a:r>
          </a:p>
          <a:p>
            <a:pPr>
              <a:buFont typeface="Arial" pitchFamily="34" charset="0"/>
              <a:buChar char="•"/>
            </a:pPr>
            <a:r>
              <a:rPr lang="en-IN" sz="2600" dirty="0" smtClean="0">
                <a:latin typeface="Times New Roman" pitchFamily="18" charset="0"/>
                <a:cs typeface="Times New Roman" pitchFamily="18" charset="0"/>
              </a:rPr>
              <a:t>It provides developers with the highly scalable, cost-effective, and flexible capability to publish messages from an application and sends them to other applications.</a:t>
            </a:r>
          </a:p>
          <a:p>
            <a:pPr>
              <a:buFont typeface="Arial" pitchFamily="34" charset="0"/>
              <a:buChar char="•"/>
            </a:pPr>
            <a:r>
              <a:rPr lang="en-IN" sz="2600" dirty="0" smtClean="0">
                <a:latin typeface="Times New Roman" pitchFamily="18" charset="0"/>
                <a:cs typeface="Times New Roman" pitchFamily="18" charset="0"/>
              </a:rPr>
              <a:t>It is a way of sending messages. When you are using </a:t>
            </a:r>
            <a:r>
              <a:rPr lang="en-IN" sz="2600" dirty="0" err="1" smtClean="0">
                <a:latin typeface="Times New Roman" pitchFamily="18" charset="0"/>
                <a:cs typeface="Times New Roman" pitchFamily="18" charset="0"/>
              </a:rPr>
              <a:t>AutoScaling</a:t>
            </a:r>
            <a:r>
              <a:rPr lang="en-IN" sz="2600" dirty="0" smtClean="0">
                <a:latin typeface="Times New Roman" pitchFamily="18" charset="0"/>
                <a:cs typeface="Times New Roman" pitchFamily="18" charset="0"/>
              </a:rPr>
              <a:t>, it triggers an SNS service which will email you that "your EC2 instance is growing".</a:t>
            </a:r>
          </a:p>
          <a:p>
            <a:pPr>
              <a:buFont typeface="Arial" pitchFamily="34" charset="0"/>
              <a:buChar char="•"/>
            </a:pPr>
            <a:r>
              <a:rPr lang="en-IN" sz="2600" dirty="0" smtClean="0">
                <a:latin typeface="Times New Roman" pitchFamily="18" charset="0"/>
                <a:cs typeface="Times New Roman" pitchFamily="18" charset="0"/>
              </a:rPr>
              <a:t>SNS can also send the messages to devices by sending push notifications to Apple, Google, Fire OS, and Windows devices, as well as Android devices in China with </a:t>
            </a:r>
            <a:r>
              <a:rPr lang="en-IN" sz="2600" dirty="0" err="1" smtClean="0">
                <a:latin typeface="Times New Roman" pitchFamily="18" charset="0"/>
                <a:cs typeface="Times New Roman" pitchFamily="18" charset="0"/>
              </a:rPr>
              <a:t>Baidu</a:t>
            </a:r>
            <a:r>
              <a:rPr lang="en-IN" sz="2600" dirty="0" smtClean="0">
                <a:latin typeface="Times New Roman" pitchFamily="18" charset="0"/>
                <a:cs typeface="Times New Roman" pitchFamily="18" charset="0"/>
              </a:rPr>
              <a:t> Cloud Push.</a:t>
            </a:r>
          </a:p>
          <a:p>
            <a:pPr>
              <a:buFont typeface="Arial" pitchFamily="34" charset="0"/>
              <a:buChar char="•"/>
            </a:pPr>
            <a:r>
              <a:rPr lang="en-IN" sz="2600" dirty="0" smtClean="0">
                <a:latin typeface="Times New Roman" pitchFamily="18" charset="0"/>
                <a:cs typeface="Times New Roman" pitchFamily="18" charset="0"/>
              </a:rPr>
              <a:t>Besides sending the push notifications to the mobile devices, Amazon SNS sends the notifications through SMS or email to an Amazon Simple Queue Service (SQS), or to an HTTP endpoint.</a:t>
            </a:r>
          </a:p>
          <a:p>
            <a:pPr>
              <a:buFont typeface="Arial" pitchFamily="34" charset="0"/>
              <a:buChar char="•"/>
            </a:pPr>
            <a:r>
              <a:rPr lang="en-IN" sz="2600" dirty="0" smtClean="0">
                <a:latin typeface="Times New Roman" pitchFamily="18" charset="0"/>
                <a:cs typeface="Times New Roman" pitchFamily="18" charset="0"/>
              </a:rPr>
              <a:t>SNS notifications can also trigger the Lambda function. When a message is published to an SNS topic that has a Lambda function associated with it, Lambda function is invoked with the payload of the message. Therefore, we can say that the Lambda function is invoked with a message payload as an input parameter and manipulate the information in the message and then sends the message to other SNS topics or other AWS services.</a:t>
            </a:r>
          </a:p>
          <a:p>
            <a:pPr>
              <a:buFont typeface="Arial" pitchFamily="34" charset="0"/>
              <a:buChar char="•"/>
            </a:pPr>
            <a:r>
              <a:rPr lang="en-IN" sz="2600" dirty="0" smtClean="0">
                <a:latin typeface="Times New Roman" pitchFamily="18" charset="0"/>
                <a:cs typeface="Times New Roman" pitchFamily="18" charset="0"/>
              </a:rPr>
              <a:t>Amazon SNS allows you to group multiple recipients using topics where the topic is a logical access point that sends the identical copies of the same message to the subscribe recipients.</a:t>
            </a:r>
          </a:p>
          <a:p>
            <a:pPr>
              <a:buFont typeface="Arial" pitchFamily="34" charset="0"/>
              <a:buChar char="•"/>
            </a:pPr>
            <a:r>
              <a:rPr lang="en-IN" sz="2600" dirty="0" smtClean="0">
                <a:latin typeface="Times New Roman" pitchFamily="18" charset="0"/>
                <a:cs typeface="Times New Roman" pitchFamily="18" charset="0"/>
              </a:rPr>
              <a:t>Amazon SNS supports multiple endpoint types. For example, you can group together IOS, Android and SMS recipients. Once you publish the message to the topic, SNS delivers the formatted copies of your message to the subscribers.</a:t>
            </a:r>
          </a:p>
          <a:p>
            <a:pPr>
              <a:buFont typeface="Arial" pitchFamily="34" charset="0"/>
              <a:buChar char="•"/>
            </a:pPr>
            <a:r>
              <a:rPr lang="en-IN" sz="2600" dirty="0" smtClean="0">
                <a:latin typeface="Times New Roman" pitchFamily="18" charset="0"/>
                <a:cs typeface="Times New Roman" pitchFamily="18" charset="0"/>
              </a:rPr>
              <a:t>To prevent the loss of data, all messages published to SNS are stored redundantly across multiple availability zones.</a:t>
            </a:r>
          </a:p>
          <a:p>
            <a:pPr>
              <a:buFont typeface="Arial" pitchFamily="34" charset="0"/>
              <a:buChar char="•"/>
            </a:pPr>
            <a:endParaRPr lang="en-IN" sz="2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78217" y="8827693"/>
            <a:ext cx="158750" cy="312420"/>
          </a:xfrm>
          <a:prstGeom prst="rect">
            <a:avLst/>
          </a:prstGeom>
        </p:spPr>
        <p:txBody>
          <a:bodyPr vert="horz" wrap="square" lIns="0" tIns="0" rIns="0" bIns="0" rtlCol="0">
            <a:spAutoFit/>
          </a:bodyPr>
          <a:lstStyle/>
          <a:p>
            <a:pPr>
              <a:lnSpc>
                <a:spcPts val="2335"/>
              </a:lnSpc>
            </a:pPr>
            <a:r>
              <a:rPr sz="2450" spc="5" dirty="0">
                <a:solidFill>
                  <a:srgbClr val="7E7E7E"/>
                </a:solidFill>
                <a:latin typeface="Carlito"/>
                <a:cs typeface="Carlito"/>
              </a:rPr>
              <a:t>3</a:t>
            </a:r>
            <a:endParaRPr sz="2450">
              <a:latin typeface="Carlito"/>
              <a:cs typeface="Carlito"/>
            </a:endParaRPr>
          </a:p>
        </p:txBody>
      </p:sp>
      <p:grpSp>
        <p:nvGrpSpPr>
          <p:cNvPr id="3" name="object 3"/>
          <p:cNvGrpSpPr/>
          <p:nvPr/>
        </p:nvGrpSpPr>
        <p:grpSpPr>
          <a:xfrm>
            <a:off x="0" y="0"/>
            <a:ext cx="16256635" cy="9144000"/>
            <a:chOff x="0" y="0"/>
            <a:chExt cx="16256635" cy="9144000"/>
          </a:xfrm>
        </p:grpSpPr>
        <p:sp>
          <p:nvSpPr>
            <p:cNvPr id="4" name="object 4"/>
            <p:cNvSpPr/>
            <p:nvPr/>
          </p:nvSpPr>
          <p:spPr>
            <a:xfrm>
              <a:off x="0" y="1446275"/>
              <a:ext cx="7141464" cy="459181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553200" y="1426463"/>
              <a:ext cx="7141464" cy="459181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106400" y="1446275"/>
              <a:ext cx="3150107" cy="459181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4494274"/>
              <a:ext cx="7141464" cy="459181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553200" y="4474462"/>
              <a:ext cx="7141464" cy="459181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3106400" y="4494274"/>
              <a:ext cx="3150107" cy="459181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0" y="3238500"/>
              <a:ext cx="1463040" cy="20320"/>
            </a:xfrm>
            <a:custGeom>
              <a:avLst/>
              <a:gdLst/>
              <a:ahLst/>
              <a:cxn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wrap="square" lIns="0" tIns="0" rIns="0" bIns="0" rtlCol="0"/>
            <a:lstStyle/>
            <a:p>
              <a:endParaRPr/>
            </a:p>
          </p:txBody>
        </p:sp>
        <p:sp>
          <p:nvSpPr>
            <p:cNvPr id="11" name="object 11"/>
            <p:cNvSpPr/>
            <p:nvPr/>
          </p:nvSpPr>
          <p:spPr>
            <a:xfrm>
              <a:off x="0" y="0"/>
              <a:ext cx="16256508" cy="32583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3238500"/>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3" name="object 13"/>
            <p:cNvSpPr/>
            <p:nvPr/>
          </p:nvSpPr>
          <p:spPr>
            <a:xfrm>
              <a:off x="1463039" y="3238500"/>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4" name="object 14"/>
            <p:cNvSpPr/>
            <p:nvPr/>
          </p:nvSpPr>
          <p:spPr>
            <a:xfrm>
              <a:off x="8564880" y="3238500"/>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5" name="object 15"/>
            <p:cNvSpPr/>
            <p:nvPr/>
          </p:nvSpPr>
          <p:spPr>
            <a:xfrm>
              <a:off x="9970007" y="3238500"/>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6" name="object 16"/>
            <p:cNvSpPr/>
            <p:nvPr/>
          </p:nvSpPr>
          <p:spPr>
            <a:xfrm>
              <a:off x="10439400" y="3238500"/>
              <a:ext cx="166370" cy="131445"/>
            </a:xfrm>
            <a:custGeom>
              <a:avLst/>
              <a:gdLst/>
              <a:ahLst/>
              <a:cxn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wrap="square" lIns="0" tIns="0" rIns="0" bIns="0" rtlCol="0"/>
            <a:lstStyle/>
            <a:p>
              <a:endParaRPr/>
            </a:p>
          </p:txBody>
        </p:sp>
        <p:sp>
          <p:nvSpPr>
            <p:cNvPr id="17" name="object 17"/>
            <p:cNvSpPr/>
            <p:nvPr/>
          </p:nvSpPr>
          <p:spPr>
            <a:xfrm>
              <a:off x="10605516" y="3238500"/>
              <a:ext cx="1670685" cy="131445"/>
            </a:xfrm>
            <a:custGeom>
              <a:avLst/>
              <a:gdLst/>
              <a:ahLst/>
              <a:cxn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wrap="square" lIns="0" tIns="0" rIns="0" bIns="0" rtlCol="0"/>
            <a:lstStyle/>
            <a:p>
              <a:endParaRPr/>
            </a:p>
          </p:txBody>
        </p:sp>
        <p:sp>
          <p:nvSpPr>
            <p:cNvPr id="18" name="object 18"/>
            <p:cNvSpPr/>
            <p:nvPr/>
          </p:nvSpPr>
          <p:spPr>
            <a:xfrm>
              <a:off x="12275819" y="3238500"/>
              <a:ext cx="3980815" cy="131445"/>
            </a:xfrm>
            <a:custGeom>
              <a:avLst/>
              <a:gdLst/>
              <a:ahLst/>
              <a:cxn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wrap="square" lIns="0" tIns="0" rIns="0" bIns="0" rtlCol="0"/>
            <a:lstStyle/>
            <a:p>
              <a:endParaRPr/>
            </a:p>
          </p:txBody>
        </p:sp>
        <p:sp>
          <p:nvSpPr>
            <p:cNvPr id="19" name="object 19"/>
            <p:cNvSpPr/>
            <p:nvPr/>
          </p:nvSpPr>
          <p:spPr>
            <a:xfrm>
              <a:off x="14666976" y="8734040"/>
              <a:ext cx="1295400" cy="409955"/>
            </a:xfrm>
            <a:prstGeom prst="rect">
              <a:avLst/>
            </a:prstGeom>
            <a:blipFill>
              <a:blip r:embed="rId5" cstate="print"/>
              <a:stretch>
                <a:fillRect/>
              </a:stretch>
            </a:blipFill>
          </p:spPr>
          <p:txBody>
            <a:bodyPr wrap="square" lIns="0" tIns="0" rIns="0" bIns="0" rtlCol="0"/>
            <a:lstStyle/>
            <a:p>
              <a:endParaRPr/>
            </a:p>
          </p:txBody>
        </p:sp>
      </p:grpSp>
      <p:sp>
        <p:nvSpPr>
          <p:cNvPr id="20" name="object 20"/>
          <p:cNvSpPr txBox="1">
            <a:spLocks noGrp="1"/>
          </p:cNvSpPr>
          <p:nvPr>
            <p:ph type="title"/>
          </p:nvPr>
        </p:nvSpPr>
        <p:spPr>
          <a:xfrm>
            <a:off x="1005636" y="1543780"/>
            <a:ext cx="8326755" cy="1119505"/>
          </a:xfrm>
          <a:prstGeom prst="rect">
            <a:avLst/>
          </a:prstGeom>
        </p:spPr>
        <p:txBody>
          <a:bodyPr vert="horz" wrap="square" lIns="0" tIns="108585" rIns="0" bIns="0" rtlCol="0">
            <a:spAutoFit/>
          </a:bodyPr>
          <a:lstStyle/>
          <a:p>
            <a:pPr marL="12700">
              <a:lnSpc>
                <a:spcPct val="100000"/>
              </a:lnSpc>
              <a:spcBef>
                <a:spcPts val="855"/>
              </a:spcBef>
            </a:pPr>
            <a:r>
              <a:rPr sz="3200" spc="60" dirty="0">
                <a:solidFill>
                  <a:srgbClr val="FFFFFF"/>
                </a:solidFill>
              </a:rPr>
              <a:t>Amazon Simple </a:t>
            </a:r>
            <a:r>
              <a:rPr sz="3200" spc="50" dirty="0">
                <a:solidFill>
                  <a:srgbClr val="FFFFFF"/>
                </a:solidFill>
              </a:rPr>
              <a:t>Queue </a:t>
            </a:r>
            <a:r>
              <a:rPr sz="3200" spc="80" dirty="0">
                <a:solidFill>
                  <a:srgbClr val="FFFFFF"/>
                </a:solidFill>
              </a:rPr>
              <a:t>Service</a:t>
            </a:r>
            <a:r>
              <a:rPr sz="3200" spc="-200" dirty="0">
                <a:solidFill>
                  <a:srgbClr val="FFFFFF"/>
                </a:solidFill>
              </a:rPr>
              <a:t> </a:t>
            </a:r>
            <a:r>
              <a:rPr sz="3200" spc="60" dirty="0">
                <a:solidFill>
                  <a:srgbClr val="FFFFFF"/>
                </a:solidFill>
              </a:rPr>
              <a:t>(SQS)</a:t>
            </a:r>
            <a:endParaRPr sz="3200" dirty="0"/>
          </a:p>
          <a:p>
            <a:pPr marL="12700">
              <a:lnSpc>
                <a:spcPct val="100000"/>
              </a:lnSpc>
              <a:spcBef>
                <a:spcPts val="655"/>
              </a:spcBef>
            </a:pPr>
            <a:r>
              <a:rPr sz="2800" b="0" spc="-15" dirty="0">
                <a:solidFill>
                  <a:srgbClr val="0E537A"/>
                </a:solidFill>
                <a:latin typeface="Noto Sans"/>
                <a:cs typeface="Noto Sans"/>
              </a:rPr>
              <a:t>Details about Amazon Simple Queue Service</a:t>
            </a:r>
            <a:r>
              <a:rPr sz="2800" b="0" spc="80" dirty="0">
                <a:solidFill>
                  <a:srgbClr val="0E537A"/>
                </a:solidFill>
                <a:latin typeface="Noto Sans"/>
                <a:cs typeface="Noto Sans"/>
              </a:rPr>
              <a:t> </a:t>
            </a:r>
            <a:r>
              <a:rPr sz="2800" b="0" spc="-10" dirty="0">
                <a:solidFill>
                  <a:srgbClr val="0E537A"/>
                </a:solidFill>
                <a:latin typeface="Noto Sans"/>
                <a:cs typeface="Noto Sans"/>
              </a:rPr>
              <a:t>(SQS)</a:t>
            </a:r>
            <a:endParaRPr sz="2800" dirty="0">
              <a:latin typeface="Noto Sans"/>
              <a:cs typeface="Noto Sans"/>
            </a:endParaRPr>
          </a:p>
        </p:txBody>
      </p:sp>
      <p:sp>
        <p:nvSpPr>
          <p:cNvPr id="21" name="object 21"/>
          <p:cNvSpPr txBox="1"/>
          <p:nvPr/>
        </p:nvSpPr>
        <p:spPr>
          <a:xfrm>
            <a:off x="482803" y="8757884"/>
            <a:ext cx="3034665" cy="276225"/>
          </a:xfrm>
          <a:prstGeom prst="rect">
            <a:avLst/>
          </a:prstGeom>
        </p:spPr>
        <p:txBody>
          <a:bodyPr vert="horz" wrap="square" lIns="0" tIns="13335" rIns="0" bIns="0" rtlCol="0">
            <a:spAutoFit/>
          </a:bodyPr>
          <a:lstStyle/>
          <a:p>
            <a:pPr>
              <a:lnSpc>
                <a:spcPct val="100000"/>
              </a:lnSpc>
              <a:spcBef>
                <a:spcPts val="10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22" name="object 22"/>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2957" y="268350"/>
            <a:ext cx="2451735" cy="513715"/>
          </a:xfrm>
          <a:prstGeom prst="rect">
            <a:avLst/>
          </a:prstGeom>
        </p:spPr>
        <p:txBody>
          <a:bodyPr vert="horz" wrap="square" lIns="0" tIns="12700" rIns="0" bIns="0" rtlCol="0">
            <a:spAutoFit/>
          </a:bodyPr>
          <a:lstStyle/>
          <a:p>
            <a:pPr marL="12700">
              <a:lnSpc>
                <a:spcPct val="100000"/>
              </a:lnSpc>
              <a:spcBef>
                <a:spcPts val="100"/>
              </a:spcBef>
            </a:pPr>
            <a:r>
              <a:rPr sz="3200" spc="50" dirty="0"/>
              <a:t>Push</a:t>
            </a:r>
            <a:r>
              <a:rPr sz="3200" spc="-55" dirty="0"/>
              <a:t> </a:t>
            </a:r>
            <a:r>
              <a:rPr sz="3200" spc="65" dirty="0"/>
              <a:t>Model</a:t>
            </a:r>
            <a:endParaRPr sz="3200"/>
          </a:p>
        </p:txBody>
      </p:sp>
      <p:sp>
        <p:nvSpPr>
          <p:cNvPr id="3" name="object 3"/>
          <p:cNvSpPr/>
          <p:nvPr/>
        </p:nvSpPr>
        <p:spPr>
          <a:xfrm>
            <a:off x="7600188" y="2909316"/>
            <a:ext cx="1271016" cy="118871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980044" y="4148454"/>
            <a:ext cx="514350" cy="400685"/>
          </a:xfrm>
          <a:prstGeom prst="rect">
            <a:avLst/>
          </a:prstGeom>
        </p:spPr>
        <p:txBody>
          <a:bodyPr vert="horz" wrap="square" lIns="0" tIns="13970" rIns="0" bIns="0" rtlCol="0">
            <a:spAutoFit/>
          </a:bodyPr>
          <a:lstStyle/>
          <a:p>
            <a:pPr marL="12700">
              <a:lnSpc>
                <a:spcPct val="100000"/>
              </a:lnSpc>
              <a:spcBef>
                <a:spcPts val="110"/>
              </a:spcBef>
            </a:pPr>
            <a:r>
              <a:rPr sz="2450" dirty="0">
                <a:latin typeface="Carlito"/>
                <a:cs typeface="Carlito"/>
              </a:rPr>
              <a:t>SNS</a:t>
            </a:r>
            <a:endParaRPr sz="2450">
              <a:latin typeface="Carlito"/>
              <a:cs typeface="Carlito"/>
            </a:endParaRPr>
          </a:p>
        </p:txBody>
      </p:sp>
      <p:grpSp>
        <p:nvGrpSpPr>
          <p:cNvPr id="5" name="object 5"/>
          <p:cNvGrpSpPr/>
          <p:nvPr/>
        </p:nvGrpSpPr>
        <p:grpSpPr>
          <a:xfrm>
            <a:off x="2881071" y="5861303"/>
            <a:ext cx="1635125" cy="911860"/>
            <a:chOff x="2881071" y="5861303"/>
            <a:chExt cx="1635125" cy="911860"/>
          </a:xfrm>
        </p:grpSpPr>
        <p:sp>
          <p:nvSpPr>
            <p:cNvPr id="6" name="object 6"/>
            <p:cNvSpPr/>
            <p:nvPr/>
          </p:nvSpPr>
          <p:spPr>
            <a:xfrm>
              <a:off x="2881071" y="5956177"/>
              <a:ext cx="943620" cy="81674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692652" y="5861303"/>
              <a:ext cx="822960" cy="769620"/>
            </a:xfrm>
            <a:prstGeom prst="rect">
              <a:avLst/>
            </a:prstGeom>
            <a:blipFill>
              <a:blip r:embed="rId4" cstate="print"/>
              <a:stretch>
                <a:fillRect/>
              </a:stretch>
            </a:blipFill>
          </p:spPr>
          <p:txBody>
            <a:bodyPr wrap="square" lIns="0" tIns="0" rIns="0" bIns="0" rtlCol="0"/>
            <a:lstStyle/>
            <a:p>
              <a:endParaRPr/>
            </a:p>
          </p:txBody>
        </p:sp>
      </p:grpSp>
      <p:sp>
        <p:nvSpPr>
          <p:cNvPr id="8" name="object 8"/>
          <p:cNvSpPr/>
          <p:nvPr/>
        </p:nvSpPr>
        <p:spPr>
          <a:xfrm>
            <a:off x="3055506" y="7739703"/>
            <a:ext cx="1108584" cy="48144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560661" y="7166239"/>
            <a:ext cx="2251788" cy="29944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2838176" y="5861303"/>
            <a:ext cx="940308" cy="577596"/>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1766804" y="5861303"/>
            <a:ext cx="957072" cy="588264"/>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1788140" y="6867143"/>
            <a:ext cx="1019555" cy="1208532"/>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3048487" y="6684264"/>
            <a:ext cx="783336" cy="1299972"/>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7831835" y="5756147"/>
            <a:ext cx="810768" cy="912876"/>
          </a:xfrm>
          <a:prstGeom prst="rect">
            <a:avLst/>
          </a:prstGeom>
          <a:blipFill>
            <a:blip r:embed="rId11" cstate="print"/>
            <a:stretch>
              <a:fillRect/>
            </a:stretch>
          </a:blipFill>
        </p:spPr>
        <p:txBody>
          <a:bodyPr wrap="square" lIns="0" tIns="0" rIns="0" bIns="0" rtlCol="0"/>
          <a:lstStyle/>
          <a:p>
            <a:endParaRPr/>
          </a:p>
        </p:txBody>
      </p:sp>
      <p:sp>
        <p:nvSpPr>
          <p:cNvPr id="15" name="object 15"/>
          <p:cNvSpPr txBox="1"/>
          <p:nvPr/>
        </p:nvSpPr>
        <p:spPr>
          <a:xfrm>
            <a:off x="7844408" y="6842506"/>
            <a:ext cx="786765" cy="400685"/>
          </a:xfrm>
          <a:prstGeom prst="rect">
            <a:avLst/>
          </a:prstGeom>
        </p:spPr>
        <p:txBody>
          <a:bodyPr vert="horz" wrap="square" lIns="0" tIns="13970" rIns="0" bIns="0" rtlCol="0">
            <a:spAutoFit/>
          </a:bodyPr>
          <a:lstStyle/>
          <a:p>
            <a:pPr marL="12700">
              <a:lnSpc>
                <a:spcPct val="100000"/>
              </a:lnSpc>
              <a:spcBef>
                <a:spcPts val="110"/>
              </a:spcBef>
            </a:pPr>
            <a:r>
              <a:rPr sz="2450" dirty="0">
                <a:latin typeface="Carlito"/>
                <a:cs typeface="Carlito"/>
              </a:rPr>
              <a:t>Alarm</a:t>
            </a:r>
            <a:endParaRPr sz="2450">
              <a:latin typeface="Carlito"/>
              <a:cs typeface="Carlito"/>
            </a:endParaRPr>
          </a:p>
        </p:txBody>
      </p:sp>
      <p:grpSp>
        <p:nvGrpSpPr>
          <p:cNvPr id="16" name="object 16"/>
          <p:cNvGrpSpPr/>
          <p:nvPr/>
        </p:nvGrpSpPr>
        <p:grpSpPr>
          <a:xfrm>
            <a:off x="3637026" y="4711446"/>
            <a:ext cx="9179560" cy="905510"/>
            <a:chOff x="3637026" y="4711446"/>
            <a:chExt cx="9179560" cy="905510"/>
          </a:xfrm>
        </p:grpSpPr>
        <p:sp>
          <p:nvSpPr>
            <p:cNvPr id="17" name="object 17"/>
            <p:cNvSpPr/>
            <p:nvPr/>
          </p:nvSpPr>
          <p:spPr>
            <a:xfrm>
              <a:off x="3669030" y="5281422"/>
              <a:ext cx="4554220" cy="0"/>
            </a:xfrm>
            <a:custGeom>
              <a:avLst/>
              <a:gdLst/>
              <a:ahLst/>
              <a:cxnLst/>
              <a:rect l="l" t="t" r="r" b="b"/>
              <a:pathLst>
                <a:path w="4554220">
                  <a:moveTo>
                    <a:pt x="0" y="0"/>
                  </a:moveTo>
                  <a:lnTo>
                    <a:pt x="4553966" y="0"/>
                  </a:lnTo>
                </a:path>
              </a:pathLst>
            </a:custGeom>
            <a:ln w="19812">
              <a:solidFill>
                <a:srgbClr val="FF661F"/>
              </a:solidFill>
            </a:ln>
          </p:spPr>
          <p:txBody>
            <a:bodyPr wrap="square" lIns="0" tIns="0" rIns="0" bIns="0" rtlCol="0"/>
            <a:lstStyle/>
            <a:p>
              <a:endParaRPr/>
            </a:p>
          </p:txBody>
        </p:sp>
        <p:sp>
          <p:nvSpPr>
            <p:cNvPr id="18" name="object 18"/>
            <p:cNvSpPr/>
            <p:nvPr/>
          </p:nvSpPr>
          <p:spPr>
            <a:xfrm>
              <a:off x="3637026" y="5281422"/>
              <a:ext cx="76200" cy="335915"/>
            </a:xfrm>
            <a:custGeom>
              <a:avLst/>
              <a:gdLst/>
              <a:ahLst/>
              <a:cxnLst/>
              <a:rect l="l" t="t" r="r" b="b"/>
              <a:pathLst>
                <a:path w="76200" h="335914">
                  <a:moveTo>
                    <a:pt x="28194" y="259333"/>
                  </a:moveTo>
                  <a:lnTo>
                    <a:pt x="0" y="259333"/>
                  </a:lnTo>
                  <a:lnTo>
                    <a:pt x="38100" y="335533"/>
                  </a:lnTo>
                  <a:lnTo>
                    <a:pt x="69850" y="272033"/>
                  </a:lnTo>
                  <a:lnTo>
                    <a:pt x="28194" y="272033"/>
                  </a:lnTo>
                  <a:lnTo>
                    <a:pt x="28194" y="259333"/>
                  </a:lnTo>
                  <a:close/>
                </a:path>
                <a:path w="76200" h="335914">
                  <a:moveTo>
                    <a:pt x="48006" y="0"/>
                  </a:moveTo>
                  <a:lnTo>
                    <a:pt x="28194" y="0"/>
                  </a:lnTo>
                  <a:lnTo>
                    <a:pt x="28194" y="272033"/>
                  </a:lnTo>
                  <a:lnTo>
                    <a:pt x="48006" y="272033"/>
                  </a:lnTo>
                  <a:lnTo>
                    <a:pt x="48006" y="0"/>
                  </a:lnTo>
                  <a:close/>
                </a:path>
                <a:path w="76200" h="335914">
                  <a:moveTo>
                    <a:pt x="76200" y="259333"/>
                  </a:moveTo>
                  <a:lnTo>
                    <a:pt x="48006" y="259333"/>
                  </a:lnTo>
                  <a:lnTo>
                    <a:pt x="48006" y="272033"/>
                  </a:lnTo>
                  <a:lnTo>
                    <a:pt x="69850" y="272033"/>
                  </a:lnTo>
                  <a:lnTo>
                    <a:pt x="76200" y="259333"/>
                  </a:lnTo>
                  <a:close/>
                </a:path>
              </a:pathLst>
            </a:custGeom>
            <a:solidFill>
              <a:srgbClr val="FF661F"/>
            </a:solidFill>
          </p:spPr>
          <p:txBody>
            <a:bodyPr wrap="square" lIns="0" tIns="0" rIns="0" bIns="0" rtlCol="0"/>
            <a:lstStyle/>
            <a:p>
              <a:endParaRPr/>
            </a:p>
          </p:txBody>
        </p:sp>
        <p:sp>
          <p:nvSpPr>
            <p:cNvPr id="19" name="object 19"/>
            <p:cNvSpPr/>
            <p:nvPr/>
          </p:nvSpPr>
          <p:spPr>
            <a:xfrm>
              <a:off x="8219694" y="4711446"/>
              <a:ext cx="4554220" cy="570865"/>
            </a:xfrm>
            <a:custGeom>
              <a:avLst/>
              <a:gdLst/>
              <a:ahLst/>
              <a:cxnLst/>
              <a:rect l="l" t="t" r="r" b="b"/>
              <a:pathLst>
                <a:path w="4554220" h="570864">
                  <a:moveTo>
                    <a:pt x="7620" y="570483"/>
                  </a:moveTo>
                  <a:lnTo>
                    <a:pt x="7620" y="0"/>
                  </a:lnTo>
                </a:path>
                <a:path w="4554220" h="570864">
                  <a:moveTo>
                    <a:pt x="0" y="569976"/>
                  </a:moveTo>
                  <a:lnTo>
                    <a:pt x="4553965" y="569976"/>
                  </a:lnTo>
                </a:path>
              </a:pathLst>
            </a:custGeom>
            <a:ln w="19812">
              <a:solidFill>
                <a:srgbClr val="FF661F"/>
              </a:solidFill>
            </a:ln>
          </p:spPr>
          <p:txBody>
            <a:bodyPr wrap="square" lIns="0" tIns="0" rIns="0" bIns="0" rtlCol="0"/>
            <a:lstStyle/>
            <a:p>
              <a:endParaRPr/>
            </a:p>
          </p:txBody>
        </p:sp>
        <p:sp>
          <p:nvSpPr>
            <p:cNvPr id="20" name="object 20"/>
            <p:cNvSpPr/>
            <p:nvPr/>
          </p:nvSpPr>
          <p:spPr>
            <a:xfrm>
              <a:off x="8189214" y="5250941"/>
              <a:ext cx="4627245" cy="360045"/>
            </a:xfrm>
            <a:custGeom>
              <a:avLst/>
              <a:gdLst/>
              <a:ahLst/>
              <a:cxnLst/>
              <a:rect l="l" t="t" r="r" b="b"/>
              <a:pathLst>
                <a:path w="4627245" h="360045">
                  <a:moveTo>
                    <a:pt x="76200" y="259334"/>
                  </a:moveTo>
                  <a:lnTo>
                    <a:pt x="48006" y="259334"/>
                  </a:lnTo>
                  <a:lnTo>
                    <a:pt x="48006" y="0"/>
                  </a:lnTo>
                  <a:lnTo>
                    <a:pt x="28194" y="0"/>
                  </a:lnTo>
                  <a:lnTo>
                    <a:pt x="28194" y="259334"/>
                  </a:lnTo>
                  <a:lnTo>
                    <a:pt x="0" y="259334"/>
                  </a:lnTo>
                  <a:lnTo>
                    <a:pt x="38100" y="335534"/>
                  </a:lnTo>
                  <a:lnTo>
                    <a:pt x="69850" y="272034"/>
                  </a:lnTo>
                  <a:lnTo>
                    <a:pt x="76200" y="259334"/>
                  </a:lnTo>
                  <a:close/>
                </a:path>
                <a:path w="4627245" h="360045">
                  <a:moveTo>
                    <a:pt x="4626864" y="283718"/>
                  </a:moveTo>
                  <a:lnTo>
                    <a:pt x="4598670" y="283718"/>
                  </a:lnTo>
                  <a:lnTo>
                    <a:pt x="4598670" y="24384"/>
                  </a:lnTo>
                  <a:lnTo>
                    <a:pt x="4578858" y="24384"/>
                  </a:lnTo>
                  <a:lnTo>
                    <a:pt x="4578858" y="283718"/>
                  </a:lnTo>
                  <a:lnTo>
                    <a:pt x="4550664" y="283718"/>
                  </a:lnTo>
                  <a:lnTo>
                    <a:pt x="4588764" y="359918"/>
                  </a:lnTo>
                  <a:lnTo>
                    <a:pt x="4620514" y="296418"/>
                  </a:lnTo>
                  <a:lnTo>
                    <a:pt x="4626864" y="283718"/>
                  </a:lnTo>
                  <a:close/>
                </a:path>
              </a:pathLst>
            </a:custGeom>
            <a:solidFill>
              <a:srgbClr val="FF661F"/>
            </a:solidFill>
          </p:spPr>
          <p:txBody>
            <a:bodyPr wrap="square" lIns="0" tIns="0" rIns="0" bIns="0" rtlCol="0"/>
            <a:lstStyle/>
            <a:p>
              <a:endParaRPr/>
            </a:p>
          </p:txBody>
        </p:sp>
      </p:grpSp>
      <p:sp>
        <p:nvSpPr>
          <p:cNvPr id="21" name="object 21"/>
          <p:cNvSpPr txBox="1"/>
          <p:nvPr/>
        </p:nvSpPr>
        <p:spPr>
          <a:xfrm>
            <a:off x="538378" y="1476248"/>
            <a:ext cx="14726285" cy="1031240"/>
          </a:xfrm>
          <a:prstGeom prst="rect">
            <a:avLst/>
          </a:prstGeom>
        </p:spPr>
        <p:txBody>
          <a:bodyPr vert="horz" wrap="square" lIns="0" tIns="12065" rIns="0" bIns="0" rtlCol="0">
            <a:spAutoFit/>
          </a:bodyPr>
          <a:lstStyle/>
          <a:p>
            <a:pPr marL="12700" marR="5080">
              <a:lnSpc>
                <a:spcPct val="100000"/>
              </a:lnSpc>
              <a:spcBef>
                <a:spcPts val="95"/>
              </a:spcBef>
            </a:pPr>
            <a:r>
              <a:rPr sz="2200" spc="-15" dirty="0">
                <a:solidFill>
                  <a:srgbClr val="404040"/>
                </a:solidFill>
                <a:latin typeface="Noto Sans"/>
                <a:cs typeface="Noto Sans"/>
              </a:rPr>
              <a:t>Push notifications </a:t>
            </a:r>
            <a:r>
              <a:rPr sz="2200" spc="-20" dirty="0">
                <a:solidFill>
                  <a:srgbClr val="404040"/>
                </a:solidFill>
                <a:latin typeface="Noto Sans"/>
                <a:cs typeface="Noto Sans"/>
              </a:rPr>
              <a:t>can </a:t>
            </a:r>
            <a:r>
              <a:rPr sz="2200" spc="-10" dirty="0">
                <a:solidFill>
                  <a:srgbClr val="404040"/>
                </a:solidFill>
                <a:latin typeface="Noto Sans"/>
                <a:cs typeface="Noto Sans"/>
              </a:rPr>
              <a:t>be </a:t>
            </a:r>
            <a:r>
              <a:rPr sz="2200" spc="-20" dirty="0">
                <a:solidFill>
                  <a:srgbClr val="404040"/>
                </a:solidFill>
                <a:latin typeface="Noto Sans"/>
                <a:cs typeface="Noto Sans"/>
              </a:rPr>
              <a:t>sent </a:t>
            </a:r>
            <a:r>
              <a:rPr sz="2200" spc="-10" dirty="0">
                <a:solidFill>
                  <a:srgbClr val="404040"/>
                </a:solidFill>
                <a:latin typeface="Noto Sans"/>
                <a:cs typeface="Noto Sans"/>
              </a:rPr>
              <a:t>to </a:t>
            </a:r>
            <a:r>
              <a:rPr sz="2200" spc="-35" dirty="0">
                <a:solidFill>
                  <a:srgbClr val="404040"/>
                </a:solidFill>
                <a:latin typeface="Noto Sans"/>
                <a:cs typeface="Noto Sans"/>
              </a:rPr>
              <a:t>operating </a:t>
            </a:r>
            <a:r>
              <a:rPr sz="2200" spc="-15" dirty="0">
                <a:solidFill>
                  <a:srgbClr val="404040"/>
                </a:solidFill>
                <a:latin typeface="Noto Sans"/>
                <a:cs typeface="Noto Sans"/>
              </a:rPr>
              <a:t>systems </a:t>
            </a:r>
            <a:r>
              <a:rPr sz="2200" spc="-40" dirty="0">
                <a:solidFill>
                  <a:srgbClr val="404040"/>
                </a:solidFill>
                <a:latin typeface="Noto Sans"/>
                <a:cs typeface="Noto Sans"/>
              </a:rPr>
              <a:t>running </a:t>
            </a:r>
            <a:r>
              <a:rPr sz="2200" spc="-10" dirty="0">
                <a:solidFill>
                  <a:srgbClr val="404040"/>
                </a:solidFill>
                <a:latin typeface="Noto Sans"/>
                <a:cs typeface="Noto Sans"/>
              </a:rPr>
              <a:t>on </a:t>
            </a:r>
            <a:r>
              <a:rPr sz="2200" spc="-15" dirty="0">
                <a:solidFill>
                  <a:srgbClr val="404040"/>
                </a:solidFill>
                <a:latin typeface="Noto Sans"/>
                <a:cs typeface="Noto Sans"/>
              </a:rPr>
              <a:t>mobile </a:t>
            </a:r>
            <a:r>
              <a:rPr sz="2200" spc="-20" dirty="0">
                <a:solidFill>
                  <a:srgbClr val="404040"/>
                </a:solidFill>
                <a:latin typeface="Noto Sans"/>
                <a:cs typeface="Noto Sans"/>
              </a:rPr>
              <a:t>devices </a:t>
            </a:r>
            <a:r>
              <a:rPr sz="2200" spc="-10" dirty="0">
                <a:solidFill>
                  <a:srgbClr val="404040"/>
                </a:solidFill>
                <a:latin typeface="Noto Sans"/>
                <a:cs typeface="Noto Sans"/>
              </a:rPr>
              <a:t>for </a:t>
            </a:r>
            <a:r>
              <a:rPr sz="2200" spc="-25" dirty="0">
                <a:solidFill>
                  <a:srgbClr val="404040"/>
                </a:solidFill>
                <a:latin typeface="Noto Sans"/>
                <a:cs typeface="Noto Sans"/>
              </a:rPr>
              <a:t>example, </a:t>
            </a:r>
            <a:r>
              <a:rPr sz="2200" spc="-20" dirty="0">
                <a:solidFill>
                  <a:srgbClr val="404040"/>
                </a:solidFill>
                <a:latin typeface="Noto Sans"/>
                <a:cs typeface="Noto Sans"/>
              </a:rPr>
              <a:t>iOS, </a:t>
            </a:r>
            <a:r>
              <a:rPr sz="2200" spc="-25" dirty="0">
                <a:solidFill>
                  <a:srgbClr val="404040"/>
                </a:solidFill>
                <a:latin typeface="Noto Sans"/>
                <a:cs typeface="Noto Sans"/>
              </a:rPr>
              <a:t>Android, </a:t>
            </a:r>
            <a:r>
              <a:rPr sz="2200" spc="-30" dirty="0">
                <a:solidFill>
                  <a:srgbClr val="404040"/>
                </a:solidFill>
                <a:latin typeface="Noto Sans"/>
                <a:cs typeface="Noto Sans"/>
              </a:rPr>
              <a:t>Firefox,  </a:t>
            </a:r>
            <a:r>
              <a:rPr sz="2200" spc="-25" dirty="0">
                <a:solidFill>
                  <a:srgbClr val="404040"/>
                </a:solidFill>
                <a:latin typeface="Noto Sans"/>
                <a:cs typeface="Noto Sans"/>
              </a:rPr>
              <a:t>Windows, </a:t>
            </a:r>
            <a:r>
              <a:rPr sz="2200" spc="-15" dirty="0">
                <a:solidFill>
                  <a:srgbClr val="404040"/>
                </a:solidFill>
                <a:latin typeface="Noto Sans"/>
                <a:cs typeface="Noto Sans"/>
              </a:rPr>
              <a:t>and </a:t>
            </a:r>
            <a:r>
              <a:rPr sz="2200" spc="-10" dirty="0">
                <a:solidFill>
                  <a:srgbClr val="404040"/>
                </a:solidFill>
                <a:latin typeface="Noto Sans"/>
                <a:cs typeface="Noto Sans"/>
              </a:rPr>
              <a:t>so</a:t>
            </a:r>
            <a:r>
              <a:rPr sz="2200" spc="80" dirty="0">
                <a:solidFill>
                  <a:srgbClr val="404040"/>
                </a:solidFill>
                <a:latin typeface="Noto Sans"/>
                <a:cs typeface="Noto Sans"/>
              </a:rPr>
              <a:t> </a:t>
            </a:r>
            <a:r>
              <a:rPr sz="2200" spc="-5" dirty="0">
                <a:solidFill>
                  <a:srgbClr val="404040"/>
                </a:solidFill>
                <a:latin typeface="Noto Sans"/>
                <a:cs typeface="Noto Sans"/>
              </a:rPr>
              <a:t>on.</a:t>
            </a:r>
            <a:endParaRPr sz="2200">
              <a:latin typeface="Noto Sans"/>
              <a:cs typeface="Noto Sans"/>
            </a:endParaRPr>
          </a:p>
          <a:p>
            <a:pPr marL="12700">
              <a:lnSpc>
                <a:spcPct val="100000"/>
              </a:lnSpc>
            </a:pPr>
            <a:r>
              <a:rPr sz="2200" spc="-15" dirty="0">
                <a:solidFill>
                  <a:srgbClr val="404040"/>
                </a:solidFill>
                <a:latin typeface="Noto Sans"/>
                <a:cs typeface="Noto Sans"/>
              </a:rPr>
              <a:t>Push notifications </a:t>
            </a:r>
            <a:r>
              <a:rPr sz="2200" spc="-20" dirty="0">
                <a:solidFill>
                  <a:srgbClr val="404040"/>
                </a:solidFill>
                <a:latin typeface="Noto Sans"/>
                <a:cs typeface="Noto Sans"/>
              </a:rPr>
              <a:t>can </a:t>
            </a:r>
            <a:r>
              <a:rPr sz="2200" spc="-10" dirty="0">
                <a:solidFill>
                  <a:srgbClr val="404040"/>
                </a:solidFill>
                <a:latin typeface="Noto Sans"/>
                <a:cs typeface="Noto Sans"/>
              </a:rPr>
              <a:t>be </a:t>
            </a:r>
            <a:r>
              <a:rPr sz="2200" spc="-20" dirty="0">
                <a:solidFill>
                  <a:srgbClr val="404040"/>
                </a:solidFill>
                <a:latin typeface="Noto Sans"/>
                <a:cs typeface="Noto Sans"/>
              </a:rPr>
              <a:t>sent </a:t>
            </a:r>
            <a:r>
              <a:rPr sz="2200" spc="-10" dirty="0">
                <a:solidFill>
                  <a:srgbClr val="404040"/>
                </a:solidFill>
                <a:latin typeface="Noto Sans"/>
                <a:cs typeface="Noto Sans"/>
              </a:rPr>
              <a:t>to </a:t>
            </a:r>
            <a:r>
              <a:rPr sz="2200" spc="-25" dirty="0">
                <a:solidFill>
                  <a:srgbClr val="404040"/>
                </a:solidFill>
                <a:latin typeface="Noto Sans"/>
                <a:cs typeface="Noto Sans"/>
              </a:rPr>
              <a:t>email, </a:t>
            </a:r>
            <a:r>
              <a:rPr sz="2200" spc="-20" dirty="0">
                <a:solidFill>
                  <a:srgbClr val="404040"/>
                </a:solidFill>
                <a:latin typeface="Noto Sans"/>
                <a:cs typeface="Noto Sans"/>
              </a:rPr>
              <a:t>SMS, </a:t>
            </a:r>
            <a:r>
              <a:rPr sz="2200" spc="-15" dirty="0">
                <a:solidFill>
                  <a:srgbClr val="404040"/>
                </a:solidFill>
                <a:latin typeface="Noto Sans"/>
                <a:cs typeface="Noto Sans"/>
              </a:rPr>
              <a:t>lambda </a:t>
            </a:r>
            <a:r>
              <a:rPr sz="2200" spc="-20" dirty="0">
                <a:solidFill>
                  <a:srgbClr val="404040"/>
                </a:solidFill>
                <a:latin typeface="Noto Sans"/>
                <a:cs typeface="Noto Sans"/>
              </a:rPr>
              <a:t>functions, </a:t>
            </a:r>
            <a:r>
              <a:rPr sz="2200" spc="-10" dirty="0">
                <a:solidFill>
                  <a:srgbClr val="404040"/>
                </a:solidFill>
                <a:latin typeface="Noto Sans"/>
                <a:cs typeface="Noto Sans"/>
              </a:rPr>
              <a:t>or to </a:t>
            </a:r>
            <a:r>
              <a:rPr sz="2200" spc="-20" dirty="0">
                <a:solidFill>
                  <a:srgbClr val="404040"/>
                </a:solidFill>
                <a:latin typeface="Noto Sans"/>
                <a:cs typeface="Noto Sans"/>
              </a:rPr>
              <a:t>any </a:t>
            </a:r>
            <a:r>
              <a:rPr sz="2200" spc="-5" dirty="0">
                <a:solidFill>
                  <a:srgbClr val="404040"/>
                </a:solidFill>
                <a:latin typeface="Noto Sans"/>
                <a:cs typeface="Noto Sans"/>
              </a:rPr>
              <a:t>HTTP</a:t>
            </a:r>
            <a:r>
              <a:rPr sz="2200" spc="405" dirty="0">
                <a:solidFill>
                  <a:srgbClr val="404040"/>
                </a:solidFill>
                <a:latin typeface="Noto Sans"/>
                <a:cs typeface="Noto Sans"/>
              </a:rPr>
              <a:t> </a:t>
            </a:r>
            <a:r>
              <a:rPr sz="2200" spc="-15" dirty="0">
                <a:solidFill>
                  <a:srgbClr val="404040"/>
                </a:solidFill>
                <a:latin typeface="Noto Sans"/>
                <a:cs typeface="Noto Sans"/>
              </a:rPr>
              <a:t>endpoint.</a:t>
            </a:r>
            <a:endParaRPr sz="2200">
              <a:latin typeface="Noto Sans"/>
              <a:cs typeface="Noto Sans"/>
            </a:endParaRPr>
          </a:p>
        </p:txBody>
      </p:sp>
      <p:sp>
        <p:nvSpPr>
          <p:cNvPr id="22" name="object 22"/>
          <p:cNvSpPr/>
          <p:nvPr/>
        </p:nvSpPr>
        <p:spPr>
          <a:xfrm>
            <a:off x="6740652" y="711708"/>
            <a:ext cx="2785872" cy="252983"/>
          </a:xfrm>
          <a:prstGeom prst="rect">
            <a:avLst/>
          </a:prstGeom>
          <a:blipFill>
            <a:blip r:embed="rId12" cstate="print"/>
            <a:stretch>
              <a:fillRect/>
            </a:stretch>
          </a:blipFill>
        </p:spPr>
        <p:txBody>
          <a:bodyPr wrap="square" lIns="0" tIns="0" rIns="0" bIns="0" rtlCol="0"/>
          <a:lstStyle/>
          <a:p>
            <a:endParaRPr/>
          </a:p>
        </p:txBody>
      </p:sp>
      <p:sp>
        <p:nvSpPr>
          <p:cNvPr id="23" name="object 23"/>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30</a:t>
            </a:fld>
            <a:endParaRPr spc="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990600"/>
            <a:ext cx="14478000" cy="9048631"/>
          </a:xfrm>
        </p:spPr>
        <p:txBody>
          <a:bodyPr/>
          <a:lstStyle/>
          <a:p>
            <a:pPr>
              <a:lnSpc>
                <a:spcPct val="150000"/>
              </a:lnSpc>
            </a:pPr>
            <a:r>
              <a:rPr lang="en-IN" sz="2800" dirty="0" smtClean="0">
                <a:latin typeface="Times New Roman" pitchFamily="18" charset="0"/>
                <a:cs typeface="Times New Roman" pitchFamily="18" charset="0"/>
              </a:rPr>
              <a:t>Amazon SNS is a web service that manages sending messages to the subscribing endpoint. There are two clients of SNS:</a:t>
            </a:r>
          </a:p>
          <a:p>
            <a:pPr>
              <a:lnSpc>
                <a:spcPct val="150000"/>
              </a:lnSpc>
              <a:buFont typeface="Arial" pitchFamily="34" charset="0"/>
              <a:buChar char="•"/>
            </a:pPr>
            <a:r>
              <a:rPr lang="en-IN" sz="2800" dirty="0" smtClean="0">
                <a:latin typeface="Times New Roman" pitchFamily="18" charset="0"/>
                <a:cs typeface="Times New Roman" pitchFamily="18" charset="0"/>
              </a:rPr>
              <a:t>Subscribers</a:t>
            </a:r>
          </a:p>
          <a:p>
            <a:pPr>
              <a:lnSpc>
                <a:spcPct val="150000"/>
              </a:lnSpc>
              <a:buFont typeface="Arial" pitchFamily="34" charset="0"/>
              <a:buChar char="•"/>
            </a:pPr>
            <a:r>
              <a:rPr lang="en-IN" sz="2800" dirty="0" smtClean="0">
                <a:latin typeface="Times New Roman" pitchFamily="18" charset="0"/>
                <a:cs typeface="Times New Roman" pitchFamily="18" charset="0"/>
              </a:rPr>
              <a:t>Publishers</a:t>
            </a:r>
          </a:p>
          <a:p>
            <a:pPr>
              <a:lnSpc>
                <a:spcPct val="150000"/>
              </a:lnSpc>
              <a:buFont typeface="Arial" pitchFamily="34" charset="0"/>
              <a:buChar char="•"/>
            </a:pPr>
            <a:endParaRPr lang="en-IN" sz="2800" dirty="0" smtClean="0">
              <a:latin typeface="Times New Roman" pitchFamily="18" charset="0"/>
              <a:cs typeface="Times New Roman" pitchFamily="18" charset="0"/>
            </a:endParaRPr>
          </a:p>
          <a:p>
            <a:pPr>
              <a:lnSpc>
                <a:spcPct val="150000"/>
              </a:lnSpc>
              <a:buFont typeface="Arial" pitchFamily="34" charset="0"/>
              <a:buChar char="•"/>
            </a:pPr>
            <a:r>
              <a:rPr lang="en-IN" sz="2800" b="1" dirty="0" smtClean="0">
                <a:latin typeface="Times New Roman" pitchFamily="18" charset="0"/>
                <a:cs typeface="Times New Roman" pitchFamily="18" charset="0"/>
              </a:rPr>
              <a:t>Publishers</a:t>
            </a:r>
            <a:endParaRPr lang="en-IN" sz="2800" dirty="0" smtClean="0">
              <a:latin typeface="Times New Roman" pitchFamily="18" charset="0"/>
              <a:cs typeface="Times New Roman" pitchFamily="18" charset="0"/>
            </a:endParaRPr>
          </a:p>
          <a:p>
            <a:pPr>
              <a:lnSpc>
                <a:spcPct val="150000"/>
              </a:lnSpc>
            </a:pPr>
            <a:r>
              <a:rPr lang="en-IN" sz="2800" dirty="0" smtClean="0">
                <a:latin typeface="Times New Roman" pitchFamily="18" charset="0"/>
                <a:cs typeface="Times New Roman" pitchFamily="18" charset="0"/>
              </a:rPr>
              <a:t>Publishers are also known as producers that produce and send the message to the SNS which is a logical access point.</a:t>
            </a:r>
          </a:p>
          <a:p>
            <a:pPr>
              <a:lnSpc>
                <a:spcPct val="150000"/>
              </a:lnSpc>
              <a:buFont typeface="Arial" pitchFamily="34" charset="0"/>
              <a:buChar char="•"/>
            </a:pPr>
            <a:r>
              <a:rPr lang="en-IN" sz="2800" b="1" dirty="0" smtClean="0">
                <a:latin typeface="Times New Roman" pitchFamily="18" charset="0"/>
                <a:cs typeface="Times New Roman" pitchFamily="18" charset="0"/>
              </a:rPr>
              <a:t>Subscribers</a:t>
            </a:r>
            <a:endParaRPr lang="en-IN" sz="2800" dirty="0" smtClean="0">
              <a:latin typeface="Times New Roman" pitchFamily="18" charset="0"/>
              <a:cs typeface="Times New Roman" pitchFamily="18" charset="0"/>
            </a:endParaRPr>
          </a:p>
          <a:p>
            <a:pPr>
              <a:lnSpc>
                <a:spcPct val="150000"/>
              </a:lnSpc>
            </a:pPr>
            <a:r>
              <a:rPr lang="en-IN" sz="2800" dirty="0" smtClean="0">
                <a:latin typeface="Times New Roman" pitchFamily="18" charset="0"/>
                <a:cs typeface="Times New Roman" pitchFamily="18" charset="0"/>
              </a:rPr>
              <a:t>Subscribers such as web servers, email addresses, Amazon SQS queues, AWS Lambda functions receive the message or notification from the SNS over one of the supported protocols (Amazon SQS, email, Lambda, HTTP, SMS).</a:t>
            </a:r>
          </a:p>
          <a:p>
            <a:pPr>
              <a:lnSpc>
                <a:spcPct val="150000"/>
              </a:lnSpc>
              <a:buFont typeface="Arial" pitchFamily="34" charset="0"/>
              <a:buChar char="•"/>
            </a:pPr>
            <a:endParaRPr lang="en-IN" sz="2800" dirty="0" smtClean="0">
              <a:latin typeface="Times New Roman" pitchFamily="18" charset="0"/>
              <a:cs typeface="Times New Roman" pitchFamily="18" charset="0"/>
            </a:endParaRPr>
          </a:p>
          <a:p>
            <a:pPr>
              <a:lnSpc>
                <a:spcPct val="150000"/>
              </a:lnSpc>
            </a:pPr>
            <a:endParaRPr lang="en-IN" sz="28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06590" y="268350"/>
            <a:ext cx="2242820" cy="513715"/>
          </a:xfrm>
          <a:prstGeom prst="rect">
            <a:avLst/>
          </a:prstGeom>
        </p:spPr>
        <p:txBody>
          <a:bodyPr vert="horz" wrap="square" lIns="0" tIns="12700" rIns="0" bIns="0" rtlCol="0">
            <a:spAutoFit/>
          </a:bodyPr>
          <a:lstStyle/>
          <a:p>
            <a:pPr marL="12700">
              <a:lnSpc>
                <a:spcPct val="100000"/>
              </a:lnSpc>
              <a:spcBef>
                <a:spcPts val="100"/>
              </a:spcBef>
            </a:pPr>
            <a:r>
              <a:rPr sz="3200" spc="75" dirty="0"/>
              <a:t>SNS</a:t>
            </a:r>
            <a:r>
              <a:rPr sz="3200" spc="-70" dirty="0"/>
              <a:t> </a:t>
            </a:r>
            <a:r>
              <a:rPr sz="3200" spc="25" dirty="0"/>
              <a:t>Topics</a:t>
            </a:r>
            <a:endParaRPr sz="3200"/>
          </a:p>
        </p:txBody>
      </p:sp>
      <p:grpSp>
        <p:nvGrpSpPr>
          <p:cNvPr id="3" name="object 3"/>
          <p:cNvGrpSpPr/>
          <p:nvPr/>
        </p:nvGrpSpPr>
        <p:grpSpPr>
          <a:xfrm>
            <a:off x="5104638" y="3989832"/>
            <a:ext cx="5933440" cy="2329180"/>
            <a:chOff x="5104638" y="3989832"/>
            <a:chExt cx="5933440" cy="2329180"/>
          </a:xfrm>
        </p:grpSpPr>
        <p:sp>
          <p:nvSpPr>
            <p:cNvPr id="4" name="object 4"/>
            <p:cNvSpPr/>
            <p:nvPr/>
          </p:nvSpPr>
          <p:spPr>
            <a:xfrm>
              <a:off x="6588252" y="3989832"/>
              <a:ext cx="3285744" cy="232867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104638" y="5275325"/>
              <a:ext cx="5933440" cy="76200"/>
            </a:xfrm>
            <a:custGeom>
              <a:avLst/>
              <a:gdLst/>
              <a:ahLst/>
              <a:cxnLst/>
              <a:rect l="l" t="t" r="r" b="b"/>
              <a:pathLst>
                <a:path w="5933440" h="76200">
                  <a:moveTo>
                    <a:pt x="1991106" y="38100"/>
                  </a:moveTo>
                  <a:lnTo>
                    <a:pt x="1971294" y="28194"/>
                  </a:lnTo>
                  <a:lnTo>
                    <a:pt x="1914906" y="0"/>
                  </a:lnTo>
                  <a:lnTo>
                    <a:pt x="1914906" y="28194"/>
                  </a:lnTo>
                  <a:lnTo>
                    <a:pt x="0" y="28194"/>
                  </a:lnTo>
                  <a:lnTo>
                    <a:pt x="0" y="48006"/>
                  </a:lnTo>
                  <a:lnTo>
                    <a:pt x="1914906" y="48006"/>
                  </a:lnTo>
                  <a:lnTo>
                    <a:pt x="1914906" y="76200"/>
                  </a:lnTo>
                  <a:lnTo>
                    <a:pt x="1971294" y="48006"/>
                  </a:lnTo>
                  <a:lnTo>
                    <a:pt x="1991106" y="38100"/>
                  </a:lnTo>
                  <a:close/>
                </a:path>
                <a:path w="5933440" h="76200">
                  <a:moveTo>
                    <a:pt x="5933440" y="38100"/>
                  </a:moveTo>
                  <a:lnTo>
                    <a:pt x="5913628" y="28194"/>
                  </a:lnTo>
                  <a:lnTo>
                    <a:pt x="5857240" y="0"/>
                  </a:lnTo>
                  <a:lnTo>
                    <a:pt x="5857240" y="28194"/>
                  </a:lnTo>
                  <a:lnTo>
                    <a:pt x="4038600" y="28194"/>
                  </a:lnTo>
                  <a:lnTo>
                    <a:pt x="4038600" y="48006"/>
                  </a:lnTo>
                  <a:lnTo>
                    <a:pt x="5857240" y="48006"/>
                  </a:lnTo>
                  <a:lnTo>
                    <a:pt x="5857240" y="76200"/>
                  </a:lnTo>
                  <a:lnTo>
                    <a:pt x="5913615" y="48006"/>
                  </a:lnTo>
                  <a:lnTo>
                    <a:pt x="5933440" y="38100"/>
                  </a:lnTo>
                  <a:close/>
                </a:path>
              </a:pathLst>
            </a:custGeom>
            <a:solidFill>
              <a:srgbClr val="EC7C30"/>
            </a:solidFill>
          </p:spPr>
          <p:txBody>
            <a:bodyPr wrap="square" lIns="0" tIns="0" rIns="0" bIns="0" rtlCol="0"/>
            <a:lstStyle/>
            <a:p>
              <a:endParaRPr/>
            </a:p>
          </p:txBody>
        </p:sp>
        <p:sp>
          <p:nvSpPr>
            <p:cNvPr id="6" name="object 6"/>
            <p:cNvSpPr/>
            <p:nvPr/>
          </p:nvSpPr>
          <p:spPr>
            <a:xfrm>
              <a:off x="7251192" y="4782312"/>
              <a:ext cx="1758696" cy="1062227"/>
            </a:xfrm>
            <a:prstGeom prst="rect">
              <a:avLst/>
            </a:prstGeom>
            <a:blipFill>
              <a:blip r:embed="rId3" cstate="print"/>
              <a:stretch>
                <a:fillRect/>
              </a:stretch>
            </a:blipFill>
          </p:spPr>
          <p:txBody>
            <a:bodyPr wrap="square" lIns="0" tIns="0" rIns="0" bIns="0" rtlCol="0"/>
            <a:lstStyle/>
            <a:p>
              <a:endParaRPr/>
            </a:p>
          </p:txBody>
        </p:sp>
      </p:grpSp>
      <p:grpSp>
        <p:nvGrpSpPr>
          <p:cNvPr id="7" name="object 7"/>
          <p:cNvGrpSpPr/>
          <p:nvPr/>
        </p:nvGrpSpPr>
        <p:grpSpPr>
          <a:xfrm>
            <a:off x="2331720" y="4927091"/>
            <a:ext cx="2623185" cy="772795"/>
            <a:chOff x="2331720" y="4927091"/>
            <a:chExt cx="2623185" cy="772795"/>
          </a:xfrm>
        </p:grpSpPr>
        <p:sp>
          <p:nvSpPr>
            <p:cNvPr id="8" name="object 8"/>
            <p:cNvSpPr/>
            <p:nvPr/>
          </p:nvSpPr>
          <p:spPr>
            <a:xfrm>
              <a:off x="2337816" y="4933187"/>
              <a:ext cx="2611120" cy="760730"/>
            </a:xfrm>
            <a:custGeom>
              <a:avLst/>
              <a:gdLst/>
              <a:ahLst/>
              <a:cxnLst/>
              <a:rect l="l" t="t" r="r" b="b"/>
              <a:pathLst>
                <a:path w="2611120" h="760729">
                  <a:moveTo>
                    <a:pt x="2483866" y="0"/>
                  </a:moveTo>
                  <a:lnTo>
                    <a:pt x="126745" y="0"/>
                  </a:lnTo>
                  <a:lnTo>
                    <a:pt x="77420" y="9963"/>
                  </a:lnTo>
                  <a:lnTo>
                    <a:pt x="37131" y="37131"/>
                  </a:lnTo>
                  <a:lnTo>
                    <a:pt x="9963" y="77420"/>
                  </a:lnTo>
                  <a:lnTo>
                    <a:pt x="0" y="126746"/>
                  </a:lnTo>
                  <a:lnTo>
                    <a:pt x="0" y="633729"/>
                  </a:lnTo>
                  <a:lnTo>
                    <a:pt x="9963" y="683055"/>
                  </a:lnTo>
                  <a:lnTo>
                    <a:pt x="37131" y="723344"/>
                  </a:lnTo>
                  <a:lnTo>
                    <a:pt x="77420" y="750512"/>
                  </a:lnTo>
                  <a:lnTo>
                    <a:pt x="126745" y="760476"/>
                  </a:lnTo>
                  <a:lnTo>
                    <a:pt x="2483866" y="760476"/>
                  </a:lnTo>
                  <a:lnTo>
                    <a:pt x="2533191" y="750512"/>
                  </a:lnTo>
                  <a:lnTo>
                    <a:pt x="2573480" y="723344"/>
                  </a:lnTo>
                  <a:lnTo>
                    <a:pt x="2600648" y="683055"/>
                  </a:lnTo>
                  <a:lnTo>
                    <a:pt x="2610611" y="633729"/>
                  </a:lnTo>
                  <a:lnTo>
                    <a:pt x="2610611" y="126746"/>
                  </a:lnTo>
                  <a:lnTo>
                    <a:pt x="2600648" y="77420"/>
                  </a:lnTo>
                  <a:lnTo>
                    <a:pt x="2573480" y="37131"/>
                  </a:lnTo>
                  <a:lnTo>
                    <a:pt x="2533191" y="9963"/>
                  </a:lnTo>
                  <a:lnTo>
                    <a:pt x="2483866" y="0"/>
                  </a:lnTo>
                  <a:close/>
                </a:path>
              </a:pathLst>
            </a:custGeom>
            <a:solidFill>
              <a:srgbClr val="5B9BD4"/>
            </a:solidFill>
          </p:spPr>
          <p:txBody>
            <a:bodyPr wrap="square" lIns="0" tIns="0" rIns="0" bIns="0" rtlCol="0"/>
            <a:lstStyle/>
            <a:p>
              <a:endParaRPr/>
            </a:p>
          </p:txBody>
        </p:sp>
        <p:sp>
          <p:nvSpPr>
            <p:cNvPr id="9" name="object 9"/>
            <p:cNvSpPr/>
            <p:nvPr/>
          </p:nvSpPr>
          <p:spPr>
            <a:xfrm>
              <a:off x="2337816" y="4933187"/>
              <a:ext cx="2611120" cy="760730"/>
            </a:xfrm>
            <a:custGeom>
              <a:avLst/>
              <a:gdLst/>
              <a:ahLst/>
              <a:cxnLst/>
              <a:rect l="l" t="t" r="r" b="b"/>
              <a:pathLst>
                <a:path w="2611120" h="760729">
                  <a:moveTo>
                    <a:pt x="0" y="126746"/>
                  </a:moveTo>
                  <a:lnTo>
                    <a:pt x="9963" y="77420"/>
                  </a:lnTo>
                  <a:lnTo>
                    <a:pt x="37131" y="37131"/>
                  </a:lnTo>
                  <a:lnTo>
                    <a:pt x="77420" y="9963"/>
                  </a:lnTo>
                  <a:lnTo>
                    <a:pt x="126745" y="0"/>
                  </a:lnTo>
                  <a:lnTo>
                    <a:pt x="2483866" y="0"/>
                  </a:lnTo>
                  <a:lnTo>
                    <a:pt x="2533191" y="9963"/>
                  </a:lnTo>
                  <a:lnTo>
                    <a:pt x="2573480" y="37131"/>
                  </a:lnTo>
                  <a:lnTo>
                    <a:pt x="2600648" y="77420"/>
                  </a:lnTo>
                  <a:lnTo>
                    <a:pt x="2610611" y="126746"/>
                  </a:lnTo>
                  <a:lnTo>
                    <a:pt x="2610611" y="633729"/>
                  </a:lnTo>
                  <a:lnTo>
                    <a:pt x="2600648" y="683055"/>
                  </a:lnTo>
                  <a:lnTo>
                    <a:pt x="2573480" y="723344"/>
                  </a:lnTo>
                  <a:lnTo>
                    <a:pt x="2533191" y="750512"/>
                  </a:lnTo>
                  <a:lnTo>
                    <a:pt x="2483866" y="760476"/>
                  </a:lnTo>
                  <a:lnTo>
                    <a:pt x="126745" y="760476"/>
                  </a:lnTo>
                  <a:lnTo>
                    <a:pt x="77420" y="750512"/>
                  </a:lnTo>
                  <a:lnTo>
                    <a:pt x="37131" y="723344"/>
                  </a:lnTo>
                  <a:lnTo>
                    <a:pt x="9963" y="683055"/>
                  </a:lnTo>
                  <a:lnTo>
                    <a:pt x="0" y="633729"/>
                  </a:lnTo>
                  <a:lnTo>
                    <a:pt x="0" y="126746"/>
                  </a:lnTo>
                  <a:close/>
                </a:path>
              </a:pathLst>
            </a:custGeom>
            <a:ln w="12192">
              <a:solidFill>
                <a:srgbClr val="5B9BD4"/>
              </a:solidFill>
            </a:ln>
          </p:spPr>
          <p:txBody>
            <a:bodyPr wrap="square" lIns="0" tIns="0" rIns="0" bIns="0" rtlCol="0"/>
            <a:lstStyle/>
            <a:p>
              <a:endParaRPr/>
            </a:p>
          </p:txBody>
        </p:sp>
      </p:grpSp>
      <p:sp>
        <p:nvSpPr>
          <p:cNvPr id="10" name="object 10"/>
          <p:cNvSpPr txBox="1"/>
          <p:nvPr/>
        </p:nvSpPr>
        <p:spPr>
          <a:xfrm>
            <a:off x="2959735" y="5100320"/>
            <a:ext cx="136588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FFFF"/>
                </a:solidFill>
                <a:latin typeface="Noto Sans"/>
                <a:cs typeface="Noto Sans"/>
              </a:rPr>
              <a:t>Publisher</a:t>
            </a:r>
            <a:endParaRPr sz="2400">
              <a:latin typeface="Noto Sans"/>
              <a:cs typeface="Noto Sans"/>
            </a:endParaRPr>
          </a:p>
        </p:txBody>
      </p:sp>
      <p:grpSp>
        <p:nvGrpSpPr>
          <p:cNvPr id="11" name="object 11"/>
          <p:cNvGrpSpPr/>
          <p:nvPr/>
        </p:nvGrpSpPr>
        <p:grpSpPr>
          <a:xfrm>
            <a:off x="11181333" y="2994405"/>
            <a:ext cx="2658745" cy="3691890"/>
            <a:chOff x="11181333" y="2994405"/>
            <a:chExt cx="2658745" cy="3691890"/>
          </a:xfrm>
        </p:grpSpPr>
        <p:sp>
          <p:nvSpPr>
            <p:cNvPr id="12" name="object 12"/>
            <p:cNvSpPr/>
            <p:nvPr/>
          </p:nvSpPr>
          <p:spPr>
            <a:xfrm>
              <a:off x="11224259" y="4933188"/>
              <a:ext cx="2609215" cy="760730"/>
            </a:xfrm>
            <a:custGeom>
              <a:avLst/>
              <a:gdLst/>
              <a:ahLst/>
              <a:cxnLst/>
              <a:rect l="l" t="t" r="r" b="b"/>
              <a:pathLst>
                <a:path w="2609215" h="760729">
                  <a:moveTo>
                    <a:pt x="2482342" y="0"/>
                  </a:moveTo>
                  <a:lnTo>
                    <a:pt x="126746" y="0"/>
                  </a:lnTo>
                  <a:lnTo>
                    <a:pt x="77420" y="9963"/>
                  </a:lnTo>
                  <a:lnTo>
                    <a:pt x="37131" y="37131"/>
                  </a:lnTo>
                  <a:lnTo>
                    <a:pt x="9963" y="77420"/>
                  </a:lnTo>
                  <a:lnTo>
                    <a:pt x="0" y="126746"/>
                  </a:lnTo>
                  <a:lnTo>
                    <a:pt x="0" y="633729"/>
                  </a:lnTo>
                  <a:lnTo>
                    <a:pt x="9963" y="683055"/>
                  </a:lnTo>
                  <a:lnTo>
                    <a:pt x="37131" y="723344"/>
                  </a:lnTo>
                  <a:lnTo>
                    <a:pt x="77420" y="750512"/>
                  </a:lnTo>
                  <a:lnTo>
                    <a:pt x="126746" y="760476"/>
                  </a:lnTo>
                  <a:lnTo>
                    <a:pt x="2482342" y="760476"/>
                  </a:lnTo>
                  <a:lnTo>
                    <a:pt x="2531667" y="750512"/>
                  </a:lnTo>
                  <a:lnTo>
                    <a:pt x="2571956" y="723344"/>
                  </a:lnTo>
                  <a:lnTo>
                    <a:pt x="2599124" y="683055"/>
                  </a:lnTo>
                  <a:lnTo>
                    <a:pt x="2609088" y="633729"/>
                  </a:lnTo>
                  <a:lnTo>
                    <a:pt x="2609088" y="126746"/>
                  </a:lnTo>
                  <a:lnTo>
                    <a:pt x="2599124" y="77420"/>
                  </a:lnTo>
                  <a:lnTo>
                    <a:pt x="2571956" y="37131"/>
                  </a:lnTo>
                  <a:lnTo>
                    <a:pt x="2531667" y="9963"/>
                  </a:lnTo>
                  <a:lnTo>
                    <a:pt x="2482342" y="0"/>
                  </a:lnTo>
                  <a:close/>
                </a:path>
              </a:pathLst>
            </a:custGeom>
            <a:solidFill>
              <a:srgbClr val="5B9BD4"/>
            </a:solidFill>
          </p:spPr>
          <p:txBody>
            <a:bodyPr wrap="square" lIns="0" tIns="0" rIns="0" bIns="0" rtlCol="0"/>
            <a:lstStyle/>
            <a:p>
              <a:endParaRPr/>
            </a:p>
          </p:txBody>
        </p:sp>
        <p:sp>
          <p:nvSpPr>
            <p:cNvPr id="13" name="object 13"/>
            <p:cNvSpPr/>
            <p:nvPr/>
          </p:nvSpPr>
          <p:spPr>
            <a:xfrm>
              <a:off x="11224259" y="4933188"/>
              <a:ext cx="2609215" cy="760730"/>
            </a:xfrm>
            <a:custGeom>
              <a:avLst/>
              <a:gdLst/>
              <a:ahLst/>
              <a:cxnLst/>
              <a:rect l="l" t="t" r="r" b="b"/>
              <a:pathLst>
                <a:path w="2609215" h="760729">
                  <a:moveTo>
                    <a:pt x="0" y="126746"/>
                  </a:moveTo>
                  <a:lnTo>
                    <a:pt x="9963" y="77420"/>
                  </a:lnTo>
                  <a:lnTo>
                    <a:pt x="37131" y="37131"/>
                  </a:lnTo>
                  <a:lnTo>
                    <a:pt x="77420" y="9963"/>
                  </a:lnTo>
                  <a:lnTo>
                    <a:pt x="126746" y="0"/>
                  </a:lnTo>
                  <a:lnTo>
                    <a:pt x="2482342" y="0"/>
                  </a:lnTo>
                  <a:lnTo>
                    <a:pt x="2531667" y="9963"/>
                  </a:lnTo>
                  <a:lnTo>
                    <a:pt x="2571956" y="37131"/>
                  </a:lnTo>
                  <a:lnTo>
                    <a:pt x="2599124" y="77420"/>
                  </a:lnTo>
                  <a:lnTo>
                    <a:pt x="2609088" y="126746"/>
                  </a:lnTo>
                  <a:lnTo>
                    <a:pt x="2609088" y="633729"/>
                  </a:lnTo>
                  <a:lnTo>
                    <a:pt x="2599124" y="683055"/>
                  </a:lnTo>
                  <a:lnTo>
                    <a:pt x="2571956" y="723344"/>
                  </a:lnTo>
                  <a:lnTo>
                    <a:pt x="2531667" y="750512"/>
                  </a:lnTo>
                  <a:lnTo>
                    <a:pt x="2482342" y="760476"/>
                  </a:lnTo>
                  <a:lnTo>
                    <a:pt x="126746" y="760476"/>
                  </a:lnTo>
                  <a:lnTo>
                    <a:pt x="77420" y="750512"/>
                  </a:lnTo>
                  <a:lnTo>
                    <a:pt x="37131" y="723344"/>
                  </a:lnTo>
                  <a:lnTo>
                    <a:pt x="9963" y="683055"/>
                  </a:lnTo>
                  <a:lnTo>
                    <a:pt x="0" y="633729"/>
                  </a:lnTo>
                  <a:lnTo>
                    <a:pt x="0" y="126746"/>
                  </a:lnTo>
                  <a:close/>
                </a:path>
              </a:pathLst>
            </a:custGeom>
            <a:ln w="12192">
              <a:solidFill>
                <a:srgbClr val="5B9BD4"/>
              </a:solidFill>
            </a:ln>
          </p:spPr>
          <p:txBody>
            <a:bodyPr wrap="square" lIns="0" tIns="0" rIns="0" bIns="0" rtlCol="0"/>
            <a:lstStyle/>
            <a:p>
              <a:endParaRPr/>
            </a:p>
          </p:txBody>
        </p:sp>
        <p:sp>
          <p:nvSpPr>
            <p:cNvPr id="14" name="object 14"/>
            <p:cNvSpPr/>
            <p:nvPr/>
          </p:nvSpPr>
          <p:spPr>
            <a:xfrm>
              <a:off x="11219687" y="4949951"/>
              <a:ext cx="2609215" cy="759460"/>
            </a:xfrm>
            <a:custGeom>
              <a:avLst/>
              <a:gdLst/>
              <a:ahLst/>
              <a:cxnLst/>
              <a:rect l="l" t="t" r="r" b="b"/>
              <a:pathLst>
                <a:path w="2609215" h="759460">
                  <a:moveTo>
                    <a:pt x="2482596" y="0"/>
                  </a:moveTo>
                  <a:lnTo>
                    <a:pt x="126491" y="0"/>
                  </a:lnTo>
                  <a:lnTo>
                    <a:pt x="77259" y="9941"/>
                  </a:lnTo>
                  <a:lnTo>
                    <a:pt x="37052" y="37052"/>
                  </a:lnTo>
                  <a:lnTo>
                    <a:pt x="9941" y="77259"/>
                  </a:lnTo>
                  <a:lnTo>
                    <a:pt x="0" y="126492"/>
                  </a:lnTo>
                  <a:lnTo>
                    <a:pt x="0" y="632460"/>
                  </a:lnTo>
                  <a:lnTo>
                    <a:pt x="9941" y="681692"/>
                  </a:lnTo>
                  <a:lnTo>
                    <a:pt x="37052" y="721899"/>
                  </a:lnTo>
                  <a:lnTo>
                    <a:pt x="77259" y="749010"/>
                  </a:lnTo>
                  <a:lnTo>
                    <a:pt x="126491" y="758951"/>
                  </a:lnTo>
                  <a:lnTo>
                    <a:pt x="2482596" y="758951"/>
                  </a:lnTo>
                  <a:lnTo>
                    <a:pt x="2531828" y="749010"/>
                  </a:lnTo>
                  <a:lnTo>
                    <a:pt x="2572035" y="721899"/>
                  </a:lnTo>
                  <a:lnTo>
                    <a:pt x="2599146" y="681692"/>
                  </a:lnTo>
                  <a:lnTo>
                    <a:pt x="2609088" y="632460"/>
                  </a:lnTo>
                  <a:lnTo>
                    <a:pt x="2609088" y="126492"/>
                  </a:lnTo>
                  <a:lnTo>
                    <a:pt x="2599146" y="77259"/>
                  </a:lnTo>
                  <a:lnTo>
                    <a:pt x="2572035" y="37052"/>
                  </a:lnTo>
                  <a:lnTo>
                    <a:pt x="2531828" y="9941"/>
                  </a:lnTo>
                  <a:lnTo>
                    <a:pt x="2482596" y="0"/>
                  </a:lnTo>
                  <a:close/>
                </a:path>
              </a:pathLst>
            </a:custGeom>
            <a:solidFill>
              <a:srgbClr val="5B9BD4"/>
            </a:solidFill>
          </p:spPr>
          <p:txBody>
            <a:bodyPr wrap="square" lIns="0" tIns="0" rIns="0" bIns="0" rtlCol="0"/>
            <a:lstStyle/>
            <a:p>
              <a:endParaRPr/>
            </a:p>
          </p:txBody>
        </p:sp>
        <p:sp>
          <p:nvSpPr>
            <p:cNvPr id="15" name="object 15"/>
            <p:cNvSpPr/>
            <p:nvPr/>
          </p:nvSpPr>
          <p:spPr>
            <a:xfrm>
              <a:off x="11219687" y="4949951"/>
              <a:ext cx="2609215" cy="759460"/>
            </a:xfrm>
            <a:custGeom>
              <a:avLst/>
              <a:gdLst/>
              <a:ahLst/>
              <a:cxnLst/>
              <a:rect l="l" t="t" r="r" b="b"/>
              <a:pathLst>
                <a:path w="2609215" h="759460">
                  <a:moveTo>
                    <a:pt x="0" y="126492"/>
                  </a:moveTo>
                  <a:lnTo>
                    <a:pt x="9941" y="77259"/>
                  </a:lnTo>
                  <a:lnTo>
                    <a:pt x="37052" y="37052"/>
                  </a:lnTo>
                  <a:lnTo>
                    <a:pt x="77259" y="9941"/>
                  </a:lnTo>
                  <a:lnTo>
                    <a:pt x="126491" y="0"/>
                  </a:lnTo>
                  <a:lnTo>
                    <a:pt x="2482596" y="0"/>
                  </a:lnTo>
                  <a:lnTo>
                    <a:pt x="2531828" y="9941"/>
                  </a:lnTo>
                  <a:lnTo>
                    <a:pt x="2572035" y="37052"/>
                  </a:lnTo>
                  <a:lnTo>
                    <a:pt x="2599146" y="77259"/>
                  </a:lnTo>
                  <a:lnTo>
                    <a:pt x="2609088" y="126492"/>
                  </a:lnTo>
                  <a:lnTo>
                    <a:pt x="2609088" y="632460"/>
                  </a:lnTo>
                  <a:lnTo>
                    <a:pt x="2599146" y="681692"/>
                  </a:lnTo>
                  <a:lnTo>
                    <a:pt x="2572035" y="721899"/>
                  </a:lnTo>
                  <a:lnTo>
                    <a:pt x="2531828" y="749010"/>
                  </a:lnTo>
                  <a:lnTo>
                    <a:pt x="2482596" y="758951"/>
                  </a:lnTo>
                  <a:lnTo>
                    <a:pt x="126491" y="758951"/>
                  </a:lnTo>
                  <a:lnTo>
                    <a:pt x="77259" y="749010"/>
                  </a:lnTo>
                  <a:lnTo>
                    <a:pt x="37052" y="721899"/>
                  </a:lnTo>
                  <a:lnTo>
                    <a:pt x="9941" y="681692"/>
                  </a:lnTo>
                  <a:lnTo>
                    <a:pt x="0" y="632460"/>
                  </a:lnTo>
                  <a:lnTo>
                    <a:pt x="0" y="126492"/>
                  </a:lnTo>
                  <a:close/>
                </a:path>
              </a:pathLst>
            </a:custGeom>
            <a:ln w="12192">
              <a:solidFill>
                <a:srgbClr val="5B9BD4"/>
              </a:solidFill>
            </a:ln>
          </p:spPr>
          <p:txBody>
            <a:bodyPr wrap="square" lIns="0" tIns="0" rIns="0" bIns="0" rtlCol="0"/>
            <a:lstStyle/>
            <a:p>
              <a:endParaRPr/>
            </a:p>
          </p:txBody>
        </p:sp>
        <p:sp>
          <p:nvSpPr>
            <p:cNvPr id="16" name="object 16"/>
            <p:cNvSpPr/>
            <p:nvPr/>
          </p:nvSpPr>
          <p:spPr>
            <a:xfrm>
              <a:off x="11219687" y="3982211"/>
              <a:ext cx="2609215" cy="760730"/>
            </a:xfrm>
            <a:custGeom>
              <a:avLst/>
              <a:gdLst/>
              <a:ahLst/>
              <a:cxnLst/>
              <a:rect l="l" t="t" r="r" b="b"/>
              <a:pathLst>
                <a:path w="2609215" h="760729">
                  <a:moveTo>
                    <a:pt x="2482342" y="0"/>
                  </a:moveTo>
                  <a:lnTo>
                    <a:pt x="126745" y="0"/>
                  </a:lnTo>
                  <a:lnTo>
                    <a:pt x="77420" y="9963"/>
                  </a:lnTo>
                  <a:lnTo>
                    <a:pt x="37131" y="37131"/>
                  </a:lnTo>
                  <a:lnTo>
                    <a:pt x="9963" y="77420"/>
                  </a:lnTo>
                  <a:lnTo>
                    <a:pt x="0" y="126746"/>
                  </a:lnTo>
                  <a:lnTo>
                    <a:pt x="0" y="633729"/>
                  </a:lnTo>
                  <a:lnTo>
                    <a:pt x="9963" y="683055"/>
                  </a:lnTo>
                  <a:lnTo>
                    <a:pt x="37131" y="723344"/>
                  </a:lnTo>
                  <a:lnTo>
                    <a:pt x="77420" y="750512"/>
                  </a:lnTo>
                  <a:lnTo>
                    <a:pt x="126745" y="760476"/>
                  </a:lnTo>
                  <a:lnTo>
                    <a:pt x="2482342" y="760476"/>
                  </a:lnTo>
                  <a:lnTo>
                    <a:pt x="2531667" y="750512"/>
                  </a:lnTo>
                  <a:lnTo>
                    <a:pt x="2571956" y="723344"/>
                  </a:lnTo>
                  <a:lnTo>
                    <a:pt x="2599124" y="683055"/>
                  </a:lnTo>
                  <a:lnTo>
                    <a:pt x="2609088" y="633729"/>
                  </a:lnTo>
                  <a:lnTo>
                    <a:pt x="2609088" y="126746"/>
                  </a:lnTo>
                  <a:lnTo>
                    <a:pt x="2599124" y="77420"/>
                  </a:lnTo>
                  <a:lnTo>
                    <a:pt x="2571956" y="37131"/>
                  </a:lnTo>
                  <a:lnTo>
                    <a:pt x="2531667" y="9963"/>
                  </a:lnTo>
                  <a:lnTo>
                    <a:pt x="2482342" y="0"/>
                  </a:lnTo>
                  <a:close/>
                </a:path>
              </a:pathLst>
            </a:custGeom>
            <a:solidFill>
              <a:srgbClr val="5B9BD4"/>
            </a:solidFill>
          </p:spPr>
          <p:txBody>
            <a:bodyPr wrap="square" lIns="0" tIns="0" rIns="0" bIns="0" rtlCol="0"/>
            <a:lstStyle/>
            <a:p>
              <a:endParaRPr/>
            </a:p>
          </p:txBody>
        </p:sp>
        <p:sp>
          <p:nvSpPr>
            <p:cNvPr id="17" name="object 17"/>
            <p:cNvSpPr/>
            <p:nvPr/>
          </p:nvSpPr>
          <p:spPr>
            <a:xfrm>
              <a:off x="11219687" y="3982211"/>
              <a:ext cx="2609215" cy="760730"/>
            </a:xfrm>
            <a:custGeom>
              <a:avLst/>
              <a:gdLst/>
              <a:ahLst/>
              <a:cxnLst/>
              <a:rect l="l" t="t" r="r" b="b"/>
              <a:pathLst>
                <a:path w="2609215" h="760729">
                  <a:moveTo>
                    <a:pt x="0" y="126746"/>
                  </a:moveTo>
                  <a:lnTo>
                    <a:pt x="9963" y="77420"/>
                  </a:lnTo>
                  <a:lnTo>
                    <a:pt x="37131" y="37131"/>
                  </a:lnTo>
                  <a:lnTo>
                    <a:pt x="77420" y="9963"/>
                  </a:lnTo>
                  <a:lnTo>
                    <a:pt x="126745" y="0"/>
                  </a:lnTo>
                  <a:lnTo>
                    <a:pt x="2482342" y="0"/>
                  </a:lnTo>
                  <a:lnTo>
                    <a:pt x="2531667" y="9963"/>
                  </a:lnTo>
                  <a:lnTo>
                    <a:pt x="2571956" y="37131"/>
                  </a:lnTo>
                  <a:lnTo>
                    <a:pt x="2599124" y="77420"/>
                  </a:lnTo>
                  <a:lnTo>
                    <a:pt x="2609088" y="126746"/>
                  </a:lnTo>
                  <a:lnTo>
                    <a:pt x="2609088" y="633729"/>
                  </a:lnTo>
                  <a:lnTo>
                    <a:pt x="2599124" y="683055"/>
                  </a:lnTo>
                  <a:lnTo>
                    <a:pt x="2571956" y="723344"/>
                  </a:lnTo>
                  <a:lnTo>
                    <a:pt x="2531667" y="750512"/>
                  </a:lnTo>
                  <a:lnTo>
                    <a:pt x="2482342" y="760476"/>
                  </a:lnTo>
                  <a:lnTo>
                    <a:pt x="126745" y="760476"/>
                  </a:lnTo>
                  <a:lnTo>
                    <a:pt x="77420" y="750512"/>
                  </a:lnTo>
                  <a:lnTo>
                    <a:pt x="37131" y="723344"/>
                  </a:lnTo>
                  <a:lnTo>
                    <a:pt x="9963" y="683055"/>
                  </a:lnTo>
                  <a:lnTo>
                    <a:pt x="0" y="633729"/>
                  </a:lnTo>
                  <a:lnTo>
                    <a:pt x="0" y="126746"/>
                  </a:lnTo>
                  <a:close/>
                </a:path>
              </a:pathLst>
            </a:custGeom>
            <a:ln w="12192">
              <a:solidFill>
                <a:srgbClr val="5B9BD4"/>
              </a:solidFill>
            </a:ln>
          </p:spPr>
          <p:txBody>
            <a:bodyPr wrap="square" lIns="0" tIns="0" rIns="0" bIns="0" rtlCol="0"/>
            <a:lstStyle/>
            <a:p>
              <a:endParaRPr/>
            </a:p>
          </p:txBody>
        </p:sp>
        <p:sp>
          <p:nvSpPr>
            <p:cNvPr id="18" name="object 18"/>
            <p:cNvSpPr/>
            <p:nvPr/>
          </p:nvSpPr>
          <p:spPr>
            <a:xfrm>
              <a:off x="11187683" y="3976116"/>
              <a:ext cx="2609215" cy="760730"/>
            </a:xfrm>
            <a:custGeom>
              <a:avLst/>
              <a:gdLst/>
              <a:ahLst/>
              <a:cxnLst/>
              <a:rect l="l" t="t" r="r" b="b"/>
              <a:pathLst>
                <a:path w="2609215" h="760729">
                  <a:moveTo>
                    <a:pt x="2482342" y="0"/>
                  </a:moveTo>
                  <a:lnTo>
                    <a:pt x="126746" y="0"/>
                  </a:lnTo>
                  <a:lnTo>
                    <a:pt x="77420" y="9963"/>
                  </a:lnTo>
                  <a:lnTo>
                    <a:pt x="37131" y="37131"/>
                  </a:lnTo>
                  <a:lnTo>
                    <a:pt x="9963" y="77420"/>
                  </a:lnTo>
                  <a:lnTo>
                    <a:pt x="0" y="126746"/>
                  </a:lnTo>
                  <a:lnTo>
                    <a:pt x="0" y="633730"/>
                  </a:lnTo>
                  <a:lnTo>
                    <a:pt x="9963" y="683055"/>
                  </a:lnTo>
                  <a:lnTo>
                    <a:pt x="37131" y="723344"/>
                  </a:lnTo>
                  <a:lnTo>
                    <a:pt x="77420" y="750512"/>
                  </a:lnTo>
                  <a:lnTo>
                    <a:pt x="126746" y="760476"/>
                  </a:lnTo>
                  <a:lnTo>
                    <a:pt x="2482342" y="760476"/>
                  </a:lnTo>
                  <a:lnTo>
                    <a:pt x="2531667" y="750512"/>
                  </a:lnTo>
                  <a:lnTo>
                    <a:pt x="2571956" y="723344"/>
                  </a:lnTo>
                  <a:lnTo>
                    <a:pt x="2599124" y="683055"/>
                  </a:lnTo>
                  <a:lnTo>
                    <a:pt x="2609087" y="633730"/>
                  </a:lnTo>
                  <a:lnTo>
                    <a:pt x="2609087" y="126746"/>
                  </a:lnTo>
                  <a:lnTo>
                    <a:pt x="2599124" y="77420"/>
                  </a:lnTo>
                  <a:lnTo>
                    <a:pt x="2571956" y="37131"/>
                  </a:lnTo>
                  <a:lnTo>
                    <a:pt x="2531667" y="9963"/>
                  </a:lnTo>
                  <a:lnTo>
                    <a:pt x="2482342" y="0"/>
                  </a:lnTo>
                  <a:close/>
                </a:path>
              </a:pathLst>
            </a:custGeom>
            <a:solidFill>
              <a:srgbClr val="5B9BD4"/>
            </a:solidFill>
          </p:spPr>
          <p:txBody>
            <a:bodyPr wrap="square" lIns="0" tIns="0" rIns="0" bIns="0" rtlCol="0"/>
            <a:lstStyle/>
            <a:p>
              <a:endParaRPr/>
            </a:p>
          </p:txBody>
        </p:sp>
        <p:sp>
          <p:nvSpPr>
            <p:cNvPr id="19" name="object 19"/>
            <p:cNvSpPr/>
            <p:nvPr/>
          </p:nvSpPr>
          <p:spPr>
            <a:xfrm>
              <a:off x="11187683" y="3976116"/>
              <a:ext cx="2609215" cy="760730"/>
            </a:xfrm>
            <a:custGeom>
              <a:avLst/>
              <a:gdLst/>
              <a:ahLst/>
              <a:cxnLst/>
              <a:rect l="l" t="t" r="r" b="b"/>
              <a:pathLst>
                <a:path w="2609215" h="760729">
                  <a:moveTo>
                    <a:pt x="0" y="126746"/>
                  </a:moveTo>
                  <a:lnTo>
                    <a:pt x="9963" y="77420"/>
                  </a:lnTo>
                  <a:lnTo>
                    <a:pt x="37131" y="37131"/>
                  </a:lnTo>
                  <a:lnTo>
                    <a:pt x="77420" y="9963"/>
                  </a:lnTo>
                  <a:lnTo>
                    <a:pt x="126746" y="0"/>
                  </a:lnTo>
                  <a:lnTo>
                    <a:pt x="2482342" y="0"/>
                  </a:lnTo>
                  <a:lnTo>
                    <a:pt x="2531667" y="9963"/>
                  </a:lnTo>
                  <a:lnTo>
                    <a:pt x="2571956" y="37131"/>
                  </a:lnTo>
                  <a:lnTo>
                    <a:pt x="2599124" y="77420"/>
                  </a:lnTo>
                  <a:lnTo>
                    <a:pt x="2609087" y="126746"/>
                  </a:lnTo>
                  <a:lnTo>
                    <a:pt x="2609087" y="633730"/>
                  </a:lnTo>
                  <a:lnTo>
                    <a:pt x="2599124" y="683055"/>
                  </a:lnTo>
                  <a:lnTo>
                    <a:pt x="2571956" y="723344"/>
                  </a:lnTo>
                  <a:lnTo>
                    <a:pt x="2531667" y="750512"/>
                  </a:lnTo>
                  <a:lnTo>
                    <a:pt x="2482342" y="760476"/>
                  </a:lnTo>
                  <a:lnTo>
                    <a:pt x="126746" y="760476"/>
                  </a:lnTo>
                  <a:lnTo>
                    <a:pt x="77420" y="750512"/>
                  </a:lnTo>
                  <a:lnTo>
                    <a:pt x="37131" y="723344"/>
                  </a:lnTo>
                  <a:lnTo>
                    <a:pt x="9963" y="683055"/>
                  </a:lnTo>
                  <a:lnTo>
                    <a:pt x="0" y="633730"/>
                  </a:lnTo>
                  <a:lnTo>
                    <a:pt x="0" y="126746"/>
                  </a:lnTo>
                  <a:close/>
                </a:path>
              </a:pathLst>
            </a:custGeom>
            <a:ln w="12192">
              <a:solidFill>
                <a:srgbClr val="5B9BD4"/>
              </a:solidFill>
            </a:ln>
          </p:spPr>
          <p:txBody>
            <a:bodyPr wrap="square" lIns="0" tIns="0" rIns="0" bIns="0" rtlCol="0"/>
            <a:lstStyle/>
            <a:p>
              <a:endParaRPr/>
            </a:p>
          </p:txBody>
        </p:sp>
        <p:sp>
          <p:nvSpPr>
            <p:cNvPr id="20" name="object 20"/>
            <p:cNvSpPr/>
            <p:nvPr/>
          </p:nvSpPr>
          <p:spPr>
            <a:xfrm>
              <a:off x="11219687" y="5919216"/>
              <a:ext cx="2609215" cy="760730"/>
            </a:xfrm>
            <a:custGeom>
              <a:avLst/>
              <a:gdLst/>
              <a:ahLst/>
              <a:cxnLst/>
              <a:rect l="l" t="t" r="r" b="b"/>
              <a:pathLst>
                <a:path w="2609215" h="760729">
                  <a:moveTo>
                    <a:pt x="2482342" y="0"/>
                  </a:moveTo>
                  <a:lnTo>
                    <a:pt x="126745" y="0"/>
                  </a:lnTo>
                  <a:lnTo>
                    <a:pt x="77420" y="9963"/>
                  </a:lnTo>
                  <a:lnTo>
                    <a:pt x="37131" y="37131"/>
                  </a:lnTo>
                  <a:lnTo>
                    <a:pt x="9963" y="77420"/>
                  </a:lnTo>
                  <a:lnTo>
                    <a:pt x="0" y="126745"/>
                  </a:lnTo>
                  <a:lnTo>
                    <a:pt x="0" y="633729"/>
                  </a:lnTo>
                  <a:lnTo>
                    <a:pt x="9963" y="683055"/>
                  </a:lnTo>
                  <a:lnTo>
                    <a:pt x="37131" y="723344"/>
                  </a:lnTo>
                  <a:lnTo>
                    <a:pt x="77420" y="750512"/>
                  </a:lnTo>
                  <a:lnTo>
                    <a:pt x="126745" y="760475"/>
                  </a:lnTo>
                  <a:lnTo>
                    <a:pt x="2482342" y="760475"/>
                  </a:lnTo>
                  <a:lnTo>
                    <a:pt x="2531667" y="750512"/>
                  </a:lnTo>
                  <a:lnTo>
                    <a:pt x="2571956" y="723344"/>
                  </a:lnTo>
                  <a:lnTo>
                    <a:pt x="2599124" y="683055"/>
                  </a:lnTo>
                  <a:lnTo>
                    <a:pt x="2609088" y="633729"/>
                  </a:lnTo>
                  <a:lnTo>
                    <a:pt x="2609088" y="126745"/>
                  </a:lnTo>
                  <a:lnTo>
                    <a:pt x="2599124" y="77420"/>
                  </a:lnTo>
                  <a:lnTo>
                    <a:pt x="2571956" y="37131"/>
                  </a:lnTo>
                  <a:lnTo>
                    <a:pt x="2531667" y="9963"/>
                  </a:lnTo>
                  <a:lnTo>
                    <a:pt x="2482342" y="0"/>
                  </a:lnTo>
                  <a:close/>
                </a:path>
              </a:pathLst>
            </a:custGeom>
            <a:solidFill>
              <a:srgbClr val="5B9BD4"/>
            </a:solidFill>
          </p:spPr>
          <p:txBody>
            <a:bodyPr wrap="square" lIns="0" tIns="0" rIns="0" bIns="0" rtlCol="0"/>
            <a:lstStyle/>
            <a:p>
              <a:endParaRPr/>
            </a:p>
          </p:txBody>
        </p:sp>
        <p:sp>
          <p:nvSpPr>
            <p:cNvPr id="21" name="object 21"/>
            <p:cNvSpPr/>
            <p:nvPr/>
          </p:nvSpPr>
          <p:spPr>
            <a:xfrm>
              <a:off x="11219687" y="5919216"/>
              <a:ext cx="2609215" cy="760730"/>
            </a:xfrm>
            <a:custGeom>
              <a:avLst/>
              <a:gdLst/>
              <a:ahLst/>
              <a:cxnLst/>
              <a:rect l="l" t="t" r="r" b="b"/>
              <a:pathLst>
                <a:path w="2609215" h="760729">
                  <a:moveTo>
                    <a:pt x="0" y="126745"/>
                  </a:moveTo>
                  <a:lnTo>
                    <a:pt x="9963" y="77420"/>
                  </a:lnTo>
                  <a:lnTo>
                    <a:pt x="37131" y="37131"/>
                  </a:lnTo>
                  <a:lnTo>
                    <a:pt x="77420" y="9963"/>
                  </a:lnTo>
                  <a:lnTo>
                    <a:pt x="126745" y="0"/>
                  </a:lnTo>
                  <a:lnTo>
                    <a:pt x="2482342" y="0"/>
                  </a:lnTo>
                  <a:lnTo>
                    <a:pt x="2531667" y="9963"/>
                  </a:lnTo>
                  <a:lnTo>
                    <a:pt x="2571956" y="37131"/>
                  </a:lnTo>
                  <a:lnTo>
                    <a:pt x="2599124" y="77420"/>
                  </a:lnTo>
                  <a:lnTo>
                    <a:pt x="2609088" y="126745"/>
                  </a:lnTo>
                  <a:lnTo>
                    <a:pt x="2609088" y="633729"/>
                  </a:lnTo>
                  <a:lnTo>
                    <a:pt x="2599124" y="683055"/>
                  </a:lnTo>
                  <a:lnTo>
                    <a:pt x="2571956" y="723344"/>
                  </a:lnTo>
                  <a:lnTo>
                    <a:pt x="2531667" y="750512"/>
                  </a:lnTo>
                  <a:lnTo>
                    <a:pt x="2482342" y="760475"/>
                  </a:lnTo>
                  <a:lnTo>
                    <a:pt x="126745" y="760475"/>
                  </a:lnTo>
                  <a:lnTo>
                    <a:pt x="77420" y="750512"/>
                  </a:lnTo>
                  <a:lnTo>
                    <a:pt x="37131" y="723344"/>
                  </a:lnTo>
                  <a:lnTo>
                    <a:pt x="9963" y="683055"/>
                  </a:lnTo>
                  <a:lnTo>
                    <a:pt x="0" y="633729"/>
                  </a:lnTo>
                  <a:lnTo>
                    <a:pt x="0" y="126745"/>
                  </a:lnTo>
                  <a:close/>
                </a:path>
              </a:pathLst>
            </a:custGeom>
            <a:ln w="12192">
              <a:solidFill>
                <a:srgbClr val="5B9BD4"/>
              </a:solidFill>
            </a:ln>
          </p:spPr>
          <p:txBody>
            <a:bodyPr wrap="square" lIns="0" tIns="0" rIns="0" bIns="0" rtlCol="0"/>
            <a:lstStyle/>
            <a:p>
              <a:endParaRPr/>
            </a:p>
          </p:txBody>
        </p:sp>
        <p:sp>
          <p:nvSpPr>
            <p:cNvPr id="22" name="object 22"/>
            <p:cNvSpPr/>
            <p:nvPr/>
          </p:nvSpPr>
          <p:spPr>
            <a:xfrm>
              <a:off x="11187683" y="3000755"/>
              <a:ext cx="2609215" cy="759460"/>
            </a:xfrm>
            <a:custGeom>
              <a:avLst/>
              <a:gdLst/>
              <a:ahLst/>
              <a:cxnLst/>
              <a:rect l="l" t="t" r="r" b="b"/>
              <a:pathLst>
                <a:path w="2609215" h="759460">
                  <a:moveTo>
                    <a:pt x="2482596" y="0"/>
                  </a:moveTo>
                  <a:lnTo>
                    <a:pt x="126492" y="0"/>
                  </a:lnTo>
                  <a:lnTo>
                    <a:pt x="77259" y="9941"/>
                  </a:lnTo>
                  <a:lnTo>
                    <a:pt x="37052" y="37052"/>
                  </a:lnTo>
                  <a:lnTo>
                    <a:pt x="9941" y="77259"/>
                  </a:lnTo>
                  <a:lnTo>
                    <a:pt x="0" y="126492"/>
                  </a:lnTo>
                  <a:lnTo>
                    <a:pt x="0" y="632460"/>
                  </a:lnTo>
                  <a:lnTo>
                    <a:pt x="9941" y="681692"/>
                  </a:lnTo>
                  <a:lnTo>
                    <a:pt x="37052" y="721899"/>
                  </a:lnTo>
                  <a:lnTo>
                    <a:pt x="77259" y="749010"/>
                  </a:lnTo>
                  <a:lnTo>
                    <a:pt x="126492" y="758952"/>
                  </a:lnTo>
                  <a:lnTo>
                    <a:pt x="2482596" y="758952"/>
                  </a:lnTo>
                  <a:lnTo>
                    <a:pt x="2531828" y="749010"/>
                  </a:lnTo>
                  <a:lnTo>
                    <a:pt x="2572035" y="721899"/>
                  </a:lnTo>
                  <a:lnTo>
                    <a:pt x="2599146" y="681692"/>
                  </a:lnTo>
                  <a:lnTo>
                    <a:pt x="2609087" y="632460"/>
                  </a:lnTo>
                  <a:lnTo>
                    <a:pt x="2609087" y="126492"/>
                  </a:lnTo>
                  <a:lnTo>
                    <a:pt x="2599146" y="77259"/>
                  </a:lnTo>
                  <a:lnTo>
                    <a:pt x="2572035" y="37052"/>
                  </a:lnTo>
                  <a:lnTo>
                    <a:pt x="2531828" y="9941"/>
                  </a:lnTo>
                  <a:lnTo>
                    <a:pt x="2482596" y="0"/>
                  </a:lnTo>
                  <a:close/>
                </a:path>
              </a:pathLst>
            </a:custGeom>
            <a:solidFill>
              <a:srgbClr val="5B9BD4"/>
            </a:solidFill>
          </p:spPr>
          <p:txBody>
            <a:bodyPr wrap="square" lIns="0" tIns="0" rIns="0" bIns="0" rtlCol="0"/>
            <a:lstStyle/>
            <a:p>
              <a:endParaRPr/>
            </a:p>
          </p:txBody>
        </p:sp>
        <p:sp>
          <p:nvSpPr>
            <p:cNvPr id="23" name="object 23"/>
            <p:cNvSpPr/>
            <p:nvPr/>
          </p:nvSpPr>
          <p:spPr>
            <a:xfrm>
              <a:off x="11187683" y="3000755"/>
              <a:ext cx="2609215" cy="759460"/>
            </a:xfrm>
            <a:custGeom>
              <a:avLst/>
              <a:gdLst/>
              <a:ahLst/>
              <a:cxnLst/>
              <a:rect l="l" t="t" r="r" b="b"/>
              <a:pathLst>
                <a:path w="2609215" h="759460">
                  <a:moveTo>
                    <a:pt x="0" y="126492"/>
                  </a:moveTo>
                  <a:lnTo>
                    <a:pt x="9941" y="77259"/>
                  </a:lnTo>
                  <a:lnTo>
                    <a:pt x="37052" y="37052"/>
                  </a:lnTo>
                  <a:lnTo>
                    <a:pt x="77259" y="9941"/>
                  </a:lnTo>
                  <a:lnTo>
                    <a:pt x="126492" y="0"/>
                  </a:lnTo>
                  <a:lnTo>
                    <a:pt x="2482596" y="0"/>
                  </a:lnTo>
                  <a:lnTo>
                    <a:pt x="2531828" y="9941"/>
                  </a:lnTo>
                  <a:lnTo>
                    <a:pt x="2572035" y="37052"/>
                  </a:lnTo>
                  <a:lnTo>
                    <a:pt x="2599146" y="77259"/>
                  </a:lnTo>
                  <a:lnTo>
                    <a:pt x="2609087" y="126492"/>
                  </a:lnTo>
                  <a:lnTo>
                    <a:pt x="2609087" y="632460"/>
                  </a:lnTo>
                  <a:lnTo>
                    <a:pt x="2599146" y="681692"/>
                  </a:lnTo>
                  <a:lnTo>
                    <a:pt x="2572035" y="721899"/>
                  </a:lnTo>
                  <a:lnTo>
                    <a:pt x="2531828" y="749010"/>
                  </a:lnTo>
                  <a:lnTo>
                    <a:pt x="2482596" y="758952"/>
                  </a:lnTo>
                  <a:lnTo>
                    <a:pt x="126492" y="758952"/>
                  </a:lnTo>
                  <a:lnTo>
                    <a:pt x="77259" y="749010"/>
                  </a:lnTo>
                  <a:lnTo>
                    <a:pt x="37052" y="721899"/>
                  </a:lnTo>
                  <a:lnTo>
                    <a:pt x="9941" y="681692"/>
                  </a:lnTo>
                  <a:lnTo>
                    <a:pt x="0" y="632460"/>
                  </a:lnTo>
                  <a:lnTo>
                    <a:pt x="0" y="126492"/>
                  </a:lnTo>
                  <a:close/>
                </a:path>
              </a:pathLst>
            </a:custGeom>
            <a:ln w="12192">
              <a:solidFill>
                <a:srgbClr val="5B9BD4"/>
              </a:solidFill>
            </a:ln>
          </p:spPr>
          <p:txBody>
            <a:bodyPr wrap="square" lIns="0" tIns="0" rIns="0" bIns="0" rtlCol="0"/>
            <a:lstStyle/>
            <a:p>
              <a:endParaRPr/>
            </a:p>
          </p:txBody>
        </p:sp>
      </p:grpSp>
      <p:sp>
        <p:nvSpPr>
          <p:cNvPr id="24" name="object 24"/>
          <p:cNvSpPr txBox="1"/>
          <p:nvPr/>
        </p:nvSpPr>
        <p:spPr>
          <a:xfrm>
            <a:off x="11902185" y="3166617"/>
            <a:ext cx="1204595" cy="1297791"/>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FFFF"/>
                </a:solidFill>
                <a:latin typeface="Noto Sans"/>
                <a:cs typeface="Noto Sans"/>
              </a:rPr>
              <a:t>Lambda</a:t>
            </a:r>
            <a:endParaRPr sz="2400" dirty="0">
              <a:latin typeface="Noto Sans"/>
              <a:cs typeface="Noto Sans"/>
            </a:endParaRPr>
          </a:p>
          <a:p>
            <a:pPr>
              <a:lnSpc>
                <a:spcPct val="100000"/>
              </a:lnSpc>
              <a:spcBef>
                <a:spcPts val="20"/>
              </a:spcBef>
            </a:pPr>
            <a:endParaRPr sz="3550" dirty="0">
              <a:latin typeface="Noto Sans"/>
              <a:cs typeface="Noto Sans"/>
            </a:endParaRPr>
          </a:p>
          <a:p>
            <a:pPr marL="53975">
              <a:lnSpc>
                <a:spcPct val="100000"/>
              </a:lnSpc>
            </a:pPr>
            <a:endParaRPr sz="2400" dirty="0">
              <a:latin typeface="Noto Sans"/>
              <a:cs typeface="Noto Sans"/>
            </a:endParaRPr>
          </a:p>
        </p:txBody>
      </p:sp>
      <p:sp>
        <p:nvSpPr>
          <p:cNvPr id="25" name="object 25"/>
          <p:cNvSpPr txBox="1"/>
          <p:nvPr/>
        </p:nvSpPr>
        <p:spPr>
          <a:xfrm>
            <a:off x="7484744" y="5832728"/>
            <a:ext cx="1297305"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Noto Sans"/>
                <a:cs typeface="Noto Sans"/>
              </a:rPr>
              <a:t>SNS</a:t>
            </a:r>
            <a:r>
              <a:rPr sz="2200" spc="-45" dirty="0">
                <a:latin typeface="Noto Sans"/>
                <a:cs typeface="Noto Sans"/>
              </a:rPr>
              <a:t> </a:t>
            </a:r>
            <a:r>
              <a:rPr sz="2200" b="1" spc="-65" dirty="0">
                <a:latin typeface="Noto Sans"/>
                <a:cs typeface="Noto Sans"/>
              </a:rPr>
              <a:t>T</a:t>
            </a:r>
            <a:r>
              <a:rPr sz="2200" spc="-65" dirty="0">
                <a:latin typeface="Noto Sans"/>
                <a:cs typeface="Noto Sans"/>
              </a:rPr>
              <a:t>opi</a:t>
            </a:r>
            <a:r>
              <a:rPr sz="2200" b="1" spc="-65" dirty="0">
                <a:latin typeface="Noto Sans"/>
                <a:cs typeface="Noto Sans"/>
              </a:rPr>
              <a:t>c</a:t>
            </a:r>
            <a:endParaRPr sz="2200">
              <a:latin typeface="Noto Sans"/>
              <a:cs typeface="Noto Sans"/>
            </a:endParaRPr>
          </a:p>
        </p:txBody>
      </p:sp>
      <p:sp>
        <p:nvSpPr>
          <p:cNvPr id="26" name="object 26"/>
          <p:cNvSpPr txBox="1"/>
          <p:nvPr/>
        </p:nvSpPr>
        <p:spPr>
          <a:xfrm>
            <a:off x="7262621" y="4412742"/>
            <a:ext cx="1642745"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Noto Sans"/>
                <a:cs typeface="Noto Sans"/>
              </a:rPr>
              <a:t>Access</a:t>
            </a:r>
            <a:r>
              <a:rPr sz="2200" spc="-45" dirty="0">
                <a:latin typeface="Noto Sans"/>
                <a:cs typeface="Noto Sans"/>
              </a:rPr>
              <a:t> </a:t>
            </a:r>
            <a:r>
              <a:rPr sz="2200" spc="-20" dirty="0">
                <a:latin typeface="Noto Sans"/>
                <a:cs typeface="Noto Sans"/>
              </a:rPr>
              <a:t>Point</a:t>
            </a:r>
            <a:endParaRPr sz="2200">
              <a:latin typeface="Noto Sans"/>
              <a:cs typeface="Noto Sans"/>
            </a:endParaRPr>
          </a:p>
        </p:txBody>
      </p:sp>
      <p:grpSp>
        <p:nvGrpSpPr>
          <p:cNvPr id="27" name="object 27"/>
          <p:cNvGrpSpPr/>
          <p:nvPr/>
        </p:nvGrpSpPr>
        <p:grpSpPr>
          <a:xfrm>
            <a:off x="9903714" y="3396234"/>
            <a:ext cx="967105" cy="3771900"/>
            <a:chOff x="9903714" y="3396234"/>
            <a:chExt cx="967105" cy="3771900"/>
          </a:xfrm>
        </p:grpSpPr>
        <p:sp>
          <p:nvSpPr>
            <p:cNvPr id="28" name="object 28"/>
            <p:cNvSpPr/>
            <p:nvPr/>
          </p:nvSpPr>
          <p:spPr>
            <a:xfrm>
              <a:off x="9915906" y="3434334"/>
              <a:ext cx="0" cy="3693160"/>
            </a:xfrm>
            <a:custGeom>
              <a:avLst/>
              <a:gdLst/>
              <a:ahLst/>
              <a:cxnLst/>
              <a:rect l="l" t="t" r="r" b="b"/>
              <a:pathLst>
                <a:path h="3693159">
                  <a:moveTo>
                    <a:pt x="0" y="0"/>
                  </a:moveTo>
                  <a:lnTo>
                    <a:pt x="0" y="3692652"/>
                  </a:lnTo>
                </a:path>
              </a:pathLst>
            </a:custGeom>
            <a:ln w="19812">
              <a:solidFill>
                <a:srgbClr val="EC7C30"/>
              </a:solidFill>
            </a:ln>
          </p:spPr>
          <p:txBody>
            <a:bodyPr wrap="square" lIns="0" tIns="0" rIns="0" bIns="0" rtlCol="0"/>
            <a:lstStyle/>
            <a:p>
              <a:endParaRPr/>
            </a:p>
          </p:txBody>
        </p:sp>
        <p:sp>
          <p:nvSpPr>
            <p:cNvPr id="29" name="object 29"/>
            <p:cNvSpPr/>
            <p:nvPr/>
          </p:nvSpPr>
          <p:spPr>
            <a:xfrm>
              <a:off x="9903714" y="3396233"/>
              <a:ext cx="967105" cy="3771900"/>
            </a:xfrm>
            <a:custGeom>
              <a:avLst/>
              <a:gdLst/>
              <a:ahLst/>
              <a:cxnLst/>
              <a:rect l="l" t="t" r="r" b="b"/>
              <a:pathLst>
                <a:path w="967104" h="3771900">
                  <a:moveTo>
                    <a:pt x="966851" y="3733800"/>
                  </a:moveTo>
                  <a:lnTo>
                    <a:pt x="947039" y="3723894"/>
                  </a:lnTo>
                  <a:lnTo>
                    <a:pt x="890651" y="3695700"/>
                  </a:lnTo>
                  <a:lnTo>
                    <a:pt x="890651" y="3723894"/>
                  </a:lnTo>
                  <a:lnTo>
                    <a:pt x="0" y="3723894"/>
                  </a:lnTo>
                  <a:lnTo>
                    <a:pt x="0" y="3743706"/>
                  </a:lnTo>
                  <a:lnTo>
                    <a:pt x="890651" y="3743706"/>
                  </a:lnTo>
                  <a:lnTo>
                    <a:pt x="890651" y="3771900"/>
                  </a:lnTo>
                  <a:lnTo>
                    <a:pt x="947039" y="3743706"/>
                  </a:lnTo>
                  <a:lnTo>
                    <a:pt x="966851" y="3733800"/>
                  </a:lnTo>
                  <a:close/>
                </a:path>
                <a:path w="967104" h="3771900">
                  <a:moveTo>
                    <a:pt x="966851" y="2805684"/>
                  </a:moveTo>
                  <a:lnTo>
                    <a:pt x="947039" y="2795778"/>
                  </a:lnTo>
                  <a:lnTo>
                    <a:pt x="890651" y="2767584"/>
                  </a:lnTo>
                  <a:lnTo>
                    <a:pt x="890651" y="2795778"/>
                  </a:lnTo>
                  <a:lnTo>
                    <a:pt x="0" y="2795778"/>
                  </a:lnTo>
                  <a:lnTo>
                    <a:pt x="0" y="2815590"/>
                  </a:lnTo>
                  <a:lnTo>
                    <a:pt x="890651" y="2815590"/>
                  </a:lnTo>
                  <a:lnTo>
                    <a:pt x="890651" y="2843784"/>
                  </a:lnTo>
                  <a:lnTo>
                    <a:pt x="947039" y="2815590"/>
                  </a:lnTo>
                  <a:lnTo>
                    <a:pt x="966851" y="2805684"/>
                  </a:lnTo>
                  <a:close/>
                </a:path>
                <a:path w="967104" h="3771900">
                  <a:moveTo>
                    <a:pt x="966851" y="1011936"/>
                  </a:moveTo>
                  <a:lnTo>
                    <a:pt x="947039" y="1002030"/>
                  </a:lnTo>
                  <a:lnTo>
                    <a:pt x="890651" y="973836"/>
                  </a:lnTo>
                  <a:lnTo>
                    <a:pt x="890651" y="1002030"/>
                  </a:lnTo>
                  <a:lnTo>
                    <a:pt x="0" y="1002030"/>
                  </a:lnTo>
                  <a:lnTo>
                    <a:pt x="0" y="1021842"/>
                  </a:lnTo>
                  <a:lnTo>
                    <a:pt x="890651" y="1021842"/>
                  </a:lnTo>
                  <a:lnTo>
                    <a:pt x="890651" y="1050036"/>
                  </a:lnTo>
                  <a:lnTo>
                    <a:pt x="947039" y="1021842"/>
                  </a:lnTo>
                  <a:lnTo>
                    <a:pt x="966851" y="1011936"/>
                  </a:lnTo>
                  <a:close/>
                </a:path>
                <a:path w="967104" h="3771900">
                  <a:moveTo>
                    <a:pt x="966851" y="38100"/>
                  </a:moveTo>
                  <a:lnTo>
                    <a:pt x="947039" y="28194"/>
                  </a:lnTo>
                  <a:lnTo>
                    <a:pt x="890651" y="0"/>
                  </a:lnTo>
                  <a:lnTo>
                    <a:pt x="890651" y="28194"/>
                  </a:lnTo>
                  <a:lnTo>
                    <a:pt x="0" y="28194"/>
                  </a:lnTo>
                  <a:lnTo>
                    <a:pt x="0" y="48006"/>
                  </a:lnTo>
                  <a:lnTo>
                    <a:pt x="890651" y="48006"/>
                  </a:lnTo>
                  <a:lnTo>
                    <a:pt x="890651" y="76200"/>
                  </a:lnTo>
                  <a:lnTo>
                    <a:pt x="947039" y="48006"/>
                  </a:lnTo>
                  <a:lnTo>
                    <a:pt x="966851" y="38100"/>
                  </a:lnTo>
                  <a:close/>
                </a:path>
              </a:pathLst>
            </a:custGeom>
            <a:solidFill>
              <a:srgbClr val="EC7C30"/>
            </a:solidFill>
          </p:spPr>
          <p:txBody>
            <a:bodyPr wrap="square" lIns="0" tIns="0" rIns="0" bIns="0" rtlCol="0"/>
            <a:lstStyle/>
            <a:p>
              <a:endParaRPr/>
            </a:p>
          </p:txBody>
        </p:sp>
      </p:grpSp>
      <p:grpSp>
        <p:nvGrpSpPr>
          <p:cNvPr id="30" name="object 30"/>
          <p:cNvGrpSpPr/>
          <p:nvPr/>
        </p:nvGrpSpPr>
        <p:grpSpPr>
          <a:xfrm>
            <a:off x="11023600" y="4953000"/>
            <a:ext cx="2807717" cy="759460"/>
            <a:chOff x="11187683" y="4953000"/>
            <a:chExt cx="2902332" cy="759460"/>
          </a:xfrm>
        </p:grpSpPr>
        <p:sp>
          <p:nvSpPr>
            <p:cNvPr id="31" name="object 31"/>
            <p:cNvSpPr/>
            <p:nvPr/>
          </p:nvSpPr>
          <p:spPr>
            <a:xfrm>
              <a:off x="11480800" y="4953000"/>
              <a:ext cx="2609215" cy="759460"/>
            </a:xfrm>
            <a:custGeom>
              <a:avLst/>
              <a:gdLst/>
              <a:ahLst/>
              <a:cxnLst/>
              <a:rect l="l" t="t" r="r" b="b"/>
              <a:pathLst>
                <a:path w="2609215" h="759460">
                  <a:moveTo>
                    <a:pt x="2482596" y="0"/>
                  </a:moveTo>
                  <a:lnTo>
                    <a:pt x="126492" y="0"/>
                  </a:lnTo>
                  <a:lnTo>
                    <a:pt x="77259" y="9941"/>
                  </a:lnTo>
                  <a:lnTo>
                    <a:pt x="37052" y="37052"/>
                  </a:lnTo>
                  <a:lnTo>
                    <a:pt x="9941" y="77259"/>
                  </a:lnTo>
                  <a:lnTo>
                    <a:pt x="0" y="126491"/>
                  </a:lnTo>
                  <a:lnTo>
                    <a:pt x="0" y="632460"/>
                  </a:lnTo>
                  <a:lnTo>
                    <a:pt x="9941" y="681692"/>
                  </a:lnTo>
                  <a:lnTo>
                    <a:pt x="37052" y="721899"/>
                  </a:lnTo>
                  <a:lnTo>
                    <a:pt x="77259" y="749010"/>
                  </a:lnTo>
                  <a:lnTo>
                    <a:pt x="126492" y="758951"/>
                  </a:lnTo>
                  <a:lnTo>
                    <a:pt x="2482596" y="758951"/>
                  </a:lnTo>
                  <a:lnTo>
                    <a:pt x="2531828" y="749010"/>
                  </a:lnTo>
                  <a:lnTo>
                    <a:pt x="2572035" y="721899"/>
                  </a:lnTo>
                  <a:lnTo>
                    <a:pt x="2599146" y="681692"/>
                  </a:lnTo>
                  <a:lnTo>
                    <a:pt x="2609087" y="632460"/>
                  </a:lnTo>
                  <a:lnTo>
                    <a:pt x="2609087" y="126491"/>
                  </a:lnTo>
                  <a:lnTo>
                    <a:pt x="2599146" y="77259"/>
                  </a:lnTo>
                  <a:lnTo>
                    <a:pt x="2572035" y="37052"/>
                  </a:lnTo>
                  <a:lnTo>
                    <a:pt x="2531828" y="9941"/>
                  </a:lnTo>
                  <a:lnTo>
                    <a:pt x="2482596" y="0"/>
                  </a:lnTo>
                  <a:close/>
                </a:path>
              </a:pathLst>
            </a:custGeom>
            <a:solidFill>
              <a:srgbClr val="5B9BD4"/>
            </a:solidFill>
          </p:spPr>
          <p:txBody>
            <a:bodyPr wrap="square" lIns="0" tIns="0" rIns="0" bIns="0" rtlCol="0"/>
            <a:lstStyle/>
            <a:p>
              <a:r>
                <a:rPr lang="en-IN" sz="2800" dirty="0" smtClean="0">
                  <a:solidFill>
                    <a:schemeClr val="bg1"/>
                  </a:solidFill>
                </a:rPr>
                <a:t>HTTP/S</a:t>
              </a:r>
              <a:endParaRPr sz="2800" dirty="0">
                <a:solidFill>
                  <a:schemeClr val="bg1"/>
                </a:solidFill>
              </a:endParaRPr>
            </a:p>
          </p:txBody>
        </p:sp>
        <p:sp>
          <p:nvSpPr>
            <p:cNvPr id="32" name="object 32"/>
            <p:cNvSpPr/>
            <p:nvPr/>
          </p:nvSpPr>
          <p:spPr>
            <a:xfrm>
              <a:off x="11187683" y="4953000"/>
              <a:ext cx="2609215" cy="759460"/>
            </a:xfrm>
            <a:custGeom>
              <a:avLst/>
              <a:gdLst/>
              <a:ahLst/>
              <a:cxnLst/>
              <a:rect l="l" t="t" r="r" b="b"/>
              <a:pathLst>
                <a:path w="2609215" h="759460">
                  <a:moveTo>
                    <a:pt x="0" y="126491"/>
                  </a:moveTo>
                  <a:lnTo>
                    <a:pt x="9941" y="77259"/>
                  </a:lnTo>
                  <a:lnTo>
                    <a:pt x="37052" y="37052"/>
                  </a:lnTo>
                  <a:lnTo>
                    <a:pt x="77259" y="9941"/>
                  </a:lnTo>
                  <a:lnTo>
                    <a:pt x="126492" y="0"/>
                  </a:lnTo>
                  <a:lnTo>
                    <a:pt x="2482596" y="0"/>
                  </a:lnTo>
                  <a:lnTo>
                    <a:pt x="2531828" y="9941"/>
                  </a:lnTo>
                  <a:lnTo>
                    <a:pt x="2572035" y="37052"/>
                  </a:lnTo>
                  <a:lnTo>
                    <a:pt x="2599146" y="77259"/>
                  </a:lnTo>
                  <a:lnTo>
                    <a:pt x="2609087" y="126491"/>
                  </a:lnTo>
                  <a:lnTo>
                    <a:pt x="2609087" y="632460"/>
                  </a:lnTo>
                  <a:lnTo>
                    <a:pt x="2599146" y="681692"/>
                  </a:lnTo>
                  <a:lnTo>
                    <a:pt x="2572035" y="721899"/>
                  </a:lnTo>
                  <a:lnTo>
                    <a:pt x="2531828" y="749010"/>
                  </a:lnTo>
                  <a:lnTo>
                    <a:pt x="2482596" y="758951"/>
                  </a:lnTo>
                  <a:lnTo>
                    <a:pt x="126492" y="758951"/>
                  </a:lnTo>
                  <a:lnTo>
                    <a:pt x="77259" y="749010"/>
                  </a:lnTo>
                  <a:lnTo>
                    <a:pt x="37052" y="721899"/>
                  </a:lnTo>
                  <a:lnTo>
                    <a:pt x="9941" y="681692"/>
                  </a:lnTo>
                  <a:lnTo>
                    <a:pt x="0" y="632460"/>
                  </a:lnTo>
                  <a:lnTo>
                    <a:pt x="0" y="126491"/>
                  </a:lnTo>
                  <a:close/>
                </a:path>
              </a:pathLst>
            </a:custGeom>
            <a:ln w="12192">
              <a:solidFill>
                <a:srgbClr val="5B9BD4"/>
              </a:solidFill>
            </a:ln>
          </p:spPr>
          <p:txBody>
            <a:bodyPr wrap="square" lIns="0" tIns="0" rIns="0" bIns="0" rtlCol="0"/>
            <a:lstStyle/>
            <a:p>
              <a:endParaRPr/>
            </a:p>
          </p:txBody>
        </p:sp>
      </p:grpSp>
      <p:grpSp>
        <p:nvGrpSpPr>
          <p:cNvPr id="34" name="object 34"/>
          <p:cNvGrpSpPr/>
          <p:nvPr/>
        </p:nvGrpSpPr>
        <p:grpSpPr>
          <a:xfrm>
            <a:off x="11181333" y="5922009"/>
            <a:ext cx="2621915" cy="1748789"/>
            <a:chOff x="11181333" y="5922009"/>
            <a:chExt cx="2621915" cy="1748789"/>
          </a:xfrm>
        </p:grpSpPr>
        <p:sp>
          <p:nvSpPr>
            <p:cNvPr id="35" name="object 35"/>
            <p:cNvSpPr/>
            <p:nvPr/>
          </p:nvSpPr>
          <p:spPr>
            <a:xfrm>
              <a:off x="11187683" y="5928359"/>
              <a:ext cx="2609215" cy="760730"/>
            </a:xfrm>
            <a:custGeom>
              <a:avLst/>
              <a:gdLst/>
              <a:ahLst/>
              <a:cxnLst/>
              <a:rect l="l" t="t" r="r" b="b"/>
              <a:pathLst>
                <a:path w="2609215" h="760729">
                  <a:moveTo>
                    <a:pt x="2482342" y="0"/>
                  </a:moveTo>
                  <a:lnTo>
                    <a:pt x="126746" y="0"/>
                  </a:lnTo>
                  <a:lnTo>
                    <a:pt x="77420" y="9963"/>
                  </a:lnTo>
                  <a:lnTo>
                    <a:pt x="37131" y="37131"/>
                  </a:lnTo>
                  <a:lnTo>
                    <a:pt x="9963" y="77420"/>
                  </a:lnTo>
                  <a:lnTo>
                    <a:pt x="0" y="126745"/>
                  </a:lnTo>
                  <a:lnTo>
                    <a:pt x="0" y="633729"/>
                  </a:lnTo>
                  <a:lnTo>
                    <a:pt x="9963" y="683055"/>
                  </a:lnTo>
                  <a:lnTo>
                    <a:pt x="37131" y="723344"/>
                  </a:lnTo>
                  <a:lnTo>
                    <a:pt x="77420" y="750512"/>
                  </a:lnTo>
                  <a:lnTo>
                    <a:pt x="126746" y="760476"/>
                  </a:lnTo>
                  <a:lnTo>
                    <a:pt x="2482342" y="760476"/>
                  </a:lnTo>
                  <a:lnTo>
                    <a:pt x="2531667" y="750512"/>
                  </a:lnTo>
                  <a:lnTo>
                    <a:pt x="2571956" y="723344"/>
                  </a:lnTo>
                  <a:lnTo>
                    <a:pt x="2599124" y="683055"/>
                  </a:lnTo>
                  <a:lnTo>
                    <a:pt x="2609087" y="633729"/>
                  </a:lnTo>
                  <a:lnTo>
                    <a:pt x="2609087" y="126745"/>
                  </a:lnTo>
                  <a:lnTo>
                    <a:pt x="2599124" y="77420"/>
                  </a:lnTo>
                  <a:lnTo>
                    <a:pt x="2571956" y="37131"/>
                  </a:lnTo>
                  <a:lnTo>
                    <a:pt x="2531667" y="9963"/>
                  </a:lnTo>
                  <a:lnTo>
                    <a:pt x="2482342" y="0"/>
                  </a:lnTo>
                  <a:close/>
                </a:path>
              </a:pathLst>
            </a:custGeom>
            <a:solidFill>
              <a:srgbClr val="5B9BD4"/>
            </a:solidFill>
          </p:spPr>
          <p:txBody>
            <a:bodyPr wrap="square" lIns="0" tIns="0" rIns="0" bIns="0" rtlCol="0"/>
            <a:lstStyle/>
            <a:p>
              <a:endParaRPr/>
            </a:p>
          </p:txBody>
        </p:sp>
        <p:sp>
          <p:nvSpPr>
            <p:cNvPr id="36" name="object 36"/>
            <p:cNvSpPr/>
            <p:nvPr/>
          </p:nvSpPr>
          <p:spPr>
            <a:xfrm>
              <a:off x="11187683" y="5928359"/>
              <a:ext cx="2609215" cy="760730"/>
            </a:xfrm>
            <a:custGeom>
              <a:avLst/>
              <a:gdLst/>
              <a:ahLst/>
              <a:cxnLst/>
              <a:rect l="l" t="t" r="r" b="b"/>
              <a:pathLst>
                <a:path w="2609215" h="760729">
                  <a:moveTo>
                    <a:pt x="0" y="126745"/>
                  </a:moveTo>
                  <a:lnTo>
                    <a:pt x="9963" y="77420"/>
                  </a:lnTo>
                  <a:lnTo>
                    <a:pt x="37131" y="37131"/>
                  </a:lnTo>
                  <a:lnTo>
                    <a:pt x="77420" y="9963"/>
                  </a:lnTo>
                  <a:lnTo>
                    <a:pt x="126746" y="0"/>
                  </a:lnTo>
                  <a:lnTo>
                    <a:pt x="2482342" y="0"/>
                  </a:lnTo>
                  <a:lnTo>
                    <a:pt x="2531667" y="9963"/>
                  </a:lnTo>
                  <a:lnTo>
                    <a:pt x="2571956" y="37131"/>
                  </a:lnTo>
                  <a:lnTo>
                    <a:pt x="2599124" y="77420"/>
                  </a:lnTo>
                  <a:lnTo>
                    <a:pt x="2609087" y="126745"/>
                  </a:lnTo>
                  <a:lnTo>
                    <a:pt x="2609087" y="633729"/>
                  </a:lnTo>
                  <a:lnTo>
                    <a:pt x="2599124" y="683055"/>
                  </a:lnTo>
                  <a:lnTo>
                    <a:pt x="2571956" y="723344"/>
                  </a:lnTo>
                  <a:lnTo>
                    <a:pt x="2531667" y="750512"/>
                  </a:lnTo>
                  <a:lnTo>
                    <a:pt x="2482342" y="760476"/>
                  </a:lnTo>
                  <a:lnTo>
                    <a:pt x="126746" y="760476"/>
                  </a:lnTo>
                  <a:lnTo>
                    <a:pt x="77420" y="750512"/>
                  </a:lnTo>
                  <a:lnTo>
                    <a:pt x="37131" y="723344"/>
                  </a:lnTo>
                  <a:lnTo>
                    <a:pt x="9963" y="683055"/>
                  </a:lnTo>
                  <a:lnTo>
                    <a:pt x="0" y="633729"/>
                  </a:lnTo>
                  <a:lnTo>
                    <a:pt x="0" y="126745"/>
                  </a:lnTo>
                  <a:close/>
                </a:path>
              </a:pathLst>
            </a:custGeom>
            <a:ln w="12192">
              <a:solidFill>
                <a:srgbClr val="5B9BD4"/>
              </a:solidFill>
            </a:ln>
          </p:spPr>
          <p:txBody>
            <a:bodyPr wrap="square" lIns="0" tIns="0" rIns="0" bIns="0" rtlCol="0"/>
            <a:lstStyle/>
            <a:p>
              <a:endParaRPr/>
            </a:p>
          </p:txBody>
        </p:sp>
        <p:sp>
          <p:nvSpPr>
            <p:cNvPr id="37" name="object 37"/>
            <p:cNvSpPr/>
            <p:nvPr/>
          </p:nvSpPr>
          <p:spPr>
            <a:xfrm>
              <a:off x="11187683" y="6905243"/>
              <a:ext cx="2609215" cy="759460"/>
            </a:xfrm>
            <a:custGeom>
              <a:avLst/>
              <a:gdLst/>
              <a:ahLst/>
              <a:cxnLst/>
              <a:rect l="l" t="t" r="r" b="b"/>
              <a:pathLst>
                <a:path w="2609215" h="759459">
                  <a:moveTo>
                    <a:pt x="2482596" y="0"/>
                  </a:moveTo>
                  <a:lnTo>
                    <a:pt x="126492" y="0"/>
                  </a:lnTo>
                  <a:lnTo>
                    <a:pt x="77259" y="9941"/>
                  </a:lnTo>
                  <a:lnTo>
                    <a:pt x="37052" y="37052"/>
                  </a:lnTo>
                  <a:lnTo>
                    <a:pt x="9941" y="77259"/>
                  </a:lnTo>
                  <a:lnTo>
                    <a:pt x="0" y="126491"/>
                  </a:lnTo>
                  <a:lnTo>
                    <a:pt x="0" y="632459"/>
                  </a:lnTo>
                  <a:lnTo>
                    <a:pt x="9941" y="681692"/>
                  </a:lnTo>
                  <a:lnTo>
                    <a:pt x="37052" y="721899"/>
                  </a:lnTo>
                  <a:lnTo>
                    <a:pt x="77259" y="749010"/>
                  </a:lnTo>
                  <a:lnTo>
                    <a:pt x="126492" y="758951"/>
                  </a:lnTo>
                  <a:lnTo>
                    <a:pt x="2482596" y="758951"/>
                  </a:lnTo>
                  <a:lnTo>
                    <a:pt x="2531828" y="749010"/>
                  </a:lnTo>
                  <a:lnTo>
                    <a:pt x="2572035" y="721899"/>
                  </a:lnTo>
                  <a:lnTo>
                    <a:pt x="2599146" y="681692"/>
                  </a:lnTo>
                  <a:lnTo>
                    <a:pt x="2609087" y="632459"/>
                  </a:lnTo>
                  <a:lnTo>
                    <a:pt x="2609087" y="126491"/>
                  </a:lnTo>
                  <a:lnTo>
                    <a:pt x="2599146" y="77259"/>
                  </a:lnTo>
                  <a:lnTo>
                    <a:pt x="2572035" y="37052"/>
                  </a:lnTo>
                  <a:lnTo>
                    <a:pt x="2531828" y="9941"/>
                  </a:lnTo>
                  <a:lnTo>
                    <a:pt x="2482596" y="0"/>
                  </a:lnTo>
                  <a:close/>
                </a:path>
              </a:pathLst>
            </a:custGeom>
            <a:solidFill>
              <a:srgbClr val="5B9BD4"/>
            </a:solidFill>
          </p:spPr>
          <p:txBody>
            <a:bodyPr wrap="square" lIns="0" tIns="0" rIns="0" bIns="0" rtlCol="0"/>
            <a:lstStyle/>
            <a:p>
              <a:endParaRPr/>
            </a:p>
          </p:txBody>
        </p:sp>
        <p:sp>
          <p:nvSpPr>
            <p:cNvPr id="38" name="object 38"/>
            <p:cNvSpPr/>
            <p:nvPr/>
          </p:nvSpPr>
          <p:spPr>
            <a:xfrm>
              <a:off x="11187683" y="6905243"/>
              <a:ext cx="2609215" cy="759460"/>
            </a:xfrm>
            <a:custGeom>
              <a:avLst/>
              <a:gdLst/>
              <a:ahLst/>
              <a:cxnLst/>
              <a:rect l="l" t="t" r="r" b="b"/>
              <a:pathLst>
                <a:path w="2609215" h="759459">
                  <a:moveTo>
                    <a:pt x="0" y="126491"/>
                  </a:moveTo>
                  <a:lnTo>
                    <a:pt x="9941" y="77259"/>
                  </a:lnTo>
                  <a:lnTo>
                    <a:pt x="37052" y="37052"/>
                  </a:lnTo>
                  <a:lnTo>
                    <a:pt x="77259" y="9941"/>
                  </a:lnTo>
                  <a:lnTo>
                    <a:pt x="126492" y="0"/>
                  </a:lnTo>
                  <a:lnTo>
                    <a:pt x="2482596" y="0"/>
                  </a:lnTo>
                  <a:lnTo>
                    <a:pt x="2531828" y="9941"/>
                  </a:lnTo>
                  <a:lnTo>
                    <a:pt x="2572035" y="37052"/>
                  </a:lnTo>
                  <a:lnTo>
                    <a:pt x="2599146" y="77259"/>
                  </a:lnTo>
                  <a:lnTo>
                    <a:pt x="2609087" y="126491"/>
                  </a:lnTo>
                  <a:lnTo>
                    <a:pt x="2609087" y="632459"/>
                  </a:lnTo>
                  <a:lnTo>
                    <a:pt x="2599146" y="681692"/>
                  </a:lnTo>
                  <a:lnTo>
                    <a:pt x="2572035" y="721899"/>
                  </a:lnTo>
                  <a:lnTo>
                    <a:pt x="2531828" y="749010"/>
                  </a:lnTo>
                  <a:lnTo>
                    <a:pt x="2482596" y="758951"/>
                  </a:lnTo>
                  <a:lnTo>
                    <a:pt x="126492" y="758951"/>
                  </a:lnTo>
                  <a:lnTo>
                    <a:pt x="77259" y="749010"/>
                  </a:lnTo>
                  <a:lnTo>
                    <a:pt x="37052" y="721899"/>
                  </a:lnTo>
                  <a:lnTo>
                    <a:pt x="9941" y="681692"/>
                  </a:lnTo>
                  <a:lnTo>
                    <a:pt x="0" y="632459"/>
                  </a:lnTo>
                  <a:lnTo>
                    <a:pt x="0" y="126491"/>
                  </a:lnTo>
                  <a:close/>
                </a:path>
              </a:pathLst>
            </a:custGeom>
            <a:ln w="12192">
              <a:solidFill>
                <a:srgbClr val="5B9BD4"/>
              </a:solidFill>
            </a:ln>
          </p:spPr>
          <p:txBody>
            <a:bodyPr wrap="square" lIns="0" tIns="0" rIns="0" bIns="0" rtlCol="0"/>
            <a:lstStyle/>
            <a:p>
              <a:endParaRPr/>
            </a:p>
          </p:txBody>
        </p:sp>
      </p:grpSp>
      <p:sp>
        <p:nvSpPr>
          <p:cNvPr id="39" name="object 39"/>
          <p:cNvSpPr txBox="1"/>
          <p:nvPr/>
        </p:nvSpPr>
        <p:spPr>
          <a:xfrm>
            <a:off x="12014200" y="6096000"/>
            <a:ext cx="1066800" cy="1290097"/>
          </a:xfrm>
          <a:prstGeom prst="rect">
            <a:avLst/>
          </a:prstGeom>
        </p:spPr>
        <p:txBody>
          <a:bodyPr vert="horz" wrap="square" lIns="0" tIns="12700" rIns="0" bIns="0" rtlCol="0">
            <a:spAutoFit/>
          </a:bodyPr>
          <a:lstStyle/>
          <a:p>
            <a:pPr marL="12700">
              <a:lnSpc>
                <a:spcPct val="100000"/>
              </a:lnSpc>
              <a:spcBef>
                <a:spcPts val="100"/>
              </a:spcBef>
            </a:pPr>
            <a:endParaRPr sz="2400" dirty="0" smtClean="0">
              <a:latin typeface="Noto Sans"/>
              <a:cs typeface="Noto Sans"/>
            </a:endParaRPr>
          </a:p>
          <a:p>
            <a:pPr>
              <a:lnSpc>
                <a:spcPct val="100000"/>
              </a:lnSpc>
              <a:spcBef>
                <a:spcPts val="45"/>
              </a:spcBef>
            </a:pPr>
            <a:endParaRPr sz="3500" dirty="0" smtClean="0">
              <a:latin typeface="Noto Sans"/>
              <a:cs typeface="Noto Sans"/>
            </a:endParaRPr>
          </a:p>
          <a:p>
            <a:pPr marL="96520">
              <a:lnSpc>
                <a:spcPct val="100000"/>
              </a:lnSpc>
            </a:pPr>
            <a:r>
              <a:rPr sz="2400" spc="-5" dirty="0" smtClean="0">
                <a:solidFill>
                  <a:srgbClr val="FFFFFF"/>
                </a:solidFill>
                <a:latin typeface="Noto Sans"/>
                <a:cs typeface="Noto Sans"/>
              </a:rPr>
              <a:t>SMS</a:t>
            </a:r>
            <a:endParaRPr sz="2400" dirty="0">
              <a:latin typeface="Noto Sans"/>
              <a:cs typeface="Noto Sans"/>
            </a:endParaRPr>
          </a:p>
        </p:txBody>
      </p:sp>
      <p:sp>
        <p:nvSpPr>
          <p:cNvPr id="40" name="object 40"/>
          <p:cNvSpPr txBox="1"/>
          <p:nvPr/>
        </p:nvSpPr>
        <p:spPr>
          <a:xfrm>
            <a:off x="11787631" y="7899603"/>
            <a:ext cx="1410970"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Subscriber</a:t>
            </a:r>
            <a:endParaRPr sz="2200">
              <a:latin typeface="Noto Sans"/>
              <a:cs typeface="Noto Sans"/>
            </a:endParaRPr>
          </a:p>
        </p:txBody>
      </p:sp>
      <p:sp>
        <p:nvSpPr>
          <p:cNvPr id="41" name="object 41"/>
          <p:cNvSpPr/>
          <p:nvPr/>
        </p:nvSpPr>
        <p:spPr>
          <a:xfrm>
            <a:off x="11103102" y="2917698"/>
            <a:ext cx="2814955" cy="5354320"/>
          </a:xfrm>
          <a:custGeom>
            <a:avLst/>
            <a:gdLst/>
            <a:ahLst/>
            <a:cxnLst/>
            <a:rect l="l" t="t" r="r" b="b"/>
            <a:pathLst>
              <a:path w="2814955" h="5354320">
                <a:moveTo>
                  <a:pt x="0" y="133223"/>
                </a:moveTo>
                <a:lnTo>
                  <a:pt x="6796" y="91131"/>
                </a:lnTo>
                <a:lnTo>
                  <a:pt x="25716" y="54562"/>
                </a:lnTo>
                <a:lnTo>
                  <a:pt x="54562" y="25716"/>
                </a:lnTo>
                <a:lnTo>
                  <a:pt x="91131" y="6796"/>
                </a:lnTo>
                <a:lnTo>
                  <a:pt x="133223" y="0"/>
                </a:lnTo>
                <a:lnTo>
                  <a:pt x="2681605" y="0"/>
                </a:lnTo>
                <a:lnTo>
                  <a:pt x="2723696" y="6796"/>
                </a:lnTo>
                <a:lnTo>
                  <a:pt x="2760265" y="25716"/>
                </a:lnTo>
                <a:lnTo>
                  <a:pt x="2789111" y="54562"/>
                </a:lnTo>
                <a:lnTo>
                  <a:pt x="2808031" y="91131"/>
                </a:lnTo>
                <a:lnTo>
                  <a:pt x="2814828" y="133223"/>
                </a:lnTo>
                <a:lnTo>
                  <a:pt x="2814828" y="5220525"/>
                </a:lnTo>
                <a:lnTo>
                  <a:pt x="2808031" y="5262653"/>
                </a:lnTo>
                <a:lnTo>
                  <a:pt x="2789111" y="5299241"/>
                </a:lnTo>
                <a:lnTo>
                  <a:pt x="2760265" y="5328094"/>
                </a:lnTo>
                <a:lnTo>
                  <a:pt x="2723696" y="5347016"/>
                </a:lnTo>
                <a:lnTo>
                  <a:pt x="2681605" y="5353812"/>
                </a:lnTo>
                <a:lnTo>
                  <a:pt x="133223" y="5353812"/>
                </a:lnTo>
                <a:lnTo>
                  <a:pt x="91131" y="5347016"/>
                </a:lnTo>
                <a:lnTo>
                  <a:pt x="54562" y="5328094"/>
                </a:lnTo>
                <a:lnTo>
                  <a:pt x="25716" y="5299241"/>
                </a:lnTo>
                <a:lnTo>
                  <a:pt x="6796" y="5262653"/>
                </a:lnTo>
                <a:lnTo>
                  <a:pt x="0" y="5220525"/>
                </a:lnTo>
                <a:lnTo>
                  <a:pt x="0" y="133223"/>
                </a:lnTo>
                <a:close/>
              </a:path>
            </a:pathLst>
          </a:custGeom>
          <a:ln w="28956">
            <a:solidFill>
              <a:srgbClr val="A9D18E"/>
            </a:solidFill>
          </a:ln>
        </p:spPr>
        <p:txBody>
          <a:bodyPr wrap="square" lIns="0" tIns="0" rIns="0" bIns="0" rtlCol="0"/>
          <a:lstStyle/>
          <a:p>
            <a:endParaRPr/>
          </a:p>
        </p:txBody>
      </p:sp>
      <p:sp>
        <p:nvSpPr>
          <p:cNvPr id="42" name="object 42"/>
          <p:cNvSpPr txBox="1"/>
          <p:nvPr/>
        </p:nvSpPr>
        <p:spPr>
          <a:xfrm>
            <a:off x="1212596" y="1476248"/>
            <a:ext cx="13832840"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404040"/>
                </a:solidFill>
                <a:latin typeface="Noto Sans"/>
                <a:cs typeface="Noto Sans"/>
              </a:rPr>
              <a:t>An </a:t>
            </a:r>
            <a:r>
              <a:rPr sz="2200" spc="-10" dirty="0">
                <a:solidFill>
                  <a:srgbClr val="404040"/>
                </a:solidFill>
                <a:latin typeface="Noto Sans"/>
                <a:cs typeface="Noto Sans"/>
              </a:rPr>
              <a:t>SNS </a:t>
            </a:r>
            <a:r>
              <a:rPr sz="2200" spc="-15" dirty="0">
                <a:solidFill>
                  <a:srgbClr val="404040"/>
                </a:solidFill>
                <a:latin typeface="Noto Sans"/>
                <a:cs typeface="Noto Sans"/>
              </a:rPr>
              <a:t>topic </a:t>
            </a:r>
            <a:r>
              <a:rPr sz="2200" spc="-10" dirty="0">
                <a:solidFill>
                  <a:srgbClr val="404040"/>
                </a:solidFill>
                <a:latin typeface="Noto Sans"/>
                <a:cs typeface="Noto Sans"/>
              </a:rPr>
              <a:t>is </a:t>
            </a:r>
            <a:r>
              <a:rPr sz="2200" spc="-15" dirty="0">
                <a:solidFill>
                  <a:srgbClr val="404040"/>
                </a:solidFill>
                <a:latin typeface="Noto Sans"/>
                <a:cs typeface="Noto Sans"/>
              </a:rPr>
              <a:t>a communication channel </a:t>
            </a:r>
            <a:r>
              <a:rPr sz="2200" spc="-20" dirty="0">
                <a:solidFill>
                  <a:srgbClr val="404040"/>
                </a:solidFill>
                <a:latin typeface="Noto Sans"/>
                <a:cs typeface="Noto Sans"/>
              </a:rPr>
              <a:t>that allows </a:t>
            </a:r>
            <a:r>
              <a:rPr sz="2200" spc="-15" dirty="0">
                <a:solidFill>
                  <a:srgbClr val="404040"/>
                </a:solidFill>
                <a:latin typeface="Noto Sans"/>
                <a:cs typeface="Noto Sans"/>
              </a:rPr>
              <a:t>you to send </a:t>
            </a:r>
            <a:r>
              <a:rPr sz="2200" spc="-35" dirty="0">
                <a:solidFill>
                  <a:srgbClr val="404040"/>
                </a:solidFill>
                <a:latin typeface="Noto Sans"/>
                <a:cs typeface="Noto Sans"/>
              </a:rPr>
              <a:t>messages </a:t>
            </a:r>
            <a:r>
              <a:rPr sz="2200" spc="-15" dirty="0">
                <a:solidFill>
                  <a:srgbClr val="404040"/>
                </a:solidFill>
                <a:latin typeface="Noto Sans"/>
                <a:cs typeface="Noto Sans"/>
              </a:rPr>
              <a:t>and subscribe</a:t>
            </a:r>
            <a:r>
              <a:rPr sz="2200" spc="50" dirty="0">
                <a:solidFill>
                  <a:srgbClr val="404040"/>
                </a:solidFill>
                <a:latin typeface="Noto Sans"/>
                <a:cs typeface="Noto Sans"/>
              </a:rPr>
              <a:t> </a:t>
            </a:r>
            <a:r>
              <a:rPr sz="2200" spc="-15" dirty="0">
                <a:solidFill>
                  <a:srgbClr val="404040"/>
                </a:solidFill>
                <a:latin typeface="Noto Sans"/>
                <a:cs typeface="Noto Sans"/>
              </a:rPr>
              <a:t>to notifications.</a:t>
            </a:r>
            <a:endParaRPr sz="2200">
              <a:latin typeface="Noto Sans"/>
              <a:cs typeface="Noto Sans"/>
            </a:endParaRPr>
          </a:p>
        </p:txBody>
      </p:sp>
      <p:sp>
        <p:nvSpPr>
          <p:cNvPr id="43" name="object 43"/>
          <p:cNvSpPr/>
          <p:nvPr/>
        </p:nvSpPr>
        <p:spPr>
          <a:xfrm>
            <a:off x="7095743" y="711708"/>
            <a:ext cx="2217420" cy="205740"/>
          </a:xfrm>
          <a:prstGeom prst="rect">
            <a:avLst/>
          </a:prstGeom>
          <a:blipFill>
            <a:blip r:embed="rId4" cstate="print"/>
            <a:stretch>
              <a:fillRect/>
            </a:stretch>
          </a:blipFill>
        </p:spPr>
        <p:txBody>
          <a:bodyPr wrap="square" lIns="0" tIns="0" rIns="0" bIns="0" rtlCol="0"/>
          <a:lstStyle/>
          <a:p>
            <a:endParaRPr/>
          </a:p>
        </p:txBody>
      </p:sp>
      <p:sp>
        <p:nvSpPr>
          <p:cNvPr id="44" name="object 44"/>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45" name="object 45"/>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32</a:t>
            </a:fld>
            <a:endParaRPr spc="5" dirty="0"/>
          </a:p>
        </p:txBody>
      </p:sp>
      <p:sp>
        <p:nvSpPr>
          <p:cNvPr id="46" name="TextBox 45"/>
          <p:cNvSpPr txBox="1"/>
          <p:nvPr/>
        </p:nvSpPr>
        <p:spPr>
          <a:xfrm>
            <a:off x="11785600" y="6096000"/>
            <a:ext cx="1524000" cy="523220"/>
          </a:xfrm>
          <a:prstGeom prst="rect">
            <a:avLst/>
          </a:prstGeom>
          <a:noFill/>
        </p:spPr>
        <p:txBody>
          <a:bodyPr wrap="square" rtlCol="0">
            <a:spAutoFit/>
          </a:bodyPr>
          <a:lstStyle/>
          <a:p>
            <a:r>
              <a:rPr lang="en-IN" sz="2800" dirty="0" smtClean="0">
                <a:solidFill>
                  <a:schemeClr val="bg1"/>
                </a:solidFill>
              </a:rPr>
              <a:t>Email</a:t>
            </a:r>
            <a:endParaRPr lang="en-IN" sz="2800" dirty="0">
              <a:solidFill>
                <a:schemeClr val="bg1"/>
              </a:solidFill>
            </a:endParaRPr>
          </a:p>
        </p:txBody>
      </p:sp>
      <p:sp>
        <p:nvSpPr>
          <p:cNvPr id="47" name="TextBox 46"/>
          <p:cNvSpPr txBox="1"/>
          <p:nvPr/>
        </p:nvSpPr>
        <p:spPr>
          <a:xfrm>
            <a:off x="11785600" y="4114800"/>
            <a:ext cx="1447800" cy="523220"/>
          </a:xfrm>
          <a:prstGeom prst="rect">
            <a:avLst/>
          </a:prstGeom>
          <a:noFill/>
        </p:spPr>
        <p:txBody>
          <a:bodyPr wrap="square" rtlCol="0">
            <a:spAutoFit/>
          </a:bodyPr>
          <a:lstStyle/>
          <a:p>
            <a:r>
              <a:rPr lang="en-IN" sz="2800" dirty="0" smtClean="0">
                <a:solidFill>
                  <a:schemeClr val="bg1"/>
                </a:solidFill>
              </a:rPr>
              <a:t>SQS</a:t>
            </a:r>
            <a:endParaRPr lang="en-IN" sz="2800"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9890" y="268350"/>
            <a:ext cx="2776220" cy="513715"/>
          </a:xfrm>
          <a:prstGeom prst="rect">
            <a:avLst/>
          </a:prstGeom>
        </p:spPr>
        <p:txBody>
          <a:bodyPr vert="horz" wrap="square" lIns="0" tIns="12700" rIns="0" bIns="0" rtlCol="0">
            <a:spAutoFit/>
          </a:bodyPr>
          <a:lstStyle/>
          <a:p>
            <a:pPr marL="12700">
              <a:lnSpc>
                <a:spcPct val="100000"/>
              </a:lnSpc>
              <a:spcBef>
                <a:spcPts val="100"/>
              </a:spcBef>
            </a:pPr>
            <a:r>
              <a:rPr sz="3200" spc="75" dirty="0"/>
              <a:t>SNS</a:t>
            </a:r>
            <a:r>
              <a:rPr sz="3200" spc="-65" dirty="0"/>
              <a:t> </a:t>
            </a:r>
            <a:r>
              <a:rPr sz="3200" spc="50" dirty="0"/>
              <a:t>Features</a:t>
            </a:r>
            <a:endParaRPr sz="3200"/>
          </a:p>
        </p:txBody>
      </p:sp>
      <p:grpSp>
        <p:nvGrpSpPr>
          <p:cNvPr id="3" name="object 3"/>
          <p:cNvGrpSpPr/>
          <p:nvPr/>
        </p:nvGrpSpPr>
        <p:grpSpPr>
          <a:xfrm>
            <a:off x="2910839" y="2426207"/>
            <a:ext cx="378460" cy="5305425"/>
            <a:chOff x="2910839" y="2426207"/>
            <a:chExt cx="378460" cy="5305425"/>
          </a:xfrm>
        </p:grpSpPr>
        <p:sp>
          <p:nvSpPr>
            <p:cNvPr id="4" name="object 4"/>
            <p:cNvSpPr/>
            <p:nvPr/>
          </p:nvSpPr>
          <p:spPr>
            <a:xfrm>
              <a:off x="3099815" y="2549651"/>
              <a:ext cx="9525" cy="5175885"/>
            </a:xfrm>
            <a:custGeom>
              <a:avLst/>
              <a:gdLst/>
              <a:ahLst/>
              <a:cxnLst/>
              <a:rect l="l" t="t" r="r" b="b"/>
              <a:pathLst>
                <a:path w="9525" h="5175884">
                  <a:moveTo>
                    <a:pt x="9016" y="0"/>
                  </a:moveTo>
                  <a:lnTo>
                    <a:pt x="0" y="5175631"/>
                  </a:lnTo>
                </a:path>
              </a:pathLst>
            </a:custGeom>
            <a:ln w="12192">
              <a:solidFill>
                <a:srgbClr val="AEABAB"/>
              </a:solidFill>
            </a:ln>
          </p:spPr>
          <p:txBody>
            <a:bodyPr wrap="square" lIns="0" tIns="0" rIns="0" bIns="0" rtlCol="0"/>
            <a:lstStyle/>
            <a:p>
              <a:endParaRPr/>
            </a:p>
          </p:txBody>
        </p:sp>
        <p:sp>
          <p:nvSpPr>
            <p:cNvPr id="5" name="object 5"/>
            <p:cNvSpPr/>
            <p:nvPr/>
          </p:nvSpPr>
          <p:spPr>
            <a:xfrm>
              <a:off x="2916935" y="2432303"/>
              <a:ext cx="365760" cy="365760"/>
            </a:xfrm>
            <a:custGeom>
              <a:avLst/>
              <a:gdLst/>
              <a:ahLst/>
              <a:cxnLst/>
              <a:rect l="l" t="t" r="r" b="b"/>
              <a:pathLst>
                <a:path w="365760" h="365760">
                  <a:moveTo>
                    <a:pt x="182880" y="0"/>
                  </a:moveTo>
                  <a:lnTo>
                    <a:pt x="134276" y="6535"/>
                  </a:lnTo>
                  <a:lnTo>
                    <a:pt x="90593" y="24976"/>
                  </a:lnTo>
                  <a:lnTo>
                    <a:pt x="53578" y="53578"/>
                  </a:lnTo>
                  <a:lnTo>
                    <a:pt x="24976" y="90593"/>
                  </a:lnTo>
                  <a:lnTo>
                    <a:pt x="6535" y="134276"/>
                  </a:lnTo>
                  <a:lnTo>
                    <a:pt x="0" y="182879"/>
                  </a:lnTo>
                  <a:lnTo>
                    <a:pt x="6535" y="231483"/>
                  </a:lnTo>
                  <a:lnTo>
                    <a:pt x="24976" y="275166"/>
                  </a:lnTo>
                  <a:lnTo>
                    <a:pt x="53578" y="312181"/>
                  </a:lnTo>
                  <a:lnTo>
                    <a:pt x="90593" y="340783"/>
                  </a:lnTo>
                  <a:lnTo>
                    <a:pt x="134276" y="359224"/>
                  </a:lnTo>
                  <a:lnTo>
                    <a:pt x="182880" y="365760"/>
                  </a:lnTo>
                  <a:lnTo>
                    <a:pt x="231483" y="359224"/>
                  </a:lnTo>
                  <a:lnTo>
                    <a:pt x="275166" y="340783"/>
                  </a:lnTo>
                  <a:lnTo>
                    <a:pt x="312181" y="312181"/>
                  </a:lnTo>
                  <a:lnTo>
                    <a:pt x="340783" y="275166"/>
                  </a:lnTo>
                  <a:lnTo>
                    <a:pt x="359224" y="231483"/>
                  </a:lnTo>
                  <a:lnTo>
                    <a:pt x="365760" y="182879"/>
                  </a:lnTo>
                  <a:lnTo>
                    <a:pt x="359224" y="134276"/>
                  </a:lnTo>
                  <a:lnTo>
                    <a:pt x="340783" y="90593"/>
                  </a:lnTo>
                  <a:lnTo>
                    <a:pt x="312181" y="53578"/>
                  </a:lnTo>
                  <a:lnTo>
                    <a:pt x="275166" y="24976"/>
                  </a:lnTo>
                  <a:lnTo>
                    <a:pt x="231483" y="6535"/>
                  </a:lnTo>
                  <a:lnTo>
                    <a:pt x="182880" y="0"/>
                  </a:lnTo>
                  <a:close/>
                </a:path>
              </a:pathLst>
            </a:custGeom>
            <a:solidFill>
              <a:srgbClr val="5B9BD4"/>
            </a:solidFill>
          </p:spPr>
          <p:txBody>
            <a:bodyPr wrap="square" lIns="0" tIns="0" rIns="0" bIns="0" rtlCol="0"/>
            <a:lstStyle/>
            <a:p>
              <a:endParaRPr/>
            </a:p>
          </p:txBody>
        </p:sp>
        <p:sp>
          <p:nvSpPr>
            <p:cNvPr id="6" name="object 6"/>
            <p:cNvSpPr/>
            <p:nvPr/>
          </p:nvSpPr>
          <p:spPr>
            <a:xfrm>
              <a:off x="2916935" y="2432303"/>
              <a:ext cx="365760" cy="365760"/>
            </a:xfrm>
            <a:custGeom>
              <a:avLst/>
              <a:gdLst/>
              <a:ahLst/>
              <a:cxnLst/>
              <a:rect l="l" t="t" r="r" b="b"/>
              <a:pathLst>
                <a:path w="365760" h="365760">
                  <a:moveTo>
                    <a:pt x="0" y="182879"/>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79"/>
                  </a:lnTo>
                  <a:lnTo>
                    <a:pt x="359224" y="231483"/>
                  </a:lnTo>
                  <a:lnTo>
                    <a:pt x="340783" y="275166"/>
                  </a:lnTo>
                  <a:lnTo>
                    <a:pt x="312181" y="312181"/>
                  </a:lnTo>
                  <a:lnTo>
                    <a:pt x="275166" y="340783"/>
                  </a:lnTo>
                  <a:lnTo>
                    <a:pt x="231483" y="359224"/>
                  </a:lnTo>
                  <a:lnTo>
                    <a:pt x="182880" y="365760"/>
                  </a:lnTo>
                  <a:lnTo>
                    <a:pt x="134276" y="359224"/>
                  </a:lnTo>
                  <a:lnTo>
                    <a:pt x="90593" y="340783"/>
                  </a:lnTo>
                  <a:lnTo>
                    <a:pt x="53578" y="312181"/>
                  </a:lnTo>
                  <a:lnTo>
                    <a:pt x="24976" y="275166"/>
                  </a:lnTo>
                  <a:lnTo>
                    <a:pt x="6535" y="231483"/>
                  </a:lnTo>
                  <a:lnTo>
                    <a:pt x="0" y="182879"/>
                  </a:lnTo>
                  <a:close/>
                </a:path>
              </a:pathLst>
            </a:custGeom>
            <a:ln w="12192">
              <a:solidFill>
                <a:srgbClr val="DEEBF7"/>
              </a:solidFill>
            </a:ln>
          </p:spPr>
          <p:txBody>
            <a:bodyPr wrap="square" lIns="0" tIns="0" rIns="0" bIns="0" rtlCol="0"/>
            <a:lstStyle/>
            <a:p>
              <a:endParaRPr/>
            </a:p>
          </p:txBody>
        </p:sp>
        <p:sp>
          <p:nvSpPr>
            <p:cNvPr id="7" name="object 7"/>
            <p:cNvSpPr/>
            <p:nvPr/>
          </p:nvSpPr>
          <p:spPr>
            <a:xfrm>
              <a:off x="2916935" y="3668267"/>
              <a:ext cx="365760" cy="365760"/>
            </a:xfrm>
            <a:custGeom>
              <a:avLst/>
              <a:gdLst/>
              <a:ahLst/>
              <a:cxnLst/>
              <a:rect l="l" t="t" r="r" b="b"/>
              <a:pathLst>
                <a:path w="365760" h="365760">
                  <a:moveTo>
                    <a:pt x="182880" y="0"/>
                  </a:moveTo>
                  <a:lnTo>
                    <a:pt x="134276" y="6535"/>
                  </a:lnTo>
                  <a:lnTo>
                    <a:pt x="90593" y="24976"/>
                  </a:lnTo>
                  <a:lnTo>
                    <a:pt x="53578" y="53578"/>
                  </a:lnTo>
                  <a:lnTo>
                    <a:pt x="24976" y="90593"/>
                  </a:lnTo>
                  <a:lnTo>
                    <a:pt x="6535" y="134276"/>
                  </a:lnTo>
                  <a:lnTo>
                    <a:pt x="0" y="182880"/>
                  </a:lnTo>
                  <a:lnTo>
                    <a:pt x="6535" y="231483"/>
                  </a:lnTo>
                  <a:lnTo>
                    <a:pt x="24976" y="275166"/>
                  </a:lnTo>
                  <a:lnTo>
                    <a:pt x="53578" y="312181"/>
                  </a:lnTo>
                  <a:lnTo>
                    <a:pt x="90593" y="340783"/>
                  </a:lnTo>
                  <a:lnTo>
                    <a:pt x="134276" y="359224"/>
                  </a:lnTo>
                  <a:lnTo>
                    <a:pt x="182880" y="365760"/>
                  </a:lnTo>
                  <a:lnTo>
                    <a:pt x="231483" y="359224"/>
                  </a:lnTo>
                  <a:lnTo>
                    <a:pt x="275166" y="340783"/>
                  </a:lnTo>
                  <a:lnTo>
                    <a:pt x="312181" y="312181"/>
                  </a:lnTo>
                  <a:lnTo>
                    <a:pt x="340783" y="275166"/>
                  </a:lnTo>
                  <a:lnTo>
                    <a:pt x="359224" y="231483"/>
                  </a:lnTo>
                  <a:lnTo>
                    <a:pt x="365760" y="182880"/>
                  </a:lnTo>
                  <a:lnTo>
                    <a:pt x="359224" y="134276"/>
                  </a:lnTo>
                  <a:lnTo>
                    <a:pt x="340783" y="90593"/>
                  </a:lnTo>
                  <a:lnTo>
                    <a:pt x="312181" y="53578"/>
                  </a:lnTo>
                  <a:lnTo>
                    <a:pt x="275166" y="24976"/>
                  </a:lnTo>
                  <a:lnTo>
                    <a:pt x="231483" y="6535"/>
                  </a:lnTo>
                  <a:lnTo>
                    <a:pt x="182880" y="0"/>
                  </a:lnTo>
                  <a:close/>
                </a:path>
              </a:pathLst>
            </a:custGeom>
            <a:solidFill>
              <a:srgbClr val="EC7C30"/>
            </a:solidFill>
          </p:spPr>
          <p:txBody>
            <a:bodyPr wrap="square" lIns="0" tIns="0" rIns="0" bIns="0" rtlCol="0"/>
            <a:lstStyle/>
            <a:p>
              <a:endParaRPr/>
            </a:p>
          </p:txBody>
        </p:sp>
        <p:sp>
          <p:nvSpPr>
            <p:cNvPr id="8" name="object 8"/>
            <p:cNvSpPr/>
            <p:nvPr/>
          </p:nvSpPr>
          <p:spPr>
            <a:xfrm>
              <a:off x="2916935" y="3668267"/>
              <a:ext cx="365760" cy="365760"/>
            </a:xfrm>
            <a:custGeom>
              <a:avLst/>
              <a:gdLst/>
              <a:ahLst/>
              <a:cxnLst/>
              <a:rect l="l" t="t" r="r" b="b"/>
              <a:pathLst>
                <a:path w="365760" h="365760">
                  <a:moveTo>
                    <a:pt x="0" y="182880"/>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80"/>
                  </a:lnTo>
                  <a:lnTo>
                    <a:pt x="359224" y="231483"/>
                  </a:lnTo>
                  <a:lnTo>
                    <a:pt x="340783" y="275166"/>
                  </a:lnTo>
                  <a:lnTo>
                    <a:pt x="312181" y="312181"/>
                  </a:lnTo>
                  <a:lnTo>
                    <a:pt x="275166" y="340783"/>
                  </a:lnTo>
                  <a:lnTo>
                    <a:pt x="231483" y="359224"/>
                  </a:lnTo>
                  <a:lnTo>
                    <a:pt x="182880" y="365760"/>
                  </a:lnTo>
                  <a:lnTo>
                    <a:pt x="134276" y="359224"/>
                  </a:lnTo>
                  <a:lnTo>
                    <a:pt x="90593" y="340783"/>
                  </a:lnTo>
                  <a:lnTo>
                    <a:pt x="53578" y="312181"/>
                  </a:lnTo>
                  <a:lnTo>
                    <a:pt x="24976" y="275166"/>
                  </a:lnTo>
                  <a:lnTo>
                    <a:pt x="6535" y="231483"/>
                  </a:lnTo>
                  <a:lnTo>
                    <a:pt x="0" y="182880"/>
                  </a:lnTo>
                  <a:close/>
                </a:path>
              </a:pathLst>
            </a:custGeom>
            <a:ln w="12192">
              <a:solidFill>
                <a:srgbClr val="FAE4D5"/>
              </a:solidFill>
            </a:ln>
          </p:spPr>
          <p:txBody>
            <a:bodyPr wrap="square" lIns="0" tIns="0" rIns="0" bIns="0" rtlCol="0"/>
            <a:lstStyle/>
            <a:p>
              <a:endParaRPr/>
            </a:p>
          </p:txBody>
        </p:sp>
        <p:sp>
          <p:nvSpPr>
            <p:cNvPr id="9" name="object 9"/>
            <p:cNvSpPr/>
            <p:nvPr/>
          </p:nvSpPr>
          <p:spPr>
            <a:xfrm>
              <a:off x="2916935" y="4904231"/>
              <a:ext cx="365760" cy="365760"/>
            </a:xfrm>
            <a:custGeom>
              <a:avLst/>
              <a:gdLst/>
              <a:ahLst/>
              <a:cxnLst/>
              <a:rect l="l" t="t" r="r" b="b"/>
              <a:pathLst>
                <a:path w="365760" h="365760">
                  <a:moveTo>
                    <a:pt x="182880" y="0"/>
                  </a:moveTo>
                  <a:lnTo>
                    <a:pt x="134276" y="6535"/>
                  </a:lnTo>
                  <a:lnTo>
                    <a:pt x="90593" y="24976"/>
                  </a:lnTo>
                  <a:lnTo>
                    <a:pt x="53578" y="53578"/>
                  </a:lnTo>
                  <a:lnTo>
                    <a:pt x="24976" y="90593"/>
                  </a:lnTo>
                  <a:lnTo>
                    <a:pt x="6535" y="134276"/>
                  </a:lnTo>
                  <a:lnTo>
                    <a:pt x="0" y="182879"/>
                  </a:lnTo>
                  <a:lnTo>
                    <a:pt x="6535" y="231483"/>
                  </a:lnTo>
                  <a:lnTo>
                    <a:pt x="24976" y="275166"/>
                  </a:lnTo>
                  <a:lnTo>
                    <a:pt x="53578" y="312181"/>
                  </a:lnTo>
                  <a:lnTo>
                    <a:pt x="90593" y="340783"/>
                  </a:lnTo>
                  <a:lnTo>
                    <a:pt x="134276" y="359224"/>
                  </a:lnTo>
                  <a:lnTo>
                    <a:pt x="182880" y="365759"/>
                  </a:lnTo>
                  <a:lnTo>
                    <a:pt x="231483" y="359224"/>
                  </a:lnTo>
                  <a:lnTo>
                    <a:pt x="275166" y="340783"/>
                  </a:lnTo>
                  <a:lnTo>
                    <a:pt x="312181" y="312181"/>
                  </a:lnTo>
                  <a:lnTo>
                    <a:pt x="340783" y="275166"/>
                  </a:lnTo>
                  <a:lnTo>
                    <a:pt x="359224" y="231483"/>
                  </a:lnTo>
                  <a:lnTo>
                    <a:pt x="365760" y="182879"/>
                  </a:lnTo>
                  <a:lnTo>
                    <a:pt x="359224" y="134276"/>
                  </a:lnTo>
                  <a:lnTo>
                    <a:pt x="340783" y="90593"/>
                  </a:lnTo>
                  <a:lnTo>
                    <a:pt x="312181" y="53578"/>
                  </a:lnTo>
                  <a:lnTo>
                    <a:pt x="275166" y="24976"/>
                  </a:lnTo>
                  <a:lnTo>
                    <a:pt x="231483" y="6535"/>
                  </a:lnTo>
                  <a:lnTo>
                    <a:pt x="182880" y="0"/>
                  </a:lnTo>
                  <a:close/>
                </a:path>
              </a:pathLst>
            </a:custGeom>
            <a:solidFill>
              <a:srgbClr val="A4A4A4"/>
            </a:solidFill>
          </p:spPr>
          <p:txBody>
            <a:bodyPr wrap="square" lIns="0" tIns="0" rIns="0" bIns="0" rtlCol="0"/>
            <a:lstStyle/>
            <a:p>
              <a:endParaRPr/>
            </a:p>
          </p:txBody>
        </p:sp>
        <p:sp>
          <p:nvSpPr>
            <p:cNvPr id="10" name="object 10"/>
            <p:cNvSpPr/>
            <p:nvPr/>
          </p:nvSpPr>
          <p:spPr>
            <a:xfrm>
              <a:off x="2916935" y="4904231"/>
              <a:ext cx="365760" cy="365760"/>
            </a:xfrm>
            <a:custGeom>
              <a:avLst/>
              <a:gdLst/>
              <a:ahLst/>
              <a:cxnLst/>
              <a:rect l="l" t="t" r="r" b="b"/>
              <a:pathLst>
                <a:path w="365760" h="365760">
                  <a:moveTo>
                    <a:pt x="0" y="182879"/>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79"/>
                  </a:lnTo>
                  <a:lnTo>
                    <a:pt x="359224" y="231483"/>
                  </a:lnTo>
                  <a:lnTo>
                    <a:pt x="340783" y="275166"/>
                  </a:lnTo>
                  <a:lnTo>
                    <a:pt x="312181" y="312181"/>
                  </a:lnTo>
                  <a:lnTo>
                    <a:pt x="275166" y="340783"/>
                  </a:lnTo>
                  <a:lnTo>
                    <a:pt x="231483" y="359224"/>
                  </a:lnTo>
                  <a:lnTo>
                    <a:pt x="182880" y="365759"/>
                  </a:lnTo>
                  <a:lnTo>
                    <a:pt x="134276" y="359224"/>
                  </a:lnTo>
                  <a:lnTo>
                    <a:pt x="90593" y="340783"/>
                  </a:lnTo>
                  <a:lnTo>
                    <a:pt x="53578" y="312181"/>
                  </a:lnTo>
                  <a:lnTo>
                    <a:pt x="24976" y="275166"/>
                  </a:lnTo>
                  <a:lnTo>
                    <a:pt x="6535" y="231483"/>
                  </a:lnTo>
                  <a:lnTo>
                    <a:pt x="0" y="182879"/>
                  </a:lnTo>
                  <a:close/>
                </a:path>
              </a:pathLst>
            </a:custGeom>
            <a:ln w="12192">
              <a:solidFill>
                <a:srgbClr val="ECECEC"/>
              </a:solidFill>
            </a:ln>
          </p:spPr>
          <p:txBody>
            <a:bodyPr wrap="square" lIns="0" tIns="0" rIns="0" bIns="0" rtlCol="0"/>
            <a:lstStyle/>
            <a:p>
              <a:endParaRPr/>
            </a:p>
          </p:txBody>
        </p:sp>
        <p:sp>
          <p:nvSpPr>
            <p:cNvPr id="11" name="object 11"/>
            <p:cNvSpPr/>
            <p:nvPr/>
          </p:nvSpPr>
          <p:spPr>
            <a:xfrm>
              <a:off x="2916935" y="6138672"/>
              <a:ext cx="365760" cy="365760"/>
            </a:xfrm>
            <a:custGeom>
              <a:avLst/>
              <a:gdLst/>
              <a:ahLst/>
              <a:cxnLst/>
              <a:rect l="l" t="t" r="r" b="b"/>
              <a:pathLst>
                <a:path w="365760" h="365759">
                  <a:moveTo>
                    <a:pt x="182880" y="0"/>
                  </a:moveTo>
                  <a:lnTo>
                    <a:pt x="134276" y="6535"/>
                  </a:lnTo>
                  <a:lnTo>
                    <a:pt x="90593" y="24976"/>
                  </a:lnTo>
                  <a:lnTo>
                    <a:pt x="53578" y="53578"/>
                  </a:lnTo>
                  <a:lnTo>
                    <a:pt x="24976" y="90593"/>
                  </a:lnTo>
                  <a:lnTo>
                    <a:pt x="6535" y="134276"/>
                  </a:lnTo>
                  <a:lnTo>
                    <a:pt x="0" y="182879"/>
                  </a:lnTo>
                  <a:lnTo>
                    <a:pt x="6535" y="231483"/>
                  </a:lnTo>
                  <a:lnTo>
                    <a:pt x="24976" y="275166"/>
                  </a:lnTo>
                  <a:lnTo>
                    <a:pt x="53578" y="312181"/>
                  </a:lnTo>
                  <a:lnTo>
                    <a:pt x="90593" y="340783"/>
                  </a:lnTo>
                  <a:lnTo>
                    <a:pt x="134276" y="359224"/>
                  </a:lnTo>
                  <a:lnTo>
                    <a:pt x="182880" y="365759"/>
                  </a:lnTo>
                  <a:lnTo>
                    <a:pt x="231483" y="359224"/>
                  </a:lnTo>
                  <a:lnTo>
                    <a:pt x="275166" y="340783"/>
                  </a:lnTo>
                  <a:lnTo>
                    <a:pt x="312181" y="312181"/>
                  </a:lnTo>
                  <a:lnTo>
                    <a:pt x="340783" y="275166"/>
                  </a:lnTo>
                  <a:lnTo>
                    <a:pt x="359224" y="231483"/>
                  </a:lnTo>
                  <a:lnTo>
                    <a:pt x="365760" y="182879"/>
                  </a:lnTo>
                  <a:lnTo>
                    <a:pt x="359224" y="134276"/>
                  </a:lnTo>
                  <a:lnTo>
                    <a:pt x="340783" y="90593"/>
                  </a:lnTo>
                  <a:lnTo>
                    <a:pt x="312181" y="53578"/>
                  </a:lnTo>
                  <a:lnTo>
                    <a:pt x="275166" y="24976"/>
                  </a:lnTo>
                  <a:lnTo>
                    <a:pt x="231483" y="6535"/>
                  </a:lnTo>
                  <a:lnTo>
                    <a:pt x="182880" y="0"/>
                  </a:lnTo>
                  <a:close/>
                </a:path>
              </a:pathLst>
            </a:custGeom>
            <a:solidFill>
              <a:srgbClr val="FFC000"/>
            </a:solidFill>
          </p:spPr>
          <p:txBody>
            <a:bodyPr wrap="square" lIns="0" tIns="0" rIns="0" bIns="0" rtlCol="0"/>
            <a:lstStyle/>
            <a:p>
              <a:endParaRPr/>
            </a:p>
          </p:txBody>
        </p:sp>
        <p:sp>
          <p:nvSpPr>
            <p:cNvPr id="12" name="object 12"/>
            <p:cNvSpPr/>
            <p:nvPr/>
          </p:nvSpPr>
          <p:spPr>
            <a:xfrm>
              <a:off x="2916935" y="6138672"/>
              <a:ext cx="365760" cy="365760"/>
            </a:xfrm>
            <a:custGeom>
              <a:avLst/>
              <a:gdLst/>
              <a:ahLst/>
              <a:cxnLst/>
              <a:rect l="l" t="t" r="r" b="b"/>
              <a:pathLst>
                <a:path w="365760" h="365759">
                  <a:moveTo>
                    <a:pt x="0" y="182879"/>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79"/>
                  </a:lnTo>
                  <a:lnTo>
                    <a:pt x="359224" y="231483"/>
                  </a:lnTo>
                  <a:lnTo>
                    <a:pt x="340783" y="275166"/>
                  </a:lnTo>
                  <a:lnTo>
                    <a:pt x="312181" y="312181"/>
                  </a:lnTo>
                  <a:lnTo>
                    <a:pt x="275166" y="340783"/>
                  </a:lnTo>
                  <a:lnTo>
                    <a:pt x="231483" y="359224"/>
                  </a:lnTo>
                  <a:lnTo>
                    <a:pt x="182880" y="365759"/>
                  </a:lnTo>
                  <a:lnTo>
                    <a:pt x="134276" y="359224"/>
                  </a:lnTo>
                  <a:lnTo>
                    <a:pt x="90593" y="340783"/>
                  </a:lnTo>
                  <a:lnTo>
                    <a:pt x="53578" y="312181"/>
                  </a:lnTo>
                  <a:lnTo>
                    <a:pt x="24976" y="275166"/>
                  </a:lnTo>
                  <a:lnTo>
                    <a:pt x="6535" y="231483"/>
                  </a:lnTo>
                  <a:lnTo>
                    <a:pt x="0" y="182879"/>
                  </a:lnTo>
                  <a:close/>
                </a:path>
              </a:pathLst>
            </a:custGeom>
            <a:ln w="12192">
              <a:solidFill>
                <a:srgbClr val="FFF1CC"/>
              </a:solidFill>
            </a:ln>
          </p:spPr>
          <p:txBody>
            <a:bodyPr wrap="square" lIns="0" tIns="0" rIns="0" bIns="0" rtlCol="0"/>
            <a:lstStyle/>
            <a:p>
              <a:endParaRPr/>
            </a:p>
          </p:txBody>
        </p:sp>
        <p:sp>
          <p:nvSpPr>
            <p:cNvPr id="13" name="object 13"/>
            <p:cNvSpPr/>
            <p:nvPr/>
          </p:nvSpPr>
          <p:spPr>
            <a:xfrm>
              <a:off x="2916935" y="7359395"/>
              <a:ext cx="365760" cy="365760"/>
            </a:xfrm>
            <a:custGeom>
              <a:avLst/>
              <a:gdLst/>
              <a:ahLst/>
              <a:cxnLst/>
              <a:rect l="l" t="t" r="r" b="b"/>
              <a:pathLst>
                <a:path w="365760" h="365759">
                  <a:moveTo>
                    <a:pt x="182880" y="0"/>
                  </a:moveTo>
                  <a:lnTo>
                    <a:pt x="134276" y="6535"/>
                  </a:lnTo>
                  <a:lnTo>
                    <a:pt x="90593" y="24976"/>
                  </a:lnTo>
                  <a:lnTo>
                    <a:pt x="53578" y="53578"/>
                  </a:lnTo>
                  <a:lnTo>
                    <a:pt x="24976" y="90593"/>
                  </a:lnTo>
                  <a:lnTo>
                    <a:pt x="6535" y="134276"/>
                  </a:lnTo>
                  <a:lnTo>
                    <a:pt x="0" y="182879"/>
                  </a:lnTo>
                  <a:lnTo>
                    <a:pt x="6535" y="231483"/>
                  </a:lnTo>
                  <a:lnTo>
                    <a:pt x="24976" y="275166"/>
                  </a:lnTo>
                  <a:lnTo>
                    <a:pt x="53578" y="312181"/>
                  </a:lnTo>
                  <a:lnTo>
                    <a:pt x="90593" y="340783"/>
                  </a:lnTo>
                  <a:lnTo>
                    <a:pt x="134276" y="359224"/>
                  </a:lnTo>
                  <a:lnTo>
                    <a:pt x="182880" y="365759"/>
                  </a:lnTo>
                  <a:lnTo>
                    <a:pt x="231483" y="359224"/>
                  </a:lnTo>
                  <a:lnTo>
                    <a:pt x="275166" y="340783"/>
                  </a:lnTo>
                  <a:lnTo>
                    <a:pt x="312181" y="312181"/>
                  </a:lnTo>
                  <a:lnTo>
                    <a:pt x="340783" y="275166"/>
                  </a:lnTo>
                  <a:lnTo>
                    <a:pt x="359224" y="231483"/>
                  </a:lnTo>
                  <a:lnTo>
                    <a:pt x="365760" y="182879"/>
                  </a:lnTo>
                  <a:lnTo>
                    <a:pt x="359224" y="134276"/>
                  </a:lnTo>
                  <a:lnTo>
                    <a:pt x="340783" y="90593"/>
                  </a:lnTo>
                  <a:lnTo>
                    <a:pt x="312181" y="53578"/>
                  </a:lnTo>
                  <a:lnTo>
                    <a:pt x="275166" y="24976"/>
                  </a:lnTo>
                  <a:lnTo>
                    <a:pt x="231483" y="6535"/>
                  </a:lnTo>
                  <a:lnTo>
                    <a:pt x="182880" y="0"/>
                  </a:lnTo>
                  <a:close/>
                </a:path>
              </a:pathLst>
            </a:custGeom>
            <a:solidFill>
              <a:srgbClr val="538235"/>
            </a:solidFill>
          </p:spPr>
          <p:txBody>
            <a:bodyPr wrap="square" lIns="0" tIns="0" rIns="0" bIns="0" rtlCol="0"/>
            <a:lstStyle/>
            <a:p>
              <a:endParaRPr/>
            </a:p>
          </p:txBody>
        </p:sp>
        <p:sp>
          <p:nvSpPr>
            <p:cNvPr id="14" name="object 14"/>
            <p:cNvSpPr/>
            <p:nvPr/>
          </p:nvSpPr>
          <p:spPr>
            <a:xfrm>
              <a:off x="2916935" y="7359395"/>
              <a:ext cx="365760" cy="365760"/>
            </a:xfrm>
            <a:custGeom>
              <a:avLst/>
              <a:gdLst/>
              <a:ahLst/>
              <a:cxnLst/>
              <a:rect l="l" t="t" r="r" b="b"/>
              <a:pathLst>
                <a:path w="365760" h="365759">
                  <a:moveTo>
                    <a:pt x="0" y="182879"/>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79"/>
                  </a:lnTo>
                  <a:lnTo>
                    <a:pt x="359224" y="231483"/>
                  </a:lnTo>
                  <a:lnTo>
                    <a:pt x="340783" y="275166"/>
                  </a:lnTo>
                  <a:lnTo>
                    <a:pt x="312181" y="312181"/>
                  </a:lnTo>
                  <a:lnTo>
                    <a:pt x="275166" y="340783"/>
                  </a:lnTo>
                  <a:lnTo>
                    <a:pt x="231483" y="359224"/>
                  </a:lnTo>
                  <a:lnTo>
                    <a:pt x="182880" y="365759"/>
                  </a:lnTo>
                  <a:lnTo>
                    <a:pt x="134276" y="359224"/>
                  </a:lnTo>
                  <a:lnTo>
                    <a:pt x="90593" y="340783"/>
                  </a:lnTo>
                  <a:lnTo>
                    <a:pt x="53578" y="312181"/>
                  </a:lnTo>
                  <a:lnTo>
                    <a:pt x="24976" y="275166"/>
                  </a:lnTo>
                  <a:lnTo>
                    <a:pt x="6535" y="231483"/>
                  </a:lnTo>
                  <a:lnTo>
                    <a:pt x="0" y="182879"/>
                  </a:lnTo>
                  <a:close/>
                </a:path>
              </a:pathLst>
            </a:custGeom>
            <a:ln w="12192">
              <a:solidFill>
                <a:srgbClr val="385622"/>
              </a:solidFill>
            </a:ln>
          </p:spPr>
          <p:txBody>
            <a:bodyPr wrap="square" lIns="0" tIns="0" rIns="0" bIns="0" rtlCol="0"/>
            <a:lstStyle/>
            <a:p>
              <a:endParaRPr/>
            </a:p>
          </p:txBody>
        </p:sp>
      </p:grpSp>
      <p:sp>
        <p:nvSpPr>
          <p:cNvPr id="15" name="object 15"/>
          <p:cNvSpPr txBox="1"/>
          <p:nvPr/>
        </p:nvSpPr>
        <p:spPr>
          <a:xfrm>
            <a:off x="3554348" y="1476248"/>
            <a:ext cx="5981700" cy="1285875"/>
          </a:xfrm>
          <a:prstGeom prst="rect">
            <a:avLst/>
          </a:prstGeom>
        </p:spPr>
        <p:txBody>
          <a:bodyPr vert="horz" wrap="square" lIns="0" tIns="12065" rIns="0" bIns="0" rtlCol="0">
            <a:spAutoFit/>
          </a:bodyPr>
          <a:lstStyle/>
          <a:p>
            <a:pPr marL="3177540">
              <a:lnSpc>
                <a:spcPct val="100000"/>
              </a:lnSpc>
              <a:spcBef>
                <a:spcPts val="95"/>
              </a:spcBef>
            </a:pPr>
            <a:r>
              <a:rPr sz="2200" spc="-15" dirty="0">
                <a:solidFill>
                  <a:srgbClr val="404040"/>
                </a:solidFill>
                <a:latin typeface="Noto Sans"/>
                <a:cs typeface="Noto Sans"/>
              </a:rPr>
              <a:t>The </a:t>
            </a:r>
            <a:r>
              <a:rPr sz="2200" spc="-10" dirty="0">
                <a:solidFill>
                  <a:srgbClr val="404040"/>
                </a:solidFill>
                <a:latin typeface="Noto Sans"/>
                <a:cs typeface="Noto Sans"/>
              </a:rPr>
              <a:t>SNS </a:t>
            </a:r>
            <a:r>
              <a:rPr sz="2200" spc="-20" dirty="0">
                <a:solidFill>
                  <a:srgbClr val="404040"/>
                </a:solidFill>
                <a:latin typeface="Noto Sans"/>
                <a:cs typeface="Noto Sans"/>
              </a:rPr>
              <a:t>features</a:t>
            </a:r>
            <a:r>
              <a:rPr sz="2200" dirty="0">
                <a:solidFill>
                  <a:srgbClr val="404040"/>
                </a:solidFill>
                <a:latin typeface="Noto Sans"/>
                <a:cs typeface="Noto Sans"/>
              </a:rPr>
              <a:t> </a:t>
            </a:r>
            <a:r>
              <a:rPr sz="2200" spc="-25" dirty="0">
                <a:solidFill>
                  <a:srgbClr val="404040"/>
                </a:solidFill>
                <a:latin typeface="Noto Sans"/>
                <a:cs typeface="Noto Sans"/>
              </a:rPr>
              <a:t>are:</a:t>
            </a:r>
            <a:endParaRPr sz="2200">
              <a:latin typeface="Noto Sans"/>
              <a:cs typeface="Noto Sans"/>
            </a:endParaRPr>
          </a:p>
          <a:p>
            <a:pPr>
              <a:lnSpc>
                <a:spcPct val="100000"/>
              </a:lnSpc>
              <a:spcBef>
                <a:spcPts val="15"/>
              </a:spcBef>
            </a:pPr>
            <a:endParaRPr sz="3400">
              <a:latin typeface="Noto Sans"/>
              <a:cs typeface="Noto Sans"/>
            </a:endParaRPr>
          </a:p>
          <a:p>
            <a:pPr marL="12700">
              <a:lnSpc>
                <a:spcPct val="100000"/>
              </a:lnSpc>
            </a:pPr>
            <a:r>
              <a:rPr sz="2200" spc="-25" dirty="0">
                <a:solidFill>
                  <a:srgbClr val="404040"/>
                </a:solidFill>
                <a:latin typeface="Noto Sans"/>
                <a:cs typeface="Noto Sans"/>
              </a:rPr>
              <a:t>Instantaneous </a:t>
            </a:r>
            <a:r>
              <a:rPr sz="2200" spc="-15" dirty="0">
                <a:solidFill>
                  <a:srgbClr val="404040"/>
                </a:solidFill>
                <a:latin typeface="Noto Sans"/>
                <a:cs typeface="Noto Sans"/>
              </a:rPr>
              <a:t>push </a:t>
            </a:r>
            <a:r>
              <a:rPr sz="2200" spc="-10" dirty="0">
                <a:solidFill>
                  <a:srgbClr val="404040"/>
                </a:solidFill>
                <a:latin typeface="Noto Sans"/>
                <a:cs typeface="Noto Sans"/>
              </a:rPr>
              <a:t>based</a:t>
            </a:r>
            <a:r>
              <a:rPr sz="2200" spc="80" dirty="0">
                <a:solidFill>
                  <a:srgbClr val="404040"/>
                </a:solidFill>
                <a:latin typeface="Noto Sans"/>
                <a:cs typeface="Noto Sans"/>
              </a:rPr>
              <a:t> </a:t>
            </a:r>
            <a:r>
              <a:rPr sz="2200" spc="-15" dirty="0">
                <a:solidFill>
                  <a:srgbClr val="404040"/>
                </a:solidFill>
                <a:latin typeface="Noto Sans"/>
                <a:cs typeface="Noto Sans"/>
              </a:rPr>
              <a:t>delivery</a:t>
            </a:r>
            <a:endParaRPr sz="2200">
              <a:latin typeface="Noto Sans"/>
              <a:cs typeface="Noto Sans"/>
            </a:endParaRPr>
          </a:p>
        </p:txBody>
      </p:sp>
      <p:sp>
        <p:nvSpPr>
          <p:cNvPr id="16" name="object 16"/>
          <p:cNvSpPr txBox="1"/>
          <p:nvPr/>
        </p:nvSpPr>
        <p:spPr>
          <a:xfrm>
            <a:off x="3554348" y="4873244"/>
            <a:ext cx="3004820" cy="360680"/>
          </a:xfrm>
          <a:prstGeom prst="rect">
            <a:avLst/>
          </a:prstGeom>
        </p:spPr>
        <p:txBody>
          <a:bodyPr vert="horz" wrap="square" lIns="0" tIns="12065" rIns="0" bIns="0" rtlCol="0">
            <a:spAutoFit/>
          </a:bodyPr>
          <a:lstStyle/>
          <a:p>
            <a:pPr marL="12700">
              <a:lnSpc>
                <a:spcPct val="100000"/>
              </a:lnSpc>
              <a:spcBef>
                <a:spcPts val="95"/>
              </a:spcBef>
            </a:pPr>
            <a:r>
              <a:rPr sz="2200" spc="-20" dirty="0">
                <a:solidFill>
                  <a:srgbClr val="404040"/>
                </a:solidFill>
                <a:latin typeface="Noto Sans"/>
                <a:cs typeface="Noto Sans"/>
              </a:rPr>
              <a:t>A pay-as-you-go </a:t>
            </a:r>
            <a:r>
              <a:rPr sz="2200" spc="-15" dirty="0">
                <a:solidFill>
                  <a:srgbClr val="404040"/>
                </a:solidFill>
                <a:latin typeface="Noto Sans"/>
                <a:cs typeface="Noto Sans"/>
              </a:rPr>
              <a:t>model</a:t>
            </a:r>
            <a:endParaRPr sz="2200">
              <a:latin typeface="Noto Sans"/>
              <a:cs typeface="Noto Sans"/>
            </a:endParaRPr>
          </a:p>
        </p:txBody>
      </p:sp>
      <p:sp>
        <p:nvSpPr>
          <p:cNvPr id="17" name="object 17"/>
          <p:cNvSpPr txBox="1"/>
          <p:nvPr/>
        </p:nvSpPr>
        <p:spPr>
          <a:xfrm>
            <a:off x="3554348" y="6108649"/>
            <a:ext cx="3862070"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404040"/>
                </a:solidFill>
                <a:latin typeface="Noto Sans"/>
                <a:cs typeface="Noto Sans"/>
              </a:rPr>
              <a:t>A simple </a:t>
            </a:r>
            <a:r>
              <a:rPr sz="2200" spc="-10" dirty="0">
                <a:solidFill>
                  <a:srgbClr val="404040"/>
                </a:solidFill>
                <a:latin typeface="Noto Sans"/>
                <a:cs typeface="Noto Sans"/>
              </a:rPr>
              <a:t>web-based</a:t>
            </a:r>
            <a:r>
              <a:rPr sz="2200" spc="65" dirty="0">
                <a:solidFill>
                  <a:srgbClr val="404040"/>
                </a:solidFill>
                <a:latin typeface="Noto Sans"/>
                <a:cs typeface="Noto Sans"/>
              </a:rPr>
              <a:t> </a:t>
            </a:r>
            <a:r>
              <a:rPr sz="2200" spc="-20" dirty="0">
                <a:solidFill>
                  <a:srgbClr val="404040"/>
                </a:solidFill>
                <a:latin typeface="Noto Sans"/>
                <a:cs typeface="Noto Sans"/>
              </a:rPr>
              <a:t>interface</a:t>
            </a:r>
            <a:endParaRPr sz="2200">
              <a:latin typeface="Noto Sans"/>
              <a:cs typeface="Noto Sans"/>
            </a:endParaRPr>
          </a:p>
        </p:txBody>
      </p:sp>
      <p:sp>
        <p:nvSpPr>
          <p:cNvPr id="18" name="object 18"/>
          <p:cNvSpPr txBox="1"/>
          <p:nvPr/>
        </p:nvSpPr>
        <p:spPr>
          <a:xfrm>
            <a:off x="3554348" y="3634867"/>
            <a:ext cx="3357879"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404040"/>
                </a:solidFill>
                <a:latin typeface="Noto Sans"/>
                <a:cs typeface="Noto Sans"/>
              </a:rPr>
              <a:t>Multiple </a:t>
            </a:r>
            <a:r>
              <a:rPr sz="2200" spc="-25" dirty="0">
                <a:solidFill>
                  <a:srgbClr val="404040"/>
                </a:solidFill>
                <a:latin typeface="Noto Sans"/>
                <a:cs typeface="Noto Sans"/>
              </a:rPr>
              <a:t>transfer</a:t>
            </a:r>
            <a:r>
              <a:rPr sz="2200" spc="25" dirty="0">
                <a:solidFill>
                  <a:srgbClr val="404040"/>
                </a:solidFill>
                <a:latin typeface="Noto Sans"/>
                <a:cs typeface="Noto Sans"/>
              </a:rPr>
              <a:t> </a:t>
            </a:r>
            <a:r>
              <a:rPr sz="2200" spc="-15" dirty="0">
                <a:solidFill>
                  <a:srgbClr val="404040"/>
                </a:solidFill>
                <a:latin typeface="Noto Sans"/>
                <a:cs typeface="Noto Sans"/>
              </a:rPr>
              <a:t>protocol</a:t>
            </a:r>
            <a:endParaRPr sz="2200">
              <a:latin typeface="Noto Sans"/>
              <a:cs typeface="Noto Sans"/>
            </a:endParaRPr>
          </a:p>
        </p:txBody>
      </p:sp>
      <p:sp>
        <p:nvSpPr>
          <p:cNvPr id="19" name="object 19"/>
          <p:cNvSpPr txBox="1"/>
          <p:nvPr/>
        </p:nvSpPr>
        <p:spPr>
          <a:xfrm>
            <a:off x="3554348" y="7313421"/>
            <a:ext cx="8205470" cy="360680"/>
          </a:xfrm>
          <a:prstGeom prst="rect">
            <a:avLst/>
          </a:prstGeom>
        </p:spPr>
        <p:txBody>
          <a:bodyPr vert="horz" wrap="square" lIns="0" tIns="12065" rIns="0" bIns="0" rtlCol="0">
            <a:spAutoFit/>
          </a:bodyPr>
          <a:lstStyle/>
          <a:p>
            <a:pPr marL="12700">
              <a:lnSpc>
                <a:spcPct val="100000"/>
              </a:lnSpc>
              <a:spcBef>
                <a:spcPts val="95"/>
              </a:spcBef>
            </a:pPr>
            <a:r>
              <a:rPr sz="2200" spc="-30" dirty="0">
                <a:solidFill>
                  <a:srgbClr val="404040"/>
                </a:solidFill>
                <a:latin typeface="Noto Sans"/>
                <a:cs typeface="Noto Sans"/>
              </a:rPr>
              <a:t>Messages </a:t>
            </a:r>
            <a:r>
              <a:rPr sz="2200" spc="-20" dirty="0">
                <a:solidFill>
                  <a:srgbClr val="404040"/>
                </a:solidFill>
                <a:latin typeface="Noto Sans"/>
                <a:cs typeface="Noto Sans"/>
              </a:rPr>
              <a:t>stored redundantly across multiple availability</a:t>
            </a:r>
            <a:r>
              <a:rPr sz="2200" spc="355" dirty="0">
                <a:solidFill>
                  <a:srgbClr val="404040"/>
                </a:solidFill>
                <a:latin typeface="Noto Sans"/>
                <a:cs typeface="Noto Sans"/>
              </a:rPr>
              <a:t> </a:t>
            </a:r>
            <a:r>
              <a:rPr sz="2200" spc="-10" dirty="0">
                <a:solidFill>
                  <a:srgbClr val="404040"/>
                </a:solidFill>
                <a:latin typeface="Noto Sans"/>
                <a:cs typeface="Noto Sans"/>
              </a:rPr>
              <a:t>zones</a:t>
            </a:r>
            <a:endParaRPr sz="2200">
              <a:latin typeface="Noto Sans"/>
              <a:cs typeface="Noto Sans"/>
            </a:endParaRPr>
          </a:p>
        </p:txBody>
      </p:sp>
      <p:sp>
        <p:nvSpPr>
          <p:cNvPr id="20" name="object 20"/>
          <p:cNvSpPr/>
          <p:nvPr/>
        </p:nvSpPr>
        <p:spPr>
          <a:xfrm>
            <a:off x="6740652" y="711708"/>
            <a:ext cx="2785872" cy="252983"/>
          </a:xfrm>
          <a:prstGeom prst="rect">
            <a:avLst/>
          </a:prstGeom>
          <a:blipFill>
            <a:blip r:embed="rId2" cstate="print"/>
            <a:stretch>
              <a:fillRect/>
            </a:stretch>
          </a:blipFill>
        </p:spPr>
        <p:txBody>
          <a:bodyPr wrap="square" lIns="0" tIns="0" rIns="0" bIns="0" rtlCol="0"/>
          <a:lstStyle/>
          <a:p>
            <a:endParaRPr/>
          </a:p>
        </p:txBody>
      </p:sp>
      <p:sp>
        <p:nvSpPr>
          <p:cNvPr id="21" name="object 21"/>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33</a:t>
            </a:fld>
            <a:endParaRPr spc="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8242" y="268350"/>
            <a:ext cx="3240405" cy="513715"/>
          </a:xfrm>
          <a:prstGeom prst="rect">
            <a:avLst/>
          </a:prstGeom>
        </p:spPr>
        <p:txBody>
          <a:bodyPr vert="horz" wrap="square" lIns="0" tIns="12700" rIns="0" bIns="0" rtlCol="0">
            <a:spAutoFit/>
          </a:bodyPr>
          <a:lstStyle/>
          <a:p>
            <a:pPr marL="12700">
              <a:lnSpc>
                <a:spcPct val="100000"/>
              </a:lnSpc>
              <a:spcBef>
                <a:spcPts val="100"/>
              </a:spcBef>
            </a:pPr>
            <a:r>
              <a:rPr sz="3200" spc="75" dirty="0"/>
              <a:t>SNS </a:t>
            </a:r>
            <a:r>
              <a:rPr sz="3200" spc="90" dirty="0"/>
              <a:t>versus</a:t>
            </a:r>
            <a:r>
              <a:rPr sz="3200" spc="-120" dirty="0"/>
              <a:t> </a:t>
            </a:r>
            <a:r>
              <a:rPr sz="3200" spc="50" dirty="0"/>
              <a:t>SQS</a:t>
            </a:r>
            <a:endParaRPr sz="3200"/>
          </a:p>
        </p:txBody>
      </p:sp>
      <p:graphicFrame>
        <p:nvGraphicFramePr>
          <p:cNvPr id="3" name="object 3"/>
          <p:cNvGraphicFramePr>
            <a:graphicFrameLocks noGrp="1"/>
          </p:cNvGraphicFramePr>
          <p:nvPr/>
        </p:nvGraphicFramePr>
        <p:xfrm>
          <a:off x="2351785" y="2945383"/>
          <a:ext cx="11771630" cy="2798952"/>
        </p:xfrm>
        <a:graphic>
          <a:graphicData uri="http://schemas.openxmlformats.org/drawingml/2006/table">
            <a:tbl>
              <a:tblPr firstRow="1" bandRow="1">
                <a:tableStyleId>{2D5ABB26-0587-4C30-8999-92F81FD0307C}</a:tableStyleId>
              </a:tblPr>
              <a:tblGrid>
                <a:gridCol w="5885815"/>
                <a:gridCol w="5885815"/>
              </a:tblGrid>
              <a:tr h="696213">
                <a:tc>
                  <a:txBody>
                    <a:bodyPr/>
                    <a:lstStyle/>
                    <a:p>
                      <a:pPr algn="ctr">
                        <a:lnSpc>
                          <a:spcPct val="100000"/>
                        </a:lnSpc>
                        <a:spcBef>
                          <a:spcPts val="1300"/>
                        </a:spcBef>
                      </a:pPr>
                      <a:r>
                        <a:rPr sz="2200" b="1" spc="-5" dirty="0">
                          <a:solidFill>
                            <a:srgbClr val="FFFFFF"/>
                          </a:solidFill>
                          <a:latin typeface="Noto Sans"/>
                          <a:cs typeface="Noto Sans"/>
                        </a:rPr>
                        <a:t>SNS</a:t>
                      </a:r>
                      <a:endParaRPr sz="2200">
                        <a:latin typeface="Noto Sans"/>
                        <a:cs typeface="Noto Sans"/>
                      </a:endParaRPr>
                    </a:p>
                  </a:txBody>
                  <a:tcPr marL="0" marR="0" marT="165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270" algn="ctr">
                        <a:lnSpc>
                          <a:spcPct val="100000"/>
                        </a:lnSpc>
                        <a:spcBef>
                          <a:spcPts val="1300"/>
                        </a:spcBef>
                      </a:pPr>
                      <a:r>
                        <a:rPr sz="2200" b="1" spc="-5" dirty="0">
                          <a:solidFill>
                            <a:srgbClr val="FFFFFF"/>
                          </a:solidFill>
                          <a:latin typeface="Noto Sans"/>
                          <a:cs typeface="Noto Sans"/>
                        </a:rPr>
                        <a:t>SQS</a:t>
                      </a:r>
                      <a:endParaRPr sz="2200">
                        <a:latin typeface="Noto Sans"/>
                        <a:cs typeface="Noto Sans"/>
                      </a:endParaRPr>
                    </a:p>
                  </a:txBody>
                  <a:tcPr marL="0" marR="0" marT="165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r>
              <a:tr h="850900">
                <a:tc>
                  <a:txBody>
                    <a:bodyPr/>
                    <a:lstStyle/>
                    <a:p>
                      <a:pPr marL="1270" algn="ctr">
                        <a:lnSpc>
                          <a:spcPct val="100000"/>
                        </a:lnSpc>
                        <a:spcBef>
                          <a:spcPts val="1910"/>
                        </a:spcBef>
                      </a:pPr>
                      <a:r>
                        <a:rPr sz="2200" spc="-15" dirty="0">
                          <a:latin typeface="Noto Sans"/>
                          <a:cs typeface="Noto Sans"/>
                        </a:rPr>
                        <a:t>PUSH</a:t>
                      </a:r>
                      <a:r>
                        <a:rPr sz="2200" spc="20" dirty="0">
                          <a:latin typeface="Noto Sans"/>
                          <a:cs typeface="Noto Sans"/>
                        </a:rPr>
                        <a:t> </a:t>
                      </a:r>
                      <a:r>
                        <a:rPr sz="2200" spc="-10" dirty="0">
                          <a:latin typeface="Noto Sans"/>
                          <a:cs typeface="Noto Sans"/>
                        </a:rPr>
                        <a:t>based</a:t>
                      </a:r>
                      <a:endParaRPr sz="2200">
                        <a:latin typeface="Noto Sans"/>
                        <a:cs typeface="Noto Sans"/>
                      </a:endParaRPr>
                    </a:p>
                  </a:txBody>
                  <a:tcPr marL="0" marR="0" marT="2425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35" algn="ctr">
                        <a:lnSpc>
                          <a:spcPct val="100000"/>
                        </a:lnSpc>
                        <a:spcBef>
                          <a:spcPts val="1910"/>
                        </a:spcBef>
                      </a:pPr>
                      <a:r>
                        <a:rPr sz="2200" spc="-15" dirty="0">
                          <a:latin typeface="Noto Sans"/>
                          <a:cs typeface="Noto Sans"/>
                        </a:rPr>
                        <a:t>POLL </a:t>
                      </a:r>
                      <a:r>
                        <a:rPr sz="2200" spc="-10" dirty="0">
                          <a:latin typeface="Noto Sans"/>
                          <a:cs typeface="Noto Sans"/>
                        </a:rPr>
                        <a:t>based</a:t>
                      </a:r>
                      <a:r>
                        <a:rPr sz="2200" spc="20" dirty="0">
                          <a:latin typeface="Noto Sans"/>
                          <a:cs typeface="Noto Sans"/>
                        </a:rPr>
                        <a:t> </a:t>
                      </a:r>
                      <a:r>
                        <a:rPr sz="2200" spc="-15" dirty="0">
                          <a:latin typeface="Noto Sans"/>
                          <a:cs typeface="Noto Sans"/>
                        </a:rPr>
                        <a:t>(PULL)</a:t>
                      </a:r>
                      <a:endParaRPr sz="2200">
                        <a:latin typeface="Noto Sans"/>
                        <a:cs typeface="Noto Sans"/>
                      </a:endParaRPr>
                    </a:p>
                  </a:txBody>
                  <a:tcPr marL="0" marR="0" marT="2425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r>
              <a:tr h="1251839">
                <a:tc>
                  <a:txBody>
                    <a:bodyPr/>
                    <a:lstStyle/>
                    <a:p>
                      <a:pPr marL="773430" marR="375285" indent="-388620">
                        <a:lnSpc>
                          <a:spcPct val="100000"/>
                        </a:lnSpc>
                        <a:spcBef>
                          <a:spcPts val="2170"/>
                        </a:spcBef>
                      </a:pPr>
                      <a:r>
                        <a:rPr sz="2200" spc="-25" dirty="0">
                          <a:latin typeface="Noto Sans"/>
                          <a:cs typeface="Noto Sans"/>
                        </a:rPr>
                        <a:t>Allows </a:t>
                      </a:r>
                      <a:r>
                        <a:rPr sz="2200" spc="-15" dirty="0">
                          <a:latin typeface="Noto Sans"/>
                          <a:cs typeface="Noto Sans"/>
                        </a:rPr>
                        <a:t>applications to send time-critical  </a:t>
                      </a:r>
                      <a:r>
                        <a:rPr sz="2200" spc="-35" dirty="0">
                          <a:latin typeface="Noto Sans"/>
                          <a:cs typeface="Noto Sans"/>
                        </a:rPr>
                        <a:t>messages </a:t>
                      </a:r>
                      <a:r>
                        <a:rPr sz="2200" spc="-15" dirty="0">
                          <a:latin typeface="Noto Sans"/>
                          <a:cs typeface="Noto Sans"/>
                        </a:rPr>
                        <a:t>to </a:t>
                      </a:r>
                      <a:r>
                        <a:rPr sz="2200" spc="-20" dirty="0">
                          <a:latin typeface="Noto Sans"/>
                          <a:cs typeface="Noto Sans"/>
                        </a:rPr>
                        <a:t>multiple</a:t>
                      </a:r>
                      <a:r>
                        <a:rPr sz="2200" spc="120" dirty="0">
                          <a:latin typeface="Noto Sans"/>
                          <a:cs typeface="Noto Sans"/>
                        </a:rPr>
                        <a:t> </a:t>
                      </a:r>
                      <a:r>
                        <a:rPr sz="2200" spc="-15" dirty="0">
                          <a:latin typeface="Noto Sans"/>
                          <a:cs typeface="Noto Sans"/>
                        </a:rPr>
                        <a:t>subscribers</a:t>
                      </a:r>
                      <a:endParaRPr sz="2200">
                        <a:latin typeface="Noto Sans"/>
                        <a:cs typeface="Noto Sans"/>
                      </a:endParaRPr>
                    </a:p>
                  </a:txBody>
                  <a:tcPr marL="0" marR="0" marT="2755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1480820" marR="242570" indent="-1230630">
                        <a:lnSpc>
                          <a:spcPct val="100000"/>
                        </a:lnSpc>
                        <a:spcBef>
                          <a:spcPts val="2170"/>
                        </a:spcBef>
                      </a:pPr>
                      <a:r>
                        <a:rPr sz="2200" spc="-20" dirty="0">
                          <a:latin typeface="Noto Sans"/>
                          <a:cs typeface="Noto Sans"/>
                        </a:rPr>
                        <a:t>A </a:t>
                      </a:r>
                      <a:r>
                        <a:rPr sz="2200" spc="-15" dirty="0">
                          <a:latin typeface="Noto Sans"/>
                          <a:cs typeface="Noto Sans"/>
                        </a:rPr>
                        <a:t>service used </a:t>
                      </a:r>
                      <a:r>
                        <a:rPr sz="2200" spc="-40" dirty="0">
                          <a:latin typeface="Noto Sans"/>
                          <a:cs typeface="Noto Sans"/>
                        </a:rPr>
                        <a:t>by </a:t>
                      </a:r>
                      <a:r>
                        <a:rPr sz="2200" spc="-15" dirty="0">
                          <a:latin typeface="Noto Sans"/>
                          <a:cs typeface="Noto Sans"/>
                        </a:rPr>
                        <a:t>distributed applications  to </a:t>
                      </a:r>
                      <a:r>
                        <a:rPr sz="2200" spc="-45" dirty="0">
                          <a:latin typeface="Noto Sans"/>
                          <a:cs typeface="Noto Sans"/>
                        </a:rPr>
                        <a:t>exchange</a:t>
                      </a:r>
                      <a:r>
                        <a:rPr sz="2200" spc="30" dirty="0">
                          <a:latin typeface="Noto Sans"/>
                          <a:cs typeface="Noto Sans"/>
                        </a:rPr>
                        <a:t> </a:t>
                      </a:r>
                      <a:r>
                        <a:rPr sz="2200" spc="-35" dirty="0">
                          <a:latin typeface="Noto Sans"/>
                          <a:cs typeface="Noto Sans"/>
                        </a:rPr>
                        <a:t>messages</a:t>
                      </a:r>
                      <a:endParaRPr sz="2200">
                        <a:latin typeface="Noto Sans"/>
                        <a:cs typeface="Noto Sans"/>
                      </a:endParaRPr>
                    </a:p>
                  </a:txBody>
                  <a:tcPr marL="0" marR="0" marT="2755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bl>
          </a:graphicData>
        </a:graphic>
      </p:graphicFrame>
      <p:sp>
        <p:nvSpPr>
          <p:cNvPr id="4" name="object 4"/>
          <p:cNvSpPr txBox="1"/>
          <p:nvPr/>
        </p:nvSpPr>
        <p:spPr>
          <a:xfrm>
            <a:off x="5698363" y="1476248"/>
            <a:ext cx="4858385" cy="360680"/>
          </a:xfrm>
          <a:prstGeom prst="rect">
            <a:avLst/>
          </a:prstGeom>
        </p:spPr>
        <p:txBody>
          <a:bodyPr vert="horz" wrap="square" lIns="0" tIns="12065" rIns="0" bIns="0" rtlCol="0">
            <a:spAutoFit/>
          </a:bodyPr>
          <a:lstStyle/>
          <a:p>
            <a:pPr marL="12700">
              <a:lnSpc>
                <a:spcPct val="100000"/>
              </a:lnSpc>
              <a:spcBef>
                <a:spcPts val="95"/>
              </a:spcBef>
            </a:pPr>
            <a:r>
              <a:rPr sz="2200" spc="-20" dirty="0">
                <a:solidFill>
                  <a:srgbClr val="404040"/>
                </a:solidFill>
                <a:latin typeface="Noto Sans"/>
                <a:cs typeface="Noto Sans"/>
              </a:rPr>
              <a:t>A </a:t>
            </a:r>
            <a:r>
              <a:rPr sz="2200" spc="-15" dirty="0">
                <a:solidFill>
                  <a:srgbClr val="404040"/>
                </a:solidFill>
                <a:latin typeface="Noto Sans"/>
                <a:cs typeface="Noto Sans"/>
              </a:rPr>
              <a:t>comparison between </a:t>
            </a:r>
            <a:r>
              <a:rPr sz="2200" spc="-10" dirty="0">
                <a:solidFill>
                  <a:srgbClr val="404040"/>
                </a:solidFill>
                <a:latin typeface="Noto Sans"/>
                <a:cs typeface="Noto Sans"/>
              </a:rPr>
              <a:t>SNS </a:t>
            </a:r>
            <a:r>
              <a:rPr sz="2200" spc="-15" dirty="0">
                <a:solidFill>
                  <a:srgbClr val="404040"/>
                </a:solidFill>
                <a:latin typeface="Noto Sans"/>
                <a:cs typeface="Noto Sans"/>
              </a:rPr>
              <a:t>and</a:t>
            </a:r>
            <a:r>
              <a:rPr sz="2200" spc="85" dirty="0">
                <a:solidFill>
                  <a:srgbClr val="404040"/>
                </a:solidFill>
                <a:latin typeface="Noto Sans"/>
                <a:cs typeface="Noto Sans"/>
              </a:rPr>
              <a:t> </a:t>
            </a:r>
            <a:r>
              <a:rPr sz="2200" spc="-5" dirty="0">
                <a:solidFill>
                  <a:srgbClr val="404040"/>
                </a:solidFill>
                <a:latin typeface="Noto Sans"/>
                <a:cs typeface="Noto Sans"/>
              </a:rPr>
              <a:t>SQS:</a:t>
            </a:r>
            <a:endParaRPr sz="2200">
              <a:latin typeface="Noto Sans"/>
              <a:cs typeface="Noto Sans"/>
            </a:endParaRPr>
          </a:p>
        </p:txBody>
      </p:sp>
      <p:sp>
        <p:nvSpPr>
          <p:cNvPr id="5" name="object 5"/>
          <p:cNvSpPr/>
          <p:nvPr/>
        </p:nvSpPr>
        <p:spPr>
          <a:xfrm>
            <a:off x="6536435" y="711708"/>
            <a:ext cx="3150107" cy="20574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34</a:t>
            </a:fld>
            <a:endParaRPr spc="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78217" y="8827693"/>
            <a:ext cx="317500" cy="312420"/>
          </a:xfrm>
          <a:prstGeom prst="rect">
            <a:avLst/>
          </a:prstGeom>
        </p:spPr>
        <p:txBody>
          <a:bodyPr vert="horz" wrap="square" lIns="0" tIns="0" rIns="0" bIns="0" rtlCol="0">
            <a:spAutoFit/>
          </a:bodyPr>
          <a:lstStyle/>
          <a:p>
            <a:pPr>
              <a:lnSpc>
                <a:spcPts val="2335"/>
              </a:lnSpc>
            </a:pPr>
            <a:r>
              <a:rPr sz="2450" spc="5" dirty="0">
                <a:solidFill>
                  <a:srgbClr val="7E7E7E"/>
                </a:solidFill>
                <a:latin typeface="Carlito"/>
                <a:cs typeface="Carlito"/>
              </a:rPr>
              <a:t>29</a:t>
            </a:r>
            <a:endParaRPr sz="2450">
              <a:latin typeface="Carlito"/>
              <a:cs typeface="Carlito"/>
            </a:endParaRPr>
          </a:p>
        </p:txBody>
      </p:sp>
      <p:grpSp>
        <p:nvGrpSpPr>
          <p:cNvPr id="3" name="object 3"/>
          <p:cNvGrpSpPr/>
          <p:nvPr/>
        </p:nvGrpSpPr>
        <p:grpSpPr>
          <a:xfrm>
            <a:off x="0" y="4777738"/>
            <a:ext cx="16256635" cy="4356100"/>
            <a:chOff x="0" y="4777738"/>
            <a:chExt cx="16256635" cy="4356100"/>
          </a:xfrm>
        </p:grpSpPr>
        <p:sp>
          <p:nvSpPr>
            <p:cNvPr id="4" name="object 4"/>
            <p:cNvSpPr/>
            <p:nvPr/>
          </p:nvSpPr>
          <p:spPr>
            <a:xfrm>
              <a:off x="0" y="4797550"/>
              <a:ext cx="6621780" cy="43357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21780" y="4777738"/>
              <a:ext cx="6620255" cy="433425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242036" y="4797550"/>
              <a:ext cx="3014471" cy="4335780"/>
            </a:xfrm>
            <a:prstGeom prst="rect">
              <a:avLst/>
            </a:prstGeom>
            <a:blipFill>
              <a:blip r:embed="rId3" cstate="print"/>
              <a:stretch>
                <a:fillRect/>
              </a:stretch>
            </a:blipFill>
          </p:spPr>
          <p:txBody>
            <a:bodyPr wrap="square" lIns="0" tIns="0" rIns="0" bIns="0" rtlCol="0"/>
            <a:lstStyle/>
            <a:p>
              <a:endParaRPr/>
            </a:p>
          </p:txBody>
        </p:sp>
      </p:grpSp>
      <p:grpSp>
        <p:nvGrpSpPr>
          <p:cNvPr id="7" name="object 7"/>
          <p:cNvGrpSpPr/>
          <p:nvPr/>
        </p:nvGrpSpPr>
        <p:grpSpPr>
          <a:xfrm>
            <a:off x="0" y="0"/>
            <a:ext cx="16256635" cy="6807834"/>
            <a:chOff x="0" y="0"/>
            <a:chExt cx="16256635" cy="6807834"/>
          </a:xfrm>
        </p:grpSpPr>
        <p:sp>
          <p:nvSpPr>
            <p:cNvPr id="8" name="object 8"/>
            <p:cNvSpPr/>
            <p:nvPr/>
          </p:nvSpPr>
          <p:spPr>
            <a:xfrm>
              <a:off x="0" y="156971"/>
              <a:ext cx="6621780" cy="433578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621780" y="137160"/>
              <a:ext cx="6620255" cy="433425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242036" y="156971"/>
              <a:ext cx="3014471" cy="433578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2302764"/>
              <a:ext cx="16256508" cy="450494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0"/>
              <a:ext cx="1463040" cy="123825"/>
            </a:xfrm>
            <a:custGeom>
              <a:avLst/>
              <a:gdLst/>
              <a:ahLst/>
              <a:cxnLst/>
              <a:rect l="l" t="t" r="r" b="b"/>
              <a:pathLst>
                <a:path w="1463040" h="123825">
                  <a:moveTo>
                    <a:pt x="0" y="123444"/>
                  </a:moveTo>
                  <a:lnTo>
                    <a:pt x="1463040" y="123444"/>
                  </a:lnTo>
                  <a:lnTo>
                    <a:pt x="1463040" y="0"/>
                  </a:lnTo>
                  <a:lnTo>
                    <a:pt x="0" y="0"/>
                  </a:lnTo>
                  <a:lnTo>
                    <a:pt x="0" y="123444"/>
                  </a:lnTo>
                  <a:close/>
                </a:path>
              </a:pathLst>
            </a:custGeom>
            <a:solidFill>
              <a:srgbClr val="F9C36E"/>
            </a:solidFill>
          </p:spPr>
          <p:txBody>
            <a:bodyPr wrap="square" lIns="0" tIns="0" rIns="0" bIns="0" rtlCol="0"/>
            <a:lstStyle/>
            <a:p>
              <a:endParaRPr/>
            </a:p>
          </p:txBody>
        </p:sp>
        <p:sp>
          <p:nvSpPr>
            <p:cNvPr id="13" name="object 13"/>
            <p:cNvSpPr/>
            <p:nvPr/>
          </p:nvSpPr>
          <p:spPr>
            <a:xfrm>
              <a:off x="1463039" y="0"/>
              <a:ext cx="7101840" cy="123825"/>
            </a:xfrm>
            <a:custGeom>
              <a:avLst/>
              <a:gdLst/>
              <a:ahLst/>
              <a:cxnLst/>
              <a:rect l="l" t="t" r="r" b="b"/>
              <a:pathLst>
                <a:path w="7101840" h="123825">
                  <a:moveTo>
                    <a:pt x="0" y="123444"/>
                  </a:moveTo>
                  <a:lnTo>
                    <a:pt x="7101840" y="123444"/>
                  </a:lnTo>
                  <a:lnTo>
                    <a:pt x="7101840" y="0"/>
                  </a:lnTo>
                  <a:lnTo>
                    <a:pt x="0" y="0"/>
                  </a:lnTo>
                  <a:lnTo>
                    <a:pt x="0" y="123444"/>
                  </a:lnTo>
                  <a:close/>
                </a:path>
              </a:pathLst>
            </a:custGeom>
            <a:solidFill>
              <a:srgbClr val="F69E66"/>
            </a:solidFill>
          </p:spPr>
          <p:txBody>
            <a:bodyPr wrap="square" lIns="0" tIns="0" rIns="0" bIns="0" rtlCol="0"/>
            <a:lstStyle/>
            <a:p>
              <a:endParaRPr/>
            </a:p>
          </p:txBody>
        </p:sp>
        <p:sp>
          <p:nvSpPr>
            <p:cNvPr id="14" name="object 14"/>
            <p:cNvSpPr/>
            <p:nvPr/>
          </p:nvSpPr>
          <p:spPr>
            <a:xfrm>
              <a:off x="8564880" y="0"/>
              <a:ext cx="1405255" cy="123825"/>
            </a:xfrm>
            <a:custGeom>
              <a:avLst/>
              <a:gdLst/>
              <a:ahLst/>
              <a:cxnLst/>
              <a:rect l="l" t="t" r="r" b="b"/>
              <a:pathLst>
                <a:path w="1405254" h="123825">
                  <a:moveTo>
                    <a:pt x="0" y="123444"/>
                  </a:moveTo>
                  <a:lnTo>
                    <a:pt x="1405127" y="123444"/>
                  </a:lnTo>
                  <a:lnTo>
                    <a:pt x="1405127" y="0"/>
                  </a:lnTo>
                  <a:lnTo>
                    <a:pt x="0" y="0"/>
                  </a:lnTo>
                  <a:lnTo>
                    <a:pt x="0" y="123444"/>
                  </a:lnTo>
                  <a:close/>
                </a:path>
              </a:pathLst>
            </a:custGeom>
            <a:solidFill>
              <a:srgbClr val="F38573"/>
            </a:solidFill>
          </p:spPr>
          <p:txBody>
            <a:bodyPr wrap="square" lIns="0" tIns="0" rIns="0" bIns="0" rtlCol="0"/>
            <a:lstStyle/>
            <a:p>
              <a:endParaRPr/>
            </a:p>
          </p:txBody>
        </p:sp>
        <p:sp>
          <p:nvSpPr>
            <p:cNvPr id="15" name="object 15"/>
            <p:cNvSpPr/>
            <p:nvPr/>
          </p:nvSpPr>
          <p:spPr>
            <a:xfrm>
              <a:off x="9970007" y="0"/>
              <a:ext cx="469900" cy="123825"/>
            </a:xfrm>
            <a:custGeom>
              <a:avLst/>
              <a:gdLst/>
              <a:ahLst/>
              <a:cxnLst/>
              <a:rect l="l" t="t" r="r" b="b"/>
              <a:pathLst>
                <a:path w="469900" h="123825">
                  <a:moveTo>
                    <a:pt x="0" y="123444"/>
                  </a:moveTo>
                  <a:lnTo>
                    <a:pt x="469392" y="123444"/>
                  </a:lnTo>
                  <a:lnTo>
                    <a:pt x="469392" y="0"/>
                  </a:lnTo>
                  <a:lnTo>
                    <a:pt x="0" y="0"/>
                  </a:lnTo>
                  <a:lnTo>
                    <a:pt x="0" y="123444"/>
                  </a:lnTo>
                  <a:close/>
                </a:path>
              </a:pathLst>
            </a:custGeom>
            <a:solidFill>
              <a:srgbClr val="F9C36E"/>
            </a:solidFill>
          </p:spPr>
          <p:txBody>
            <a:bodyPr wrap="square" lIns="0" tIns="0" rIns="0" bIns="0" rtlCol="0"/>
            <a:lstStyle/>
            <a:p>
              <a:endParaRPr/>
            </a:p>
          </p:txBody>
        </p:sp>
        <p:sp>
          <p:nvSpPr>
            <p:cNvPr id="16" name="object 16"/>
            <p:cNvSpPr/>
            <p:nvPr/>
          </p:nvSpPr>
          <p:spPr>
            <a:xfrm>
              <a:off x="10605516" y="0"/>
              <a:ext cx="1670685" cy="123825"/>
            </a:xfrm>
            <a:custGeom>
              <a:avLst/>
              <a:gdLst/>
              <a:ahLst/>
              <a:cxnLst/>
              <a:rect l="l" t="t" r="r" b="b"/>
              <a:pathLst>
                <a:path w="1670684" h="123825">
                  <a:moveTo>
                    <a:pt x="0" y="123444"/>
                  </a:moveTo>
                  <a:lnTo>
                    <a:pt x="1670303" y="123444"/>
                  </a:lnTo>
                  <a:lnTo>
                    <a:pt x="1670303" y="0"/>
                  </a:lnTo>
                  <a:lnTo>
                    <a:pt x="0" y="0"/>
                  </a:lnTo>
                  <a:lnTo>
                    <a:pt x="0" y="123444"/>
                  </a:lnTo>
                  <a:close/>
                </a:path>
              </a:pathLst>
            </a:custGeom>
            <a:solidFill>
              <a:srgbClr val="9CDAEB"/>
            </a:solidFill>
          </p:spPr>
          <p:txBody>
            <a:bodyPr wrap="square" lIns="0" tIns="0" rIns="0" bIns="0" rtlCol="0"/>
            <a:lstStyle/>
            <a:p>
              <a:endParaRPr/>
            </a:p>
          </p:txBody>
        </p:sp>
        <p:sp>
          <p:nvSpPr>
            <p:cNvPr id="17" name="object 17"/>
            <p:cNvSpPr/>
            <p:nvPr/>
          </p:nvSpPr>
          <p:spPr>
            <a:xfrm>
              <a:off x="12275819" y="0"/>
              <a:ext cx="3980815" cy="123825"/>
            </a:xfrm>
            <a:custGeom>
              <a:avLst/>
              <a:gdLst/>
              <a:ahLst/>
              <a:cxnLst/>
              <a:rect l="l" t="t" r="r" b="b"/>
              <a:pathLst>
                <a:path w="3980815" h="123825">
                  <a:moveTo>
                    <a:pt x="0" y="123444"/>
                  </a:moveTo>
                  <a:lnTo>
                    <a:pt x="3980687" y="123444"/>
                  </a:lnTo>
                  <a:lnTo>
                    <a:pt x="3980687" y="0"/>
                  </a:lnTo>
                  <a:lnTo>
                    <a:pt x="0" y="0"/>
                  </a:lnTo>
                  <a:lnTo>
                    <a:pt x="0" y="123444"/>
                  </a:lnTo>
                  <a:close/>
                </a:path>
              </a:pathLst>
            </a:custGeom>
            <a:solidFill>
              <a:srgbClr val="61ABCC"/>
            </a:solidFill>
          </p:spPr>
          <p:txBody>
            <a:bodyPr wrap="square" lIns="0" tIns="0" rIns="0" bIns="0" rtlCol="0"/>
            <a:lstStyle/>
            <a:p>
              <a:endParaRPr/>
            </a:p>
          </p:txBody>
        </p:sp>
      </p:grpSp>
      <p:sp>
        <p:nvSpPr>
          <p:cNvPr id="18" name="object 18"/>
          <p:cNvSpPr/>
          <p:nvPr/>
        </p:nvSpPr>
        <p:spPr>
          <a:xfrm>
            <a:off x="14666976" y="8734040"/>
            <a:ext cx="1295400" cy="409955"/>
          </a:xfrm>
          <a:prstGeom prst="rect">
            <a:avLst/>
          </a:prstGeom>
          <a:blipFill>
            <a:blip r:embed="rId5" cstate="print"/>
            <a:stretch>
              <a:fillRect/>
            </a:stretch>
          </a:blipFill>
        </p:spPr>
        <p:txBody>
          <a:bodyPr wrap="square" lIns="0" tIns="0" rIns="0" bIns="0" rtlCol="0"/>
          <a:lstStyle/>
          <a:p>
            <a:endParaRPr/>
          </a:p>
        </p:txBody>
      </p:sp>
      <p:sp>
        <p:nvSpPr>
          <p:cNvPr id="19" name="object 19"/>
          <p:cNvSpPr txBox="1">
            <a:spLocks noGrp="1"/>
          </p:cNvSpPr>
          <p:nvPr>
            <p:ph type="title"/>
          </p:nvPr>
        </p:nvSpPr>
        <p:spPr>
          <a:xfrm>
            <a:off x="1005636" y="3915342"/>
            <a:ext cx="10740390" cy="1106805"/>
          </a:xfrm>
          <a:prstGeom prst="rect">
            <a:avLst/>
          </a:prstGeom>
        </p:spPr>
        <p:txBody>
          <a:bodyPr vert="horz" wrap="square" lIns="0" tIns="72390" rIns="0" bIns="0" rtlCol="0">
            <a:spAutoFit/>
          </a:bodyPr>
          <a:lstStyle/>
          <a:p>
            <a:pPr marL="12700">
              <a:lnSpc>
                <a:spcPct val="100000"/>
              </a:lnSpc>
              <a:spcBef>
                <a:spcPts val="570"/>
              </a:spcBef>
            </a:pPr>
            <a:r>
              <a:rPr sz="3600" spc="50" dirty="0">
                <a:solidFill>
                  <a:srgbClr val="FFFFFF"/>
                </a:solidFill>
              </a:rPr>
              <a:t>Demo </a:t>
            </a:r>
            <a:r>
              <a:rPr sz="3600" spc="30" dirty="0">
                <a:solidFill>
                  <a:srgbClr val="FFFFFF"/>
                </a:solidFill>
              </a:rPr>
              <a:t>1: </a:t>
            </a:r>
            <a:r>
              <a:rPr sz="3600" spc="65" dirty="0">
                <a:solidFill>
                  <a:srgbClr val="FFFFFF"/>
                </a:solidFill>
              </a:rPr>
              <a:t>Amazon</a:t>
            </a:r>
            <a:r>
              <a:rPr sz="3600" spc="-85" dirty="0">
                <a:solidFill>
                  <a:srgbClr val="FFFFFF"/>
                </a:solidFill>
              </a:rPr>
              <a:t> </a:t>
            </a:r>
            <a:r>
              <a:rPr sz="3600" spc="80" dirty="0">
                <a:solidFill>
                  <a:srgbClr val="FFFFFF"/>
                </a:solidFill>
              </a:rPr>
              <a:t>SNS</a:t>
            </a:r>
            <a:endParaRPr sz="3600"/>
          </a:p>
          <a:p>
            <a:pPr marL="12700">
              <a:lnSpc>
                <a:spcPct val="100000"/>
              </a:lnSpc>
              <a:spcBef>
                <a:spcPts val="365"/>
              </a:spcBef>
            </a:pPr>
            <a:r>
              <a:rPr sz="2800" b="0" spc="-20" dirty="0">
                <a:solidFill>
                  <a:srgbClr val="0E537A"/>
                </a:solidFill>
                <a:latin typeface="Noto Sans"/>
                <a:cs typeface="Noto Sans"/>
              </a:rPr>
              <a:t>Demonstrate </a:t>
            </a:r>
            <a:r>
              <a:rPr sz="2800" b="0" spc="-40" dirty="0">
                <a:solidFill>
                  <a:srgbClr val="0E537A"/>
                </a:solidFill>
                <a:latin typeface="Noto Sans"/>
                <a:cs typeface="Noto Sans"/>
              </a:rPr>
              <a:t>how </a:t>
            </a:r>
            <a:r>
              <a:rPr sz="2800" b="0" spc="-20" dirty="0">
                <a:solidFill>
                  <a:srgbClr val="0E537A"/>
                </a:solidFill>
                <a:latin typeface="Noto Sans"/>
                <a:cs typeface="Noto Sans"/>
              </a:rPr>
              <a:t>to </a:t>
            </a:r>
            <a:r>
              <a:rPr sz="2800" b="0" spc="-40" dirty="0">
                <a:solidFill>
                  <a:srgbClr val="0E537A"/>
                </a:solidFill>
                <a:latin typeface="Noto Sans"/>
                <a:cs typeface="Noto Sans"/>
              </a:rPr>
              <a:t>configure </a:t>
            </a:r>
            <a:r>
              <a:rPr sz="2800" b="0" spc="-15" dirty="0">
                <a:solidFill>
                  <a:srgbClr val="0E537A"/>
                </a:solidFill>
                <a:latin typeface="Noto Sans"/>
                <a:cs typeface="Noto Sans"/>
              </a:rPr>
              <a:t>Amazon </a:t>
            </a:r>
            <a:r>
              <a:rPr sz="2800" b="0" spc="-10" dirty="0">
                <a:solidFill>
                  <a:srgbClr val="0E537A"/>
                </a:solidFill>
                <a:latin typeface="Noto Sans"/>
                <a:cs typeface="Noto Sans"/>
              </a:rPr>
              <a:t>SNS </a:t>
            </a:r>
            <a:r>
              <a:rPr sz="2800" b="0" spc="-20" dirty="0">
                <a:solidFill>
                  <a:srgbClr val="0E537A"/>
                </a:solidFill>
                <a:latin typeface="Noto Sans"/>
                <a:cs typeface="Noto Sans"/>
              </a:rPr>
              <a:t>to </a:t>
            </a:r>
            <a:r>
              <a:rPr sz="2800" b="0" spc="-15" dirty="0">
                <a:solidFill>
                  <a:srgbClr val="0E537A"/>
                </a:solidFill>
                <a:latin typeface="Noto Sans"/>
                <a:cs typeface="Noto Sans"/>
              </a:rPr>
              <a:t>send</a:t>
            </a:r>
            <a:r>
              <a:rPr sz="2800" b="0" spc="114" dirty="0">
                <a:solidFill>
                  <a:srgbClr val="0E537A"/>
                </a:solidFill>
                <a:latin typeface="Noto Sans"/>
                <a:cs typeface="Noto Sans"/>
              </a:rPr>
              <a:t> </a:t>
            </a:r>
            <a:r>
              <a:rPr sz="2800" b="0" spc="-15" dirty="0">
                <a:solidFill>
                  <a:srgbClr val="0E537A"/>
                </a:solidFill>
                <a:latin typeface="Noto Sans"/>
                <a:cs typeface="Noto Sans"/>
              </a:rPr>
              <a:t>notifications</a:t>
            </a:r>
            <a:endParaRPr sz="2800">
              <a:latin typeface="Noto Sans"/>
              <a:cs typeface="Noto Sans"/>
            </a:endParaRPr>
          </a:p>
        </p:txBody>
      </p:sp>
      <p:sp>
        <p:nvSpPr>
          <p:cNvPr id="20" name="object 20"/>
          <p:cNvSpPr txBox="1"/>
          <p:nvPr/>
        </p:nvSpPr>
        <p:spPr>
          <a:xfrm>
            <a:off x="482803" y="8757884"/>
            <a:ext cx="3034665" cy="276225"/>
          </a:xfrm>
          <a:prstGeom prst="rect">
            <a:avLst/>
          </a:prstGeom>
        </p:spPr>
        <p:txBody>
          <a:bodyPr vert="horz" wrap="square" lIns="0" tIns="13335" rIns="0" bIns="0" rtlCol="0">
            <a:spAutoFit/>
          </a:bodyPr>
          <a:lstStyle/>
          <a:p>
            <a:pPr>
              <a:lnSpc>
                <a:spcPct val="100000"/>
              </a:lnSpc>
              <a:spcBef>
                <a:spcPts val="10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3940">
              <a:lnSpc>
                <a:spcPct val="100000"/>
              </a:lnSpc>
              <a:spcBef>
                <a:spcPts val="100"/>
              </a:spcBef>
            </a:pPr>
            <a:r>
              <a:rPr spc="-50" dirty="0"/>
              <a:t>Knowledge</a:t>
            </a:r>
            <a:r>
              <a:rPr spc="-85" dirty="0"/>
              <a:t> </a:t>
            </a:r>
            <a:r>
              <a:rPr dirty="0"/>
              <a:t>Check</a:t>
            </a:r>
          </a:p>
        </p:txBody>
      </p:sp>
      <p:sp>
        <p:nvSpPr>
          <p:cNvPr id="3" name="object 3"/>
          <p:cNvSpPr/>
          <p:nvPr/>
        </p:nvSpPr>
        <p:spPr>
          <a:xfrm>
            <a:off x="3608832" y="3169920"/>
            <a:ext cx="3555491" cy="3031235"/>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0433685" cy="99060"/>
            <a:chOff x="0" y="0"/>
            <a:chExt cx="10433685" cy="99060"/>
          </a:xfrm>
        </p:grpSpPr>
        <p:sp>
          <p:nvSpPr>
            <p:cNvPr id="5" name="object 5"/>
            <p:cNvSpPr/>
            <p:nvPr/>
          </p:nvSpPr>
          <p:spPr>
            <a:xfrm>
              <a:off x="0" y="0"/>
              <a:ext cx="1457325" cy="99060"/>
            </a:xfrm>
            <a:custGeom>
              <a:avLst/>
              <a:gdLst/>
              <a:ahLst/>
              <a:cxn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99060"/>
            </a:xfrm>
            <a:custGeom>
              <a:avLst/>
              <a:gdLst/>
              <a:ahLst/>
              <a:cxn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99060"/>
            </a:xfrm>
            <a:custGeom>
              <a:avLst/>
              <a:gdLst/>
              <a:ahLst/>
              <a:cxn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99060"/>
            </a:xfrm>
            <a:custGeom>
              <a:avLst/>
              <a:gdLst/>
              <a:ahLst/>
              <a:cxn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599419" y="0"/>
            <a:ext cx="5651500" cy="99060"/>
            <a:chOff x="10599419" y="0"/>
            <a:chExt cx="5651500" cy="99060"/>
          </a:xfrm>
        </p:grpSpPr>
        <p:sp>
          <p:nvSpPr>
            <p:cNvPr id="10" name="object 10"/>
            <p:cNvSpPr/>
            <p:nvPr/>
          </p:nvSpPr>
          <p:spPr>
            <a:xfrm>
              <a:off x="10599419" y="0"/>
              <a:ext cx="1668780" cy="99060"/>
            </a:xfrm>
            <a:custGeom>
              <a:avLst/>
              <a:gdLst/>
              <a:ahLst/>
              <a:cxn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wrap="square" lIns="0" tIns="0" rIns="0" bIns="0" rtlCol="0"/>
            <a:lstStyle/>
            <a:p>
              <a:endParaRPr/>
            </a:p>
          </p:txBody>
        </p:sp>
        <p:sp>
          <p:nvSpPr>
            <p:cNvPr id="11" name="object 11"/>
            <p:cNvSpPr/>
            <p:nvPr/>
          </p:nvSpPr>
          <p:spPr>
            <a:xfrm>
              <a:off x="12268199" y="0"/>
              <a:ext cx="3982720" cy="99060"/>
            </a:xfrm>
            <a:custGeom>
              <a:avLst/>
              <a:gdLst/>
              <a:ahLst/>
              <a:cxn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36</a:t>
            </a:fld>
            <a:endParaRPr spc="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00" y="687323"/>
            <a:ext cx="169037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42545" algn="ctr">
              <a:lnSpc>
                <a:spcPct val="100000"/>
              </a:lnSpc>
              <a:spcBef>
                <a:spcPts val="1705"/>
              </a:spcBef>
            </a:pPr>
            <a:r>
              <a:rPr sz="1800" spc="-10" dirty="0">
                <a:latin typeface="Noto Sans"/>
                <a:cs typeface="Noto Sans"/>
              </a:rPr>
              <a:t>KNOWLEDGE</a:t>
            </a:r>
            <a:endParaRPr sz="1800">
              <a:latin typeface="Noto Sans"/>
              <a:cs typeface="Noto Sans"/>
            </a:endParaRPr>
          </a:p>
          <a:p>
            <a:pPr marL="41910" algn="ctr">
              <a:lnSpc>
                <a:spcPct val="100000"/>
              </a:lnSpc>
            </a:pPr>
            <a:r>
              <a:rPr sz="1800" spc="-5" dirty="0">
                <a:latin typeface="Noto Sans"/>
                <a:cs typeface="Noto Sans"/>
              </a:rPr>
              <a:t>CHECK</a:t>
            </a:r>
            <a:endParaRPr sz="18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37</a:t>
            </a:fld>
            <a:endParaRPr spc="5" dirty="0"/>
          </a:p>
        </p:txBody>
      </p:sp>
      <p:sp>
        <p:nvSpPr>
          <p:cNvPr id="3" name="object 3"/>
          <p:cNvSpPr txBox="1"/>
          <p:nvPr/>
        </p:nvSpPr>
        <p:spPr>
          <a:xfrm>
            <a:off x="1742948" y="2881376"/>
            <a:ext cx="275590"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a.</a:t>
            </a:r>
            <a:endParaRPr sz="2400">
              <a:latin typeface="Noto Sans"/>
              <a:cs typeface="Noto Sans"/>
            </a:endParaRPr>
          </a:p>
        </p:txBody>
      </p:sp>
      <p:sp>
        <p:nvSpPr>
          <p:cNvPr id="4" name="object 4"/>
          <p:cNvSpPr txBox="1"/>
          <p:nvPr/>
        </p:nvSpPr>
        <p:spPr>
          <a:xfrm>
            <a:off x="1742948" y="370255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b.</a:t>
            </a:r>
            <a:endParaRPr sz="2400">
              <a:latin typeface="Noto Sans"/>
              <a:cs typeface="Noto Sans"/>
            </a:endParaRPr>
          </a:p>
        </p:txBody>
      </p:sp>
      <p:sp>
        <p:nvSpPr>
          <p:cNvPr id="5" name="object 5"/>
          <p:cNvSpPr txBox="1"/>
          <p:nvPr/>
        </p:nvSpPr>
        <p:spPr>
          <a:xfrm>
            <a:off x="1742948" y="4523308"/>
            <a:ext cx="25146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c.</a:t>
            </a:r>
            <a:endParaRPr sz="2400">
              <a:latin typeface="Noto Sans"/>
              <a:cs typeface="Noto Sans"/>
            </a:endParaRPr>
          </a:p>
        </p:txBody>
      </p:sp>
      <p:sp>
        <p:nvSpPr>
          <p:cNvPr id="6" name="object 6"/>
          <p:cNvSpPr txBox="1"/>
          <p:nvPr/>
        </p:nvSpPr>
        <p:spPr>
          <a:xfrm>
            <a:off x="1742948" y="534504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d.</a:t>
            </a:r>
            <a:endParaRPr sz="2400">
              <a:latin typeface="Noto Sans"/>
              <a:cs typeface="Noto Sans"/>
            </a:endParaRPr>
          </a:p>
        </p:txBody>
      </p:sp>
      <p:sp>
        <p:nvSpPr>
          <p:cNvPr id="7" name="object 7"/>
          <p:cNvSpPr txBox="1"/>
          <p:nvPr/>
        </p:nvSpPr>
        <p:spPr>
          <a:xfrm>
            <a:off x="2191511" y="1335989"/>
            <a:ext cx="13669010" cy="360680"/>
          </a:xfrm>
          <a:prstGeom prst="rect">
            <a:avLst/>
          </a:prstGeom>
        </p:spPr>
        <p:txBody>
          <a:bodyPr vert="horz" wrap="square" lIns="0" tIns="12065" rIns="0" bIns="0" rtlCol="0">
            <a:spAutoFit/>
          </a:bodyPr>
          <a:lstStyle/>
          <a:p>
            <a:pPr marL="210185">
              <a:lnSpc>
                <a:spcPct val="100000"/>
              </a:lnSpc>
              <a:spcBef>
                <a:spcPts val="95"/>
              </a:spcBef>
            </a:pPr>
            <a:r>
              <a:rPr sz="2200" spc="-90" dirty="0">
                <a:latin typeface="Noto Sans"/>
                <a:cs typeface="Noto Sans"/>
              </a:rPr>
              <a:t>To </a:t>
            </a:r>
            <a:r>
              <a:rPr sz="2200" spc="-20" dirty="0">
                <a:latin typeface="Noto Sans"/>
                <a:cs typeface="Noto Sans"/>
              </a:rPr>
              <a:t>which </a:t>
            </a:r>
            <a:r>
              <a:rPr sz="2200" spc="-10" dirty="0">
                <a:latin typeface="Noto Sans"/>
                <a:cs typeface="Noto Sans"/>
              </a:rPr>
              <a:t>of </a:t>
            </a:r>
            <a:r>
              <a:rPr sz="2200" spc="-20" dirty="0">
                <a:latin typeface="Noto Sans"/>
                <a:cs typeface="Noto Sans"/>
              </a:rPr>
              <a:t>the </a:t>
            </a:r>
            <a:r>
              <a:rPr sz="2200" spc="-35" dirty="0">
                <a:latin typeface="Noto Sans"/>
                <a:cs typeface="Noto Sans"/>
              </a:rPr>
              <a:t>following </a:t>
            </a:r>
            <a:r>
              <a:rPr sz="2200" spc="-10" dirty="0">
                <a:latin typeface="Noto Sans"/>
                <a:cs typeface="Noto Sans"/>
              </a:rPr>
              <a:t>Amazon </a:t>
            </a:r>
            <a:r>
              <a:rPr sz="2200" spc="-15" dirty="0">
                <a:latin typeface="Noto Sans"/>
                <a:cs typeface="Noto Sans"/>
              </a:rPr>
              <a:t>services </a:t>
            </a:r>
            <a:r>
              <a:rPr sz="2200" spc="-10" dirty="0">
                <a:latin typeface="Noto Sans"/>
                <a:cs typeface="Noto Sans"/>
              </a:rPr>
              <a:t>is SNS </a:t>
            </a:r>
            <a:r>
              <a:rPr sz="2200" spc="-15" dirty="0">
                <a:latin typeface="Noto Sans"/>
                <a:cs typeface="Noto Sans"/>
              </a:rPr>
              <a:t>unable to send </a:t>
            </a:r>
            <a:r>
              <a:rPr sz="2200" spc="-35" dirty="0">
                <a:latin typeface="Noto Sans"/>
                <a:cs typeface="Noto Sans"/>
              </a:rPr>
              <a:t>messages</a:t>
            </a:r>
            <a:r>
              <a:rPr sz="2200" spc="450" dirty="0">
                <a:latin typeface="Noto Sans"/>
                <a:cs typeface="Noto Sans"/>
              </a:rPr>
              <a:t> </a:t>
            </a:r>
            <a:r>
              <a:rPr sz="2200" spc="-15" dirty="0">
                <a:latin typeface="Noto Sans"/>
                <a:cs typeface="Noto Sans"/>
              </a:rPr>
              <a:t>to?</a:t>
            </a:r>
            <a:endParaRPr sz="2200">
              <a:latin typeface="Noto Sans"/>
              <a:cs typeface="Noto Sans"/>
            </a:endParaRPr>
          </a:p>
        </p:txBody>
      </p:sp>
      <p:sp>
        <p:nvSpPr>
          <p:cNvPr id="8" name="object 8"/>
          <p:cNvSpPr txBox="1"/>
          <p:nvPr/>
        </p:nvSpPr>
        <p:spPr>
          <a:xfrm>
            <a:off x="2408682" y="2960877"/>
            <a:ext cx="582295"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Noto Sans"/>
                <a:cs typeface="Noto Sans"/>
              </a:rPr>
              <a:t>S</a:t>
            </a:r>
            <a:r>
              <a:rPr sz="2200" spc="-20" dirty="0">
                <a:latin typeface="Noto Sans"/>
                <a:cs typeface="Noto Sans"/>
              </a:rPr>
              <a:t>M</a:t>
            </a:r>
            <a:r>
              <a:rPr sz="2200" spc="-5" dirty="0">
                <a:latin typeface="Noto Sans"/>
                <a:cs typeface="Noto Sans"/>
              </a:rPr>
              <a:t>S</a:t>
            </a:r>
            <a:endParaRPr sz="2200">
              <a:latin typeface="Noto Sans"/>
              <a:cs typeface="Noto Sans"/>
            </a:endParaRPr>
          </a:p>
        </p:txBody>
      </p:sp>
      <p:sp>
        <p:nvSpPr>
          <p:cNvPr id="9" name="object 9"/>
          <p:cNvSpPr txBox="1"/>
          <p:nvPr/>
        </p:nvSpPr>
        <p:spPr>
          <a:xfrm>
            <a:off x="2408682" y="3786632"/>
            <a:ext cx="1472565"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Amazon</a:t>
            </a:r>
            <a:r>
              <a:rPr sz="2200" spc="-70" dirty="0">
                <a:latin typeface="Noto Sans"/>
                <a:cs typeface="Noto Sans"/>
              </a:rPr>
              <a:t> </a:t>
            </a:r>
            <a:r>
              <a:rPr sz="2200" spc="-5" dirty="0">
                <a:latin typeface="Noto Sans"/>
                <a:cs typeface="Noto Sans"/>
              </a:rPr>
              <a:t>S3</a:t>
            </a:r>
            <a:endParaRPr sz="2200">
              <a:latin typeface="Noto Sans"/>
              <a:cs typeface="Noto Sans"/>
            </a:endParaRPr>
          </a:p>
        </p:txBody>
      </p:sp>
      <p:sp>
        <p:nvSpPr>
          <p:cNvPr id="10" name="object 10"/>
          <p:cNvSpPr txBox="1"/>
          <p:nvPr/>
        </p:nvSpPr>
        <p:spPr>
          <a:xfrm>
            <a:off x="2408682" y="4593717"/>
            <a:ext cx="1082040" cy="360680"/>
          </a:xfrm>
          <a:prstGeom prst="rect">
            <a:avLst/>
          </a:prstGeom>
        </p:spPr>
        <p:txBody>
          <a:bodyPr vert="horz" wrap="square" lIns="0" tIns="12065" rIns="0" bIns="0" rtlCol="0">
            <a:spAutoFit/>
          </a:bodyPr>
          <a:lstStyle/>
          <a:p>
            <a:pPr marL="12700">
              <a:lnSpc>
                <a:spcPct val="100000"/>
              </a:lnSpc>
              <a:spcBef>
                <a:spcPts val="95"/>
              </a:spcBef>
            </a:pPr>
            <a:r>
              <a:rPr sz="2200" spc="-20" dirty="0">
                <a:latin typeface="Noto Sans"/>
                <a:cs typeface="Noto Sans"/>
              </a:rPr>
              <a:t>Lambda</a:t>
            </a:r>
            <a:endParaRPr sz="2200">
              <a:latin typeface="Noto Sans"/>
              <a:cs typeface="Noto Sans"/>
            </a:endParaRPr>
          </a:p>
        </p:txBody>
      </p:sp>
      <p:sp>
        <p:nvSpPr>
          <p:cNvPr id="11" name="object 11"/>
          <p:cNvSpPr txBox="1"/>
          <p:nvPr/>
        </p:nvSpPr>
        <p:spPr>
          <a:xfrm>
            <a:off x="2408682" y="5418836"/>
            <a:ext cx="2094230"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Noto Sans"/>
                <a:cs typeface="Noto Sans"/>
              </a:rPr>
              <a:t>HTTP</a:t>
            </a:r>
            <a:r>
              <a:rPr sz="2200" spc="-70" dirty="0">
                <a:latin typeface="Noto Sans"/>
                <a:cs typeface="Noto Sans"/>
              </a:rPr>
              <a:t> </a:t>
            </a:r>
            <a:r>
              <a:rPr sz="2200" spc="-15" dirty="0">
                <a:latin typeface="Noto Sans"/>
                <a:cs typeface="Noto Sans"/>
              </a:rPr>
              <a:t>Endpoints</a:t>
            </a:r>
            <a:endParaRPr sz="2200">
              <a:latin typeface="Noto Sans"/>
              <a:cs typeface="Noto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05477" y="8793826"/>
            <a:ext cx="904335" cy="256222"/>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83108" y="675131"/>
            <a:ext cx="15389860" cy="1734820"/>
            <a:chOff x="483108" y="675131"/>
            <a:chExt cx="15389860" cy="1734820"/>
          </a:xfrm>
        </p:grpSpPr>
        <p:sp>
          <p:nvSpPr>
            <p:cNvPr id="4" name="object 4"/>
            <p:cNvSpPr/>
            <p:nvPr/>
          </p:nvSpPr>
          <p:spPr>
            <a:xfrm>
              <a:off x="489204" y="681227"/>
              <a:ext cx="15377160" cy="1722120"/>
            </a:xfrm>
            <a:custGeom>
              <a:avLst/>
              <a:gdLst/>
              <a:ahLst/>
              <a:cxnLst/>
              <a:rect l="l" t="t" r="r" b="b"/>
              <a:pathLst>
                <a:path w="15377160" h="1722120">
                  <a:moveTo>
                    <a:pt x="0" y="1722120"/>
                  </a:moveTo>
                  <a:lnTo>
                    <a:pt x="15377160" y="1722120"/>
                  </a:lnTo>
                  <a:lnTo>
                    <a:pt x="15377160" y="0"/>
                  </a:lnTo>
                  <a:lnTo>
                    <a:pt x="0" y="0"/>
                  </a:lnTo>
                  <a:lnTo>
                    <a:pt x="0" y="1722120"/>
                  </a:lnTo>
                  <a:close/>
                </a:path>
              </a:pathLst>
            </a:custGeom>
            <a:ln w="12191">
              <a:solidFill>
                <a:srgbClr val="C55A11"/>
              </a:solidFill>
            </a:ln>
          </p:spPr>
          <p:txBody>
            <a:bodyPr wrap="square" lIns="0" tIns="0" rIns="0" bIns="0" rtlCol="0"/>
            <a:lstStyle/>
            <a:p>
              <a:endParaRPr/>
            </a:p>
          </p:txBody>
        </p:sp>
        <p:sp>
          <p:nvSpPr>
            <p:cNvPr id="5" name="object 5"/>
            <p:cNvSpPr/>
            <p:nvPr/>
          </p:nvSpPr>
          <p:spPr>
            <a:xfrm>
              <a:off x="2188463" y="681227"/>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6" name="object 6"/>
          <p:cNvSpPr/>
          <p:nvPr/>
        </p:nvSpPr>
        <p:spPr>
          <a:xfrm>
            <a:off x="13872971"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95300" y="687323"/>
            <a:ext cx="169037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42545" algn="ctr">
              <a:lnSpc>
                <a:spcPct val="100000"/>
              </a:lnSpc>
              <a:spcBef>
                <a:spcPts val="1705"/>
              </a:spcBef>
            </a:pPr>
            <a:r>
              <a:rPr sz="1800" spc="-10" dirty="0">
                <a:latin typeface="Noto Sans"/>
                <a:cs typeface="Noto Sans"/>
              </a:rPr>
              <a:t>KNOWLEDGE</a:t>
            </a:r>
            <a:endParaRPr sz="1800">
              <a:latin typeface="Noto Sans"/>
              <a:cs typeface="Noto Sans"/>
            </a:endParaRPr>
          </a:p>
          <a:p>
            <a:pPr marL="41910" algn="ctr">
              <a:lnSpc>
                <a:spcPct val="100000"/>
              </a:lnSpc>
            </a:pPr>
            <a:r>
              <a:rPr sz="1800" spc="-5" dirty="0">
                <a:latin typeface="Noto Sans"/>
                <a:cs typeface="Noto Sans"/>
              </a:rPr>
              <a:t>CHECK</a:t>
            </a:r>
            <a:endParaRPr sz="1800">
              <a:latin typeface="Noto Sans"/>
              <a:cs typeface="Noto Sans"/>
            </a:endParaRPr>
          </a:p>
        </p:txBody>
      </p:sp>
      <p:sp>
        <p:nvSpPr>
          <p:cNvPr id="8" name="object 8"/>
          <p:cNvSpPr txBox="1"/>
          <p:nvPr/>
        </p:nvSpPr>
        <p:spPr>
          <a:xfrm>
            <a:off x="1742948" y="2881376"/>
            <a:ext cx="275590"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a.</a:t>
            </a:r>
            <a:endParaRPr sz="2400">
              <a:latin typeface="Noto Sans"/>
              <a:cs typeface="Noto Sans"/>
            </a:endParaRPr>
          </a:p>
        </p:txBody>
      </p:sp>
      <p:sp>
        <p:nvSpPr>
          <p:cNvPr id="9" name="object 9"/>
          <p:cNvSpPr txBox="1"/>
          <p:nvPr/>
        </p:nvSpPr>
        <p:spPr>
          <a:xfrm>
            <a:off x="1742948" y="370255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b.</a:t>
            </a:r>
            <a:endParaRPr sz="2400">
              <a:latin typeface="Noto Sans"/>
              <a:cs typeface="Noto Sans"/>
            </a:endParaRPr>
          </a:p>
        </p:txBody>
      </p:sp>
      <p:sp>
        <p:nvSpPr>
          <p:cNvPr id="10" name="object 10"/>
          <p:cNvSpPr txBox="1"/>
          <p:nvPr/>
        </p:nvSpPr>
        <p:spPr>
          <a:xfrm>
            <a:off x="1742948" y="4523308"/>
            <a:ext cx="25146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c.</a:t>
            </a:r>
            <a:endParaRPr sz="2400">
              <a:latin typeface="Noto Sans"/>
              <a:cs typeface="Noto Sans"/>
            </a:endParaRPr>
          </a:p>
        </p:txBody>
      </p:sp>
      <p:sp>
        <p:nvSpPr>
          <p:cNvPr id="11" name="object 11"/>
          <p:cNvSpPr txBox="1"/>
          <p:nvPr/>
        </p:nvSpPr>
        <p:spPr>
          <a:xfrm>
            <a:off x="1742948" y="534504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d.</a:t>
            </a:r>
            <a:endParaRPr sz="2400">
              <a:latin typeface="Noto Sans"/>
              <a:cs typeface="Noto Sans"/>
            </a:endParaRPr>
          </a:p>
        </p:txBody>
      </p:sp>
      <p:grpSp>
        <p:nvGrpSpPr>
          <p:cNvPr id="12" name="object 12"/>
          <p:cNvGrpSpPr/>
          <p:nvPr/>
        </p:nvGrpSpPr>
        <p:grpSpPr>
          <a:xfrm>
            <a:off x="0" y="0"/>
            <a:ext cx="10433685" cy="99060"/>
            <a:chOff x="0" y="0"/>
            <a:chExt cx="10433685" cy="99060"/>
          </a:xfrm>
        </p:grpSpPr>
        <p:sp>
          <p:nvSpPr>
            <p:cNvPr id="13" name="object 13"/>
            <p:cNvSpPr/>
            <p:nvPr/>
          </p:nvSpPr>
          <p:spPr>
            <a:xfrm>
              <a:off x="0" y="0"/>
              <a:ext cx="1457325" cy="99060"/>
            </a:xfrm>
            <a:custGeom>
              <a:avLst/>
              <a:gdLst/>
              <a:ahLst/>
              <a:cxn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wrap="square" lIns="0" tIns="0" rIns="0" bIns="0" rtlCol="0"/>
            <a:lstStyle/>
            <a:p>
              <a:endParaRPr/>
            </a:p>
          </p:txBody>
        </p:sp>
        <p:sp>
          <p:nvSpPr>
            <p:cNvPr id="14" name="object 14"/>
            <p:cNvSpPr/>
            <p:nvPr/>
          </p:nvSpPr>
          <p:spPr>
            <a:xfrm>
              <a:off x="1456944" y="0"/>
              <a:ext cx="7101840" cy="99060"/>
            </a:xfrm>
            <a:custGeom>
              <a:avLst/>
              <a:gdLst/>
              <a:ahLst/>
              <a:cxn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wrap="square" lIns="0" tIns="0" rIns="0" bIns="0" rtlCol="0"/>
            <a:lstStyle/>
            <a:p>
              <a:endParaRPr/>
            </a:p>
          </p:txBody>
        </p:sp>
        <p:sp>
          <p:nvSpPr>
            <p:cNvPr id="15" name="object 15"/>
            <p:cNvSpPr/>
            <p:nvPr/>
          </p:nvSpPr>
          <p:spPr>
            <a:xfrm>
              <a:off x="8558783" y="0"/>
              <a:ext cx="1405255" cy="99060"/>
            </a:xfrm>
            <a:custGeom>
              <a:avLst/>
              <a:gdLst/>
              <a:ahLst/>
              <a:cxn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wrap="square" lIns="0" tIns="0" rIns="0" bIns="0" rtlCol="0"/>
            <a:lstStyle/>
            <a:p>
              <a:endParaRPr/>
            </a:p>
          </p:txBody>
        </p:sp>
        <p:sp>
          <p:nvSpPr>
            <p:cNvPr id="16" name="object 16"/>
            <p:cNvSpPr/>
            <p:nvPr/>
          </p:nvSpPr>
          <p:spPr>
            <a:xfrm>
              <a:off x="9963911" y="0"/>
              <a:ext cx="469900" cy="99060"/>
            </a:xfrm>
            <a:custGeom>
              <a:avLst/>
              <a:gdLst/>
              <a:ahLst/>
              <a:cxn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wrap="square" lIns="0" tIns="0" rIns="0" bIns="0" rtlCol="0"/>
            <a:lstStyle/>
            <a:p>
              <a:endParaRPr/>
            </a:p>
          </p:txBody>
        </p:sp>
      </p:grpSp>
      <p:grpSp>
        <p:nvGrpSpPr>
          <p:cNvPr id="17" name="object 17"/>
          <p:cNvGrpSpPr/>
          <p:nvPr/>
        </p:nvGrpSpPr>
        <p:grpSpPr>
          <a:xfrm>
            <a:off x="10599419" y="0"/>
            <a:ext cx="5651500" cy="99060"/>
            <a:chOff x="10599419" y="0"/>
            <a:chExt cx="5651500" cy="99060"/>
          </a:xfrm>
        </p:grpSpPr>
        <p:sp>
          <p:nvSpPr>
            <p:cNvPr id="18" name="object 18"/>
            <p:cNvSpPr/>
            <p:nvPr/>
          </p:nvSpPr>
          <p:spPr>
            <a:xfrm>
              <a:off x="10599419" y="0"/>
              <a:ext cx="1668780" cy="99060"/>
            </a:xfrm>
            <a:custGeom>
              <a:avLst/>
              <a:gdLst/>
              <a:ahLst/>
              <a:cxn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wrap="square" lIns="0" tIns="0" rIns="0" bIns="0" rtlCol="0"/>
            <a:lstStyle/>
            <a:p>
              <a:endParaRPr/>
            </a:p>
          </p:txBody>
        </p:sp>
        <p:sp>
          <p:nvSpPr>
            <p:cNvPr id="19" name="object 19"/>
            <p:cNvSpPr/>
            <p:nvPr/>
          </p:nvSpPr>
          <p:spPr>
            <a:xfrm>
              <a:off x="12268199" y="0"/>
              <a:ext cx="3982720" cy="99060"/>
            </a:xfrm>
            <a:custGeom>
              <a:avLst/>
              <a:gdLst/>
              <a:ahLst/>
              <a:cxn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wrap="square" lIns="0" tIns="0" rIns="0" bIns="0" rtlCol="0"/>
            <a:lstStyle/>
            <a:p>
              <a:endParaRPr/>
            </a:p>
          </p:txBody>
        </p:sp>
      </p:grpSp>
      <p:grpSp>
        <p:nvGrpSpPr>
          <p:cNvPr id="20" name="object 20"/>
          <p:cNvGrpSpPr/>
          <p:nvPr/>
        </p:nvGrpSpPr>
        <p:grpSpPr>
          <a:xfrm>
            <a:off x="-6095" y="6783323"/>
            <a:ext cx="16268700" cy="2367280"/>
            <a:chOff x="-6095" y="6783323"/>
            <a:chExt cx="16268700" cy="2367280"/>
          </a:xfrm>
        </p:grpSpPr>
        <p:sp>
          <p:nvSpPr>
            <p:cNvPr id="21" name="object 21"/>
            <p:cNvSpPr/>
            <p:nvPr/>
          </p:nvSpPr>
          <p:spPr>
            <a:xfrm>
              <a:off x="0" y="6789419"/>
              <a:ext cx="16256508" cy="2354579"/>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0" y="6789419"/>
              <a:ext cx="16256635" cy="2354580"/>
            </a:xfrm>
            <a:custGeom>
              <a:avLst/>
              <a:gdLst/>
              <a:ahLst/>
              <a:cxnLst/>
              <a:rect l="l" t="t" r="r" b="b"/>
              <a:pathLst>
                <a:path w="16256635" h="2354579">
                  <a:moveTo>
                    <a:pt x="16256508" y="0"/>
                  </a:moveTo>
                  <a:lnTo>
                    <a:pt x="0" y="0"/>
                  </a:lnTo>
                  <a:lnTo>
                    <a:pt x="0" y="2354579"/>
                  </a:lnTo>
                </a:path>
              </a:pathLst>
            </a:custGeom>
            <a:ln w="12192">
              <a:solidFill>
                <a:srgbClr val="D9D9D9"/>
              </a:solidFill>
            </a:ln>
          </p:spPr>
          <p:txBody>
            <a:bodyPr wrap="square" lIns="0" tIns="0" rIns="0" bIns="0" rtlCol="0"/>
            <a:lstStyle/>
            <a:p>
              <a:endParaRPr/>
            </a:p>
          </p:txBody>
        </p:sp>
        <p:sp>
          <p:nvSpPr>
            <p:cNvPr id="23" name="object 23"/>
            <p:cNvSpPr/>
            <p:nvPr/>
          </p:nvSpPr>
          <p:spPr>
            <a:xfrm>
              <a:off x="396240" y="7365491"/>
              <a:ext cx="15485364" cy="86868"/>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4666975" y="8734040"/>
              <a:ext cx="1295400" cy="409955"/>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568248" y="6862394"/>
            <a:ext cx="12187555" cy="944244"/>
          </a:xfrm>
          <a:prstGeom prst="rect">
            <a:avLst/>
          </a:prstGeom>
        </p:spPr>
        <p:txBody>
          <a:bodyPr vert="horz" wrap="square" lIns="0" tIns="12065" rIns="0" bIns="0" rtlCol="0">
            <a:spAutoFit/>
          </a:bodyPr>
          <a:lstStyle/>
          <a:p>
            <a:pPr marL="12700">
              <a:lnSpc>
                <a:spcPct val="100000"/>
              </a:lnSpc>
              <a:spcBef>
                <a:spcPts val="95"/>
              </a:spcBef>
              <a:tabLst>
                <a:tab pos="3185795" algn="l"/>
              </a:tabLst>
            </a:pPr>
            <a:r>
              <a:rPr sz="2200" spc="-15" dirty="0">
                <a:latin typeface="Noto Sans"/>
                <a:cs typeface="Noto Sans"/>
              </a:rPr>
              <a:t>The </a:t>
            </a:r>
            <a:r>
              <a:rPr sz="2200" spc="-20" dirty="0">
                <a:latin typeface="Noto Sans"/>
                <a:cs typeface="Noto Sans"/>
              </a:rPr>
              <a:t>correct</a:t>
            </a:r>
            <a:r>
              <a:rPr sz="2200" spc="50" dirty="0">
                <a:latin typeface="Noto Sans"/>
                <a:cs typeface="Noto Sans"/>
              </a:rPr>
              <a:t> </a:t>
            </a:r>
            <a:r>
              <a:rPr sz="2200" spc="-20" dirty="0">
                <a:solidFill>
                  <a:srgbClr val="404040"/>
                </a:solidFill>
                <a:latin typeface="Noto Sans"/>
                <a:cs typeface="Noto Sans"/>
              </a:rPr>
              <a:t>answer</a:t>
            </a:r>
            <a:r>
              <a:rPr sz="2200" spc="45" dirty="0">
                <a:solidFill>
                  <a:srgbClr val="404040"/>
                </a:solidFill>
                <a:latin typeface="Noto Sans"/>
                <a:cs typeface="Noto Sans"/>
              </a:rPr>
              <a:t> </a:t>
            </a:r>
            <a:r>
              <a:rPr sz="2200" spc="-15" dirty="0">
                <a:latin typeface="Noto Sans"/>
                <a:cs typeface="Noto Sans"/>
              </a:rPr>
              <a:t>is	</a:t>
            </a:r>
            <a:r>
              <a:rPr sz="3300" b="1" spc="-7" baseline="1262" dirty="0">
                <a:solidFill>
                  <a:srgbClr val="3B9F37"/>
                </a:solidFill>
                <a:latin typeface="Noto Sans"/>
                <a:cs typeface="Noto Sans"/>
              </a:rPr>
              <a:t>b</a:t>
            </a:r>
            <a:endParaRPr sz="3300" baseline="1262">
              <a:latin typeface="Noto Sans"/>
              <a:cs typeface="Noto Sans"/>
            </a:endParaRPr>
          </a:p>
          <a:p>
            <a:pPr marL="12700">
              <a:lnSpc>
                <a:spcPct val="100000"/>
              </a:lnSpc>
              <a:spcBef>
                <a:spcPts val="1714"/>
              </a:spcBef>
            </a:pPr>
            <a:r>
              <a:rPr sz="2400" b="1" dirty="0">
                <a:solidFill>
                  <a:srgbClr val="404040"/>
                </a:solidFill>
                <a:latin typeface="Noto Sans"/>
                <a:cs typeface="Noto Sans"/>
              </a:rPr>
              <a:t>Amazon SNS </a:t>
            </a:r>
            <a:r>
              <a:rPr sz="2400" b="1" spc="-5" dirty="0">
                <a:solidFill>
                  <a:srgbClr val="404040"/>
                </a:solidFill>
                <a:latin typeface="Noto Sans"/>
                <a:cs typeface="Noto Sans"/>
              </a:rPr>
              <a:t>can </a:t>
            </a:r>
            <a:r>
              <a:rPr sz="2400" b="1" spc="-10" dirty="0">
                <a:solidFill>
                  <a:srgbClr val="404040"/>
                </a:solidFill>
                <a:latin typeface="Noto Sans"/>
                <a:cs typeface="Noto Sans"/>
              </a:rPr>
              <a:t>send </a:t>
            </a:r>
            <a:r>
              <a:rPr sz="2400" b="1" spc="-25" dirty="0">
                <a:solidFill>
                  <a:srgbClr val="404040"/>
                </a:solidFill>
                <a:latin typeface="Noto Sans"/>
                <a:cs typeface="Noto Sans"/>
              </a:rPr>
              <a:t>messages </a:t>
            </a:r>
            <a:r>
              <a:rPr sz="2400" b="1" spc="-20" dirty="0">
                <a:solidFill>
                  <a:srgbClr val="404040"/>
                </a:solidFill>
                <a:latin typeface="Noto Sans"/>
                <a:cs typeface="Noto Sans"/>
              </a:rPr>
              <a:t>from </a:t>
            </a:r>
            <a:r>
              <a:rPr sz="2400" b="1" spc="-5" dirty="0">
                <a:solidFill>
                  <a:srgbClr val="404040"/>
                </a:solidFill>
                <a:latin typeface="Noto Sans"/>
                <a:cs typeface="Noto Sans"/>
              </a:rPr>
              <a:t>Amazon </a:t>
            </a:r>
            <a:r>
              <a:rPr sz="2400" b="1" dirty="0">
                <a:solidFill>
                  <a:srgbClr val="404040"/>
                </a:solidFill>
                <a:latin typeface="Noto Sans"/>
                <a:cs typeface="Noto Sans"/>
              </a:rPr>
              <a:t>S3, but </a:t>
            </a:r>
            <a:r>
              <a:rPr sz="2400" b="1" spc="-5" dirty="0">
                <a:solidFill>
                  <a:srgbClr val="404040"/>
                </a:solidFill>
                <a:latin typeface="Noto Sans"/>
                <a:cs typeface="Noto Sans"/>
              </a:rPr>
              <a:t>not </a:t>
            </a:r>
            <a:r>
              <a:rPr sz="2400" b="1" spc="-10" dirty="0">
                <a:solidFill>
                  <a:srgbClr val="404040"/>
                </a:solidFill>
                <a:latin typeface="Noto Sans"/>
                <a:cs typeface="Noto Sans"/>
              </a:rPr>
              <a:t>directly </a:t>
            </a:r>
            <a:r>
              <a:rPr sz="2400" b="1" spc="-5" dirty="0">
                <a:solidFill>
                  <a:srgbClr val="404040"/>
                </a:solidFill>
                <a:latin typeface="Noto Sans"/>
                <a:cs typeface="Noto Sans"/>
              </a:rPr>
              <a:t>to </a:t>
            </a:r>
            <a:r>
              <a:rPr sz="2400" b="1" dirty="0">
                <a:solidFill>
                  <a:srgbClr val="404040"/>
                </a:solidFill>
                <a:latin typeface="Noto Sans"/>
                <a:cs typeface="Noto Sans"/>
              </a:rPr>
              <a:t>Amazon</a:t>
            </a:r>
            <a:r>
              <a:rPr sz="2400" b="1" spc="75" dirty="0">
                <a:solidFill>
                  <a:srgbClr val="404040"/>
                </a:solidFill>
                <a:latin typeface="Noto Sans"/>
                <a:cs typeface="Noto Sans"/>
              </a:rPr>
              <a:t> </a:t>
            </a:r>
            <a:r>
              <a:rPr sz="2400" b="1" spc="-5" dirty="0">
                <a:solidFill>
                  <a:srgbClr val="404040"/>
                </a:solidFill>
                <a:latin typeface="Noto Sans"/>
                <a:cs typeface="Noto Sans"/>
              </a:rPr>
              <a:t>S3.</a:t>
            </a:r>
            <a:endParaRPr sz="24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38</a:t>
            </a:fld>
            <a:endParaRPr spc="5" dirty="0"/>
          </a:p>
        </p:txBody>
      </p:sp>
      <p:sp>
        <p:nvSpPr>
          <p:cNvPr id="26" name="object 26"/>
          <p:cNvSpPr txBox="1"/>
          <p:nvPr/>
        </p:nvSpPr>
        <p:spPr>
          <a:xfrm>
            <a:off x="2191511" y="1335989"/>
            <a:ext cx="13669010" cy="360680"/>
          </a:xfrm>
          <a:prstGeom prst="rect">
            <a:avLst/>
          </a:prstGeom>
        </p:spPr>
        <p:txBody>
          <a:bodyPr vert="horz" wrap="square" lIns="0" tIns="12065" rIns="0" bIns="0" rtlCol="0">
            <a:spAutoFit/>
          </a:bodyPr>
          <a:lstStyle/>
          <a:p>
            <a:pPr marL="210185">
              <a:lnSpc>
                <a:spcPct val="100000"/>
              </a:lnSpc>
              <a:spcBef>
                <a:spcPts val="95"/>
              </a:spcBef>
            </a:pPr>
            <a:r>
              <a:rPr sz="2200" spc="-90" dirty="0">
                <a:latin typeface="Noto Sans"/>
                <a:cs typeface="Noto Sans"/>
              </a:rPr>
              <a:t>To </a:t>
            </a:r>
            <a:r>
              <a:rPr sz="2200" spc="-20" dirty="0">
                <a:latin typeface="Noto Sans"/>
                <a:cs typeface="Noto Sans"/>
              </a:rPr>
              <a:t>which </a:t>
            </a:r>
            <a:r>
              <a:rPr sz="2200" spc="-10" dirty="0">
                <a:latin typeface="Noto Sans"/>
                <a:cs typeface="Noto Sans"/>
              </a:rPr>
              <a:t>of </a:t>
            </a:r>
            <a:r>
              <a:rPr sz="2200" spc="-20" dirty="0">
                <a:latin typeface="Noto Sans"/>
                <a:cs typeface="Noto Sans"/>
              </a:rPr>
              <a:t>the </a:t>
            </a:r>
            <a:r>
              <a:rPr sz="2200" spc="-35" dirty="0">
                <a:latin typeface="Noto Sans"/>
                <a:cs typeface="Noto Sans"/>
              </a:rPr>
              <a:t>following </a:t>
            </a:r>
            <a:r>
              <a:rPr sz="2200" spc="-10" dirty="0">
                <a:latin typeface="Noto Sans"/>
                <a:cs typeface="Noto Sans"/>
              </a:rPr>
              <a:t>Amazon </a:t>
            </a:r>
            <a:r>
              <a:rPr sz="2200" spc="-15" dirty="0">
                <a:latin typeface="Noto Sans"/>
                <a:cs typeface="Noto Sans"/>
              </a:rPr>
              <a:t>services </a:t>
            </a:r>
            <a:r>
              <a:rPr sz="2200" spc="-10" dirty="0">
                <a:latin typeface="Noto Sans"/>
                <a:cs typeface="Noto Sans"/>
              </a:rPr>
              <a:t>is SNS </a:t>
            </a:r>
            <a:r>
              <a:rPr sz="2200" spc="-15" dirty="0">
                <a:latin typeface="Noto Sans"/>
                <a:cs typeface="Noto Sans"/>
              </a:rPr>
              <a:t>unable to send </a:t>
            </a:r>
            <a:r>
              <a:rPr sz="2200" spc="-35" dirty="0">
                <a:latin typeface="Noto Sans"/>
                <a:cs typeface="Noto Sans"/>
              </a:rPr>
              <a:t>messages</a:t>
            </a:r>
            <a:r>
              <a:rPr sz="2200" spc="450" dirty="0">
                <a:latin typeface="Noto Sans"/>
                <a:cs typeface="Noto Sans"/>
              </a:rPr>
              <a:t> </a:t>
            </a:r>
            <a:r>
              <a:rPr sz="2200" spc="-15" dirty="0">
                <a:latin typeface="Noto Sans"/>
                <a:cs typeface="Noto Sans"/>
              </a:rPr>
              <a:t>to?</a:t>
            </a:r>
            <a:endParaRPr sz="2200">
              <a:latin typeface="Noto Sans"/>
              <a:cs typeface="Noto Sans"/>
            </a:endParaRPr>
          </a:p>
        </p:txBody>
      </p:sp>
      <p:sp>
        <p:nvSpPr>
          <p:cNvPr id="27" name="object 27"/>
          <p:cNvSpPr txBox="1"/>
          <p:nvPr/>
        </p:nvSpPr>
        <p:spPr>
          <a:xfrm>
            <a:off x="2408682" y="2960877"/>
            <a:ext cx="582295"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Noto Sans"/>
                <a:cs typeface="Noto Sans"/>
              </a:rPr>
              <a:t>S</a:t>
            </a:r>
            <a:r>
              <a:rPr sz="2200" spc="-20" dirty="0">
                <a:latin typeface="Noto Sans"/>
                <a:cs typeface="Noto Sans"/>
              </a:rPr>
              <a:t>M</a:t>
            </a:r>
            <a:r>
              <a:rPr sz="2200" spc="-5" dirty="0">
                <a:latin typeface="Noto Sans"/>
                <a:cs typeface="Noto Sans"/>
              </a:rPr>
              <a:t>S</a:t>
            </a:r>
            <a:endParaRPr sz="2200">
              <a:latin typeface="Noto Sans"/>
              <a:cs typeface="Noto Sans"/>
            </a:endParaRPr>
          </a:p>
        </p:txBody>
      </p:sp>
      <p:sp>
        <p:nvSpPr>
          <p:cNvPr id="28" name="object 28"/>
          <p:cNvSpPr txBox="1"/>
          <p:nvPr/>
        </p:nvSpPr>
        <p:spPr>
          <a:xfrm>
            <a:off x="2408682" y="3786632"/>
            <a:ext cx="1472565"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Amazon</a:t>
            </a:r>
            <a:r>
              <a:rPr sz="2200" spc="-70" dirty="0">
                <a:latin typeface="Noto Sans"/>
                <a:cs typeface="Noto Sans"/>
              </a:rPr>
              <a:t> </a:t>
            </a:r>
            <a:r>
              <a:rPr sz="2200" spc="-5" dirty="0">
                <a:latin typeface="Noto Sans"/>
                <a:cs typeface="Noto Sans"/>
              </a:rPr>
              <a:t>S3</a:t>
            </a:r>
            <a:endParaRPr sz="2200">
              <a:latin typeface="Noto Sans"/>
              <a:cs typeface="Noto Sans"/>
            </a:endParaRPr>
          </a:p>
        </p:txBody>
      </p:sp>
      <p:sp>
        <p:nvSpPr>
          <p:cNvPr id="29" name="object 29"/>
          <p:cNvSpPr txBox="1"/>
          <p:nvPr/>
        </p:nvSpPr>
        <p:spPr>
          <a:xfrm>
            <a:off x="2408682" y="4593717"/>
            <a:ext cx="1082040" cy="360680"/>
          </a:xfrm>
          <a:prstGeom prst="rect">
            <a:avLst/>
          </a:prstGeom>
        </p:spPr>
        <p:txBody>
          <a:bodyPr vert="horz" wrap="square" lIns="0" tIns="12065" rIns="0" bIns="0" rtlCol="0">
            <a:spAutoFit/>
          </a:bodyPr>
          <a:lstStyle/>
          <a:p>
            <a:pPr marL="12700">
              <a:lnSpc>
                <a:spcPct val="100000"/>
              </a:lnSpc>
              <a:spcBef>
                <a:spcPts val="95"/>
              </a:spcBef>
            </a:pPr>
            <a:r>
              <a:rPr sz="2200" spc="-20" dirty="0">
                <a:latin typeface="Noto Sans"/>
                <a:cs typeface="Noto Sans"/>
              </a:rPr>
              <a:t>Lambda</a:t>
            </a:r>
            <a:endParaRPr sz="2200">
              <a:latin typeface="Noto Sans"/>
              <a:cs typeface="Noto Sans"/>
            </a:endParaRPr>
          </a:p>
        </p:txBody>
      </p:sp>
      <p:sp>
        <p:nvSpPr>
          <p:cNvPr id="30" name="object 30"/>
          <p:cNvSpPr txBox="1"/>
          <p:nvPr/>
        </p:nvSpPr>
        <p:spPr>
          <a:xfrm>
            <a:off x="2408682" y="5418836"/>
            <a:ext cx="2094230"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Noto Sans"/>
                <a:cs typeface="Noto Sans"/>
              </a:rPr>
              <a:t>HTTP</a:t>
            </a:r>
            <a:r>
              <a:rPr sz="2200" spc="-70" dirty="0">
                <a:latin typeface="Noto Sans"/>
                <a:cs typeface="Noto Sans"/>
              </a:rPr>
              <a:t> </a:t>
            </a:r>
            <a:r>
              <a:rPr sz="2200" spc="-15" dirty="0">
                <a:latin typeface="Noto Sans"/>
                <a:cs typeface="Noto Sans"/>
              </a:rPr>
              <a:t>Endpoints</a:t>
            </a:r>
            <a:endParaRPr sz="2200">
              <a:latin typeface="Noto Sans"/>
              <a:cs typeface="Noto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884"/>
            <a:ext cx="3034665" cy="276225"/>
          </a:xfrm>
          <a:prstGeom prst="rect">
            <a:avLst/>
          </a:prstGeom>
        </p:spPr>
        <p:txBody>
          <a:bodyPr vert="horz" wrap="square" lIns="0" tIns="13335" rIns="0" bIns="0" rtlCol="0">
            <a:spAutoFit/>
          </a:bodyPr>
          <a:lstStyle/>
          <a:p>
            <a:pPr>
              <a:lnSpc>
                <a:spcPct val="100000"/>
              </a:lnSpc>
              <a:spcBef>
                <a:spcPts val="10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217" y="8827693"/>
            <a:ext cx="317500" cy="312420"/>
          </a:xfrm>
          <a:prstGeom prst="rect">
            <a:avLst/>
          </a:prstGeom>
        </p:spPr>
        <p:txBody>
          <a:bodyPr vert="horz" wrap="square" lIns="0" tIns="0" rIns="0" bIns="0" rtlCol="0">
            <a:spAutoFit/>
          </a:bodyPr>
          <a:lstStyle/>
          <a:p>
            <a:pPr>
              <a:lnSpc>
                <a:spcPts val="2335"/>
              </a:lnSpc>
            </a:pPr>
            <a:r>
              <a:rPr sz="2450" spc="5" dirty="0">
                <a:solidFill>
                  <a:srgbClr val="7E7E7E"/>
                </a:solidFill>
                <a:latin typeface="Carlito"/>
                <a:cs typeface="Carlito"/>
              </a:rPr>
              <a:t>33</a:t>
            </a:r>
            <a:endParaRPr sz="2450">
              <a:latin typeface="Carlito"/>
              <a:cs typeface="Carlito"/>
            </a:endParaRPr>
          </a:p>
        </p:txBody>
      </p:sp>
      <p:grpSp>
        <p:nvGrpSpPr>
          <p:cNvPr id="4" name="object 4"/>
          <p:cNvGrpSpPr/>
          <p:nvPr/>
        </p:nvGrpSpPr>
        <p:grpSpPr>
          <a:xfrm>
            <a:off x="0" y="0"/>
            <a:ext cx="16256635" cy="9144000"/>
            <a:chOff x="0" y="0"/>
            <a:chExt cx="16256635" cy="9144000"/>
          </a:xfrm>
        </p:grpSpPr>
        <p:sp>
          <p:nvSpPr>
            <p:cNvPr id="5" name="object 5"/>
            <p:cNvSpPr/>
            <p:nvPr/>
          </p:nvSpPr>
          <p:spPr>
            <a:xfrm>
              <a:off x="0" y="1446275"/>
              <a:ext cx="7141464" cy="459181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181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6275"/>
              <a:ext cx="3150107" cy="459181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4274"/>
              <a:ext cx="7141464" cy="459181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181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4274"/>
              <a:ext cx="3150107" cy="459181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3238500"/>
              <a:ext cx="1463040" cy="20320"/>
            </a:xfrm>
            <a:custGeom>
              <a:avLst/>
              <a:gdLst/>
              <a:ahLst/>
              <a:cxn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wrap="square" lIns="0" tIns="0" rIns="0" bIns="0" rtlCol="0"/>
            <a:lstStyle/>
            <a:p>
              <a:endParaRPr/>
            </a:p>
          </p:txBody>
        </p:sp>
        <p:sp>
          <p:nvSpPr>
            <p:cNvPr id="12" name="object 12"/>
            <p:cNvSpPr/>
            <p:nvPr/>
          </p:nvSpPr>
          <p:spPr>
            <a:xfrm>
              <a:off x="0" y="0"/>
              <a:ext cx="16256508" cy="3258312"/>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0" y="3238500"/>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4" name="object 14"/>
            <p:cNvSpPr/>
            <p:nvPr/>
          </p:nvSpPr>
          <p:spPr>
            <a:xfrm>
              <a:off x="1463039" y="3238500"/>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5" name="object 15"/>
            <p:cNvSpPr/>
            <p:nvPr/>
          </p:nvSpPr>
          <p:spPr>
            <a:xfrm>
              <a:off x="8564880" y="3238500"/>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6" name="object 16"/>
            <p:cNvSpPr/>
            <p:nvPr/>
          </p:nvSpPr>
          <p:spPr>
            <a:xfrm>
              <a:off x="9970007" y="3238500"/>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7" name="object 17"/>
            <p:cNvSpPr/>
            <p:nvPr/>
          </p:nvSpPr>
          <p:spPr>
            <a:xfrm>
              <a:off x="10439400" y="3238500"/>
              <a:ext cx="166370" cy="131445"/>
            </a:xfrm>
            <a:custGeom>
              <a:avLst/>
              <a:gdLst/>
              <a:ahLst/>
              <a:cxn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wrap="square" lIns="0" tIns="0" rIns="0" bIns="0" rtlCol="0"/>
            <a:lstStyle/>
            <a:p>
              <a:endParaRPr/>
            </a:p>
          </p:txBody>
        </p:sp>
        <p:sp>
          <p:nvSpPr>
            <p:cNvPr id="18" name="object 18"/>
            <p:cNvSpPr/>
            <p:nvPr/>
          </p:nvSpPr>
          <p:spPr>
            <a:xfrm>
              <a:off x="10605516" y="3238500"/>
              <a:ext cx="1670685" cy="131445"/>
            </a:xfrm>
            <a:custGeom>
              <a:avLst/>
              <a:gdLst/>
              <a:ahLst/>
              <a:cxn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wrap="square" lIns="0" tIns="0" rIns="0" bIns="0" rtlCol="0"/>
            <a:lstStyle/>
            <a:p>
              <a:endParaRPr/>
            </a:p>
          </p:txBody>
        </p:sp>
        <p:sp>
          <p:nvSpPr>
            <p:cNvPr id="19" name="object 19"/>
            <p:cNvSpPr/>
            <p:nvPr/>
          </p:nvSpPr>
          <p:spPr>
            <a:xfrm>
              <a:off x="12275819" y="3238500"/>
              <a:ext cx="3980815" cy="131445"/>
            </a:xfrm>
            <a:custGeom>
              <a:avLst/>
              <a:gdLst/>
              <a:ahLst/>
              <a:cxn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wrap="square" lIns="0" tIns="0" rIns="0" bIns="0" rtlCol="0"/>
            <a:lstStyle/>
            <a:p>
              <a:endParaRPr/>
            </a:p>
          </p:txBody>
        </p:sp>
        <p:sp>
          <p:nvSpPr>
            <p:cNvPr id="20" name="object 20"/>
            <p:cNvSpPr/>
            <p:nvPr/>
          </p:nvSpPr>
          <p:spPr>
            <a:xfrm>
              <a:off x="14666976" y="8734040"/>
              <a:ext cx="1295400" cy="409955"/>
            </a:xfrm>
            <a:prstGeom prst="rect">
              <a:avLst/>
            </a:prstGeom>
            <a:blipFill>
              <a:blip r:embed="rId5" cstate="print"/>
              <a:stretch>
                <a:fillRect/>
              </a:stretch>
            </a:blipFill>
          </p:spPr>
          <p:txBody>
            <a:bodyPr wrap="square" lIns="0" tIns="0" rIns="0" bIns="0" rtlCol="0"/>
            <a:lstStyle/>
            <a:p>
              <a:endParaRPr/>
            </a:p>
          </p:txBody>
        </p:sp>
      </p:grpSp>
      <p:sp>
        <p:nvSpPr>
          <p:cNvPr id="21" name="object 21"/>
          <p:cNvSpPr txBox="1"/>
          <p:nvPr/>
        </p:nvSpPr>
        <p:spPr>
          <a:xfrm>
            <a:off x="470103" y="8759138"/>
            <a:ext cx="306006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22" name="object 22"/>
          <p:cNvSpPr txBox="1">
            <a:spLocks noGrp="1"/>
          </p:cNvSpPr>
          <p:nvPr>
            <p:ph type="title"/>
          </p:nvPr>
        </p:nvSpPr>
        <p:spPr>
          <a:xfrm>
            <a:off x="1005636" y="1543780"/>
            <a:ext cx="6505575" cy="1119505"/>
          </a:xfrm>
          <a:prstGeom prst="rect">
            <a:avLst/>
          </a:prstGeom>
        </p:spPr>
        <p:txBody>
          <a:bodyPr vert="horz" wrap="square" lIns="0" tIns="108585" rIns="0" bIns="0" rtlCol="0">
            <a:spAutoFit/>
          </a:bodyPr>
          <a:lstStyle/>
          <a:p>
            <a:pPr marL="12700">
              <a:lnSpc>
                <a:spcPct val="100000"/>
              </a:lnSpc>
              <a:spcBef>
                <a:spcPts val="855"/>
              </a:spcBef>
            </a:pPr>
            <a:r>
              <a:rPr sz="3200" spc="60" dirty="0">
                <a:solidFill>
                  <a:srgbClr val="FFFFFF"/>
                </a:solidFill>
              </a:rPr>
              <a:t>Amazon Elastic</a:t>
            </a:r>
            <a:r>
              <a:rPr sz="3200" spc="-55" dirty="0">
                <a:solidFill>
                  <a:srgbClr val="FFFFFF"/>
                </a:solidFill>
              </a:rPr>
              <a:t> </a:t>
            </a:r>
            <a:r>
              <a:rPr sz="3200" spc="35" dirty="0">
                <a:solidFill>
                  <a:srgbClr val="FFFFFF"/>
                </a:solidFill>
              </a:rPr>
              <a:t>Transcoder</a:t>
            </a:r>
            <a:endParaRPr sz="3200"/>
          </a:p>
          <a:p>
            <a:pPr marL="12700">
              <a:lnSpc>
                <a:spcPct val="100000"/>
              </a:lnSpc>
              <a:spcBef>
                <a:spcPts val="655"/>
              </a:spcBef>
            </a:pPr>
            <a:r>
              <a:rPr sz="2800" b="0" spc="-25" dirty="0">
                <a:solidFill>
                  <a:srgbClr val="0E537A"/>
                </a:solidFill>
                <a:latin typeface="Noto Sans"/>
                <a:cs typeface="Noto Sans"/>
              </a:rPr>
              <a:t>Overview </a:t>
            </a:r>
            <a:r>
              <a:rPr sz="2800" b="0" spc="-15" dirty="0">
                <a:solidFill>
                  <a:srgbClr val="0E537A"/>
                </a:solidFill>
                <a:latin typeface="Noto Sans"/>
                <a:cs typeface="Noto Sans"/>
              </a:rPr>
              <a:t>of Amazon </a:t>
            </a:r>
            <a:r>
              <a:rPr sz="2800" b="0" spc="-20" dirty="0">
                <a:solidFill>
                  <a:srgbClr val="0E537A"/>
                </a:solidFill>
                <a:latin typeface="Noto Sans"/>
                <a:cs typeface="Noto Sans"/>
              </a:rPr>
              <a:t>Elastic</a:t>
            </a:r>
            <a:r>
              <a:rPr sz="2800" b="0" spc="75" dirty="0">
                <a:solidFill>
                  <a:srgbClr val="0E537A"/>
                </a:solidFill>
                <a:latin typeface="Noto Sans"/>
                <a:cs typeface="Noto Sans"/>
              </a:rPr>
              <a:t> </a:t>
            </a:r>
            <a:r>
              <a:rPr sz="2800" b="0" spc="-40" dirty="0">
                <a:solidFill>
                  <a:srgbClr val="0E537A"/>
                </a:solidFill>
                <a:latin typeface="Noto Sans"/>
                <a:cs typeface="Noto Sans"/>
              </a:rPr>
              <a:t>Transcoder</a:t>
            </a:r>
            <a:endParaRPr sz="2800">
              <a:latin typeface="Noto Sans"/>
              <a:cs typeface="No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714" y="268350"/>
            <a:ext cx="6356350" cy="513715"/>
          </a:xfrm>
          <a:prstGeom prst="rect">
            <a:avLst/>
          </a:prstGeom>
        </p:spPr>
        <p:txBody>
          <a:bodyPr vert="horz" wrap="square" lIns="0" tIns="12700" rIns="0" bIns="0" rtlCol="0">
            <a:spAutoFit/>
          </a:bodyPr>
          <a:lstStyle/>
          <a:p>
            <a:pPr marL="12700">
              <a:lnSpc>
                <a:spcPct val="100000"/>
              </a:lnSpc>
              <a:spcBef>
                <a:spcPts val="100"/>
              </a:spcBef>
            </a:pPr>
            <a:r>
              <a:rPr sz="3200" spc="60" dirty="0"/>
              <a:t>Amazon Simple </a:t>
            </a:r>
            <a:r>
              <a:rPr sz="3200" spc="50" dirty="0"/>
              <a:t>Queue</a:t>
            </a:r>
            <a:r>
              <a:rPr sz="3200" spc="-155" dirty="0"/>
              <a:t> </a:t>
            </a:r>
            <a:r>
              <a:rPr sz="3200" spc="80" dirty="0"/>
              <a:t>Service</a:t>
            </a:r>
            <a:endParaRPr sz="3200"/>
          </a:p>
        </p:txBody>
      </p:sp>
      <p:sp>
        <p:nvSpPr>
          <p:cNvPr id="3" name="object 3"/>
          <p:cNvSpPr/>
          <p:nvPr/>
        </p:nvSpPr>
        <p:spPr>
          <a:xfrm>
            <a:off x="2414016" y="1258824"/>
            <a:ext cx="11638915" cy="1373505"/>
          </a:xfrm>
          <a:custGeom>
            <a:avLst/>
            <a:gdLst/>
            <a:ahLst/>
            <a:cxnLst/>
            <a:rect l="l" t="t" r="r" b="b"/>
            <a:pathLst>
              <a:path w="11638915" h="1373505">
                <a:moveTo>
                  <a:pt x="0" y="102489"/>
                </a:moveTo>
                <a:lnTo>
                  <a:pt x="8048" y="62579"/>
                </a:lnTo>
                <a:lnTo>
                  <a:pt x="30003" y="30003"/>
                </a:lnTo>
                <a:lnTo>
                  <a:pt x="62579" y="8048"/>
                </a:lnTo>
                <a:lnTo>
                  <a:pt x="102488" y="0"/>
                </a:lnTo>
                <a:lnTo>
                  <a:pt x="11536299" y="0"/>
                </a:lnTo>
                <a:lnTo>
                  <a:pt x="11576208" y="8048"/>
                </a:lnTo>
                <a:lnTo>
                  <a:pt x="11608784" y="30003"/>
                </a:lnTo>
                <a:lnTo>
                  <a:pt x="11630739" y="62579"/>
                </a:lnTo>
                <a:lnTo>
                  <a:pt x="11638788" y="102489"/>
                </a:lnTo>
                <a:lnTo>
                  <a:pt x="11638788" y="1270634"/>
                </a:lnTo>
                <a:lnTo>
                  <a:pt x="11630739" y="1310544"/>
                </a:lnTo>
                <a:lnTo>
                  <a:pt x="11608784" y="1343120"/>
                </a:lnTo>
                <a:lnTo>
                  <a:pt x="11576208" y="1365075"/>
                </a:lnTo>
                <a:lnTo>
                  <a:pt x="11536299" y="1373124"/>
                </a:lnTo>
                <a:lnTo>
                  <a:pt x="102488" y="1373124"/>
                </a:lnTo>
                <a:lnTo>
                  <a:pt x="62579" y="1365075"/>
                </a:lnTo>
                <a:lnTo>
                  <a:pt x="30003" y="1343120"/>
                </a:lnTo>
                <a:lnTo>
                  <a:pt x="8048" y="1310544"/>
                </a:lnTo>
                <a:lnTo>
                  <a:pt x="0" y="1270634"/>
                </a:lnTo>
                <a:lnTo>
                  <a:pt x="0" y="102489"/>
                </a:lnTo>
                <a:close/>
              </a:path>
            </a:pathLst>
          </a:custGeom>
          <a:ln w="12192">
            <a:solidFill>
              <a:srgbClr val="7E7E7E"/>
            </a:solidFill>
          </a:ln>
        </p:spPr>
        <p:txBody>
          <a:bodyPr wrap="square" lIns="0" tIns="0" rIns="0" bIns="0" rtlCol="0"/>
          <a:lstStyle/>
          <a:p>
            <a:endParaRPr/>
          </a:p>
        </p:txBody>
      </p:sp>
      <p:sp>
        <p:nvSpPr>
          <p:cNvPr id="4" name="object 4"/>
          <p:cNvSpPr txBox="1"/>
          <p:nvPr/>
        </p:nvSpPr>
        <p:spPr>
          <a:xfrm>
            <a:off x="2652141" y="1581734"/>
            <a:ext cx="11160760" cy="694690"/>
          </a:xfrm>
          <a:prstGeom prst="rect">
            <a:avLst/>
          </a:prstGeom>
        </p:spPr>
        <p:txBody>
          <a:bodyPr vert="horz" wrap="square" lIns="0" tIns="12065" rIns="0" bIns="0" rtlCol="0">
            <a:spAutoFit/>
          </a:bodyPr>
          <a:lstStyle/>
          <a:p>
            <a:pPr algn="ctr">
              <a:lnSpc>
                <a:spcPts val="2635"/>
              </a:lnSpc>
              <a:spcBef>
                <a:spcPts val="95"/>
              </a:spcBef>
            </a:pPr>
            <a:r>
              <a:rPr sz="2200" spc="-35" dirty="0">
                <a:solidFill>
                  <a:srgbClr val="404040"/>
                </a:solidFill>
                <a:latin typeface="Noto Sans"/>
                <a:cs typeface="Noto Sans"/>
              </a:rPr>
              <a:t>According </a:t>
            </a:r>
            <a:r>
              <a:rPr sz="2200" spc="-15" dirty="0">
                <a:solidFill>
                  <a:srgbClr val="404040"/>
                </a:solidFill>
                <a:latin typeface="Noto Sans"/>
                <a:cs typeface="Noto Sans"/>
              </a:rPr>
              <a:t>to </a:t>
            </a:r>
            <a:r>
              <a:rPr sz="2200" spc="-20" dirty="0">
                <a:solidFill>
                  <a:srgbClr val="404040"/>
                </a:solidFill>
                <a:latin typeface="Noto Sans"/>
                <a:cs typeface="Noto Sans"/>
              </a:rPr>
              <a:t>Amazon, </a:t>
            </a:r>
            <a:r>
              <a:rPr sz="2200" spc="-35" dirty="0">
                <a:solidFill>
                  <a:srgbClr val="404040"/>
                </a:solidFill>
                <a:latin typeface="Noto Sans"/>
                <a:cs typeface="Noto Sans"/>
              </a:rPr>
              <a:t>“Amazon </a:t>
            </a:r>
            <a:r>
              <a:rPr sz="2200" spc="-15" dirty="0">
                <a:solidFill>
                  <a:srgbClr val="404040"/>
                </a:solidFill>
                <a:latin typeface="Noto Sans"/>
                <a:cs typeface="Noto Sans"/>
              </a:rPr>
              <a:t>Simple </a:t>
            </a:r>
            <a:r>
              <a:rPr sz="2200" spc="-10" dirty="0">
                <a:solidFill>
                  <a:srgbClr val="404040"/>
                </a:solidFill>
                <a:latin typeface="Noto Sans"/>
                <a:cs typeface="Noto Sans"/>
              </a:rPr>
              <a:t>Queue </a:t>
            </a:r>
            <a:r>
              <a:rPr sz="2200" spc="-15" dirty="0">
                <a:solidFill>
                  <a:srgbClr val="404040"/>
                </a:solidFill>
                <a:latin typeface="Noto Sans"/>
                <a:cs typeface="Noto Sans"/>
              </a:rPr>
              <a:t>Service </a:t>
            </a:r>
            <a:r>
              <a:rPr sz="2200" spc="-10" dirty="0">
                <a:solidFill>
                  <a:srgbClr val="404040"/>
                </a:solidFill>
                <a:latin typeface="Noto Sans"/>
                <a:cs typeface="Noto Sans"/>
              </a:rPr>
              <a:t>(SQS) is </a:t>
            </a:r>
            <a:r>
              <a:rPr sz="2200" spc="-15" dirty="0">
                <a:solidFill>
                  <a:srgbClr val="404040"/>
                </a:solidFill>
                <a:latin typeface="Noto Sans"/>
                <a:cs typeface="Noto Sans"/>
              </a:rPr>
              <a:t>a </a:t>
            </a:r>
            <a:r>
              <a:rPr sz="2200" spc="-20" dirty="0">
                <a:solidFill>
                  <a:srgbClr val="404040"/>
                </a:solidFill>
                <a:latin typeface="Noto Sans"/>
                <a:cs typeface="Noto Sans"/>
              </a:rPr>
              <a:t>fast, </a:t>
            </a:r>
            <a:r>
              <a:rPr sz="2200" spc="-25" dirty="0">
                <a:solidFill>
                  <a:srgbClr val="404040"/>
                </a:solidFill>
                <a:latin typeface="Noto Sans"/>
                <a:cs typeface="Noto Sans"/>
              </a:rPr>
              <a:t>reliable,</a:t>
            </a:r>
            <a:r>
              <a:rPr sz="2200" spc="440" dirty="0">
                <a:solidFill>
                  <a:srgbClr val="404040"/>
                </a:solidFill>
                <a:latin typeface="Noto Sans"/>
                <a:cs typeface="Noto Sans"/>
              </a:rPr>
              <a:t> </a:t>
            </a:r>
            <a:r>
              <a:rPr sz="2200" spc="-20" dirty="0">
                <a:solidFill>
                  <a:srgbClr val="404040"/>
                </a:solidFill>
                <a:latin typeface="Noto Sans"/>
                <a:cs typeface="Noto Sans"/>
              </a:rPr>
              <a:t>scalable,</a:t>
            </a:r>
            <a:endParaRPr sz="2200">
              <a:latin typeface="Noto Sans"/>
              <a:cs typeface="Noto Sans"/>
            </a:endParaRPr>
          </a:p>
          <a:p>
            <a:pPr marL="2540" algn="ctr">
              <a:lnSpc>
                <a:spcPts val="2635"/>
              </a:lnSpc>
            </a:pPr>
            <a:r>
              <a:rPr sz="2200" spc="-15" dirty="0">
                <a:solidFill>
                  <a:srgbClr val="404040"/>
                </a:solidFill>
                <a:latin typeface="Noto Sans"/>
                <a:cs typeface="Noto Sans"/>
              </a:rPr>
              <a:t>fully </a:t>
            </a:r>
            <a:r>
              <a:rPr sz="2200" spc="-40" dirty="0">
                <a:solidFill>
                  <a:srgbClr val="404040"/>
                </a:solidFill>
                <a:latin typeface="Noto Sans"/>
                <a:cs typeface="Noto Sans"/>
              </a:rPr>
              <a:t>managed </a:t>
            </a:r>
            <a:r>
              <a:rPr sz="2200" spc="-35" dirty="0">
                <a:solidFill>
                  <a:srgbClr val="404040"/>
                </a:solidFill>
                <a:latin typeface="Noto Sans"/>
                <a:cs typeface="Noto Sans"/>
              </a:rPr>
              <a:t>message queuing</a:t>
            </a:r>
            <a:r>
              <a:rPr sz="2200" spc="215" dirty="0">
                <a:solidFill>
                  <a:srgbClr val="404040"/>
                </a:solidFill>
                <a:latin typeface="Noto Sans"/>
                <a:cs typeface="Noto Sans"/>
              </a:rPr>
              <a:t> </a:t>
            </a:r>
            <a:r>
              <a:rPr sz="2200" spc="-15" dirty="0">
                <a:solidFill>
                  <a:srgbClr val="404040"/>
                </a:solidFill>
                <a:latin typeface="Noto Sans"/>
                <a:cs typeface="Noto Sans"/>
              </a:rPr>
              <a:t>service.”</a:t>
            </a:r>
            <a:endParaRPr sz="2200">
              <a:latin typeface="Noto Sans"/>
              <a:cs typeface="Noto Sans"/>
            </a:endParaRPr>
          </a:p>
        </p:txBody>
      </p:sp>
      <p:sp>
        <p:nvSpPr>
          <p:cNvPr id="5" name="object 5"/>
          <p:cNvSpPr txBox="1"/>
          <p:nvPr/>
        </p:nvSpPr>
        <p:spPr>
          <a:xfrm>
            <a:off x="704087" y="7641335"/>
            <a:ext cx="14839315" cy="1100455"/>
          </a:xfrm>
          <a:prstGeom prst="rect">
            <a:avLst/>
          </a:prstGeom>
          <a:ln w="12192">
            <a:solidFill>
              <a:srgbClr val="BEBEBE"/>
            </a:solidFill>
          </a:ln>
        </p:spPr>
        <p:txBody>
          <a:bodyPr vert="horz" wrap="square" lIns="0" tIns="2540" rIns="0" bIns="0" rtlCol="0">
            <a:spAutoFit/>
          </a:bodyPr>
          <a:lstStyle/>
          <a:p>
            <a:pPr>
              <a:lnSpc>
                <a:spcPct val="100000"/>
              </a:lnSpc>
              <a:spcBef>
                <a:spcPts val="20"/>
              </a:spcBef>
            </a:pPr>
            <a:endParaRPr sz="2500">
              <a:latin typeface="Times New Roman"/>
              <a:cs typeface="Times New Roman"/>
            </a:endParaRPr>
          </a:p>
          <a:p>
            <a:pPr marL="1338580">
              <a:lnSpc>
                <a:spcPct val="100000"/>
              </a:lnSpc>
            </a:pPr>
            <a:r>
              <a:rPr sz="2200" spc="-15" dirty="0">
                <a:solidFill>
                  <a:srgbClr val="404040"/>
                </a:solidFill>
                <a:latin typeface="Noto Sans"/>
                <a:cs typeface="Noto Sans"/>
              </a:rPr>
              <a:t>Amazon </a:t>
            </a:r>
            <a:r>
              <a:rPr sz="2200" spc="-5" dirty="0">
                <a:solidFill>
                  <a:srgbClr val="404040"/>
                </a:solidFill>
                <a:latin typeface="Noto Sans"/>
                <a:cs typeface="Noto Sans"/>
              </a:rPr>
              <a:t>SQS </a:t>
            </a:r>
            <a:r>
              <a:rPr sz="2200" spc="-15" dirty="0">
                <a:solidFill>
                  <a:srgbClr val="404040"/>
                </a:solidFill>
                <a:latin typeface="Noto Sans"/>
                <a:cs typeface="Noto Sans"/>
              </a:rPr>
              <a:t>was </a:t>
            </a:r>
            <a:r>
              <a:rPr sz="2200" spc="-10" dirty="0">
                <a:solidFill>
                  <a:srgbClr val="404040"/>
                </a:solidFill>
                <a:latin typeface="Noto Sans"/>
                <a:cs typeface="Noto Sans"/>
              </a:rPr>
              <a:t>one of </a:t>
            </a:r>
            <a:r>
              <a:rPr sz="2200" spc="-20" dirty="0">
                <a:solidFill>
                  <a:srgbClr val="404040"/>
                </a:solidFill>
                <a:latin typeface="Noto Sans"/>
                <a:cs typeface="Noto Sans"/>
              </a:rPr>
              <a:t>the </a:t>
            </a:r>
            <a:r>
              <a:rPr sz="2200" spc="-15" dirty="0">
                <a:solidFill>
                  <a:srgbClr val="404040"/>
                </a:solidFill>
                <a:latin typeface="Noto Sans"/>
                <a:cs typeface="Noto Sans"/>
              </a:rPr>
              <a:t>first services </a:t>
            </a:r>
            <a:r>
              <a:rPr sz="2200" spc="-20" dirty="0">
                <a:solidFill>
                  <a:srgbClr val="404040"/>
                </a:solidFill>
                <a:latin typeface="Noto Sans"/>
                <a:cs typeface="Noto Sans"/>
              </a:rPr>
              <a:t>released </a:t>
            </a:r>
            <a:r>
              <a:rPr sz="2200" spc="-40" dirty="0">
                <a:solidFill>
                  <a:srgbClr val="404040"/>
                </a:solidFill>
                <a:latin typeface="Noto Sans"/>
                <a:cs typeface="Noto Sans"/>
              </a:rPr>
              <a:t>by</a:t>
            </a:r>
            <a:r>
              <a:rPr sz="2200" spc="270" dirty="0">
                <a:solidFill>
                  <a:srgbClr val="404040"/>
                </a:solidFill>
                <a:latin typeface="Noto Sans"/>
                <a:cs typeface="Noto Sans"/>
              </a:rPr>
              <a:t> </a:t>
            </a:r>
            <a:r>
              <a:rPr sz="2200" spc="-30" dirty="0">
                <a:solidFill>
                  <a:srgbClr val="404040"/>
                </a:solidFill>
                <a:latin typeface="Noto Sans"/>
                <a:cs typeface="Noto Sans"/>
              </a:rPr>
              <a:t>AWS.</a:t>
            </a:r>
            <a:endParaRPr sz="2200">
              <a:latin typeface="Noto Sans"/>
              <a:cs typeface="Noto Sans"/>
            </a:endParaRPr>
          </a:p>
        </p:txBody>
      </p:sp>
      <p:grpSp>
        <p:nvGrpSpPr>
          <p:cNvPr id="6" name="object 6"/>
          <p:cNvGrpSpPr/>
          <p:nvPr/>
        </p:nvGrpSpPr>
        <p:grpSpPr>
          <a:xfrm>
            <a:off x="859536" y="7808976"/>
            <a:ext cx="763905" cy="763905"/>
            <a:chOff x="859536" y="7808976"/>
            <a:chExt cx="763905" cy="763905"/>
          </a:xfrm>
        </p:grpSpPr>
        <p:sp>
          <p:nvSpPr>
            <p:cNvPr id="7" name="object 7"/>
            <p:cNvSpPr/>
            <p:nvPr/>
          </p:nvSpPr>
          <p:spPr>
            <a:xfrm>
              <a:off x="859536" y="7808976"/>
              <a:ext cx="763905" cy="763905"/>
            </a:xfrm>
            <a:custGeom>
              <a:avLst/>
              <a:gdLst/>
              <a:ahLst/>
              <a:cxnLst/>
              <a:rect l="l" t="t" r="r" b="b"/>
              <a:pathLst>
                <a:path w="763905" h="763904">
                  <a:moveTo>
                    <a:pt x="381761" y="0"/>
                  </a:moveTo>
                  <a:lnTo>
                    <a:pt x="333873" y="2974"/>
                  </a:lnTo>
                  <a:lnTo>
                    <a:pt x="287760" y="11659"/>
                  </a:lnTo>
                  <a:lnTo>
                    <a:pt x="243781" y="25696"/>
                  </a:lnTo>
                  <a:lnTo>
                    <a:pt x="202291" y="44728"/>
                  </a:lnTo>
                  <a:lnTo>
                    <a:pt x="163651" y="68397"/>
                  </a:lnTo>
                  <a:lnTo>
                    <a:pt x="128217" y="96346"/>
                  </a:lnTo>
                  <a:lnTo>
                    <a:pt x="96346" y="128217"/>
                  </a:lnTo>
                  <a:lnTo>
                    <a:pt x="68397" y="163651"/>
                  </a:lnTo>
                  <a:lnTo>
                    <a:pt x="44728" y="202291"/>
                  </a:lnTo>
                  <a:lnTo>
                    <a:pt x="25696" y="243781"/>
                  </a:lnTo>
                  <a:lnTo>
                    <a:pt x="11659" y="287760"/>
                  </a:lnTo>
                  <a:lnTo>
                    <a:pt x="2974" y="333873"/>
                  </a:lnTo>
                  <a:lnTo>
                    <a:pt x="0" y="381762"/>
                  </a:lnTo>
                  <a:lnTo>
                    <a:pt x="2974" y="429650"/>
                  </a:lnTo>
                  <a:lnTo>
                    <a:pt x="11659" y="475763"/>
                  </a:lnTo>
                  <a:lnTo>
                    <a:pt x="25696" y="519742"/>
                  </a:lnTo>
                  <a:lnTo>
                    <a:pt x="44728" y="561232"/>
                  </a:lnTo>
                  <a:lnTo>
                    <a:pt x="68397" y="599872"/>
                  </a:lnTo>
                  <a:lnTo>
                    <a:pt x="96346" y="635306"/>
                  </a:lnTo>
                  <a:lnTo>
                    <a:pt x="128217" y="667177"/>
                  </a:lnTo>
                  <a:lnTo>
                    <a:pt x="163651" y="695126"/>
                  </a:lnTo>
                  <a:lnTo>
                    <a:pt x="202291" y="718795"/>
                  </a:lnTo>
                  <a:lnTo>
                    <a:pt x="243781" y="737827"/>
                  </a:lnTo>
                  <a:lnTo>
                    <a:pt x="287760" y="751864"/>
                  </a:lnTo>
                  <a:lnTo>
                    <a:pt x="333873" y="760549"/>
                  </a:lnTo>
                  <a:lnTo>
                    <a:pt x="381761" y="763524"/>
                  </a:lnTo>
                  <a:lnTo>
                    <a:pt x="429645" y="760549"/>
                  </a:lnTo>
                  <a:lnTo>
                    <a:pt x="475754" y="751864"/>
                  </a:lnTo>
                  <a:lnTo>
                    <a:pt x="519732" y="737827"/>
                  </a:lnTo>
                  <a:lnTo>
                    <a:pt x="561220" y="718795"/>
                  </a:lnTo>
                  <a:lnTo>
                    <a:pt x="599861" y="695126"/>
                  </a:lnTo>
                  <a:lnTo>
                    <a:pt x="635296" y="667177"/>
                  </a:lnTo>
                  <a:lnTo>
                    <a:pt x="667168" y="635306"/>
                  </a:lnTo>
                  <a:lnTo>
                    <a:pt x="695119" y="599872"/>
                  </a:lnTo>
                  <a:lnTo>
                    <a:pt x="718790" y="561232"/>
                  </a:lnTo>
                  <a:lnTo>
                    <a:pt x="737824" y="519742"/>
                  </a:lnTo>
                  <a:lnTo>
                    <a:pt x="751863" y="475763"/>
                  </a:lnTo>
                  <a:lnTo>
                    <a:pt x="760549" y="429650"/>
                  </a:lnTo>
                  <a:lnTo>
                    <a:pt x="763523" y="381762"/>
                  </a:lnTo>
                  <a:lnTo>
                    <a:pt x="760549" y="333873"/>
                  </a:lnTo>
                  <a:lnTo>
                    <a:pt x="751863" y="287760"/>
                  </a:lnTo>
                  <a:lnTo>
                    <a:pt x="737824" y="243781"/>
                  </a:lnTo>
                  <a:lnTo>
                    <a:pt x="718790" y="202291"/>
                  </a:lnTo>
                  <a:lnTo>
                    <a:pt x="695119" y="163651"/>
                  </a:lnTo>
                  <a:lnTo>
                    <a:pt x="667168" y="128217"/>
                  </a:lnTo>
                  <a:lnTo>
                    <a:pt x="635296" y="96346"/>
                  </a:lnTo>
                  <a:lnTo>
                    <a:pt x="599861" y="68397"/>
                  </a:lnTo>
                  <a:lnTo>
                    <a:pt x="561220" y="44728"/>
                  </a:lnTo>
                  <a:lnTo>
                    <a:pt x="519732" y="25696"/>
                  </a:lnTo>
                  <a:lnTo>
                    <a:pt x="475754" y="11659"/>
                  </a:lnTo>
                  <a:lnTo>
                    <a:pt x="429645" y="2974"/>
                  </a:lnTo>
                  <a:lnTo>
                    <a:pt x="381761" y="0"/>
                  </a:lnTo>
                  <a:close/>
                </a:path>
              </a:pathLst>
            </a:custGeom>
            <a:solidFill>
              <a:srgbClr val="97CEEF"/>
            </a:solidFill>
          </p:spPr>
          <p:txBody>
            <a:bodyPr wrap="square" lIns="0" tIns="0" rIns="0" bIns="0" rtlCol="0"/>
            <a:lstStyle/>
            <a:p>
              <a:endParaRPr/>
            </a:p>
          </p:txBody>
        </p:sp>
        <p:sp>
          <p:nvSpPr>
            <p:cNvPr id="8" name="object 8"/>
            <p:cNvSpPr/>
            <p:nvPr/>
          </p:nvSpPr>
          <p:spPr>
            <a:xfrm>
              <a:off x="1016507" y="7920228"/>
              <a:ext cx="501396" cy="502920"/>
            </a:xfrm>
            <a:prstGeom prst="rect">
              <a:avLst/>
            </a:prstGeom>
            <a:blipFill>
              <a:blip r:embed="rId2" cstate="print"/>
              <a:stretch>
                <a:fillRect/>
              </a:stretch>
            </a:blipFill>
          </p:spPr>
          <p:txBody>
            <a:bodyPr wrap="square" lIns="0" tIns="0" rIns="0" bIns="0" rtlCol="0"/>
            <a:lstStyle/>
            <a:p>
              <a:endParaRPr/>
            </a:p>
          </p:txBody>
        </p:sp>
      </p:grpSp>
      <p:sp>
        <p:nvSpPr>
          <p:cNvPr id="9" name="object 9"/>
          <p:cNvSpPr/>
          <p:nvPr/>
        </p:nvSpPr>
        <p:spPr>
          <a:xfrm>
            <a:off x="7639811" y="2939795"/>
            <a:ext cx="1187196" cy="1380743"/>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7959597" y="4410583"/>
            <a:ext cx="549275"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Noto Sans"/>
                <a:cs typeface="Noto Sans"/>
              </a:rPr>
              <a:t>SQS</a:t>
            </a:r>
            <a:endParaRPr sz="2200">
              <a:latin typeface="Noto Sans"/>
              <a:cs typeface="Noto Sans"/>
            </a:endParaRPr>
          </a:p>
        </p:txBody>
      </p:sp>
      <p:sp>
        <p:nvSpPr>
          <p:cNvPr id="11" name="object 11"/>
          <p:cNvSpPr/>
          <p:nvPr/>
        </p:nvSpPr>
        <p:spPr>
          <a:xfrm>
            <a:off x="7808976" y="5667755"/>
            <a:ext cx="848868" cy="821436"/>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7596631" y="6599301"/>
            <a:ext cx="1318260" cy="695960"/>
          </a:xfrm>
          <a:prstGeom prst="rect">
            <a:avLst/>
          </a:prstGeom>
        </p:spPr>
        <p:txBody>
          <a:bodyPr vert="horz" wrap="square" lIns="0" tIns="12065" rIns="0" bIns="0" rtlCol="0">
            <a:spAutoFit/>
          </a:bodyPr>
          <a:lstStyle/>
          <a:p>
            <a:pPr marL="12700" marR="5080" indent="33020">
              <a:lnSpc>
                <a:spcPct val="100000"/>
              </a:lnSpc>
              <a:spcBef>
                <a:spcPts val="95"/>
              </a:spcBef>
            </a:pPr>
            <a:r>
              <a:rPr sz="2200" spc="-30" dirty="0">
                <a:latin typeface="Noto Sans"/>
                <a:cs typeface="Noto Sans"/>
              </a:rPr>
              <a:t>Workflow  </a:t>
            </a:r>
            <a:r>
              <a:rPr sz="2200" spc="-15" dirty="0">
                <a:latin typeface="Noto Sans"/>
                <a:cs typeface="Noto Sans"/>
              </a:rPr>
              <a:t>p</a:t>
            </a:r>
            <a:r>
              <a:rPr sz="2200" spc="-60" dirty="0">
                <a:latin typeface="Noto Sans"/>
                <a:cs typeface="Noto Sans"/>
              </a:rPr>
              <a:t>r</a:t>
            </a:r>
            <a:r>
              <a:rPr sz="2200" spc="-10" dirty="0">
                <a:latin typeface="Noto Sans"/>
                <a:cs typeface="Noto Sans"/>
              </a:rPr>
              <a:t>oc</a:t>
            </a:r>
            <a:r>
              <a:rPr sz="2200" spc="-5" dirty="0">
                <a:latin typeface="Noto Sans"/>
                <a:cs typeface="Noto Sans"/>
              </a:rPr>
              <a:t>e</a:t>
            </a:r>
            <a:r>
              <a:rPr sz="2200" spc="-15" dirty="0">
                <a:latin typeface="Noto Sans"/>
                <a:cs typeface="Noto Sans"/>
              </a:rPr>
              <a:t>s</a:t>
            </a:r>
            <a:r>
              <a:rPr sz="2200" spc="-20" dirty="0">
                <a:latin typeface="Noto Sans"/>
                <a:cs typeface="Noto Sans"/>
              </a:rPr>
              <a:t>s</a:t>
            </a:r>
            <a:r>
              <a:rPr sz="2200" spc="-15" dirty="0">
                <a:latin typeface="Noto Sans"/>
                <a:cs typeface="Noto Sans"/>
              </a:rPr>
              <a:t>es</a:t>
            </a:r>
            <a:endParaRPr sz="2200">
              <a:latin typeface="Noto Sans"/>
              <a:cs typeface="Noto Sans"/>
            </a:endParaRPr>
          </a:p>
        </p:txBody>
      </p:sp>
      <p:sp>
        <p:nvSpPr>
          <p:cNvPr id="13" name="object 13"/>
          <p:cNvSpPr/>
          <p:nvPr/>
        </p:nvSpPr>
        <p:spPr>
          <a:xfrm>
            <a:off x="8196833" y="4819650"/>
            <a:ext cx="76200" cy="745490"/>
          </a:xfrm>
          <a:custGeom>
            <a:avLst/>
            <a:gdLst/>
            <a:ahLst/>
            <a:cxnLst/>
            <a:rect l="l" t="t" r="r" b="b"/>
            <a:pathLst>
              <a:path w="76200" h="745489">
                <a:moveTo>
                  <a:pt x="28194" y="668782"/>
                </a:moveTo>
                <a:lnTo>
                  <a:pt x="0" y="668782"/>
                </a:lnTo>
                <a:lnTo>
                  <a:pt x="38100" y="744982"/>
                </a:lnTo>
                <a:lnTo>
                  <a:pt x="69850" y="681482"/>
                </a:lnTo>
                <a:lnTo>
                  <a:pt x="28194" y="681482"/>
                </a:lnTo>
                <a:lnTo>
                  <a:pt x="28194" y="668782"/>
                </a:lnTo>
                <a:close/>
              </a:path>
              <a:path w="76200" h="745489">
                <a:moveTo>
                  <a:pt x="48006" y="0"/>
                </a:moveTo>
                <a:lnTo>
                  <a:pt x="28194" y="0"/>
                </a:lnTo>
                <a:lnTo>
                  <a:pt x="28194" y="681482"/>
                </a:lnTo>
                <a:lnTo>
                  <a:pt x="48006" y="681482"/>
                </a:lnTo>
                <a:lnTo>
                  <a:pt x="48006" y="0"/>
                </a:lnTo>
                <a:close/>
              </a:path>
              <a:path w="76200" h="745489">
                <a:moveTo>
                  <a:pt x="76200" y="668782"/>
                </a:moveTo>
                <a:lnTo>
                  <a:pt x="48006" y="668782"/>
                </a:lnTo>
                <a:lnTo>
                  <a:pt x="48006" y="681482"/>
                </a:lnTo>
                <a:lnTo>
                  <a:pt x="69850" y="681482"/>
                </a:lnTo>
                <a:lnTo>
                  <a:pt x="76200" y="668782"/>
                </a:lnTo>
                <a:close/>
              </a:path>
            </a:pathLst>
          </a:custGeom>
          <a:solidFill>
            <a:srgbClr val="EC7C30"/>
          </a:solidFill>
        </p:spPr>
        <p:txBody>
          <a:bodyPr wrap="square" lIns="0" tIns="0" rIns="0" bIns="0" rtlCol="0"/>
          <a:lstStyle/>
          <a:p>
            <a:endParaRPr/>
          </a:p>
        </p:txBody>
      </p:sp>
      <p:grpSp>
        <p:nvGrpSpPr>
          <p:cNvPr id="14" name="object 14"/>
          <p:cNvGrpSpPr/>
          <p:nvPr/>
        </p:nvGrpSpPr>
        <p:grpSpPr>
          <a:xfrm>
            <a:off x="9115806" y="3250692"/>
            <a:ext cx="1913889" cy="881380"/>
            <a:chOff x="9115806" y="3250692"/>
            <a:chExt cx="1913889" cy="881380"/>
          </a:xfrm>
        </p:grpSpPr>
        <p:sp>
          <p:nvSpPr>
            <p:cNvPr id="15" name="object 15"/>
            <p:cNvSpPr/>
            <p:nvPr/>
          </p:nvSpPr>
          <p:spPr>
            <a:xfrm>
              <a:off x="9115806" y="3653790"/>
              <a:ext cx="1913889" cy="76200"/>
            </a:xfrm>
            <a:custGeom>
              <a:avLst/>
              <a:gdLst/>
              <a:ahLst/>
              <a:cxnLst/>
              <a:rect l="l" t="t" r="r" b="b"/>
              <a:pathLst>
                <a:path w="1913890" h="76200">
                  <a:moveTo>
                    <a:pt x="1837309" y="0"/>
                  </a:moveTo>
                  <a:lnTo>
                    <a:pt x="1837309" y="76200"/>
                  </a:lnTo>
                  <a:lnTo>
                    <a:pt x="1893697" y="48006"/>
                  </a:lnTo>
                  <a:lnTo>
                    <a:pt x="1850009" y="48006"/>
                  </a:lnTo>
                  <a:lnTo>
                    <a:pt x="1850009" y="28194"/>
                  </a:lnTo>
                  <a:lnTo>
                    <a:pt x="1893697" y="28194"/>
                  </a:lnTo>
                  <a:lnTo>
                    <a:pt x="1837309" y="0"/>
                  </a:lnTo>
                  <a:close/>
                </a:path>
                <a:path w="1913890" h="76200">
                  <a:moveTo>
                    <a:pt x="1837309" y="28194"/>
                  </a:moveTo>
                  <a:lnTo>
                    <a:pt x="0" y="28194"/>
                  </a:lnTo>
                  <a:lnTo>
                    <a:pt x="0" y="48006"/>
                  </a:lnTo>
                  <a:lnTo>
                    <a:pt x="1837309" y="48006"/>
                  </a:lnTo>
                  <a:lnTo>
                    <a:pt x="1837309" y="28194"/>
                  </a:lnTo>
                  <a:close/>
                </a:path>
                <a:path w="1913890" h="76200">
                  <a:moveTo>
                    <a:pt x="1893697" y="28194"/>
                  </a:moveTo>
                  <a:lnTo>
                    <a:pt x="1850009" y="28194"/>
                  </a:lnTo>
                  <a:lnTo>
                    <a:pt x="1850009" y="48006"/>
                  </a:lnTo>
                  <a:lnTo>
                    <a:pt x="1893697" y="48006"/>
                  </a:lnTo>
                  <a:lnTo>
                    <a:pt x="1913509" y="38100"/>
                  </a:lnTo>
                  <a:lnTo>
                    <a:pt x="1893697" y="28194"/>
                  </a:lnTo>
                  <a:close/>
                </a:path>
              </a:pathLst>
            </a:custGeom>
            <a:solidFill>
              <a:srgbClr val="EC7C30"/>
            </a:solidFill>
          </p:spPr>
          <p:txBody>
            <a:bodyPr wrap="square" lIns="0" tIns="0" rIns="0" bIns="0" rtlCol="0"/>
            <a:lstStyle/>
            <a:p>
              <a:endParaRPr/>
            </a:p>
          </p:txBody>
        </p:sp>
        <p:sp>
          <p:nvSpPr>
            <p:cNvPr id="16" name="object 16"/>
            <p:cNvSpPr/>
            <p:nvPr/>
          </p:nvSpPr>
          <p:spPr>
            <a:xfrm>
              <a:off x="9727692" y="3250692"/>
              <a:ext cx="661416" cy="880872"/>
            </a:xfrm>
            <a:prstGeom prst="rect">
              <a:avLst/>
            </a:prstGeom>
            <a:blipFill>
              <a:blip r:embed="rId5" cstate="print"/>
              <a:stretch>
                <a:fillRect/>
              </a:stretch>
            </a:blipFill>
          </p:spPr>
          <p:txBody>
            <a:bodyPr wrap="square" lIns="0" tIns="0" rIns="0" bIns="0" rtlCol="0"/>
            <a:lstStyle/>
            <a:p>
              <a:endParaRPr/>
            </a:p>
          </p:txBody>
        </p:sp>
      </p:grpSp>
      <p:grpSp>
        <p:nvGrpSpPr>
          <p:cNvPr id="17" name="object 17"/>
          <p:cNvGrpSpPr/>
          <p:nvPr/>
        </p:nvGrpSpPr>
        <p:grpSpPr>
          <a:xfrm>
            <a:off x="3866388" y="3028188"/>
            <a:ext cx="3458210" cy="1325880"/>
            <a:chOff x="3866388" y="3028188"/>
            <a:chExt cx="3458210" cy="1325880"/>
          </a:xfrm>
        </p:grpSpPr>
        <p:sp>
          <p:nvSpPr>
            <p:cNvPr id="18" name="object 18"/>
            <p:cNvSpPr/>
            <p:nvPr/>
          </p:nvSpPr>
          <p:spPr>
            <a:xfrm>
              <a:off x="4987290" y="3653790"/>
              <a:ext cx="2337435" cy="76200"/>
            </a:xfrm>
            <a:custGeom>
              <a:avLst/>
              <a:gdLst/>
              <a:ahLst/>
              <a:cxnLst/>
              <a:rect l="l" t="t" r="r" b="b"/>
              <a:pathLst>
                <a:path w="2337434" h="76200">
                  <a:moveTo>
                    <a:pt x="2260854" y="0"/>
                  </a:moveTo>
                  <a:lnTo>
                    <a:pt x="2260854" y="76200"/>
                  </a:lnTo>
                  <a:lnTo>
                    <a:pt x="2317241" y="48006"/>
                  </a:lnTo>
                  <a:lnTo>
                    <a:pt x="2273554" y="48006"/>
                  </a:lnTo>
                  <a:lnTo>
                    <a:pt x="2273554" y="28194"/>
                  </a:lnTo>
                  <a:lnTo>
                    <a:pt x="2317242" y="28194"/>
                  </a:lnTo>
                  <a:lnTo>
                    <a:pt x="2260854" y="0"/>
                  </a:lnTo>
                  <a:close/>
                </a:path>
                <a:path w="2337434" h="76200">
                  <a:moveTo>
                    <a:pt x="2260854" y="28194"/>
                  </a:moveTo>
                  <a:lnTo>
                    <a:pt x="0" y="28194"/>
                  </a:lnTo>
                  <a:lnTo>
                    <a:pt x="0" y="48006"/>
                  </a:lnTo>
                  <a:lnTo>
                    <a:pt x="2260854" y="48006"/>
                  </a:lnTo>
                  <a:lnTo>
                    <a:pt x="2260854" y="28194"/>
                  </a:lnTo>
                  <a:close/>
                </a:path>
                <a:path w="2337434" h="76200">
                  <a:moveTo>
                    <a:pt x="2317242" y="28194"/>
                  </a:moveTo>
                  <a:lnTo>
                    <a:pt x="2273554" y="28194"/>
                  </a:lnTo>
                  <a:lnTo>
                    <a:pt x="2273554" y="48006"/>
                  </a:lnTo>
                  <a:lnTo>
                    <a:pt x="2317241" y="48006"/>
                  </a:lnTo>
                  <a:lnTo>
                    <a:pt x="2337054" y="38100"/>
                  </a:lnTo>
                  <a:lnTo>
                    <a:pt x="2317242" y="28194"/>
                  </a:lnTo>
                  <a:close/>
                </a:path>
              </a:pathLst>
            </a:custGeom>
            <a:solidFill>
              <a:srgbClr val="EC7C30"/>
            </a:solidFill>
          </p:spPr>
          <p:txBody>
            <a:bodyPr wrap="square" lIns="0" tIns="0" rIns="0" bIns="0" rtlCol="0"/>
            <a:lstStyle/>
            <a:p>
              <a:endParaRPr/>
            </a:p>
          </p:txBody>
        </p:sp>
        <p:sp>
          <p:nvSpPr>
            <p:cNvPr id="19" name="object 19"/>
            <p:cNvSpPr/>
            <p:nvPr/>
          </p:nvSpPr>
          <p:spPr>
            <a:xfrm>
              <a:off x="3866388" y="3028188"/>
              <a:ext cx="1120139" cy="1325880"/>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5818632" y="3250692"/>
              <a:ext cx="661415" cy="880872"/>
            </a:xfrm>
            <a:prstGeom prst="rect">
              <a:avLst/>
            </a:prstGeom>
            <a:blipFill>
              <a:blip r:embed="rId5" cstate="print"/>
              <a:stretch>
                <a:fillRect/>
              </a:stretch>
            </a:blipFill>
          </p:spPr>
          <p:txBody>
            <a:bodyPr wrap="square" lIns="0" tIns="0" rIns="0" bIns="0" rtlCol="0"/>
            <a:lstStyle/>
            <a:p>
              <a:endParaRPr/>
            </a:p>
          </p:txBody>
        </p:sp>
      </p:grpSp>
      <p:sp>
        <p:nvSpPr>
          <p:cNvPr id="21" name="object 21"/>
          <p:cNvSpPr txBox="1"/>
          <p:nvPr/>
        </p:nvSpPr>
        <p:spPr>
          <a:xfrm>
            <a:off x="4110990" y="4383404"/>
            <a:ext cx="631825"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User</a:t>
            </a:r>
            <a:endParaRPr sz="2200">
              <a:latin typeface="Noto Sans"/>
              <a:cs typeface="Noto Sans"/>
            </a:endParaRPr>
          </a:p>
        </p:txBody>
      </p:sp>
      <p:sp>
        <p:nvSpPr>
          <p:cNvPr id="22" name="object 22"/>
          <p:cNvSpPr txBox="1"/>
          <p:nvPr/>
        </p:nvSpPr>
        <p:spPr>
          <a:xfrm>
            <a:off x="5807202" y="4164279"/>
            <a:ext cx="638175"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Data</a:t>
            </a:r>
            <a:endParaRPr sz="2200">
              <a:latin typeface="Noto Sans"/>
              <a:cs typeface="Noto Sans"/>
            </a:endParaRPr>
          </a:p>
        </p:txBody>
      </p:sp>
      <p:sp>
        <p:nvSpPr>
          <p:cNvPr id="23" name="object 23"/>
          <p:cNvSpPr txBox="1"/>
          <p:nvPr/>
        </p:nvSpPr>
        <p:spPr>
          <a:xfrm>
            <a:off x="9728961" y="4169410"/>
            <a:ext cx="637540"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Noto Sans"/>
                <a:cs typeface="Noto Sans"/>
              </a:rPr>
              <a:t>Data</a:t>
            </a:r>
            <a:endParaRPr sz="2200">
              <a:latin typeface="Noto Sans"/>
              <a:cs typeface="Noto Sans"/>
            </a:endParaRPr>
          </a:p>
        </p:txBody>
      </p:sp>
      <p:sp>
        <p:nvSpPr>
          <p:cNvPr id="24" name="object 24"/>
          <p:cNvSpPr/>
          <p:nvPr/>
        </p:nvSpPr>
        <p:spPr>
          <a:xfrm>
            <a:off x="11029188" y="3105911"/>
            <a:ext cx="1850136" cy="1170431"/>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4968240" y="722376"/>
            <a:ext cx="6284975" cy="231648"/>
          </a:xfrm>
          <a:prstGeom prst="rect">
            <a:avLst/>
          </a:prstGeom>
          <a:blipFill>
            <a:blip r:embed="rId8" cstate="print"/>
            <a:stretch>
              <a:fillRect/>
            </a:stretch>
          </a:blip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27" name="object 27"/>
          <p:cNvSpPr txBox="1"/>
          <p:nvPr/>
        </p:nvSpPr>
        <p:spPr>
          <a:xfrm>
            <a:off x="7540117" y="8814993"/>
            <a:ext cx="234950" cy="337820"/>
          </a:xfrm>
          <a:prstGeom prst="rect">
            <a:avLst/>
          </a:prstGeom>
        </p:spPr>
        <p:txBody>
          <a:bodyPr vert="horz" wrap="square" lIns="0" tIns="0" rIns="0" bIns="0" rtlCol="0">
            <a:spAutoFit/>
          </a:bodyPr>
          <a:lstStyle/>
          <a:p>
            <a:pPr marL="38100">
              <a:lnSpc>
                <a:spcPts val="2435"/>
              </a:lnSpc>
            </a:pPr>
            <a:fld id="{81D60167-4931-47E6-BA6A-407CBD079E47}" type="slidenum">
              <a:rPr sz="2450" spc="5" dirty="0">
                <a:solidFill>
                  <a:srgbClr val="7E7E7E"/>
                </a:solidFill>
                <a:latin typeface="Carlito"/>
                <a:cs typeface="Carlito"/>
              </a:rPr>
              <a:pPr marL="38100">
                <a:lnSpc>
                  <a:spcPts val="2435"/>
                </a:lnSpc>
              </a:pPr>
              <a:t>4</a:t>
            </a:fld>
            <a:endParaRPr sz="2450">
              <a:latin typeface="Carlito"/>
              <a:cs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914400"/>
            <a:ext cx="14554200" cy="7109639"/>
          </a:xfrm>
        </p:spPr>
        <p:txBody>
          <a:bodyPr/>
          <a:lstStyle/>
          <a:p>
            <a:pPr>
              <a:lnSpc>
                <a:spcPct val="150000"/>
              </a:lnSpc>
            </a:pPr>
            <a:r>
              <a:rPr lang="en-IN" sz="2800" b="0" dirty="0" smtClean="0">
                <a:latin typeface="Times New Roman" pitchFamily="18" charset="0"/>
                <a:cs typeface="Times New Roman" pitchFamily="18" charset="0"/>
              </a:rPr>
              <a:t>What is Elastic </a:t>
            </a:r>
            <a:r>
              <a:rPr lang="en-IN" sz="2800" b="0" dirty="0" err="1" smtClean="0">
                <a:latin typeface="Times New Roman" pitchFamily="18" charset="0"/>
                <a:cs typeface="Times New Roman" pitchFamily="18" charset="0"/>
              </a:rPr>
              <a:t>Transcoder</a:t>
            </a:r>
            <a:r>
              <a:rPr lang="en-IN" sz="2800" b="0" dirty="0" smtClean="0">
                <a:latin typeface="Times New Roman" pitchFamily="18" charset="0"/>
                <a:cs typeface="Times New Roman" pitchFamily="18" charset="0"/>
              </a:rPr>
              <a:t>?</a:t>
            </a:r>
            <a:br>
              <a:rPr lang="en-IN" sz="2800" b="0" dirty="0" smtClean="0">
                <a:latin typeface="Times New Roman" pitchFamily="18" charset="0"/>
                <a:cs typeface="Times New Roman" pitchFamily="18" charset="0"/>
              </a:rPr>
            </a:br>
            <a:r>
              <a:rPr lang="en-IN" sz="2800" b="0" dirty="0" smtClean="0">
                <a:latin typeface="Times New Roman" pitchFamily="18" charset="0"/>
                <a:cs typeface="Times New Roman" pitchFamily="18" charset="0"/>
              </a:rPr>
              <a:t>    Elastic </a:t>
            </a:r>
            <a:r>
              <a:rPr lang="en-IN" sz="2800" b="0" dirty="0" err="1" smtClean="0">
                <a:latin typeface="Times New Roman" pitchFamily="18" charset="0"/>
                <a:cs typeface="Times New Roman" pitchFamily="18" charset="0"/>
              </a:rPr>
              <a:t>Transcoder</a:t>
            </a:r>
            <a:r>
              <a:rPr lang="en-IN" sz="2800" b="0" dirty="0" smtClean="0">
                <a:latin typeface="Times New Roman" pitchFamily="18" charset="0"/>
                <a:cs typeface="Times New Roman" pitchFamily="18" charset="0"/>
              </a:rPr>
              <a:t> is an </a:t>
            </a:r>
            <a:r>
              <a:rPr lang="en-IN" sz="2800" b="0" dirty="0" err="1" smtClean="0">
                <a:latin typeface="Times New Roman" pitchFamily="18" charset="0"/>
                <a:cs typeface="Times New Roman" pitchFamily="18" charset="0"/>
              </a:rPr>
              <a:t>aws</a:t>
            </a:r>
            <a:r>
              <a:rPr lang="en-IN" sz="2800" b="0" dirty="0" smtClean="0">
                <a:latin typeface="Times New Roman" pitchFamily="18" charset="0"/>
                <a:cs typeface="Times New Roman" pitchFamily="18" charset="0"/>
              </a:rPr>
              <a:t> service used to convert the media files stored in an S3 bucket into the media files in different formats supported by different devices</a:t>
            </a:r>
            <a:r>
              <a:rPr lang="en-IN" sz="2800" b="0" dirty="0" smtClean="0">
                <a:latin typeface="Times New Roman" pitchFamily="18" charset="0"/>
                <a:cs typeface="Times New Roman" pitchFamily="18" charset="0"/>
              </a:rPr>
              <a:t>.</a:t>
            </a:r>
            <a:r>
              <a:rPr lang="en-IN" sz="2800" b="0" dirty="0" smtClean="0">
                <a:latin typeface="Times New Roman" pitchFamily="18" charset="0"/>
                <a:cs typeface="Times New Roman" pitchFamily="18" charset="0"/>
              </a:rPr>
              <a:t/>
            </a:r>
            <a:br>
              <a:rPr lang="en-IN" sz="2800" b="0" dirty="0" smtClean="0">
                <a:latin typeface="Times New Roman" pitchFamily="18" charset="0"/>
                <a:cs typeface="Times New Roman" pitchFamily="18" charset="0"/>
              </a:rPr>
            </a:br>
            <a:r>
              <a:rPr lang="en-IN" sz="2800" b="0" dirty="0" smtClean="0">
                <a:latin typeface="Times New Roman" pitchFamily="18" charset="0"/>
                <a:cs typeface="Times New Roman" pitchFamily="18" charset="0"/>
              </a:rPr>
              <a:t>     Elastic </a:t>
            </a:r>
            <a:r>
              <a:rPr lang="en-IN" sz="2800" b="0" dirty="0" err="1" smtClean="0">
                <a:latin typeface="Times New Roman" pitchFamily="18" charset="0"/>
                <a:cs typeface="Times New Roman" pitchFamily="18" charset="0"/>
              </a:rPr>
              <a:t>Transcoder</a:t>
            </a:r>
            <a:r>
              <a:rPr lang="en-IN" sz="2800" b="0" dirty="0" smtClean="0">
                <a:latin typeface="Times New Roman" pitchFamily="18" charset="0"/>
                <a:cs typeface="Times New Roman" pitchFamily="18" charset="0"/>
              </a:rPr>
              <a:t> is a media </a:t>
            </a:r>
            <a:r>
              <a:rPr lang="en-IN" sz="2800" b="0" dirty="0" err="1" smtClean="0">
                <a:latin typeface="Times New Roman" pitchFamily="18" charset="0"/>
                <a:cs typeface="Times New Roman" pitchFamily="18" charset="0"/>
              </a:rPr>
              <a:t>transcoder</a:t>
            </a:r>
            <a:r>
              <a:rPr lang="en-IN" sz="2800" b="0" dirty="0" smtClean="0">
                <a:latin typeface="Times New Roman" pitchFamily="18" charset="0"/>
                <a:cs typeface="Times New Roman" pitchFamily="18" charset="0"/>
              </a:rPr>
              <a:t> in the cloud</a:t>
            </a:r>
            <a:r>
              <a:rPr lang="en-IN" sz="2800" b="0" dirty="0" smtClean="0">
                <a:latin typeface="Times New Roman" pitchFamily="18" charset="0"/>
                <a:cs typeface="Times New Roman" pitchFamily="18" charset="0"/>
              </a:rPr>
              <a:t>.</a:t>
            </a:r>
            <a:r>
              <a:rPr lang="en-IN" sz="2800" b="0" dirty="0" smtClean="0">
                <a:latin typeface="Times New Roman" pitchFamily="18" charset="0"/>
                <a:cs typeface="Times New Roman" pitchFamily="18" charset="0"/>
              </a:rPr>
              <a:t/>
            </a:r>
            <a:br>
              <a:rPr lang="en-IN" sz="2800" b="0" dirty="0" smtClean="0">
                <a:latin typeface="Times New Roman" pitchFamily="18" charset="0"/>
                <a:cs typeface="Times New Roman" pitchFamily="18" charset="0"/>
              </a:rPr>
            </a:br>
            <a:r>
              <a:rPr lang="en-IN" sz="2800" b="0" dirty="0" smtClean="0">
                <a:latin typeface="Times New Roman" pitchFamily="18" charset="0"/>
                <a:cs typeface="Times New Roman" pitchFamily="18" charset="0"/>
              </a:rPr>
              <a:t>     It </a:t>
            </a:r>
            <a:r>
              <a:rPr lang="en-IN" sz="2800" b="0" dirty="0" smtClean="0">
                <a:latin typeface="Times New Roman" pitchFamily="18" charset="0"/>
                <a:cs typeface="Times New Roman" pitchFamily="18" charset="0"/>
              </a:rPr>
              <a:t>is used to convert media files from their original source format into different formats that will play on </a:t>
            </a:r>
            <a:r>
              <a:rPr lang="en-IN" sz="2800" b="0" dirty="0" err="1" smtClean="0">
                <a:latin typeface="Times New Roman" pitchFamily="18" charset="0"/>
                <a:cs typeface="Times New Roman" pitchFamily="18" charset="0"/>
              </a:rPr>
              <a:t>smartphones</a:t>
            </a:r>
            <a:r>
              <a:rPr lang="en-IN" sz="2800" b="0" dirty="0" smtClean="0">
                <a:latin typeface="Times New Roman" pitchFamily="18" charset="0"/>
                <a:cs typeface="Times New Roman" pitchFamily="18" charset="0"/>
              </a:rPr>
              <a:t>, tablets, PC's, etc</a:t>
            </a:r>
            <a:r>
              <a:rPr lang="en-IN" sz="2800" b="0" dirty="0" smtClean="0">
                <a:latin typeface="Times New Roman" pitchFamily="18" charset="0"/>
                <a:cs typeface="Times New Roman" pitchFamily="18" charset="0"/>
              </a:rPr>
              <a:t>.</a:t>
            </a:r>
            <a:r>
              <a:rPr lang="en-IN" sz="2800" b="0" dirty="0" smtClean="0">
                <a:latin typeface="Times New Roman" pitchFamily="18" charset="0"/>
                <a:cs typeface="Times New Roman" pitchFamily="18" charset="0"/>
              </a:rPr>
              <a:t/>
            </a:r>
            <a:br>
              <a:rPr lang="en-IN" sz="2800" b="0" dirty="0" smtClean="0">
                <a:latin typeface="Times New Roman" pitchFamily="18" charset="0"/>
                <a:cs typeface="Times New Roman" pitchFamily="18" charset="0"/>
              </a:rPr>
            </a:br>
            <a:r>
              <a:rPr lang="en-IN" sz="2800" b="0" dirty="0" smtClean="0">
                <a:latin typeface="Times New Roman" pitchFamily="18" charset="0"/>
                <a:cs typeface="Times New Roman" pitchFamily="18" charset="0"/>
              </a:rPr>
              <a:t>     It </a:t>
            </a:r>
            <a:r>
              <a:rPr lang="en-IN" sz="2800" b="0" dirty="0" smtClean="0">
                <a:latin typeface="Times New Roman" pitchFamily="18" charset="0"/>
                <a:cs typeface="Times New Roman" pitchFamily="18" charset="0"/>
              </a:rPr>
              <a:t>provides </a:t>
            </a:r>
            <a:r>
              <a:rPr lang="en-IN" sz="2800" b="0" dirty="0" err="1" smtClean="0">
                <a:latin typeface="Times New Roman" pitchFamily="18" charset="0"/>
                <a:cs typeface="Times New Roman" pitchFamily="18" charset="0"/>
              </a:rPr>
              <a:t>transcoding</a:t>
            </a:r>
            <a:r>
              <a:rPr lang="en-IN" sz="2800" b="0" dirty="0" smtClean="0">
                <a:latin typeface="Times New Roman" pitchFamily="18" charset="0"/>
                <a:cs typeface="Times New Roman" pitchFamily="18" charset="0"/>
              </a:rPr>
              <a:t> presets for popular output formats means that you don't need to guess about which settings work best on particular devices.</a:t>
            </a:r>
            <a:br>
              <a:rPr lang="en-IN" sz="2800" b="0" dirty="0" smtClean="0">
                <a:latin typeface="Times New Roman" pitchFamily="18" charset="0"/>
                <a:cs typeface="Times New Roman" pitchFamily="18" charset="0"/>
              </a:rPr>
            </a:br>
            <a:r>
              <a:rPr lang="en-IN" sz="2800" b="0" dirty="0" smtClean="0">
                <a:latin typeface="Times New Roman" pitchFamily="18" charset="0"/>
                <a:cs typeface="Times New Roman" pitchFamily="18" charset="0"/>
              </a:rPr>
              <a:t>    If </a:t>
            </a:r>
            <a:r>
              <a:rPr lang="en-IN" sz="2800" b="0" dirty="0" smtClean="0">
                <a:latin typeface="Times New Roman" pitchFamily="18" charset="0"/>
                <a:cs typeface="Times New Roman" pitchFamily="18" charset="0"/>
              </a:rPr>
              <a:t>you use Elastic </a:t>
            </a:r>
            <a:r>
              <a:rPr lang="en-IN" sz="2800" b="0" dirty="0" err="1" smtClean="0">
                <a:latin typeface="Times New Roman" pitchFamily="18" charset="0"/>
                <a:cs typeface="Times New Roman" pitchFamily="18" charset="0"/>
              </a:rPr>
              <a:t>Transcoder</a:t>
            </a:r>
            <a:r>
              <a:rPr lang="en-IN" sz="2800" b="0" dirty="0" smtClean="0">
                <a:latin typeface="Times New Roman" pitchFamily="18" charset="0"/>
                <a:cs typeface="Times New Roman" pitchFamily="18" charset="0"/>
              </a:rPr>
              <a:t>, then you need to pay based on the minutes that you </a:t>
            </a:r>
            <a:r>
              <a:rPr lang="en-IN" sz="2800" b="0" dirty="0" err="1" smtClean="0">
                <a:latin typeface="Times New Roman" pitchFamily="18" charset="0"/>
                <a:cs typeface="Times New Roman" pitchFamily="18" charset="0"/>
              </a:rPr>
              <a:t>transcode</a:t>
            </a:r>
            <a:r>
              <a:rPr lang="en-IN" sz="2800" b="0" dirty="0" smtClean="0">
                <a:latin typeface="Times New Roman" pitchFamily="18" charset="0"/>
                <a:cs typeface="Times New Roman" pitchFamily="18" charset="0"/>
              </a:rPr>
              <a:t> and the resolution at which you </a:t>
            </a:r>
            <a:r>
              <a:rPr lang="en-IN" sz="2800" b="0" dirty="0" err="1" smtClean="0">
                <a:latin typeface="Times New Roman" pitchFamily="18" charset="0"/>
                <a:cs typeface="Times New Roman" pitchFamily="18" charset="0"/>
              </a:rPr>
              <a:t>transcode</a:t>
            </a:r>
            <a:r>
              <a:rPr lang="en-IN" sz="2800" b="0" dirty="0" smtClean="0">
                <a:latin typeface="Times New Roman" pitchFamily="18" charset="0"/>
                <a:cs typeface="Times New Roman" pitchFamily="18" charset="0"/>
              </a:rPr>
              <a:t>.</a:t>
            </a:r>
            <a:br>
              <a:rPr lang="en-IN" sz="2800" b="0" dirty="0" smtClean="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14950" y="268350"/>
            <a:ext cx="5627370" cy="513715"/>
          </a:xfrm>
          <a:prstGeom prst="rect">
            <a:avLst/>
          </a:prstGeom>
        </p:spPr>
        <p:txBody>
          <a:bodyPr vert="horz" wrap="square" lIns="0" tIns="12700" rIns="0" bIns="0" rtlCol="0">
            <a:spAutoFit/>
          </a:bodyPr>
          <a:lstStyle/>
          <a:p>
            <a:pPr marL="12700">
              <a:lnSpc>
                <a:spcPct val="100000"/>
              </a:lnSpc>
              <a:spcBef>
                <a:spcPts val="100"/>
              </a:spcBef>
            </a:pPr>
            <a:r>
              <a:rPr sz="3200" spc="60" dirty="0"/>
              <a:t>Amazon Elastic</a:t>
            </a:r>
            <a:r>
              <a:rPr sz="3200" spc="-80" dirty="0"/>
              <a:t> </a:t>
            </a:r>
            <a:r>
              <a:rPr sz="3200" spc="35" dirty="0"/>
              <a:t>Transcoder</a:t>
            </a:r>
            <a:endParaRPr sz="3200"/>
          </a:p>
        </p:txBody>
      </p:sp>
      <p:sp>
        <p:nvSpPr>
          <p:cNvPr id="3" name="object 3"/>
          <p:cNvSpPr/>
          <p:nvPr/>
        </p:nvSpPr>
        <p:spPr>
          <a:xfrm>
            <a:off x="5324855" y="722376"/>
            <a:ext cx="5638800" cy="23164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02080" y="3398520"/>
            <a:ext cx="961644" cy="841248"/>
          </a:xfrm>
          <a:prstGeom prst="rect">
            <a:avLst/>
          </a:prstGeom>
          <a:blipFill>
            <a:blip r:embed="rId3" cstate="print"/>
            <a:stretch>
              <a:fillRect/>
            </a:stretch>
          </a:blipFill>
        </p:spPr>
        <p:txBody>
          <a:bodyPr wrap="square" lIns="0" tIns="0" rIns="0" bIns="0" rtlCol="0"/>
          <a:lstStyle/>
          <a:p>
            <a:endParaRPr/>
          </a:p>
        </p:txBody>
      </p:sp>
      <p:grpSp>
        <p:nvGrpSpPr>
          <p:cNvPr id="5" name="object 5"/>
          <p:cNvGrpSpPr/>
          <p:nvPr/>
        </p:nvGrpSpPr>
        <p:grpSpPr>
          <a:xfrm>
            <a:off x="2189988" y="3491484"/>
            <a:ext cx="1691639" cy="1927860"/>
            <a:chOff x="2189988" y="3491484"/>
            <a:chExt cx="1691639" cy="1927860"/>
          </a:xfrm>
        </p:grpSpPr>
        <p:sp>
          <p:nvSpPr>
            <p:cNvPr id="6" name="object 6"/>
            <p:cNvSpPr/>
            <p:nvPr/>
          </p:nvSpPr>
          <p:spPr>
            <a:xfrm>
              <a:off x="3026663" y="3491484"/>
              <a:ext cx="854963" cy="85496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189988" y="4346448"/>
              <a:ext cx="836676" cy="1072896"/>
            </a:xfrm>
            <a:prstGeom prst="rect">
              <a:avLst/>
            </a:prstGeom>
            <a:blipFill>
              <a:blip r:embed="rId5" cstate="print"/>
              <a:stretch>
                <a:fillRect/>
              </a:stretch>
            </a:blipFill>
          </p:spPr>
          <p:txBody>
            <a:bodyPr wrap="square" lIns="0" tIns="0" rIns="0" bIns="0" rtlCol="0"/>
            <a:lstStyle/>
            <a:p>
              <a:endParaRPr/>
            </a:p>
          </p:txBody>
        </p:sp>
      </p:grpSp>
      <p:sp>
        <p:nvSpPr>
          <p:cNvPr id="8" name="object 8"/>
          <p:cNvSpPr txBox="1"/>
          <p:nvPr/>
        </p:nvSpPr>
        <p:spPr>
          <a:xfrm>
            <a:off x="2226310" y="5586806"/>
            <a:ext cx="1417955" cy="400685"/>
          </a:xfrm>
          <a:prstGeom prst="rect">
            <a:avLst/>
          </a:prstGeom>
        </p:spPr>
        <p:txBody>
          <a:bodyPr vert="horz" wrap="square" lIns="0" tIns="13970" rIns="0" bIns="0" rtlCol="0">
            <a:spAutoFit/>
          </a:bodyPr>
          <a:lstStyle/>
          <a:p>
            <a:pPr marL="12700">
              <a:lnSpc>
                <a:spcPct val="100000"/>
              </a:lnSpc>
              <a:spcBef>
                <a:spcPts val="110"/>
              </a:spcBef>
            </a:pPr>
            <a:r>
              <a:rPr sz="2450" dirty="0">
                <a:latin typeface="Carlito"/>
                <a:cs typeface="Carlito"/>
              </a:rPr>
              <a:t>Media</a:t>
            </a:r>
            <a:r>
              <a:rPr sz="2450" spc="-75" dirty="0">
                <a:latin typeface="Carlito"/>
                <a:cs typeface="Carlito"/>
              </a:rPr>
              <a:t> </a:t>
            </a:r>
            <a:r>
              <a:rPr sz="2450" spc="-5" dirty="0">
                <a:latin typeface="Carlito"/>
                <a:cs typeface="Carlito"/>
              </a:rPr>
              <a:t>files</a:t>
            </a:r>
            <a:endParaRPr sz="2450">
              <a:latin typeface="Carlito"/>
              <a:cs typeface="Carlito"/>
            </a:endParaRPr>
          </a:p>
        </p:txBody>
      </p:sp>
      <p:sp>
        <p:nvSpPr>
          <p:cNvPr id="9" name="object 9"/>
          <p:cNvSpPr/>
          <p:nvPr/>
        </p:nvSpPr>
        <p:spPr>
          <a:xfrm>
            <a:off x="4242053" y="4845558"/>
            <a:ext cx="2755900" cy="76200"/>
          </a:xfrm>
          <a:custGeom>
            <a:avLst/>
            <a:gdLst/>
            <a:ahLst/>
            <a:cxnLst/>
            <a:rect l="l" t="t" r="r" b="b"/>
            <a:pathLst>
              <a:path w="2755900" h="76200">
                <a:moveTo>
                  <a:pt x="2679700" y="0"/>
                </a:moveTo>
                <a:lnTo>
                  <a:pt x="2679700" y="76200"/>
                </a:lnTo>
                <a:lnTo>
                  <a:pt x="2736088" y="48005"/>
                </a:lnTo>
                <a:lnTo>
                  <a:pt x="2692400" y="48005"/>
                </a:lnTo>
                <a:lnTo>
                  <a:pt x="2692400" y="28193"/>
                </a:lnTo>
                <a:lnTo>
                  <a:pt x="2736087" y="28193"/>
                </a:lnTo>
                <a:lnTo>
                  <a:pt x="2679700" y="0"/>
                </a:lnTo>
                <a:close/>
              </a:path>
              <a:path w="2755900" h="76200">
                <a:moveTo>
                  <a:pt x="2679700" y="28193"/>
                </a:moveTo>
                <a:lnTo>
                  <a:pt x="0" y="28193"/>
                </a:lnTo>
                <a:lnTo>
                  <a:pt x="0" y="48005"/>
                </a:lnTo>
                <a:lnTo>
                  <a:pt x="2679700" y="48005"/>
                </a:lnTo>
                <a:lnTo>
                  <a:pt x="2679700" y="28193"/>
                </a:lnTo>
                <a:close/>
              </a:path>
              <a:path w="2755900" h="76200">
                <a:moveTo>
                  <a:pt x="2736087" y="28193"/>
                </a:moveTo>
                <a:lnTo>
                  <a:pt x="2692400" y="28193"/>
                </a:lnTo>
                <a:lnTo>
                  <a:pt x="2692400" y="48005"/>
                </a:lnTo>
                <a:lnTo>
                  <a:pt x="2736088" y="48005"/>
                </a:lnTo>
                <a:lnTo>
                  <a:pt x="2755900" y="38100"/>
                </a:lnTo>
                <a:lnTo>
                  <a:pt x="2736087" y="28193"/>
                </a:lnTo>
                <a:close/>
              </a:path>
            </a:pathLst>
          </a:custGeom>
          <a:solidFill>
            <a:srgbClr val="EC7C30"/>
          </a:solidFill>
        </p:spPr>
        <p:txBody>
          <a:bodyPr wrap="square" lIns="0" tIns="0" rIns="0" bIns="0" rtlCol="0"/>
          <a:lstStyle/>
          <a:p>
            <a:endParaRPr/>
          </a:p>
        </p:txBody>
      </p:sp>
      <p:sp>
        <p:nvSpPr>
          <p:cNvPr id="10" name="object 10"/>
          <p:cNvSpPr/>
          <p:nvPr/>
        </p:nvSpPr>
        <p:spPr>
          <a:xfrm>
            <a:off x="7327392" y="3491484"/>
            <a:ext cx="1769363" cy="2132076"/>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7397242" y="5637657"/>
            <a:ext cx="1920239" cy="774065"/>
          </a:xfrm>
          <a:prstGeom prst="rect">
            <a:avLst/>
          </a:prstGeom>
        </p:spPr>
        <p:txBody>
          <a:bodyPr vert="horz" wrap="square" lIns="0" tIns="13970" rIns="0" bIns="0" rtlCol="0">
            <a:spAutoFit/>
          </a:bodyPr>
          <a:lstStyle/>
          <a:p>
            <a:pPr marL="263525" marR="5080" indent="-251460">
              <a:lnSpc>
                <a:spcPct val="100000"/>
              </a:lnSpc>
              <a:spcBef>
                <a:spcPts val="110"/>
              </a:spcBef>
            </a:pPr>
            <a:r>
              <a:rPr sz="2450" spc="-5" dirty="0">
                <a:latin typeface="Carlito"/>
                <a:cs typeface="Carlito"/>
              </a:rPr>
              <a:t>Amazon</a:t>
            </a:r>
            <a:r>
              <a:rPr sz="2450" spc="-100" dirty="0">
                <a:latin typeface="Carlito"/>
                <a:cs typeface="Carlito"/>
              </a:rPr>
              <a:t> </a:t>
            </a:r>
            <a:r>
              <a:rPr sz="2450" spc="-5" dirty="0">
                <a:latin typeface="Carlito"/>
                <a:cs typeface="Carlito"/>
              </a:rPr>
              <a:t>Elastic  </a:t>
            </a:r>
            <a:r>
              <a:rPr sz="2450" spc="-25" dirty="0">
                <a:latin typeface="Carlito"/>
                <a:cs typeface="Carlito"/>
              </a:rPr>
              <a:t>Transcoder</a:t>
            </a:r>
            <a:endParaRPr sz="2450">
              <a:latin typeface="Carlito"/>
              <a:cs typeface="Carlito"/>
            </a:endParaRPr>
          </a:p>
        </p:txBody>
      </p:sp>
      <p:sp>
        <p:nvSpPr>
          <p:cNvPr id="12" name="object 12"/>
          <p:cNvSpPr/>
          <p:nvPr/>
        </p:nvSpPr>
        <p:spPr>
          <a:xfrm>
            <a:off x="9428226" y="4702302"/>
            <a:ext cx="2379980" cy="76200"/>
          </a:xfrm>
          <a:custGeom>
            <a:avLst/>
            <a:gdLst/>
            <a:ahLst/>
            <a:cxnLst/>
            <a:rect l="l" t="t" r="r" b="b"/>
            <a:pathLst>
              <a:path w="2379979" h="76200">
                <a:moveTo>
                  <a:pt x="2303779" y="0"/>
                </a:moveTo>
                <a:lnTo>
                  <a:pt x="2303779" y="76200"/>
                </a:lnTo>
                <a:lnTo>
                  <a:pt x="2360167" y="48006"/>
                </a:lnTo>
                <a:lnTo>
                  <a:pt x="2316479" y="48006"/>
                </a:lnTo>
                <a:lnTo>
                  <a:pt x="2316479" y="28194"/>
                </a:lnTo>
                <a:lnTo>
                  <a:pt x="2360168" y="28194"/>
                </a:lnTo>
                <a:lnTo>
                  <a:pt x="2303779" y="0"/>
                </a:lnTo>
                <a:close/>
              </a:path>
              <a:path w="2379979" h="76200">
                <a:moveTo>
                  <a:pt x="2303779" y="28194"/>
                </a:moveTo>
                <a:lnTo>
                  <a:pt x="0" y="28194"/>
                </a:lnTo>
                <a:lnTo>
                  <a:pt x="0" y="48006"/>
                </a:lnTo>
                <a:lnTo>
                  <a:pt x="2303779" y="48006"/>
                </a:lnTo>
                <a:lnTo>
                  <a:pt x="2303779" y="28194"/>
                </a:lnTo>
                <a:close/>
              </a:path>
              <a:path w="2379979" h="76200">
                <a:moveTo>
                  <a:pt x="2360168" y="28194"/>
                </a:moveTo>
                <a:lnTo>
                  <a:pt x="2316479" y="28194"/>
                </a:lnTo>
                <a:lnTo>
                  <a:pt x="2316479" y="48006"/>
                </a:lnTo>
                <a:lnTo>
                  <a:pt x="2360167" y="48006"/>
                </a:lnTo>
                <a:lnTo>
                  <a:pt x="2379979" y="38100"/>
                </a:lnTo>
                <a:lnTo>
                  <a:pt x="2360168" y="28194"/>
                </a:lnTo>
                <a:close/>
              </a:path>
            </a:pathLst>
          </a:custGeom>
          <a:solidFill>
            <a:srgbClr val="EC7C30"/>
          </a:solidFill>
        </p:spPr>
        <p:txBody>
          <a:bodyPr wrap="square" lIns="0" tIns="0" rIns="0" bIns="0" rtlCol="0"/>
          <a:lstStyle/>
          <a:p>
            <a:endParaRPr/>
          </a:p>
        </p:txBody>
      </p:sp>
      <p:grpSp>
        <p:nvGrpSpPr>
          <p:cNvPr id="13" name="object 13"/>
          <p:cNvGrpSpPr/>
          <p:nvPr/>
        </p:nvGrpSpPr>
        <p:grpSpPr>
          <a:xfrm>
            <a:off x="12201143" y="3832859"/>
            <a:ext cx="2653665" cy="2013585"/>
            <a:chOff x="12201143" y="3832859"/>
            <a:chExt cx="2653665" cy="2013585"/>
          </a:xfrm>
        </p:grpSpPr>
        <p:sp>
          <p:nvSpPr>
            <p:cNvPr id="14" name="object 14"/>
            <p:cNvSpPr/>
            <p:nvPr/>
          </p:nvSpPr>
          <p:spPr>
            <a:xfrm>
              <a:off x="12201143" y="4259579"/>
              <a:ext cx="684276" cy="1159764"/>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12842747" y="3832859"/>
              <a:ext cx="2011680" cy="2013204"/>
            </a:xfrm>
            <a:prstGeom prst="rect">
              <a:avLst/>
            </a:prstGeom>
            <a:blipFill>
              <a:blip r:embed="rId8" cstate="print"/>
              <a:stretch>
                <a:fillRect/>
              </a:stretch>
            </a:blipFill>
          </p:spPr>
          <p:txBody>
            <a:bodyPr wrap="square" lIns="0" tIns="0" rIns="0" bIns="0" rtlCol="0"/>
            <a:lstStyle/>
            <a:p>
              <a:endParaRPr/>
            </a:p>
          </p:txBody>
        </p:sp>
      </p:grpSp>
      <p:sp>
        <p:nvSpPr>
          <p:cNvPr id="16" name="object 16"/>
          <p:cNvSpPr txBox="1"/>
          <p:nvPr/>
        </p:nvSpPr>
        <p:spPr>
          <a:xfrm>
            <a:off x="3523234" y="1474724"/>
            <a:ext cx="9204325"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404040"/>
                </a:solidFill>
                <a:latin typeface="Noto Sans"/>
                <a:cs typeface="Noto Sans"/>
              </a:rPr>
              <a:t>Amazon </a:t>
            </a:r>
            <a:r>
              <a:rPr sz="2200" spc="-10" dirty="0">
                <a:solidFill>
                  <a:srgbClr val="404040"/>
                </a:solidFill>
                <a:latin typeface="Noto Sans"/>
                <a:cs typeface="Noto Sans"/>
              </a:rPr>
              <a:t>Elastic </a:t>
            </a:r>
            <a:r>
              <a:rPr sz="2200" spc="-30" dirty="0">
                <a:solidFill>
                  <a:srgbClr val="404040"/>
                </a:solidFill>
                <a:latin typeface="Noto Sans"/>
                <a:cs typeface="Noto Sans"/>
              </a:rPr>
              <a:t>Transcoder </a:t>
            </a:r>
            <a:r>
              <a:rPr sz="2200" spc="-10" dirty="0">
                <a:solidFill>
                  <a:srgbClr val="404040"/>
                </a:solidFill>
                <a:latin typeface="Noto Sans"/>
                <a:cs typeface="Noto Sans"/>
              </a:rPr>
              <a:t>is </a:t>
            </a:r>
            <a:r>
              <a:rPr sz="2200" spc="-15" dirty="0">
                <a:solidFill>
                  <a:srgbClr val="404040"/>
                </a:solidFill>
                <a:latin typeface="Noto Sans"/>
                <a:cs typeface="Noto Sans"/>
              </a:rPr>
              <a:t>a </a:t>
            </a:r>
            <a:r>
              <a:rPr sz="2200" spc="-20" dirty="0">
                <a:solidFill>
                  <a:srgbClr val="404040"/>
                </a:solidFill>
                <a:latin typeface="Noto Sans"/>
                <a:cs typeface="Noto Sans"/>
              </a:rPr>
              <a:t>media </a:t>
            </a:r>
            <a:r>
              <a:rPr sz="2200" spc="-35" dirty="0">
                <a:solidFill>
                  <a:srgbClr val="404040"/>
                </a:solidFill>
                <a:latin typeface="Noto Sans"/>
                <a:cs typeface="Noto Sans"/>
              </a:rPr>
              <a:t>transcoding </a:t>
            </a:r>
            <a:r>
              <a:rPr sz="2200" spc="-15" dirty="0">
                <a:solidFill>
                  <a:srgbClr val="404040"/>
                </a:solidFill>
                <a:latin typeface="Noto Sans"/>
                <a:cs typeface="Noto Sans"/>
              </a:rPr>
              <a:t>service in </a:t>
            </a:r>
            <a:r>
              <a:rPr sz="2200" spc="-20" dirty="0">
                <a:solidFill>
                  <a:srgbClr val="404040"/>
                </a:solidFill>
                <a:latin typeface="Noto Sans"/>
                <a:cs typeface="Noto Sans"/>
              </a:rPr>
              <a:t>the</a:t>
            </a:r>
            <a:r>
              <a:rPr sz="2200" spc="335" dirty="0">
                <a:solidFill>
                  <a:srgbClr val="404040"/>
                </a:solidFill>
                <a:latin typeface="Noto Sans"/>
                <a:cs typeface="Noto Sans"/>
              </a:rPr>
              <a:t> </a:t>
            </a:r>
            <a:r>
              <a:rPr sz="2200" spc="-10" dirty="0">
                <a:solidFill>
                  <a:srgbClr val="404040"/>
                </a:solidFill>
                <a:latin typeface="Noto Sans"/>
                <a:cs typeface="Noto Sans"/>
              </a:rPr>
              <a:t>Cloud.</a:t>
            </a:r>
            <a:endParaRPr sz="2200">
              <a:latin typeface="Noto Sans"/>
              <a:cs typeface="Noto Sans"/>
            </a:endParaRPr>
          </a:p>
        </p:txBody>
      </p:sp>
      <p:sp>
        <p:nvSpPr>
          <p:cNvPr id="17" name="object 17"/>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41</a:t>
            </a:fld>
            <a:endParaRPr spc="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0753" y="268350"/>
            <a:ext cx="5717540" cy="513715"/>
          </a:xfrm>
          <a:prstGeom prst="rect">
            <a:avLst/>
          </a:prstGeom>
        </p:spPr>
        <p:txBody>
          <a:bodyPr vert="horz" wrap="square" lIns="0" tIns="12700" rIns="0" bIns="0" rtlCol="0">
            <a:spAutoFit/>
          </a:bodyPr>
          <a:lstStyle/>
          <a:p>
            <a:pPr marL="12700">
              <a:lnSpc>
                <a:spcPct val="100000"/>
              </a:lnSpc>
              <a:spcBef>
                <a:spcPts val="100"/>
              </a:spcBef>
            </a:pPr>
            <a:r>
              <a:rPr sz="3200" spc="60" dirty="0"/>
              <a:t>Elastic </a:t>
            </a:r>
            <a:r>
              <a:rPr sz="3200" spc="35" dirty="0"/>
              <a:t>Transcoder</a:t>
            </a:r>
            <a:r>
              <a:rPr sz="3200" spc="-85" dirty="0"/>
              <a:t> </a:t>
            </a:r>
            <a:r>
              <a:rPr sz="3200" spc="60" dirty="0"/>
              <a:t>Example</a:t>
            </a:r>
            <a:endParaRPr sz="3200"/>
          </a:p>
        </p:txBody>
      </p:sp>
      <p:sp>
        <p:nvSpPr>
          <p:cNvPr id="3" name="object 3"/>
          <p:cNvSpPr/>
          <p:nvPr/>
        </p:nvSpPr>
        <p:spPr>
          <a:xfrm>
            <a:off x="5324855" y="722376"/>
            <a:ext cx="5638800" cy="23164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00067" y="4407333"/>
            <a:ext cx="1409354" cy="122221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94817" y="5733363"/>
            <a:ext cx="2147570"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404040"/>
                </a:solidFill>
                <a:latin typeface="Noto Sans"/>
                <a:cs typeface="Noto Sans"/>
              </a:rPr>
              <a:t>Media</a:t>
            </a:r>
            <a:r>
              <a:rPr sz="2200" spc="-30" dirty="0">
                <a:solidFill>
                  <a:srgbClr val="404040"/>
                </a:solidFill>
                <a:latin typeface="Noto Sans"/>
                <a:cs typeface="Noto Sans"/>
              </a:rPr>
              <a:t> </a:t>
            </a:r>
            <a:r>
              <a:rPr sz="2200" spc="-15" dirty="0">
                <a:solidFill>
                  <a:srgbClr val="404040"/>
                </a:solidFill>
                <a:latin typeface="Noto Sans"/>
                <a:cs typeface="Noto Sans"/>
              </a:rPr>
              <a:t>Company</a:t>
            </a:r>
            <a:endParaRPr sz="2200">
              <a:latin typeface="Noto Sans"/>
              <a:cs typeface="Noto Sans"/>
            </a:endParaRPr>
          </a:p>
        </p:txBody>
      </p:sp>
      <p:grpSp>
        <p:nvGrpSpPr>
          <p:cNvPr id="6" name="object 6"/>
          <p:cNvGrpSpPr/>
          <p:nvPr/>
        </p:nvGrpSpPr>
        <p:grpSpPr>
          <a:xfrm>
            <a:off x="1069847" y="6658356"/>
            <a:ext cx="3832860" cy="1681480"/>
            <a:chOff x="1069847" y="6658356"/>
            <a:chExt cx="3832860" cy="1681480"/>
          </a:xfrm>
        </p:grpSpPr>
        <p:sp>
          <p:nvSpPr>
            <p:cNvPr id="7" name="object 7"/>
            <p:cNvSpPr/>
            <p:nvPr/>
          </p:nvSpPr>
          <p:spPr>
            <a:xfrm>
              <a:off x="1069847" y="7217664"/>
              <a:ext cx="854964" cy="85496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966722" y="7608570"/>
              <a:ext cx="1272540" cy="76200"/>
            </a:xfrm>
            <a:custGeom>
              <a:avLst/>
              <a:gdLst/>
              <a:ahLst/>
              <a:cxnLst/>
              <a:rect l="l" t="t" r="r" b="b"/>
              <a:pathLst>
                <a:path w="1272539" h="76200">
                  <a:moveTo>
                    <a:pt x="1196213" y="0"/>
                  </a:moveTo>
                  <a:lnTo>
                    <a:pt x="1196213" y="76199"/>
                  </a:lnTo>
                  <a:lnTo>
                    <a:pt x="1252601" y="48005"/>
                  </a:lnTo>
                  <a:lnTo>
                    <a:pt x="1208913" y="48005"/>
                  </a:lnTo>
                  <a:lnTo>
                    <a:pt x="1208913" y="28193"/>
                  </a:lnTo>
                  <a:lnTo>
                    <a:pt x="1252601" y="28193"/>
                  </a:lnTo>
                  <a:lnTo>
                    <a:pt x="1196213" y="0"/>
                  </a:lnTo>
                  <a:close/>
                </a:path>
                <a:path w="1272539" h="76200">
                  <a:moveTo>
                    <a:pt x="1196213" y="28193"/>
                  </a:moveTo>
                  <a:lnTo>
                    <a:pt x="0" y="28193"/>
                  </a:lnTo>
                  <a:lnTo>
                    <a:pt x="0" y="48005"/>
                  </a:lnTo>
                  <a:lnTo>
                    <a:pt x="1196213" y="48005"/>
                  </a:lnTo>
                  <a:lnTo>
                    <a:pt x="1196213" y="28193"/>
                  </a:lnTo>
                  <a:close/>
                </a:path>
                <a:path w="1272539" h="76200">
                  <a:moveTo>
                    <a:pt x="1252601" y="28193"/>
                  </a:moveTo>
                  <a:lnTo>
                    <a:pt x="1208913" y="28193"/>
                  </a:lnTo>
                  <a:lnTo>
                    <a:pt x="1208913" y="48005"/>
                  </a:lnTo>
                  <a:lnTo>
                    <a:pt x="1252601" y="48005"/>
                  </a:lnTo>
                  <a:lnTo>
                    <a:pt x="1272413" y="38099"/>
                  </a:lnTo>
                  <a:lnTo>
                    <a:pt x="1252601" y="28193"/>
                  </a:lnTo>
                  <a:close/>
                </a:path>
              </a:pathLst>
            </a:custGeom>
            <a:solidFill>
              <a:srgbClr val="EC7C30"/>
            </a:solidFill>
          </p:spPr>
          <p:txBody>
            <a:bodyPr wrap="square" lIns="0" tIns="0" rIns="0" bIns="0" rtlCol="0"/>
            <a:lstStyle/>
            <a:p>
              <a:endParaRPr/>
            </a:p>
          </p:txBody>
        </p:sp>
        <p:sp>
          <p:nvSpPr>
            <p:cNvPr id="9" name="object 9"/>
            <p:cNvSpPr/>
            <p:nvPr/>
          </p:nvSpPr>
          <p:spPr>
            <a:xfrm>
              <a:off x="3278124" y="6658356"/>
              <a:ext cx="1624584" cy="1680972"/>
            </a:xfrm>
            <a:prstGeom prst="rect">
              <a:avLst/>
            </a:prstGeom>
            <a:blipFill>
              <a:blip r:embed="rId5" cstate="print"/>
              <a:stretch>
                <a:fillRect/>
              </a:stretch>
            </a:blipFill>
          </p:spPr>
          <p:txBody>
            <a:bodyPr wrap="square" lIns="0" tIns="0" rIns="0" bIns="0" rtlCol="0"/>
            <a:lstStyle/>
            <a:p>
              <a:endParaRPr/>
            </a:p>
          </p:txBody>
        </p:sp>
      </p:grpSp>
      <p:sp>
        <p:nvSpPr>
          <p:cNvPr id="10" name="object 10"/>
          <p:cNvSpPr txBox="1"/>
          <p:nvPr/>
        </p:nvSpPr>
        <p:spPr>
          <a:xfrm>
            <a:off x="790752" y="8315350"/>
            <a:ext cx="1411605" cy="360680"/>
          </a:xfrm>
          <a:prstGeom prst="rect">
            <a:avLst/>
          </a:prstGeom>
        </p:spPr>
        <p:txBody>
          <a:bodyPr vert="horz" wrap="square" lIns="0" tIns="12065" rIns="0" bIns="0" rtlCol="0">
            <a:spAutoFit/>
          </a:bodyPr>
          <a:lstStyle/>
          <a:p>
            <a:pPr marL="12700">
              <a:lnSpc>
                <a:spcPct val="100000"/>
              </a:lnSpc>
              <a:spcBef>
                <a:spcPts val="95"/>
              </a:spcBef>
            </a:pPr>
            <a:r>
              <a:rPr sz="2200" spc="-10" dirty="0">
                <a:solidFill>
                  <a:srgbClr val="404040"/>
                </a:solidFill>
                <a:latin typeface="Noto Sans"/>
                <a:cs typeface="Noto Sans"/>
              </a:rPr>
              <a:t>MP4</a:t>
            </a:r>
            <a:r>
              <a:rPr sz="2200" spc="-65" dirty="0">
                <a:solidFill>
                  <a:srgbClr val="404040"/>
                </a:solidFill>
                <a:latin typeface="Noto Sans"/>
                <a:cs typeface="Noto Sans"/>
              </a:rPr>
              <a:t> </a:t>
            </a:r>
            <a:r>
              <a:rPr sz="2200" spc="-15" dirty="0">
                <a:solidFill>
                  <a:srgbClr val="404040"/>
                </a:solidFill>
                <a:latin typeface="Noto Sans"/>
                <a:cs typeface="Noto Sans"/>
              </a:rPr>
              <a:t>Video</a:t>
            </a:r>
            <a:endParaRPr sz="2200">
              <a:latin typeface="Noto Sans"/>
              <a:cs typeface="Noto Sans"/>
            </a:endParaRPr>
          </a:p>
        </p:txBody>
      </p:sp>
      <p:sp>
        <p:nvSpPr>
          <p:cNvPr id="11" name="object 11"/>
          <p:cNvSpPr/>
          <p:nvPr/>
        </p:nvSpPr>
        <p:spPr>
          <a:xfrm>
            <a:off x="1460753" y="6186678"/>
            <a:ext cx="76200" cy="872490"/>
          </a:xfrm>
          <a:custGeom>
            <a:avLst/>
            <a:gdLst/>
            <a:ahLst/>
            <a:cxnLst/>
            <a:rect l="l" t="t" r="r" b="b"/>
            <a:pathLst>
              <a:path w="76200" h="872490">
                <a:moveTo>
                  <a:pt x="28193" y="796290"/>
                </a:moveTo>
                <a:lnTo>
                  <a:pt x="0" y="796290"/>
                </a:lnTo>
                <a:lnTo>
                  <a:pt x="38100" y="872490"/>
                </a:lnTo>
                <a:lnTo>
                  <a:pt x="69850" y="808990"/>
                </a:lnTo>
                <a:lnTo>
                  <a:pt x="28193" y="808990"/>
                </a:lnTo>
                <a:lnTo>
                  <a:pt x="28193" y="796290"/>
                </a:lnTo>
                <a:close/>
              </a:path>
              <a:path w="76200" h="872490">
                <a:moveTo>
                  <a:pt x="48006" y="0"/>
                </a:moveTo>
                <a:lnTo>
                  <a:pt x="28193" y="0"/>
                </a:lnTo>
                <a:lnTo>
                  <a:pt x="28193" y="808990"/>
                </a:lnTo>
                <a:lnTo>
                  <a:pt x="48006" y="808990"/>
                </a:lnTo>
                <a:lnTo>
                  <a:pt x="48006" y="0"/>
                </a:lnTo>
                <a:close/>
              </a:path>
              <a:path w="76200" h="872490">
                <a:moveTo>
                  <a:pt x="76200" y="796290"/>
                </a:moveTo>
                <a:lnTo>
                  <a:pt x="48006" y="796290"/>
                </a:lnTo>
                <a:lnTo>
                  <a:pt x="48006" y="808990"/>
                </a:lnTo>
                <a:lnTo>
                  <a:pt x="69850" y="808990"/>
                </a:lnTo>
                <a:lnTo>
                  <a:pt x="76200" y="796290"/>
                </a:lnTo>
                <a:close/>
              </a:path>
            </a:pathLst>
          </a:custGeom>
          <a:solidFill>
            <a:srgbClr val="EC7C30"/>
          </a:solidFill>
        </p:spPr>
        <p:txBody>
          <a:bodyPr wrap="square" lIns="0" tIns="0" rIns="0" bIns="0" rtlCol="0"/>
          <a:lstStyle/>
          <a:p>
            <a:endParaRPr/>
          </a:p>
        </p:txBody>
      </p:sp>
      <p:sp>
        <p:nvSpPr>
          <p:cNvPr id="12" name="object 12"/>
          <p:cNvSpPr txBox="1"/>
          <p:nvPr/>
        </p:nvSpPr>
        <p:spPr>
          <a:xfrm>
            <a:off x="3463544" y="8358631"/>
            <a:ext cx="1292225"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404040"/>
                </a:solidFill>
                <a:latin typeface="Noto Sans"/>
                <a:cs typeface="Noto Sans"/>
              </a:rPr>
              <a:t>S3</a:t>
            </a:r>
            <a:r>
              <a:rPr sz="2200" spc="-65" dirty="0">
                <a:solidFill>
                  <a:srgbClr val="404040"/>
                </a:solidFill>
                <a:latin typeface="Noto Sans"/>
                <a:cs typeface="Noto Sans"/>
              </a:rPr>
              <a:t> </a:t>
            </a:r>
            <a:r>
              <a:rPr sz="2200" spc="-25" dirty="0">
                <a:solidFill>
                  <a:srgbClr val="404040"/>
                </a:solidFill>
                <a:latin typeface="Noto Sans"/>
                <a:cs typeface="Noto Sans"/>
              </a:rPr>
              <a:t>Bucket</a:t>
            </a:r>
            <a:endParaRPr sz="2200">
              <a:latin typeface="Noto Sans"/>
              <a:cs typeface="Noto Sans"/>
            </a:endParaRPr>
          </a:p>
        </p:txBody>
      </p:sp>
      <p:sp>
        <p:nvSpPr>
          <p:cNvPr id="13" name="object 13"/>
          <p:cNvSpPr/>
          <p:nvPr/>
        </p:nvSpPr>
        <p:spPr>
          <a:xfrm>
            <a:off x="4033265" y="5799582"/>
            <a:ext cx="76200" cy="686435"/>
          </a:xfrm>
          <a:custGeom>
            <a:avLst/>
            <a:gdLst/>
            <a:ahLst/>
            <a:cxnLst/>
            <a:rect l="l" t="t" r="r" b="b"/>
            <a:pathLst>
              <a:path w="76200" h="686435">
                <a:moveTo>
                  <a:pt x="48006" y="63500"/>
                </a:moveTo>
                <a:lnTo>
                  <a:pt x="28194" y="63500"/>
                </a:lnTo>
                <a:lnTo>
                  <a:pt x="28194" y="686053"/>
                </a:lnTo>
                <a:lnTo>
                  <a:pt x="48006" y="686053"/>
                </a:lnTo>
                <a:lnTo>
                  <a:pt x="48006" y="63500"/>
                </a:lnTo>
                <a:close/>
              </a:path>
              <a:path w="76200" h="686435">
                <a:moveTo>
                  <a:pt x="38100" y="0"/>
                </a:moveTo>
                <a:lnTo>
                  <a:pt x="0" y="76200"/>
                </a:lnTo>
                <a:lnTo>
                  <a:pt x="28194" y="76200"/>
                </a:lnTo>
                <a:lnTo>
                  <a:pt x="28194" y="63500"/>
                </a:lnTo>
                <a:lnTo>
                  <a:pt x="69850" y="63500"/>
                </a:lnTo>
                <a:lnTo>
                  <a:pt x="38100" y="0"/>
                </a:lnTo>
                <a:close/>
              </a:path>
              <a:path w="76200" h="686435">
                <a:moveTo>
                  <a:pt x="69850" y="63500"/>
                </a:moveTo>
                <a:lnTo>
                  <a:pt x="48006" y="63500"/>
                </a:lnTo>
                <a:lnTo>
                  <a:pt x="48006" y="76200"/>
                </a:lnTo>
                <a:lnTo>
                  <a:pt x="76200" y="76200"/>
                </a:lnTo>
                <a:lnTo>
                  <a:pt x="69850" y="63500"/>
                </a:lnTo>
                <a:close/>
              </a:path>
            </a:pathLst>
          </a:custGeom>
          <a:solidFill>
            <a:srgbClr val="EC7C30"/>
          </a:solidFill>
        </p:spPr>
        <p:txBody>
          <a:bodyPr wrap="square" lIns="0" tIns="0" rIns="0" bIns="0" rtlCol="0"/>
          <a:lstStyle/>
          <a:p>
            <a:endParaRPr/>
          </a:p>
        </p:txBody>
      </p:sp>
      <p:sp>
        <p:nvSpPr>
          <p:cNvPr id="14" name="object 14"/>
          <p:cNvSpPr/>
          <p:nvPr/>
        </p:nvSpPr>
        <p:spPr>
          <a:xfrm>
            <a:off x="3377184" y="4128515"/>
            <a:ext cx="1274064" cy="1537715"/>
          </a:xfrm>
          <a:prstGeom prst="rect">
            <a:avLst/>
          </a:prstGeom>
          <a:blipFill>
            <a:blip r:embed="rId6" cstate="print"/>
            <a:stretch>
              <a:fillRect/>
            </a:stretch>
          </a:blipFill>
        </p:spPr>
        <p:txBody>
          <a:bodyPr wrap="square" lIns="0" tIns="0" rIns="0" bIns="0" rtlCol="0"/>
          <a:lstStyle/>
          <a:p>
            <a:endParaRPr/>
          </a:p>
        </p:txBody>
      </p:sp>
      <p:grpSp>
        <p:nvGrpSpPr>
          <p:cNvPr id="15" name="object 15"/>
          <p:cNvGrpSpPr/>
          <p:nvPr/>
        </p:nvGrpSpPr>
        <p:grpSpPr>
          <a:xfrm>
            <a:off x="5220461" y="2916173"/>
            <a:ext cx="2582545" cy="5192395"/>
            <a:chOff x="5220461" y="2916173"/>
            <a:chExt cx="2582545" cy="5192395"/>
          </a:xfrm>
        </p:grpSpPr>
        <p:sp>
          <p:nvSpPr>
            <p:cNvPr id="16" name="object 16"/>
            <p:cNvSpPr/>
            <p:nvPr/>
          </p:nvSpPr>
          <p:spPr>
            <a:xfrm>
              <a:off x="5220461" y="2954273"/>
              <a:ext cx="1272540" cy="5120005"/>
            </a:xfrm>
            <a:custGeom>
              <a:avLst/>
              <a:gdLst/>
              <a:ahLst/>
              <a:cxnLst/>
              <a:rect l="l" t="t" r="r" b="b"/>
              <a:pathLst>
                <a:path w="1272539" h="5120005">
                  <a:moveTo>
                    <a:pt x="0" y="1767839"/>
                  </a:moveTo>
                  <a:lnTo>
                    <a:pt x="1272413" y="1767839"/>
                  </a:lnTo>
                </a:path>
                <a:path w="1272539" h="5120005">
                  <a:moveTo>
                    <a:pt x="1272539" y="0"/>
                  </a:moveTo>
                  <a:lnTo>
                    <a:pt x="1272539" y="5119484"/>
                  </a:lnTo>
                </a:path>
              </a:pathLst>
            </a:custGeom>
            <a:ln w="19812">
              <a:solidFill>
                <a:srgbClr val="EC7C30"/>
              </a:solidFill>
            </a:ln>
          </p:spPr>
          <p:txBody>
            <a:bodyPr wrap="square" lIns="0" tIns="0" rIns="0" bIns="0" rtlCol="0"/>
            <a:lstStyle/>
            <a:p>
              <a:endParaRPr/>
            </a:p>
          </p:txBody>
        </p:sp>
        <p:sp>
          <p:nvSpPr>
            <p:cNvPr id="17" name="object 17"/>
            <p:cNvSpPr/>
            <p:nvPr/>
          </p:nvSpPr>
          <p:spPr>
            <a:xfrm>
              <a:off x="6493002" y="2916173"/>
              <a:ext cx="1310005" cy="5192395"/>
            </a:xfrm>
            <a:custGeom>
              <a:avLst/>
              <a:gdLst/>
              <a:ahLst/>
              <a:cxnLst/>
              <a:rect l="l" t="t" r="r" b="b"/>
              <a:pathLst>
                <a:path w="1310004" h="5192395">
                  <a:moveTo>
                    <a:pt x="1309751" y="5154168"/>
                  </a:moveTo>
                  <a:lnTo>
                    <a:pt x="1289939" y="5144262"/>
                  </a:lnTo>
                  <a:lnTo>
                    <a:pt x="1233551" y="5116068"/>
                  </a:lnTo>
                  <a:lnTo>
                    <a:pt x="1233551" y="5144262"/>
                  </a:lnTo>
                  <a:lnTo>
                    <a:pt x="0" y="5144262"/>
                  </a:lnTo>
                  <a:lnTo>
                    <a:pt x="0" y="5164074"/>
                  </a:lnTo>
                  <a:lnTo>
                    <a:pt x="1233551" y="5164074"/>
                  </a:lnTo>
                  <a:lnTo>
                    <a:pt x="1233551" y="5192268"/>
                  </a:lnTo>
                  <a:lnTo>
                    <a:pt x="1289926" y="5164074"/>
                  </a:lnTo>
                  <a:lnTo>
                    <a:pt x="1309751" y="5154168"/>
                  </a:lnTo>
                  <a:close/>
                </a:path>
                <a:path w="1310004" h="5192395">
                  <a:moveTo>
                    <a:pt x="1309751" y="3832860"/>
                  </a:moveTo>
                  <a:lnTo>
                    <a:pt x="1289926" y="3822954"/>
                  </a:lnTo>
                  <a:lnTo>
                    <a:pt x="1233551" y="3794760"/>
                  </a:lnTo>
                  <a:lnTo>
                    <a:pt x="1233551" y="3822954"/>
                  </a:lnTo>
                  <a:lnTo>
                    <a:pt x="0" y="3822954"/>
                  </a:lnTo>
                  <a:lnTo>
                    <a:pt x="0" y="3842766"/>
                  </a:lnTo>
                  <a:lnTo>
                    <a:pt x="1233551" y="3842766"/>
                  </a:lnTo>
                  <a:lnTo>
                    <a:pt x="1233551" y="3870960"/>
                  </a:lnTo>
                  <a:lnTo>
                    <a:pt x="1289926" y="3842766"/>
                  </a:lnTo>
                  <a:lnTo>
                    <a:pt x="1309751" y="3832860"/>
                  </a:lnTo>
                  <a:close/>
                </a:path>
                <a:path w="1310004" h="5192395">
                  <a:moveTo>
                    <a:pt x="1309751" y="2488692"/>
                  </a:moveTo>
                  <a:lnTo>
                    <a:pt x="1289939" y="2478786"/>
                  </a:lnTo>
                  <a:lnTo>
                    <a:pt x="1233551" y="2450592"/>
                  </a:lnTo>
                  <a:lnTo>
                    <a:pt x="1233551" y="2478786"/>
                  </a:lnTo>
                  <a:lnTo>
                    <a:pt x="0" y="2478786"/>
                  </a:lnTo>
                  <a:lnTo>
                    <a:pt x="0" y="2498598"/>
                  </a:lnTo>
                  <a:lnTo>
                    <a:pt x="1233551" y="2498598"/>
                  </a:lnTo>
                  <a:lnTo>
                    <a:pt x="1233551" y="2526792"/>
                  </a:lnTo>
                  <a:lnTo>
                    <a:pt x="1289926" y="2498598"/>
                  </a:lnTo>
                  <a:lnTo>
                    <a:pt x="1309751" y="2488692"/>
                  </a:lnTo>
                  <a:close/>
                </a:path>
                <a:path w="1310004" h="5192395">
                  <a:moveTo>
                    <a:pt x="1309751" y="1159764"/>
                  </a:moveTo>
                  <a:lnTo>
                    <a:pt x="1289939" y="1149858"/>
                  </a:lnTo>
                  <a:lnTo>
                    <a:pt x="1233551" y="1121664"/>
                  </a:lnTo>
                  <a:lnTo>
                    <a:pt x="1233551" y="1149858"/>
                  </a:lnTo>
                  <a:lnTo>
                    <a:pt x="0" y="1149858"/>
                  </a:lnTo>
                  <a:lnTo>
                    <a:pt x="0" y="1169670"/>
                  </a:lnTo>
                  <a:lnTo>
                    <a:pt x="1233551" y="1169670"/>
                  </a:lnTo>
                  <a:lnTo>
                    <a:pt x="1233551" y="1197864"/>
                  </a:lnTo>
                  <a:lnTo>
                    <a:pt x="1289926" y="1169670"/>
                  </a:lnTo>
                  <a:lnTo>
                    <a:pt x="1309751" y="1159764"/>
                  </a:lnTo>
                  <a:close/>
                </a:path>
                <a:path w="1310004" h="5192395">
                  <a:moveTo>
                    <a:pt x="1309751" y="38100"/>
                  </a:moveTo>
                  <a:lnTo>
                    <a:pt x="1289926" y="28194"/>
                  </a:lnTo>
                  <a:lnTo>
                    <a:pt x="1233551" y="0"/>
                  </a:lnTo>
                  <a:lnTo>
                    <a:pt x="1233551" y="28194"/>
                  </a:lnTo>
                  <a:lnTo>
                    <a:pt x="0" y="28194"/>
                  </a:lnTo>
                  <a:lnTo>
                    <a:pt x="0" y="48006"/>
                  </a:lnTo>
                  <a:lnTo>
                    <a:pt x="1233551" y="48006"/>
                  </a:lnTo>
                  <a:lnTo>
                    <a:pt x="1233551" y="76200"/>
                  </a:lnTo>
                  <a:lnTo>
                    <a:pt x="1289939" y="48006"/>
                  </a:lnTo>
                  <a:lnTo>
                    <a:pt x="1309751" y="38100"/>
                  </a:lnTo>
                  <a:close/>
                </a:path>
              </a:pathLst>
            </a:custGeom>
            <a:solidFill>
              <a:srgbClr val="EC7C30"/>
            </a:solidFill>
          </p:spPr>
          <p:txBody>
            <a:bodyPr wrap="square" lIns="0" tIns="0" rIns="0" bIns="0" rtlCol="0"/>
            <a:lstStyle/>
            <a:p>
              <a:endParaRPr/>
            </a:p>
          </p:txBody>
        </p:sp>
      </p:grpSp>
      <p:grpSp>
        <p:nvGrpSpPr>
          <p:cNvPr id="18" name="object 18"/>
          <p:cNvGrpSpPr/>
          <p:nvPr/>
        </p:nvGrpSpPr>
        <p:grpSpPr>
          <a:xfrm>
            <a:off x="9185909" y="2944367"/>
            <a:ext cx="2392680" cy="5129530"/>
            <a:chOff x="9185909" y="2944367"/>
            <a:chExt cx="2392680" cy="5129530"/>
          </a:xfrm>
        </p:grpSpPr>
        <p:sp>
          <p:nvSpPr>
            <p:cNvPr id="19" name="object 19"/>
            <p:cNvSpPr/>
            <p:nvPr/>
          </p:nvSpPr>
          <p:spPr>
            <a:xfrm>
              <a:off x="9185909" y="2954273"/>
              <a:ext cx="1310005" cy="5120005"/>
            </a:xfrm>
            <a:custGeom>
              <a:avLst/>
              <a:gdLst/>
              <a:ahLst/>
              <a:cxnLst/>
              <a:rect l="l" t="t" r="r" b="b"/>
              <a:pathLst>
                <a:path w="1310004" h="5120005">
                  <a:moveTo>
                    <a:pt x="0" y="0"/>
                  </a:moveTo>
                  <a:lnTo>
                    <a:pt x="1309878" y="0"/>
                  </a:lnTo>
                </a:path>
                <a:path w="1310004" h="5120005">
                  <a:moveTo>
                    <a:pt x="0" y="5094732"/>
                  </a:moveTo>
                  <a:lnTo>
                    <a:pt x="1309878" y="5094732"/>
                  </a:lnTo>
                </a:path>
                <a:path w="1310004" h="5120005">
                  <a:moveTo>
                    <a:pt x="0" y="1121664"/>
                  </a:moveTo>
                  <a:lnTo>
                    <a:pt x="1309878" y="1121664"/>
                  </a:lnTo>
                </a:path>
                <a:path w="1310004" h="5120005">
                  <a:moveTo>
                    <a:pt x="0" y="3794759"/>
                  </a:moveTo>
                  <a:lnTo>
                    <a:pt x="1309878" y="3794759"/>
                  </a:lnTo>
                </a:path>
                <a:path w="1310004" h="5120005">
                  <a:moveTo>
                    <a:pt x="0" y="2450591"/>
                  </a:moveTo>
                  <a:lnTo>
                    <a:pt x="1309878" y="2450591"/>
                  </a:lnTo>
                </a:path>
                <a:path w="1310004" h="5120005">
                  <a:moveTo>
                    <a:pt x="1309116" y="0"/>
                  </a:moveTo>
                  <a:lnTo>
                    <a:pt x="1309116" y="5119484"/>
                  </a:lnTo>
                </a:path>
              </a:pathLst>
            </a:custGeom>
            <a:ln w="19812">
              <a:solidFill>
                <a:srgbClr val="EC7C30"/>
              </a:solidFill>
            </a:ln>
          </p:spPr>
          <p:txBody>
            <a:bodyPr wrap="square" lIns="0" tIns="0" rIns="0" bIns="0" rtlCol="0"/>
            <a:lstStyle/>
            <a:p>
              <a:endParaRPr/>
            </a:p>
          </p:txBody>
        </p:sp>
        <p:sp>
          <p:nvSpPr>
            <p:cNvPr id="20" name="object 20"/>
            <p:cNvSpPr/>
            <p:nvPr/>
          </p:nvSpPr>
          <p:spPr>
            <a:xfrm>
              <a:off x="10495025" y="5366766"/>
              <a:ext cx="1083310" cy="76200"/>
            </a:xfrm>
            <a:custGeom>
              <a:avLst/>
              <a:gdLst/>
              <a:ahLst/>
              <a:cxnLst/>
              <a:rect l="l" t="t" r="r" b="b"/>
              <a:pathLst>
                <a:path w="1083309" h="76200">
                  <a:moveTo>
                    <a:pt x="1007109" y="0"/>
                  </a:moveTo>
                  <a:lnTo>
                    <a:pt x="1007109" y="76200"/>
                  </a:lnTo>
                  <a:lnTo>
                    <a:pt x="1063497" y="48006"/>
                  </a:lnTo>
                  <a:lnTo>
                    <a:pt x="1019809" y="48006"/>
                  </a:lnTo>
                  <a:lnTo>
                    <a:pt x="1019809" y="28194"/>
                  </a:lnTo>
                  <a:lnTo>
                    <a:pt x="1063498" y="28194"/>
                  </a:lnTo>
                  <a:lnTo>
                    <a:pt x="1007109" y="0"/>
                  </a:lnTo>
                  <a:close/>
                </a:path>
                <a:path w="1083309" h="76200">
                  <a:moveTo>
                    <a:pt x="1007109" y="28194"/>
                  </a:moveTo>
                  <a:lnTo>
                    <a:pt x="0" y="28194"/>
                  </a:lnTo>
                  <a:lnTo>
                    <a:pt x="0" y="48006"/>
                  </a:lnTo>
                  <a:lnTo>
                    <a:pt x="1007109" y="48006"/>
                  </a:lnTo>
                  <a:lnTo>
                    <a:pt x="1007109" y="28194"/>
                  </a:lnTo>
                  <a:close/>
                </a:path>
                <a:path w="1083309" h="76200">
                  <a:moveTo>
                    <a:pt x="1063498" y="28194"/>
                  </a:moveTo>
                  <a:lnTo>
                    <a:pt x="1019809" y="28194"/>
                  </a:lnTo>
                  <a:lnTo>
                    <a:pt x="1019809" y="48006"/>
                  </a:lnTo>
                  <a:lnTo>
                    <a:pt x="1063497" y="48006"/>
                  </a:lnTo>
                  <a:lnTo>
                    <a:pt x="1083309" y="38100"/>
                  </a:lnTo>
                  <a:lnTo>
                    <a:pt x="1063498" y="28194"/>
                  </a:lnTo>
                  <a:close/>
                </a:path>
              </a:pathLst>
            </a:custGeom>
            <a:solidFill>
              <a:srgbClr val="EC7C30"/>
            </a:solidFill>
          </p:spPr>
          <p:txBody>
            <a:bodyPr wrap="square" lIns="0" tIns="0" rIns="0" bIns="0" rtlCol="0"/>
            <a:lstStyle/>
            <a:p>
              <a:endParaRPr/>
            </a:p>
          </p:txBody>
        </p:sp>
      </p:grpSp>
      <p:sp>
        <p:nvSpPr>
          <p:cNvPr id="21" name="object 21"/>
          <p:cNvSpPr/>
          <p:nvPr/>
        </p:nvSpPr>
        <p:spPr>
          <a:xfrm>
            <a:off x="14875763" y="4128515"/>
            <a:ext cx="684276" cy="1159764"/>
          </a:xfrm>
          <a:prstGeom prst="rect">
            <a:avLst/>
          </a:prstGeom>
          <a:blipFill>
            <a:blip r:embed="rId7" cstate="print"/>
            <a:stretch>
              <a:fillRect/>
            </a:stretch>
          </a:blipFill>
        </p:spPr>
        <p:txBody>
          <a:bodyPr wrap="square" lIns="0" tIns="0" rIns="0" bIns="0" rtlCol="0"/>
          <a:lstStyle/>
          <a:p>
            <a:endParaRPr/>
          </a:p>
        </p:txBody>
      </p:sp>
      <p:sp>
        <p:nvSpPr>
          <p:cNvPr id="22" name="object 22"/>
          <p:cNvSpPr txBox="1"/>
          <p:nvPr/>
        </p:nvSpPr>
        <p:spPr>
          <a:xfrm>
            <a:off x="538378" y="1476248"/>
            <a:ext cx="15048230" cy="2864485"/>
          </a:xfrm>
          <a:prstGeom prst="rect">
            <a:avLst/>
          </a:prstGeom>
        </p:spPr>
        <p:txBody>
          <a:bodyPr vert="horz" wrap="square" lIns="0" tIns="12700" rIns="0" bIns="0" rtlCol="0">
            <a:spAutoFit/>
          </a:bodyPr>
          <a:lstStyle/>
          <a:p>
            <a:pPr marL="12700" marR="5080">
              <a:lnSpc>
                <a:spcPct val="99800"/>
              </a:lnSpc>
              <a:spcBef>
                <a:spcPts val="100"/>
              </a:spcBef>
            </a:pPr>
            <a:r>
              <a:rPr sz="2200" spc="-20" dirty="0">
                <a:solidFill>
                  <a:srgbClr val="404040"/>
                </a:solidFill>
                <a:latin typeface="Noto Sans"/>
                <a:cs typeface="Noto Sans"/>
              </a:rPr>
              <a:t>A media company creates </a:t>
            </a:r>
            <a:r>
              <a:rPr sz="2200" spc="-15" dirty="0">
                <a:solidFill>
                  <a:srgbClr val="404040"/>
                </a:solidFill>
                <a:latin typeface="Noto Sans"/>
                <a:cs typeface="Noto Sans"/>
              </a:rPr>
              <a:t>a </a:t>
            </a:r>
            <a:r>
              <a:rPr sz="2200" spc="-35" dirty="0">
                <a:solidFill>
                  <a:srgbClr val="404040"/>
                </a:solidFill>
                <a:latin typeface="Noto Sans"/>
                <a:cs typeface="Noto Sans"/>
              </a:rPr>
              <a:t>new </a:t>
            </a:r>
            <a:r>
              <a:rPr sz="2200" spc="-10" dirty="0">
                <a:solidFill>
                  <a:srgbClr val="404040"/>
                </a:solidFill>
                <a:latin typeface="Noto Sans"/>
                <a:cs typeface="Noto Sans"/>
              </a:rPr>
              <a:t>MP4 video for </a:t>
            </a:r>
            <a:r>
              <a:rPr sz="2200" spc="-15" dirty="0">
                <a:solidFill>
                  <a:srgbClr val="404040"/>
                </a:solidFill>
                <a:latin typeface="Noto Sans"/>
                <a:cs typeface="Noto Sans"/>
              </a:rPr>
              <a:t>distribution online. </a:t>
            </a:r>
            <a:r>
              <a:rPr sz="2200" spc="-50" dirty="0">
                <a:solidFill>
                  <a:srgbClr val="404040"/>
                </a:solidFill>
                <a:latin typeface="Noto Sans"/>
                <a:cs typeface="Noto Sans"/>
              </a:rPr>
              <a:t>You </a:t>
            </a:r>
            <a:r>
              <a:rPr sz="2200" spc="-20" dirty="0">
                <a:solidFill>
                  <a:srgbClr val="404040"/>
                </a:solidFill>
                <a:latin typeface="Noto Sans"/>
                <a:cs typeface="Noto Sans"/>
              </a:rPr>
              <a:t>can </a:t>
            </a:r>
            <a:r>
              <a:rPr sz="2200" spc="-15" dirty="0">
                <a:solidFill>
                  <a:srgbClr val="404040"/>
                </a:solidFill>
                <a:latin typeface="Noto Sans"/>
                <a:cs typeface="Noto Sans"/>
              </a:rPr>
              <a:t>upload </a:t>
            </a:r>
            <a:r>
              <a:rPr sz="2200" spc="-20" dirty="0">
                <a:solidFill>
                  <a:srgbClr val="404040"/>
                </a:solidFill>
                <a:latin typeface="Noto Sans"/>
                <a:cs typeface="Noto Sans"/>
              </a:rPr>
              <a:t>the </a:t>
            </a:r>
            <a:r>
              <a:rPr sz="2200" spc="-10" dirty="0">
                <a:solidFill>
                  <a:srgbClr val="404040"/>
                </a:solidFill>
                <a:latin typeface="Noto Sans"/>
                <a:cs typeface="Noto Sans"/>
              </a:rPr>
              <a:t>video </a:t>
            </a:r>
            <a:r>
              <a:rPr sz="2200" spc="-15" dirty="0">
                <a:solidFill>
                  <a:srgbClr val="404040"/>
                </a:solidFill>
                <a:latin typeface="Noto Sans"/>
                <a:cs typeface="Noto Sans"/>
              </a:rPr>
              <a:t>to an </a:t>
            </a:r>
            <a:r>
              <a:rPr sz="2200" spc="-5" dirty="0">
                <a:solidFill>
                  <a:srgbClr val="404040"/>
                </a:solidFill>
                <a:latin typeface="Noto Sans"/>
                <a:cs typeface="Noto Sans"/>
              </a:rPr>
              <a:t>S3 </a:t>
            </a:r>
            <a:r>
              <a:rPr sz="2200" spc="-25" dirty="0">
                <a:solidFill>
                  <a:srgbClr val="404040"/>
                </a:solidFill>
                <a:latin typeface="Noto Sans"/>
                <a:cs typeface="Noto Sans"/>
              </a:rPr>
              <a:t>bucket </a:t>
            </a:r>
            <a:r>
              <a:rPr sz="2200" spc="-20" dirty="0">
                <a:solidFill>
                  <a:srgbClr val="404040"/>
                </a:solidFill>
                <a:latin typeface="Noto Sans"/>
                <a:cs typeface="Noto Sans"/>
              </a:rPr>
              <a:t>and  </a:t>
            </a:r>
            <a:r>
              <a:rPr sz="2200" spc="-40" dirty="0">
                <a:solidFill>
                  <a:srgbClr val="404040"/>
                </a:solidFill>
                <a:latin typeface="Noto Sans"/>
                <a:cs typeface="Noto Sans"/>
              </a:rPr>
              <a:t>configure </a:t>
            </a:r>
            <a:r>
              <a:rPr sz="2200" spc="-15" dirty="0">
                <a:solidFill>
                  <a:srgbClr val="404040"/>
                </a:solidFill>
                <a:latin typeface="Noto Sans"/>
                <a:cs typeface="Noto Sans"/>
              </a:rPr>
              <a:t>Elastic </a:t>
            </a:r>
            <a:r>
              <a:rPr sz="2200" spc="-30" dirty="0">
                <a:solidFill>
                  <a:srgbClr val="404040"/>
                </a:solidFill>
                <a:latin typeface="Noto Sans"/>
                <a:cs typeface="Noto Sans"/>
              </a:rPr>
              <a:t>Transcoder </a:t>
            </a:r>
            <a:r>
              <a:rPr sz="2200" spc="-15" dirty="0">
                <a:solidFill>
                  <a:srgbClr val="404040"/>
                </a:solidFill>
                <a:latin typeface="Noto Sans"/>
                <a:cs typeface="Noto Sans"/>
              </a:rPr>
              <a:t>to </a:t>
            </a:r>
            <a:r>
              <a:rPr sz="2200" spc="-20" dirty="0">
                <a:solidFill>
                  <a:srgbClr val="404040"/>
                </a:solidFill>
                <a:latin typeface="Noto Sans"/>
                <a:cs typeface="Noto Sans"/>
              </a:rPr>
              <a:t>pick it </a:t>
            </a:r>
            <a:r>
              <a:rPr sz="2200" spc="-10" dirty="0">
                <a:solidFill>
                  <a:srgbClr val="404040"/>
                </a:solidFill>
                <a:latin typeface="Noto Sans"/>
                <a:cs typeface="Noto Sans"/>
              </a:rPr>
              <a:t>up </a:t>
            </a:r>
            <a:r>
              <a:rPr sz="2200" spc="-15" dirty="0">
                <a:solidFill>
                  <a:srgbClr val="404040"/>
                </a:solidFill>
                <a:latin typeface="Noto Sans"/>
                <a:cs typeface="Noto Sans"/>
              </a:rPr>
              <a:t>and convert </a:t>
            </a:r>
            <a:r>
              <a:rPr sz="2200" spc="-20" dirty="0">
                <a:solidFill>
                  <a:srgbClr val="404040"/>
                </a:solidFill>
                <a:latin typeface="Noto Sans"/>
                <a:cs typeface="Noto Sans"/>
              </a:rPr>
              <a:t>it into </a:t>
            </a:r>
            <a:r>
              <a:rPr sz="2200" spc="-15" dirty="0">
                <a:solidFill>
                  <a:srgbClr val="404040"/>
                </a:solidFill>
                <a:latin typeface="Noto Sans"/>
                <a:cs typeface="Noto Sans"/>
              </a:rPr>
              <a:t>a </a:t>
            </a:r>
            <a:r>
              <a:rPr sz="2200" spc="-55" dirty="0">
                <a:solidFill>
                  <a:srgbClr val="404040"/>
                </a:solidFill>
                <a:latin typeface="Noto Sans"/>
                <a:cs typeface="Noto Sans"/>
              </a:rPr>
              <a:t>range </a:t>
            </a:r>
            <a:r>
              <a:rPr sz="2200" spc="-10" dirty="0">
                <a:solidFill>
                  <a:srgbClr val="404040"/>
                </a:solidFill>
                <a:latin typeface="Noto Sans"/>
                <a:cs typeface="Noto Sans"/>
              </a:rPr>
              <a:t>of </a:t>
            </a:r>
            <a:r>
              <a:rPr sz="2200" spc="-15" dirty="0">
                <a:solidFill>
                  <a:srgbClr val="404040"/>
                </a:solidFill>
                <a:latin typeface="Noto Sans"/>
                <a:cs typeface="Noto Sans"/>
              </a:rPr>
              <a:t>other specified formats. The </a:t>
            </a:r>
            <a:r>
              <a:rPr sz="2200" spc="-35" dirty="0">
                <a:solidFill>
                  <a:srgbClr val="404040"/>
                </a:solidFill>
                <a:latin typeface="Noto Sans"/>
                <a:cs typeface="Noto Sans"/>
              </a:rPr>
              <a:t>new </a:t>
            </a:r>
            <a:r>
              <a:rPr sz="2200" spc="-15" dirty="0">
                <a:solidFill>
                  <a:srgbClr val="404040"/>
                </a:solidFill>
                <a:latin typeface="Noto Sans"/>
                <a:cs typeface="Noto Sans"/>
              </a:rPr>
              <a:t>formats </a:t>
            </a:r>
            <a:r>
              <a:rPr sz="2200" spc="-30" dirty="0">
                <a:solidFill>
                  <a:srgbClr val="404040"/>
                </a:solidFill>
                <a:latin typeface="Noto Sans"/>
                <a:cs typeface="Noto Sans"/>
              </a:rPr>
              <a:t>are  </a:t>
            </a:r>
            <a:r>
              <a:rPr sz="2200" spc="-15" dirty="0">
                <a:solidFill>
                  <a:srgbClr val="404040"/>
                </a:solidFill>
                <a:latin typeface="Noto Sans"/>
                <a:cs typeface="Noto Sans"/>
              </a:rPr>
              <a:t>saved back </a:t>
            </a:r>
            <a:r>
              <a:rPr sz="2200" spc="-20" dirty="0">
                <a:solidFill>
                  <a:srgbClr val="404040"/>
                </a:solidFill>
                <a:latin typeface="Noto Sans"/>
                <a:cs typeface="Noto Sans"/>
              </a:rPr>
              <a:t>into </a:t>
            </a:r>
            <a:r>
              <a:rPr sz="2200" spc="-10" dirty="0">
                <a:solidFill>
                  <a:srgbClr val="404040"/>
                </a:solidFill>
                <a:latin typeface="Noto Sans"/>
                <a:cs typeface="Noto Sans"/>
              </a:rPr>
              <a:t>an </a:t>
            </a:r>
            <a:r>
              <a:rPr sz="2200" spc="-15" dirty="0">
                <a:solidFill>
                  <a:srgbClr val="404040"/>
                </a:solidFill>
                <a:latin typeface="Noto Sans"/>
                <a:cs typeface="Noto Sans"/>
              </a:rPr>
              <a:t>Amazon </a:t>
            </a:r>
            <a:r>
              <a:rPr sz="2200" spc="-5" dirty="0">
                <a:solidFill>
                  <a:srgbClr val="404040"/>
                </a:solidFill>
                <a:latin typeface="Noto Sans"/>
                <a:cs typeface="Noto Sans"/>
              </a:rPr>
              <a:t>S3</a:t>
            </a:r>
            <a:r>
              <a:rPr sz="2200" spc="110" dirty="0">
                <a:solidFill>
                  <a:srgbClr val="404040"/>
                </a:solidFill>
                <a:latin typeface="Noto Sans"/>
                <a:cs typeface="Noto Sans"/>
              </a:rPr>
              <a:t> </a:t>
            </a:r>
            <a:r>
              <a:rPr sz="2200" spc="-25" dirty="0">
                <a:solidFill>
                  <a:srgbClr val="404040"/>
                </a:solidFill>
                <a:latin typeface="Noto Sans"/>
                <a:cs typeface="Noto Sans"/>
              </a:rPr>
              <a:t>bucket.</a:t>
            </a:r>
            <a:endParaRPr sz="2200">
              <a:latin typeface="Noto Sans"/>
              <a:cs typeface="Noto Sans"/>
            </a:endParaRPr>
          </a:p>
          <a:p>
            <a:pPr marL="964565" algn="ctr">
              <a:lnSpc>
                <a:spcPct val="100000"/>
              </a:lnSpc>
              <a:spcBef>
                <a:spcPts val="2010"/>
              </a:spcBef>
            </a:pPr>
            <a:r>
              <a:rPr sz="2450" spc="-5" dirty="0">
                <a:solidFill>
                  <a:srgbClr val="333333"/>
                </a:solidFill>
                <a:latin typeface="Noto Sans"/>
                <a:cs typeface="Noto Sans"/>
              </a:rPr>
              <a:t>3GP</a:t>
            </a:r>
            <a:endParaRPr sz="2450">
              <a:latin typeface="Noto Sans"/>
              <a:cs typeface="Noto Sans"/>
            </a:endParaRPr>
          </a:p>
          <a:p>
            <a:pPr marL="2790825" marR="10547985" indent="-250190">
              <a:lnSpc>
                <a:spcPct val="100000"/>
              </a:lnSpc>
              <a:spcBef>
                <a:spcPts val="1540"/>
              </a:spcBef>
            </a:pPr>
            <a:r>
              <a:rPr sz="2200" spc="-15" dirty="0">
                <a:latin typeface="Noto Sans"/>
                <a:cs typeface="Noto Sans"/>
              </a:rPr>
              <a:t>Amazon</a:t>
            </a:r>
            <a:r>
              <a:rPr sz="2200" spc="-80" dirty="0">
                <a:latin typeface="Noto Sans"/>
                <a:cs typeface="Noto Sans"/>
              </a:rPr>
              <a:t> </a:t>
            </a:r>
            <a:r>
              <a:rPr sz="2200" spc="-10" dirty="0">
                <a:latin typeface="Noto Sans"/>
                <a:cs typeface="Noto Sans"/>
              </a:rPr>
              <a:t>Elastic  </a:t>
            </a:r>
            <a:r>
              <a:rPr sz="2200" spc="-30" dirty="0">
                <a:latin typeface="Noto Sans"/>
                <a:cs typeface="Noto Sans"/>
              </a:rPr>
              <a:t>Transcoder</a:t>
            </a:r>
            <a:endParaRPr sz="2200">
              <a:latin typeface="Noto Sans"/>
              <a:cs typeface="Noto Sans"/>
            </a:endParaRPr>
          </a:p>
          <a:p>
            <a:pPr marL="963294" algn="ctr">
              <a:lnSpc>
                <a:spcPts val="2675"/>
              </a:lnSpc>
            </a:pPr>
            <a:r>
              <a:rPr sz="2450" spc="-20" dirty="0">
                <a:solidFill>
                  <a:srgbClr val="333333"/>
                </a:solidFill>
                <a:latin typeface="Noto Sans"/>
                <a:cs typeface="Noto Sans"/>
              </a:rPr>
              <a:t>AAC</a:t>
            </a:r>
            <a:endParaRPr sz="2450">
              <a:latin typeface="Noto Sans"/>
              <a:cs typeface="Noto Sans"/>
            </a:endParaRPr>
          </a:p>
        </p:txBody>
      </p:sp>
      <p:sp>
        <p:nvSpPr>
          <p:cNvPr id="23" name="object 23"/>
          <p:cNvSpPr/>
          <p:nvPr/>
        </p:nvSpPr>
        <p:spPr>
          <a:xfrm>
            <a:off x="14669230" y="5587260"/>
            <a:ext cx="1180070" cy="1666701"/>
          </a:xfrm>
          <a:prstGeom prst="rect">
            <a:avLst/>
          </a:prstGeom>
          <a:blipFill>
            <a:blip r:embed="rId8" cstate="print"/>
            <a:stretch>
              <a:fillRect/>
            </a:stretch>
          </a:blipFill>
        </p:spPr>
        <p:txBody>
          <a:bodyPr wrap="square" lIns="0" tIns="0" rIns="0" bIns="0" rtlCol="0"/>
          <a:lstStyle/>
          <a:p>
            <a:endParaRPr/>
          </a:p>
        </p:txBody>
      </p:sp>
      <p:sp>
        <p:nvSpPr>
          <p:cNvPr id="24" name="object 24"/>
          <p:cNvSpPr txBox="1"/>
          <p:nvPr/>
        </p:nvSpPr>
        <p:spPr>
          <a:xfrm>
            <a:off x="14926817" y="7449439"/>
            <a:ext cx="765175"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404040"/>
                </a:solidFill>
                <a:latin typeface="Noto Sans"/>
                <a:cs typeface="Noto Sans"/>
              </a:rPr>
              <a:t>Users</a:t>
            </a:r>
            <a:endParaRPr sz="2200">
              <a:latin typeface="Noto Sans"/>
              <a:cs typeface="Noto Sans"/>
            </a:endParaRPr>
          </a:p>
        </p:txBody>
      </p:sp>
      <p:sp>
        <p:nvSpPr>
          <p:cNvPr id="25" name="object 25"/>
          <p:cNvSpPr/>
          <p:nvPr/>
        </p:nvSpPr>
        <p:spPr>
          <a:xfrm>
            <a:off x="13503402" y="5404865"/>
            <a:ext cx="876935" cy="76200"/>
          </a:xfrm>
          <a:custGeom>
            <a:avLst/>
            <a:gdLst/>
            <a:ahLst/>
            <a:cxnLst/>
            <a:rect l="l" t="t" r="r" b="b"/>
            <a:pathLst>
              <a:path w="876934" h="76200">
                <a:moveTo>
                  <a:pt x="800226" y="0"/>
                </a:moveTo>
                <a:lnTo>
                  <a:pt x="800226" y="76200"/>
                </a:lnTo>
                <a:lnTo>
                  <a:pt x="856615" y="48006"/>
                </a:lnTo>
                <a:lnTo>
                  <a:pt x="812926" y="48006"/>
                </a:lnTo>
                <a:lnTo>
                  <a:pt x="812926" y="28194"/>
                </a:lnTo>
                <a:lnTo>
                  <a:pt x="856615" y="28194"/>
                </a:lnTo>
                <a:lnTo>
                  <a:pt x="800226" y="0"/>
                </a:lnTo>
                <a:close/>
              </a:path>
              <a:path w="876934" h="76200">
                <a:moveTo>
                  <a:pt x="800226" y="28194"/>
                </a:moveTo>
                <a:lnTo>
                  <a:pt x="0" y="28194"/>
                </a:lnTo>
                <a:lnTo>
                  <a:pt x="0" y="48006"/>
                </a:lnTo>
                <a:lnTo>
                  <a:pt x="800226" y="48006"/>
                </a:lnTo>
                <a:lnTo>
                  <a:pt x="800226" y="28194"/>
                </a:lnTo>
                <a:close/>
              </a:path>
              <a:path w="876934" h="76200">
                <a:moveTo>
                  <a:pt x="856615" y="28194"/>
                </a:moveTo>
                <a:lnTo>
                  <a:pt x="812926" y="28194"/>
                </a:lnTo>
                <a:lnTo>
                  <a:pt x="812926" y="48006"/>
                </a:lnTo>
                <a:lnTo>
                  <a:pt x="856615" y="48006"/>
                </a:lnTo>
                <a:lnTo>
                  <a:pt x="876426" y="38100"/>
                </a:lnTo>
                <a:lnTo>
                  <a:pt x="856615" y="28194"/>
                </a:lnTo>
                <a:close/>
              </a:path>
            </a:pathLst>
          </a:custGeom>
          <a:solidFill>
            <a:srgbClr val="EC7C30"/>
          </a:solidFill>
        </p:spPr>
        <p:txBody>
          <a:bodyPr wrap="square" lIns="0" tIns="0" rIns="0" bIns="0" rtlCol="0"/>
          <a:lstStyle/>
          <a:p>
            <a:endParaRPr/>
          </a:p>
        </p:txBody>
      </p:sp>
      <p:sp>
        <p:nvSpPr>
          <p:cNvPr id="26" name="object 26"/>
          <p:cNvSpPr/>
          <p:nvPr/>
        </p:nvSpPr>
        <p:spPr>
          <a:xfrm>
            <a:off x="11804904" y="4646676"/>
            <a:ext cx="1624584" cy="1679448"/>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11990958" y="6345682"/>
            <a:ext cx="1292225"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404040"/>
                </a:solidFill>
                <a:latin typeface="Noto Sans"/>
                <a:cs typeface="Noto Sans"/>
              </a:rPr>
              <a:t>S3</a:t>
            </a:r>
            <a:r>
              <a:rPr sz="2200" spc="-65" dirty="0">
                <a:solidFill>
                  <a:srgbClr val="404040"/>
                </a:solidFill>
                <a:latin typeface="Noto Sans"/>
                <a:cs typeface="Noto Sans"/>
              </a:rPr>
              <a:t> </a:t>
            </a:r>
            <a:r>
              <a:rPr sz="2200" spc="-25" dirty="0">
                <a:solidFill>
                  <a:srgbClr val="404040"/>
                </a:solidFill>
                <a:latin typeface="Noto Sans"/>
                <a:cs typeface="Noto Sans"/>
              </a:rPr>
              <a:t>Bucket</a:t>
            </a:r>
            <a:endParaRPr sz="22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42</a:t>
            </a:fld>
            <a:endParaRPr spc="5" dirty="0"/>
          </a:p>
        </p:txBody>
      </p:sp>
      <p:sp>
        <p:nvSpPr>
          <p:cNvPr id="28" name="object 28"/>
          <p:cNvSpPr txBox="1"/>
          <p:nvPr/>
        </p:nvSpPr>
        <p:spPr>
          <a:xfrm>
            <a:off x="8302497" y="5193283"/>
            <a:ext cx="484505" cy="400685"/>
          </a:xfrm>
          <a:prstGeom prst="rect">
            <a:avLst/>
          </a:prstGeom>
        </p:spPr>
        <p:txBody>
          <a:bodyPr vert="horz" wrap="square" lIns="0" tIns="13970" rIns="0" bIns="0" rtlCol="0">
            <a:spAutoFit/>
          </a:bodyPr>
          <a:lstStyle/>
          <a:p>
            <a:pPr marL="12700">
              <a:lnSpc>
                <a:spcPct val="100000"/>
              </a:lnSpc>
              <a:spcBef>
                <a:spcPts val="110"/>
              </a:spcBef>
            </a:pPr>
            <a:r>
              <a:rPr sz="2450" spc="-105" dirty="0">
                <a:solidFill>
                  <a:srgbClr val="333333"/>
                </a:solidFill>
                <a:latin typeface="Noto Sans"/>
                <a:cs typeface="Noto Sans"/>
              </a:rPr>
              <a:t>A</a:t>
            </a:r>
            <a:r>
              <a:rPr sz="2450" spc="-85" dirty="0">
                <a:solidFill>
                  <a:srgbClr val="333333"/>
                </a:solidFill>
                <a:latin typeface="Noto Sans"/>
                <a:cs typeface="Noto Sans"/>
              </a:rPr>
              <a:t>VI</a:t>
            </a:r>
            <a:endParaRPr sz="2450">
              <a:latin typeface="Noto Sans"/>
              <a:cs typeface="Noto Sans"/>
            </a:endParaRPr>
          </a:p>
        </p:txBody>
      </p:sp>
      <p:sp>
        <p:nvSpPr>
          <p:cNvPr id="29" name="object 29"/>
          <p:cNvSpPr txBox="1"/>
          <p:nvPr/>
        </p:nvSpPr>
        <p:spPr>
          <a:xfrm>
            <a:off x="7956550" y="6529578"/>
            <a:ext cx="1175385" cy="400685"/>
          </a:xfrm>
          <a:prstGeom prst="rect">
            <a:avLst/>
          </a:prstGeom>
        </p:spPr>
        <p:txBody>
          <a:bodyPr vert="horz" wrap="square" lIns="0" tIns="13970" rIns="0" bIns="0" rtlCol="0">
            <a:spAutoFit/>
          </a:bodyPr>
          <a:lstStyle/>
          <a:p>
            <a:pPr marL="12700">
              <a:lnSpc>
                <a:spcPct val="100000"/>
              </a:lnSpc>
              <a:spcBef>
                <a:spcPts val="110"/>
              </a:spcBef>
            </a:pPr>
            <a:r>
              <a:rPr sz="2450" dirty="0">
                <a:solidFill>
                  <a:srgbClr val="333333"/>
                </a:solidFill>
                <a:latin typeface="Noto Sans"/>
                <a:cs typeface="Noto Sans"/>
              </a:rPr>
              <a:t>MPE</a:t>
            </a:r>
            <a:r>
              <a:rPr sz="2450" spc="-15" dirty="0">
                <a:solidFill>
                  <a:srgbClr val="333333"/>
                </a:solidFill>
                <a:latin typeface="Noto Sans"/>
                <a:cs typeface="Noto Sans"/>
              </a:rPr>
              <a:t>G</a:t>
            </a:r>
            <a:r>
              <a:rPr sz="2450" dirty="0">
                <a:solidFill>
                  <a:srgbClr val="333333"/>
                </a:solidFill>
                <a:latin typeface="Noto Sans"/>
                <a:cs typeface="Noto Sans"/>
              </a:rPr>
              <a:t>-2</a:t>
            </a:r>
            <a:endParaRPr sz="2450">
              <a:latin typeface="Noto Sans"/>
              <a:cs typeface="Noto Sans"/>
            </a:endParaRPr>
          </a:p>
        </p:txBody>
      </p:sp>
      <p:sp>
        <p:nvSpPr>
          <p:cNvPr id="30" name="object 30"/>
          <p:cNvSpPr txBox="1"/>
          <p:nvPr/>
        </p:nvSpPr>
        <p:spPr>
          <a:xfrm>
            <a:off x="8279383" y="7829498"/>
            <a:ext cx="528955" cy="400685"/>
          </a:xfrm>
          <a:prstGeom prst="rect">
            <a:avLst/>
          </a:prstGeom>
        </p:spPr>
        <p:txBody>
          <a:bodyPr vert="horz" wrap="square" lIns="0" tIns="13970" rIns="0" bIns="0" rtlCol="0">
            <a:spAutoFit/>
          </a:bodyPr>
          <a:lstStyle/>
          <a:p>
            <a:pPr marL="12700">
              <a:lnSpc>
                <a:spcPct val="100000"/>
              </a:lnSpc>
              <a:spcBef>
                <a:spcPts val="110"/>
              </a:spcBef>
            </a:pPr>
            <a:r>
              <a:rPr sz="2450" spc="-10" dirty="0">
                <a:solidFill>
                  <a:srgbClr val="333333"/>
                </a:solidFill>
                <a:latin typeface="Noto Sans"/>
                <a:cs typeface="Noto Sans"/>
              </a:rPr>
              <a:t>F</a:t>
            </a:r>
            <a:r>
              <a:rPr sz="2450" spc="-55" dirty="0">
                <a:solidFill>
                  <a:srgbClr val="333333"/>
                </a:solidFill>
                <a:latin typeface="Noto Sans"/>
                <a:cs typeface="Noto Sans"/>
              </a:rPr>
              <a:t>L</a:t>
            </a:r>
            <a:r>
              <a:rPr sz="2450" spc="-10" dirty="0">
                <a:solidFill>
                  <a:srgbClr val="333333"/>
                </a:solidFill>
                <a:latin typeface="Noto Sans"/>
                <a:cs typeface="Noto Sans"/>
              </a:rPr>
              <a:t>V</a:t>
            </a:r>
            <a:endParaRPr sz="2450">
              <a:latin typeface="Noto Sans"/>
              <a:cs typeface="Noto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5200" y="1981200"/>
            <a:ext cx="14097000" cy="4924425"/>
          </a:xfrm>
        </p:spPr>
        <p:txBody>
          <a:bodyPr/>
          <a:lstStyle/>
          <a:p>
            <a:pPr algn="ctr">
              <a:lnSpc>
                <a:spcPct val="150000"/>
              </a:lnSpc>
            </a:pPr>
            <a:r>
              <a:rPr lang="en-IN" sz="3200" b="1" dirty="0" smtClean="0">
                <a:latin typeface="Times New Roman" pitchFamily="18" charset="0"/>
                <a:cs typeface="Times New Roman" pitchFamily="18" charset="0"/>
              </a:rPr>
              <a:t>Components of Elastic </a:t>
            </a:r>
            <a:r>
              <a:rPr lang="en-IN" sz="3200" b="1" dirty="0" err="1" smtClean="0">
                <a:latin typeface="Times New Roman" pitchFamily="18" charset="0"/>
                <a:cs typeface="Times New Roman" pitchFamily="18" charset="0"/>
              </a:rPr>
              <a:t>Transcoder</a:t>
            </a:r>
            <a:endParaRPr lang="en-IN" sz="3200" b="1" dirty="0" smtClean="0">
              <a:latin typeface="Times New Roman" pitchFamily="18" charset="0"/>
              <a:cs typeface="Times New Roman" pitchFamily="18" charset="0"/>
            </a:endParaRPr>
          </a:p>
          <a:p>
            <a:pPr>
              <a:lnSpc>
                <a:spcPct val="150000"/>
              </a:lnSpc>
            </a:pPr>
            <a:r>
              <a:rPr lang="en-IN" sz="3200" dirty="0" smtClean="0">
                <a:latin typeface="Times New Roman" pitchFamily="18" charset="0"/>
                <a:cs typeface="Times New Roman" pitchFamily="18" charset="0"/>
              </a:rPr>
              <a:t>Elastic </a:t>
            </a:r>
            <a:r>
              <a:rPr lang="en-IN" sz="3200" dirty="0" err="1" smtClean="0">
                <a:latin typeface="Times New Roman" pitchFamily="18" charset="0"/>
                <a:cs typeface="Times New Roman" pitchFamily="18" charset="0"/>
              </a:rPr>
              <a:t>Transcoder</a:t>
            </a:r>
            <a:r>
              <a:rPr lang="en-IN" sz="3200" dirty="0" smtClean="0">
                <a:latin typeface="Times New Roman" pitchFamily="18" charset="0"/>
                <a:cs typeface="Times New Roman" pitchFamily="18" charset="0"/>
              </a:rPr>
              <a:t> consists of four components:</a:t>
            </a:r>
          </a:p>
          <a:p>
            <a:pPr>
              <a:lnSpc>
                <a:spcPct val="150000"/>
              </a:lnSpc>
              <a:buFont typeface="Wingdings" pitchFamily="2" charset="2"/>
              <a:buChar char="Ø"/>
            </a:pPr>
            <a:r>
              <a:rPr lang="en-IN" sz="3200" dirty="0" smtClean="0">
                <a:latin typeface="Times New Roman" pitchFamily="18" charset="0"/>
                <a:cs typeface="Times New Roman" pitchFamily="18" charset="0"/>
              </a:rPr>
              <a:t>Jobs</a:t>
            </a:r>
          </a:p>
          <a:p>
            <a:pPr>
              <a:lnSpc>
                <a:spcPct val="150000"/>
              </a:lnSpc>
              <a:buFont typeface="Wingdings" pitchFamily="2" charset="2"/>
              <a:buChar char="Ø"/>
            </a:pPr>
            <a:r>
              <a:rPr lang="en-IN" sz="3200" dirty="0" smtClean="0">
                <a:latin typeface="Times New Roman" pitchFamily="18" charset="0"/>
                <a:cs typeface="Times New Roman" pitchFamily="18" charset="0"/>
              </a:rPr>
              <a:t>Pipelines</a:t>
            </a:r>
          </a:p>
          <a:p>
            <a:pPr>
              <a:lnSpc>
                <a:spcPct val="150000"/>
              </a:lnSpc>
              <a:buFont typeface="Wingdings" pitchFamily="2" charset="2"/>
              <a:buChar char="Ø"/>
            </a:pPr>
            <a:r>
              <a:rPr lang="en-IN" sz="3200" dirty="0" smtClean="0">
                <a:latin typeface="Times New Roman" pitchFamily="18" charset="0"/>
                <a:cs typeface="Times New Roman" pitchFamily="18" charset="0"/>
              </a:rPr>
              <a:t>Presets</a:t>
            </a:r>
          </a:p>
          <a:p>
            <a:pPr>
              <a:lnSpc>
                <a:spcPct val="150000"/>
              </a:lnSpc>
              <a:buFont typeface="Wingdings" pitchFamily="2" charset="2"/>
              <a:buChar char="Ø"/>
            </a:pPr>
            <a:r>
              <a:rPr lang="en-IN" sz="3200" dirty="0" smtClean="0">
                <a:latin typeface="Times New Roman" pitchFamily="18" charset="0"/>
                <a:cs typeface="Times New Roman" pitchFamily="18" charset="0"/>
              </a:rPr>
              <a:t>Notifications</a:t>
            </a:r>
          </a:p>
          <a:p>
            <a:pPr>
              <a:buFont typeface="Wingdings" pitchFamily="2" charset="2"/>
              <a:buChar char="Ø"/>
            </a:pPr>
            <a:endParaRPr lang="en-IN" sz="32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0"/>
            <a:ext cx="15621000" cy="9079409"/>
          </a:xfrm>
        </p:spPr>
        <p:txBody>
          <a:bodyPr/>
          <a:lstStyle/>
          <a:p>
            <a:pPr algn="l"/>
            <a:r>
              <a:rPr lang="en-IN" sz="2600" b="1" dirty="0" smtClean="0">
                <a:latin typeface="Times New Roman" pitchFamily="18" charset="0"/>
                <a:cs typeface="Times New Roman" pitchFamily="18" charset="0"/>
              </a:rPr>
              <a:t>Jobs</a:t>
            </a:r>
            <a:r>
              <a:rPr lang="en-IN" sz="2600" dirty="0" smtClean="0">
                <a:latin typeface="Times New Roman" pitchFamily="18" charset="0"/>
                <a:cs typeface="Times New Roman" pitchFamily="18" charset="0"/>
              </a:rPr>
              <a:t/>
            </a:r>
            <a:br>
              <a:rPr lang="en-IN" sz="2600" dirty="0" smtClean="0">
                <a:latin typeface="Times New Roman" pitchFamily="18" charset="0"/>
                <a:cs typeface="Times New Roman" pitchFamily="18" charset="0"/>
              </a:rPr>
            </a:br>
            <a:r>
              <a:rPr lang="en-IN" sz="2600" dirty="0" smtClean="0">
                <a:latin typeface="Times New Roman" pitchFamily="18" charset="0"/>
                <a:cs typeface="Times New Roman" pitchFamily="18" charset="0"/>
              </a:rPr>
              <a:t>The main task of the job is to complete the work of </a:t>
            </a:r>
            <a:r>
              <a:rPr lang="en-IN" sz="2600" dirty="0" err="1" smtClean="0">
                <a:latin typeface="Times New Roman" pitchFamily="18" charset="0"/>
                <a:cs typeface="Times New Roman" pitchFamily="18" charset="0"/>
              </a:rPr>
              <a:t>transcoding</a:t>
            </a:r>
            <a:r>
              <a:rPr lang="en-IN" sz="2600" dirty="0" smtClean="0">
                <a:latin typeface="Times New Roman" pitchFamily="18" charset="0"/>
                <a:cs typeface="Times New Roman" pitchFamily="18" charset="0"/>
              </a:rPr>
              <a:t>. Each job can convert a file up to 30 formats. For example, if you want to convert a media file into eight different formats, then a single job creates files in eight formats. When you create a job, you need to specify the name of the file that you want to </a:t>
            </a:r>
            <a:r>
              <a:rPr lang="en-IN" sz="2600" dirty="0" err="1" smtClean="0">
                <a:latin typeface="Times New Roman" pitchFamily="18" charset="0"/>
                <a:cs typeface="Times New Roman" pitchFamily="18" charset="0"/>
              </a:rPr>
              <a:t>transcode</a:t>
            </a:r>
            <a:r>
              <a:rPr lang="en-IN" sz="2600" dirty="0" smtClean="0">
                <a:latin typeface="Times New Roman" pitchFamily="18" charset="0"/>
                <a:cs typeface="Times New Roman" pitchFamily="18" charset="0"/>
              </a:rPr>
              <a:t>.</a:t>
            </a:r>
          </a:p>
          <a:p>
            <a:pPr algn="l"/>
            <a:endParaRPr lang="en-IN" sz="2600" dirty="0" smtClean="0">
              <a:latin typeface="Times New Roman" pitchFamily="18" charset="0"/>
              <a:cs typeface="Times New Roman" pitchFamily="18" charset="0"/>
            </a:endParaRPr>
          </a:p>
          <a:p>
            <a:pPr algn="l"/>
            <a:r>
              <a:rPr lang="en-IN" sz="2600" b="1" dirty="0" smtClean="0">
                <a:latin typeface="Times New Roman" pitchFamily="18" charset="0"/>
                <a:cs typeface="Times New Roman" pitchFamily="18" charset="0"/>
              </a:rPr>
              <a:t>Pipelines</a:t>
            </a:r>
            <a:r>
              <a:rPr lang="en-IN" sz="2600" dirty="0" smtClean="0">
                <a:latin typeface="Times New Roman" pitchFamily="18" charset="0"/>
                <a:cs typeface="Times New Roman" pitchFamily="18" charset="0"/>
              </a:rPr>
              <a:t/>
            </a:r>
            <a:br>
              <a:rPr lang="en-IN" sz="2600" dirty="0" smtClean="0">
                <a:latin typeface="Times New Roman" pitchFamily="18" charset="0"/>
                <a:cs typeface="Times New Roman" pitchFamily="18" charset="0"/>
              </a:rPr>
            </a:br>
            <a:r>
              <a:rPr lang="en-IN" sz="2600" dirty="0" smtClean="0">
                <a:latin typeface="Times New Roman" pitchFamily="18" charset="0"/>
                <a:cs typeface="Times New Roman" pitchFamily="18" charset="0"/>
              </a:rPr>
              <a:t>Pipelines are the queues that consist of your </a:t>
            </a:r>
            <a:r>
              <a:rPr lang="en-IN" sz="2600" dirty="0" err="1" smtClean="0">
                <a:latin typeface="Times New Roman" pitchFamily="18" charset="0"/>
                <a:cs typeface="Times New Roman" pitchFamily="18" charset="0"/>
              </a:rPr>
              <a:t>transcoding</a:t>
            </a:r>
            <a:r>
              <a:rPr lang="en-IN" sz="2600" dirty="0" smtClean="0">
                <a:latin typeface="Times New Roman" pitchFamily="18" charset="0"/>
                <a:cs typeface="Times New Roman" pitchFamily="18" charset="0"/>
              </a:rPr>
              <a:t> jobs. When you create a job, then you need to specify which pipeline you want to add your job. If you want a job to create more than one format, Elastic </a:t>
            </a:r>
            <a:r>
              <a:rPr lang="en-IN" sz="2600" dirty="0" err="1" smtClean="0">
                <a:latin typeface="Times New Roman" pitchFamily="18" charset="0"/>
                <a:cs typeface="Times New Roman" pitchFamily="18" charset="0"/>
              </a:rPr>
              <a:t>Transcoder</a:t>
            </a:r>
            <a:r>
              <a:rPr lang="en-IN" sz="2600" dirty="0" smtClean="0">
                <a:latin typeface="Times New Roman" pitchFamily="18" charset="0"/>
                <a:cs typeface="Times New Roman" pitchFamily="18" charset="0"/>
              </a:rPr>
              <a:t> creates the files for each format in the order you specify the formats in a job.</a:t>
            </a:r>
            <a:br>
              <a:rPr lang="en-IN" sz="2600" dirty="0" smtClean="0">
                <a:latin typeface="Times New Roman" pitchFamily="18" charset="0"/>
                <a:cs typeface="Times New Roman" pitchFamily="18" charset="0"/>
              </a:rPr>
            </a:br>
            <a:r>
              <a:rPr lang="en-IN" sz="2600" dirty="0" smtClean="0">
                <a:latin typeface="Times New Roman" pitchFamily="18" charset="0"/>
                <a:cs typeface="Times New Roman" pitchFamily="18" charset="0"/>
              </a:rPr>
              <a:t>You can create either of the two pipelines, i.e., standard-priority jobs and high-priority jobs. Mainly jobs go into the standard-priority jobs. Sometimes you want to </a:t>
            </a:r>
            <a:r>
              <a:rPr lang="en-IN" sz="2600" dirty="0" err="1" smtClean="0">
                <a:latin typeface="Times New Roman" pitchFamily="18" charset="0"/>
                <a:cs typeface="Times New Roman" pitchFamily="18" charset="0"/>
              </a:rPr>
              <a:t>transcode</a:t>
            </a:r>
            <a:r>
              <a:rPr lang="en-IN" sz="2600" dirty="0" smtClean="0">
                <a:latin typeface="Times New Roman" pitchFamily="18" charset="0"/>
                <a:cs typeface="Times New Roman" pitchFamily="18" charset="0"/>
              </a:rPr>
              <a:t> the file immediately; the high-priority pipeline is used</a:t>
            </a:r>
            <a:r>
              <a:rPr lang="en-IN" sz="2600" dirty="0" smtClean="0">
                <a:latin typeface="Times New Roman" pitchFamily="18" charset="0"/>
                <a:cs typeface="Times New Roman" pitchFamily="18" charset="0"/>
              </a:rPr>
              <a:t>.</a:t>
            </a:r>
          </a:p>
          <a:p>
            <a:pPr algn="l"/>
            <a:endParaRPr lang="en-IN" sz="2600" dirty="0" smtClean="0">
              <a:latin typeface="Times New Roman" pitchFamily="18" charset="0"/>
              <a:cs typeface="Times New Roman" pitchFamily="18" charset="0"/>
            </a:endParaRPr>
          </a:p>
          <a:p>
            <a:pPr algn="l"/>
            <a:r>
              <a:rPr lang="en-IN" sz="2600" b="1" dirty="0" smtClean="0">
                <a:latin typeface="Times New Roman" pitchFamily="18" charset="0"/>
                <a:cs typeface="Times New Roman" pitchFamily="18" charset="0"/>
              </a:rPr>
              <a:t>Presets</a:t>
            </a:r>
            <a:r>
              <a:rPr lang="en-IN" sz="2600" dirty="0" smtClean="0">
                <a:latin typeface="Times New Roman" pitchFamily="18" charset="0"/>
                <a:cs typeface="Times New Roman" pitchFamily="18" charset="0"/>
              </a:rPr>
              <a:t/>
            </a:r>
            <a:br>
              <a:rPr lang="en-IN" sz="2600" dirty="0" smtClean="0">
                <a:latin typeface="Times New Roman" pitchFamily="18" charset="0"/>
                <a:cs typeface="Times New Roman" pitchFamily="18" charset="0"/>
              </a:rPr>
            </a:br>
            <a:r>
              <a:rPr lang="en-IN" sz="2600" dirty="0" smtClean="0">
                <a:latin typeface="Times New Roman" pitchFamily="18" charset="0"/>
                <a:cs typeface="Times New Roman" pitchFamily="18" charset="0"/>
              </a:rPr>
              <a:t>Presets are the templates that contain the settings for </a:t>
            </a:r>
            <a:r>
              <a:rPr lang="en-IN" sz="2600" dirty="0" err="1" smtClean="0">
                <a:latin typeface="Times New Roman" pitchFamily="18" charset="0"/>
                <a:cs typeface="Times New Roman" pitchFamily="18" charset="0"/>
              </a:rPr>
              <a:t>transcoding</a:t>
            </a:r>
            <a:r>
              <a:rPr lang="en-IN" sz="2600" dirty="0" smtClean="0">
                <a:latin typeface="Times New Roman" pitchFamily="18" charset="0"/>
                <a:cs typeface="Times New Roman" pitchFamily="18" charset="0"/>
              </a:rPr>
              <a:t> the media file from one format to another format. Elastic </a:t>
            </a:r>
            <a:r>
              <a:rPr lang="en-IN" sz="2600" dirty="0" err="1" smtClean="0">
                <a:latin typeface="Times New Roman" pitchFamily="18" charset="0"/>
                <a:cs typeface="Times New Roman" pitchFamily="18" charset="0"/>
              </a:rPr>
              <a:t>transcoder</a:t>
            </a:r>
            <a:r>
              <a:rPr lang="en-IN" sz="2600" dirty="0" smtClean="0">
                <a:latin typeface="Times New Roman" pitchFamily="18" charset="0"/>
                <a:cs typeface="Times New Roman" pitchFamily="18" charset="0"/>
              </a:rPr>
              <a:t> consists of some default presets for common formats. You can also create your own presets that are not included in the default presets. You need to specify a preset that you want to use when you create a job</a:t>
            </a:r>
            <a:r>
              <a:rPr lang="en-IN" sz="2600" dirty="0" smtClean="0">
                <a:latin typeface="Times New Roman" pitchFamily="18" charset="0"/>
                <a:cs typeface="Times New Roman" pitchFamily="18" charset="0"/>
              </a:rPr>
              <a:t>.</a:t>
            </a:r>
          </a:p>
          <a:p>
            <a:pPr algn="l"/>
            <a:endParaRPr lang="en-IN" sz="2600" dirty="0" smtClean="0">
              <a:latin typeface="Times New Roman" pitchFamily="18" charset="0"/>
              <a:cs typeface="Times New Roman" pitchFamily="18" charset="0"/>
            </a:endParaRPr>
          </a:p>
          <a:p>
            <a:pPr algn="l"/>
            <a:r>
              <a:rPr lang="en-IN" sz="2600" b="1" dirty="0" smtClean="0">
                <a:latin typeface="Times New Roman" pitchFamily="18" charset="0"/>
                <a:cs typeface="Times New Roman" pitchFamily="18" charset="0"/>
              </a:rPr>
              <a:t>Notifications</a:t>
            </a:r>
            <a:r>
              <a:rPr lang="en-IN" sz="2600" dirty="0" smtClean="0">
                <a:latin typeface="Times New Roman" pitchFamily="18" charset="0"/>
                <a:cs typeface="Times New Roman" pitchFamily="18" charset="0"/>
              </a:rPr>
              <a:t/>
            </a:r>
            <a:br>
              <a:rPr lang="en-IN" sz="2600" dirty="0" smtClean="0">
                <a:latin typeface="Times New Roman" pitchFamily="18" charset="0"/>
                <a:cs typeface="Times New Roman" pitchFamily="18" charset="0"/>
              </a:rPr>
            </a:br>
            <a:r>
              <a:rPr lang="en-IN" sz="2600" dirty="0" smtClean="0">
                <a:latin typeface="Times New Roman" pitchFamily="18" charset="0"/>
                <a:cs typeface="Times New Roman" pitchFamily="18" charset="0"/>
              </a:rPr>
              <a:t>Notification is an optional field which you can configure with the Elastic </a:t>
            </a:r>
            <a:r>
              <a:rPr lang="en-IN" sz="2600" dirty="0" err="1" smtClean="0">
                <a:latin typeface="Times New Roman" pitchFamily="18" charset="0"/>
                <a:cs typeface="Times New Roman" pitchFamily="18" charset="0"/>
              </a:rPr>
              <a:t>Transcoder</a:t>
            </a:r>
            <a:r>
              <a:rPr lang="en-IN" sz="2600" dirty="0" smtClean="0">
                <a:latin typeface="Times New Roman" pitchFamily="18" charset="0"/>
                <a:cs typeface="Times New Roman" pitchFamily="18" charset="0"/>
              </a:rPr>
              <a:t>. Notification Service is a service that keeps you updated with the status of your job: when Elastic </a:t>
            </a:r>
            <a:r>
              <a:rPr lang="en-IN" sz="2600" dirty="0" err="1" smtClean="0">
                <a:latin typeface="Times New Roman" pitchFamily="18" charset="0"/>
                <a:cs typeface="Times New Roman" pitchFamily="18" charset="0"/>
              </a:rPr>
              <a:t>Transcoder</a:t>
            </a:r>
            <a:r>
              <a:rPr lang="en-IN" sz="2600" dirty="0" smtClean="0">
                <a:latin typeface="Times New Roman" pitchFamily="18" charset="0"/>
                <a:cs typeface="Times New Roman" pitchFamily="18" charset="0"/>
              </a:rPr>
              <a:t> starts processing your job, when Elastic </a:t>
            </a:r>
            <a:r>
              <a:rPr lang="en-IN" sz="2600" dirty="0" err="1" smtClean="0">
                <a:latin typeface="Times New Roman" pitchFamily="18" charset="0"/>
                <a:cs typeface="Times New Roman" pitchFamily="18" charset="0"/>
              </a:rPr>
              <a:t>Transcoder</a:t>
            </a:r>
            <a:r>
              <a:rPr lang="en-IN" sz="2600" dirty="0" smtClean="0">
                <a:latin typeface="Times New Roman" pitchFamily="18" charset="0"/>
                <a:cs typeface="Times New Roman" pitchFamily="18" charset="0"/>
              </a:rPr>
              <a:t> finishes its job, whether the Elastic </a:t>
            </a:r>
            <a:r>
              <a:rPr lang="en-IN" sz="2600" dirty="0" err="1" smtClean="0">
                <a:latin typeface="Times New Roman" pitchFamily="18" charset="0"/>
                <a:cs typeface="Times New Roman" pitchFamily="18" charset="0"/>
              </a:rPr>
              <a:t>Transcoder</a:t>
            </a:r>
            <a:r>
              <a:rPr lang="en-IN" sz="2600" dirty="0" smtClean="0">
                <a:latin typeface="Times New Roman" pitchFamily="18" charset="0"/>
                <a:cs typeface="Times New Roman" pitchFamily="18" charset="0"/>
              </a:rPr>
              <a:t> encounters an error condition or </a:t>
            </a:r>
            <a:r>
              <a:rPr lang="en-IN" sz="2600" dirty="0" err="1" smtClean="0">
                <a:latin typeface="Times New Roman" pitchFamily="18" charset="0"/>
                <a:cs typeface="Times New Roman" pitchFamily="18" charset="0"/>
              </a:rPr>
              <a:t>not.You</a:t>
            </a:r>
            <a:r>
              <a:rPr lang="en-IN" sz="2600" dirty="0" smtClean="0">
                <a:latin typeface="Times New Roman" pitchFamily="18" charset="0"/>
                <a:cs typeface="Times New Roman" pitchFamily="18" charset="0"/>
              </a:rPr>
              <a:t> can configure Notifications when you create a pipeline.</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3940">
              <a:lnSpc>
                <a:spcPct val="100000"/>
              </a:lnSpc>
              <a:spcBef>
                <a:spcPts val="100"/>
              </a:spcBef>
            </a:pPr>
            <a:r>
              <a:rPr spc="-50" dirty="0"/>
              <a:t>Knowledge</a:t>
            </a:r>
            <a:r>
              <a:rPr spc="-85" dirty="0"/>
              <a:t> </a:t>
            </a:r>
            <a:r>
              <a:rPr dirty="0"/>
              <a:t>Check</a:t>
            </a:r>
          </a:p>
        </p:txBody>
      </p:sp>
      <p:sp>
        <p:nvSpPr>
          <p:cNvPr id="3" name="object 3"/>
          <p:cNvSpPr/>
          <p:nvPr/>
        </p:nvSpPr>
        <p:spPr>
          <a:xfrm>
            <a:off x="3608832" y="3169920"/>
            <a:ext cx="3555491" cy="3031235"/>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0433685" cy="99060"/>
            <a:chOff x="0" y="0"/>
            <a:chExt cx="10433685" cy="99060"/>
          </a:xfrm>
        </p:grpSpPr>
        <p:sp>
          <p:nvSpPr>
            <p:cNvPr id="5" name="object 5"/>
            <p:cNvSpPr/>
            <p:nvPr/>
          </p:nvSpPr>
          <p:spPr>
            <a:xfrm>
              <a:off x="0" y="0"/>
              <a:ext cx="1457325" cy="99060"/>
            </a:xfrm>
            <a:custGeom>
              <a:avLst/>
              <a:gdLst/>
              <a:ahLst/>
              <a:cxn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99060"/>
            </a:xfrm>
            <a:custGeom>
              <a:avLst/>
              <a:gdLst/>
              <a:ahLst/>
              <a:cxn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99060"/>
            </a:xfrm>
            <a:custGeom>
              <a:avLst/>
              <a:gdLst/>
              <a:ahLst/>
              <a:cxn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99060"/>
            </a:xfrm>
            <a:custGeom>
              <a:avLst/>
              <a:gdLst/>
              <a:ahLst/>
              <a:cxn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599419" y="0"/>
            <a:ext cx="5651500" cy="99060"/>
            <a:chOff x="10599419" y="0"/>
            <a:chExt cx="5651500" cy="99060"/>
          </a:xfrm>
        </p:grpSpPr>
        <p:sp>
          <p:nvSpPr>
            <p:cNvPr id="10" name="object 10"/>
            <p:cNvSpPr/>
            <p:nvPr/>
          </p:nvSpPr>
          <p:spPr>
            <a:xfrm>
              <a:off x="10599419" y="0"/>
              <a:ext cx="1668780" cy="99060"/>
            </a:xfrm>
            <a:custGeom>
              <a:avLst/>
              <a:gdLst/>
              <a:ahLst/>
              <a:cxn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wrap="square" lIns="0" tIns="0" rIns="0" bIns="0" rtlCol="0"/>
            <a:lstStyle/>
            <a:p>
              <a:endParaRPr/>
            </a:p>
          </p:txBody>
        </p:sp>
        <p:sp>
          <p:nvSpPr>
            <p:cNvPr id="11" name="object 11"/>
            <p:cNvSpPr/>
            <p:nvPr/>
          </p:nvSpPr>
          <p:spPr>
            <a:xfrm>
              <a:off x="12268199" y="0"/>
              <a:ext cx="3982720" cy="99060"/>
            </a:xfrm>
            <a:custGeom>
              <a:avLst/>
              <a:gdLst/>
              <a:ahLst/>
              <a:cxn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45</a:t>
            </a:fld>
            <a:endParaRPr spc="5"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00" y="687323"/>
            <a:ext cx="169037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42545" algn="ctr">
              <a:lnSpc>
                <a:spcPct val="100000"/>
              </a:lnSpc>
              <a:spcBef>
                <a:spcPts val="1705"/>
              </a:spcBef>
            </a:pPr>
            <a:r>
              <a:rPr sz="1800" spc="-10" dirty="0">
                <a:latin typeface="Noto Sans"/>
                <a:cs typeface="Noto Sans"/>
              </a:rPr>
              <a:t>KNOWLEDGE</a:t>
            </a:r>
            <a:endParaRPr sz="1800">
              <a:latin typeface="Noto Sans"/>
              <a:cs typeface="Noto Sans"/>
            </a:endParaRPr>
          </a:p>
          <a:p>
            <a:pPr marL="41910" algn="ctr">
              <a:lnSpc>
                <a:spcPct val="100000"/>
              </a:lnSpc>
            </a:pPr>
            <a:r>
              <a:rPr sz="1800" spc="-5" dirty="0">
                <a:latin typeface="Noto Sans"/>
                <a:cs typeface="Noto Sans"/>
              </a:rPr>
              <a:t>CHECK</a:t>
            </a:r>
            <a:endParaRPr sz="18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46</a:t>
            </a:fld>
            <a:endParaRPr spc="5" dirty="0"/>
          </a:p>
        </p:txBody>
      </p:sp>
      <p:sp>
        <p:nvSpPr>
          <p:cNvPr id="3" name="object 3"/>
          <p:cNvSpPr txBox="1"/>
          <p:nvPr/>
        </p:nvSpPr>
        <p:spPr>
          <a:xfrm>
            <a:off x="1742948" y="2881376"/>
            <a:ext cx="275590"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a.</a:t>
            </a:r>
            <a:endParaRPr sz="2400">
              <a:latin typeface="Noto Sans"/>
              <a:cs typeface="Noto Sans"/>
            </a:endParaRPr>
          </a:p>
        </p:txBody>
      </p:sp>
      <p:sp>
        <p:nvSpPr>
          <p:cNvPr id="4" name="object 4"/>
          <p:cNvSpPr txBox="1"/>
          <p:nvPr/>
        </p:nvSpPr>
        <p:spPr>
          <a:xfrm>
            <a:off x="1742948" y="370255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b.</a:t>
            </a:r>
            <a:endParaRPr sz="2400">
              <a:latin typeface="Noto Sans"/>
              <a:cs typeface="Noto Sans"/>
            </a:endParaRPr>
          </a:p>
        </p:txBody>
      </p:sp>
      <p:sp>
        <p:nvSpPr>
          <p:cNvPr id="5" name="object 5"/>
          <p:cNvSpPr txBox="1"/>
          <p:nvPr/>
        </p:nvSpPr>
        <p:spPr>
          <a:xfrm>
            <a:off x="1742948" y="4523308"/>
            <a:ext cx="25146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c.</a:t>
            </a:r>
            <a:endParaRPr sz="2400">
              <a:latin typeface="Noto Sans"/>
              <a:cs typeface="Noto Sans"/>
            </a:endParaRPr>
          </a:p>
        </p:txBody>
      </p:sp>
      <p:sp>
        <p:nvSpPr>
          <p:cNvPr id="6" name="object 6"/>
          <p:cNvSpPr txBox="1"/>
          <p:nvPr/>
        </p:nvSpPr>
        <p:spPr>
          <a:xfrm>
            <a:off x="1742948" y="534504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d.</a:t>
            </a:r>
            <a:endParaRPr sz="2400">
              <a:latin typeface="Noto Sans"/>
              <a:cs typeface="Noto Sans"/>
            </a:endParaRPr>
          </a:p>
        </p:txBody>
      </p:sp>
      <p:sp>
        <p:nvSpPr>
          <p:cNvPr id="7" name="object 7"/>
          <p:cNvSpPr txBox="1"/>
          <p:nvPr/>
        </p:nvSpPr>
        <p:spPr>
          <a:xfrm>
            <a:off x="2191511" y="1335989"/>
            <a:ext cx="13669010" cy="360680"/>
          </a:xfrm>
          <a:prstGeom prst="rect">
            <a:avLst/>
          </a:prstGeom>
        </p:spPr>
        <p:txBody>
          <a:bodyPr vert="horz" wrap="square" lIns="0" tIns="12065" rIns="0" bIns="0" rtlCol="0">
            <a:spAutoFit/>
          </a:bodyPr>
          <a:lstStyle/>
          <a:p>
            <a:pPr marL="210185">
              <a:lnSpc>
                <a:spcPct val="100000"/>
              </a:lnSpc>
              <a:spcBef>
                <a:spcPts val="95"/>
              </a:spcBef>
            </a:pPr>
            <a:r>
              <a:rPr sz="2200" spc="-20" dirty="0">
                <a:latin typeface="Noto Sans"/>
                <a:cs typeface="Noto Sans"/>
              </a:rPr>
              <a:t>What </a:t>
            </a:r>
            <a:r>
              <a:rPr sz="2200" spc="-10" dirty="0">
                <a:latin typeface="Noto Sans"/>
                <a:cs typeface="Noto Sans"/>
              </a:rPr>
              <a:t>is Amazon </a:t>
            </a:r>
            <a:r>
              <a:rPr sz="2200" spc="-15" dirty="0">
                <a:latin typeface="Noto Sans"/>
                <a:cs typeface="Noto Sans"/>
              </a:rPr>
              <a:t>Elastic </a:t>
            </a:r>
            <a:r>
              <a:rPr sz="2200" spc="-30" dirty="0">
                <a:latin typeface="Noto Sans"/>
                <a:cs typeface="Noto Sans"/>
              </a:rPr>
              <a:t>Transcoder </a:t>
            </a:r>
            <a:r>
              <a:rPr sz="2200" spc="-15" dirty="0">
                <a:latin typeface="Noto Sans"/>
                <a:cs typeface="Noto Sans"/>
              </a:rPr>
              <a:t>used</a:t>
            </a:r>
            <a:r>
              <a:rPr sz="2200" spc="165" dirty="0">
                <a:latin typeface="Noto Sans"/>
                <a:cs typeface="Noto Sans"/>
              </a:rPr>
              <a:t> </a:t>
            </a:r>
            <a:r>
              <a:rPr sz="2200" spc="-10" dirty="0">
                <a:latin typeface="Noto Sans"/>
                <a:cs typeface="Noto Sans"/>
              </a:rPr>
              <a:t>for?</a:t>
            </a:r>
            <a:endParaRPr sz="2200">
              <a:latin typeface="Noto Sans"/>
              <a:cs typeface="Noto Sans"/>
            </a:endParaRPr>
          </a:p>
        </p:txBody>
      </p:sp>
      <p:sp>
        <p:nvSpPr>
          <p:cNvPr id="8" name="object 8"/>
          <p:cNvSpPr txBox="1"/>
          <p:nvPr/>
        </p:nvSpPr>
        <p:spPr>
          <a:xfrm>
            <a:off x="2408682" y="2960877"/>
            <a:ext cx="3465195" cy="360680"/>
          </a:xfrm>
          <a:prstGeom prst="rect">
            <a:avLst/>
          </a:prstGeom>
        </p:spPr>
        <p:txBody>
          <a:bodyPr vert="horz" wrap="square" lIns="0" tIns="12065" rIns="0" bIns="0" rtlCol="0">
            <a:spAutoFit/>
          </a:bodyPr>
          <a:lstStyle/>
          <a:p>
            <a:pPr marL="12700">
              <a:lnSpc>
                <a:spcPct val="100000"/>
              </a:lnSpc>
              <a:spcBef>
                <a:spcPts val="95"/>
              </a:spcBef>
            </a:pPr>
            <a:r>
              <a:rPr sz="2200" spc="-40" dirty="0">
                <a:latin typeface="Noto Sans"/>
                <a:cs typeface="Noto Sans"/>
              </a:rPr>
              <a:t>Streaming </a:t>
            </a:r>
            <a:r>
              <a:rPr sz="2200" spc="-25" dirty="0">
                <a:latin typeface="Noto Sans"/>
                <a:cs typeface="Noto Sans"/>
              </a:rPr>
              <a:t>real </a:t>
            </a:r>
            <a:r>
              <a:rPr sz="2200" spc="-20" dirty="0">
                <a:latin typeface="Noto Sans"/>
                <a:cs typeface="Noto Sans"/>
              </a:rPr>
              <a:t>time</a:t>
            </a:r>
            <a:r>
              <a:rPr sz="2200" spc="110" dirty="0">
                <a:latin typeface="Noto Sans"/>
                <a:cs typeface="Noto Sans"/>
              </a:rPr>
              <a:t> </a:t>
            </a:r>
            <a:r>
              <a:rPr sz="2200" spc="-20" dirty="0">
                <a:latin typeface="Noto Sans"/>
                <a:cs typeface="Noto Sans"/>
              </a:rPr>
              <a:t>media</a:t>
            </a:r>
            <a:endParaRPr sz="2200">
              <a:latin typeface="Noto Sans"/>
              <a:cs typeface="Noto Sans"/>
            </a:endParaRPr>
          </a:p>
        </p:txBody>
      </p:sp>
      <p:sp>
        <p:nvSpPr>
          <p:cNvPr id="9" name="object 9"/>
          <p:cNvSpPr txBox="1"/>
          <p:nvPr/>
        </p:nvSpPr>
        <p:spPr>
          <a:xfrm>
            <a:off x="2408682" y="3786632"/>
            <a:ext cx="4436110" cy="360680"/>
          </a:xfrm>
          <a:prstGeom prst="rect">
            <a:avLst/>
          </a:prstGeom>
        </p:spPr>
        <p:txBody>
          <a:bodyPr vert="horz" wrap="square" lIns="0" tIns="12065" rIns="0" bIns="0" rtlCol="0">
            <a:spAutoFit/>
          </a:bodyPr>
          <a:lstStyle/>
          <a:p>
            <a:pPr marL="12700">
              <a:lnSpc>
                <a:spcPct val="100000"/>
              </a:lnSpc>
              <a:spcBef>
                <a:spcPts val="95"/>
              </a:spcBef>
            </a:pPr>
            <a:r>
              <a:rPr sz="2200" spc="-35" dirty="0">
                <a:latin typeface="Noto Sans"/>
                <a:cs typeface="Noto Sans"/>
              </a:rPr>
              <a:t>Storing </a:t>
            </a:r>
            <a:r>
              <a:rPr sz="2200" spc="-20" dirty="0">
                <a:latin typeface="Noto Sans"/>
                <a:cs typeface="Noto Sans"/>
              </a:rPr>
              <a:t>media </a:t>
            </a:r>
            <a:r>
              <a:rPr sz="2200" spc="-15" dirty="0">
                <a:latin typeface="Noto Sans"/>
                <a:cs typeface="Noto Sans"/>
              </a:rPr>
              <a:t>files cost</a:t>
            </a:r>
            <a:r>
              <a:rPr sz="2200" spc="160" dirty="0">
                <a:latin typeface="Noto Sans"/>
                <a:cs typeface="Noto Sans"/>
              </a:rPr>
              <a:t> </a:t>
            </a:r>
            <a:r>
              <a:rPr sz="2200" spc="-20" dirty="0">
                <a:latin typeface="Noto Sans"/>
                <a:cs typeface="Noto Sans"/>
              </a:rPr>
              <a:t>effectively</a:t>
            </a:r>
            <a:endParaRPr sz="2200">
              <a:latin typeface="Noto Sans"/>
              <a:cs typeface="Noto Sans"/>
            </a:endParaRPr>
          </a:p>
        </p:txBody>
      </p:sp>
      <p:sp>
        <p:nvSpPr>
          <p:cNvPr id="10" name="object 10"/>
          <p:cNvSpPr txBox="1"/>
          <p:nvPr/>
        </p:nvSpPr>
        <p:spPr>
          <a:xfrm>
            <a:off x="2408682" y="4593717"/>
            <a:ext cx="5570855" cy="360680"/>
          </a:xfrm>
          <a:prstGeom prst="rect">
            <a:avLst/>
          </a:prstGeom>
        </p:spPr>
        <p:txBody>
          <a:bodyPr vert="horz" wrap="square" lIns="0" tIns="12065" rIns="0" bIns="0" rtlCol="0">
            <a:spAutoFit/>
          </a:bodyPr>
          <a:lstStyle/>
          <a:p>
            <a:pPr marL="12700">
              <a:lnSpc>
                <a:spcPct val="100000"/>
              </a:lnSpc>
              <a:spcBef>
                <a:spcPts val="95"/>
              </a:spcBef>
            </a:pPr>
            <a:r>
              <a:rPr sz="2200" spc="-30" dirty="0">
                <a:latin typeface="Noto Sans"/>
                <a:cs typeface="Noto Sans"/>
              </a:rPr>
              <a:t>Converting </a:t>
            </a:r>
            <a:r>
              <a:rPr sz="2200" spc="-20" dirty="0">
                <a:latin typeface="Noto Sans"/>
                <a:cs typeface="Noto Sans"/>
              </a:rPr>
              <a:t>media </a:t>
            </a:r>
            <a:r>
              <a:rPr sz="2200" spc="-15" dirty="0">
                <a:latin typeface="Noto Sans"/>
                <a:cs typeface="Noto Sans"/>
              </a:rPr>
              <a:t>files to </a:t>
            </a:r>
            <a:r>
              <a:rPr sz="2200" spc="-20" dirty="0">
                <a:latin typeface="Noto Sans"/>
                <a:cs typeface="Noto Sans"/>
              </a:rPr>
              <a:t>different</a:t>
            </a:r>
            <a:r>
              <a:rPr sz="2200" spc="165" dirty="0">
                <a:latin typeface="Noto Sans"/>
                <a:cs typeface="Noto Sans"/>
              </a:rPr>
              <a:t> </a:t>
            </a:r>
            <a:r>
              <a:rPr sz="2200" spc="-15" dirty="0">
                <a:latin typeface="Noto Sans"/>
                <a:cs typeface="Noto Sans"/>
              </a:rPr>
              <a:t>formats</a:t>
            </a:r>
            <a:endParaRPr sz="2200">
              <a:latin typeface="Noto Sans"/>
              <a:cs typeface="Noto Sans"/>
            </a:endParaRPr>
          </a:p>
        </p:txBody>
      </p:sp>
      <p:sp>
        <p:nvSpPr>
          <p:cNvPr id="11" name="object 11"/>
          <p:cNvSpPr txBox="1"/>
          <p:nvPr/>
        </p:nvSpPr>
        <p:spPr>
          <a:xfrm>
            <a:off x="2408682" y="5418836"/>
            <a:ext cx="6421120" cy="360680"/>
          </a:xfrm>
          <a:prstGeom prst="rect">
            <a:avLst/>
          </a:prstGeom>
        </p:spPr>
        <p:txBody>
          <a:bodyPr vert="horz" wrap="square" lIns="0" tIns="12065" rIns="0" bIns="0" rtlCol="0">
            <a:spAutoFit/>
          </a:bodyPr>
          <a:lstStyle/>
          <a:p>
            <a:pPr marL="12700">
              <a:lnSpc>
                <a:spcPct val="100000"/>
              </a:lnSpc>
              <a:spcBef>
                <a:spcPts val="95"/>
              </a:spcBef>
            </a:pPr>
            <a:r>
              <a:rPr sz="2200" spc="-40" dirty="0">
                <a:latin typeface="Noto Sans"/>
                <a:cs typeface="Noto Sans"/>
              </a:rPr>
              <a:t>Providing </a:t>
            </a:r>
            <a:r>
              <a:rPr sz="2200" spc="-30" dirty="0">
                <a:latin typeface="Noto Sans"/>
                <a:cs typeface="Noto Sans"/>
              </a:rPr>
              <a:t>low </a:t>
            </a:r>
            <a:r>
              <a:rPr sz="2200" spc="-15" dirty="0">
                <a:latin typeface="Noto Sans"/>
                <a:cs typeface="Noto Sans"/>
              </a:rPr>
              <a:t>latency </a:t>
            </a:r>
            <a:r>
              <a:rPr sz="2200" spc="-20" dirty="0">
                <a:latin typeface="Noto Sans"/>
                <a:cs typeface="Noto Sans"/>
              </a:rPr>
              <a:t>media </a:t>
            </a:r>
            <a:r>
              <a:rPr sz="2200" spc="-15" dirty="0">
                <a:latin typeface="Noto Sans"/>
                <a:cs typeface="Noto Sans"/>
              </a:rPr>
              <a:t>content </a:t>
            </a:r>
            <a:r>
              <a:rPr sz="2200" spc="-10" dirty="0">
                <a:latin typeface="Noto Sans"/>
                <a:cs typeface="Noto Sans"/>
              </a:rPr>
              <a:t>to </a:t>
            </a:r>
            <a:r>
              <a:rPr sz="2200" spc="-15" dirty="0">
                <a:latin typeface="Noto Sans"/>
                <a:cs typeface="Noto Sans"/>
              </a:rPr>
              <a:t>end</a:t>
            </a:r>
            <a:r>
              <a:rPr sz="2200" spc="220" dirty="0">
                <a:latin typeface="Noto Sans"/>
                <a:cs typeface="Noto Sans"/>
              </a:rPr>
              <a:t> </a:t>
            </a:r>
            <a:r>
              <a:rPr sz="2200" spc="-15" dirty="0">
                <a:latin typeface="Noto Sans"/>
                <a:cs typeface="Noto Sans"/>
              </a:rPr>
              <a:t>users</a:t>
            </a:r>
            <a:endParaRPr sz="2200">
              <a:latin typeface="Noto Sans"/>
              <a:cs typeface="Noto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05477" y="8793826"/>
            <a:ext cx="904335" cy="256222"/>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83108" y="675131"/>
            <a:ext cx="15389860" cy="1734820"/>
            <a:chOff x="483108" y="675131"/>
            <a:chExt cx="15389860" cy="1734820"/>
          </a:xfrm>
        </p:grpSpPr>
        <p:sp>
          <p:nvSpPr>
            <p:cNvPr id="4" name="object 4"/>
            <p:cNvSpPr/>
            <p:nvPr/>
          </p:nvSpPr>
          <p:spPr>
            <a:xfrm>
              <a:off x="489204" y="681227"/>
              <a:ext cx="15377160" cy="1722120"/>
            </a:xfrm>
            <a:custGeom>
              <a:avLst/>
              <a:gdLst/>
              <a:ahLst/>
              <a:cxnLst/>
              <a:rect l="l" t="t" r="r" b="b"/>
              <a:pathLst>
                <a:path w="15377160" h="1722120">
                  <a:moveTo>
                    <a:pt x="0" y="1722120"/>
                  </a:moveTo>
                  <a:lnTo>
                    <a:pt x="15377160" y="1722120"/>
                  </a:lnTo>
                  <a:lnTo>
                    <a:pt x="15377160" y="0"/>
                  </a:lnTo>
                  <a:lnTo>
                    <a:pt x="0" y="0"/>
                  </a:lnTo>
                  <a:lnTo>
                    <a:pt x="0" y="1722120"/>
                  </a:lnTo>
                  <a:close/>
                </a:path>
              </a:pathLst>
            </a:custGeom>
            <a:ln w="12191">
              <a:solidFill>
                <a:srgbClr val="C55A11"/>
              </a:solidFill>
            </a:ln>
          </p:spPr>
          <p:txBody>
            <a:bodyPr wrap="square" lIns="0" tIns="0" rIns="0" bIns="0" rtlCol="0"/>
            <a:lstStyle/>
            <a:p>
              <a:endParaRPr/>
            </a:p>
          </p:txBody>
        </p:sp>
        <p:sp>
          <p:nvSpPr>
            <p:cNvPr id="5" name="object 5"/>
            <p:cNvSpPr/>
            <p:nvPr/>
          </p:nvSpPr>
          <p:spPr>
            <a:xfrm>
              <a:off x="2188463" y="681227"/>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6" name="object 6"/>
          <p:cNvSpPr/>
          <p:nvPr/>
        </p:nvSpPr>
        <p:spPr>
          <a:xfrm>
            <a:off x="13872971"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95300" y="687323"/>
            <a:ext cx="169037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42545" algn="ctr">
              <a:lnSpc>
                <a:spcPct val="100000"/>
              </a:lnSpc>
              <a:spcBef>
                <a:spcPts val="1705"/>
              </a:spcBef>
            </a:pPr>
            <a:r>
              <a:rPr sz="1800" spc="-10" dirty="0">
                <a:latin typeface="Noto Sans"/>
                <a:cs typeface="Noto Sans"/>
              </a:rPr>
              <a:t>KNOWLEDGE</a:t>
            </a:r>
            <a:endParaRPr sz="1800">
              <a:latin typeface="Noto Sans"/>
              <a:cs typeface="Noto Sans"/>
            </a:endParaRPr>
          </a:p>
          <a:p>
            <a:pPr marL="41910" algn="ctr">
              <a:lnSpc>
                <a:spcPct val="100000"/>
              </a:lnSpc>
            </a:pPr>
            <a:r>
              <a:rPr sz="1800" spc="-5" dirty="0">
                <a:latin typeface="Noto Sans"/>
                <a:cs typeface="Noto Sans"/>
              </a:rPr>
              <a:t>CHECK</a:t>
            </a:r>
            <a:endParaRPr sz="1800">
              <a:latin typeface="Noto Sans"/>
              <a:cs typeface="Noto Sans"/>
            </a:endParaRPr>
          </a:p>
        </p:txBody>
      </p:sp>
      <p:sp>
        <p:nvSpPr>
          <p:cNvPr id="8" name="object 8"/>
          <p:cNvSpPr txBox="1"/>
          <p:nvPr/>
        </p:nvSpPr>
        <p:spPr>
          <a:xfrm>
            <a:off x="1742948" y="2881376"/>
            <a:ext cx="275590"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a.</a:t>
            </a:r>
            <a:endParaRPr sz="2400">
              <a:latin typeface="Noto Sans"/>
              <a:cs typeface="Noto Sans"/>
            </a:endParaRPr>
          </a:p>
        </p:txBody>
      </p:sp>
      <p:sp>
        <p:nvSpPr>
          <p:cNvPr id="9" name="object 9"/>
          <p:cNvSpPr txBox="1"/>
          <p:nvPr/>
        </p:nvSpPr>
        <p:spPr>
          <a:xfrm>
            <a:off x="1742948" y="370255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b.</a:t>
            </a:r>
            <a:endParaRPr sz="2400">
              <a:latin typeface="Noto Sans"/>
              <a:cs typeface="Noto Sans"/>
            </a:endParaRPr>
          </a:p>
        </p:txBody>
      </p:sp>
      <p:sp>
        <p:nvSpPr>
          <p:cNvPr id="10" name="object 10"/>
          <p:cNvSpPr txBox="1"/>
          <p:nvPr/>
        </p:nvSpPr>
        <p:spPr>
          <a:xfrm>
            <a:off x="1742948" y="4523308"/>
            <a:ext cx="25146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c.</a:t>
            </a:r>
            <a:endParaRPr sz="2400">
              <a:latin typeface="Noto Sans"/>
              <a:cs typeface="Noto Sans"/>
            </a:endParaRPr>
          </a:p>
        </p:txBody>
      </p:sp>
      <p:sp>
        <p:nvSpPr>
          <p:cNvPr id="11" name="object 11"/>
          <p:cNvSpPr txBox="1"/>
          <p:nvPr/>
        </p:nvSpPr>
        <p:spPr>
          <a:xfrm>
            <a:off x="1742948" y="5345048"/>
            <a:ext cx="294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d.</a:t>
            </a:r>
            <a:endParaRPr sz="2400">
              <a:latin typeface="Noto Sans"/>
              <a:cs typeface="Noto Sans"/>
            </a:endParaRPr>
          </a:p>
        </p:txBody>
      </p:sp>
      <p:grpSp>
        <p:nvGrpSpPr>
          <p:cNvPr id="12" name="object 12"/>
          <p:cNvGrpSpPr/>
          <p:nvPr/>
        </p:nvGrpSpPr>
        <p:grpSpPr>
          <a:xfrm>
            <a:off x="0" y="0"/>
            <a:ext cx="10433685" cy="99060"/>
            <a:chOff x="0" y="0"/>
            <a:chExt cx="10433685" cy="99060"/>
          </a:xfrm>
        </p:grpSpPr>
        <p:sp>
          <p:nvSpPr>
            <p:cNvPr id="13" name="object 13"/>
            <p:cNvSpPr/>
            <p:nvPr/>
          </p:nvSpPr>
          <p:spPr>
            <a:xfrm>
              <a:off x="0" y="0"/>
              <a:ext cx="1457325" cy="99060"/>
            </a:xfrm>
            <a:custGeom>
              <a:avLst/>
              <a:gdLst/>
              <a:ahLst/>
              <a:cxn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wrap="square" lIns="0" tIns="0" rIns="0" bIns="0" rtlCol="0"/>
            <a:lstStyle/>
            <a:p>
              <a:endParaRPr/>
            </a:p>
          </p:txBody>
        </p:sp>
        <p:sp>
          <p:nvSpPr>
            <p:cNvPr id="14" name="object 14"/>
            <p:cNvSpPr/>
            <p:nvPr/>
          </p:nvSpPr>
          <p:spPr>
            <a:xfrm>
              <a:off x="1456944" y="0"/>
              <a:ext cx="7101840" cy="99060"/>
            </a:xfrm>
            <a:custGeom>
              <a:avLst/>
              <a:gdLst/>
              <a:ahLst/>
              <a:cxn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wrap="square" lIns="0" tIns="0" rIns="0" bIns="0" rtlCol="0"/>
            <a:lstStyle/>
            <a:p>
              <a:endParaRPr/>
            </a:p>
          </p:txBody>
        </p:sp>
        <p:sp>
          <p:nvSpPr>
            <p:cNvPr id="15" name="object 15"/>
            <p:cNvSpPr/>
            <p:nvPr/>
          </p:nvSpPr>
          <p:spPr>
            <a:xfrm>
              <a:off x="8558783" y="0"/>
              <a:ext cx="1405255" cy="99060"/>
            </a:xfrm>
            <a:custGeom>
              <a:avLst/>
              <a:gdLst/>
              <a:ahLst/>
              <a:cxn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wrap="square" lIns="0" tIns="0" rIns="0" bIns="0" rtlCol="0"/>
            <a:lstStyle/>
            <a:p>
              <a:endParaRPr/>
            </a:p>
          </p:txBody>
        </p:sp>
        <p:sp>
          <p:nvSpPr>
            <p:cNvPr id="16" name="object 16"/>
            <p:cNvSpPr/>
            <p:nvPr/>
          </p:nvSpPr>
          <p:spPr>
            <a:xfrm>
              <a:off x="9963911" y="0"/>
              <a:ext cx="469900" cy="99060"/>
            </a:xfrm>
            <a:custGeom>
              <a:avLst/>
              <a:gdLst/>
              <a:ahLst/>
              <a:cxn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wrap="square" lIns="0" tIns="0" rIns="0" bIns="0" rtlCol="0"/>
            <a:lstStyle/>
            <a:p>
              <a:endParaRPr/>
            </a:p>
          </p:txBody>
        </p:sp>
      </p:grpSp>
      <p:grpSp>
        <p:nvGrpSpPr>
          <p:cNvPr id="17" name="object 17"/>
          <p:cNvGrpSpPr/>
          <p:nvPr/>
        </p:nvGrpSpPr>
        <p:grpSpPr>
          <a:xfrm>
            <a:off x="10599419" y="0"/>
            <a:ext cx="5651500" cy="99060"/>
            <a:chOff x="10599419" y="0"/>
            <a:chExt cx="5651500" cy="99060"/>
          </a:xfrm>
        </p:grpSpPr>
        <p:sp>
          <p:nvSpPr>
            <p:cNvPr id="18" name="object 18"/>
            <p:cNvSpPr/>
            <p:nvPr/>
          </p:nvSpPr>
          <p:spPr>
            <a:xfrm>
              <a:off x="10599419" y="0"/>
              <a:ext cx="1668780" cy="99060"/>
            </a:xfrm>
            <a:custGeom>
              <a:avLst/>
              <a:gdLst/>
              <a:ahLst/>
              <a:cxn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wrap="square" lIns="0" tIns="0" rIns="0" bIns="0" rtlCol="0"/>
            <a:lstStyle/>
            <a:p>
              <a:endParaRPr/>
            </a:p>
          </p:txBody>
        </p:sp>
        <p:sp>
          <p:nvSpPr>
            <p:cNvPr id="19" name="object 19"/>
            <p:cNvSpPr/>
            <p:nvPr/>
          </p:nvSpPr>
          <p:spPr>
            <a:xfrm>
              <a:off x="12268199" y="0"/>
              <a:ext cx="3982720" cy="99060"/>
            </a:xfrm>
            <a:custGeom>
              <a:avLst/>
              <a:gdLst/>
              <a:ahLst/>
              <a:cxn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wrap="square" lIns="0" tIns="0" rIns="0" bIns="0" rtlCol="0"/>
            <a:lstStyle/>
            <a:p>
              <a:endParaRPr/>
            </a:p>
          </p:txBody>
        </p:sp>
      </p:grpSp>
      <p:grpSp>
        <p:nvGrpSpPr>
          <p:cNvPr id="20" name="object 20"/>
          <p:cNvGrpSpPr/>
          <p:nvPr/>
        </p:nvGrpSpPr>
        <p:grpSpPr>
          <a:xfrm>
            <a:off x="-6095" y="6783323"/>
            <a:ext cx="16268700" cy="2367280"/>
            <a:chOff x="-6095" y="6783323"/>
            <a:chExt cx="16268700" cy="2367280"/>
          </a:xfrm>
        </p:grpSpPr>
        <p:sp>
          <p:nvSpPr>
            <p:cNvPr id="21" name="object 21"/>
            <p:cNvSpPr/>
            <p:nvPr/>
          </p:nvSpPr>
          <p:spPr>
            <a:xfrm>
              <a:off x="0" y="6789419"/>
              <a:ext cx="16256508" cy="2354579"/>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0" y="6789419"/>
              <a:ext cx="16256635" cy="2354580"/>
            </a:xfrm>
            <a:custGeom>
              <a:avLst/>
              <a:gdLst/>
              <a:ahLst/>
              <a:cxnLst/>
              <a:rect l="l" t="t" r="r" b="b"/>
              <a:pathLst>
                <a:path w="16256635" h="2354579">
                  <a:moveTo>
                    <a:pt x="16256508" y="0"/>
                  </a:moveTo>
                  <a:lnTo>
                    <a:pt x="0" y="0"/>
                  </a:lnTo>
                  <a:lnTo>
                    <a:pt x="0" y="2354579"/>
                  </a:lnTo>
                </a:path>
              </a:pathLst>
            </a:custGeom>
            <a:ln w="12192">
              <a:solidFill>
                <a:srgbClr val="D9D9D9"/>
              </a:solidFill>
            </a:ln>
          </p:spPr>
          <p:txBody>
            <a:bodyPr wrap="square" lIns="0" tIns="0" rIns="0" bIns="0" rtlCol="0"/>
            <a:lstStyle/>
            <a:p>
              <a:endParaRPr/>
            </a:p>
          </p:txBody>
        </p:sp>
        <p:sp>
          <p:nvSpPr>
            <p:cNvPr id="23" name="object 23"/>
            <p:cNvSpPr/>
            <p:nvPr/>
          </p:nvSpPr>
          <p:spPr>
            <a:xfrm>
              <a:off x="396240" y="7365491"/>
              <a:ext cx="15485364" cy="86868"/>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4666975" y="8734040"/>
              <a:ext cx="1295400" cy="409955"/>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568248" y="6862394"/>
            <a:ext cx="14738985" cy="1273810"/>
          </a:xfrm>
          <a:prstGeom prst="rect">
            <a:avLst/>
          </a:prstGeom>
        </p:spPr>
        <p:txBody>
          <a:bodyPr vert="horz" wrap="square" lIns="0" tIns="12065" rIns="0" bIns="0" rtlCol="0">
            <a:spAutoFit/>
          </a:bodyPr>
          <a:lstStyle/>
          <a:p>
            <a:pPr marL="12700">
              <a:lnSpc>
                <a:spcPct val="100000"/>
              </a:lnSpc>
              <a:spcBef>
                <a:spcPts val="95"/>
              </a:spcBef>
              <a:tabLst>
                <a:tab pos="3185795" algn="l"/>
              </a:tabLst>
            </a:pPr>
            <a:r>
              <a:rPr sz="2200" spc="-15" dirty="0">
                <a:latin typeface="Noto Sans"/>
                <a:cs typeface="Noto Sans"/>
              </a:rPr>
              <a:t>The </a:t>
            </a:r>
            <a:r>
              <a:rPr sz="2200" spc="-20" dirty="0">
                <a:latin typeface="Noto Sans"/>
                <a:cs typeface="Noto Sans"/>
              </a:rPr>
              <a:t>correct</a:t>
            </a:r>
            <a:r>
              <a:rPr sz="2200" spc="50" dirty="0">
                <a:latin typeface="Noto Sans"/>
                <a:cs typeface="Noto Sans"/>
              </a:rPr>
              <a:t> </a:t>
            </a:r>
            <a:r>
              <a:rPr sz="2200" spc="-20" dirty="0">
                <a:solidFill>
                  <a:srgbClr val="404040"/>
                </a:solidFill>
                <a:latin typeface="Noto Sans"/>
                <a:cs typeface="Noto Sans"/>
              </a:rPr>
              <a:t>answer</a:t>
            </a:r>
            <a:r>
              <a:rPr sz="2200" spc="45" dirty="0">
                <a:solidFill>
                  <a:srgbClr val="404040"/>
                </a:solidFill>
                <a:latin typeface="Noto Sans"/>
                <a:cs typeface="Noto Sans"/>
              </a:rPr>
              <a:t> </a:t>
            </a:r>
            <a:r>
              <a:rPr sz="2200" spc="-15" dirty="0">
                <a:latin typeface="Noto Sans"/>
                <a:cs typeface="Noto Sans"/>
              </a:rPr>
              <a:t>is	</a:t>
            </a:r>
            <a:r>
              <a:rPr sz="3300" b="1" spc="-7" baseline="1262" dirty="0">
                <a:solidFill>
                  <a:srgbClr val="3B9F37"/>
                </a:solidFill>
                <a:latin typeface="Noto Sans"/>
                <a:cs typeface="Noto Sans"/>
              </a:rPr>
              <a:t>c</a:t>
            </a:r>
            <a:endParaRPr sz="3300" baseline="1262">
              <a:latin typeface="Noto Sans"/>
              <a:cs typeface="Noto Sans"/>
            </a:endParaRPr>
          </a:p>
          <a:p>
            <a:pPr marL="12700" marR="5080">
              <a:lnSpc>
                <a:spcPts val="2590"/>
              </a:lnSpc>
              <a:spcBef>
                <a:spcPts val="2045"/>
              </a:spcBef>
            </a:pPr>
            <a:r>
              <a:rPr sz="2400" b="1" spc="-5" dirty="0">
                <a:latin typeface="Noto Sans"/>
                <a:cs typeface="Noto Sans"/>
              </a:rPr>
              <a:t>Elastic </a:t>
            </a:r>
            <a:r>
              <a:rPr sz="2400" b="1" spc="-20" dirty="0">
                <a:latin typeface="Noto Sans"/>
                <a:cs typeface="Noto Sans"/>
              </a:rPr>
              <a:t>Transcoder </a:t>
            </a:r>
            <a:r>
              <a:rPr sz="2400" b="1" spc="-5" dirty="0">
                <a:latin typeface="Noto Sans"/>
                <a:cs typeface="Noto Sans"/>
              </a:rPr>
              <a:t>is </a:t>
            </a:r>
            <a:r>
              <a:rPr sz="2400" b="1" spc="-10" dirty="0">
                <a:latin typeface="Noto Sans"/>
                <a:cs typeface="Noto Sans"/>
              </a:rPr>
              <a:t>used </a:t>
            </a:r>
            <a:r>
              <a:rPr sz="2400" b="1" dirty="0">
                <a:latin typeface="Noto Sans"/>
                <a:cs typeface="Noto Sans"/>
              </a:rPr>
              <a:t>to </a:t>
            </a:r>
            <a:r>
              <a:rPr sz="2400" b="1" spc="-5" dirty="0">
                <a:latin typeface="Noto Sans"/>
                <a:cs typeface="Noto Sans"/>
              </a:rPr>
              <a:t>convert media files </a:t>
            </a:r>
            <a:r>
              <a:rPr sz="2400" b="1" spc="-20" dirty="0">
                <a:latin typeface="Noto Sans"/>
                <a:cs typeface="Noto Sans"/>
              </a:rPr>
              <a:t>from </a:t>
            </a:r>
            <a:r>
              <a:rPr sz="2400" b="1" spc="-25" dirty="0">
                <a:latin typeface="Noto Sans"/>
                <a:cs typeface="Noto Sans"/>
              </a:rPr>
              <a:t>original </a:t>
            </a:r>
            <a:r>
              <a:rPr sz="2400" b="1" spc="-5" dirty="0">
                <a:latin typeface="Noto Sans"/>
                <a:cs typeface="Noto Sans"/>
              </a:rPr>
              <a:t>format into other formats that </a:t>
            </a:r>
            <a:r>
              <a:rPr sz="2400" b="1" dirty="0">
                <a:latin typeface="Noto Sans"/>
                <a:cs typeface="Noto Sans"/>
              </a:rPr>
              <a:t>will  play </a:t>
            </a:r>
            <a:r>
              <a:rPr sz="2400" b="1" spc="-5" dirty="0">
                <a:latin typeface="Noto Sans"/>
                <a:cs typeface="Noto Sans"/>
              </a:rPr>
              <a:t>on smartphones, tablets, </a:t>
            </a:r>
            <a:r>
              <a:rPr sz="2400" b="1" dirty="0">
                <a:latin typeface="Noto Sans"/>
                <a:cs typeface="Noto Sans"/>
              </a:rPr>
              <a:t>and </a:t>
            </a:r>
            <a:r>
              <a:rPr sz="2400" b="1" spc="-5" dirty="0">
                <a:latin typeface="Noto Sans"/>
                <a:cs typeface="Noto Sans"/>
              </a:rPr>
              <a:t>so on.</a:t>
            </a:r>
            <a:endParaRPr sz="24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47</a:t>
            </a:fld>
            <a:endParaRPr spc="5" dirty="0"/>
          </a:p>
        </p:txBody>
      </p:sp>
      <p:sp>
        <p:nvSpPr>
          <p:cNvPr id="26" name="object 26"/>
          <p:cNvSpPr txBox="1"/>
          <p:nvPr/>
        </p:nvSpPr>
        <p:spPr>
          <a:xfrm>
            <a:off x="2191511" y="1335989"/>
            <a:ext cx="13669010" cy="360680"/>
          </a:xfrm>
          <a:prstGeom prst="rect">
            <a:avLst/>
          </a:prstGeom>
        </p:spPr>
        <p:txBody>
          <a:bodyPr vert="horz" wrap="square" lIns="0" tIns="12065" rIns="0" bIns="0" rtlCol="0">
            <a:spAutoFit/>
          </a:bodyPr>
          <a:lstStyle/>
          <a:p>
            <a:pPr marL="210185">
              <a:lnSpc>
                <a:spcPct val="100000"/>
              </a:lnSpc>
              <a:spcBef>
                <a:spcPts val="95"/>
              </a:spcBef>
            </a:pPr>
            <a:r>
              <a:rPr sz="2200" spc="-20" dirty="0">
                <a:latin typeface="Noto Sans"/>
                <a:cs typeface="Noto Sans"/>
              </a:rPr>
              <a:t>What </a:t>
            </a:r>
            <a:r>
              <a:rPr sz="2200" spc="-10" dirty="0">
                <a:latin typeface="Noto Sans"/>
                <a:cs typeface="Noto Sans"/>
              </a:rPr>
              <a:t>is Amazon </a:t>
            </a:r>
            <a:r>
              <a:rPr sz="2200" spc="-15" dirty="0">
                <a:latin typeface="Noto Sans"/>
                <a:cs typeface="Noto Sans"/>
              </a:rPr>
              <a:t>Elastic </a:t>
            </a:r>
            <a:r>
              <a:rPr sz="2200" spc="-30" dirty="0">
                <a:latin typeface="Noto Sans"/>
                <a:cs typeface="Noto Sans"/>
              </a:rPr>
              <a:t>Transcoder </a:t>
            </a:r>
            <a:r>
              <a:rPr sz="2200" spc="-15" dirty="0">
                <a:latin typeface="Noto Sans"/>
                <a:cs typeface="Noto Sans"/>
              </a:rPr>
              <a:t>used</a:t>
            </a:r>
            <a:r>
              <a:rPr sz="2200" spc="165" dirty="0">
                <a:latin typeface="Noto Sans"/>
                <a:cs typeface="Noto Sans"/>
              </a:rPr>
              <a:t> </a:t>
            </a:r>
            <a:r>
              <a:rPr sz="2200" spc="-10" dirty="0">
                <a:latin typeface="Noto Sans"/>
                <a:cs typeface="Noto Sans"/>
              </a:rPr>
              <a:t>for?</a:t>
            </a:r>
            <a:endParaRPr sz="2200">
              <a:latin typeface="Noto Sans"/>
              <a:cs typeface="Noto Sans"/>
            </a:endParaRPr>
          </a:p>
        </p:txBody>
      </p:sp>
      <p:sp>
        <p:nvSpPr>
          <p:cNvPr id="27" name="object 27"/>
          <p:cNvSpPr txBox="1"/>
          <p:nvPr/>
        </p:nvSpPr>
        <p:spPr>
          <a:xfrm>
            <a:off x="2408682" y="2960877"/>
            <a:ext cx="3465195" cy="360680"/>
          </a:xfrm>
          <a:prstGeom prst="rect">
            <a:avLst/>
          </a:prstGeom>
        </p:spPr>
        <p:txBody>
          <a:bodyPr vert="horz" wrap="square" lIns="0" tIns="12065" rIns="0" bIns="0" rtlCol="0">
            <a:spAutoFit/>
          </a:bodyPr>
          <a:lstStyle/>
          <a:p>
            <a:pPr marL="12700">
              <a:lnSpc>
                <a:spcPct val="100000"/>
              </a:lnSpc>
              <a:spcBef>
                <a:spcPts val="95"/>
              </a:spcBef>
            </a:pPr>
            <a:r>
              <a:rPr sz="2200" spc="-40" dirty="0">
                <a:latin typeface="Noto Sans"/>
                <a:cs typeface="Noto Sans"/>
              </a:rPr>
              <a:t>Streaming </a:t>
            </a:r>
            <a:r>
              <a:rPr sz="2200" spc="-25" dirty="0">
                <a:latin typeface="Noto Sans"/>
                <a:cs typeface="Noto Sans"/>
              </a:rPr>
              <a:t>real </a:t>
            </a:r>
            <a:r>
              <a:rPr sz="2200" spc="-20" dirty="0">
                <a:latin typeface="Noto Sans"/>
                <a:cs typeface="Noto Sans"/>
              </a:rPr>
              <a:t>time</a:t>
            </a:r>
            <a:r>
              <a:rPr sz="2200" spc="110" dirty="0">
                <a:latin typeface="Noto Sans"/>
                <a:cs typeface="Noto Sans"/>
              </a:rPr>
              <a:t> </a:t>
            </a:r>
            <a:r>
              <a:rPr sz="2200" spc="-20" dirty="0">
                <a:latin typeface="Noto Sans"/>
                <a:cs typeface="Noto Sans"/>
              </a:rPr>
              <a:t>media</a:t>
            </a:r>
            <a:endParaRPr sz="2200">
              <a:latin typeface="Noto Sans"/>
              <a:cs typeface="Noto Sans"/>
            </a:endParaRPr>
          </a:p>
        </p:txBody>
      </p:sp>
      <p:sp>
        <p:nvSpPr>
          <p:cNvPr id="28" name="object 28"/>
          <p:cNvSpPr txBox="1"/>
          <p:nvPr/>
        </p:nvSpPr>
        <p:spPr>
          <a:xfrm>
            <a:off x="2408682" y="3786632"/>
            <a:ext cx="4436110" cy="360680"/>
          </a:xfrm>
          <a:prstGeom prst="rect">
            <a:avLst/>
          </a:prstGeom>
        </p:spPr>
        <p:txBody>
          <a:bodyPr vert="horz" wrap="square" lIns="0" tIns="12065" rIns="0" bIns="0" rtlCol="0">
            <a:spAutoFit/>
          </a:bodyPr>
          <a:lstStyle/>
          <a:p>
            <a:pPr marL="12700">
              <a:lnSpc>
                <a:spcPct val="100000"/>
              </a:lnSpc>
              <a:spcBef>
                <a:spcPts val="95"/>
              </a:spcBef>
            </a:pPr>
            <a:r>
              <a:rPr sz="2200" spc="-35" dirty="0">
                <a:latin typeface="Noto Sans"/>
                <a:cs typeface="Noto Sans"/>
              </a:rPr>
              <a:t>Storing </a:t>
            </a:r>
            <a:r>
              <a:rPr sz="2200" spc="-20" dirty="0">
                <a:latin typeface="Noto Sans"/>
                <a:cs typeface="Noto Sans"/>
              </a:rPr>
              <a:t>media </a:t>
            </a:r>
            <a:r>
              <a:rPr sz="2200" spc="-15" dirty="0">
                <a:latin typeface="Noto Sans"/>
                <a:cs typeface="Noto Sans"/>
              </a:rPr>
              <a:t>files cost</a:t>
            </a:r>
            <a:r>
              <a:rPr sz="2200" spc="160" dirty="0">
                <a:latin typeface="Noto Sans"/>
                <a:cs typeface="Noto Sans"/>
              </a:rPr>
              <a:t> </a:t>
            </a:r>
            <a:r>
              <a:rPr sz="2200" spc="-20" dirty="0">
                <a:latin typeface="Noto Sans"/>
                <a:cs typeface="Noto Sans"/>
              </a:rPr>
              <a:t>effectively</a:t>
            </a:r>
            <a:endParaRPr sz="2200">
              <a:latin typeface="Noto Sans"/>
              <a:cs typeface="Noto Sans"/>
            </a:endParaRPr>
          </a:p>
        </p:txBody>
      </p:sp>
      <p:sp>
        <p:nvSpPr>
          <p:cNvPr id="29" name="object 29"/>
          <p:cNvSpPr txBox="1"/>
          <p:nvPr/>
        </p:nvSpPr>
        <p:spPr>
          <a:xfrm>
            <a:off x="2408682" y="4593717"/>
            <a:ext cx="5570855" cy="360680"/>
          </a:xfrm>
          <a:prstGeom prst="rect">
            <a:avLst/>
          </a:prstGeom>
        </p:spPr>
        <p:txBody>
          <a:bodyPr vert="horz" wrap="square" lIns="0" tIns="12065" rIns="0" bIns="0" rtlCol="0">
            <a:spAutoFit/>
          </a:bodyPr>
          <a:lstStyle/>
          <a:p>
            <a:pPr marL="12700">
              <a:lnSpc>
                <a:spcPct val="100000"/>
              </a:lnSpc>
              <a:spcBef>
                <a:spcPts val="95"/>
              </a:spcBef>
            </a:pPr>
            <a:r>
              <a:rPr sz="2200" spc="-30" dirty="0">
                <a:latin typeface="Noto Sans"/>
                <a:cs typeface="Noto Sans"/>
              </a:rPr>
              <a:t>Converting </a:t>
            </a:r>
            <a:r>
              <a:rPr sz="2200" spc="-20" dirty="0">
                <a:latin typeface="Noto Sans"/>
                <a:cs typeface="Noto Sans"/>
              </a:rPr>
              <a:t>media </a:t>
            </a:r>
            <a:r>
              <a:rPr sz="2200" spc="-15" dirty="0">
                <a:latin typeface="Noto Sans"/>
                <a:cs typeface="Noto Sans"/>
              </a:rPr>
              <a:t>files to </a:t>
            </a:r>
            <a:r>
              <a:rPr sz="2200" spc="-20" dirty="0">
                <a:latin typeface="Noto Sans"/>
                <a:cs typeface="Noto Sans"/>
              </a:rPr>
              <a:t>different</a:t>
            </a:r>
            <a:r>
              <a:rPr sz="2200" spc="165" dirty="0">
                <a:latin typeface="Noto Sans"/>
                <a:cs typeface="Noto Sans"/>
              </a:rPr>
              <a:t> </a:t>
            </a:r>
            <a:r>
              <a:rPr sz="2200" spc="-15" dirty="0">
                <a:latin typeface="Noto Sans"/>
                <a:cs typeface="Noto Sans"/>
              </a:rPr>
              <a:t>formats</a:t>
            </a:r>
            <a:endParaRPr sz="2200">
              <a:latin typeface="Noto Sans"/>
              <a:cs typeface="Noto Sans"/>
            </a:endParaRPr>
          </a:p>
        </p:txBody>
      </p:sp>
      <p:sp>
        <p:nvSpPr>
          <p:cNvPr id="30" name="object 30"/>
          <p:cNvSpPr txBox="1"/>
          <p:nvPr/>
        </p:nvSpPr>
        <p:spPr>
          <a:xfrm>
            <a:off x="2408682" y="5418836"/>
            <a:ext cx="6421120" cy="360680"/>
          </a:xfrm>
          <a:prstGeom prst="rect">
            <a:avLst/>
          </a:prstGeom>
        </p:spPr>
        <p:txBody>
          <a:bodyPr vert="horz" wrap="square" lIns="0" tIns="12065" rIns="0" bIns="0" rtlCol="0">
            <a:spAutoFit/>
          </a:bodyPr>
          <a:lstStyle/>
          <a:p>
            <a:pPr marL="12700">
              <a:lnSpc>
                <a:spcPct val="100000"/>
              </a:lnSpc>
              <a:spcBef>
                <a:spcPts val="95"/>
              </a:spcBef>
            </a:pPr>
            <a:r>
              <a:rPr sz="2200" spc="-40" dirty="0">
                <a:latin typeface="Noto Sans"/>
                <a:cs typeface="Noto Sans"/>
              </a:rPr>
              <a:t>Providing </a:t>
            </a:r>
            <a:r>
              <a:rPr sz="2200" spc="-30" dirty="0">
                <a:latin typeface="Noto Sans"/>
                <a:cs typeface="Noto Sans"/>
              </a:rPr>
              <a:t>low </a:t>
            </a:r>
            <a:r>
              <a:rPr sz="2200" spc="-15" dirty="0">
                <a:latin typeface="Noto Sans"/>
                <a:cs typeface="Noto Sans"/>
              </a:rPr>
              <a:t>latency </a:t>
            </a:r>
            <a:r>
              <a:rPr sz="2200" spc="-20" dirty="0">
                <a:latin typeface="Noto Sans"/>
                <a:cs typeface="Noto Sans"/>
              </a:rPr>
              <a:t>media </a:t>
            </a:r>
            <a:r>
              <a:rPr sz="2200" spc="-15" dirty="0">
                <a:latin typeface="Noto Sans"/>
                <a:cs typeface="Noto Sans"/>
              </a:rPr>
              <a:t>content </a:t>
            </a:r>
            <a:r>
              <a:rPr sz="2200" spc="-10" dirty="0">
                <a:latin typeface="Noto Sans"/>
                <a:cs typeface="Noto Sans"/>
              </a:rPr>
              <a:t>to </a:t>
            </a:r>
            <a:r>
              <a:rPr sz="2200" spc="-15" dirty="0">
                <a:latin typeface="Noto Sans"/>
                <a:cs typeface="Noto Sans"/>
              </a:rPr>
              <a:t>end</a:t>
            </a:r>
            <a:r>
              <a:rPr sz="2200" spc="220" dirty="0">
                <a:latin typeface="Noto Sans"/>
                <a:cs typeface="Noto Sans"/>
              </a:rPr>
              <a:t> </a:t>
            </a:r>
            <a:r>
              <a:rPr sz="2200" spc="-15" dirty="0">
                <a:latin typeface="Noto Sans"/>
                <a:cs typeface="Noto Sans"/>
              </a:rPr>
              <a:t>users</a:t>
            </a:r>
            <a:endParaRPr sz="2200">
              <a:latin typeface="Noto Sans"/>
              <a:cs typeface="Noto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884"/>
            <a:ext cx="3034665" cy="276225"/>
          </a:xfrm>
          <a:prstGeom prst="rect">
            <a:avLst/>
          </a:prstGeom>
        </p:spPr>
        <p:txBody>
          <a:bodyPr vert="horz" wrap="square" lIns="0" tIns="13335" rIns="0" bIns="0" rtlCol="0">
            <a:spAutoFit/>
          </a:bodyPr>
          <a:lstStyle/>
          <a:p>
            <a:pPr>
              <a:lnSpc>
                <a:spcPct val="100000"/>
              </a:lnSpc>
              <a:spcBef>
                <a:spcPts val="10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217" y="8827693"/>
            <a:ext cx="317500" cy="312420"/>
          </a:xfrm>
          <a:prstGeom prst="rect">
            <a:avLst/>
          </a:prstGeom>
        </p:spPr>
        <p:txBody>
          <a:bodyPr vert="horz" wrap="square" lIns="0" tIns="0" rIns="0" bIns="0" rtlCol="0">
            <a:spAutoFit/>
          </a:bodyPr>
          <a:lstStyle/>
          <a:p>
            <a:pPr>
              <a:lnSpc>
                <a:spcPts val="2335"/>
              </a:lnSpc>
            </a:pPr>
            <a:r>
              <a:rPr sz="2450" spc="5" dirty="0">
                <a:solidFill>
                  <a:srgbClr val="7E7E7E"/>
                </a:solidFill>
                <a:latin typeface="Carlito"/>
                <a:cs typeface="Carlito"/>
              </a:rPr>
              <a:t>39</a:t>
            </a:r>
            <a:endParaRPr sz="2450">
              <a:latin typeface="Carlito"/>
              <a:cs typeface="Carlito"/>
            </a:endParaRPr>
          </a:p>
        </p:txBody>
      </p:sp>
      <p:grpSp>
        <p:nvGrpSpPr>
          <p:cNvPr id="4" name="object 4"/>
          <p:cNvGrpSpPr/>
          <p:nvPr/>
        </p:nvGrpSpPr>
        <p:grpSpPr>
          <a:xfrm>
            <a:off x="0" y="0"/>
            <a:ext cx="16256635" cy="9144000"/>
            <a:chOff x="0" y="0"/>
            <a:chExt cx="16256635" cy="9144000"/>
          </a:xfrm>
        </p:grpSpPr>
        <p:sp>
          <p:nvSpPr>
            <p:cNvPr id="5" name="object 5"/>
            <p:cNvSpPr/>
            <p:nvPr/>
          </p:nvSpPr>
          <p:spPr>
            <a:xfrm>
              <a:off x="0" y="1446275"/>
              <a:ext cx="7141464" cy="459181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181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6275"/>
              <a:ext cx="3150107" cy="459181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4274"/>
              <a:ext cx="7141464" cy="459181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181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4274"/>
              <a:ext cx="3150107" cy="459181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3238500"/>
              <a:ext cx="1463040" cy="20320"/>
            </a:xfrm>
            <a:custGeom>
              <a:avLst/>
              <a:gdLst/>
              <a:ahLst/>
              <a:cxn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wrap="square" lIns="0" tIns="0" rIns="0" bIns="0" rtlCol="0"/>
            <a:lstStyle/>
            <a:p>
              <a:endParaRPr/>
            </a:p>
          </p:txBody>
        </p:sp>
        <p:sp>
          <p:nvSpPr>
            <p:cNvPr id="12" name="object 12"/>
            <p:cNvSpPr/>
            <p:nvPr/>
          </p:nvSpPr>
          <p:spPr>
            <a:xfrm>
              <a:off x="0" y="0"/>
              <a:ext cx="16256508" cy="3258312"/>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0" y="3238500"/>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4" name="object 14"/>
            <p:cNvSpPr/>
            <p:nvPr/>
          </p:nvSpPr>
          <p:spPr>
            <a:xfrm>
              <a:off x="1463039" y="3238500"/>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5" name="object 15"/>
            <p:cNvSpPr/>
            <p:nvPr/>
          </p:nvSpPr>
          <p:spPr>
            <a:xfrm>
              <a:off x="8564880" y="3238500"/>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6" name="object 16"/>
            <p:cNvSpPr/>
            <p:nvPr/>
          </p:nvSpPr>
          <p:spPr>
            <a:xfrm>
              <a:off x="9970007" y="3238500"/>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7" name="object 17"/>
            <p:cNvSpPr/>
            <p:nvPr/>
          </p:nvSpPr>
          <p:spPr>
            <a:xfrm>
              <a:off x="10439400" y="3238500"/>
              <a:ext cx="166370" cy="131445"/>
            </a:xfrm>
            <a:custGeom>
              <a:avLst/>
              <a:gdLst/>
              <a:ahLst/>
              <a:cxn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wrap="square" lIns="0" tIns="0" rIns="0" bIns="0" rtlCol="0"/>
            <a:lstStyle/>
            <a:p>
              <a:endParaRPr/>
            </a:p>
          </p:txBody>
        </p:sp>
        <p:sp>
          <p:nvSpPr>
            <p:cNvPr id="18" name="object 18"/>
            <p:cNvSpPr/>
            <p:nvPr/>
          </p:nvSpPr>
          <p:spPr>
            <a:xfrm>
              <a:off x="10605516" y="3238500"/>
              <a:ext cx="1670685" cy="131445"/>
            </a:xfrm>
            <a:custGeom>
              <a:avLst/>
              <a:gdLst/>
              <a:ahLst/>
              <a:cxn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wrap="square" lIns="0" tIns="0" rIns="0" bIns="0" rtlCol="0"/>
            <a:lstStyle/>
            <a:p>
              <a:endParaRPr/>
            </a:p>
          </p:txBody>
        </p:sp>
        <p:sp>
          <p:nvSpPr>
            <p:cNvPr id="19" name="object 19"/>
            <p:cNvSpPr/>
            <p:nvPr/>
          </p:nvSpPr>
          <p:spPr>
            <a:xfrm>
              <a:off x="12275819" y="3238500"/>
              <a:ext cx="3980815" cy="131445"/>
            </a:xfrm>
            <a:custGeom>
              <a:avLst/>
              <a:gdLst/>
              <a:ahLst/>
              <a:cxn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wrap="square" lIns="0" tIns="0" rIns="0" bIns="0" rtlCol="0"/>
            <a:lstStyle/>
            <a:p>
              <a:endParaRPr/>
            </a:p>
          </p:txBody>
        </p:sp>
        <p:sp>
          <p:nvSpPr>
            <p:cNvPr id="20" name="object 20"/>
            <p:cNvSpPr/>
            <p:nvPr/>
          </p:nvSpPr>
          <p:spPr>
            <a:xfrm>
              <a:off x="14666976" y="8734040"/>
              <a:ext cx="1295400" cy="409955"/>
            </a:xfrm>
            <a:prstGeom prst="rect">
              <a:avLst/>
            </a:prstGeom>
            <a:blipFill>
              <a:blip r:embed="rId5" cstate="print"/>
              <a:stretch>
                <a:fillRect/>
              </a:stretch>
            </a:blipFill>
          </p:spPr>
          <p:txBody>
            <a:bodyPr wrap="square" lIns="0" tIns="0" rIns="0" bIns="0" rtlCol="0"/>
            <a:lstStyle/>
            <a:p>
              <a:endParaRPr/>
            </a:p>
          </p:txBody>
        </p:sp>
      </p:grpSp>
      <p:sp>
        <p:nvSpPr>
          <p:cNvPr id="21" name="object 21"/>
          <p:cNvSpPr txBox="1"/>
          <p:nvPr/>
        </p:nvSpPr>
        <p:spPr>
          <a:xfrm>
            <a:off x="470103" y="8759138"/>
            <a:ext cx="306006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22" name="object 22"/>
          <p:cNvSpPr txBox="1">
            <a:spLocks noGrp="1"/>
          </p:cNvSpPr>
          <p:nvPr>
            <p:ph type="title"/>
          </p:nvPr>
        </p:nvSpPr>
        <p:spPr>
          <a:xfrm>
            <a:off x="1005636" y="1543780"/>
            <a:ext cx="11104245" cy="1119505"/>
          </a:xfrm>
          <a:prstGeom prst="rect">
            <a:avLst/>
          </a:prstGeom>
        </p:spPr>
        <p:txBody>
          <a:bodyPr vert="horz" wrap="square" lIns="0" tIns="108585" rIns="0" bIns="0" rtlCol="0">
            <a:spAutoFit/>
          </a:bodyPr>
          <a:lstStyle/>
          <a:p>
            <a:pPr marL="12700">
              <a:lnSpc>
                <a:spcPct val="100000"/>
              </a:lnSpc>
              <a:spcBef>
                <a:spcPts val="855"/>
              </a:spcBef>
            </a:pPr>
            <a:r>
              <a:rPr sz="3200" spc="60" dirty="0">
                <a:solidFill>
                  <a:srgbClr val="FFFFFF"/>
                </a:solidFill>
              </a:rPr>
              <a:t>Application </a:t>
            </a:r>
            <a:r>
              <a:rPr sz="3200" spc="85" dirty="0">
                <a:solidFill>
                  <a:srgbClr val="FFFFFF"/>
                </a:solidFill>
              </a:rPr>
              <a:t>Services </a:t>
            </a:r>
            <a:r>
              <a:rPr sz="3200" spc="75" dirty="0">
                <a:solidFill>
                  <a:srgbClr val="FFFFFF"/>
                </a:solidFill>
              </a:rPr>
              <a:t>Best</a:t>
            </a:r>
            <a:r>
              <a:rPr sz="3200" spc="-165" dirty="0">
                <a:solidFill>
                  <a:srgbClr val="FFFFFF"/>
                </a:solidFill>
              </a:rPr>
              <a:t> </a:t>
            </a:r>
            <a:r>
              <a:rPr sz="3200" spc="60" dirty="0">
                <a:solidFill>
                  <a:srgbClr val="FFFFFF"/>
                </a:solidFill>
              </a:rPr>
              <a:t>Practices</a:t>
            </a:r>
            <a:endParaRPr sz="3200"/>
          </a:p>
          <a:p>
            <a:pPr marL="12700">
              <a:lnSpc>
                <a:spcPct val="100000"/>
              </a:lnSpc>
              <a:spcBef>
                <a:spcPts val="655"/>
              </a:spcBef>
            </a:pPr>
            <a:r>
              <a:rPr sz="2800" b="0" spc="-25" dirty="0">
                <a:solidFill>
                  <a:srgbClr val="0E537A"/>
                </a:solidFill>
                <a:latin typeface="Noto Sans"/>
                <a:cs typeface="Noto Sans"/>
              </a:rPr>
              <a:t>Overview </a:t>
            </a:r>
            <a:r>
              <a:rPr sz="2800" b="0" spc="-15" dirty="0">
                <a:solidFill>
                  <a:srgbClr val="0E537A"/>
                </a:solidFill>
                <a:latin typeface="Noto Sans"/>
                <a:cs typeface="Noto Sans"/>
              </a:rPr>
              <a:t>of </a:t>
            </a:r>
            <a:r>
              <a:rPr sz="2800" b="0" spc="-55" dirty="0">
                <a:solidFill>
                  <a:srgbClr val="0E537A"/>
                </a:solidFill>
                <a:latin typeface="Noto Sans"/>
                <a:cs typeface="Noto Sans"/>
              </a:rPr>
              <a:t>AWS </a:t>
            </a:r>
            <a:r>
              <a:rPr sz="2800" b="0" spc="-20" dirty="0">
                <a:solidFill>
                  <a:srgbClr val="0E537A"/>
                </a:solidFill>
                <a:latin typeface="Noto Sans"/>
                <a:cs typeface="Noto Sans"/>
              </a:rPr>
              <a:t>recommended </a:t>
            </a:r>
            <a:r>
              <a:rPr sz="2800" b="0" spc="-15" dirty="0">
                <a:solidFill>
                  <a:srgbClr val="0E537A"/>
                </a:solidFill>
                <a:latin typeface="Noto Sans"/>
                <a:cs typeface="Noto Sans"/>
              </a:rPr>
              <a:t>Application Services best</a:t>
            </a:r>
            <a:r>
              <a:rPr sz="2800" b="0" spc="200" dirty="0">
                <a:solidFill>
                  <a:srgbClr val="0E537A"/>
                </a:solidFill>
                <a:latin typeface="Noto Sans"/>
                <a:cs typeface="Noto Sans"/>
              </a:rPr>
              <a:t> </a:t>
            </a:r>
            <a:r>
              <a:rPr sz="2800" b="0" spc="-25" dirty="0">
                <a:solidFill>
                  <a:srgbClr val="0E537A"/>
                </a:solidFill>
                <a:latin typeface="Noto Sans"/>
                <a:cs typeface="Noto Sans"/>
              </a:rPr>
              <a:t>practices</a:t>
            </a:r>
            <a:endParaRPr sz="2800">
              <a:latin typeface="Noto Sans"/>
              <a:cs typeface="Noto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6678" y="268350"/>
            <a:ext cx="3883025" cy="513715"/>
          </a:xfrm>
          <a:prstGeom prst="rect">
            <a:avLst/>
          </a:prstGeom>
        </p:spPr>
        <p:txBody>
          <a:bodyPr vert="horz" wrap="square" lIns="0" tIns="12700" rIns="0" bIns="0" rtlCol="0">
            <a:spAutoFit/>
          </a:bodyPr>
          <a:lstStyle/>
          <a:p>
            <a:pPr marL="12700">
              <a:lnSpc>
                <a:spcPct val="100000"/>
              </a:lnSpc>
              <a:spcBef>
                <a:spcPts val="100"/>
              </a:spcBef>
            </a:pPr>
            <a:r>
              <a:rPr sz="3200" spc="55" dirty="0"/>
              <a:t>SQS </a:t>
            </a:r>
            <a:r>
              <a:rPr sz="3200" spc="75" dirty="0"/>
              <a:t>Best</a:t>
            </a:r>
            <a:r>
              <a:rPr sz="3200" spc="-125" dirty="0"/>
              <a:t> </a:t>
            </a:r>
            <a:r>
              <a:rPr sz="3200" spc="60" dirty="0"/>
              <a:t>Practices</a:t>
            </a:r>
            <a:endParaRPr sz="3200"/>
          </a:p>
        </p:txBody>
      </p:sp>
      <p:sp>
        <p:nvSpPr>
          <p:cNvPr id="3" name="object 3"/>
          <p:cNvSpPr/>
          <p:nvPr/>
        </p:nvSpPr>
        <p:spPr>
          <a:xfrm>
            <a:off x="6230111" y="711708"/>
            <a:ext cx="3834384" cy="252983"/>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979677" y="2233929"/>
            <a:ext cx="14724380" cy="3703954"/>
            <a:chOff x="979677" y="2233929"/>
            <a:chExt cx="14724380" cy="3703954"/>
          </a:xfrm>
        </p:grpSpPr>
        <p:sp>
          <p:nvSpPr>
            <p:cNvPr id="5" name="object 5"/>
            <p:cNvSpPr/>
            <p:nvPr/>
          </p:nvSpPr>
          <p:spPr>
            <a:xfrm>
              <a:off x="986027" y="2240279"/>
              <a:ext cx="14711680" cy="3691254"/>
            </a:xfrm>
            <a:custGeom>
              <a:avLst/>
              <a:gdLst/>
              <a:ahLst/>
              <a:cxnLst/>
              <a:rect l="l" t="t" r="r" b="b"/>
              <a:pathLst>
                <a:path w="14711680" h="3691254">
                  <a:moveTo>
                    <a:pt x="0" y="98933"/>
                  </a:moveTo>
                  <a:lnTo>
                    <a:pt x="7770" y="60436"/>
                  </a:lnTo>
                  <a:lnTo>
                    <a:pt x="28962" y="28987"/>
                  </a:lnTo>
                  <a:lnTo>
                    <a:pt x="60393" y="7778"/>
                  </a:lnTo>
                  <a:lnTo>
                    <a:pt x="98882" y="0"/>
                  </a:lnTo>
                  <a:lnTo>
                    <a:pt x="14612239" y="0"/>
                  </a:lnTo>
                  <a:lnTo>
                    <a:pt x="14650735" y="7778"/>
                  </a:lnTo>
                  <a:lnTo>
                    <a:pt x="14682184" y="28987"/>
                  </a:lnTo>
                  <a:lnTo>
                    <a:pt x="14703393" y="60436"/>
                  </a:lnTo>
                  <a:lnTo>
                    <a:pt x="14711171" y="98933"/>
                  </a:lnTo>
                  <a:lnTo>
                    <a:pt x="14711171" y="3592195"/>
                  </a:lnTo>
                  <a:lnTo>
                    <a:pt x="14703393" y="3630691"/>
                  </a:lnTo>
                  <a:lnTo>
                    <a:pt x="14682184" y="3662140"/>
                  </a:lnTo>
                  <a:lnTo>
                    <a:pt x="14650735" y="3683349"/>
                  </a:lnTo>
                  <a:lnTo>
                    <a:pt x="14612239" y="3691128"/>
                  </a:lnTo>
                  <a:lnTo>
                    <a:pt x="98882" y="3691128"/>
                  </a:lnTo>
                  <a:lnTo>
                    <a:pt x="60393" y="3683349"/>
                  </a:lnTo>
                  <a:lnTo>
                    <a:pt x="28962" y="3662140"/>
                  </a:lnTo>
                  <a:lnTo>
                    <a:pt x="7770" y="3630691"/>
                  </a:lnTo>
                  <a:lnTo>
                    <a:pt x="0" y="3592195"/>
                  </a:lnTo>
                  <a:lnTo>
                    <a:pt x="0" y="98933"/>
                  </a:lnTo>
                  <a:close/>
                </a:path>
              </a:pathLst>
            </a:custGeom>
            <a:ln w="12192">
              <a:solidFill>
                <a:srgbClr val="767070"/>
              </a:solidFill>
            </a:ln>
          </p:spPr>
          <p:txBody>
            <a:bodyPr wrap="square" lIns="0" tIns="0" rIns="0" bIns="0" rtlCol="0"/>
            <a:lstStyle/>
            <a:p>
              <a:endParaRPr/>
            </a:p>
          </p:txBody>
        </p:sp>
        <p:sp>
          <p:nvSpPr>
            <p:cNvPr id="6" name="object 6"/>
            <p:cNvSpPr/>
            <p:nvPr/>
          </p:nvSpPr>
          <p:spPr>
            <a:xfrm>
              <a:off x="1123187" y="3579875"/>
              <a:ext cx="4259580" cy="998219"/>
            </a:xfrm>
            <a:custGeom>
              <a:avLst/>
              <a:gdLst/>
              <a:ahLst/>
              <a:cxn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70"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wrap="square" lIns="0" tIns="0" rIns="0" bIns="0" rtlCol="0"/>
            <a:lstStyle/>
            <a:p>
              <a:endParaRPr/>
            </a:p>
          </p:txBody>
        </p:sp>
        <p:sp>
          <p:nvSpPr>
            <p:cNvPr id="7" name="object 7"/>
            <p:cNvSpPr/>
            <p:nvPr/>
          </p:nvSpPr>
          <p:spPr>
            <a:xfrm>
              <a:off x="1123187" y="3579875"/>
              <a:ext cx="4259580" cy="998219"/>
            </a:xfrm>
            <a:custGeom>
              <a:avLst/>
              <a:gdLst/>
              <a:ahLst/>
              <a:cxnLst/>
              <a:rect l="l" t="t" r="r" b="b"/>
              <a:pathLst>
                <a:path w="4259580" h="998220">
                  <a:moveTo>
                    <a:pt x="0" y="166370"/>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70"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FFAB56"/>
              </a:solidFill>
            </a:ln>
          </p:spPr>
          <p:txBody>
            <a:bodyPr wrap="square" lIns="0" tIns="0" rIns="0" bIns="0" rtlCol="0"/>
            <a:lstStyle/>
            <a:p>
              <a:endParaRPr/>
            </a:p>
          </p:txBody>
        </p:sp>
      </p:grpSp>
      <p:sp>
        <p:nvSpPr>
          <p:cNvPr id="8" name="object 8"/>
          <p:cNvSpPr txBox="1"/>
          <p:nvPr/>
        </p:nvSpPr>
        <p:spPr>
          <a:xfrm>
            <a:off x="2985897" y="3898468"/>
            <a:ext cx="534035" cy="3314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Noto Sans"/>
                <a:cs typeface="Noto Sans"/>
              </a:rPr>
              <a:t>SWF</a:t>
            </a:r>
            <a:endParaRPr sz="2000">
              <a:latin typeface="Noto Sans"/>
              <a:cs typeface="Noto Sans"/>
            </a:endParaRPr>
          </a:p>
        </p:txBody>
      </p:sp>
      <p:grpSp>
        <p:nvGrpSpPr>
          <p:cNvPr id="9" name="object 9"/>
          <p:cNvGrpSpPr/>
          <p:nvPr/>
        </p:nvGrpSpPr>
        <p:grpSpPr>
          <a:xfrm>
            <a:off x="1116838" y="3632961"/>
            <a:ext cx="4272280" cy="2098040"/>
            <a:chOff x="1116838" y="3632961"/>
            <a:chExt cx="4272280" cy="2098040"/>
          </a:xfrm>
        </p:grpSpPr>
        <p:sp>
          <p:nvSpPr>
            <p:cNvPr id="10" name="object 10"/>
            <p:cNvSpPr/>
            <p:nvPr/>
          </p:nvSpPr>
          <p:spPr>
            <a:xfrm>
              <a:off x="1178052" y="3639311"/>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5" y="0"/>
                  </a:lnTo>
                  <a:lnTo>
                    <a:pt x="4017772" y="0"/>
                  </a:lnTo>
                  <a:lnTo>
                    <a:pt x="4063853" y="7433"/>
                  </a:lnTo>
                  <a:lnTo>
                    <a:pt x="4103875" y="28131"/>
                  </a:lnTo>
                  <a:lnTo>
                    <a:pt x="4135436" y="59692"/>
                  </a:lnTo>
                  <a:lnTo>
                    <a:pt x="4156134" y="99714"/>
                  </a:lnTo>
                  <a:lnTo>
                    <a:pt x="4163568" y="145796"/>
                  </a:lnTo>
                  <a:lnTo>
                    <a:pt x="4163568" y="728979"/>
                  </a:lnTo>
                  <a:lnTo>
                    <a:pt x="4156134" y="775061"/>
                  </a:lnTo>
                  <a:lnTo>
                    <a:pt x="4135436" y="815083"/>
                  </a:lnTo>
                  <a:lnTo>
                    <a:pt x="4103875" y="846644"/>
                  </a:lnTo>
                  <a:lnTo>
                    <a:pt x="4063853" y="867342"/>
                  </a:lnTo>
                  <a:lnTo>
                    <a:pt x="4017772" y="874776"/>
                  </a:lnTo>
                  <a:lnTo>
                    <a:pt x="145795"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wrap="square" lIns="0" tIns="0" rIns="0" bIns="0" rtlCol="0"/>
            <a:lstStyle/>
            <a:p>
              <a:endParaRPr/>
            </a:p>
          </p:txBody>
        </p:sp>
        <p:sp>
          <p:nvSpPr>
            <p:cNvPr id="11" name="object 11"/>
            <p:cNvSpPr/>
            <p:nvPr/>
          </p:nvSpPr>
          <p:spPr>
            <a:xfrm>
              <a:off x="1123188" y="4725923"/>
              <a:ext cx="4259580" cy="998219"/>
            </a:xfrm>
            <a:custGeom>
              <a:avLst/>
              <a:gdLst/>
              <a:ahLst/>
              <a:cxn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70"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wrap="square" lIns="0" tIns="0" rIns="0" bIns="0" rtlCol="0"/>
            <a:lstStyle/>
            <a:p>
              <a:endParaRPr/>
            </a:p>
          </p:txBody>
        </p:sp>
        <p:sp>
          <p:nvSpPr>
            <p:cNvPr id="12" name="object 12"/>
            <p:cNvSpPr/>
            <p:nvPr/>
          </p:nvSpPr>
          <p:spPr>
            <a:xfrm>
              <a:off x="1123188" y="4725923"/>
              <a:ext cx="4259580" cy="998219"/>
            </a:xfrm>
            <a:custGeom>
              <a:avLst/>
              <a:gdLst/>
              <a:ahLst/>
              <a:cxnLst/>
              <a:rect l="l" t="t" r="r" b="b"/>
              <a:pathLst>
                <a:path w="4259580" h="998220">
                  <a:moveTo>
                    <a:pt x="0" y="166370"/>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70"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FFAB56"/>
              </a:solidFill>
            </a:ln>
          </p:spPr>
          <p:txBody>
            <a:bodyPr wrap="square" lIns="0" tIns="0" rIns="0" bIns="0" rtlCol="0"/>
            <a:lstStyle/>
            <a:p>
              <a:endParaRPr/>
            </a:p>
          </p:txBody>
        </p:sp>
      </p:grpSp>
      <p:sp>
        <p:nvSpPr>
          <p:cNvPr id="13" name="object 13"/>
          <p:cNvSpPr txBox="1"/>
          <p:nvPr/>
        </p:nvSpPr>
        <p:spPr>
          <a:xfrm>
            <a:off x="3004185" y="5045201"/>
            <a:ext cx="49720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Noto Sans"/>
                <a:cs typeface="Noto Sans"/>
              </a:rPr>
              <a:t>SNS</a:t>
            </a:r>
            <a:endParaRPr sz="2000">
              <a:latin typeface="Noto Sans"/>
              <a:cs typeface="Noto Sans"/>
            </a:endParaRPr>
          </a:p>
        </p:txBody>
      </p:sp>
      <p:grpSp>
        <p:nvGrpSpPr>
          <p:cNvPr id="14" name="object 14"/>
          <p:cNvGrpSpPr/>
          <p:nvPr/>
        </p:nvGrpSpPr>
        <p:grpSpPr>
          <a:xfrm>
            <a:off x="1122933" y="2424429"/>
            <a:ext cx="4274185" cy="3242310"/>
            <a:chOff x="1122933" y="2424429"/>
            <a:chExt cx="4274185" cy="3242310"/>
          </a:xfrm>
        </p:grpSpPr>
        <p:sp>
          <p:nvSpPr>
            <p:cNvPr id="15" name="object 15"/>
            <p:cNvSpPr/>
            <p:nvPr/>
          </p:nvSpPr>
          <p:spPr>
            <a:xfrm>
              <a:off x="1178051" y="4785359"/>
              <a:ext cx="4163695" cy="875030"/>
            </a:xfrm>
            <a:custGeom>
              <a:avLst/>
              <a:gdLst/>
              <a:ahLst/>
              <a:cxnLst/>
              <a:rect l="l" t="t" r="r" b="b"/>
              <a:pathLst>
                <a:path w="4163695" h="875029">
                  <a:moveTo>
                    <a:pt x="0" y="145795"/>
                  </a:moveTo>
                  <a:lnTo>
                    <a:pt x="7433" y="99714"/>
                  </a:lnTo>
                  <a:lnTo>
                    <a:pt x="28131" y="59692"/>
                  </a:lnTo>
                  <a:lnTo>
                    <a:pt x="59692" y="28131"/>
                  </a:lnTo>
                  <a:lnTo>
                    <a:pt x="99714" y="7433"/>
                  </a:lnTo>
                  <a:lnTo>
                    <a:pt x="145795" y="0"/>
                  </a:lnTo>
                  <a:lnTo>
                    <a:pt x="4017772" y="0"/>
                  </a:lnTo>
                  <a:lnTo>
                    <a:pt x="4063853" y="7433"/>
                  </a:lnTo>
                  <a:lnTo>
                    <a:pt x="4103875" y="28131"/>
                  </a:lnTo>
                  <a:lnTo>
                    <a:pt x="4135436" y="59692"/>
                  </a:lnTo>
                  <a:lnTo>
                    <a:pt x="4156134" y="99714"/>
                  </a:lnTo>
                  <a:lnTo>
                    <a:pt x="4163568" y="145795"/>
                  </a:lnTo>
                  <a:lnTo>
                    <a:pt x="4163568" y="728979"/>
                  </a:lnTo>
                  <a:lnTo>
                    <a:pt x="4156134" y="775061"/>
                  </a:lnTo>
                  <a:lnTo>
                    <a:pt x="4135436" y="815083"/>
                  </a:lnTo>
                  <a:lnTo>
                    <a:pt x="4103875" y="846644"/>
                  </a:lnTo>
                  <a:lnTo>
                    <a:pt x="4063853" y="867342"/>
                  </a:lnTo>
                  <a:lnTo>
                    <a:pt x="4017772" y="874776"/>
                  </a:lnTo>
                  <a:lnTo>
                    <a:pt x="145795" y="874776"/>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wrap="square" lIns="0" tIns="0" rIns="0" bIns="0" rtlCol="0"/>
            <a:lstStyle/>
            <a:p>
              <a:endParaRPr/>
            </a:p>
          </p:txBody>
        </p:sp>
        <p:sp>
          <p:nvSpPr>
            <p:cNvPr id="16" name="object 16"/>
            <p:cNvSpPr/>
            <p:nvPr/>
          </p:nvSpPr>
          <p:spPr>
            <a:xfrm>
              <a:off x="1129283" y="2432303"/>
              <a:ext cx="4259580" cy="998219"/>
            </a:xfrm>
            <a:custGeom>
              <a:avLst/>
              <a:gdLst/>
              <a:ahLst/>
              <a:cxn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wrap="square" lIns="0" tIns="0" rIns="0" bIns="0" rtlCol="0"/>
            <a:lstStyle/>
            <a:p>
              <a:endParaRPr/>
            </a:p>
          </p:txBody>
        </p:sp>
        <p:sp>
          <p:nvSpPr>
            <p:cNvPr id="17" name="object 17"/>
            <p:cNvSpPr/>
            <p:nvPr/>
          </p:nvSpPr>
          <p:spPr>
            <a:xfrm>
              <a:off x="1129283" y="2432303"/>
              <a:ext cx="4259580" cy="998219"/>
            </a:xfrm>
            <a:custGeom>
              <a:avLst/>
              <a:gdLst/>
              <a:ahLst/>
              <a:cxn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566A86"/>
              </a:solidFill>
            </a:ln>
          </p:spPr>
          <p:txBody>
            <a:bodyPr wrap="square" lIns="0" tIns="0" rIns="0" bIns="0" rtlCol="0"/>
            <a:lstStyle/>
            <a:p>
              <a:endParaRPr/>
            </a:p>
          </p:txBody>
        </p:sp>
        <p:sp>
          <p:nvSpPr>
            <p:cNvPr id="18" name="object 18"/>
            <p:cNvSpPr/>
            <p:nvPr/>
          </p:nvSpPr>
          <p:spPr>
            <a:xfrm>
              <a:off x="1184147" y="2491739"/>
              <a:ext cx="4163695" cy="875030"/>
            </a:xfrm>
            <a:custGeom>
              <a:avLst/>
              <a:gdLst/>
              <a:ahLst/>
              <a:cxnLst/>
              <a:rect l="l" t="t" r="r" b="b"/>
              <a:pathLst>
                <a:path w="4163695" h="875029">
                  <a:moveTo>
                    <a:pt x="4017772" y="0"/>
                  </a:moveTo>
                  <a:lnTo>
                    <a:pt x="145796" y="0"/>
                  </a:lnTo>
                  <a:lnTo>
                    <a:pt x="99714" y="7433"/>
                  </a:lnTo>
                  <a:lnTo>
                    <a:pt x="59692" y="28131"/>
                  </a:lnTo>
                  <a:lnTo>
                    <a:pt x="28131" y="59692"/>
                  </a:lnTo>
                  <a:lnTo>
                    <a:pt x="7433" y="99714"/>
                  </a:lnTo>
                  <a:lnTo>
                    <a:pt x="0" y="145795"/>
                  </a:lnTo>
                  <a:lnTo>
                    <a:pt x="0" y="728979"/>
                  </a:lnTo>
                  <a:lnTo>
                    <a:pt x="7433" y="775061"/>
                  </a:lnTo>
                  <a:lnTo>
                    <a:pt x="28131" y="815083"/>
                  </a:lnTo>
                  <a:lnTo>
                    <a:pt x="59692" y="846644"/>
                  </a:lnTo>
                  <a:lnTo>
                    <a:pt x="99714" y="867342"/>
                  </a:lnTo>
                  <a:lnTo>
                    <a:pt x="145796" y="874775"/>
                  </a:lnTo>
                  <a:lnTo>
                    <a:pt x="4017772" y="874775"/>
                  </a:lnTo>
                  <a:lnTo>
                    <a:pt x="4063853" y="867342"/>
                  </a:lnTo>
                  <a:lnTo>
                    <a:pt x="4103875" y="846644"/>
                  </a:lnTo>
                  <a:lnTo>
                    <a:pt x="4135436" y="815083"/>
                  </a:lnTo>
                  <a:lnTo>
                    <a:pt x="4156134" y="775061"/>
                  </a:lnTo>
                  <a:lnTo>
                    <a:pt x="4163567" y="728979"/>
                  </a:lnTo>
                  <a:lnTo>
                    <a:pt x="4163567" y="145795"/>
                  </a:lnTo>
                  <a:lnTo>
                    <a:pt x="4156134" y="99714"/>
                  </a:lnTo>
                  <a:lnTo>
                    <a:pt x="4135436" y="59692"/>
                  </a:lnTo>
                  <a:lnTo>
                    <a:pt x="4103875" y="28131"/>
                  </a:lnTo>
                  <a:lnTo>
                    <a:pt x="4063853" y="7433"/>
                  </a:lnTo>
                  <a:lnTo>
                    <a:pt x="4017772" y="0"/>
                  </a:lnTo>
                  <a:close/>
                </a:path>
              </a:pathLst>
            </a:custGeom>
            <a:solidFill>
              <a:srgbClr val="FFD4AB"/>
            </a:solidFill>
          </p:spPr>
          <p:txBody>
            <a:bodyPr wrap="square" lIns="0" tIns="0" rIns="0" bIns="0" rtlCol="0"/>
            <a:lstStyle/>
            <a:p>
              <a:endParaRPr/>
            </a:p>
          </p:txBody>
        </p:sp>
        <p:sp>
          <p:nvSpPr>
            <p:cNvPr id="19" name="object 19"/>
            <p:cNvSpPr/>
            <p:nvPr/>
          </p:nvSpPr>
          <p:spPr>
            <a:xfrm>
              <a:off x="1184147" y="2491739"/>
              <a:ext cx="4163695" cy="875030"/>
            </a:xfrm>
            <a:custGeom>
              <a:avLst/>
              <a:gdLst/>
              <a:ahLst/>
              <a:cxnLst/>
              <a:rect l="l" t="t" r="r" b="b"/>
              <a:pathLst>
                <a:path w="4163695" h="875029">
                  <a:moveTo>
                    <a:pt x="0" y="145795"/>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7" y="145795"/>
                  </a:lnTo>
                  <a:lnTo>
                    <a:pt x="4163567" y="728979"/>
                  </a:lnTo>
                  <a:lnTo>
                    <a:pt x="4156134" y="775061"/>
                  </a:lnTo>
                  <a:lnTo>
                    <a:pt x="4135436" y="815083"/>
                  </a:lnTo>
                  <a:lnTo>
                    <a:pt x="4103875" y="846644"/>
                  </a:lnTo>
                  <a:lnTo>
                    <a:pt x="4063853" y="867342"/>
                  </a:lnTo>
                  <a:lnTo>
                    <a:pt x="4017772"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wrap="square" lIns="0" tIns="0" rIns="0" bIns="0" rtlCol="0"/>
            <a:lstStyle/>
            <a:p>
              <a:endParaRPr/>
            </a:p>
          </p:txBody>
        </p:sp>
        <p:sp>
          <p:nvSpPr>
            <p:cNvPr id="20" name="object 20"/>
            <p:cNvSpPr/>
            <p:nvPr/>
          </p:nvSpPr>
          <p:spPr>
            <a:xfrm>
              <a:off x="1130807" y="2430779"/>
              <a:ext cx="4259580" cy="998219"/>
            </a:xfrm>
            <a:custGeom>
              <a:avLst/>
              <a:gdLst/>
              <a:ahLst/>
              <a:cxnLst/>
              <a:rect l="l" t="t" r="r" b="b"/>
              <a:pathLst>
                <a:path w="4259580" h="998220">
                  <a:moveTo>
                    <a:pt x="4093209"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09"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09" y="0"/>
                  </a:lnTo>
                  <a:close/>
                </a:path>
              </a:pathLst>
            </a:custGeom>
            <a:solidFill>
              <a:srgbClr val="ACB8C9"/>
            </a:solidFill>
          </p:spPr>
          <p:txBody>
            <a:bodyPr wrap="square" lIns="0" tIns="0" rIns="0" bIns="0" rtlCol="0"/>
            <a:lstStyle/>
            <a:p>
              <a:endParaRPr/>
            </a:p>
          </p:txBody>
        </p:sp>
        <p:sp>
          <p:nvSpPr>
            <p:cNvPr id="21" name="object 21"/>
            <p:cNvSpPr/>
            <p:nvPr/>
          </p:nvSpPr>
          <p:spPr>
            <a:xfrm>
              <a:off x="1130807" y="2430779"/>
              <a:ext cx="4259580" cy="998219"/>
            </a:xfrm>
            <a:custGeom>
              <a:avLst/>
              <a:gdLst/>
              <a:ahLst/>
              <a:cxnLst/>
              <a:rect l="l" t="t" r="r" b="b"/>
              <a:pathLst>
                <a:path w="4259580" h="998220">
                  <a:moveTo>
                    <a:pt x="0" y="166370"/>
                  </a:moveTo>
                  <a:lnTo>
                    <a:pt x="5942" y="122164"/>
                  </a:lnTo>
                  <a:lnTo>
                    <a:pt x="22714" y="82427"/>
                  </a:lnTo>
                  <a:lnTo>
                    <a:pt x="48728" y="48752"/>
                  </a:lnTo>
                  <a:lnTo>
                    <a:pt x="82399" y="22728"/>
                  </a:lnTo>
                  <a:lnTo>
                    <a:pt x="122141" y="5947"/>
                  </a:lnTo>
                  <a:lnTo>
                    <a:pt x="166369" y="0"/>
                  </a:lnTo>
                  <a:lnTo>
                    <a:pt x="4093209"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09"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566A86"/>
              </a:solidFill>
            </a:ln>
          </p:spPr>
          <p:txBody>
            <a:bodyPr wrap="square" lIns="0" tIns="0" rIns="0" bIns="0" rtlCol="0"/>
            <a:lstStyle/>
            <a:p>
              <a:endParaRPr/>
            </a:p>
          </p:txBody>
        </p:sp>
      </p:grpSp>
      <p:sp>
        <p:nvSpPr>
          <p:cNvPr id="22" name="object 22"/>
          <p:cNvSpPr txBox="1"/>
          <p:nvPr/>
        </p:nvSpPr>
        <p:spPr>
          <a:xfrm>
            <a:off x="5797677" y="2352018"/>
            <a:ext cx="9410700" cy="3044825"/>
          </a:xfrm>
          <a:prstGeom prst="rect">
            <a:avLst/>
          </a:prstGeom>
        </p:spPr>
        <p:txBody>
          <a:bodyPr vert="horz" wrap="square" lIns="0" tIns="180975" rIns="0" bIns="0" rtlCol="0">
            <a:spAutoFit/>
          </a:bodyPr>
          <a:lstStyle/>
          <a:p>
            <a:pPr marL="355600" indent="-342900">
              <a:lnSpc>
                <a:spcPct val="100000"/>
              </a:lnSpc>
              <a:spcBef>
                <a:spcPts val="1425"/>
              </a:spcBef>
              <a:buFont typeface="Arial"/>
              <a:buChar char="•"/>
              <a:tabLst>
                <a:tab pos="354965" algn="l"/>
                <a:tab pos="355600" algn="l"/>
              </a:tabLst>
            </a:pPr>
            <a:r>
              <a:rPr sz="2200" spc="-15" dirty="0">
                <a:solidFill>
                  <a:srgbClr val="404040"/>
                </a:solidFill>
                <a:latin typeface="Noto Sans"/>
                <a:cs typeface="Noto Sans"/>
              </a:rPr>
              <a:t>Use </a:t>
            </a:r>
            <a:r>
              <a:rPr sz="2200" spc="-10" dirty="0">
                <a:solidFill>
                  <a:srgbClr val="404040"/>
                </a:solidFill>
                <a:latin typeface="Noto Sans"/>
                <a:cs typeface="Noto Sans"/>
              </a:rPr>
              <a:t>SQS </a:t>
            </a:r>
            <a:r>
              <a:rPr sz="2200" spc="-15" dirty="0">
                <a:solidFill>
                  <a:srgbClr val="404040"/>
                </a:solidFill>
                <a:latin typeface="Noto Sans"/>
                <a:cs typeface="Noto Sans"/>
              </a:rPr>
              <a:t>to help </a:t>
            </a:r>
            <a:r>
              <a:rPr sz="2200" spc="-10" dirty="0">
                <a:solidFill>
                  <a:srgbClr val="404040"/>
                </a:solidFill>
                <a:latin typeface="Noto Sans"/>
                <a:cs typeface="Noto Sans"/>
              </a:rPr>
              <a:t>you </a:t>
            </a:r>
            <a:r>
              <a:rPr sz="2200" spc="-20" dirty="0">
                <a:solidFill>
                  <a:srgbClr val="404040"/>
                </a:solidFill>
                <a:latin typeface="Noto Sans"/>
                <a:cs typeface="Noto Sans"/>
              </a:rPr>
              <a:t>architect </a:t>
            </a:r>
            <a:r>
              <a:rPr sz="2200" spc="-15" dirty="0">
                <a:solidFill>
                  <a:srgbClr val="404040"/>
                </a:solidFill>
                <a:latin typeface="Noto Sans"/>
                <a:cs typeface="Noto Sans"/>
              </a:rPr>
              <a:t>stateless applications and to</a:t>
            </a:r>
            <a:r>
              <a:rPr sz="2200" spc="265" dirty="0">
                <a:solidFill>
                  <a:srgbClr val="404040"/>
                </a:solidFill>
                <a:latin typeface="Noto Sans"/>
                <a:cs typeface="Noto Sans"/>
              </a:rPr>
              <a:t> </a:t>
            </a:r>
            <a:r>
              <a:rPr sz="2200" spc="-15" dirty="0">
                <a:solidFill>
                  <a:srgbClr val="404040"/>
                </a:solidFill>
                <a:latin typeface="Noto Sans"/>
                <a:cs typeface="Noto Sans"/>
              </a:rPr>
              <a:t>use</a:t>
            </a:r>
            <a:endParaRPr sz="2200">
              <a:latin typeface="Noto Sans"/>
              <a:cs typeface="Noto Sans"/>
            </a:endParaRPr>
          </a:p>
          <a:p>
            <a:pPr marL="355600">
              <a:lnSpc>
                <a:spcPct val="100000"/>
              </a:lnSpc>
              <a:spcBef>
                <a:spcPts val="1325"/>
              </a:spcBef>
            </a:pPr>
            <a:r>
              <a:rPr sz="2200" spc="-20" dirty="0">
                <a:solidFill>
                  <a:srgbClr val="404040"/>
                </a:solidFill>
                <a:latin typeface="Noto Sans"/>
                <a:cs typeface="Noto Sans"/>
              </a:rPr>
              <a:t>asynchronous</a:t>
            </a:r>
            <a:r>
              <a:rPr sz="2200" spc="25" dirty="0">
                <a:solidFill>
                  <a:srgbClr val="404040"/>
                </a:solidFill>
                <a:latin typeface="Noto Sans"/>
                <a:cs typeface="Noto Sans"/>
              </a:rPr>
              <a:t> </a:t>
            </a:r>
            <a:r>
              <a:rPr sz="2200" spc="-30" dirty="0">
                <a:solidFill>
                  <a:srgbClr val="404040"/>
                </a:solidFill>
                <a:latin typeface="Noto Sans"/>
                <a:cs typeface="Noto Sans"/>
              </a:rPr>
              <a:t>integration.</a:t>
            </a:r>
            <a:endParaRPr sz="2200">
              <a:latin typeface="Noto Sans"/>
              <a:cs typeface="Noto Sans"/>
            </a:endParaRPr>
          </a:p>
          <a:p>
            <a:pPr marL="355600" marR="227329" indent="-342900">
              <a:lnSpc>
                <a:spcPct val="150000"/>
              </a:lnSpc>
              <a:buFont typeface="Arial"/>
              <a:buChar char="•"/>
              <a:tabLst>
                <a:tab pos="354965" algn="l"/>
                <a:tab pos="355600" algn="l"/>
              </a:tabLst>
            </a:pPr>
            <a:r>
              <a:rPr sz="2200" spc="-15" dirty="0">
                <a:solidFill>
                  <a:srgbClr val="404040"/>
                </a:solidFill>
                <a:latin typeface="Noto Sans"/>
                <a:cs typeface="Noto Sans"/>
              </a:rPr>
              <a:t>Use </a:t>
            </a:r>
            <a:r>
              <a:rPr sz="2200" spc="-5" dirty="0">
                <a:solidFill>
                  <a:srgbClr val="404040"/>
                </a:solidFill>
                <a:latin typeface="Noto Sans"/>
                <a:cs typeface="Noto Sans"/>
              </a:rPr>
              <a:t>SQS </a:t>
            </a:r>
            <a:r>
              <a:rPr sz="2200" spc="-15" dirty="0">
                <a:solidFill>
                  <a:srgbClr val="404040"/>
                </a:solidFill>
                <a:latin typeface="Noto Sans"/>
                <a:cs typeface="Noto Sans"/>
              </a:rPr>
              <a:t>to </a:t>
            </a:r>
            <a:r>
              <a:rPr sz="2200" spc="-25" dirty="0">
                <a:solidFill>
                  <a:srgbClr val="404040"/>
                </a:solidFill>
                <a:latin typeface="Noto Sans"/>
                <a:cs typeface="Noto Sans"/>
              </a:rPr>
              <a:t>create </a:t>
            </a:r>
            <a:r>
              <a:rPr sz="2200" spc="-15" dirty="0">
                <a:solidFill>
                  <a:srgbClr val="404040"/>
                </a:solidFill>
                <a:latin typeface="Noto Sans"/>
                <a:cs typeface="Noto Sans"/>
              </a:rPr>
              <a:t>a </a:t>
            </a:r>
            <a:r>
              <a:rPr sz="2200" spc="-35" dirty="0">
                <a:solidFill>
                  <a:srgbClr val="404040"/>
                </a:solidFill>
                <a:latin typeface="Noto Sans"/>
                <a:cs typeface="Noto Sans"/>
              </a:rPr>
              <a:t>message </a:t>
            </a:r>
            <a:r>
              <a:rPr sz="2200" spc="-15" dirty="0">
                <a:solidFill>
                  <a:srgbClr val="404040"/>
                </a:solidFill>
                <a:latin typeface="Noto Sans"/>
                <a:cs typeface="Noto Sans"/>
              </a:rPr>
              <a:t>queue </a:t>
            </a:r>
            <a:r>
              <a:rPr sz="2200" spc="-10" dirty="0">
                <a:solidFill>
                  <a:srgbClr val="404040"/>
                </a:solidFill>
                <a:latin typeface="Noto Sans"/>
                <a:cs typeface="Noto Sans"/>
              </a:rPr>
              <a:t>so </a:t>
            </a:r>
            <a:r>
              <a:rPr sz="2200" spc="-20" dirty="0">
                <a:solidFill>
                  <a:srgbClr val="404040"/>
                </a:solidFill>
                <a:latin typeface="Noto Sans"/>
                <a:cs typeface="Noto Sans"/>
              </a:rPr>
              <a:t>that </a:t>
            </a:r>
            <a:r>
              <a:rPr sz="2200" spc="-25" dirty="0">
                <a:solidFill>
                  <a:srgbClr val="404040"/>
                </a:solidFill>
                <a:latin typeface="Noto Sans"/>
                <a:cs typeface="Noto Sans"/>
              </a:rPr>
              <a:t>resources </a:t>
            </a:r>
            <a:r>
              <a:rPr sz="2200" spc="-20" dirty="0">
                <a:solidFill>
                  <a:srgbClr val="404040"/>
                </a:solidFill>
                <a:latin typeface="Noto Sans"/>
                <a:cs typeface="Noto Sans"/>
              </a:rPr>
              <a:t>can process </a:t>
            </a:r>
            <a:r>
              <a:rPr sz="2200" spc="-15" dirty="0">
                <a:solidFill>
                  <a:srgbClr val="404040"/>
                </a:solidFill>
                <a:latin typeface="Noto Sans"/>
                <a:cs typeface="Noto Sans"/>
              </a:rPr>
              <a:t>a  </a:t>
            </a:r>
            <a:r>
              <a:rPr sz="2200" spc="-20" dirty="0">
                <a:solidFill>
                  <a:srgbClr val="404040"/>
                </a:solidFill>
                <a:latin typeface="Noto Sans"/>
                <a:cs typeface="Noto Sans"/>
              </a:rPr>
              <a:t>task </a:t>
            </a:r>
            <a:r>
              <a:rPr sz="2200" spc="-15" dirty="0">
                <a:solidFill>
                  <a:srgbClr val="404040"/>
                </a:solidFill>
                <a:latin typeface="Noto Sans"/>
                <a:cs typeface="Noto Sans"/>
              </a:rPr>
              <a:t>and send </a:t>
            </a:r>
            <a:r>
              <a:rPr sz="2200" spc="-20" dirty="0">
                <a:solidFill>
                  <a:srgbClr val="404040"/>
                </a:solidFill>
                <a:latin typeface="Noto Sans"/>
                <a:cs typeface="Noto Sans"/>
              </a:rPr>
              <a:t>the </a:t>
            </a:r>
            <a:r>
              <a:rPr sz="2200" spc="-15" dirty="0">
                <a:solidFill>
                  <a:srgbClr val="404040"/>
                </a:solidFill>
                <a:latin typeface="Noto Sans"/>
                <a:cs typeface="Noto Sans"/>
              </a:rPr>
              <a:t>information back to</a:t>
            </a:r>
            <a:r>
              <a:rPr sz="2200" spc="140" dirty="0">
                <a:solidFill>
                  <a:srgbClr val="404040"/>
                </a:solidFill>
                <a:latin typeface="Noto Sans"/>
                <a:cs typeface="Noto Sans"/>
              </a:rPr>
              <a:t> </a:t>
            </a:r>
            <a:r>
              <a:rPr sz="2200" spc="-5" dirty="0">
                <a:solidFill>
                  <a:srgbClr val="404040"/>
                </a:solidFill>
                <a:latin typeface="Noto Sans"/>
                <a:cs typeface="Noto Sans"/>
              </a:rPr>
              <a:t>SQS.</a:t>
            </a:r>
            <a:endParaRPr sz="2200">
              <a:latin typeface="Noto Sans"/>
              <a:cs typeface="Noto Sans"/>
            </a:endParaRPr>
          </a:p>
          <a:p>
            <a:pPr marL="355600" marR="5080" indent="-342900">
              <a:lnSpc>
                <a:spcPct val="150000"/>
              </a:lnSpc>
              <a:buFont typeface="Arial"/>
              <a:buChar char="•"/>
              <a:tabLst>
                <a:tab pos="354965" algn="l"/>
                <a:tab pos="355600" algn="l"/>
              </a:tabLst>
            </a:pPr>
            <a:r>
              <a:rPr sz="2200" spc="-20" dirty="0">
                <a:solidFill>
                  <a:srgbClr val="404040"/>
                </a:solidFill>
                <a:latin typeface="Noto Sans"/>
                <a:cs typeface="Noto Sans"/>
              </a:rPr>
              <a:t>Asynchronous </a:t>
            </a:r>
            <a:r>
              <a:rPr sz="2200" spc="-35" dirty="0">
                <a:solidFill>
                  <a:srgbClr val="404040"/>
                </a:solidFill>
                <a:latin typeface="Noto Sans"/>
                <a:cs typeface="Noto Sans"/>
              </a:rPr>
              <a:t>integration </a:t>
            </a:r>
            <a:r>
              <a:rPr sz="2200" spc="-15" dirty="0">
                <a:solidFill>
                  <a:srgbClr val="404040"/>
                </a:solidFill>
                <a:latin typeface="Noto Sans"/>
                <a:cs typeface="Noto Sans"/>
              </a:rPr>
              <a:t>involves </a:t>
            </a:r>
            <a:r>
              <a:rPr sz="2200" spc="-20" dirty="0">
                <a:solidFill>
                  <a:srgbClr val="404040"/>
                </a:solidFill>
                <a:latin typeface="Noto Sans"/>
                <a:cs typeface="Noto Sans"/>
              </a:rPr>
              <a:t>the </a:t>
            </a:r>
            <a:r>
              <a:rPr sz="2200" spc="-15" dirty="0">
                <a:solidFill>
                  <a:srgbClr val="404040"/>
                </a:solidFill>
                <a:latin typeface="Noto Sans"/>
                <a:cs typeface="Noto Sans"/>
              </a:rPr>
              <a:t>use </a:t>
            </a:r>
            <a:r>
              <a:rPr sz="2200" spc="-10" dirty="0">
                <a:solidFill>
                  <a:srgbClr val="404040"/>
                </a:solidFill>
                <a:latin typeface="Noto Sans"/>
                <a:cs typeface="Noto Sans"/>
              </a:rPr>
              <a:t>of </a:t>
            </a:r>
            <a:r>
              <a:rPr sz="2200" spc="-15" dirty="0">
                <a:solidFill>
                  <a:srgbClr val="404040"/>
                </a:solidFill>
                <a:latin typeface="Noto Sans"/>
                <a:cs typeface="Noto Sans"/>
              </a:rPr>
              <a:t>an </a:t>
            </a:r>
            <a:r>
              <a:rPr sz="2200" spc="-20" dirty="0">
                <a:solidFill>
                  <a:srgbClr val="404040"/>
                </a:solidFill>
                <a:latin typeface="Noto Sans"/>
                <a:cs typeface="Noto Sans"/>
              </a:rPr>
              <a:t>intermediate </a:t>
            </a:r>
            <a:r>
              <a:rPr sz="2200" spc="-45" dirty="0">
                <a:solidFill>
                  <a:srgbClr val="404040"/>
                </a:solidFill>
                <a:latin typeface="Noto Sans"/>
                <a:cs typeface="Noto Sans"/>
              </a:rPr>
              <a:t>storage  </a:t>
            </a:r>
            <a:r>
              <a:rPr sz="2200" spc="-15" dirty="0">
                <a:solidFill>
                  <a:srgbClr val="404040"/>
                </a:solidFill>
                <a:latin typeface="Noto Sans"/>
                <a:cs typeface="Noto Sans"/>
              </a:rPr>
              <a:t>layer </a:t>
            </a:r>
            <a:r>
              <a:rPr sz="2200" spc="-30" dirty="0">
                <a:solidFill>
                  <a:srgbClr val="404040"/>
                </a:solidFill>
                <a:latin typeface="Noto Sans"/>
                <a:cs typeface="Noto Sans"/>
              </a:rPr>
              <a:t>like</a:t>
            </a:r>
            <a:r>
              <a:rPr sz="2200" spc="70" dirty="0">
                <a:solidFill>
                  <a:srgbClr val="404040"/>
                </a:solidFill>
                <a:latin typeface="Noto Sans"/>
                <a:cs typeface="Noto Sans"/>
              </a:rPr>
              <a:t> </a:t>
            </a:r>
            <a:r>
              <a:rPr sz="2200" spc="-5" dirty="0">
                <a:solidFill>
                  <a:srgbClr val="404040"/>
                </a:solidFill>
                <a:latin typeface="Noto Sans"/>
                <a:cs typeface="Noto Sans"/>
              </a:rPr>
              <a:t>SQS.</a:t>
            </a:r>
            <a:endParaRPr sz="2200">
              <a:latin typeface="Noto Sans"/>
              <a:cs typeface="Noto Sans"/>
            </a:endParaRPr>
          </a:p>
        </p:txBody>
      </p:sp>
      <p:sp>
        <p:nvSpPr>
          <p:cNvPr id="23" name="object 23"/>
          <p:cNvSpPr txBox="1"/>
          <p:nvPr/>
        </p:nvSpPr>
        <p:spPr>
          <a:xfrm>
            <a:off x="3009138" y="2750057"/>
            <a:ext cx="503555" cy="330835"/>
          </a:xfrm>
          <a:prstGeom prst="rect">
            <a:avLst/>
          </a:prstGeom>
        </p:spPr>
        <p:txBody>
          <a:bodyPr vert="horz" wrap="square" lIns="0" tIns="13335" rIns="0" bIns="0" rtlCol="0">
            <a:spAutoFit/>
          </a:bodyPr>
          <a:lstStyle/>
          <a:p>
            <a:pPr marL="12700">
              <a:lnSpc>
                <a:spcPct val="100000"/>
              </a:lnSpc>
              <a:spcBef>
                <a:spcPts val="105"/>
              </a:spcBef>
            </a:pPr>
            <a:r>
              <a:rPr sz="2000" b="1" spc="-15" dirty="0">
                <a:latin typeface="Noto Sans"/>
                <a:cs typeface="Noto Sans"/>
              </a:rPr>
              <a:t>SQS</a:t>
            </a:r>
            <a:endParaRPr sz="2000">
              <a:latin typeface="Noto Sans"/>
              <a:cs typeface="Noto Sans"/>
            </a:endParaRPr>
          </a:p>
        </p:txBody>
      </p:sp>
      <p:sp>
        <p:nvSpPr>
          <p:cNvPr id="24" name="object 24"/>
          <p:cNvSpPr/>
          <p:nvPr/>
        </p:nvSpPr>
        <p:spPr>
          <a:xfrm>
            <a:off x="1185672" y="2490216"/>
            <a:ext cx="4163695" cy="875030"/>
          </a:xfrm>
          <a:custGeom>
            <a:avLst/>
            <a:gdLst/>
            <a:ahLst/>
            <a:cxnLst/>
            <a:rect l="l" t="t" r="r" b="b"/>
            <a:pathLst>
              <a:path w="4163695" h="875029">
                <a:moveTo>
                  <a:pt x="0" y="145795"/>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7" y="145795"/>
                </a:lnTo>
                <a:lnTo>
                  <a:pt x="4163567" y="728979"/>
                </a:lnTo>
                <a:lnTo>
                  <a:pt x="4156134" y="775061"/>
                </a:lnTo>
                <a:lnTo>
                  <a:pt x="4135436" y="815083"/>
                </a:lnTo>
                <a:lnTo>
                  <a:pt x="4103875" y="846644"/>
                </a:lnTo>
                <a:lnTo>
                  <a:pt x="4063853" y="867342"/>
                </a:lnTo>
                <a:lnTo>
                  <a:pt x="4017772"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wrap="square" lIns="0" tIns="0" rIns="0" bIns="0" rtlCol="0"/>
          <a:lstStyle/>
          <a:p>
            <a:endParaRPr/>
          </a:p>
        </p:txBody>
      </p:sp>
      <p:sp>
        <p:nvSpPr>
          <p:cNvPr id="25" name="object 25"/>
          <p:cNvSpPr txBox="1"/>
          <p:nvPr/>
        </p:nvSpPr>
        <p:spPr>
          <a:xfrm>
            <a:off x="4001770" y="1474724"/>
            <a:ext cx="8253095"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404040"/>
                </a:solidFill>
                <a:latin typeface="Noto Sans"/>
                <a:cs typeface="Noto Sans"/>
              </a:rPr>
              <a:t>The </a:t>
            </a:r>
            <a:r>
              <a:rPr sz="2200" spc="-40" dirty="0">
                <a:solidFill>
                  <a:srgbClr val="404040"/>
                </a:solidFill>
                <a:latin typeface="Noto Sans"/>
                <a:cs typeface="Noto Sans"/>
              </a:rPr>
              <a:t>AWS </a:t>
            </a:r>
            <a:r>
              <a:rPr sz="2200" spc="-20" dirty="0">
                <a:solidFill>
                  <a:srgbClr val="404040"/>
                </a:solidFill>
                <a:latin typeface="Noto Sans"/>
                <a:cs typeface="Noto Sans"/>
              </a:rPr>
              <a:t>recommended </a:t>
            </a:r>
            <a:r>
              <a:rPr sz="2200" spc="-15" dirty="0">
                <a:solidFill>
                  <a:srgbClr val="404040"/>
                </a:solidFill>
                <a:latin typeface="Noto Sans"/>
                <a:cs typeface="Noto Sans"/>
              </a:rPr>
              <a:t>Application </a:t>
            </a:r>
            <a:r>
              <a:rPr sz="2200" spc="-10" dirty="0">
                <a:solidFill>
                  <a:srgbClr val="404040"/>
                </a:solidFill>
                <a:latin typeface="Noto Sans"/>
                <a:cs typeface="Noto Sans"/>
              </a:rPr>
              <a:t>Services </a:t>
            </a:r>
            <a:r>
              <a:rPr sz="2200" spc="-15" dirty="0">
                <a:solidFill>
                  <a:srgbClr val="404040"/>
                </a:solidFill>
                <a:latin typeface="Noto Sans"/>
                <a:cs typeface="Noto Sans"/>
              </a:rPr>
              <a:t>best </a:t>
            </a:r>
            <a:r>
              <a:rPr sz="2200" spc="-20" dirty="0">
                <a:solidFill>
                  <a:srgbClr val="404040"/>
                </a:solidFill>
                <a:latin typeface="Noto Sans"/>
                <a:cs typeface="Noto Sans"/>
              </a:rPr>
              <a:t>practices</a:t>
            </a:r>
            <a:r>
              <a:rPr sz="2200" spc="275" dirty="0">
                <a:solidFill>
                  <a:srgbClr val="404040"/>
                </a:solidFill>
                <a:latin typeface="Noto Sans"/>
                <a:cs typeface="Noto Sans"/>
              </a:rPr>
              <a:t> </a:t>
            </a:r>
            <a:r>
              <a:rPr sz="2200" spc="-25" dirty="0">
                <a:solidFill>
                  <a:srgbClr val="404040"/>
                </a:solidFill>
                <a:latin typeface="Noto Sans"/>
                <a:cs typeface="Noto Sans"/>
              </a:rPr>
              <a:t>are:</a:t>
            </a:r>
            <a:endParaRPr sz="2200">
              <a:latin typeface="Noto Sans"/>
              <a:cs typeface="Noto Sans"/>
            </a:endParaRPr>
          </a:p>
        </p:txBody>
      </p:sp>
      <p:sp>
        <p:nvSpPr>
          <p:cNvPr id="26" name="object 26"/>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49</a:t>
            </a:fld>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381000"/>
            <a:ext cx="15468600" cy="8371523"/>
          </a:xfrm>
        </p:spPr>
        <p:txBody>
          <a:bodyPr/>
          <a:lstStyle/>
          <a:p>
            <a:pPr algn="just">
              <a:buFont typeface="Arial" pitchFamily="34" charset="0"/>
              <a:buChar char="•"/>
            </a:pPr>
            <a:r>
              <a:rPr lang="en-IN" sz="2600" dirty="0" smtClean="0">
                <a:latin typeface="Times New Roman" pitchFamily="18" charset="0"/>
                <a:cs typeface="Times New Roman" pitchFamily="18" charset="0"/>
              </a:rPr>
              <a:t>SQS stands for </a:t>
            </a:r>
            <a:r>
              <a:rPr lang="en-IN" sz="2600" b="1" dirty="0" smtClean="0">
                <a:latin typeface="Times New Roman" pitchFamily="18" charset="0"/>
                <a:cs typeface="Times New Roman" pitchFamily="18" charset="0"/>
              </a:rPr>
              <a:t>Simple Queue Service</a:t>
            </a:r>
            <a:r>
              <a:rPr lang="en-IN" sz="2600" dirty="0" smtClean="0">
                <a:latin typeface="Times New Roman" pitchFamily="18" charset="0"/>
                <a:cs typeface="Times New Roman" pitchFamily="18" charset="0"/>
              </a:rPr>
              <a:t>.</a:t>
            </a:r>
          </a:p>
          <a:p>
            <a:pPr algn="just">
              <a:buFont typeface="Arial" pitchFamily="34" charset="0"/>
              <a:buChar char="•"/>
            </a:pPr>
            <a:r>
              <a:rPr lang="en-IN" sz="2600" dirty="0" smtClean="0">
                <a:latin typeface="Times New Roman" pitchFamily="18" charset="0"/>
                <a:cs typeface="Times New Roman" pitchFamily="18" charset="0"/>
              </a:rPr>
              <a:t>SQS was the first service available in AWS.</a:t>
            </a:r>
          </a:p>
          <a:p>
            <a:pPr algn="just">
              <a:buFont typeface="Arial" pitchFamily="34" charset="0"/>
              <a:buChar char="•"/>
            </a:pPr>
            <a:r>
              <a:rPr lang="en-IN" sz="2600" dirty="0" smtClean="0">
                <a:latin typeface="Times New Roman" pitchFamily="18" charset="0"/>
                <a:cs typeface="Times New Roman" pitchFamily="18" charset="0"/>
              </a:rPr>
              <a:t>Amazon SQS is a web service that gives you access to a message queue that can be used to store messages while waiting for a computer to process them.</a:t>
            </a:r>
          </a:p>
          <a:p>
            <a:pPr algn="just">
              <a:buFont typeface="Arial" pitchFamily="34" charset="0"/>
              <a:buChar char="•"/>
            </a:pPr>
            <a:r>
              <a:rPr lang="en-IN" sz="2600" dirty="0" smtClean="0">
                <a:latin typeface="Times New Roman" pitchFamily="18" charset="0"/>
                <a:cs typeface="Times New Roman" pitchFamily="18" charset="0"/>
              </a:rPr>
              <a:t>Amazon SQS is a distributed queue system that enables web service applications to quickly and reliably queue messages that one component in the application generates to be consumed by another component where a queue is a temporary repository for messages that are awaiting processing.</a:t>
            </a:r>
          </a:p>
          <a:p>
            <a:pPr algn="just">
              <a:buFont typeface="Arial" pitchFamily="34" charset="0"/>
              <a:buChar char="•"/>
            </a:pPr>
            <a:r>
              <a:rPr lang="en-IN" sz="2600" dirty="0" smtClean="0">
                <a:latin typeface="Times New Roman" pitchFamily="18" charset="0"/>
                <a:cs typeface="Times New Roman" pitchFamily="18" charset="0"/>
              </a:rPr>
              <a:t>With the help of SQS, you can send, store and receive messages between software components at any volume without losing messages.</a:t>
            </a:r>
          </a:p>
          <a:p>
            <a:pPr algn="just">
              <a:buFont typeface="Arial" pitchFamily="34" charset="0"/>
              <a:buChar char="•"/>
            </a:pPr>
            <a:r>
              <a:rPr lang="en-IN" sz="2600" dirty="0" smtClean="0">
                <a:latin typeface="Times New Roman" pitchFamily="18" charset="0"/>
                <a:cs typeface="Times New Roman" pitchFamily="18" charset="0"/>
              </a:rPr>
              <a:t>Using Amazon </a:t>
            </a:r>
            <a:r>
              <a:rPr lang="en-IN" sz="2600" dirty="0" err="1" smtClean="0">
                <a:latin typeface="Times New Roman" pitchFamily="18" charset="0"/>
                <a:cs typeface="Times New Roman" pitchFamily="18" charset="0"/>
              </a:rPr>
              <a:t>sqs</a:t>
            </a:r>
            <a:r>
              <a:rPr lang="en-IN" sz="2600" dirty="0" smtClean="0">
                <a:latin typeface="Times New Roman" pitchFamily="18" charset="0"/>
                <a:cs typeface="Times New Roman" pitchFamily="18" charset="0"/>
              </a:rPr>
              <a:t>, you can separate the components of an application so that they can run independently, easing message management between components.</a:t>
            </a:r>
          </a:p>
          <a:p>
            <a:pPr algn="just">
              <a:buFont typeface="Arial" pitchFamily="34" charset="0"/>
              <a:buChar char="•"/>
            </a:pPr>
            <a:r>
              <a:rPr lang="en-IN" sz="2600" dirty="0" smtClean="0">
                <a:latin typeface="Times New Roman" pitchFamily="18" charset="0"/>
                <a:cs typeface="Times New Roman" pitchFamily="18" charset="0"/>
              </a:rPr>
              <a:t>Any component of a distributed application can store the messages in the queue.</a:t>
            </a:r>
          </a:p>
          <a:p>
            <a:pPr algn="just">
              <a:buFont typeface="Arial" pitchFamily="34" charset="0"/>
              <a:buChar char="•"/>
            </a:pPr>
            <a:r>
              <a:rPr lang="en-IN" sz="2600" dirty="0" smtClean="0">
                <a:latin typeface="Times New Roman" pitchFamily="18" charset="0"/>
                <a:cs typeface="Times New Roman" pitchFamily="18" charset="0"/>
              </a:rPr>
              <a:t>Messages can contain up to 256 KB of text in any format such as </a:t>
            </a:r>
            <a:r>
              <a:rPr lang="en-IN" sz="2600" dirty="0" err="1" smtClean="0">
                <a:latin typeface="Times New Roman" pitchFamily="18" charset="0"/>
                <a:cs typeface="Times New Roman" pitchFamily="18" charset="0"/>
              </a:rPr>
              <a:t>json</a:t>
            </a:r>
            <a:r>
              <a:rPr lang="en-IN" sz="2600" dirty="0" smtClean="0">
                <a:latin typeface="Times New Roman" pitchFamily="18" charset="0"/>
                <a:cs typeface="Times New Roman" pitchFamily="18" charset="0"/>
              </a:rPr>
              <a:t>, xml, etc.</a:t>
            </a:r>
          </a:p>
          <a:p>
            <a:pPr algn="just">
              <a:buFont typeface="Arial" pitchFamily="34" charset="0"/>
              <a:buChar char="•"/>
            </a:pPr>
            <a:r>
              <a:rPr lang="en-IN" sz="2600" dirty="0" smtClean="0">
                <a:latin typeface="Times New Roman" pitchFamily="18" charset="0"/>
                <a:cs typeface="Times New Roman" pitchFamily="18" charset="0"/>
              </a:rPr>
              <a:t>Any component of an application can later retrieve the messages programmatically using the Amazon SQS API.</a:t>
            </a:r>
          </a:p>
          <a:p>
            <a:pPr algn="just">
              <a:buFont typeface="Arial" pitchFamily="34" charset="0"/>
              <a:buChar char="•"/>
            </a:pPr>
            <a:r>
              <a:rPr lang="en-IN" sz="2600" dirty="0" smtClean="0">
                <a:latin typeface="Times New Roman" pitchFamily="18" charset="0"/>
                <a:cs typeface="Times New Roman" pitchFamily="18" charset="0"/>
              </a:rPr>
              <a:t>The queue acts as a buffer between the component producing and saving data, and the component receives the data for processing. This means that the queue resolves issues that arise if the producer is producing work faster than the consumer can process it, or if the producer or consumer is only intermittently connected to the network.</a:t>
            </a:r>
          </a:p>
          <a:p>
            <a:pPr algn="just">
              <a:buFont typeface="Arial" pitchFamily="34" charset="0"/>
              <a:buChar char="•"/>
            </a:pPr>
            <a:r>
              <a:rPr lang="en-IN" sz="2600" dirty="0" smtClean="0">
                <a:latin typeface="Times New Roman" pitchFamily="18" charset="0"/>
                <a:cs typeface="Times New Roman" pitchFamily="18" charset="0"/>
              </a:rPr>
              <a:t>If you got two EC2 instances which are pulling the SQS Queue. You can configure the </a:t>
            </a:r>
            <a:r>
              <a:rPr lang="en-IN" sz="2600" dirty="0" err="1" smtClean="0">
                <a:latin typeface="Times New Roman" pitchFamily="18" charset="0"/>
                <a:cs typeface="Times New Roman" pitchFamily="18" charset="0"/>
              </a:rPr>
              <a:t>autoscaling</a:t>
            </a:r>
            <a:r>
              <a:rPr lang="en-IN" sz="2600" dirty="0" smtClean="0">
                <a:latin typeface="Times New Roman" pitchFamily="18" charset="0"/>
                <a:cs typeface="Times New Roman" pitchFamily="18" charset="0"/>
              </a:rPr>
              <a:t> group if a number of messages go over a certain limit. Suppose the number of messages exceeds 10, then you can add additional EC2 instance to process the job faster. In this way, SQS provides elasticity.</a:t>
            </a:r>
          </a:p>
          <a:p>
            <a:pPr>
              <a:buFont typeface="Arial" pitchFamily="34" charset="0"/>
              <a:buChar char="•"/>
            </a:pPr>
            <a:endParaRPr lang="en-IN" sz="24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5529" y="268350"/>
            <a:ext cx="3965575" cy="513715"/>
          </a:xfrm>
          <a:prstGeom prst="rect">
            <a:avLst/>
          </a:prstGeom>
        </p:spPr>
        <p:txBody>
          <a:bodyPr vert="horz" wrap="square" lIns="0" tIns="12700" rIns="0" bIns="0" rtlCol="0">
            <a:spAutoFit/>
          </a:bodyPr>
          <a:lstStyle/>
          <a:p>
            <a:pPr marL="12700">
              <a:lnSpc>
                <a:spcPct val="100000"/>
              </a:lnSpc>
              <a:spcBef>
                <a:spcPts val="100"/>
              </a:spcBef>
            </a:pPr>
            <a:r>
              <a:rPr sz="3200" spc="90" dirty="0"/>
              <a:t>SWF </a:t>
            </a:r>
            <a:r>
              <a:rPr sz="3200" spc="75" dirty="0"/>
              <a:t>Best</a:t>
            </a:r>
            <a:r>
              <a:rPr sz="3200" spc="-150" dirty="0"/>
              <a:t> </a:t>
            </a:r>
            <a:r>
              <a:rPr sz="3200" spc="60" dirty="0"/>
              <a:t>Practices</a:t>
            </a:r>
            <a:endParaRPr sz="3200"/>
          </a:p>
        </p:txBody>
      </p:sp>
      <p:sp>
        <p:nvSpPr>
          <p:cNvPr id="3" name="object 3"/>
          <p:cNvSpPr/>
          <p:nvPr/>
        </p:nvSpPr>
        <p:spPr>
          <a:xfrm>
            <a:off x="6230111" y="711708"/>
            <a:ext cx="3834384" cy="252983"/>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979677" y="2233929"/>
            <a:ext cx="14724380" cy="3703954"/>
            <a:chOff x="979677" y="2233929"/>
            <a:chExt cx="14724380" cy="3703954"/>
          </a:xfrm>
        </p:grpSpPr>
        <p:sp>
          <p:nvSpPr>
            <p:cNvPr id="5" name="object 5"/>
            <p:cNvSpPr/>
            <p:nvPr/>
          </p:nvSpPr>
          <p:spPr>
            <a:xfrm>
              <a:off x="986027" y="2240279"/>
              <a:ext cx="14711680" cy="3691254"/>
            </a:xfrm>
            <a:custGeom>
              <a:avLst/>
              <a:gdLst/>
              <a:ahLst/>
              <a:cxnLst/>
              <a:rect l="l" t="t" r="r" b="b"/>
              <a:pathLst>
                <a:path w="14711680" h="3691254">
                  <a:moveTo>
                    <a:pt x="0" y="98933"/>
                  </a:moveTo>
                  <a:lnTo>
                    <a:pt x="7770" y="60436"/>
                  </a:lnTo>
                  <a:lnTo>
                    <a:pt x="28962" y="28987"/>
                  </a:lnTo>
                  <a:lnTo>
                    <a:pt x="60393" y="7778"/>
                  </a:lnTo>
                  <a:lnTo>
                    <a:pt x="98882" y="0"/>
                  </a:lnTo>
                  <a:lnTo>
                    <a:pt x="14612239" y="0"/>
                  </a:lnTo>
                  <a:lnTo>
                    <a:pt x="14650735" y="7778"/>
                  </a:lnTo>
                  <a:lnTo>
                    <a:pt x="14682184" y="28987"/>
                  </a:lnTo>
                  <a:lnTo>
                    <a:pt x="14703393" y="60436"/>
                  </a:lnTo>
                  <a:lnTo>
                    <a:pt x="14711171" y="98933"/>
                  </a:lnTo>
                  <a:lnTo>
                    <a:pt x="14711171" y="3592195"/>
                  </a:lnTo>
                  <a:lnTo>
                    <a:pt x="14703393" y="3630691"/>
                  </a:lnTo>
                  <a:lnTo>
                    <a:pt x="14682184" y="3662140"/>
                  </a:lnTo>
                  <a:lnTo>
                    <a:pt x="14650735" y="3683349"/>
                  </a:lnTo>
                  <a:lnTo>
                    <a:pt x="14612239" y="3691128"/>
                  </a:lnTo>
                  <a:lnTo>
                    <a:pt x="98882" y="3691128"/>
                  </a:lnTo>
                  <a:lnTo>
                    <a:pt x="60393" y="3683349"/>
                  </a:lnTo>
                  <a:lnTo>
                    <a:pt x="28962" y="3662140"/>
                  </a:lnTo>
                  <a:lnTo>
                    <a:pt x="7770" y="3630691"/>
                  </a:lnTo>
                  <a:lnTo>
                    <a:pt x="0" y="3592195"/>
                  </a:lnTo>
                  <a:lnTo>
                    <a:pt x="0" y="98933"/>
                  </a:lnTo>
                  <a:close/>
                </a:path>
              </a:pathLst>
            </a:custGeom>
            <a:ln w="12192">
              <a:solidFill>
                <a:srgbClr val="767070"/>
              </a:solidFill>
            </a:ln>
          </p:spPr>
          <p:txBody>
            <a:bodyPr wrap="square" lIns="0" tIns="0" rIns="0" bIns="0" rtlCol="0"/>
            <a:lstStyle/>
            <a:p>
              <a:endParaRPr/>
            </a:p>
          </p:txBody>
        </p:sp>
        <p:sp>
          <p:nvSpPr>
            <p:cNvPr id="6" name="object 6"/>
            <p:cNvSpPr/>
            <p:nvPr/>
          </p:nvSpPr>
          <p:spPr>
            <a:xfrm>
              <a:off x="1123187" y="3579875"/>
              <a:ext cx="4259580" cy="998219"/>
            </a:xfrm>
            <a:custGeom>
              <a:avLst/>
              <a:gdLst/>
              <a:ahLst/>
              <a:cxn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70"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wrap="square" lIns="0" tIns="0" rIns="0" bIns="0" rtlCol="0"/>
            <a:lstStyle/>
            <a:p>
              <a:endParaRPr/>
            </a:p>
          </p:txBody>
        </p:sp>
        <p:sp>
          <p:nvSpPr>
            <p:cNvPr id="7" name="object 7"/>
            <p:cNvSpPr/>
            <p:nvPr/>
          </p:nvSpPr>
          <p:spPr>
            <a:xfrm>
              <a:off x="1123187" y="3579875"/>
              <a:ext cx="4259580" cy="998219"/>
            </a:xfrm>
            <a:custGeom>
              <a:avLst/>
              <a:gdLst/>
              <a:ahLst/>
              <a:cxnLst/>
              <a:rect l="l" t="t" r="r" b="b"/>
              <a:pathLst>
                <a:path w="4259580" h="998220">
                  <a:moveTo>
                    <a:pt x="0" y="166370"/>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70"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FFAB56"/>
              </a:solidFill>
            </a:ln>
          </p:spPr>
          <p:txBody>
            <a:bodyPr wrap="square" lIns="0" tIns="0" rIns="0" bIns="0" rtlCol="0"/>
            <a:lstStyle/>
            <a:p>
              <a:endParaRPr/>
            </a:p>
          </p:txBody>
        </p:sp>
      </p:grpSp>
      <p:sp>
        <p:nvSpPr>
          <p:cNvPr id="8" name="object 8"/>
          <p:cNvSpPr txBox="1"/>
          <p:nvPr/>
        </p:nvSpPr>
        <p:spPr>
          <a:xfrm>
            <a:off x="2998597" y="3893625"/>
            <a:ext cx="508634" cy="347345"/>
          </a:xfrm>
          <a:prstGeom prst="rect">
            <a:avLst/>
          </a:prstGeom>
        </p:spPr>
        <p:txBody>
          <a:bodyPr vert="horz" wrap="square" lIns="0" tIns="18415" rIns="0" bIns="0" rtlCol="0">
            <a:spAutoFit/>
          </a:bodyPr>
          <a:lstStyle/>
          <a:p>
            <a:pPr>
              <a:lnSpc>
                <a:spcPct val="100000"/>
              </a:lnSpc>
              <a:spcBef>
                <a:spcPts val="145"/>
              </a:spcBef>
            </a:pPr>
            <a:r>
              <a:rPr sz="2000" spc="-5" dirty="0">
                <a:latin typeface="Noto Sans"/>
                <a:cs typeface="Noto Sans"/>
              </a:rPr>
              <a:t>SWF</a:t>
            </a:r>
            <a:endParaRPr sz="2000">
              <a:latin typeface="Noto Sans"/>
              <a:cs typeface="Noto Sans"/>
            </a:endParaRPr>
          </a:p>
        </p:txBody>
      </p:sp>
      <p:grpSp>
        <p:nvGrpSpPr>
          <p:cNvPr id="9" name="object 9"/>
          <p:cNvGrpSpPr/>
          <p:nvPr/>
        </p:nvGrpSpPr>
        <p:grpSpPr>
          <a:xfrm>
            <a:off x="1116838" y="3632961"/>
            <a:ext cx="4272280" cy="2098040"/>
            <a:chOff x="1116838" y="3632961"/>
            <a:chExt cx="4272280" cy="2098040"/>
          </a:xfrm>
        </p:grpSpPr>
        <p:sp>
          <p:nvSpPr>
            <p:cNvPr id="10" name="object 10"/>
            <p:cNvSpPr/>
            <p:nvPr/>
          </p:nvSpPr>
          <p:spPr>
            <a:xfrm>
              <a:off x="1178052" y="3639311"/>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5" y="0"/>
                  </a:lnTo>
                  <a:lnTo>
                    <a:pt x="4017772" y="0"/>
                  </a:lnTo>
                  <a:lnTo>
                    <a:pt x="4063853" y="7433"/>
                  </a:lnTo>
                  <a:lnTo>
                    <a:pt x="4103875" y="28131"/>
                  </a:lnTo>
                  <a:lnTo>
                    <a:pt x="4135436" y="59692"/>
                  </a:lnTo>
                  <a:lnTo>
                    <a:pt x="4156134" y="99714"/>
                  </a:lnTo>
                  <a:lnTo>
                    <a:pt x="4163568" y="145796"/>
                  </a:lnTo>
                  <a:lnTo>
                    <a:pt x="4163568" y="728979"/>
                  </a:lnTo>
                  <a:lnTo>
                    <a:pt x="4156134" y="775061"/>
                  </a:lnTo>
                  <a:lnTo>
                    <a:pt x="4135436" y="815083"/>
                  </a:lnTo>
                  <a:lnTo>
                    <a:pt x="4103875" y="846644"/>
                  </a:lnTo>
                  <a:lnTo>
                    <a:pt x="4063853" y="867342"/>
                  </a:lnTo>
                  <a:lnTo>
                    <a:pt x="4017772" y="874776"/>
                  </a:lnTo>
                  <a:lnTo>
                    <a:pt x="145795"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wrap="square" lIns="0" tIns="0" rIns="0" bIns="0" rtlCol="0"/>
            <a:lstStyle/>
            <a:p>
              <a:endParaRPr/>
            </a:p>
          </p:txBody>
        </p:sp>
        <p:sp>
          <p:nvSpPr>
            <p:cNvPr id="11" name="object 11"/>
            <p:cNvSpPr/>
            <p:nvPr/>
          </p:nvSpPr>
          <p:spPr>
            <a:xfrm>
              <a:off x="1123188" y="4725923"/>
              <a:ext cx="4259580" cy="998219"/>
            </a:xfrm>
            <a:custGeom>
              <a:avLst/>
              <a:gdLst/>
              <a:ahLst/>
              <a:cxn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70"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wrap="square" lIns="0" tIns="0" rIns="0" bIns="0" rtlCol="0"/>
            <a:lstStyle/>
            <a:p>
              <a:endParaRPr/>
            </a:p>
          </p:txBody>
        </p:sp>
        <p:sp>
          <p:nvSpPr>
            <p:cNvPr id="12" name="object 12"/>
            <p:cNvSpPr/>
            <p:nvPr/>
          </p:nvSpPr>
          <p:spPr>
            <a:xfrm>
              <a:off x="1123188" y="4725923"/>
              <a:ext cx="4259580" cy="998219"/>
            </a:xfrm>
            <a:custGeom>
              <a:avLst/>
              <a:gdLst/>
              <a:ahLst/>
              <a:cxnLst/>
              <a:rect l="l" t="t" r="r" b="b"/>
              <a:pathLst>
                <a:path w="4259580" h="998220">
                  <a:moveTo>
                    <a:pt x="0" y="166370"/>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70"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FFAB56"/>
              </a:solidFill>
            </a:ln>
          </p:spPr>
          <p:txBody>
            <a:bodyPr wrap="square" lIns="0" tIns="0" rIns="0" bIns="0" rtlCol="0"/>
            <a:lstStyle/>
            <a:p>
              <a:endParaRPr/>
            </a:p>
          </p:txBody>
        </p:sp>
      </p:grpSp>
      <p:sp>
        <p:nvSpPr>
          <p:cNvPr id="13" name="object 13"/>
          <p:cNvSpPr txBox="1"/>
          <p:nvPr/>
        </p:nvSpPr>
        <p:spPr>
          <a:xfrm>
            <a:off x="3004185" y="5045201"/>
            <a:ext cx="49720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Noto Sans"/>
                <a:cs typeface="Noto Sans"/>
              </a:rPr>
              <a:t>SNS</a:t>
            </a:r>
            <a:endParaRPr sz="2000">
              <a:latin typeface="Noto Sans"/>
              <a:cs typeface="Noto Sans"/>
            </a:endParaRPr>
          </a:p>
        </p:txBody>
      </p:sp>
      <p:grpSp>
        <p:nvGrpSpPr>
          <p:cNvPr id="14" name="object 14"/>
          <p:cNvGrpSpPr/>
          <p:nvPr/>
        </p:nvGrpSpPr>
        <p:grpSpPr>
          <a:xfrm>
            <a:off x="1122933" y="2425954"/>
            <a:ext cx="4272280" cy="3241040"/>
            <a:chOff x="1122933" y="2425954"/>
            <a:chExt cx="4272280" cy="3241040"/>
          </a:xfrm>
        </p:grpSpPr>
        <p:sp>
          <p:nvSpPr>
            <p:cNvPr id="15" name="object 15"/>
            <p:cNvSpPr/>
            <p:nvPr/>
          </p:nvSpPr>
          <p:spPr>
            <a:xfrm>
              <a:off x="1178051" y="4785360"/>
              <a:ext cx="4163695" cy="875030"/>
            </a:xfrm>
            <a:custGeom>
              <a:avLst/>
              <a:gdLst/>
              <a:ahLst/>
              <a:cxnLst/>
              <a:rect l="l" t="t" r="r" b="b"/>
              <a:pathLst>
                <a:path w="4163695" h="875029">
                  <a:moveTo>
                    <a:pt x="0" y="145795"/>
                  </a:moveTo>
                  <a:lnTo>
                    <a:pt x="7433" y="99714"/>
                  </a:lnTo>
                  <a:lnTo>
                    <a:pt x="28131" y="59692"/>
                  </a:lnTo>
                  <a:lnTo>
                    <a:pt x="59692" y="28131"/>
                  </a:lnTo>
                  <a:lnTo>
                    <a:pt x="99714" y="7433"/>
                  </a:lnTo>
                  <a:lnTo>
                    <a:pt x="145795" y="0"/>
                  </a:lnTo>
                  <a:lnTo>
                    <a:pt x="4017772" y="0"/>
                  </a:lnTo>
                  <a:lnTo>
                    <a:pt x="4063853" y="7433"/>
                  </a:lnTo>
                  <a:lnTo>
                    <a:pt x="4103875" y="28131"/>
                  </a:lnTo>
                  <a:lnTo>
                    <a:pt x="4135436" y="59692"/>
                  </a:lnTo>
                  <a:lnTo>
                    <a:pt x="4156134" y="99714"/>
                  </a:lnTo>
                  <a:lnTo>
                    <a:pt x="4163568" y="145795"/>
                  </a:lnTo>
                  <a:lnTo>
                    <a:pt x="4163568" y="728979"/>
                  </a:lnTo>
                  <a:lnTo>
                    <a:pt x="4156134" y="775061"/>
                  </a:lnTo>
                  <a:lnTo>
                    <a:pt x="4135436" y="815083"/>
                  </a:lnTo>
                  <a:lnTo>
                    <a:pt x="4103875" y="846644"/>
                  </a:lnTo>
                  <a:lnTo>
                    <a:pt x="4063853" y="867342"/>
                  </a:lnTo>
                  <a:lnTo>
                    <a:pt x="4017772" y="874776"/>
                  </a:lnTo>
                  <a:lnTo>
                    <a:pt x="145795" y="874776"/>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wrap="square" lIns="0" tIns="0" rIns="0" bIns="0" rtlCol="0"/>
            <a:lstStyle/>
            <a:p>
              <a:endParaRPr/>
            </a:p>
          </p:txBody>
        </p:sp>
        <p:sp>
          <p:nvSpPr>
            <p:cNvPr id="16" name="object 16"/>
            <p:cNvSpPr/>
            <p:nvPr/>
          </p:nvSpPr>
          <p:spPr>
            <a:xfrm>
              <a:off x="1129283" y="2432304"/>
              <a:ext cx="4259580" cy="998219"/>
            </a:xfrm>
            <a:custGeom>
              <a:avLst/>
              <a:gdLst/>
              <a:ahLst/>
              <a:cxn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wrap="square" lIns="0" tIns="0" rIns="0" bIns="0" rtlCol="0"/>
            <a:lstStyle/>
            <a:p>
              <a:endParaRPr/>
            </a:p>
          </p:txBody>
        </p:sp>
        <p:sp>
          <p:nvSpPr>
            <p:cNvPr id="17" name="object 17"/>
            <p:cNvSpPr/>
            <p:nvPr/>
          </p:nvSpPr>
          <p:spPr>
            <a:xfrm>
              <a:off x="1129283" y="2432304"/>
              <a:ext cx="4259580" cy="998219"/>
            </a:xfrm>
            <a:custGeom>
              <a:avLst/>
              <a:gdLst/>
              <a:ahLst/>
              <a:cxn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FFAB56"/>
              </a:solidFill>
            </a:ln>
          </p:spPr>
          <p:txBody>
            <a:bodyPr wrap="square" lIns="0" tIns="0" rIns="0" bIns="0" rtlCol="0"/>
            <a:lstStyle/>
            <a:p>
              <a:endParaRPr/>
            </a:p>
          </p:txBody>
        </p:sp>
        <p:sp>
          <p:nvSpPr>
            <p:cNvPr id="18" name="object 18"/>
            <p:cNvSpPr/>
            <p:nvPr/>
          </p:nvSpPr>
          <p:spPr>
            <a:xfrm>
              <a:off x="1184147" y="2491740"/>
              <a:ext cx="4163695" cy="875030"/>
            </a:xfrm>
            <a:custGeom>
              <a:avLst/>
              <a:gdLst/>
              <a:ahLst/>
              <a:cxnLst/>
              <a:rect l="l" t="t" r="r" b="b"/>
              <a:pathLst>
                <a:path w="4163695" h="875029">
                  <a:moveTo>
                    <a:pt x="4017772" y="0"/>
                  </a:moveTo>
                  <a:lnTo>
                    <a:pt x="145796" y="0"/>
                  </a:lnTo>
                  <a:lnTo>
                    <a:pt x="99714" y="7433"/>
                  </a:lnTo>
                  <a:lnTo>
                    <a:pt x="59692" y="28131"/>
                  </a:lnTo>
                  <a:lnTo>
                    <a:pt x="28131" y="59692"/>
                  </a:lnTo>
                  <a:lnTo>
                    <a:pt x="7433" y="99714"/>
                  </a:lnTo>
                  <a:lnTo>
                    <a:pt x="0" y="145795"/>
                  </a:lnTo>
                  <a:lnTo>
                    <a:pt x="0" y="728979"/>
                  </a:lnTo>
                  <a:lnTo>
                    <a:pt x="7433" y="775061"/>
                  </a:lnTo>
                  <a:lnTo>
                    <a:pt x="28131" y="815083"/>
                  </a:lnTo>
                  <a:lnTo>
                    <a:pt x="59692" y="846644"/>
                  </a:lnTo>
                  <a:lnTo>
                    <a:pt x="99714" y="867342"/>
                  </a:lnTo>
                  <a:lnTo>
                    <a:pt x="145796" y="874775"/>
                  </a:lnTo>
                  <a:lnTo>
                    <a:pt x="4017772" y="874775"/>
                  </a:lnTo>
                  <a:lnTo>
                    <a:pt x="4063853" y="867342"/>
                  </a:lnTo>
                  <a:lnTo>
                    <a:pt x="4103875" y="846644"/>
                  </a:lnTo>
                  <a:lnTo>
                    <a:pt x="4135436" y="815083"/>
                  </a:lnTo>
                  <a:lnTo>
                    <a:pt x="4156134" y="775061"/>
                  </a:lnTo>
                  <a:lnTo>
                    <a:pt x="4163567" y="728979"/>
                  </a:lnTo>
                  <a:lnTo>
                    <a:pt x="4163567" y="145795"/>
                  </a:lnTo>
                  <a:lnTo>
                    <a:pt x="4156134" y="99714"/>
                  </a:lnTo>
                  <a:lnTo>
                    <a:pt x="4135436" y="59692"/>
                  </a:lnTo>
                  <a:lnTo>
                    <a:pt x="4103875" y="28131"/>
                  </a:lnTo>
                  <a:lnTo>
                    <a:pt x="4063853" y="7433"/>
                  </a:lnTo>
                  <a:lnTo>
                    <a:pt x="4017772" y="0"/>
                  </a:lnTo>
                  <a:close/>
                </a:path>
              </a:pathLst>
            </a:custGeom>
            <a:solidFill>
              <a:srgbClr val="FFD4AB"/>
            </a:solidFill>
          </p:spPr>
          <p:txBody>
            <a:bodyPr wrap="square" lIns="0" tIns="0" rIns="0" bIns="0" rtlCol="0"/>
            <a:lstStyle/>
            <a:p>
              <a:endParaRPr/>
            </a:p>
          </p:txBody>
        </p:sp>
        <p:sp>
          <p:nvSpPr>
            <p:cNvPr id="19" name="object 19"/>
            <p:cNvSpPr/>
            <p:nvPr/>
          </p:nvSpPr>
          <p:spPr>
            <a:xfrm>
              <a:off x="1184147" y="2491740"/>
              <a:ext cx="4163695" cy="875030"/>
            </a:xfrm>
            <a:custGeom>
              <a:avLst/>
              <a:gdLst/>
              <a:ahLst/>
              <a:cxnLst/>
              <a:rect l="l" t="t" r="r" b="b"/>
              <a:pathLst>
                <a:path w="4163695" h="875029">
                  <a:moveTo>
                    <a:pt x="0" y="145795"/>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7" y="145795"/>
                  </a:lnTo>
                  <a:lnTo>
                    <a:pt x="4163567" y="728979"/>
                  </a:lnTo>
                  <a:lnTo>
                    <a:pt x="4156134" y="775061"/>
                  </a:lnTo>
                  <a:lnTo>
                    <a:pt x="4135436" y="815083"/>
                  </a:lnTo>
                  <a:lnTo>
                    <a:pt x="4103875" y="846644"/>
                  </a:lnTo>
                  <a:lnTo>
                    <a:pt x="4063853" y="867342"/>
                  </a:lnTo>
                  <a:lnTo>
                    <a:pt x="4017772"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wrap="square" lIns="0" tIns="0" rIns="0" bIns="0" rtlCol="0"/>
            <a:lstStyle/>
            <a:p>
              <a:endParaRPr/>
            </a:p>
          </p:txBody>
        </p:sp>
      </p:grpSp>
      <p:sp>
        <p:nvSpPr>
          <p:cNvPr id="20" name="object 20"/>
          <p:cNvSpPr txBox="1"/>
          <p:nvPr/>
        </p:nvSpPr>
        <p:spPr>
          <a:xfrm>
            <a:off x="3014217" y="2749042"/>
            <a:ext cx="503555" cy="330835"/>
          </a:xfrm>
          <a:prstGeom prst="rect">
            <a:avLst/>
          </a:prstGeom>
        </p:spPr>
        <p:txBody>
          <a:bodyPr vert="horz" wrap="square" lIns="0" tIns="13335" rIns="0" bIns="0" rtlCol="0">
            <a:spAutoFit/>
          </a:bodyPr>
          <a:lstStyle/>
          <a:p>
            <a:pPr marL="12700">
              <a:lnSpc>
                <a:spcPct val="100000"/>
              </a:lnSpc>
              <a:spcBef>
                <a:spcPts val="105"/>
              </a:spcBef>
            </a:pPr>
            <a:r>
              <a:rPr sz="2000" b="1" spc="-15" dirty="0">
                <a:latin typeface="Noto Sans"/>
                <a:cs typeface="Noto Sans"/>
              </a:rPr>
              <a:t>SQS</a:t>
            </a:r>
            <a:endParaRPr sz="2000">
              <a:latin typeface="Noto Sans"/>
              <a:cs typeface="Noto Sans"/>
            </a:endParaRPr>
          </a:p>
        </p:txBody>
      </p:sp>
      <p:sp>
        <p:nvSpPr>
          <p:cNvPr id="21" name="object 21"/>
          <p:cNvSpPr txBox="1"/>
          <p:nvPr/>
        </p:nvSpPr>
        <p:spPr>
          <a:xfrm>
            <a:off x="5797677" y="2352018"/>
            <a:ext cx="8724265" cy="2038350"/>
          </a:xfrm>
          <a:prstGeom prst="rect">
            <a:avLst/>
          </a:prstGeom>
        </p:spPr>
        <p:txBody>
          <a:bodyPr vert="horz" wrap="square" lIns="0" tIns="13335" rIns="0" bIns="0" rtlCol="0">
            <a:spAutoFit/>
          </a:bodyPr>
          <a:lstStyle/>
          <a:p>
            <a:pPr marL="355600" marR="27940" indent="-342900">
              <a:lnSpc>
                <a:spcPct val="150100"/>
              </a:lnSpc>
              <a:spcBef>
                <a:spcPts val="105"/>
              </a:spcBef>
              <a:buFont typeface="Arial"/>
              <a:buChar char="•"/>
              <a:tabLst>
                <a:tab pos="354965" algn="l"/>
                <a:tab pos="355600" algn="l"/>
              </a:tabLst>
            </a:pPr>
            <a:r>
              <a:rPr sz="2200" spc="-15" dirty="0">
                <a:solidFill>
                  <a:srgbClr val="404040"/>
                </a:solidFill>
                <a:latin typeface="Noto Sans"/>
                <a:cs typeface="Noto Sans"/>
              </a:rPr>
              <a:t>Use SWF </a:t>
            </a:r>
            <a:r>
              <a:rPr sz="2200" spc="-20" dirty="0">
                <a:solidFill>
                  <a:srgbClr val="404040"/>
                </a:solidFill>
                <a:latin typeface="Noto Sans"/>
                <a:cs typeface="Noto Sans"/>
              </a:rPr>
              <a:t>when </a:t>
            </a:r>
            <a:r>
              <a:rPr sz="2200" spc="-10" dirty="0">
                <a:solidFill>
                  <a:srgbClr val="404040"/>
                </a:solidFill>
                <a:latin typeface="Noto Sans"/>
                <a:cs typeface="Noto Sans"/>
              </a:rPr>
              <a:t>you need </a:t>
            </a:r>
            <a:r>
              <a:rPr sz="2200" spc="-15" dirty="0">
                <a:solidFill>
                  <a:srgbClr val="404040"/>
                </a:solidFill>
                <a:latin typeface="Noto Sans"/>
                <a:cs typeface="Noto Sans"/>
              </a:rPr>
              <a:t>to </a:t>
            </a:r>
            <a:r>
              <a:rPr sz="2200" spc="-20" dirty="0">
                <a:solidFill>
                  <a:srgbClr val="404040"/>
                </a:solidFill>
                <a:latin typeface="Noto Sans"/>
                <a:cs typeface="Noto Sans"/>
              </a:rPr>
              <a:t>coordinate </a:t>
            </a:r>
            <a:r>
              <a:rPr sz="2200" spc="-15" dirty="0">
                <a:solidFill>
                  <a:srgbClr val="404040"/>
                </a:solidFill>
                <a:latin typeface="Noto Sans"/>
                <a:cs typeface="Noto Sans"/>
              </a:rPr>
              <a:t>and </a:t>
            </a:r>
            <a:r>
              <a:rPr sz="2200" spc="-30" dirty="0">
                <a:solidFill>
                  <a:srgbClr val="404040"/>
                </a:solidFill>
                <a:latin typeface="Noto Sans"/>
                <a:cs typeface="Noto Sans"/>
              </a:rPr>
              <a:t>track </a:t>
            </a:r>
            <a:r>
              <a:rPr sz="2200" spc="-20" dirty="0">
                <a:solidFill>
                  <a:srgbClr val="404040"/>
                </a:solidFill>
                <a:latin typeface="Noto Sans"/>
                <a:cs typeface="Noto Sans"/>
              </a:rPr>
              <a:t>tasks that have  parallel </a:t>
            </a:r>
            <a:r>
              <a:rPr sz="2200" spc="-10" dirty="0">
                <a:solidFill>
                  <a:srgbClr val="404040"/>
                </a:solidFill>
                <a:latin typeface="Noto Sans"/>
                <a:cs typeface="Noto Sans"/>
              </a:rPr>
              <a:t>or </a:t>
            </a:r>
            <a:r>
              <a:rPr sz="2200" spc="-20" dirty="0">
                <a:solidFill>
                  <a:srgbClr val="404040"/>
                </a:solidFill>
                <a:latin typeface="Noto Sans"/>
                <a:cs typeface="Noto Sans"/>
              </a:rPr>
              <a:t>sequential </a:t>
            </a:r>
            <a:r>
              <a:rPr sz="2200" spc="-15" dirty="0">
                <a:solidFill>
                  <a:srgbClr val="404040"/>
                </a:solidFill>
                <a:latin typeface="Noto Sans"/>
                <a:cs typeface="Noto Sans"/>
              </a:rPr>
              <a:t>steps and involve </a:t>
            </a:r>
            <a:r>
              <a:rPr sz="2200" spc="-25" dirty="0">
                <a:solidFill>
                  <a:srgbClr val="404040"/>
                </a:solidFill>
                <a:latin typeface="Noto Sans"/>
                <a:cs typeface="Noto Sans"/>
              </a:rPr>
              <a:t>more </a:t>
            </a:r>
            <a:r>
              <a:rPr sz="2200" spc="-20" dirty="0">
                <a:solidFill>
                  <a:srgbClr val="404040"/>
                </a:solidFill>
                <a:latin typeface="Noto Sans"/>
                <a:cs typeface="Noto Sans"/>
              </a:rPr>
              <a:t>than just </a:t>
            </a:r>
            <a:r>
              <a:rPr sz="2200" spc="-40" dirty="0">
                <a:solidFill>
                  <a:srgbClr val="404040"/>
                </a:solidFill>
                <a:latin typeface="Noto Sans"/>
                <a:cs typeface="Noto Sans"/>
              </a:rPr>
              <a:t>AWS  </a:t>
            </a:r>
            <a:r>
              <a:rPr sz="2200" spc="-25" dirty="0">
                <a:solidFill>
                  <a:srgbClr val="404040"/>
                </a:solidFill>
                <a:latin typeface="Noto Sans"/>
                <a:cs typeface="Noto Sans"/>
              </a:rPr>
              <a:t>resources.</a:t>
            </a:r>
            <a:endParaRPr sz="2200">
              <a:latin typeface="Noto Sans"/>
              <a:cs typeface="Noto Sans"/>
            </a:endParaRPr>
          </a:p>
          <a:p>
            <a:pPr marL="355600" indent="-342900">
              <a:lnSpc>
                <a:spcPct val="100000"/>
              </a:lnSpc>
              <a:spcBef>
                <a:spcPts val="1320"/>
              </a:spcBef>
              <a:buFont typeface="Arial"/>
              <a:buChar char="•"/>
              <a:tabLst>
                <a:tab pos="354965" algn="l"/>
                <a:tab pos="355600" algn="l"/>
              </a:tabLst>
            </a:pPr>
            <a:r>
              <a:rPr sz="2200" spc="-15" dirty="0">
                <a:solidFill>
                  <a:srgbClr val="404040"/>
                </a:solidFill>
                <a:latin typeface="Noto Sans"/>
                <a:cs typeface="Noto Sans"/>
              </a:rPr>
              <a:t>SWF </a:t>
            </a:r>
            <a:r>
              <a:rPr sz="2200" spc="-10" dirty="0">
                <a:solidFill>
                  <a:srgbClr val="404040"/>
                </a:solidFill>
                <a:latin typeface="Noto Sans"/>
                <a:cs typeface="Noto Sans"/>
              </a:rPr>
              <a:t>is </a:t>
            </a:r>
            <a:r>
              <a:rPr sz="2200" spc="-15" dirty="0">
                <a:solidFill>
                  <a:srgbClr val="404040"/>
                </a:solidFill>
                <a:latin typeface="Noto Sans"/>
                <a:cs typeface="Noto Sans"/>
              </a:rPr>
              <a:t>best used to </a:t>
            </a:r>
            <a:r>
              <a:rPr sz="2200" spc="-20" dirty="0">
                <a:solidFill>
                  <a:srgbClr val="404040"/>
                </a:solidFill>
                <a:latin typeface="Noto Sans"/>
                <a:cs typeface="Noto Sans"/>
              </a:rPr>
              <a:t>coordinate tasks without </a:t>
            </a:r>
            <a:r>
              <a:rPr sz="2200" spc="-15" dirty="0">
                <a:solidFill>
                  <a:srgbClr val="404040"/>
                </a:solidFill>
                <a:latin typeface="Noto Sans"/>
                <a:cs typeface="Noto Sans"/>
              </a:rPr>
              <a:t>a </a:t>
            </a:r>
            <a:r>
              <a:rPr sz="2200" spc="-45" dirty="0">
                <a:solidFill>
                  <a:srgbClr val="404040"/>
                </a:solidFill>
                <a:latin typeface="Noto Sans"/>
                <a:cs typeface="Noto Sans"/>
              </a:rPr>
              <a:t>given</a:t>
            </a:r>
            <a:r>
              <a:rPr sz="2200" spc="330" dirty="0">
                <a:solidFill>
                  <a:srgbClr val="404040"/>
                </a:solidFill>
                <a:latin typeface="Noto Sans"/>
                <a:cs typeface="Noto Sans"/>
              </a:rPr>
              <a:t> </a:t>
            </a:r>
            <a:r>
              <a:rPr sz="2200" spc="-25" dirty="0">
                <a:solidFill>
                  <a:srgbClr val="404040"/>
                </a:solidFill>
                <a:latin typeface="Noto Sans"/>
                <a:cs typeface="Noto Sans"/>
              </a:rPr>
              <a:t>framework.</a:t>
            </a:r>
            <a:endParaRPr sz="2200">
              <a:latin typeface="Noto Sans"/>
              <a:cs typeface="Noto Sans"/>
            </a:endParaRPr>
          </a:p>
        </p:txBody>
      </p:sp>
      <p:grpSp>
        <p:nvGrpSpPr>
          <p:cNvPr id="22" name="object 22"/>
          <p:cNvGrpSpPr/>
          <p:nvPr/>
        </p:nvGrpSpPr>
        <p:grpSpPr>
          <a:xfrm>
            <a:off x="1075944" y="3541776"/>
            <a:ext cx="4363720" cy="1115695"/>
            <a:chOff x="1075944" y="3541776"/>
            <a:chExt cx="4363720" cy="1115695"/>
          </a:xfrm>
        </p:grpSpPr>
        <p:sp>
          <p:nvSpPr>
            <p:cNvPr id="23" name="object 23"/>
            <p:cNvSpPr/>
            <p:nvPr/>
          </p:nvSpPr>
          <p:spPr>
            <a:xfrm>
              <a:off x="1075944" y="3541776"/>
              <a:ext cx="4363720" cy="1115695"/>
            </a:xfrm>
            <a:custGeom>
              <a:avLst/>
              <a:gdLst/>
              <a:ahLst/>
              <a:cxnLst/>
              <a:rect l="l" t="t" r="r" b="b"/>
              <a:pathLst>
                <a:path w="4363720" h="1115695">
                  <a:moveTo>
                    <a:pt x="4363211" y="0"/>
                  </a:moveTo>
                  <a:lnTo>
                    <a:pt x="0" y="0"/>
                  </a:lnTo>
                  <a:lnTo>
                    <a:pt x="0" y="1115568"/>
                  </a:lnTo>
                  <a:lnTo>
                    <a:pt x="4363211" y="1115568"/>
                  </a:lnTo>
                  <a:lnTo>
                    <a:pt x="4363211" y="0"/>
                  </a:lnTo>
                  <a:close/>
                </a:path>
              </a:pathLst>
            </a:custGeom>
            <a:solidFill>
              <a:srgbClr val="FFFFFF"/>
            </a:solidFill>
          </p:spPr>
          <p:txBody>
            <a:bodyPr wrap="square" lIns="0" tIns="0" rIns="0" bIns="0" rtlCol="0"/>
            <a:lstStyle/>
            <a:p>
              <a:endParaRPr/>
            </a:p>
          </p:txBody>
        </p:sp>
        <p:sp>
          <p:nvSpPr>
            <p:cNvPr id="24" name="object 24"/>
            <p:cNvSpPr/>
            <p:nvPr/>
          </p:nvSpPr>
          <p:spPr>
            <a:xfrm>
              <a:off x="1123188" y="3584448"/>
              <a:ext cx="4259580" cy="998219"/>
            </a:xfrm>
            <a:custGeom>
              <a:avLst/>
              <a:gdLst/>
              <a:ahLst/>
              <a:cxn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69"/>
                  </a:lnTo>
                  <a:lnTo>
                    <a:pt x="0" y="831850"/>
                  </a:lnTo>
                  <a:lnTo>
                    <a:pt x="5942" y="876055"/>
                  </a:lnTo>
                  <a:lnTo>
                    <a:pt x="22714" y="915792"/>
                  </a:lnTo>
                  <a:lnTo>
                    <a:pt x="48728" y="949467"/>
                  </a:lnTo>
                  <a:lnTo>
                    <a:pt x="82399" y="975491"/>
                  </a:lnTo>
                  <a:lnTo>
                    <a:pt x="122141" y="992272"/>
                  </a:lnTo>
                  <a:lnTo>
                    <a:pt x="166370" y="998219"/>
                  </a:lnTo>
                  <a:lnTo>
                    <a:pt x="4093210" y="998219"/>
                  </a:lnTo>
                  <a:lnTo>
                    <a:pt x="4137415" y="992272"/>
                  </a:lnTo>
                  <a:lnTo>
                    <a:pt x="4177152" y="975491"/>
                  </a:lnTo>
                  <a:lnTo>
                    <a:pt x="4210827" y="949467"/>
                  </a:lnTo>
                  <a:lnTo>
                    <a:pt x="4236851" y="915792"/>
                  </a:lnTo>
                  <a:lnTo>
                    <a:pt x="4253632" y="876055"/>
                  </a:lnTo>
                  <a:lnTo>
                    <a:pt x="4259580" y="831850"/>
                  </a:lnTo>
                  <a:lnTo>
                    <a:pt x="4259580" y="166369"/>
                  </a:lnTo>
                  <a:lnTo>
                    <a:pt x="4253632" y="122164"/>
                  </a:lnTo>
                  <a:lnTo>
                    <a:pt x="4236851" y="82427"/>
                  </a:lnTo>
                  <a:lnTo>
                    <a:pt x="4210827" y="48752"/>
                  </a:lnTo>
                  <a:lnTo>
                    <a:pt x="4177152" y="22728"/>
                  </a:lnTo>
                  <a:lnTo>
                    <a:pt x="4137415" y="5947"/>
                  </a:lnTo>
                  <a:lnTo>
                    <a:pt x="4093210" y="0"/>
                  </a:lnTo>
                  <a:close/>
                </a:path>
              </a:pathLst>
            </a:custGeom>
            <a:solidFill>
              <a:srgbClr val="ACB8C9"/>
            </a:solidFill>
          </p:spPr>
          <p:txBody>
            <a:bodyPr wrap="square" lIns="0" tIns="0" rIns="0" bIns="0" rtlCol="0"/>
            <a:lstStyle/>
            <a:p>
              <a:endParaRPr/>
            </a:p>
          </p:txBody>
        </p:sp>
        <p:sp>
          <p:nvSpPr>
            <p:cNvPr id="25" name="object 25"/>
            <p:cNvSpPr/>
            <p:nvPr/>
          </p:nvSpPr>
          <p:spPr>
            <a:xfrm>
              <a:off x="1123188" y="3584448"/>
              <a:ext cx="4259580" cy="998219"/>
            </a:xfrm>
            <a:custGeom>
              <a:avLst/>
              <a:gdLst/>
              <a:ahLst/>
              <a:cxnLst/>
              <a:rect l="l" t="t" r="r" b="b"/>
              <a:pathLst>
                <a:path w="4259580" h="998220">
                  <a:moveTo>
                    <a:pt x="0" y="166369"/>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69"/>
                  </a:lnTo>
                  <a:lnTo>
                    <a:pt x="4259580" y="831850"/>
                  </a:lnTo>
                  <a:lnTo>
                    <a:pt x="4253632" y="876055"/>
                  </a:lnTo>
                  <a:lnTo>
                    <a:pt x="4236851" y="915792"/>
                  </a:lnTo>
                  <a:lnTo>
                    <a:pt x="4210827" y="949467"/>
                  </a:lnTo>
                  <a:lnTo>
                    <a:pt x="4177152" y="975491"/>
                  </a:lnTo>
                  <a:lnTo>
                    <a:pt x="4137415" y="992272"/>
                  </a:lnTo>
                  <a:lnTo>
                    <a:pt x="4093210" y="998219"/>
                  </a:lnTo>
                  <a:lnTo>
                    <a:pt x="166370" y="998219"/>
                  </a:lnTo>
                  <a:lnTo>
                    <a:pt x="122141" y="992272"/>
                  </a:lnTo>
                  <a:lnTo>
                    <a:pt x="82399" y="975491"/>
                  </a:lnTo>
                  <a:lnTo>
                    <a:pt x="48728" y="949467"/>
                  </a:lnTo>
                  <a:lnTo>
                    <a:pt x="22714" y="915792"/>
                  </a:lnTo>
                  <a:lnTo>
                    <a:pt x="5942" y="876055"/>
                  </a:lnTo>
                  <a:lnTo>
                    <a:pt x="0" y="831850"/>
                  </a:lnTo>
                  <a:lnTo>
                    <a:pt x="0" y="166369"/>
                  </a:lnTo>
                  <a:close/>
                </a:path>
              </a:pathLst>
            </a:custGeom>
            <a:ln w="12192">
              <a:solidFill>
                <a:srgbClr val="566A86"/>
              </a:solidFill>
            </a:ln>
          </p:spPr>
          <p:txBody>
            <a:bodyPr wrap="square" lIns="0" tIns="0" rIns="0" bIns="0" rtlCol="0"/>
            <a:lstStyle/>
            <a:p>
              <a:endParaRPr/>
            </a:p>
          </p:txBody>
        </p:sp>
      </p:grpSp>
      <p:sp>
        <p:nvSpPr>
          <p:cNvPr id="26" name="object 26"/>
          <p:cNvSpPr txBox="1"/>
          <p:nvPr/>
        </p:nvSpPr>
        <p:spPr>
          <a:xfrm>
            <a:off x="2985261" y="3903345"/>
            <a:ext cx="53403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Noto Sans"/>
                <a:cs typeface="Noto Sans"/>
              </a:rPr>
              <a:t>SWF</a:t>
            </a:r>
            <a:endParaRPr sz="2000">
              <a:latin typeface="Noto Sans"/>
              <a:cs typeface="Noto Sans"/>
            </a:endParaRPr>
          </a:p>
        </p:txBody>
      </p:sp>
      <p:sp>
        <p:nvSpPr>
          <p:cNvPr id="27" name="object 27"/>
          <p:cNvSpPr/>
          <p:nvPr/>
        </p:nvSpPr>
        <p:spPr>
          <a:xfrm>
            <a:off x="1176527" y="3643884"/>
            <a:ext cx="4165600" cy="875030"/>
          </a:xfrm>
          <a:custGeom>
            <a:avLst/>
            <a:gdLst/>
            <a:ahLst/>
            <a:cxnLst/>
            <a:rect l="l" t="t" r="r" b="b"/>
            <a:pathLst>
              <a:path w="4165600" h="875029">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wrap="square" lIns="0" tIns="0" rIns="0" bIns="0" rtlCol="0"/>
          <a:lstStyle/>
          <a:p>
            <a:endParaRPr/>
          </a:p>
        </p:txBody>
      </p:sp>
      <p:sp>
        <p:nvSpPr>
          <p:cNvPr id="28" name="object 28"/>
          <p:cNvSpPr txBox="1"/>
          <p:nvPr/>
        </p:nvSpPr>
        <p:spPr>
          <a:xfrm>
            <a:off x="4001770" y="1474724"/>
            <a:ext cx="8253095"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404040"/>
                </a:solidFill>
                <a:latin typeface="Noto Sans"/>
                <a:cs typeface="Noto Sans"/>
              </a:rPr>
              <a:t>The </a:t>
            </a:r>
            <a:r>
              <a:rPr sz="2200" spc="-40" dirty="0">
                <a:solidFill>
                  <a:srgbClr val="404040"/>
                </a:solidFill>
                <a:latin typeface="Noto Sans"/>
                <a:cs typeface="Noto Sans"/>
              </a:rPr>
              <a:t>AWS </a:t>
            </a:r>
            <a:r>
              <a:rPr sz="2200" spc="-20" dirty="0">
                <a:solidFill>
                  <a:srgbClr val="404040"/>
                </a:solidFill>
                <a:latin typeface="Noto Sans"/>
                <a:cs typeface="Noto Sans"/>
              </a:rPr>
              <a:t>recommended </a:t>
            </a:r>
            <a:r>
              <a:rPr sz="2200" spc="-15" dirty="0">
                <a:solidFill>
                  <a:srgbClr val="404040"/>
                </a:solidFill>
                <a:latin typeface="Noto Sans"/>
                <a:cs typeface="Noto Sans"/>
              </a:rPr>
              <a:t>Application </a:t>
            </a:r>
            <a:r>
              <a:rPr sz="2200" spc="-10" dirty="0">
                <a:solidFill>
                  <a:srgbClr val="404040"/>
                </a:solidFill>
                <a:latin typeface="Noto Sans"/>
                <a:cs typeface="Noto Sans"/>
              </a:rPr>
              <a:t>Services </a:t>
            </a:r>
            <a:r>
              <a:rPr sz="2200" spc="-15" dirty="0">
                <a:solidFill>
                  <a:srgbClr val="404040"/>
                </a:solidFill>
                <a:latin typeface="Noto Sans"/>
                <a:cs typeface="Noto Sans"/>
              </a:rPr>
              <a:t>best </a:t>
            </a:r>
            <a:r>
              <a:rPr sz="2200" spc="-20" dirty="0">
                <a:solidFill>
                  <a:srgbClr val="404040"/>
                </a:solidFill>
                <a:latin typeface="Noto Sans"/>
                <a:cs typeface="Noto Sans"/>
              </a:rPr>
              <a:t>practices</a:t>
            </a:r>
            <a:r>
              <a:rPr sz="2200" spc="275" dirty="0">
                <a:solidFill>
                  <a:srgbClr val="404040"/>
                </a:solidFill>
                <a:latin typeface="Noto Sans"/>
                <a:cs typeface="Noto Sans"/>
              </a:rPr>
              <a:t> </a:t>
            </a:r>
            <a:r>
              <a:rPr sz="2200" spc="-25" dirty="0">
                <a:solidFill>
                  <a:srgbClr val="404040"/>
                </a:solidFill>
                <a:latin typeface="Noto Sans"/>
                <a:cs typeface="Noto Sans"/>
              </a:rPr>
              <a:t>are:</a:t>
            </a:r>
            <a:endParaRPr sz="2200">
              <a:latin typeface="Noto Sans"/>
              <a:cs typeface="Noto Sans"/>
            </a:endParaRPr>
          </a:p>
        </p:txBody>
      </p:sp>
      <p:sp>
        <p:nvSpPr>
          <p:cNvPr id="29" name="object 29"/>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50</a:t>
            </a:fld>
            <a:endParaRPr spc="5"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79058" y="268350"/>
            <a:ext cx="3897629" cy="513715"/>
          </a:xfrm>
          <a:prstGeom prst="rect">
            <a:avLst/>
          </a:prstGeom>
        </p:spPr>
        <p:txBody>
          <a:bodyPr vert="horz" wrap="square" lIns="0" tIns="12700" rIns="0" bIns="0" rtlCol="0">
            <a:spAutoFit/>
          </a:bodyPr>
          <a:lstStyle/>
          <a:p>
            <a:pPr marL="12700">
              <a:lnSpc>
                <a:spcPct val="100000"/>
              </a:lnSpc>
              <a:spcBef>
                <a:spcPts val="100"/>
              </a:spcBef>
            </a:pPr>
            <a:r>
              <a:rPr sz="3200" spc="75" dirty="0"/>
              <a:t>SNS </a:t>
            </a:r>
            <a:r>
              <a:rPr sz="3200" spc="70" dirty="0"/>
              <a:t>Best</a:t>
            </a:r>
            <a:r>
              <a:rPr sz="3200" spc="-125" dirty="0"/>
              <a:t> </a:t>
            </a:r>
            <a:r>
              <a:rPr sz="3200" spc="60" dirty="0"/>
              <a:t>Practices</a:t>
            </a:r>
            <a:endParaRPr sz="3200"/>
          </a:p>
        </p:txBody>
      </p:sp>
      <p:sp>
        <p:nvSpPr>
          <p:cNvPr id="3" name="object 3"/>
          <p:cNvSpPr/>
          <p:nvPr/>
        </p:nvSpPr>
        <p:spPr>
          <a:xfrm>
            <a:off x="6230111" y="711708"/>
            <a:ext cx="3834384" cy="252983"/>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979677" y="2233929"/>
            <a:ext cx="14724380" cy="3703954"/>
            <a:chOff x="979677" y="2233929"/>
            <a:chExt cx="14724380" cy="3703954"/>
          </a:xfrm>
        </p:grpSpPr>
        <p:sp>
          <p:nvSpPr>
            <p:cNvPr id="5" name="object 5"/>
            <p:cNvSpPr/>
            <p:nvPr/>
          </p:nvSpPr>
          <p:spPr>
            <a:xfrm>
              <a:off x="986027" y="2240279"/>
              <a:ext cx="14711680" cy="3691254"/>
            </a:xfrm>
            <a:custGeom>
              <a:avLst/>
              <a:gdLst/>
              <a:ahLst/>
              <a:cxnLst/>
              <a:rect l="l" t="t" r="r" b="b"/>
              <a:pathLst>
                <a:path w="14711680" h="3691254">
                  <a:moveTo>
                    <a:pt x="0" y="98933"/>
                  </a:moveTo>
                  <a:lnTo>
                    <a:pt x="7770" y="60436"/>
                  </a:lnTo>
                  <a:lnTo>
                    <a:pt x="28962" y="28987"/>
                  </a:lnTo>
                  <a:lnTo>
                    <a:pt x="60393" y="7778"/>
                  </a:lnTo>
                  <a:lnTo>
                    <a:pt x="98882" y="0"/>
                  </a:lnTo>
                  <a:lnTo>
                    <a:pt x="14612239" y="0"/>
                  </a:lnTo>
                  <a:lnTo>
                    <a:pt x="14650735" y="7778"/>
                  </a:lnTo>
                  <a:lnTo>
                    <a:pt x="14682184" y="28987"/>
                  </a:lnTo>
                  <a:lnTo>
                    <a:pt x="14703393" y="60436"/>
                  </a:lnTo>
                  <a:lnTo>
                    <a:pt x="14711171" y="98933"/>
                  </a:lnTo>
                  <a:lnTo>
                    <a:pt x="14711171" y="3592195"/>
                  </a:lnTo>
                  <a:lnTo>
                    <a:pt x="14703393" y="3630691"/>
                  </a:lnTo>
                  <a:lnTo>
                    <a:pt x="14682184" y="3662140"/>
                  </a:lnTo>
                  <a:lnTo>
                    <a:pt x="14650735" y="3683349"/>
                  </a:lnTo>
                  <a:lnTo>
                    <a:pt x="14612239" y="3691128"/>
                  </a:lnTo>
                  <a:lnTo>
                    <a:pt x="98882" y="3691128"/>
                  </a:lnTo>
                  <a:lnTo>
                    <a:pt x="60393" y="3683349"/>
                  </a:lnTo>
                  <a:lnTo>
                    <a:pt x="28962" y="3662140"/>
                  </a:lnTo>
                  <a:lnTo>
                    <a:pt x="7770" y="3630691"/>
                  </a:lnTo>
                  <a:lnTo>
                    <a:pt x="0" y="3592195"/>
                  </a:lnTo>
                  <a:lnTo>
                    <a:pt x="0" y="98933"/>
                  </a:lnTo>
                  <a:close/>
                </a:path>
              </a:pathLst>
            </a:custGeom>
            <a:ln w="12192">
              <a:solidFill>
                <a:srgbClr val="767070"/>
              </a:solidFill>
            </a:ln>
          </p:spPr>
          <p:txBody>
            <a:bodyPr wrap="square" lIns="0" tIns="0" rIns="0" bIns="0" rtlCol="0"/>
            <a:lstStyle/>
            <a:p>
              <a:endParaRPr/>
            </a:p>
          </p:txBody>
        </p:sp>
        <p:sp>
          <p:nvSpPr>
            <p:cNvPr id="6" name="object 6"/>
            <p:cNvSpPr/>
            <p:nvPr/>
          </p:nvSpPr>
          <p:spPr>
            <a:xfrm>
              <a:off x="1123187" y="3579875"/>
              <a:ext cx="4259580" cy="998219"/>
            </a:xfrm>
            <a:custGeom>
              <a:avLst/>
              <a:gdLst/>
              <a:ahLst/>
              <a:cxn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70"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wrap="square" lIns="0" tIns="0" rIns="0" bIns="0" rtlCol="0"/>
            <a:lstStyle/>
            <a:p>
              <a:endParaRPr/>
            </a:p>
          </p:txBody>
        </p:sp>
        <p:sp>
          <p:nvSpPr>
            <p:cNvPr id="7" name="object 7"/>
            <p:cNvSpPr/>
            <p:nvPr/>
          </p:nvSpPr>
          <p:spPr>
            <a:xfrm>
              <a:off x="1123187" y="3579875"/>
              <a:ext cx="4259580" cy="998219"/>
            </a:xfrm>
            <a:custGeom>
              <a:avLst/>
              <a:gdLst/>
              <a:ahLst/>
              <a:cxnLst/>
              <a:rect l="l" t="t" r="r" b="b"/>
              <a:pathLst>
                <a:path w="4259580" h="998220">
                  <a:moveTo>
                    <a:pt x="0" y="166370"/>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70"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FFAB56"/>
              </a:solidFill>
            </a:ln>
          </p:spPr>
          <p:txBody>
            <a:bodyPr wrap="square" lIns="0" tIns="0" rIns="0" bIns="0" rtlCol="0"/>
            <a:lstStyle/>
            <a:p>
              <a:endParaRPr/>
            </a:p>
          </p:txBody>
        </p:sp>
      </p:grpSp>
      <p:sp>
        <p:nvSpPr>
          <p:cNvPr id="8" name="object 8"/>
          <p:cNvSpPr txBox="1"/>
          <p:nvPr/>
        </p:nvSpPr>
        <p:spPr>
          <a:xfrm>
            <a:off x="2985897" y="3898468"/>
            <a:ext cx="534035" cy="3314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Noto Sans"/>
                <a:cs typeface="Noto Sans"/>
              </a:rPr>
              <a:t>SWF</a:t>
            </a:r>
            <a:endParaRPr sz="2000">
              <a:latin typeface="Noto Sans"/>
              <a:cs typeface="Noto Sans"/>
            </a:endParaRPr>
          </a:p>
        </p:txBody>
      </p:sp>
      <p:grpSp>
        <p:nvGrpSpPr>
          <p:cNvPr id="9" name="object 9"/>
          <p:cNvGrpSpPr/>
          <p:nvPr/>
        </p:nvGrpSpPr>
        <p:grpSpPr>
          <a:xfrm>
            <a:off x="1116838" y="3632961"/>
            <a:ext cx="4272280" cy="2098040"/>
            <a:chOff x="1116838" y="3632961"/>
            <a:chExt cx="4272280" cy="2098040"/>
          </a:xfrm>
        </p:grpSpPr>
        <p:sp>
          <p:nvSpPr>
            <p:cNvPr id="10" name="object 10"/>
            <p:cNvSpPr/>
            <p:nvPr/>
          </p:nvSpPr>
          <p:spPr>
            <a:xfrm>
              <a:off x="1178052" y="3639311"/>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5" y="0"/>
                  </a:lnTo>
                  <a:lnTo>
                    <a:pt x="4017772" y="0"/>
                  </a:lnTo>
                  <a:lnTo>
                    <a:pt x="4063853" y="7433"/>
                  </a:lnTo>
                  <a:lnTo>
                    <a:pt x="4103875" y="28131"/>
                  </a:lnTo>
                  <a:lnTo>
                    <a:pt x="4135436" y="59692"/>
                  </a:lnTo>
                  <a:lnTo>
                    <a:pt x="4156134" y="99714"/>
                  </a:lnTo>
                  <a:lnTo>
                    <a:pt x="4163568" y="145796"/>
                  </a:lnTo>
                  <a:lnTo>
                    <a:pt x="4163568" y="728979"/>
                  </a:lnTo>
                  <a:lnTo>
                    <a:pt x="4156134" y="775061"/>
                  </a:lnTo>
                  <a:lnTo>
                    <a:pt x="4135436" y="815083"/>
                  </a:lnTo>
                  <a:lnTo>
                    <a:pt x="4103875" y="846644"/>
                  </a:lnTo>
                  <a:lnTo>
                    <a:pt x="4063853" y="867342"/>
                  </a:lnTo>
                  <a:lnTo>
                    <a:pt x="4017772" y="874776"/>
                  </a:lnTo>
                  <a:lnTo>
                    <a:pt x="145795"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wrap="square" lIns="0" tIns="0" rIns="0" bIns="0" rtlCol="0"/>
            <a:lstStyle/>
            <a:p>
              <a:endParaRPr/>
            </a:p>
          </p:txBody>
        </p:sp>
        <p:sp>
          <p:nvSpPr>
            <p:cNvPr id="11" name="object 11"/>
            <p:cNvSpPr/>
            <p:nvPr/>
          </p:nvSpPr>
          <p:spPr>
            <a:xfrm>
              <a:off x="1123188" y="4725923"/>
              <a:ext cx="4259580" cy="998219"/>
            </a:xfrm>
            <a:custGeom>
              <a:avLst/>
              <a:gdLst/>
              <a:ahLst/>
              <a:cxn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70"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wrap="square" lIns="0" tIns="0" rIns="0" bIns="0" rtlCol="0"/>
            <a:lstStyle/>
            <a:p>
              <a:endParaRPr/>
            </a:p>
          </p:txBody>
        </p:sp>
        <p:sp>
          <p:nvSpPr>
            <p:cNvPr id="12" name="object 12"/>
            <p:cNvSpPr/>
            <p:nvPr/>
          </p:nvSpPr>
          <p:spPr>
            <a:xfrm>
              <a:off x="1123188" y="4725923"/>
              <a:ext cx="4259580" cy="998219"/>
            </a:xfrm>
            <a:custGeom>
              <a:avLst/>
              <a:gdLst/>
              <a:ahLst/>
              <a:cxnLst/>
              <a:rect l="l" t="t" r="r" b="b"/>
              <a:pathLst>
                <a:path w="4259580" h="998220">
                  <a:moveTo>
                    <a:pt x="0" y="166370"/>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70"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FFAB56"/>
              </a:solidFill>
            </a:ln>
          </p:spPr>
          <p:txBody>
            <a:bodyPr wrap="square" lIns="0" tIns="0" rIns="0" bIns="0" rtlCol="0"/>
            <a:lstStyle/>
            <a:p>
              <a:endParaRPr/>
            </a:p>
          </p:txBody>
        </p:sp>
      </p:grpSp>
      <p:sp>
        <p:nvSpPr>
          <p:cNvPr id="13" name="object 13"/>
          <p:cNvSpPr txBox="1"/>
          <p:nvPr/>
        </p:nvSpPr>
        <p:spPr>
          <a:xfrm>
            <a:off x="3016885" y="5040379"/>
            <a:ext cx="471805" cy="346710"/>
          </a:xfrm>
          <a:prstGeom prst="rect">
            <a:avLst/>
          </a:prstGeom>
        </p:spPr>
        <p:txBody>
          <a:bodyPr vert="horz" wrap="square" lIns="0" tIns="17780" rIns="0" bIns="0" rtlCol="0">
            <a:spAutoFit/>
          </a:bodyPr>
          <a:lstStyle/>
          <a:p>
            <a:pPr>
              <a:lnSpc>
                <a:spcPct val="100000"/>
              </a:lnSpc>
              <a:spcBef>
                <a:spcPts val="140"/>
              </a:spcBef>
            </a:pPr>
            <a:r>
              <a:rPr sz="2000" spc="-5" dirty="0">
                <a:latin typeface="Noto Sans"/>
                <a:cs typeface="Noto Sans"/>
              </a:rPr>
              <a:t>SNS</a:t>
            </a:r>
            <a:endParaRPr sz="2000">
              <a:latin typeface="Noto Sans"/>
              <a:cs typeface="Noto Sans"/>
            </a:endParaRPr>
          </a:p>
        </p:txBody>
      </p:sp>
      <p:grpSp>
        <p:nvGrpSpPr>
          <p:cNvPr id="14" name="object 14"/>
          <p:cNvGrpSpPr/>
          <p:nvPr/>
        </p:nvGrpSpPr>
        <p:grpSpPr>
          <a:xfrm>
            <a:off x="1122933" y="2425954"/>
            <a:ext cx="4272280" cy="3241040"/>
            <a:chOff x="1122933" y="2425954"/>
            <a:chExt cx="4272280" cy="3241040"/>
          </a:xfrm>
        </p:grpSpPr>
        <p:sp>
          <p:nvSpPr>
            <p:cNvPr id="15" name="object 15"/>
            <p:cNvSpPr/>
            <p:nvPr/>
          </p:nvSpPr>
          <p:spPr>
            <a:xfrm>
              <a:off x="1178051" y="4785360"/>
              <a:ext cx="4163695" cy="875030"/>
            </a:xfrm>
            <a:custGeom>
              <a:avLst/>
              <a:gdLst/>
              <a:ahLst/>
              <a:cxnLst/>
              <a:rect l="l" t="t" r="r" b="b"/>
              <a:pathLst>
                <a:path w="4163695" h="875029">
                  <a:moveTo>
                    <a:pt x="0" y="145795"/>
                  </a:moveTo>
                  <a:lnTo>
                    <a:pt x="7433" y="99714"/>
                  </a:lnTo>
                  <a:lnTo>
                    <a:pt x="28131" y="59692"/>
                  </a:lnTo>
                  <a:lnTo>
                    <a:pt x="59692" y="28131"/>
                  </a:lnTo>
                  <a:lnTo>
                    <a:pt x="99714" y="7433"/>
                  </a:lnTo>
                  <a:lnTo>
                    <a:pt x="145795" y="0"/>
                  </a:lnTo>
                  <a:lnTo>
                    <a:pt x="4017772" y="0"/>
                  </a:lnTo>
                  <a:lnTo>
                    <a:pt x="4063853" y="7433"/>
                  </a:lnTo>
                  <a:lnTo>
                    <a:pt x="4103875" y="28131"/>
                  </a:lnTo>
                  <a:lnTo>
                    <a:pt x="4135436" y="59692"/>
                  </a:lnTo>
                  <a:lnTo>
                    <a:pt x="4156134" y="99714"/>
                  </a:lnTo>
                  <a:lnTo>
                    <a:pt x="4163568" y="145795"/>
                  </a:lnTo>
                  <a:lnTo>
                    <a:pt x="4163568" y="728979"/>
                  </a:lnTo>
                  <a:lnTo>
                    <a:pt x="4156134" y="775061"/>
                  </a:lnTo>
                  <a:lnTo>
                    <a:pt x="4135436" y="815083"/>
                  </a:lnTo>
                  <a:lnTo>
                    <a:pt x="4103875" y="846644"/>
                  </a:lnTo>
                  <a:lnTo>
                    <a:pt x="4063853" y="867342"/>
                  </a:lnTo>
                  <a:lnTo>
                    <a:pt x="4017772" y="874776"/>
                  </a:lnTo>
                  <a:lnTo>
                    <a:pt x="145795" y="874776"/>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wrap="square" lIns="0" tIns="0" rIns="0" bIns="0" rtlCol="0"/>
            <a:lstStyle/>
            <a:p>
              <a:endParaRPr/>
            </a:p>
          </p:txBody>
        </p:sp>
        <p:sp>
          <p:nvSpPr>
            <p:cNvPr id="16" name="object 16"/>
            <p:cNvSpPr/>
            <p:nvPr/>
          </p:nvSpPr>
          <p:spPr>
            <a:xfrm>
              <a:off x="1129283" y="2432304"/>
              <a:ext cx="4259580" cy="998219"/>
            </a:xfrm>
            <a:custGeom>
              <a:avLst/>
              <a:gdLst/>
              <a:ahLst/>
              <a:cxn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wrap="square" lIns="0" tIns="0" rIns="0" bIns="0" rtlCol="0"/>
            <a:lstStyle/>
            <a:p>
              <a:endParaRPr/>
            </a:p>
          </p:txBody>
        </p:sp>
        <p:sp>
          <p:nvSpPr>
            <p:cNvPr id="17" name="object 17"/>
            <p:cNvSpPr/>
            <p:nvPr/>
          </p:nvSpPr>
          <p:spPr>
            <a:xfrm>
              <a:off x="1129283" y="2432304"/>
              <a:ext cx="4259580" cy="998219"/>
            </a:xfrm>
            <a:custGeom>
              <a:avLst/>
              <a:gdLst/>
              <a:ahLst/>
              <a:cxn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FFAB56"/>
              </a:solidFill>
            </a:ln>
          </p:spPr>
          <p:txBody>
            <a:bodyPr wrap="square" lIns="0" tIns="0" rIns="0" bIns="0" rtlCol="0"/>
            <a:lstStyle/>
            <a:p>
              <a:endParaRPr/>
            </a:p>
          </p:txBody>
        </p:sp>
        <p:sp>
          <p:nvSpPr>
            <p:cNvPr id="18" name="object 18"/>
            <p:cNvSpPr/>
            <p:nvPr/>
          </p:nvSpPr>
          <p:spPr>
            <a:xfrm>
              <a:off x="1184147" y="2491740"/>
              <a:ext cx="4163695" cy="875030"/>
            </a:xfrm>
            <a:custGeom>
              <a:avLst/>
              <a:gdLst/>
              <a:ahLst/>
              <a:cxnLst/>
              <a:rect l="l" t="t" r="r" b="b"/>
              <a:pathLst>
                <a:path w="4163695" h="875029">
                  <a:moveTo>
                    <a:pt x="4017772" y="0"/>
                  </a:moveTo>
                  <a:lnTo>
                    <a:pt x="145796" y="0"/>
                  </a:lnTo>
                  <a:lnTo>
                    <a:pt x="99714" y="7433"/>
                  </a:lnTo>
                  <a:lnTo>
                    <a:pt x="59692" y="28131"/>
                  </a:lnTo>
                  <a:lnTo>
                    <a:pt x="28131" y="59692"/>
                  </a:lnTo>
                  <a:lnTo>
                    <a:pt x="7433" y="99714"/>
                  </a:lnTo>
                  <a:lnTo>
                    <a:pt x="0" y="145795"/>
                  </a:lnTo>
                  <a:lnTo>
                    <a:pt x="0" y="728979"/>
                  </a:lnTo>
                  <a:lnTo>
                    <a:pt x="7433" y="775061"/>
                  </a:lnTo>
                  <a:lnTo>
                    <a:pt x="28131" y="815083"/>
                  </a:lnTo>
                  <a:lnTo>
                    <a:pt x="59692" y="846644"/>
                  </a:lnTo>
                  <a:lnTo>
                    <a:pt x="99714" y="867342"/>
                  </a:lnTo>
                  <a:lnTo>
                    <a:pt x="145796" y="874775"/>
                  </a:lnTo>
                  <a:lnTo>
                    <a:pt x="4017772" y="874775"/>
                  </a:lnTo>
                  <a:lnTo>
                    <a:pt x="4063853" y="867342"/>
                  </a:lnTo>
                  <a:lnTo>
                    <a:pt x="4103875" y="846644"/>
                  </a:lnTo>
                  <a:lnTo>
                    <a:pt x="4135436" y="815083"/>
                  </a:lnTo>
                  <a:lnTo>
                    <a:pt x="4156134" y="775061"/>
                  </a:lnTo>
                  <a:lnTo>
                    <a:pt x="4163567" y="728979"/>
                  </a:lnTo>
                  <a:lnTo>
                    <a:pt x="4163567" y="145795"/>
                  </a:lnTo>
                  <a:lnTo>
                    <a:pt x="4156134" y="99714"/>
                  </a:lnTo>
                  <a:lnTo>
                    <a:pt x="4135436" y="59692"/>
                  </a:lnTo>
                  <a:lnTo>
                    <a:pt x="4103875" y="28131"/>
                  </a:lnTo>
                  <a:lnTo>
                    <a:pt x="4063853" y="7433"/>
                  </a:lnTo>
                  <a:lnTo>
                    <a:pt x="4017772" y="0"/>
                  </a:lnTo>
                  <a:close/>
                </a:path>
              </a:pathLst>
            </a:custGeom>
            <a:solidFill>
              <a:srgbClr val="FFD4AB"/>
            </a:solidFill>
          </p:spPr>
          <p:txBody>
            <a:bodyPr wrap="square" lIns="0" tIns="0" rIns="0" bIns="0" rtlCol="0"/>
            <a:lstStyle/>
            <a:p>
              <a:endParaRPr/>
            </a:p>
          </p:txBody>
        </p:sp>
        <p:sp>
          <p:nvSpPr>
            <p:cNvPr id="19" name="object 19"/>
            <p:cNvSpPr/>
            <p:nvPr/>
          </p:nvSpPr>
          <p:spPr>
            <a:xfrm>
              <a:off x="1184147" y="2491740"/>
              <a:ext cx="4163695" cy="875030"/>
            </a:xfrm>
            <a:custGeom>
              <a:avLst/>
              <a:gdLst/>
              <a:ahLst/>
              <a:cxnLst/>
              <a:rect l="l" t="t" r="r" b="b"/>
              <a:pathLst>
                <a:path w="4163695" h="875029">
                  <a:moveTo>
                    <a:pt x="0" y="145795"/>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7" y="145795"/>
                  </a:lnTo>
                  <a:lnTo>
                    <a:pt x="4163567" y="728979"/>
                  </a:lnTo>
                  <a:lnTo>
                    <a:pt x="4156134" y="775061"/>
                  </a:lnTo>
                  <a:lnTo>
                    <a:pt x="4135436" y="815083"/>
                  </a:lnTo>
                  <a:lnTo>
                    <a:pt x="4103875" y="846644"/>
                  </a:lnTo>
                  <a:lnTo>
                    <a:pt x="4063853" y="867342"/>
                  </a:lnTo>
                  <a:lnTo>
                    <a:pt x="4017772"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wrap="square" lIns="0" tIns="0" rIns="0" bIns="0" rtlCol="0"/>
            <a:lstStyle/>
            <a:p>
              <a:endParaRPr/>
            </a:p>
          </p:txBody>
        </p:sp>
      </p:grpSp>
      <p:sp>
        <p:nvSpPr>
          <p:cNvPr id="20" name="object 20"/>
          <p:cNvSpPr txBox="1"/>
          <p:nvPr/>
        </p:nvSpPr>
        <p:spPr>
          <a:xfrm>
            <a:off x="3014217" y="2749042"/>
            <a:ext cx="503555" cy="330835"/>
          </a:xfrm>
          <a:prstGeom prst="rect">
            <a:avLst/>
          </a:prstGeom>
        </p:spPr>
        <p:txBody>
          <a:bodyPr vert="horz" wrap="square" lIns="0" tIns="13335" rIns="0" bIns="0" rtlCol="0">
            <a:spAutoFit/>
          </a:bodyPr>
          <a:lstStyle/>
          <a:p>
            <a:pPr marL="12700">
              <a:lnSpc>
                <a:spcPct val="100000"/>
              </a:lnSpc>
              <a:spcBef>
                <a:spcPts val="105"/>
              </a:spcBef>
            </a:pPr>
            <a:r>
              <a:rPr sz="2000" b="1" spc="-15" dirty="0">
                <a:latin typeface="Noto Sans"/>
                <a:cs typeface="Noto Sans"/>
              </a:rPr>
              <a:t>SQS</a:t>
            </a:r>
            <a:endParaRPr sz="2000">
              <a:latin typeface="Noto Sans"/>
              <a:cs typeface="Noto Sans"/>
            </a:endParaRPr>
          </a:p>
        </p:txBody>
      </p:sp>
      <p:sp>
        <p:nvSpPr>
          <p:cNvPr id="21" name="object 21"/>
          <p:cNvSpPr txBox="1"/>
          <p:nvPr/>
        </p:nvSpPr>
        <p:spPr>
          <a:xfrm>
            <a:off x="5797677" y="2352018"/>
            <a:ext cx="9233535" cy="2038350"/>
          </a:xfrm>
          <a:prstGeom prst="rect">
            <a:avLst/>
          </a:prstGeom>
        </p:spPr>
        <p:txBody>
          <a:bodyPr vert="horz" wrap="square" lIns="0" tIns="180975" rIns="0" bIns="0" rtlCol="0">
            <a:spAutoFit/>
          </a:bodyPr>
          <a:lstStyle/>
          <a:p>
            <a:pPr marL="355600" indent="-342900">
              <a:lnSpc>
                <a:spcPct val="100000"/>
              </a:lnSpc>
              <a:spcBef>
                <a:spcPts val="1425"/>
              </a:spcBef>
              <a:buFont typeface="Arial"/>
              <a:buChar char="•"/>
              <a:tabLst>
                <a:tab pos="354965" algn="l"/>
                <a:tab pos="355600" algn="l"/>
              </a:tabLst>
            </a:pPr>
            <a:r>
              <a:rPr sz="2200" spc="-15" dirty="0">
                <a:solidFill>
                  <a:srgbClr val="404040"/>
                </a:solidFill>
                <a:latin typeface="Noto Sans"/>
                <a:cs typeface="Noto Sans"/>
              </a:rPr>
              <a:t>Use </a:t>
            </a:r>
            <a:r>
              <a:rPr sz="2200" spc="-10" dirty="0">
                <a:solidFill>
                  <a:srgbClr val="404040"/>
                </a:solidFill>
                <a:latin typeface="Noto Sans"/>
                <a:cs typeface="Noto Sans"/>
              </a:rPr>
              <a:t>SNS </a:t>
            </a:r>
            <a:r>
              <a:rPr sz="2200" spc="-15" dirty="0">
                <a:solidFill>
                  <a:srgbClr val="404040"/>
                </a:solidFill>
                <a:latin typeface="Noto Sans"/>
                <a:cs typeface="Noto Sans"/>
              </a:rPr>
              <a:t>to </a:t>
            </a:r>
            <a:r>
              <a:rPr sz="2200" spc="-30" dirty="0">
                <a:solidFill>
                  <a:srgbClr val="404040"/>
                </a:solidFill>
                <a:latin typeface="Noto Sans"/>
                <a:cs typeface="Noto Sans"/>
              </a:rPr>
              <a:t>keep </a:t>
            </a:r>
            <a:r>
              <a:rPr sz="2200" spc="-10" dirty="0">
                <a:solidFill>
                  <a:srgbClr val="404040"/>
                </a:solidFill>
                <a:latin typeface="Noto Sans"/>
                <a:cs typeface="Noto Sans"/>
              </a:rPr>
              <a:t>you </a:t>
            </a:r>
            <a:r>
              <a:rPr sz="2200" spc="-15" dirty="0">
                <a:solidFill>
                  <a:srgbClr val="404040"/>
                </a:solidFill>
                <a:latin typeface="Noto Sans"/>
                <a:cs typeface="Noto Sans"/>
              </a:rPr>
              <a:t>informed about </a:t>
            </a:r>
            <a:r>
              <a:rPr sz="2200" spc="-20" dirty="0">
                <a:solidFill>
                  <a:srgbClr val="404040"/>
                </a:solidFill>
                <a:latin typeface="Noto Sans"/>
                <a:cs typeface="Noto Sans"/>
              </a:rPr>
              <a:t>any events </a:t>
            </a:r>
            <a:r>
              <a:rPr sz="2200" spc="-35" dirty="0">
                <a:solidFill>
                  <a:srgbClr val="404040"/>
                </a:solidFill>
                <a:latin typeface="Noto Sans"/>
                <a:cs typeface="Noto Sans"/>
              </a:rPr>
              <a:t>occurring </a:t>
            </a:r>
            <a:r>
              <a:rPr sz="2200" spc="-20" dirty="0">
                <a:solidFill>
                  <a:srgbClr val="404040"/>
                </a:solidFill>
                <a:latin typeface="Noto Sans"/>
                <a:cs typeface="Noto Sans"/>
              </a:rPr>
              <a:t>with</a:t>
            </a:r>
            <a:r>
              <a:rPr sz="2200" spc="340" dirty="0">
                <a:solidFill>
                  <a:srgbClr val="404040"/>
                </a:solidFill>
                <a:latin typeface="Noto Sans"/>
                <a:cs typeface="Noto Sans"/>
              </a:rPr>
              <a:t> </a:t>
            </a:r>
            <a:r>
              <a:rPr sz="2200" spc="-10" dirty="0">
                <a:solidFill>
                  <a:srgbClr val="404040"/>
                </a:solidFill>
                <a:latin typeface="Noto Sans"/>
                <a:cs typeface="Noto Sans"/>
              </a:rPr>
              <a:t>your</a:t>
            </a:r>
            <a:endParaRPr sz="2200">
              <a:latin typeface="Noto Sans"/>
              <a:cs typeface="Noto Sans"/>
            </a:endParaRPr>
          </a:p>
          <a:p>
            <a:pPr marL="355600">
              <a:lnSpc>
                <a:spcPct val="100000"/>
              </a:lnSpc>
              <a:spcBef>
                <a:spcPts val="1325"/>
              </a:spcBef>
            </a:pPr>
            <a:r>
              <a:rPr sz="2200" spc="-40" dirty="0">
                <a:solidFill>
                  <a:srgbClr val="404040"/>
                </a:solidFill>
                <a:latin typeface="Noto Sans"/>
                <a:cs typeface="Noto Sans"/>
              </a:rPr>
              <a:t>AWS</a:t>
            </a:r>
            <a:r>
              <a:rPr sz="2200" spc="-5" dirty="0">
                <a:solidFill>
                  <a:srgbClr val="404040"/>
                </a:solidFill>
                <a:latin typeface="Noto Sans"/>
                <a:cs typeface="Noto Sans"/>
              </a:rPr>
              <a:t> </a:t>
            </a:r>
            <a:r>
              <a:rPr sz="2200" spc="-25" dirty="0">
                <a:solidFill>
                  <a:srgbClr val="404040"/>
                </a:solidFill>
                <a:latin typeface="Noto Sans"/>
                <a:cs typeface="Noto Sans"/>
              </a:rPr>
              <a:t>resources.</a:t>
            </a:r>
            <a:endParaRPr sz="2200">
              <a:latin typeface="Noto Sans"/>
              <a:cs typeface="Noto Sans"/>
            </a:endParaRPr>
          </a:p>
          <a:p>
            <a:pPr marL="355600" marR="851535" indent="-342900">
              <a:lnSpc>
                <a:spcPct val="150000"/>
              </a:lnSpc>
              <a:buFont typeface="Arial"/>
              <a:buChar char="•"/>
              <a:tabLst>
                <a:tab pos="354965" algn="l"/>
                <a:tab pos="355600" algn="l"/>
              </a:tabLst>
            </a:pPr>
            <a:r>
              <a:rPr sz="2200" spc="-15" dirty="0">
                <a:solidFill>
                  <a:srgbClr val="404040"/>
                </a:solidFill>
                <a:latin typeface="Noto Sans"/>
                <a:cs typeface="Noto Sans"/>
              </a:rPr>
              <a:t>Use </a:t>
            </a:r>
            <a:r>
              <a:rPr sz="2200" spc="-10" dirty="0">
                <a:solidFill>
                  <a:srgbClr val="404040"/>
                </a:solidFill>
                <a:latin typeface="Noto Sans"/>
                <a:cs typeface="Noto Sans"/>
              </a:rPr>
              <a:t>SNS </a:t>
            </a:r>
            <a:r>
              <a:rPr sz="2200" spc="-15" dirty="0">
                <a:solidFill>
                  <a:srgbClr val="404040"/>
                </a:solidFill>
                <a:latin typeface="Noto Sans"/>
                <a:cs typeface="Noto Sans"/>
              </a:rPr>
              <a:t>to push notifications to </a:t>
            </a:r>
            <a:r>
              <a:rPr sz="2200" spc="-20" dirty="0">
                <a:solidFill>
                  <a:srgbClr val="404040"/>
                </a:solidFill>
                <a:latin typeface="Noto Sans"/>
                <a:cs typeface="Noto Sans"/>
              </a:rPr>
              <a:t>Lambda </a:t>
            </a:r>
            <a:r>
              <a:rPr sz="2200" spc="-15" dirty="0">
                <a:solidFill>
                  <a:srgbClr val="404040"/>
                </a:solidFill>
                <a:latin typeface="Noto Sans"/>
                <a:cs typeface="Noto Sans"/>
              </a:rPr>
              <a:t>to </a:t>
            </a:r>
            <a:r>
              <a:rPr sz="2200" spc="-25" dirty="0">
                <a:solidFill>
                  <a:srgbClr val="404040"/>
                </a:solidFill>
                <a:latin typeface="Noto Sans"/>
                <a:cs typeface="Noto Sans"/>
              </a:rPr>
              <a:t>create </a:t>
            </a:r>
            <a:r>
              <a:rPr sz="2200" spc="-15" dirty="0">
                <a:solidFill>
                  <a:srgbClr val="404040"/>
                </a:solidFill>
                <a:latin typeface="Noto Sans"/>
                <a:cs typeface="Noto Sans"/>
              </a:rPr>
              <a:t>distributed  </a:t>
            </a:r>
            <a:r>
              <a:rPr sz="2200" spc="-20" dirty="0">
                <a:solidFill>
                  <a:srgbClr val="404040"/>
                </a:solidFill>
                <a:latin typeface="Noto Sans"/>
                <a:cs typeface="Noto Sans"/>
              </a:rPr>
              <a:t>processes that don't </a:t>
            </a:r>
            <a:r>
              <a:rPr sz="2200" spc="-30" dirty="0">
                <a:solidFill>
                  <a:srgbClr val="404040"/>
                </a:solidFill>
                <a:latin typeface="Noto Sans"/>
                <a:cs typeface="Noto Sans"/>
              </a:rPr>
              <a:t>rely </a:t>
            </a:r>
            <a:r>
              <a:rPr sz="2200" spc="-25" dirty="0">
                <a:solidFill>
                  <a:srgbClr val="404040"/>
                </a:solidFill>
                <a:latin typeface="Noto Sans"/>
                <a:cs typeface="Noto Sans"/>
              </a:rPr>
              <a:t>directly </a:t>
            </a:r>
            <a:r>
              <a:rPr sz="2200" spc="-10" dirty="0">
                <a:solidFill>
                  <a:srgbClr val="404040"/>
                </a:solidFill>
                <a:latin typeface="Noto Sans"/>
                <a:cs typeface="Noto Sans"/>
              </a:rPr>
              <a:t>on </a:t>
            </a:r>
            <a:r>
              <a:rPr sz="2200" spc="-15" dirty="0">
                <a:solidFill>
                  <a:srgbClr val="404040"/>
                </a:solidFill>
                <a:latin typeface="Noto Sans"/>
                <a:cs typeface="Noto Sans"/>
              </a:rPr>
              <a:t>each</a:t>
            </a:r>
            <a:r>
              <a:rPr sz="2200" spc="225" dirty="0">
                <a:solidFill>
                  <a:srgbClr val="404040"/>
                </a:solidFill>
                <a:latin typeface="Noto Sans"/>
                <a:cs typeface="Noto Sans"/>
              </a:rPr>
              <a:t> </a:t>
            </a:r>
            <a:r>
              <a:rPr sz="2200" spc="-10" dirty="0">
                <a:solidFill>
                  <a:srgbClr val="404040"/>
                </a:solidFill>
                <a:latin typeface="Noto Sans"/>
                <a:cs typeface="Noto Sans"/>
              </a:rPr>
              <a:t>other.</a:t>
            </a:r>
            <a:endParaRPr sz="2200">
              <a:latin typeface="Noto Sans"/>
              <a:cs typeface="Noto Sans"/>
            </a:endParaRPr>
          </a:p>
        </p:txBody>
      </p:sp>
      <p:grpSp>
        <p:nvGrpSpPr>
          <p:cNvPr id="22" name="object 22"/>
          <p:cNvGrpSpPr/>
          <p:nvPr/>
        </p:nvGrpSpPr>
        <p:grpSpPr>
          <a:xfrm>
            <a:off x="1075944" y="4684776"/>
            <a:ext cx="4363720" cy="1115695"/>
            <a:chOff x="1075944" y="4684776"/>
            <a:chExt cx="4363720" cy="1115695"/>
          </a:xfrm>
        </p:grpSpPr>
        <p:sp>
          <p:nvSpPr>
            <p:cNvPr id="23" name="object 23"/>
            <p:cNvSpPr/>
            <p:nvPr/>
          </p:nvSpPr>
          <p:spPr>
            <a:xfrm>
              <a:off x="1075944" y="4684776"/>
              <a:ext cx="4363720" cy="1115695"/>
            </a:xfrm>
            <a:custGeom>
              <a:avLst/>
              <a:gdLst/>
              <a:ahLst/>
              <a:cxnLst/>
              <a:rect l="l" t="t" r="r" b="b"/>
              <a:pathLst>
                <a:path w="4363720" h="1115695">
                  <a:moveTo>
                    <a:pt x="4363211" y="0"/>
                  </a:moveTo>
                  <a:lnTo>
                    <a:pt x="0" y="0"/>
                  </a:lnTo>
                  <a:lnTo>
                    <a:pt x="0" y="1115568"/>
                  </a:lnTo>
                  <a:lnTo>
                    <a:pt x="4363211" y="1115568"/>
                  </a:lnTo>
                  <a:lnTo>
                    <a:pt x="4363211" y="0"/>
                  </a:lnTo>
                  <a:close/>
                </a:path>
              </a:pathLst>
            </a:custGeom>
            <a:solidFill>
              <a:srgbClr val="FFFFFF"/>
            </a:solidFill>
          </p:spPr>
          <p:txBody>
            <a:bodyPr wrap="square" lIns="0" tIns="0" rIns="0" bIns="0" rtlCol="0"/>
            <a:lstStyle/>
            <a:p>
              <a:endParaRPr/>
            </a:p>
          </p:txBody>
        </p:sp>
        <p:sp>
          <p:nvSpPr>
            <p:cNvPr id="24" name="object 24"/>
            <p:cNvSpPr/>
            <p:nvPr/>
          </p:nvSpPr>
          <p:spPr>
            <a:xfrm>
              <a:off x="1130808" y="4716780"/>
              <a:ext cx="4259580" cy="998219"/>
            </a:xfrm>
            <a:custGeom>
              <a:avLst/>
              <a:gdLst/>
              <a:ahLst/>
              <a:cxnLst/>
              <a:rect l="l" t="t" r="r" b="b"/>
              <a:pathLst>
                <a:path w="4259580" h="998220">
                  <a:moveTo>
                    <a:pt x="4093209"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09"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09" y="0"/>
                  </a:lnTo>
                  <a:close/>
                </a:path>
              </a:pathLst>
            </a:custGeom>
            <a:solidFill>
              <a:srgbClr val="ACB8C9"/>
            </a:solidFill>
          </p:spPr>
          <p:txBody>
            <a:bodyPr wrap="square" lIns="0" tIns="0" rIns="0" bIns="0" rtlCol="0"/>
            <a:lstStyle/>
            <a:p>
              <a:endParaRPr/>
            </a:p>
          </p:txBody>
        </p:sp>
        <p:sp>
          <p:nvSpPr>
            <p:cNvPr id="25" name="object 25"/>
            <p:cNvSpPr/>
            <p:nvPr/>
          </p:nvSpPr>
          <p:spPr>
            <a:xfrm>
              <a:off x="1130808" y="4716780"/>
              <a:ext cx="4259580" cy="998219"/>
            </a:xfrm>
            <a:custGeom>
              <a:avLst/>
              <a:gdLst/>
              <a:ahLst/>
              <a:cxnLst/>
              <a:rect l="l" t="t" r="r" b="b"/>
              <a:pathLst>
                <a:path w="4259580" h="998220">
                  <a:moveTo>
                    <a:pt x="0" y="166370"/>
                  </a:moveTo>
                  <a:lnTo>
                    <a:pt x="5942" y="122164"/>
                  </a:lnTo>
                  <a:lnTo>
                    <a:pt x="22714" y="82427"/>
                  </a:lnTo>
                  <a:lnTo>
                    <a:pt x="48728" y="48752"/>
                  </a:lnTo>
                  <a:lnTo>
                    <a:pt x="82399" y="22728"/>
                  </a:lnTo>
                  <a:lnTo>
                    <a:pt x="122141" y="5947"/>
                  </a:lnTo>
                  <a:lnTo>
                    <a:pt x="166369" y="0"/>
                  </a:lnTo>
                  <a:lnTo>
                    <a:pt x="4093209"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09"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566A86"/>
              </a:solidFill>
            </a:ln>
          </p:spPr>
          <p:txBody>
            <a:bodyPr wrap="square" lIns="0" tIns="0" rIns="0" bIns="0" rtlCol="0"/>
            <a:lstStyle/>
            <a:p>
              <a:endParaRPr/>
            </a:p>
          </p:txBody>
        </p:sp>
      </p:grpSp>
      <p:sp>
        <p:nvSpPr>
          <p:cNvPr id="26" name="object 26"/>
          <p:cNvSpPr txBox="1"/>
          <p:nvPr/>
        </p:nvSpPr>
        <p:spPr>
          <a:xfrm>
            <a:off x="3012185" y="5036311"/>
            <a:ext cx="49720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Noto Sans"/>
                <a:cs typeface="Noto Sans"/>
              </a:rPr>
              <a:t>SNS</a:t>
            </a:r>
            <a:endParaRPr sz="2000">
              <a:latin typeface="Noto Sans"/>
              <a:cs typeface="Noto Sans"/>
            </a:endParaRPr>
          </a:p>
        </p:txBody>
      </p:sp>
      <p:sp>
        <p:nvSpPr>
          <p:cNvPr id="27" name="object 27"/>
          <p:cNvSpPr/>
          <p:nvPr/>
        </p:nvSpPr>
        <p:spPr>
          <a:xfrm>
            <a:off x="1185672" y="4776215"/>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7" y="145796"/>
                </a:lnTo>
                <a:lnTo>
                  <a:pt x="4163567" y="728980"/>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80"/>
                </a:lnTo>
                <a:lnTo>
                  <a:pt x="0" y="145796"/>
                </a:lnTo>
                <a:close/>
              </a:path>
            </a:pathLst>
          </a:custGeom>
          <a:ln w="12191">
            <a:solidFill>
              <a:srgbClr val="FFFFFF"/>
            </a:solidFill>
          </a:ln>
        </p:spPr>
        <p:txBody>
          <a:bodyPr wrap="square" lIns="0" tIns="0" rIns="0" bIns="0" rtlCol="0"/>
          <a:lstStyle/>
          <a:p>
            <a:endParaRPr/>
          </a:p>
        </p:txBody>
      </p:sp>
      <p:sp>
        <p:nvSpPr>
          <p:cNvPr id="28" name="object 28"/>
          <p:cNvSpPr txBox="1"/>
          <p:nvPr/>
        </p:nvSpPr>
        <p:spPr>
          <a:xfrm>
            <a:off x="4001770" y="1474724"/>
            <a:ext cx="8253095"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404040"/>
                </a:solidFill>
                <a:latin typeface="Noto Sans"/>
                <a:cs typeface="Noto Sans"/>
              </a:rPr>
              <a:t>The </a:t>
            </a:r>
            <a:r>
              <a:rPr sz="2200" spc="-40" dirty="0">
                <a:solidFill>
                  <a:srgbClr val="404040"/>
                </a:solidFill>
                <a:latin typeface="Noto Sans"/>
                <a:cs typeface="Noto Sans"/>
              </a:rPr>
              <a:t>AWS </a:t>
            </a:r>
            <a:r>
              <a:rPr sz="2200" spc="-20" dirty="0">
                <a:solidFill>
                  <a:srgbClr val="404040"/>
                </a:solidFill>
                <a:latin typeface="Noto Sans"/>
                <a:cs typeface="Noto Sans"/>
              </a:rPr>
              <a:t>recommended </a:t>
            </a:r>
            <a:r>
              <a:rPr sz="2200" spc="-15" dirty="0">
                <a:solidFill>
                  <a:srgbClr val="404040"/>
                </a:solidFill>
                <a:latin typeface="Noto Sans"/>
                <a:cs typeface="Noto Sans"/>
              </a:rPr>
              <a:t>Application </a:t>
            </a:r>
            <a:r>
              <a:rPr sz="2200" spc="-10" dirty="0">
                <a:solidFill>
                  <a:srgbClr val="404040"/>
                </a:solidFill>
                <a:latin typeface="Noto Sans"/>
                <a:cs typeface="Noto Sans"/>
              </a:rPr>
              <a:t>Services </a:t>
            </a:r>
            <a:r>
              <a:rPr sz="2200" spc="-15" dirty="0">
                <a:solidFill>
                  <a:srgbClr val="404040"/>
                </a:solidFill>
                <a:latin typeface="Noto Sans"/>
                <a:cs typeface="Noto Sans"/>
              </a:rPr>
              <a:t>best </a:t>
            </a:r>
            <a:r>
              <a:rPr sz="2200" spc="-20" dirty="0">
                <a:solidFill>
                  <a:srgbClr val="404040"/>
                </a:solidFill>
                <a:latin typeface="Noto Sans"/>
                <a:cs typeface="Noto Sans"/>
              </a:rPr>
              <a:t>practices</a:t>
            </a:r>
            <a:r>
              <a:rPr sz="2200" spc="275" dirty="0">
                <a:solidFill>
                  <a:srgbClr val="404040"/>
                </a:solidFill>
                <a:latin typeface="Noto Sans"/>
                <a:cs typeface="Noto Sans"/>
              </a:rPr>
              <a:t> </a:t>
            </a:r>
            <a:r>
              <a:rPr sz="2200" spc="-25" dirty="0">
                <a:solidFill>
                  <a:srgbClr val="404040"/>
                </a:solidFill>
                <a:latin typeface="Noto Sans"/>
                <a:cs typeface="Noto Sans"/>
              </a:rPr>
              <a:t>are:</a:t>
            </a:r>
            <a:endParaRPr sz="2200">
              <a:latin typeface="Noto Sans"/>
              <a:cs typeface="Noto Sans"/>
            </a:endParaRPr>
          </a:p>
        </p:txBody>
      </p:sp>
      <p:sp>
        <p:nvSpPr>
          <p:cNvPr id="29" name="object 29"/>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2435"/>
              </a:lnSpc>
            </a:pPr>
            <a:fld id="{81D60167-4931-47E6-BA6A-407CBD079E47}" type="slidenum">
              <a:rPr spc="5" dirty="0"/>
              <a:pPr marL="38100">
                <a:lnSpc>
                  <a:spcPts val="2435"/>
                </a:lnSpc>
              </a:pPr>
              <a:t>51</a:t>
            </a:fld>
            <a:endParaRPr spc="5"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78217" y="8827693"/>
            <a:ext cx="317500" cy="312420"/>
          </a:xfrm>
          <a:prstGeom prst="rect">
            <a:avLst/>
          </a:prstGeom>
        </p:spPr>
        <p:txBody>
          <a:bodyPr vert="horz" wrap="square" lIns="0" tIns="0" rIns="0" bIns="0" rtlCol="0">
            <a:spAutoFit/>
          </a:bodyPr>
          <a:lstStyle/>
          <a:p>
            <a:pPr>
              <a:lnSpc>
                <a:spcPts val="2335"/>
              </a:lnSpc>
            </a:pPr>
            <a:r>
              <a:rPr sz="2450" spc="5" dirty="0">
                <a:solidFill>
                  <a:srgbClr val="7E7E7E"/>
                </a:solidFill>
                <a:latin typeface="Carlito"/>
                <a:cs typeface="Carlito"/>
              </a:rPr>
              <a:t>43</a:t>
            </a:r>
            <a:endParaRPr sz="2450">
              <a:latin typeface="Carlito"/>
              <a:cs typeface="Carlito"/>
            </a:endParaRPr>
          </a:p>
        </p:txBody>
      </p:sp>
      <p:grpSp>
        <p:nvGrpSpPr>
          <p:cNvPr id="3" name="object 3"/>
          <p:cNvGrpSpPr/>
          <p:nvPr/>
        </p:nvGrpSpPr>
        <p:grpSpPr>
          <a:xfrm>
            <a:off x="0" y="0"/>
            <a:ext cx="16256635" cy="9144000"/>
            <a:chOff x="0" y="0"/>
            <a:chExt cx="16256635" cy="9144000"/>
          </a:xfrm>
        </p:grpSpPr>
        <p:sp>
          <p:nvSpPr>
            <p:cNvPr id="4" name="object 4"/>
            <p:cNvSpPr/>
            <p:nvPr/>
          </p:nvSpPr>
          <p:spPr>
            <a:xfrm>
              <a:off x="0" y="1446275"/>
              <a:ext cx="7141464" cy="459181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553200" y="1426463"/>
              <a:ext cx="7141464" cy="459181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106400" y="1446275"/>
              <a:ext cx="3150107" cy="459181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4494274"/>
              <a:ext cx="7141464" cy="459181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553200" y="4474462"/>
              <a:ext cx="7141464" cy="459181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3106400" y="4494274"/>
              <a:ext cx="3150107" cy="459181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0" y="3238500"/>
              <a:ext cx="1463040" cy="20320"/>
            </a:xfrm>
            <a:custGeom>
              <a:avLst/>
              <a:gdLst/>
              <a:ahLst/>
              <a:cxn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wrap="square" lIns="0" tIns="0" rIns="0" bIns="0" rtlCol="0"/>
            <a:lstStyle/>
            <a:p>
              <a:endParaRPr/>
            </a:p>
          </p:txBody>
        </p:sp>
        <p:sp>
          <p:nvSpPr>
            <p:cNvPr id="11" name="object 11"/>
            <p:cNvSpPr/>
            <p:nvPr/>
          </p:nvSpPr>
          <p:spPr>
            <a:xfrm>
              <a:off x="0" y="0"/>
              <a:ext cx="16256508" cy="32583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3238500"/>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3" name="object 13"/>
            <p:cNvSpPr/>
            <p:nvPr/>
          </p:nvSpPr>
          <p:spPr>
            <a:xfrm>
              <a:off x="1463039" y="3238500"/>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4" name="object 14"/>
            <p:cNvSpPr/>
            <p:nvPr/>
          </p:nvSpPr>
          <p:spPr>
            <a:xfrm>
              <a:off x="8564880" y="3238500"/>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5" name="object 15"/>
            <p:cNvSpPr/>
            <p:nvPr/>
          </p:nvSpPr>
          <p:spPr>
            <a:xfrm>
              <a:off x="9970007" y="3238500"/>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6" name="object 16"/>
            <p:cNvSpPr/>
            <p:nvPr/>
          </p:nvSpPr>
          <p:spPr>
            <a:xfrm>
              <a:off x="10439400" y="3238500"/>
              <a:ext cx="166370" cy="131445"/>
            </a:xfrm>
            <a:custGeom>
              <a:avLst/>
              <a:gdLst/>
              <a:ahLst/>
              <a:cxn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wrap="square" lIns="0" tIns="0" rIns="0" bIns="0" rtlCol="0"/>
            <a:lstStyle/>
            <a:p>
              <a:endParaRPr/>
            </a:p>
          </p:txBody>
        </p:sp>
        <p:sp>
          <p:nvSpPr>
            <p:cNvPr id="17" name="object 17"/>
            <p:cNvSpPr/>
            <p:nvPr/>
          </p:nvSpPr>
          <p:spPr>
            <a:xfrm>
              <a:off x="10605516" y="3238500"/>
              <a:ext cx="1670685" cy="131445"/>
            </a:xfrm>
            <a:custGeom>
              <a:avLst/>
              <a:gdLst/>
              <a:ahLst/>
              <a:cxn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wrap="square" lIns="0" tIns="0" rIns="0" bIns="0" rtlCol="0"/>
            <a:lstStyle/>
            <a:p>
              <a:endParaRPr/>
            </a:p>
          </p:txBody>
        </p:sp>
        <p:sp>
          <p:nvSpPr>
            <p:cNvPr id="18" name="object 18"/>
            <p:cNvSpPr/>
            <p:nvPr/>
          </p:nvSpPr>
          <p:spPr>
            <a:xfrm>
              <a:off x="12275819" y="3238500"/>
              <a:ext cx="3980815" cy="131445"/>
            </a:xfrm>
            <a:custGeom>
              <a:avLst/>
              <a:gdLst/>
              <a:ahLst/>
              <a:cxn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wrap="square" lIns="0" tIns="0" rIns="0" bIns="0" rtlCol="0"/>
            <a:lstStyle/>
            <a:p>
              <a:endParaRPr/>
            </a:p>
          </p:txBody>
        </p:sp>
        <p:sp>
          <p:nvSpPr>
            <p:cNvPr id="19" name="object 19"/>
            <p:cNvSpPr/>
            <p:nvPr/>
          </p:nvSpPr>
          <p:spPr>
            <a:xfrm>
              <a:off x="14666976" y="8734040"/>
              <a:ext cx="1295400" cy="409955"/>
            </a:xfrm>
            <a:prstGeom prst="rect">
              <a:avLst/>
            </a:prstGeom>
            <a:blipFill>
              <a:blip r:embed="rId5" cstate="print"/>
              <a:stretch>
                <a:fillRect/>
              </a:stretch>
            </a:blipFill>
          </p:spPr>
          <p:txBody>
            <a:bodyPr wrap="square" lIns="0" tIns="0" rIns="0" bIns="0" rtlCol="0"/>
            <a:lstStyle/>
            <a:p>
              <a:endParaRPr/>
            </a:p>
          </p:txBody>
        </p:sp>
      </p:grpSp>
      <p:sp>
        <p:nvSpPr>
          <p:cNvPr id="20" name="object 20"/>
          <p:cNvSpPr txBox="1">
            <a:spLocks noGrp="1"/>
          </p:cNvSpPr>
          <p:nvPr>
            <p:ph type="title"/>
          </p:nvPr>
        </p:nvSpPr>
        <p:spPr>
          <a:xfrm>
            <a:off x="1005636" y="1543780"/>
            <a:ext cx="8964295" cy="1119505"/>
          </a:xfrm>
          <a:prstGeom prst="rect">
            <a:avLst/>
          </a:prstGeom>
        </p:spPr>
        <p:txBody>
          <a:bodyPr vert="horz" wrap="square" lIns="0" tIns="108585" rIns="0" bIns="0" rtlCol="0">
            <a:spAutoFit/>
          </a:bodyPr>
          <a:lstStyle/>
          <a:p>
            <a:pPr marL="12700">
              <a:lnSpc>
                <a:spcPct val="100000"/>
              </a:lnSpc>
              <a:spcBef>
                <a:spcPts val="855"/>
              </a:spcBef>
            </a:pPr>
            <a:r>
              <a:rPr sz="3200" spc="60" dirty="0">
                <a:solidFill>
                  <a:srgbClr val="FFFFFF"/>
                </a:solidFill>
              </a:rPr>
              <a:t>Application </a:t>
            </a:r>
            <a:r>
              <a:rPr sz="3200" spc="85" dirty="0">
                <a:solidFill>
                  <a:srgbClr val="FFFFFF"/>
                </a:solidFill>
              </a:rPr>
              <a:t>Services</a:t>
            </a:r>
            <a:r>
              <a:rPr sz="3200" spc="-70" dirty="0">
                <a:solidFill>
                  <a:srgbClr val="FFFFFF"/>
                </a:solidFill>
              </a:rPr>
              <a:t> </a:t>
            </a:r>
            <a:r>
              <a:rPr sz="3200" spc="80" dirty="0">
                <a:solidFill>
                  <a:srgbClr val="FFFFFF"/>
                </a:solidFill>
              </a:rPr>
              <a:t>Costs</a:t>
            </a:r>
            <a:endParaRPr sz="3200"/>
          </a:p>
          <a:p>
            <a:pPr marL="12700">
              <a:lnSpc>
                <a:spcPct val="100000"/>
              </a:lnSpc>
              <a:spcBef>
                <a:spcPts val="655"/>
              </a:spcBef>
            </a:pPr>
            <a:r>
              <a:rPr sz="2800" b="0" spc="-25" dirty="0">
                <a:solidFill>
                  <a:srgbClr val="0E537A"/>
                </a:solidFill>
                <a:latin typeface="Noto Sans"/>
                <a:cs typeface="Noto Sans"/>
              </a:rPr>
              <a:t>Overview </a:t>
            </a:r>
            <a:r>
              <a:rPr sz="2800" b="0" spc="-15" dirty="0">
                <a:solidFill>
                  <a:srgbClr val="0E537A"/>
                </a:solidFill>
                <a:latin typeface="Noto Sans"/>
                <a:cs typeface="Noto Sans"/>
              </a:rPr>
              <a:t>of </a:t>
            </a:r>
            <a:r>
              <a:rPr sz="2800" b="0" spc="-20" dirty="0">
                <a:solidFill>
                  <a:srgbClr val="0E537A"/>
                </a:solidFill>
                <a:latin typeface="Noto Sans"/>
                <a:cs typeface="Noto Sans"/>
              </a:rPr>
              <a:t>costs associated with </a:t>
            </a:r>
            <a:r>
              <a:rPr sz="2800" b="0" spc="-15" dirty="0">
                <a:solidFill>
                  <a:srgbClr val="0E537A"/>
                </a:solidFill>
                <a:latin typeface="Noto Sans"/>
                <a:cs typeface="Noto Sans"/>
              </a:rPr>
              <a:t>Application</a:t>
            </a:r>
            <a:r>
              <a:rPr sz="2800" b="0" spc="165" dirty="0">
                <a:solidFill>
                  <a:srgbClr val="0E537A"/>
                </a:solidFill>
                <a:latin typeface="Noto Sans"/>
                <a:cs typeface="Noto Sans"/>
              </a:rPr>
              <a:t> </a:t>
            </a:r>
            <a:r>
              <a:rPr sz="2800" b="0" spc="-15" dirty="0">
                <a:solidFill>
                  <a:srgbClr val="0E537A"/>
                </a:solidFill>
                <a:latin typeface="Noto Sans"/>
                <a:cs typeface="Noto Sans"/>
              </a:rPr>
              <a:t>Services</a:t>
            </a:r>
            <a:endParaRPr sz="2800">
              <a:latin typeface="Noto Sans"/>
              <a:cs typeface="Noto Sans"/>
            </a:endParaRPr>
          </a:p>
        </p:txBody>
      </p:sp>
      <p:sp>
        <p:nvSpPr>
          <p:cNvPr id="21" name="object 21"/>
          <p:cNvSpPr txBox="1"/>
          <p:nvPr/>
        </p:nvSpPr>
        <p:spPr>
          <a:xfrm>
            <a:off x="482803" y="8757884"/>
            <a:ext cx="3034665" cy="276225"/>
          </a:xfrm>
          <a:prstGeom prst="rect">
            <a:avLst/>
          </a:prstGeom>
        </p:spPr>
        <p:txBody>
          <a:bodyPr vert="horz" wrap="square" lIns="0" tIns="13335" rIns="0" bIns="0" rtlCol="0">
            <a:spAutoFit/>
          </a:bodyPr>
          <a:lstStyle/>
          <a:p>
            <a:pPr>
              <a:lnSpc>
                <a:spcPct val="100000"/>
              </a:lnSpc>
              <a:spcBef>
                <a:spcPts val="10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22" name="object 22"/>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0103" y="8759138"/>
            <a:ext cx="306006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65517" y="8736888"/>
            <a:ext cx="342900" cy="400685"/>
          </a:xfrm>
          <a:prstGeom prst="rect">
            <a:avLst/>
          </a:prstGeom>
        </p:spPr>
        <p:txBody>
          <a:bodyPr vert="horz" wrap="square" lIns="0" tIns="13970" rIns="0" bIns="0" rtlCol="0">
            <a:spAutoFit/>
          </a:bodyPr>
          <a:lstStyle/>
          <a:p>
            <a:pPr marL="12700">
              <a:lnSpc>
                <a:spcPct val="100000"/>
              </a:lnSpc>
              <a:spcBef>
                <a:spcPts val="110"/>
              </a:spcBef>
            </a:pPr>
            <a:r>
              <a:rPr sz="2450" spc="5" dirty="0">
                <a:solidFill>
                  <a:srgbClr val="7E7E7E"/>
                </a:solidFill>
                <a:latin typeface="Carlito"/>
                <a:cs typeface="Carlito"/>
              </a:rPr>
              <a:t>44</a:t>
            </a:r>
            <a:endParaRPr sz="2450">
              <a:latin typeface="Carlito"/>
              <a:cs typeface="Carlito"/>
            </a:endParaRPr>
          </a:p>
        </p:txBody>
      </p:sp>
      <p:sp>
        <p:nvSpPr>
          <p:cNvPr id="4" name="object 4"/>
          <p:cNvSpPr txBox="1">
            <a:spLocks noGrp="1"/>
          </p:cNvSpPr>
          <p:nvPr>
            <p:ph type="title"/>
          </p:nvPr>
        </p:nvSpPr>
        <p:spPr>
          <a:xfrm>
            <a:off x="5362194" y="268350"/>
            <a:ext cx="5532755" cy="513715"/>
          </a:xfrm>
          <a:prstGeom prst="rect">
            <a:avLst/>
          </a:prstGeom>
        </p:spPr>
        <p:txBody>
          <a:bodyPr vert="horz" wrap="square" lIns="0" tIns="12700" rIns="0" bIns="0" rtlCol="0">
            <a:spAutoFit/>
          </a:bodyPr>
          <a:lstStyle/>
          <a:p>
            <a:pPr marL="12700">
              <a:lnSpc>
                <a:spcPct val="100000"/>
              </a:lnSpc>
              <a:spcBef>
                <a:spcPts val="100"/>
              </a:spcBef>
            </a:pPr>
            <a:r>
              <a:rPr sz="3200" spc="60" dirty="0"/>
              <a:t>Application </a:t>
            </a:r>
            <a:r>
              <a:rPr sz="3200" spc="85" dirty="0"/>
              <a:t>Services</a:t>
            </a:r>
            <a:r>
              <a:rPr sz="3200" spc="-135" dirty="0"/>
              <a:t> </a:t>
            </a:r>
            <a:r>
              <a:rPr sz="3200" spc="80" dirty="0"/>
              <a:t>Costs</a:t>
            </a:r>
            <a:endParaRPr sz="3200"/>
          </a:p>
        </p:txBody>
      </p:sp>
      <p:grpSp>
        <p:nvGrpSpPr>
          <p:cNvPr id="5" name="object 5"/>
          <p:cNvGrpSpPr/>
          <p:nvPr/>
        </p:nvGrpSpPr>
        <p:grpSpPr>
          <a:xfrm>
            <a:off x="1267713" y="2159254"/>
            <a:ext cx="2954020" cy="1300480"/>
            <a:chOff x="1267713" y="2159254"/>
            <a:chExt cx="2954020" cy="1300480"/>
          </a:xfrm>
        </p:grpSpPr>
        <p:sp>
          <p:nvSpPr>
            <p:cNvPr id="6" name="object 6"/>
            <p:cNvSpPr/>
            <p:nvPr/>
          </p:nvSpPr>
          <p:spPr>
            <a:xfrm>
              <a:off x="1277873" y="2169414"/>
              <a:ext cx="2933700" cy="1280160"/>
            </a:xfrm>
            <a:custGeom>
              <a:avLst/>
              <a:gdLst/>
              <a:ahLst/>
              <a:cxnLst/>
              <a:rect l="l" t="t" r="r" b="b"/>
              <a:pathLst>
                <a:path w="2933700" h="1280160">
                  <a:moveTo>
                    <a:pt x="2621915" y="0"/>
                  </a:moveTo>
                  <a:lnTo>
                    <a:pt x="0" y="0"/>
                  </a:lnTo>
                  <a:lnTo>
                    <a:pt x="0" y="1280159"/>
                  </a:lnTo>
                  <a:lnTo>
                    <a:pt x="2621915" y="1280159"/>
                  </a:lnTo>
                  <a:lnTo>
                    <a:pt x="2933700" y="640079"/>
                  </a:lnTo>
                  <a:lnTo>
                    <a:pt x="2621915" y="0"/>
                  </a:lnTo>
                  <a:close/>
                </a:path>
              </a:pathLst>
            </a:custGeom>
            <a:solidFill>
              <a:srgbClr val="FFD4AB"/>
            </a:solidFill>
          </p:spPr>
          <p:txBody>
            <a:bodyPr wrap="square" lIns="0" tIns="0" rIns="0" bIns="0" rtlCol="0"/>
            <a:lstStyle/>
            <a:p>
              <a:endParaRPr/>
            </a:p>
          </p:txBody>
        </p:sp>
        <p:sp>
          <p:nvSpPr>
            <p:cNvPr id="7" name="object 7"/>
            <p:cNvSpPr/>
            <p:nvPr/>
          </p:nvSpPr>
          <p:spPr>
            <a:xfrm>
              <a:off x="1277873" y="2169414"/>
              <a:ext cx="2933700" cy="1280160"/>
            </a:xfrm>
            <a:custGeom>
              <a:avLst/>
              <a:gdLst/>
              <a:ahLst/>
              <a:cxnLst/>
              <a:rect l="l" t="t" r="r" b="b"/>
              <a:pathLst>
                <a:path w="2933700" h="1280160">
                  <a:moveTo>
                    <a:pt x="0" y="0"/>
                  </a:moveTo>
                  <a:lnTo>
                    <a:pt x="2621915" y="0"/>
                  </a:lnTo>
                  <a:lnTo>
                    <a:pt x="2933700" y="640079"/>
                  </a:lnTo>
                  <a:lnTo>
                    <a:pt x="2621915" y="1280159"/>
                  </a:lnTo>
                  <a:lnTo>
                    <a:pt x="0" y="1280159"/>
                  </a:lnTo>
                  <a:lnTo>
                    <a:pt x="0" y="0"/>
                  </a:lnTo>
                  <a:close/>
                </a:path>
              </a:pathLst>
            </a:custGeom>
            <a:ln w="19812">
              <a:solidFill>
                <a:srgbClr val="FF9329"/>
              </a:solidFill>
            </a:ln>
          </p:spPr>
          <p:txBody>
            <a:bodyPr wrap="square" lIns="0" tIns="0" rIns="0" bIns="0" rtlCol="0"/>
            <a:lstStyle/>
            <a:p>
              <a:endParaRPr/>
            </a:p>
          </p:txBody>
        </p:sp>
      </p:grpSp>
      <p:sp>
        <p:nvSpPr>
          <p:cNvPr id="8" name="object 8"/>
          <p:cNvSpPr txBox="1"/>
          <p:nvPr/>
        </p:nvSpPr>
        <p:spPr>
          <a:xfrm>
            <a:off x="1909826" y="2629281"/>
            <a:ext cx="1524635" cy="330835"/>
          </a:xfrm>
          <a:prstGeom prst="rect">
            <a:avLst/>
          </a:prstGeom>
        </p:spPr>
        <p:txBody>
          <a:bodyPr vert="horz" wrap="square" lIns="0" tIns="12700" rIns="0" bIns="0" rtlCol="0">
            <a:spAutoFit/>
          </a:bodyPr>
          <a:lstStyle/>
          <a:p>
            <a:pPr>
              <a:lnSpc>
                <a:spcPct val="100000"/>
              </a:lnSpc>
              <a:spcBef>
                <a:spcPts val="100"/>
              </a:spcBef>
            </a:pPr>
            <a:r>
              <a:rPr sz="2000" spc="-10" dirty="0">
                <a:latin typeface="Noto Sans"/>
                <a:cs typeface="Noto Sans"/>
              </a:rPr>
              <a:t>Amazon</a:t>
            </a:r>
            <a:r>
              <a:rPr sz="2000" spc="-70" dirty="0">
                <a:latin typeface="Noto Sans"/>
                <a:cs typeface="Noto Sans"/>
              </a:rPr>
              <a:t> </a:t>
            </a:r>
            <a:r>
              <a:rPr sz="2000" dirty="0">
                <a:latin typeface="Noto Sans"/>
                <a:cs typeface="Noto Sans"/>
              </a:rPr>
              <a:t>SQS</a:t>
            </a:r>
            <a:endParaRPr sz="2000">
              <a:latin typeface="Noto Sans"/>
              <a:cs typeface="Noto Sans"/>
            </a:endParaRPr>
          </a:p>
        </p:txBody>
      </p:sp>
      <p:sp>
        <p:nvSpPr>
          <p:cNvPr id="9" name="object 9"/>
          <p:cNvSpPr/>
          <p:nvPr/>
        </p:nvSpPr>
        <p:spPr>
          <a:xfrm>
            <a:off x="1277874" y="2169414"/>
            <a:ext cx="14217650" cy="1280160"/>
          </a:xfrm>
          <a:custGeom>
            <a:avLst/>
            <a:gdLst/>
            <a:ahLst/>
            <a:cxnLst/>
            <a:rect l="l" t="t" r="r" b="b"/>
            <a:pathLst>
              <a:path w="14217650" h="1280160">
                <a:moveTo>
                  <a:pt x="0" y="1280159"/>
                </a:moveTo>
                <a:lnTo>
                  <a:pt x="14217396" y="1280159"/>
                </a:lnTo>
                <a:lnTo>
                  <a:pt x="14217396" y="0"/>
                </a:lnTo>
                <a:lnTo>
                  <a:pt x="0" y="0"/>
                </a:lnTo>
                <a:lnTo>
                  <a:pt x="0" y="1280159"/>
                </a:lnTo>
                <a:close/>
              </a:path>
            </a:pathLst>
          </a:custGeom>
          <a:ln w="19812">
            <a:solidFill>
              <a:srgbClr val="FF9329"/>
            </a:solidFill>
          </a:ln>
        </p:spPr>
        <p:txBody>
          <a:bodyPr wrap="square" lIns="0" tIns="0" rIns="0" bIns="0" rtlCol="0"/>
          <a:lstStyle/>
          <a:p>
            <a:endParaRPr/>
          </a:p>
        </p:txBody>
      </p:sp>
      <p:sp>
        <p:nvSpPr>
          <p:cNvPr id="10" name="object 10"/>
          <p:cNvSpPr txBox="1"/>
          <p:nvPr/>
        </p:nvSpPr>
        <p:spPr>
          <a:xfrm>
            <a:off x="4530216" y="2476881"/>
            <a:ext cx="8175625" cy="635635"/>
          </a:xfrm>
          <a:prstGeom prst="rect">
            <a:avLst/>
          </a:prstGeom>
        </p:spPr>
        <p:txBody>
          <a:bodyPr vert="horz" wrap="square" lIns="0" tIns="12700" rIns="0" bIns="0" rtlCol="0">
            <a:spAutoFit/>
          </a:bodyPr>
          <a:lstStyle/>
          <a:p>
            <a:pPr marL="342265" indent="-342265">
              <a:lnSpc>
                <a:spcPct val="100000"/>
              </a:lnSpc>
              <a:spcBef>
                <a:spcPts val="100"/>
              </a:spcBef>
              <a:buFont typeface="Arial"/>
              <a:buChar char="•"/>
              <a:tabLst>
                <a:tab pos="342265" algn="l"/>
                <a:tab pos="342900" algn="l"/>
              </a:tabLst>
            </a:pPr>
            <a:r>
              <a:rPr sz="2000" spc="-35" dirty="0">
                <a:latin typeface="Noto Sans"/>
                <a:cs typeface="Noto Sans"/>
              </a:rPr>
              <a:t>Charge </a:t>
            </a:r>
            <a:r>
              <a:rPr sz="2000" spc="-5" dirty="0">
                <a:latin typeface="Noto Sans"/>
                <a:cs typeface="Noto Sans"/>
              </a:rPr>
              <a:t>per </a:t>
            </a:r>
            <a:r>
              <a:rPr sz="2000" spc="-15" dirty="0">
                <a:latin typeface="Noto Sans"/>
                <a:cs typeface="Noto Sans"/>
              </a:rPr>
              <a:t>million </a:t>
            </a:r>
            <a:r>
              <a:rPr sz="2000" dirty="0">
                <a:latin typeface="Noto Sans"/>
                <a:cs typeface="Noto Sans"/>
              </a:rPr>
              <a:t>SQS </a:t>
            </a:r>
            <a:r>
              <a:rPr sz="2000" spc="-15" dirty="0">
                <a:latin typeface="Noto Sans"/>
                <a:cs typeface="Noto Sans"/>
              </a:rPr>
              <a:t>requests </a:t>
            </a:r>
            <a:r>
              <a:rPr sz="2000" spc="-10" dirty="0">
                <a:latin typeface="Noto Sans"/>
                <a:cs typeface="Noto Sans"/>
              </a:rPr>
              <a:t>per </a:t>
            </a:r>
            <a:r>
              <a:rPr sz="2000" spc="-15" dirty="0">
                <a:latin typeface="Noto Sans"/>
                <a:cs typeface="Noto Sans"/>
              </a:rPr>
              <a:t>month (the </a:t>
            </a:r>
            <a:r>
              <a:rPr sz="2000" spc="-10" dirty="0">
                <a:latin typeface="Noto Sans"/>
                <a:cs typeface="Noto Sans"/>
              </a:rPr>
              <a:t>1st </a:t>
            </a:r>
            <a:r>
              <a:rPr sz="2000" spc="-15" dirty="0">
                <a:latin typeface="Noto Sans"/>
                <a:cs typeface="Noto Sans"/>
              </a:rPr>
              <a:t>million is</a:t>
            </a:r>
            <a:r>
              <a:rPr sz="2000" spc="110" dirty="0">
                <a:latin typeface="Noto Sans"/>
                <a:cs typeface="Noto Sans"/>
              </a:rPr>
              <a:t> </a:t>
            </a:r>
            <a:r>
              <a:rPr sz="2000" spc="-15" dirty="0">
                <a:latin typeface="Noto Sans"/>
                <a:cs typeface="Noto Sans"/>
              </a:rPr>
              <a:t>free)</a:t>
            </a:r>
            <a:endParaRPr sz="2000">
              <a:latin typeface="Noto Sans"/>
              <a:cs typeface="Noto Sans"/>
            </a:endParaRPr>
          </a:p>
          <a:p>
            <a:pPr marL="342265" indent="-342265">
              <a:lnSpc>
                <a:spcPct val="100000"/>
              </a:lnSpc>
              <a:buFont typeface="Arial"/>
              <a:buChar char="•"/>
              <a:tabLst>
                <a:tab pos="342265" algn="l"/>
                <a:tab pos="342900" algn="l"/>
              </a:tabLst>
            </a:pPr>
            <a:r>
              <a:rPr sz="2000" spc="-35" dirty="0">
                <a:latin typeface="Noto Sans"/>
                <a:cs typeface="Noto Sans"/>
              </a:rPr>
              <a:t>Charge </a:t>
            </a:r>
            <a:r>
              <a:rPr sz="2000" spc="-10" dirty="0">
                <a:latin typeface="Noto Sans"/>
                <a:cs typeface="Noto Sans"/>
              </a:rPr>
              <a:t>for data </a:t>
            </a:r>
            <a:r>
              <a:rPr sz="2000" spc="-20" dirty="0">
                <a:latin typeface="Noto Sans"/>
                <a:cs typeface="Noto Sans"/>
              </a:rPr>
              <a:t>transfer </a:t>
            </a:r>
            <a:r>
              <a:rPr sz="2000" spc="-10" dirty="0">
                <a:latin typeface="Noto Sans"/>
                <a:cs typeface="Noto Sans"/>
              </a:rPr>
              <a:t>out </a:t>
            </a:r>
            <a:r>
              <a:rPr sz="2000" spc="-5" dirty="0">
                <a:latin typeface="Noto Sans"/>
                <a:cs typeface="Noto Sans"/>
              </a:rPr>
              <a:t>of</a:t>
            </a:r>
            <a:r>
              <a:rPr sz="2000" spc="35" dirty="0">
                <a:latin typeface="Noto Sans"/>
                <a:cs typeface="Noto Sans"/>
              </a:rPr>
              <a:t> </a:t>
            </a:r>
            <a:r>
              <a:rPr sz="2000" spc="-35" dirty="0">
                <a:latin typeface="Noto Sans"/>
                <a:cs typeface="Noto Sans"/>
              </a:rPr>
              <a:t>AWS</a:t>
            </a:r>
            <a:endParaRPr sz="2000">
              <a:latin typeface="Noto Sans"/>
              <a:cs typeface="Noto Sans"/>
            </a:endParaRPr>
          </a:p>
        </p:txBody>
      </p:sp>
      <p:grpSp>
        <p:nvGrpSpPr>
          <p:cNvPr id="11" name="object 11"/>
          <p:cNvGrpSpPr/>
          <p:nvPr/>
        </p:nvGrpSpPr>
        <p:grpSpPr>
          <a:xfrm>
            <a:off x="1264666" y="3604005"/>
            <a:ext cx="2955925" cy="1300480"/>
            <a:chOff x="1264666" y="3604005"/>
            <a:chExt cx="2955925" cy="1300480"/>
          </a:xfrm>
        </p:grpSpPr>
        <p:sp>
          <p:nvSpPr>
            <p:cNvPr id="12" name="object 12"/>
            <p:cNvSpPr/>
            <p:nvPr/>
          </p:nvSpPr>
          <p:spPr>
            <a:xfrm>
              <a:off x="1274826" y="3614165"/>
              <a:ext cx="2935605" cy="1280160"/>
            </a:xfrm>
            <a:custGeom>
              <a:avLst/>
              <a:gdLst/>
              <a:ahLst/>
              <a:cxnLst/>
              <a:rect l="l" t="t" r="r" b="b"/>
              <a:pathLst>
                <a:path w="2935604" h="1280160">
                  <a:moveTo>
                    <a:pt x="2623439" y="0"/>
                  </a:moveTo>
                  <a:lnTo>
                    <a:pt x="0" y="0"/>
                  </a:lnTo>
                  <a:lnTo>
                    <a:pt x="0" y="1280160"/>
                  </a:lnTo>
                  <a:lnTo>
                    <a:pt x="2623439" y="1280160"/>
                  </a:lnTo>
                  <a:lnTo>
                    <a:pt x="2935224" y="640080"/>
                  </a:lnTo>
                  <a:lnTo>
                    <a:pt x="2623439" y="0"/>
                  </a:lnTo>
                  <a:close/>
                </a:path>
              </a:pathLst>
            </a:custGeom>
            <a:solidFill>
              <a:srgbClr val="AAD9EF"/>
            </a:solidFill>
          </p:spPr>
          <p:txBody>
            <a:bodyPr wrap="square" lIns="0" tIns="0" rIns="0" bIns="0" rtlCol="0"/>
            <a:lstStyle/>
            <a:p>
              <a:endParaRPr/>
            </a:p>
          </p:txBody>
        </p:sp>
        <p:sp>
          <p:nvSpPr>
            <p:cNvPr id="13" name="object 13"/>
            <p:cNvSpPr/>
            <p:nvPr/>
          </p:nvSpPr>
          <p:spPr>
            <a:xfrm>
              <a:off x="1274826" y="3614165"/>
              <a:ext cx="2935605" cy="1280160"/>
            </a:xfrm>
            <a:custGeom>
              <a:avLst/>
              <a:gdLst/>
              <a:ahLst/>
              <a:cxnLst/>
              <a:rect l="l" t="t" r="r" b="b"/>
              <a:pathLst>
                <a:path w="2935604" h="1280160">
                  <a:moveTo>
                    <a:pt x="0" y="0"/>
                  </a:moveTo>
                  <a:lnTo>
                    <a:pt x="2623439" y="0"/>
                  </a:lnTo>
                  <a:lnTo>
                    <a:pt x="2935224" y="640080"/>
                  </a:lnTo>
                  <a:lnTo>
                    <a:pt x="2623439" y="1280160"/>
                  </a:lnTo>
                  <a:lnTo>
                    <a:pt x="0" y="1280160"/>
                  </a:lnTo>
                  <a:lnTo>
                    <a:pt x="0" y="0"/>
                  </a:lnTo>
                  <a:close/>
                </a:path>
              </a:pathLst>
            </a:custGeom>
            <a:ln w="19812">
              <a:solidFill>
                <a:srgbClr val="1F7DAC"/>
              </a:solidFill>
            </a:ln>
          </p:spPr>
          <p:txBody>
            <a:bodyPr wrap="square" lIns="0" tIns="0" rIns="0" bIns="0" rtlCol="0"/>
            <a:lstStyle/>
            <a:p>
              <a:endParaRPr/>
            </a:p>
          </p:txBody>
        </p:sp>
      </p:grpSp>
      <p:sp>
        <p:nvSpPr>
          <p:cNvPr id="14" name="object 14"/>
          <p:cNvSpPr txBox="1"/>
          <p:nvPr/>
        </p:nvSpPr>
        <p:spPr>
          <a:xfrm>
            <a:off x="1880997" y="4073778"/>
            <a:ext cx="1567180"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Noto Sans"/>
                <a:cs typeface="Noto Sans"/>
              </a:rPr>
              <a:t>Amazon</a:t>
            </a:r>
            <a:r>
              <a:rPr sz="2000" spc="-60" dirty="0">
                <a:latin typeface="Noto Sans"/>
                <a:cs typeface="Noto Sans"/>
              </a:rPr>
              <a:t> </a:t>
            </a:r>
            <a:r>
              <a:rPr sz="2000" spc="-5" dirty="0">
                <a:latin typeface="Noto Sans"/>
                <a:cs typeface="Noto Sans"/>
              </a:rPr>
              <a:t>SWF</a:t>
            </a:r>
            <a:endParaRPr sz="2000">
              <a:latin typeface="Noto Sans"/>
              <a:cs typeface="Noto Sans"/>
            </a:endParaRPr>
          </a:p>
        </p:txBody>
      </p:sp>
      <p:sp>
        <p:nvSpPr>
          <p:cNvPr id="15" name="object 15"/>
          <p:cNvSpPr/>
          <p:nvPr/>
        </p:nvSpPr>
        <p:spPr>
          <a:xfrm>
            <a:off x="1274825" y="3614165"/>
            <a:ext cx="14217650" cy="1280160"/>
          </a:xfrm>
          <a:custGeom>
            <a:avLst/>
            <a:gdLst/>
            <a:ahLst/>
            <a:cxnLst/>
            <a:rect l="l" t="t" r="r" b="b"/>
            <a:pathLst>
              <a:path w="14217650" h="1280160">
                <a:moveTo>
                  <a:pt x="0" y="1280160"/>
                </a:moveTo>
                <a:lnTo>
                  <a:pt x="14217396" y="1280160"/>
                </a:lnTo>
                <a:lnTo>
                  <a:pt x="14217396" y="0"/>
                </a:lnTo>
                <a:lnTo>
                  <a:pt x="0" y="0"/>
                </a:lnTo>
                <a:lnTo>
                  <a:pt x="0" y="1280160"/>
                </a:lnTo>
                <a:close/>
              </a:path>
            </a:pathLst>
          </a:custGeom>
          <a:ln w="19812">
            <a:solidFill>
              <a:srgbClr val="1F7DAC"/>
            </a:solidFill>
          </a:ln>
        </p:spPr>
        <p:txBody>
          <a:bodyPr wrap="square" lIns="0" tIns="0" rIns="0" bIns="0" rtlCol="0"/>
          <a:lstStyle/>
          <a:p>
            <a:endParaRPr/>
          </a:p>
        </p:txBody>
      </p:sp>
      <p:sp>
        <p:nvSpPr>
          <p:cNvPr id="16" name="object 16"/>
          <p:cNvSpPr txBox="1"/>
          <p:nvPr/>
        </p:nvSpPr>
        <p:spPr>
          <a:xfrm>
            <a:off x="4515103" y="3615893"/>
            <a:ext cx="10083165" cy="1246505"/>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spc="-40" dirty="0">
                <a:latin typeface="Noto Sans"/>
                <a:cs typeface="Noto Sans"/>
              </a:rPr>
              <a:t>Charge </a:t>
            </a:r>
            <a:r>
              <a:rPr sz="2000" spc="-5" dirty="0">
                <a:latin typeface="Noto Sans"/>
                <a:cs typeface="Noto Sans"/>
              </a:rPr>
              <a:t>per </a:t>
            </a:r>
            <a:r>
              <a:rPr sz="2000" spc="-15" dirty="0">
                <a:latin typeface="Noto Sans"/>
                <a:cs typeface="Noto Sans"/>
              </a:rPr>
              <a:t>workflow</a:t>
            </a:r>
            <a:r>
              <a:rPr sz="2000" spc="35" dirty="0">
                <a:latin typeface="Noto Sans"/>
                <a:cs typeface="Noto Sans"/>
              </a:rPr>
              <a:t> </a:t>
            </a:r>
            <a:r>
              <a:rPr sz="2000" spc="-20" dirty="0">
                <a:latin typeface="Noto Sans"/>
                <a:cs typeface="Noto Sans"/>
              </a:rPr>
              <a:t>execution</a:t>
            </a:r>
            <a:endParaRPr sz="2000">
              <a:latin typeface="Noto Sans"/>
              <a:cs typeface="Noto Sans"/>
            </a:endParaRPr>
          </a:p>
          <a:p>
            <a:pPr marL="355600" indent="-342900">
              <a:lnSpc>
                <a:spcPct val="100000"/>
              </a:lnSpc>
              <a:spcBef>
                <a:spcPts val="5"/>
              </a:spcBef>
              <a:buFont typeface="Arial"/>
              <a:buChar char="•"/>
              <a:tabLst>
                <a:tab pos="354965" algn="l"/>
                <a:tab pos="355600" algn="l"/>
              </a:tabLst>
            </a:pPr>
            <a:r>
              <a:rPr sz="2000" spc="-35" dirty="0">
                <a:latin typeface="Noto Sans"/>
                <a:cs typeface="Noto Sans"/>
              </a:rPr>
              <a:t>Charge </a:t>
            </a:r>
            <a:r>
              <a:rPr sz="2000" spc="-5" dirty="0">
                <a:latin typeface="Noto Sans"/>
                <a:cs typeface="Noto Sans"/>
              </a:rPr>
              <a:t>per 24 </a:t>
            </a:r>
            <a:r>
              <a:rPr sz="2000" spc="-10" dirty="0">
                <a:latin typeface="Noto Sans"/>
                <a:cs typeface="Noto Sans"/>
              </a:rPr>
              <a:t>hour </a:t>
            </a:r>
            <a:r>
              <a:rPr sz="2000" spc="-5" dirty="0">
                <a:latin typeface="Noto Sans"/>
                <a:cs typeface="Noto Sans"/>
              </a:rPr>
              <a:t>period </a:t>
            </a:r>
            <a:r>
              <a:rPr sz="2000" spc="-20" dirty="0">
                <a:latin typeface="Noto Sans"/>
                <a:cs typeface="Noto Sans"/>
              </a:rPr>
              <a:t>that </a:t>
            </a:r>
            <a:r>
              <a:rPr sz="2000" spc="-10" dirty="0">
                <a:latin typeface="Noto Sans"/>
                <a:cs typeface="Noto Sans"/>
              </a:rPr>
              <a:t>a </a:t>
            </a:r>
            <a:r>
              <a:rPr sz="2000" spc="-15" dirty="0">
                <a:latin typeface="Noto Sans"/>
                <a:cs typeface="Noto Sans"/>
              </a:rPr>
              <a:t>workflow </a:t>
            </a:r>
            <a:r>
              <a:rPr sz="2000" spc="-10" dirty="0">
                <a:latin typeface="Noto Sans"/>
                <a:cs typeface="Noto Sans"/>
              </a:rPr>
              <a:t>is</a:t>
            </a:r>
            <a:r>
              <a:rPr sz="2000" spc="30" dirty="0">
                <a:latin typeface="Noto Sans"/>
                <a:cs typeface="Noto Sans"/>
              </a:rPr>
              <a:t> </a:t>
            </a:r>
            <a:r>
              <a:rPr sz="2000" spc="-10" dirty="0">
                <a:latin typeface="Noto Sans"/>
                <a:cs typeface="Noto Sans"/>
              </a:rPr>
              <a:t>open</a:t>
            </a:r>
            <a:endParaRPr sz="2000">
              <a:latin typeface="Noto Sans"/>
              <a:cs typeface="Noto Sans"/>
            </a:endParaRPr>
          </a:p>
          <a:p>
            <a:pPr marL="355600" indent="-342900">
              <a:lnSpc>
                <a:spcPct val="100000"/>
              </a:lnSpc>
              <a:buFont typeface="Arial"/>
              <a:buChar char="•"/>
              <a:tabLst>
                <a:tab pos="354965" algn="l"/>
                <a:tab pos="355600" algn="l"/>
              </a:tabLst>
            </a:pPr>
            <a:r>
              <a:rPr sz="2000" spc="-35" dirty="0">
                <a:latin typeface="Noto Sans"/>
                <a:cs typeface="Noto Sans"/>
              </a:rPr>
              <a:t>Charge </a:t>
            </a:r>
            <a:r>
              <a:rPr sz="2000" spc="-5" dirty="0">
                <a:latin typeface="Noto Sans"/>
                <a:cs typeface="Noto Sans"/>
              </a:rPr>
              <a:t>per </a:t>
            </a:r>
            <a:r>
              <a:rPr sz="2000" spc="-20" dirty="0">
                <a:latin typeface="Noto Sans"/>
                <a:cs typeface="Noto Sans"/>
              </a:rPr>
              <a:t>tasks, markers, timers, </a:t>
            </a:r>
            <a:r>
              <a:rPr sz="2000" spc="-10" dirty="0">
                <a:latin typeface="Noto Sans"/>
                <a:cs typeface="Noto Sans"/>
              </a:rPr>
              <a:t>and </a:t>
            </a:r>
            <a:r>
              <a:rPr sz="2000" spc="-35" dirty="0">
                <a:latin typeface="Noto Sans"/>
                <a:cs typeface="Noto Sans"/>
              </a:rPr>
              <a:t>signals </a:t>
            </a:r>
            <a:r>
              <a:rPr sz="2000" spc="-15" dirty="0">
                <a:latin typeface="Noto Sans"/>
                <a:cs typeface="Noto Sans"/>
              </a:rPr>
              <a:t>that </a:t>
            </a:r>
            <a:r>
              <a:rPr sz="2000" spc="-10" dirty="0">
                <a:latin typeface="Noto Sans"/>
                <a:cs typeface="Noto Sans"/>
              </a:rPr>
              <a:t>occur </a:t>
            </a:r>
            <a:r>
              <a:rPr sz="2000" spc="-35" dirty="0">
                <a:latin typeface="Noto Sans"/>
                <a:cs typeface="Noto Sans"/>
              </a:rPr>
              <a:t>during </a:t>
            </a:r>
            <a:r>
              <a:rPr sz="2000" spc="-10" dirty="0">
                <a:latin typeface="Noto Sans"/>
                <a:cs typeface="Noto Sans"/>
              </a:rPr>
              <a:t>an </a:t>
            </a:r>
            <a:r>
              <a:rPr sz="2000" spc="-5" dirty="0">
                <a:latin typeface="Noto Sans"/>
                <a:cs typeface="Noto Sans"/>
              </a:rPr>
              <a:t>open</a:t>
            </a:r>
            <a:r>
              <a:rPr sz="2000" spc="85" dirty="0">
                <a:latin typeface="Noto Sans"/>
                <a:cs typeface="Noto Sans"/>
              </a:rPr>
              <a:t> </a:t>
            </a:r>
            <a:r>
              <a:rPr sz="2000" spc="-15" dirty="0">
                <a:latin typeface="Noto Sans"/>
                <a:cs typeface="Noto Sans"/>
              </a:rPr>
              <a:t>workflow</a:t>
            </a:r>
            <a:endParaRPr sz="2000">
              <a:latin typeface="Noto Sans"/>
              <a:cs typeface="Noto Sans"/>
            </a:endParaRPr>
          </a:p>
          <a:p>
            <a:pPr marL="355600" indent="-342900">
              <a:lnSpc>
                <a:spcPct val="100000"/>
              </a:lnSpc>
              <a:buFont typeface="Arial"/>
              <a:buChar char="•"/>
              <a:tabLst>
                <a:tab pos="354965" algn="l"/>
                <a:tab pos="355600" algn="l"/>
              </a:tabLst>
            </a:pPr>
            <a:r>
              <a:rPr sz="2000" spc="-35" dirty="0">
                <a:latin typeface="Noto Sans"/>
                <a:cs typeface="Noto Sans"/>
              </a:rPr>
              <a:t>Charge </a:t>
            </a:r>
            <a:r>
              <a:rPr sz="2000" spc="-10" dirty="0">
                <a:latin typeface="Noto Sans"/>
                <a:cs typeface="Noto Sans"/>
              </a:rPr>
              <a:t>for data </a:t>
            </a:r>
            <a:r>
              <a:rPr sz="2000" spc="-20" dirty="0">
                <a:latin typeface="Noto Sans"/>
                <a:cs typeface="Noto Sans"/>
              </a:rPr>
              <a:t>transfer </a:t>
            </a:r>
            <a:r>
              <a:rPr sz="2000" spc="-10" dirty="0">
                <a:latin typeface="Noto Sans"/>
                <a:cs typeface="Noto Sans"/>
              </a:rPr>
              <a:t>out </a:t>
            </a:r>
            <a:r>
              <a:rPr sz="2000" spc="-5" dirty="0">
                <a:latin typeface="Noto Sans"/>
                <a:cs typeface="Noto Sans"/>
              </a:rPr>
              <a:t>of</a:t>
            </a:r>
            <a:r>
              <a:rPr sz="2000" spc="35" dirty="0">
                <a:latin typeface="Noto Sans"/>
                <a:cs typeface="Noto Sans"/>
              </a:rPr>
              <a:t> </a:t>
            </a:r>
            <a:r>
              <a:rPr sz="2000" spc="-35" dirty="0">
                <a:latin typeface="Noto Sans"/>
                <a:cs typeface="Noto Sans"/>
              </a:rPr>
              <a:t>AWS</a:t>
            </a:r>
            <a:endParaRPr sz="2000">
              <a:latin typeface="Noto Sans"/>
              <a:cs typeface="Noto Sans"/>
            </a:endParaRPr>
          </a:p>
        </p:txBody>
      </p:sp>
      <p:grpSp>
        <p:nvGrpSpPr>
          <p:cNvPr id="17" name="object 17"/>
          <p:cNvGrpSpPr/>
          <p:nvPr/>
        </p:nvGrpSpPr>
        <p:grpSpPr>
          <a:xfrm>
            <a:off x="1264666" y="5091429"/>
            <a:ext cx="2955925" cy="1699895"/>
            <a:chOff x="1264666" y="5091429"/>
            <a:chExt cx="2955925" cy="1699895"/>
          </a:xfrm>
        </p:grpSpPr>
        <p:sp>
          <p:nvSpPr>
            <p:cNvPr id="18" name="object 18"/>
            <p:cNvSpPr/>
            <p:nvPr/>
          </p:nvSpPr>
          <p:spPr>
            <a:xfrm>
              <a:off x="1274826" y="5101589"/>
              <a:ext cx="2935605" cy="1679575"/>
            </a:xfrm>
            <a:custGeom>
              <a:avLst/>
              <a:gdLst/>
              <a:ahLst/>
              <a:cxnLst/>
              <a:rect l="l" t="t" r="r" b="b"/>
              <a:pathLst>
                <a:path w="2935604" h="1679575">
                  <a:moveTo>
                    <a:pt x="2526157" y="0"/>
                  </a:moveTo>
                  <a:lnTo>
                    <a:pt x="0" y="0"/>
                  </a:lnTo>
                  <a:lnTo>
                    <a:pt x="0" y="1679448"/>
                  </a:lnTo>
                  <a:lnTo>
                    <a:pt x="2526157" y="1679448"/>
                  </a:lnTo>
                  <a:lnTo>
                    <a:pt x="2935224" y="839724"/>
                  </a:lnTo>
                  <a:lnTo>
                    <a:pt x="2526157" y="0"/>
                  </a:lnTo>
                  <a:close/>
                </a:path>
              </a:pathLst>
            </a:custGeom>
            <a:solidFill>
              <a:srgbClr val="FFD4AB"/>
            </a:solidFill>
          </p:spPr>
          <p:txBody>
            <a:bodyPr wrap="square" lIns="0" tIns="0" rIns="0" bIns="0" rtlCol="0"/>
            <a:lstStyle/>
            <a:p>
              <a:endParaRPr/>
            </a:p>
          </p:txBody>
        </p:sp>
        <p:sp>
          <p:nvSpPr>
            <p:cNvPr id="19" name="object 19"/>
            <p:cNvSpPr/>
            <p:nvPr/>
          </p:nvSpPr>
          <p:spPr>
            <a:xfrm>
              <a:off x="1274826" y="5101589"/>
              <a:ext cx="2935605" cy="1679575"/>
            </a:xfrm>
            <a:custGeom>
              <a:avLst/>
              <a:gdLst/>
              <a:ahLst/>
              <a:cxnLst/>
              <a:rect l="l" t="t" r="r" b="b"/>
              <a:pathLst>
                <a:path w="2935604" h="1679575">
                  <a:moveTo>
                    <a:pt x="0" y="0"/>
                  </a:moveTo>
                  <a:lnTo>
                    <a:pt x="2526157" y="0"/>
                  </a:lnTo>
                  <a:lnTo>
                    <a:pt x="2935224" y="839724"/>
                  </a:lnTo>
                  <a:lnTo>
                    <a:pt x="2526157" y="1679448"/>
                  </a:lnTo>
                  <a:lnTo>
                    <a:pt x="0" y="1679448"/>
                  </a:lnTo>
                  <a:lnTo>
                    <a:pt x="0" y="0"/>
                  </a:lnTo>
                  <a:close/>
                </a:path>
              </a:pathLst>
            </a:custGeom>
            <a:ln w="19812">
              <a:solidFill>
                <a:srgbClr val="FF9329"/>
              </a:solidFill>
            </a:ln>
          </p:spPr>
          <p:txBody>
            <a:bodyPr wrap="square" lIns="0" tIns="0" rIns="0" bIns="0" rtlCol="0"/>
            <a:lstStyle/>
            <a:p>
              <a:endParaRPr/>
            </a:p>
          </p:txBody>
        </p:sp>
      </p:grpSp>
      <p:sp>
        <p:nvSpPr>
          <p:cNvPr id="20" name="object 20"/>
          <p:cNvSpPr txBox="1"/>
          <p:nvPr/>
        </p:nvSpPr>
        <p:spPr>
          <a:xfrm>
            <a:off x="1873757" y="5761177"/>
            <a:ext cx="1531620" cy="331470"/>
          </a:xfrm>
          <a:prstGeom prst="rect">
            <a:avLst/>
          </a:prstGeom>
        </p:spPr>
        <p:txBody>
          <a:bodyPr vert="horz" wrap="square" lIns="0" tIns="13335" rIns="0" bIns="0" rtlCol="0">
            <a:spAutoFit/>
          </a:bodyPr>
          <a:lstStyle/>
          <a:p>
            <a:pPr marL="12700">
              <a:lnSpc>
                <a:spcPct val="100000"/>
              </a:lnSpc>
              <a:spcBef>
                <a:spcPts val="105"/>
              </a:spcBef>
            </a:pPr>
            <a:r>
              <a:rPr sz="2000" spc="-10" dirty="0">
                <a:latin typeface="Noto Sans"/>
                <a:cs typeface="Noto Sans"/>
              </a:rPr>
              <a:t>Amazon</a:t>
            </a:r>
            <a:r>
              <a:rPr sz="2000" spc="-75" dirty="0">
                <a:latin typeface="Noto Sans"/>
                <a:cs typeface="Noto Sans"/>
              </a:rPr>
              <a:t> </a:t>
            </a:r>
            <a:r>
              <a:rPr sz="2000" dirty="0">
                <a:latin typeface="Noto Sans"/>
                <a:cs typeface="Noto Sans"/>
              </a:rPr>
              <a:t>SNS</a:t>
            </a:r>
            <a:endParaRPr sz="2000">
              <a:latin typeface="Noto Sans"/>
              <a:cs typeface="Noto Sans"/>
            </a:endParaRPr>
          </a:p>
        </p:txBody>
      </p:sp>
      <p:sp>
        <p:nvSpPr>
          <p:cNvPr id="21" name="object 21"/>
          <p:cNvSpPr/>
          <p:nvPr/>
        </p:nvSpPr>
        <p:spPr>
          <a:xfrm>
            <a:off x="1274825" y="5101590"/>
            <a:ext cx="14217650" cy="1679575"/>
          </a:xfrm>
          <a:custGeom>
            <a:avLst/>
            <a:gdLst/>
            <a:ahLst/>
            <a:cxnLst/>
            <a:rect l="l" t="t" r="r" b="b"/>
            <a:pathLst>
              <a:path w="14217650" h="1679575">
                <a:moveTo>
                  <a:pt x="0" y="1679448"/>
                </a:moveTo>
                <a:lnTo>
                  <a:pt x="14217396" y="1679448"/>
                </a:lnTo>
                <a:lnTo>
                  <a:pt x="14217396" y="0"/>
                </a:lnTo>
                <a:lnTo>
                  <a:pt x="0" y="0"/>
                </a:lnTo>
                <a:lnTo>
                  <a:pt x="0" y="1679448"/>
                </a:lnTo>
                <a:close/>
              </a:path>
            </a:pathLst>
          </a:custGeom>
          <a:ln w="19811">
            <a:solidFill>
              <a:srgbClr val="FF9329"/>
            </a:solidFill>
          </a:ln>
        </p:spPr>
        <p:txBody>
          <a:bodyPr wrap="square" lIns="0" tIns="0" rIns="0" bIns="0" rtlCol="0"/>
          <a:lstStyle/>
          <a:p>
            <a:endParaRPr/>
          </a:p>
        </p:txBody>
      </p:sp>
      <p:sp>
        <p:nvSpPr>
          <p:cNvPr id="22" name="object 22"/>
          <p:cNvSpPr txBox="1"/>
          <p:nvPr/>
        </p:nvSpPr>
        <p:spPr>
          <a:xfrm>
            <a:off x="4515103" y="5151882"/>
            <a:ext cx="6113780" cy="1550670"/>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spc="-35" dirty="0">
                <a:latin typeface="Noto Sans"/>
                <a:cs typeface="Noto Sans"/>
              </a:rPr>
              <a:t>Charge </a:t>
            </a:r>
            <a:r>
              <a:rPr sz="2000" spc="-5" dirty="0">
                <a:latin typeface="Noto Sans"/>
                <a:cs typeface="Noto Sans"/>
              </a:rPr>
              <a:t>per </a:t>
            </a:r>
            <a:r>
              <a:rPr sz="2000" spc="-15" dirty="0">
                <a:latin typeface="Noto Sans"/>
                <a:cs typeface="Noto Sans"/>
              </a:rPr>
              <a:t>million </a:t>
            </a:r>
            <a:r>
              <a:rPr sz="2000" spc="-10" dirty="0">
                <a:latin typeface="Noto Sans"/>
                <a:cs typeface="Noto Sans"/>
              </a:rPr>
              <a:t>mobile push</a:t>
            </a:r>
            <a:r>
              <a:rPr sz="2000" spc="25" dirty="0">
                <a:latin typeface="Noto Sans"/>
                <a:cs typeface="Noto Sans"/>
              </a:rPr>
              <a:t> </a:t>
            </a:r>
            <a:r>
              <a:rPr sz="2000" spc="-10" dirty="0">
                <a:latin typeface="Noto Sans"/>
                <a:cs typeface="Noto Sans"/>
              </a:rPr>
              <a:t>notifications</a:t>
            </a:r>
            <a:endParaRPr sz="2000">
              <a:latin typeface="Noto Sans"/>
              <a:cs typeface="Noto Sans"/>
            </a:endParaRPr>
          </a:p>
          <a:p>
            <a:pPr marL="355600" indent="-342900">
              <a:lnSpc>
                <a:spcPct val="100000"/>
              </a:lnSpc>
              <a:buFont typeface="Arial"/>
              <a:buChar char="•"/>
              <a:tabLst>
                <a:tab pos="354965" algn="l"/>
                <a:tab pos="355600" algn="l"/>
              </a:tabLst>
            </a:pPr>
            <a:r>
              <a:rPr sz="2000" spc="-35" dirty="0">
                <a:latin typeface="Noto Sans"/>
                <a:cs typeface="Noto Sans"/>
              </a:rPr>
              <a:t>Charge </a:t>
            </a:r>
            <a:r>
              <a:rPr sz="2000" spc="-5" dirty="0">
                <a:latin typeface="Noto Sans"/>
                <a:cs typeface="Noto Sans"/>
              </a:rPr>
              <a:t>per 100</a:t>
            </a:r>
            <a:r>
              <a:rPr sz="2000" spc="35" dirty="0">
                <a:latin typeface="Noto Sans"/>
                <a:cs typeface="Noto Sans"/>
              </a:rPr>
              <a:t> </a:t>
            </a:r>
            <a:r>
              <a:rPr sz="2000" spc="-5" dirty="0">
                <a:latin typeface="Noto Sans"/>
                <a:cs typeface="Noto Sans"/>
              </a:rPr>
              <a:t>SMS</a:t>
            </a:r>
            <a:endParaRPr sz="2000">
              <a:latin typeface="Noto Sans"/>
              <a:cs typeface="Noto Sans"/>
            </a:endParaRPr>
          </a:p>
          <a:p>
            <a:pPr marL="355600" indent="-342900">
              <a:lnSpc>
                <a:spcPct val="100000"/>
              </a:lnSpc>
              <a:buFont typeface="Arial"/>
              <a:buChar char="•"/>
              <a:tabLst>
                <a:tab pos="354965" algn="l"/>
                <a:tab pos="355600" algn="l"/>
              </a:tabLst>
            </a:pPr>
            <a:r>
              <a:rPr sz="2000" spc="-40" dirty="0">
                <a:latin typeface="Noto Sans"/>
                <a:cs typeface="Noto Sans"/>
              </a:rPr>
              <a:t>Charge </a:t>
            </a:r>
            <a:r>
              <a:rPr sz="2000" spc="-5" dirty="0">
                <a:latin typeface="Noto Sans"/>
                <a:cs typeface="Noto Sans"/>
              </a:rPr>
              <a:t>per </a:t>
            </a:r>
            <a:r>
              <a:rPr sz="2000" spc="-20" dirty="0">
                <a:latin typeface="Noto Sans"/>
                <a:cs typeface="Noto Sans"/>
              </a:rPr>
              <a:t>1,00,000</a:t>
            </a:r>
            <a:r>
              <a:rPr sz="2000" spc="15" dirty="0">
                <a:latin typeface="Noto Sans"/>
                <a:cs typeface="Noto Sans"/>
              </a:rPr>
              <a:t> </a:t>
            </a:r>
            <a:r>
              <a:rPr sz="2000" spc="-15" dirty="0">
                <a:latin typeface="Noto Sans"/>
                <a:cs typeface="Noto Sans"/>
              </a:rPr>
              <a:t>email</a:t>
            </a:r>
            <a:endParaRPr sz="2000">
              <a:latin typeface="Noto Sans"/>
              <a:cs typeface="Noto Sans"/>
            </a:endParaRPr>
          </a:p>
          <a:p>
            <a:pPr marL="355600" indent="-342900">
              <a:lnSpc>
                <a:spcPct val="100000"/>
              </a:lnSpc>
              <a:buFont typeface="Arial"/>
              <a:buChar char="•"/>
              <a:tabLst>
                <a:tab pos="354965" algn="l"/>
                <a:tab pos="355600" algn="l"/>
              </a:tabLst>
            </a:pPr>
            <a:r>
              <a:rPr sz="2000" spc="-35" dirty="0">
                <a:latin typeface="Noto Sans"/>
                <a:cs typeface="Noto Sans"/>
              </a:rPr>
              <a:t>Charge </a:t>
            </a:r>
            <a:r>
              <a:rPr sz="2000" spc="-5" dirty="0">
                <a:latin typeface="Noto Sans"/>
                <a:cs typeface="Noto Sans"/>
              </a:rPr>
              <a:t>per </a:t>
            </a:r>
            <a:r>
              <a:rPr sz="2000" dirty="0">
                <a:latin typeface="Noto Sans"/>
                <a:cs typeface="Noto Sans"/>
              </a:rPr>
              <a:t>1 </a:t>
            </a:r>
            <a:r>
              <a:rPr sz="2000" spc="-15" dirty="0">
                <a:latin typeface="Noto Sans"/>
                <a:cs typeface="Noto Sans"/>
              </a:rPr>
              <a:t>million </a:t>
            </a:r>
            <a:r>
              <a:rPr sz="2000" spc="-5" dirty="0">
                <a:latin typeface="Noto Sans"/>
                <a:cs typeface="Noto Sans"/>
              </a:rPr>
              <a:t>HTTP </a:t>
            </a:r>
            <a:r>
              <a:rPr sz="2000" spc="-10" dirty="0">
                <a:latin typeface="Noto Sans"/>
                <a:cs typeface="Noto Sans"/>
              </a:rPr>
              <a:t>endpoint</a:t>
            </a:r>
            <a:r>
              <a:rPr sz="2000" spc="65" dirty="0">
                <a:latin typeface="Noto Sans"/>
                <a:cs typeface="Noto Sans"/>
              </a:rPr>
              <a:t> </a:t>
            </a:r>
            <a:r>
              <a:rPr sz="2000" spc="-15" dirty="0">
                <a:latin typeface="Noto Sans"/>
                <a:cs typeface="Noto Sans"/>
              </a:rPr>
              <a:t>notifications</a:t>
            </a:r>
            <a:endParaRPr sz="2000">
              <a:latin typeface="Noto Sans"/>
              <a:cs typeface="Noto Sans"/>
            </a:endParaRPr>
          </a:p>
          <a:p>
            <a:pPr marL="355600" indent="-342900">
              <a:lnSpc>
                <a:spcPct val="100000"/>
              </a:lnSpc>
              <a:buFont typeface="Arial"/>
              <a:buChar char="•"/>
              <a:tabLst>
                <a:tab pos="354965" algn="l"/>
                <a:tab pos="355600" algn="l"/>
              </a:tabLst>
            </a:pPr>
            <a:r>
              <a:rPr sz="2000" spc="-5" dirty="0">
                <a:latin typeface="Noto Sans"/>
                <a:cs typeface="Noto Sans"/>
              </a:rPr>
              <a:t>No </a:t>
            </a:r>
            <a:r>
              <a:rPr sz="2000" spc="-40" dirty="0">
                <a:latin typeface="Noto Sans"/>
                <a:cs typeface="Noto Sans"/>
              </a:rPr>
              <a:t>charge </a:t>
            </a:r>
            <a:r>
              <a:rPr sz="2000" spc="-10" dirty="0">
                <a:latin typeface="Noto Sans"/>
                <a:cs typeface="Noto Sans"/>
              </a:rPr>
              <a:t>to </a:t>
            </a:r>
            <a:r>
              <a:rPr sz="2000" dirty="0">
                <a:latin typeface="Noto Sans"/>
                <a:cs typeface="Noto Sans"/>
              </a:rPr>
              <a:t>SQS </a:t>
            </a:r>
            <a:r>
              <a:rPr sz="2000" spc="-5" dirty="0">
                <a:latin typeface="Noto Sans"/>
                <a:cs typeface="Noto Sans"/>
              </a:rPr>
              <a:t>or</a:t>
            </a:r>
            <a:r>
              <a:rPr sz="2000" spc="50" dirty="0">
                <a:latin typeface="Noto Sans"/>
                <a:cs typeface="Noto Sans"/>
              </a:rPr>
              <a:t> </a:t>
            </a:r>
            <a:r>
              <a:rPr sz="2000" spc="-10" dirty="0">
                <a:latin typeface="Noto Sans"/>
                <a:cs typeface="Noto Sans"/>
              </a:rPr>
              <a:t>Lambda</a:t>
            </a:r>
            <a:endParaRPr sz="2000">
              <a:latin typeface="Noto Sans"/>
              <a:cs typeface="Noto Sans"/>
            </a:endParaRPr>
          </a:p>
        </p:txBody>
      </p:sp>
      <p:grpSp>
        <p:nvGrpSpPr>
          <p:cNvPr id="23" name="object 23"/>
          <p:cNvGrpSpPr/>
          <p:nvPr/>
        </p:nvGrpSpPr>
        <p:grpSpPr>
          <a:xfrm>
            <a:off x="1264666" y="6921754"/>
            <a:ext cx="2955925" cy="1300480"/>
            <a:chOff x="1264666" y="6921754"/>
            <a:chExt cx="2955925" cy="1300480"/>
          </a:xfrm>
        </p:grpSpPr>
        <p:sp>
          <p:nvSpPr>
            <p:cNvPr id="24" name="object 24"/>
            <p:cNvSpPr/>
            <p:nvPr/>
          </p:nvSpPr>
          <p:spPr>
            <a:xfrm>
              <a:off x="1274826" y="6931914"/>
              <a:ext cx="2935605" cy="1280160"/>
            </a:xfrm>
            <a:custGeom>
              <a:avLst/>
              <a:gdLst/>
              <a:ahLst/>
              <a:cxnLst/>
              <a:rect l="l" t="t" r="r" b="b"/>
              <a:pathLst>
                <a:path w="2935604" h="1280159">
                  <a:moveTo>
                    <a:pt x="2623439" y="0"/>
                  </a:moveTo>
                  <a:lnTo>
                    <a:pt x="0" y="0"/>
                  </a:lnTo>
                  <a:lnTo>
                    <a:pt x="0" y="1280160"/>
                  </a:lnTo>
                  <a:lnTo>
                    <a:pt x="2623439" y="1280160"/>
                  </a:lnTo>
                  <a:lnTo>
                    <a:pt x="2935224" y="640080"/>
                  </a:lnTo>
                  <a:lnTo>
                    <a:pt x="2623439" y="0"/>
                  </a:lnTo>
                  <a:close/>
                </a:path>
              </a:pathLst>
            </a:custGeom>
            <a:solidFill>
              <a:srgbClr val="AAD9EF"/>
            </a:solidFill>
          </p:spPr>
          <p:txBody>
            <a:bodyPr wrap="square" lIns="0" tIns="0" rIns="0" bIns="0" rtlCol="0"/>
            <a:lstStyle/>
            <a:p>
              <a:endParaRPr/>
            </a:p>
          </p:txBody>
        </p:sp>
        <p:sp>
          <p:nvSpPr>
            <p:cNvPr id="25" name="object 25"/>
            <p:cNvSpPr/>
            <p:nvPr/>
          </p:nvSpPr>
          <p:spPr>
            <a:xfrm>
              <a:off x="1274826" y="6931914"/>
              <a:ext cx="2935605" cy="1280160"/>
            </a:xfrm>
            <a:custGeom>
              <a:avLst/>
              <a:gdLst/>
              <a:ahLst/>
              <a:cxnLst/>
              <a:rect l="l" t="t" r="r" b="b"/>
              <a:pathLst>
                <a:path w="2935604" h="1280159">
                  <a:moveTo>
                    <a:pt x="0" y="0"/>
                  </a:moveTo>
                  <a:lnTo>
                    <a:pt x="2623439" y="0"/>
                  </a:lnTo>
                  <a:lnTo>
                    <a:pt x="2935224" y="640080"/>
                  </a:lnTo>
                  <a:lnTo>
                    <a:pt x="2623439" y="1280160"/>
                  </a:lnTo>
                  <a:lnTo>
                    <a:pt x="0" y="1280160"/>
                  </a:lnTo>
                  <a:lnTo>
                    <a:pt x="0" y="0"/>
                  </a:lnTo>
                  <a:close/>
                </a:path>
              </a:pathLst>
            </a:custGeom>
            <a:ln w="19812">
              <a:solidFill>
                <a:srgbClr val="1F7DAC"/>
              </a:solidFill>
            </a:ln>
          </p:spPr>
          <p:txBody>
            <a:bodyPr wrap="square" lIns="0" tIns="0" rIns="0" bIns="0" rtlCol="0"/>
            <a:lstStyle/>
            <a:p>
              <a:endParaRPr/>
            </a:p>
          </p:txBody>
        </p:sp>
      </p:grpSp>
      <p:sp>
        <p:nvSpPr>
          <p:cNvPr id="26" name="object 26"/>
          <p:cNvSpPr txBox="1"/>
          <p:nvPr/>
        </p:nvSpPr>
        <p:spPr>
          <a:xfrm>
            <a:off x="1774570" y="7240651"/>
            <a:ext cx="1793875" cy="635635"/>
          </a:xfrm>
          <a:prstGeom prst="rect">
            <a:avLst/>
          </a:prstGeom>
        </p:spPr>
        <p:txBody>
          <a:bodyPr vert="horz" wrap="square" lIns="0" tIns="12700" rIns="0" bIns="0" rtlCol="0">
            <a:spAutoFit/>
          </a:bodyPr>
          <a:lstStyle/>
          <a:p>
            <a:pPr marL="227329" marR="5080" indent="-227329">
              <a:lnSpc>
                <a:spcPct val="100000"/>
              </a:lnSpc>
              <a:spcBef>
                <a:spcPts val="100"/>
              </a:spcBef>
            </a:pPr>
            <a:r>
              <a:rPr sz="2000" spc="-5" dirty="0">
                <a:latin typeface="Noto Sans"/>
                <a:cs typeface="Noto Sans"/>
              </a:rPr>
              <a:t>Amazon</a:t>
            </a:r>
            <a:r>
              <a:rPr sz="2000" spc="-90" dirty="0">
                <a:latin typeface="Noto Sans"/>
                <a:cs typeface="Noto Sans"/>
              </a:rPr>
              <a:t> </a:t>
            </a:r>
            <a:r>
              <a:rPr sz="2000" spc="-10" dirty="0">
                <a:latin typeface="Noto Sans"/>
                <a:cs typeface="Noto Sans"/>
              </a:rPr>
              <a:t>Elastic  </a:t>
            </a:r>
            <a:r>
              <a:rPr sz="2000" spc="-25" dirty="0">
                <a:latin typeface="Noto Sans"/>
                <a:cs typeface="Noto Sans"/>
              </a:rPr>
              <a:t>Transcoder</a:t>
            </a:r>
            <a:endParaRPr sz="2000">
              <a:latin typeface="Noto Sans"/>
              <a:cs typeface="Noto Sans"/>
            </a:endParaRPr>
          </a:p>
        </p:txBody>
      </p:sp>
      <p:sp>
        <p:nvSpPr>
          <p:cNvPr id="27" name="object 27"/>
          <p:cNvSpPr/>
          <p:nvPr/>
        </p:nvSpPr>
        <p:spPr>
          <a:xfrm>
            <a:off x="1274825" y="6931914"/>
            <a:ext cx="14217650" cy="1280160"/>
          </a:xfrm>
          <a:custGeom>
            <a:avLst/>
            <a:gdLst/>
            <a:ahLst/>
            <a:cxnLst/>
            <a:rect l="l" t="t" r="r" b="b"/>
            <a:pathLst>
              <a:path w="14217650" h="1280159">
                <a:moveTo>
                  <a:pt x="0" y="1280160"/>
                </a:moveTo>
                <a:lnTo>
                  <a:pt x="14217396" y="1280160"/>
                </a:lnTo>
                <a:lnTo>
                  <a:pt x="14217396" y="0"/>
                </a:lnTo>
                <a:lnTo>
                  <a:pt x="0" y="0"/>
                </a:lnTo>
                <a:lnTo>
                  <a:pt x="0" y="1280160"/>
                </a:lnTo>
                <a:close/>
              </a:path>
            </a:pathLst>
          </a:custGeom>
          <a:ln w="19812">
            <a:solidFill>
              <a:srgbClr val="1F7DAC"/>
            </a:solidFill>
          </a:ln>
        </p:spPr>
        <p:txBody>
          <a:bodyPr wrap="square" lIns="0" tIns="0" rIns="0" bIns="0" rtlCol="0"/>
          <a:lstStyle/>
          <a:p>
            <a:endParaRPr/>
          </a:p>
        </p:txBody>
      </p:sp>
      <p:sp>
        <p:nvSpPr>
          <p:cNvPr id="28" name="object 28"/>
          <p:cNvSpPr txBox="1"/>
          <p:nvPr/>
        </p:nvSpPr>
        <p:spPr>
          <a:xfrm>
            <a:off x="4527803" y="7393051"/>
            <a:ext cx="5766435" cy="330835"/>
          </a:xfrm>
          <a:prstGeom prst="rect">
            <a:avLst/>
          </a:prstGeom>
        </p:spPr>
        <p:txBody>
          <a:bodyPr vert="horz" wrap="square" lIns="0" tIns="12700" rIns="0" bIns="0" rtlCol="0">
            <a:spAutoFit/>
          </a:bodyPr>
          <a:lstStyle/>
          <a:p>
            <a:pPr marL="342265" indent="-342265">
              <a:lnSpc>
                <a:spcPct val="100000"/>
              </a:lnSpc>
              <a:spcBef>
                <a:spcPts val="100"/>
              </a:spcBef>
              <a:buFont typeface="Arial"/>
              <a:buChar char="•"/>
              <a:tabLst>
                <a:tab pos="342265" algn="l"/>
                <a:tab pos="342900" algn="l"/>
              </a:tabLst>
            </a:pPr>
            <a:r>
              <a:rPr sz="2000" spc="-35" dirty="0">
                <a:latin typeface="Noto Sans"/>
                <a:cs typeface="Noto Sans"/>
              </a:rPr>
              <a:t>Charge </a:t>
            </a:r>
            <a:r>
              <a:rPr sz="2000" spc="-5" dirty="0">
                <a:latin typeface="Noto Sans"/>
                <a:cs typeface="Noto Sans"/>
              </a:rPr>
              <a:t>per </a:t>
            </a:r>
            <a:r>
              <a:rPr sz="2000" spc="-15" dirty="0">
                <a:latin typeface="Noto Sans"/>
                <a:cs typeface="Noto Sans"/>
              </a:rPr>
              <a:t>minute </a:t>
            </a:r>
            <a:r>
              <a:rPr sz="2000" spc="-5" dirty="0">
                <a:latin typeface="Noto Sans"/>
                <a:cs typeface="Noto Sans"/>
              </a:rPr>
              <a:t>of </a:t>
            </a:r>
            <a:r>
              <a:rPr sz="2000" spc="-15" dirty="0">
                <a:latin typeface="Noto Sans"/>
                <a:cs typeface="Noto Sans"/>
              </a:rPr>
              <a:t>media </a:t>
            </a:r>
            <a:r>
              <a:rPr sz="2000" spc="-10" dirty="0">
                <a:latin typeface="Noto Sans"/>
                <a:cs typeface="Noto Sans"/>
              </a:rPr>
              <a:t>to be</a:t>
            </a:r>
            <a:r>
              <a:rPr sz="2000" spc="60" dirty="0">
                <a:latin typeface="Noto Sans"/>
                <a:cs typeface="Noto Sans"/>
              </a:rPr>
              <a:t> </a:t>
            </a:r>
            <a:r>
              <a:rPr sz="2000" spc="-15" dirty="0">
                <a:latin typeface="Noto Sans"/>
                <a:cs typeface="Noto Sans"/>
              </a:rPr>
              <a:t>transcoded</a:t>
            </a:r>
            <a:endParaRPr sz="2000">
              <a:latin typeface="Noto Sans"/>
              <a:cs typeface="Noto Sans"/>
            </a:endParaRPr>
          </a:p>
        </p:txBody>
      </p:sp>
      <p:sp>
        <p:nvSpPr>
          <p:cNvPr id="29" name="object 29"/>
          <p:cNvSpPr txBox="1"/>
          <p:nvPr/>
        </p:nvSpPr>
        <p:spPr>
          <a:xfrm>
            <a:off x="4959222" y="1474724"/>
            <a:ext cx="6337300"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404040"/>
                </a:solidFill>
                <a:latin typeface="Noto Sans"/>
                <a:cs typeface="Noto Sans"/>
              </a:rPr>
              <a:t>The </a:t>
            </a:r>
            <a:r>
              <a:rPr sz="2200" spc="-20" dirty="0">
                <a:solidFill>
                  <a:srgbClr val="404040"/>
                </a:solidFill>
                <a:latin typeface="Noto Sans"/>
                <a:cs typeface="Noto Sans"/>
              </a:rPr>
              <a:t>applicable </a:t>
            </a:r>
            <a:r>
              <a:rPr sz="2200" spc="-15" dirty="0">
                <a:solidFill>
                  <a:srgbClr val="404040"/>
                </a:solidFill>
                <a:latin typeface="Noto Sans"/>
                <a:cs typeface="Noto Sans"/>
              </a:rPr>
              <a:t>costs </a:t>
            </a:r>
            <a:r>
              <a:rPr sz="2200" spc="-10" dirty="0">
                <a:solidFill>
                  <a:srgbClr val="404040"/>
                </a:solidFill>
                <a:latin typeface="Noto Sans"/>
                <a:cs typeface="Noto Sans"/>
              </a:rPr>
              <a:t>for </a:t>
            </a:r>
            <a:r>
              <a:rPr sz="2200" spc="-15" dirty="0">
                <a:solidFill>
                  <a:srgbClr val="404040"/>
                </a:solidFill>
                <a:latin typeface="Noto Sans"/>
                <a:cs typeface="Noto Sans"/>
              </a:rPr>
              <a:t>the Application</a:t>
            </a:r>
            <a:r>
              <a:rPr sz="2200" spc="190" dirty="0">
                <a:solidFill>
                  <a:srgbClr val="404040"/>
                </a:solidFill>
                <a:latin typeface="Noto Sans"/>
                <a:cs typeface="Noto Sans"/>
              </a:rPr>
              <a:t> </a:t>
            </a:r>
            <a:r>
              <a:rPr sz="2200" spc="-10" dirty="0">
                <a:solidFill>
                  <a:srgbClr val="404040"/>
                </a:solidFill>
                <a:latin typeface="Noto Sans"/>
                <a:cs typeface="Noto Sans"/>
              </a:rPr>
              <a:t>Services:</a:t>
            </a:r>
            <a:endParaRPr sz="2200">
              <a:latin typeface="Noto Sans"/>
              <a:cs typeface="Noto Sans"/>
            </a:endParaRPr>
          </a:p>
        </p:txBody>
      </p:sp>
      <p:sp>
        <p:nvSpPr>
          <p:cNvPr id="30" name="object 30"/>
          <p:cNvSpPr/>
          <p:nvPr/>
        </p:nvSpPr>
        <p:spPr>
          <a:xfrm>
            <a:off x="5131308" y="711708"/>
            <a:ext cx="5964936" cy="2026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884"/>
            <a:ext cx="3034665" cy="276225"/>
          </a:xfrm>
          <a:prstGeom prst="rect">
            <a:avLst/>
          </a:prstGeom>
        </p:spPr>
        <p:txBody>
          <a:bodyPr vert="horz" wrap="square" lIns="0" tIns="13335" rIns="0" bIns="0" rtlCol="0">
            <a:spAutoFit/>
          </a:bodyPr>
          <a:lstStyle/>
          <a:p>
            <a:pPr>
              <a:lnSpc>
                <a:spcPct val="100000"/>
              </a:lnSpc>
              <a:spcBef>
                <a:spcPts val="10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217" y="8827693"/>
            <a:ext cx="317500" cy="312420"/>
          </a:xfrm>
          <a:prstGeom prst="rect">
            <a:avLst/>
          </a:prstGeom>
        </p:spPr>
        <p:txBody>
          <a:bodyPr vert="horz" wrap="square" lIns="0" tIns="0" rIns="0" bIns="0" rtlCol="0">
            <a:spAutoFit/>
          </a:bodyPr>
          <a:lstStyle/>
          <a:p>
            <a:pPr>
              <a:lnSpc>
                <a:spcPts val="2335"/>
              </a:lnSpc>
            </a:pPr>
            <a:r>
              <a:rPr sz="2450" spc="5" dirty="0">
                <a:solidFill>
                  <a:srgbClr val="7E7E7E"/>
                </a:solidFill>
                <a:latin typeface="Carlito"/>
                <a:cs typeface="Carlito"/>
              </a:rPr>
              <a:t>45</a:t>
            </a:r>
            <a:endParaRPr sz="2450">
              <a:latin typeface="Carlito"/>
              <a:cs typeface="Carlito"/>
            </a:endParaRPr>
          </a:p>
        </p:txBody>
      </p:sp>
      <p:grpSp>
        <p:nvGrpSpPr>
          <p:cNvPr id="4" name="object 4"/>
          <p:cNvGrpSpPr/>
          <p:nvPr/>
        </p:nvGrpSpPr>
        <p:grpSpPr>
          <a:xfrm>
            <a:off x="0" y="4777738"/>
            <a:ext cx="16256635" cy="4356100"/>
            <a:chOff x="0" y="4777738"/>
            <a:chExt cx="16256635" cy="4356100"/>
          </a:xfrm>
        </p:grpSpPr>
        <p:sp>
          <p:nvSpPr>
            <p:cNvPr id="5" name="object 5"/>
            <p:cNvSpPr/>
            <p:nvPr/>
          </p:nvSpPr>
          <p:spPr>
            <a:xfrm>
              <a:off x="0" y="4797550"/>
              <a:ext cx="6621780" cy="433578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621780" y="4777738"/>
              <a:ext cx="6620255" cy="433425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242036" y="4797550"/>
              <a:ext cx="3014471" cy="4335780"/>
            </a:xfrm>
            <a:prstGeom prst="rect">
              <a:avLst/>
            </a:prstGeom>
            <a:blipFill>
              <a:blip r:embed="rId3" cstate="print"/>
              <a:stretch>
                <a:fillRect/>
              </a:stretch>
            </a:blipFill>
          </p:spPr>
          <p:txBody>
            <a:bodyPr wrap="square" lIns="0" tIns="0" rIns="0" bIns="0" rtlCol="0"/>
            <a:lstStyle/>
            <a:p>
              <a:endParaRPr/>
            </a:p>
          </p:txBody>
        </p:sp>
      </p:grpSp>
      <p:grpSp>
        <p:nvGrpSpPr>
          <p:cNvPr id="8" name="object 8"/>
          <p:cNvGrpSpPr/>
          <p:nvPr/>
        </p:nvGrpSpPr>
        <p:grpSpPr>
          <a:xfrm>
            <a:off x="0" y="0"/>
            <a:ext cx="16256635" cy="6807834"/>
            <a:chOff x="0" y="0"/>
            <a:chExt cx="16256635" cy="6807834"/>
          </a:xfrm>
        </p:grpSpPr>
        <p:sp>
          <p:nvSpPr>
            <p:cNvPr id="9" name="object 9"/>
            <p:cNvSpPr/>
            <p:nvPr/>
          </p:nvSpPr>
          <p:spPr>
            <a:xfrm>
              <a:off x="0" y="156971"/>
              <a:ext cx="6621780" cy="433578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621780" y="137160"/>
              <a:ext cx="6620255" cy="433425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3242036" y="156971"/>
              <a:ext cx="3014471" cy="433578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0" y="2302764"/>
              <a:ext cx="16256508" cy="450494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0" y="0"/>
              <a:ext cx="1463040" cy="123825"/>
            </a:xfrm>
            <a:custGeom>
              <a:avLst/>
              <a:gdLst/>
              <a:ahLst/>
              <a:cxnLst/>
              <a:rect l="l" t="t" r="r" b="b"/>
              <a:pathLst>
                <a:path w="1463040" h="123825">
                  <a:moveTo>
                    <a:pt x="0" y="123444"/>
                  </a:moveTo>
                  <a:lnTo>
                    <a:pt x="1463040" y="123444"/>
                  </a:lnTo>
                  <a:lnTo>
                    <a:pt x="1463040" y="0"/>
                  </a:lnTo>
                  <a:lnTo>
                    <a:pt x="0" y="0"/>
                  </a:lnTo>
                  <a:lnTo>
                    <a:pt x="0" y="123444"/>
                  </a:lnTo>
                  <a:close/>
                </a:path>
              </a:pathLst>
            </a:custGeom>
            <a:solidFill>
              <a:srgbClr val="F9C36E"/>
            </a:solidFill>
          </p:spPr>
          <p:txBody>
            <a:bodyPr wrap="square" lIns="0" tIns="0" rIns="0" bIns="0" rtlCol="0"/>
            <a:lstStyle/>
            <a:p>
              <a:endParaRPr/>
            </a:p>
          </p:txBody>
        </p:sp>
        <p:sp>
          <p:nvSpPr>
            <p:cNvPr id="14" name="object 14"/>
            <p:cNvSpPr/>
            <p:nvPr/>
          </p:nvSpPr>
          <p:spPr>
            <a:xfrm>
              <a:off x="1463039" y="0"/>
              <a:ext cx="7101840" cy="123825"/>
            </a:xfrm>
            <a:custGeom>
              <a:avLst/>
              <a:gdLst/>
              <a:ahLst/>
              <a:cxnLst/>
              <a:rect l="l" t="t" r="r" b="b"/>
              <a:pathLst>
                <a:path w="7101840" h="123825">
                  <a:moveTo>
                    <a:pt x="0" y="123444"/>
                  </a:moveTo>
                  <a:lnTo>
                    <a:pt x="7101840" y="123444"/>
                  </a:lnTo>
                  <a:lnTo>
                    <a:pt x="7101840" y="0"/>
                  </a:lnTo>
                  <a:lnTo>
                    <a:pt x="0" y="0"/>
                  </a:lnTo>
                  <a:lnTo>
                    <a:pt x="0" y="123444"/>
                  </a:lnTo>
                  <a:close/>
                </a:path>
              </a:pathLst>
            </a:custGeom>
            <a:solidFill>
              <a:srgbClr val="F69E66"/>
            </a:solidFill>
          </p:spPr>
          <p:txBody>
            <a:bodyPr wrap="square" lIns="0" tIns="0" rIns="0" bIns="0" rtlCol="0"/>
            <a:lstStyle/>
            <a:p>
              <a:endParaRPr/>
            </a:p>
          </p:txBody>
        </p:sp>
        <p:sp>
          <p:nvSpPr>
            <p:cNvPr id="15" name="object 15"/>
            <p:cNvSpPr/>
            <p:nvPr/>
          </p:nvSpPr>
          <p:spPr>
            <a:xfrm>
              <a:off x="8564880" y="0"/>
              <a:ext cx="1405255" cy="123825"/>
            </a:xfrm>
            <a:custGeom>
              <a:avLst/>
              <a:gdLst/>
              <a:ahLst/>
              <a:cxnLst/>
              <a:rect l="l" t="t" r="r" b="b"/>
              <a:pathLst>
                <a:path w="1405254" h="123825">
                  <a:moveTo>
                    <a:pt x="0" y="123444"/>
                  </a:moveTo>
                  <a:lnTo>
                    <a:pt x="1405127" y="123444"/>
                  </a:lnTo>
                  <a:lnTo>
                    <a:pt x="1405127" y="0"/>
                  </a:lnTo>
                  <a:lnTo>
                    <a:pt x="0" y="0"/>
                  </a:lnTo>
                  <a:lnTo>
                    <a:pt x="0" y="123444"/>
                  </a:lnTo>
                  <a:close/>
                </a:path>
              </a:pathLst>
            </a:custGeom>
            <a:solidFill>
              <a:srgbClr val="F38573"/>
            </a:solidFill>
          </p:spPr>
          <p:txBody>
            <a:bodyPr wrap="square" lIns="0" tIns="0" rIns="0" bIns="0" rtlCol="0"/>
            <a:lstStyle/>
            <a:p>
              <a:endParaRPr/>
            </a:p>
          </p:txBody>
        </p:sp>
        <p:sp>
          <p:nvSpPr>
            <p:cNvPr id="16" name="object 16"/>
            <p:cNvSpPr/>
            <p:nvPr/>
          </p:nvSpPr>
          <p:spPr>
            <a:xfrm>
              <a:off x="9970007" y="0"/>
              <a:ext cx="469900" cy="123825"/>
            </a:xfrm>
            <a:custGeom>
              <a:avLst/>
              <a:gdLst/>
              <a:ahLst/>
              <a:cxnLst/>
              <a:rect l="l" t="t" r="r" b="b"/>
              <a:pathLst>
                <a:path w="469900" h="123825">
                  <a:moveTo>
                    <a:pt x="0" y="123444"/>
                  </a:moveTo>
                  <a:lnTo>
                    <a:pt x="469392" y="123444"/>
                  </a:lnTo>
                  <a:lnTo>
                    <a:pt x="469392" y="0"/>
                  </a:lnTo>
                  <a:lnTo>
                    <a:pt x="0" y="0"/>
                  </a:lnTo>
                  <a:lnTo>
                    <a:pt x="0" y="123444"/>
                  </a:lnTo>
                  <a:close/>
                </a:path>
              </a:pathLst>
            </a:custGeom>
            <a:solidFill>
              <a:srgbClr val="F9C36E"/>
            </a:solidFill>
          </p:spPr>
          <p:txBody>
            <a:bodyPr wrap="square" lIns="0" tIns="0" rIns="0" bIns="0" rtlCol="0"/>
            <a:lstStyle/>
            <a:p>
              <a:endParaRPr/>
            </a:p>
          </p:txBody>
        </p:sp>
        <p:sp>
          <p:nvSpPr>
            <p:cNvPr id="17" name="object 17"/>
            <p:cNvSpPr/>
            <p:nvPr/>
          </p:nvSpPr>
          <p:spPr>
            <a:xfrm>
              <a:off x="10605516" y="0"/>
              <a:ext cx="1670685" cy="123825"/>
            </a:xfrm>
            <a:custGeom>
              <a:avLst/>
              <a:gdLst/>
              <a:ahLst/>
              <a:cxnLst/>
              <a:rect l="l" t="t" r="r" b="b"/>
              <a:pathLst>
                <a:path w="1670684" h="123825">
                  <a:moveTo>
                    <a:pt x="0" y="123444"/>
                  </a:moveTo>
                  <a:lnTo>
                    <a:pt x="1670303" y="123444"/>
                  </a:lnTo>
                  <a:lnTo>
                    <a:pt x="1670303" y="0"/>
                  </a:lnTo>
                  <a:lnTo>
                    <a:pt x="0" y="0"/>
                  </a:lnTo>
                  <a:lnTo>
                    <a:pt x="0" y="123444"/>
                  </a:lnTo>
                  <a:close/>
                </a:path>
              </a:pathLst>
            </a:custGeom>
            <a:solidFill>
              <a:srgbClr val="9CDAEB"/>
            </a:solidFill>
          </p:spPr>
          <p:txBody>
            <a:bodyPr wrap="square" lIns="0" tIns="0" rIns="0" bIns="0" rtlCol="0"/>
            <a:lstStyle/>
            <a:p>
              <a:endParaRPr/>
            </a:p>
          </p:txBody>
        </p:sp>
        <p:sp>
          <p:nvSpPr>
            <p:cNvPr id="18" name="object 18"/>
            <p:cNvSpPr/>
            <p:nvPr/>
          </p:nvSpPr>
          <p:spPr>
            <a:xfrm>
              <a:off x="12275819" y="0"/>
              <a:ext cx="3980815" cy="123825"/>
            </a:xfrm>
            <a:custGeom>
              <a:avLst/>
              <a:gdLst/>
              <a:ahLst/>
              <a:cxnLst/>
              <a:rect l="l" t="t" r="r" b="b"/>
              <a:pathLst>
                <a:path w="3980815" h="123825">
                  <a:moveTo>
                    <a:pt x="0" y="123444"/>
                  </a:moveTo>
                  <a:lnTo>
                    <a:pt x="3980687" y="123444"/>
                  </a:lnTo>
                  <a:lnTo>
                    <a:pt x="3980687" y="0"/>
                  </a:lnTo>
                  <a:lnTo>
                    <a:pt x="0" y="0"/>
                  </a:lnTo>
                  <a:lnTo>
                    <a:pt x="0" y="123444"/>
                  </a:lnTo>
                  <a:close/>
                </a:path>
              </a:pathLst>
            </a:custGeom>
            <a:solidFill>
              <a:srgbClr val="61ABCC"/>
            </a:solidFill>
          </p:spPr>
          <p:txBody>
            <a:bodyPr wrap="square" lIns="0" tIns="0" rIns="0" bIns="0" rtlCol="0"/>
            <a:lstStyle/>
            <a:p>
              <a:endParaRPr/>
            </a:p>
          </p:txBody>
        </p:sp>
      </p:grpSp>
      <p:sp>
        <p:nvSpPr>
          <p:cNvPr id="19" name="object 19"/>
          <p:cNvSpPr/>
          <p:nvPr/>
        </p:nvSpPr>
        <p:spPr>
          <a:xfrm>
            <a:off x="14666976" y="8734040"/>
            <a:ext cx="1295400" cy="409955"/>
          </a:xfrm>
          <a:prstGeom prst="rect">
            <a:avLst/>
          </a:prstGeom>
          <a:blipFill>
            <a:blip r:embed="rId5" cstate="print"/>
            <a:stretch>
              <a:fillRect/>
            </a:stretch>
          </a:blipFill>
        </p:spPr>
        <p:txBody>
          <a:bodyPr wrap="square" lIns="0" tIns="0" rIns="0" bIns="0" rtlCol="0"/>
          <a:lstStyle/>
          <a:p>
            <a:endParaRPr/>
          </a:p>
        </p:txBody>
      </p:sp>
      <p:sp>
        <p:nvSpPr>
          <p:cNvPr id="20" name="object 20"/>
          <p:cNvSpPr txBox="1"/>
          <p:nvPr/>
        </p:nvSpPr>
        <p:spPr>
          <a:xfrm>
            <a:off x="470103" y="8759138"/>
            <a:ext cx="306006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title"/>
          </p:nvPr>
        </p:nvSpPr>
        <p:spPr>
          <a:xfrm>
            <a:off x="1005636" y="3915342"/>
            <a:ext cx="8047990" cy="1106805"/>
          </a:xfrm>
          <a:prstGeom prst="rect">
            <a:avLst/>
          </a:prstGeom>
        </p:spPr>
        <p:txBody>
          <a:bodyPr vert="horz" wrap="square" lIns="0" tIns="72390" rIns="0" bIns="0" rtlCol="0">
            <a:spAutoFit/>
          </a:bodyPr>
          <a:lstStyle/>
          <a:p>
            <a:pPr marL="12700">
              <a:lnSpc>
                <a:spcPct val="100000"/>
              </a:lnSpc>
              <a:spcBef>
                <a:spcPts val="570"/>
              </a:spcBef>
            </a:pPr>
            <a:r>
              <a:rPr sz="3600" spc="60" dirty="0">
                <a:solidFill>
                  <a:srgbClr val="FFFFFF"/>
                </a:solidFill>
              </a:rPr>
              <a:t>Practice </a:t>
            </a:r>
            <a:r>
              <a:rPr sz="3600" spc="65" dirty="0">
                <a:solidFill>
                  <a:srgbClr val="FFFFFF"/>
                </a:solidFill>
              </a:rPr>
              <a:t>Assignment: Amazon</a:t>
            </a:r>
            <a:r>
              <a:rPr sz="3600" spc="-190" dirty="0">
                <a:solidFill>
                  <a:srgbClr val="FFFFFF"/>
                </a:solidFill>
              </a:rPr>
              <a:t> </a:t>
            </a:r>
            <a:r>
              <a:rPr sz="3600" spc="80" dirty="0">
                <a:solidFill>
                  <a:srgbClr val="FFFFFF"/>
                </a:solidFill>
              </a:rPr>
              <a:t>SNS</a:t>
            </a:r>
            <a:endParaRPr sz="3600"/>
          </a:p>
          <a:p>
            <a:pPr marL="12700">
              <a:lnSpc>
                <a:spcPct val="100000"/>
              </a:lnSpc>
              <a:spcBef>
                <a:spcPts val="365"/>
              </a:spcBef>
            </a:pPr>
            <a:r>
              <a:rPr sz="2800" b="0" spc="-40" dirty="0">
                <a:solidFill>
                  <a:srgbClr val="0E537A"/>
                </a:solidFill>
                <a:latin typeface="Noto Sans"/>
                <a:cs typeface="Noto Sans"/>
              </a:rPr>
              <a:t>Configure </a:t>
            </a:r>
            <a:r>
              <a:rPr sz="2800" b="0" spc="-20" dirty="0">
                <a:solidFill>
                  <a:srgbClr val="0E537A"/>
                </a:solidFill>
                <a:latin typeface="Noto Sans"/>
                <a:cs typeface="Noto Sans"/>
              </a:rPr>
              <a:t>an </a:t>
            </a:r>
            <a:r>
              <a:rPr sz="2800" b="0" spc="-10" dirty="0">
                <a:solidFill>
                  <a:srgbClr val="0E537A"/>
                </a:solidFill>
                <a:latin typeface="Noto Sans"/>
                <a:cs typeface="Noto Sans"/>
              </a:rPr>
              <a:t>SNS </a:t>
            </a:r>
            <a:r>
              <a:rPr sz="2800" b="0" spc="-15" dirty="0">
                <a:solidFill>
                  <a:srgbClr val="0E537A"/>
                </a:solidFill>
                <a:latin typeface="Noto Sans"/>
                <a:cs typeface="Noto Sans"/>
              </a:rPr>
              <a:t>topic </a:t>
            </a:r>
            <a:r>
              <a:rPr sz="2800" b="0" spc="-20" dirty="0">
                <a:solidFill>
                  <a:srgbClr val="0E537A"/>
                </a:solidFill>
                <a:latin typeface="Noto Sans"/>
                <a:cs typeface="Noto Sans"/>
              </a:rPr>
              <a:t>to </a:t>
            </a:r>
            <a:r>
              <a:rPr sz="2800" b="0" spc="-15" dirty="0">
                <a:solidFill>
                  <a:srgbClr val="0E537A"/>
                </a:solidFill>
                <a:latin typeface="Noto Sans"/>
                <a:cs typeface="Noto Sans"/>
              </a:rPr>
              <a:t>send</a:t>
            </a:r>
            <a:r>
              <a:rPr sz="2800" b="0" spc="75" dirty="0">
                <a:solidFill>
                  <a:srgbClr val="0E537A"/>
                </a:solidFill>
                <a:latin typeface="Noto Sans"/>
                <a:cs typeface="Noto Sans"/>
              </a:rPr>
              <a:t> </a:t>
            </a:r>
            <a:r>
              <a:rPr sz="2800" b="0" spc="-20" dirty="0">
                <a:solidFill>
                  <a:srgbClr val="0E537A"/>
                </a:solidFill>
                <a:latin typeface="Noto Sans"/>
                <a:cs typeface="Noto Sans"/>
              </a:rPr>
              <a:t>alerts</a:t>
            </a:r>
            <a:endParaRPr sz="2800">
              <a:latin typeface="Noto Sans"/>
              <a:cs typeface="Noto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0103" y="8759138"/>
            <a:ext cx="306006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65517" y="8736888"/>
            <a:ext cx="342900" cy="400685"/>
          </a:xfrm>
          <a:prstGeom prst="rect">
            <a:avLst/>
          </a:prstGeom>
        </p:spPr>
        <p:txBody>
          <a:bodyPr vert="horz" wrap="square" lIns="0" tIns="13970" rIns="0" bIns="0" rtlCol="0">
            <a:spAutoFit/>
          </a:bodyPr>
          <a:lstStyle/>
          <a:p>
            <a:pPr marL="12700">
              <a:lnSpc>
                <a:spcPct val="100000"/>
              </a:lnSpc>
              <a:spcBef>
                <a:spcPts val="110"/>
              </a:spcBef>
            </a:pPr>
            <a:r>
              <a:rPr sz="2450" spc="5" dirty="0">
                <a:solidFill>
                  <a:srgbClr val="7E7E7E"/>
                </a:solidFill>
                <a:latin typeface="Carlito"/>
                <a:cs typeface="Carlito"/>
              </a:rPr>
              <a:t>46</a:t>
            </a:r>
            <a:endParaRPr sz="2450">
              <a:latin typeface="Carlito"/>
              <a:cs typeface="Carlito"/>
            </a:endParaRPr>
          </a:p>
        </p:txBody>
      </p:sp>
      <p:sp>
        <p:nvSpPr>
          <p:cNvPr id="4" name="object 4"/>
          <p:cNvSpPr txBox="1">
            <a:spLocks noGrp="1"/>
          </p:cNvSpPr>
          <p:nvPr>
            <p:ph type="title"/>
          </p:nvPr>
        </p:nvSpPr>
        <p:spPr>
          <a:xfrm>
            <a:off x="5377434" y="268350"/>
            <a:ext cx="5500370" cy="513715"/>
          </a:xfrm>
          <a:prstGeom prst="rect">
            <a:avLst/>
          </a:prstGeom>
        </p:spPr>
        <p:txBody>
          <a:bodyPr vert="horz" wrap="square" lIns="0" tIns="12700" rIns="0" bIns="0" rtlCol="0">
            <a:spAutoFit/>
          </a:bodyPr>
          <a:lstStyle/>
          <a:p>
            <a:pPr marL="12700">
              <a:lnSpc>
                <a:spcPct val="100000"/>
              </a:lnSpc>
              <a:spcBef>
                <a:spcPts val="100"/>
              </a:spcBef>
            </a:pPr>
            <a:r>
              <a:rPr sz="3200" spc="60" dirty="0"/>
              <a:t>Amazon </a:t>
            </a:r>
            <a:r>
              <a:rPr sz="3200" spc="75" dirty="0"/>
              <a:t>SNS</a:t>
            </a:r>
            <a:r>
              <a:rPr sz="3200" spc="-85" dirty="0"/>
              <a:t> </a:t>
            </a:r>
            <a:r>
              <a:rPr sz="3200" spc="70" dirty="0"/>
              <a:t>Notifications</a:t>
            </a:r>
            <a:endParaRPr sz="3200"/>
          </a:p>
        </p:txBody>
      </p:sp>
      <p:sp>
        <p:nvSpPr>
          <p:cNvPr id="5" name="object 5"/>
          <p:cNvSpPr/>
          <p:nvPr/>
        </p:nvSpPr>
        <p:spPr>
          <a:xfrm>
            <a:off x="5355335" y="711708"/>
            <a:ext cx="5420868" cy="20269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152900" y="1316736"/>
            <a:ext cx="11296015" cy="5351145"/>
          </a:xfrm>
          <a:custGeom>
            <a:avLst/>
            <a:gdLst/>
            <a:ahLst/>
            <a:cxnLst/>
            <a:rect l="l" t="t" r="r" b="b"/>
            <a:pathLst>
              <a:path w="11296015" h="5351145">
                <a:moveTo>
                  <a:pt x="0" y="146177"/>
                </a:moveTo>
                <a:lnTo>
                  <a:pt x="7448" y="99958"/>
                </a:lnTo>
                <a:lnTo>
                  <a:pt x="28191" y="59829"/>
                </a:lnTo>
                <a:lnTo>
                  <a:pt x="59829" y="28191"/>
                </a:lnTo>
                <a:lnTo>
                  <a:pt x="99958" y="7448"/>
                </a:lnTo>
                <a:lnTo>
                  <a:pt x="146176" y="0"/>
                </a:lnTo>
                <a:lnTo>
                  <a:pt x="11149711" y="0"/>
                </a:lnTo>
                <a:lnTo>
                  <a:pt x="11195929" y="7448"/>
                </a:lnTo>
                <a:lnTo>
                  <a:pt x="11236058" y="28191"/>
                </a:lnTo>
                <a:lnTo>
                  <a:pt x="11267696" y="59829"/>
                </a:lnTo>
                <a:lnTo>
                  <a:pt x="11288439" y="99958"/>
                </a:lnTo>
                <a:lnTo>
                  <a:pt x="11295888" y="146177"/>
                </a:lnTo>
                <a:lnTo>
                  <a:pt x="11295888" y="5204587"/>
                </a:lnTo>
                <a:lnTo>
                  <a:pt x="11288439" y="5250805"/>
                </a:lnTo>
                <a:lnTo>
                  <a:pt x="11267696" y="5290934"/>
                </a:lnTo>
                <a:lnTo>
                  <a:pt x="11236058" y="5322572"/>
                </a:lnTo>
                <a:lnTo>
                  <a:pt x="11195929" y="5343315"/>
                </a:lnTo>
                <a:lnTo>
                  <a:pt x="11149711" y="5350764"/>
                </a:lnTo>
                <a:lnTo>
                  <a:pt x="146176" y="5350764"/>
                </a:lnTo>
                <a:lnTo>
                  <a:pt x="99958" y="5343315"/>
                </a:lnTo>
                <a:lnTo>
                  <a:pt x="59829" y="5322572"/>
                </a:lnTo>
                <a:lnTo>
                  <a:pt x="28191" y="5290934"/>
                </a:lnTo>
                <a:lnTo>
                  <a:pt x="7448" y="5250805"/>
                </a:lnTo>
                <a:lnTo>
                  <a:pt x="0" y="5204587"/>
                </a:lnTo>
                <a:lnTo>
                  <a:pt x="0" y="146177"/>
                </a:lnTo>
                <a:close/>
              </a:path>
            </a:pathLst>
          </a:custGeom>
          <a:ln w="12192">
            <a:solidFill>
              <a:srgbClr val="7E7E7E"/>
            </a:solidFill>
          </a:ln>
        </p:spPr>
        <p:txBody>
          <a:bodyPr wrap="square" lIns="0" tIns="0" rIns="0" bIns="0" rtlCol="0"/>
          <a:lstStyle/>
          <a:p>
            <a:endParaRPr/>
          </a:p>
        </p:txBody>
      </p:sp>
      <p:sp>
        <p:nvSpPr>
          <p:cNvPr id="7" name="object 7"/>
          <p:cNvSpPr/>
          <p:nvPr/>
        </p:nvSpPr>
        <p:spPr>
          <a:xfrm>
            <a:off x="1013460" y="2075688"/>
            <a:ext cx="2663952" cy="6076187"/>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4408678" y="1362608"/>
            <a:ext cx="10535285" cy="5055235"/>
          </a:xfrm>
          <a:prstGeom prst="rect">
            <a:avLst/>
          </a:prstGeom>
        </p:spPr>
        <p:txBody>
          <a:bodyPr vert="horz" wrap="square" lIns="0" tIns="12700" rIns="0" bIns="0" rtlCol="0">
            <a:spAutoFit/>
          </a:bodyPr>
          <a:lstStyle/>
          <a:p>
            <a:pPr marL="12700" marR="5080">
              <a:lnSpc>
                <a:spcPct val="150000"/>
              </a:lnSpc>
              <a:spcBef>
                <a:spcPts val="100"/>
              </a:spcBef>
            </a:pPr>
            <a:r>
              <a:rPr sz="2200" spc="-40" dirty="0">
                <a:solidFill>
                  <a:srgbClr val="404040"/>
                </a:solidFill>
                <a:latin typeface="Noto Sans"/>
                <a:cs typeface="Noto Sans"/>
              </a:rPr>
              <a:t>Your </a:t>
            </a:r>
            <a:r>
              <a:rPr sz="2200" spc="-20" dirty="0">
                <a:solidFill>
                  <a:srgbClr val="404040"/>
                </a:solidFill>
                <a:latin typeface="Noto Sans"/>
                <a:cs typeface="Noto Sans"/>
              </a:rPr>
              <a:t>company </a:t>
            </a:r>
            <a:r>
              <a:rPr sz="2200" spc="-15" dirty="0">
                <a:solidFill>
                  <a:srgbClr val="404040"/>
                </a:solidFill>
                <a:latin typeface="Noto Sans"/>
                <a:cs typeface="Noto Sans"/>
              </a:rPr>
              <a:t>wants to </a:t>
            </a:r>
            <a:r>
              <a:rPr sz="2200" spc="-10" dirty="0">
                <a:solidFill>
                  <a:srgbClr val="404040"/>
                </a:solidFill>
                <a:latin typeface="Noto Sans"/>
                <a:cs typeface="Noto Sans"/>
              </a:rPr>
              <a:t>be </a:t>
            </a:r>
            <a:r>
              <a:rPr sz="2200" spc="-15" dirty="0">
                <a:solidFill>
                  <a:srgbClr val="404040"/>
                </a:solidFill>
                <a:latin typeface="Noto Sans"/>
                <a:cs typeface="Noto Sans"/>
              </a:rPr>
              <a:t>notified </a:t>
            </a:r>
            <a:r>
              <a:rPr sz="2200" spc="-20" dirty="0">
                <a:solidFill>
                  <a:srgbClr val="404040"/>
                </a:solidFill>
                <a:latin typeface="Noto Sans"/>
                <a:cs typeface="Noto Sans"/>
              </a:rPr>
              <a:t>when </a:t>
            </a:r>
            <a:r>
              <a:rPr sz="2200" spc="-15" dirty="0">
                <a:solidFill>
                  <a:srgbClr val="404040"/>
                </a:solidFill>
                <a:latin typeface="Noto Sans"/>
                <a:cs typeface="Noto Sans"/>
              </a:rPr>
              <a:t>users delete files </a:t>
            </a:r>
            <a:r>
              <a:rPr sz="2200" spc="-25" dirty="0">
                <a:solidFill>
                  <a:srgbClr val="404040"/>
                </a:solidFill>
                <a:latin typeface="Noto Sans"/>
                <a:cs typeface="Noto Sans"/>
              </a:rPr>
              <a:t>from </a:t>
            </a:r>
            <a:r>
              <a:rPr sz="2200" spc="-20" dirty="0">
                <a:solidFill>
                  <a:srgbClr val="404040"/>
                </a:solidFill>
                <a:latin typeface="Noto Sans"/>
                <a:cs typeface="Noto Sans"/>
              </a:rPr>
              <a:t>their </a:t>
            </a:r>
            <a:r>
              <a:rPr sz="2200" spc="-15" dirty="0">
                <a:solidFill>
                  <a:srgbClr val="404040"/>
                </a:solidFill>
                <a:latin typeface="Noto Sans"/>
                <a:cs typeface="Noto Sans"/>
              </a:rPr>
              <a:t>Amazon </a:t>
            </a:r>
            <a:r>
              <a:rPr sz="2200" spc="-10" dirty="0">
                <a:solidFill>
                  <a:srgbClr val="404040"/>
                </a:solidFill>
                <a:latin typeface="Noto Sans"/>
                <a:cs typeface="Noto Sans"/>
              </a:rPr>
              <a:t>S3  </a:t>
            </a:r>
            <a:r>
              <a:rPr sz="2200" spc="-25" dirty="0">
                <a:solidFill>
                  <a:srgbClr val="404040"/>
                </a:solidFill>
                <a:latin typeface="Noto Sans"/>
                <a:cs typeface="Noto Sans"/>
              </a:rPr>
              <a:t>bucket.</a:t>
            </a:r>
            <a:endParaRPr sz="2200">
              <a:latin typeface="Noto Sans"/>
              <a:cs typeface="Noto Sans"/>
            </a:endParaRPr>
          </a:p>
          <a:p>
            <a:pPr marL="12700">
              <a:lnSpc>
                <a:spcPct val="100000"/>
              </a:lnSpc>
              <a:spcBef>
                <a:spcPts val="1320"/>
              </a:spcBef>
            </a:pPr>
            <a:r>
              <a:rPr sz="2200" spc="-50" dirty="0">
                <a:solidFill>
                  <a:srgbClr val="404040"/>
                </a:solidFill>
                <a:latin typeface="Noto Sans"/>
                <a:cs typeface="Noto Sans"/>
              </a:rPr>
              <a:t>You </a:t>
            </a:r>
            <a:r>
              <a:rPr sz="2200" spc="-20" dirty="0">
                <a:solidFill>
                  <a:srgbClr val="404040"/>
                </a:solidFill>
                <a:latin typeface="Noto Sans"/>
                <a:cs typeface="Noto Sans"/>
              </a:rPr>
              <a:t>will </a:t>
            </a:r>
            <a:r>
              <a:rPr sz="2200" spc="-10" dirty="0">
                <a:solidFill>
                  <a:srgbClr val="404040"/>
                </a:solidFill>
                <a:latin typeface="Noto Sans"/>
                <a:cs typeface="Noto Sans"/>
              </a:rPr>
              <a:t>need </a:t>
            </a:r>
            <a:r>
              <a:rPr sz="2200" spc="-15" dirty="0">
                <a:solidFill>
                  <a:srgbClr val="404040"/>
                </a:solidFill>
                <a:latin typeface="Noto Sans"/>
                <a:cs typeface="Noto Sans"/>
              </a:rPr>
              <a:t>to perform </a:t>
            </a:r>
            <a:r>
              <a:rPr sz="2200" spc="-20" dirty="0">
                <a:solidFill>
                  <a:srgbClr val="404040"/>
                </a:solidFill>
                <a:latin typeface="Noto Sans"/>
                <a:cs typeface="Noto Sans"/>
              </a:rPr>
              <a:t>the </a:t>
            </a:r>
            <a:r>
              <a:rPr sz="2200" spc="-35" dirty="0">
                <a:solidFill>
                  <a:srgbClr val="404040"/>
                </a:solidFill>
                <a:latin typeface="Noto Sans"/>
                <a:cs typeface="Noto Sans"/>
              </a:rPr>
              <a:t>following</a:t>
            </a:r>
            <a:r>
              <a:rPr sz="2200" spc="245" dirty="0">
                <a:solidFill>
                  <a:srgbClr val="404040"/>
                </a:solidFill>
                <a:latin typeface="Noto Sans"/>
                <a:cs typeface="Noto Sans"/>
              </a:rPr>
              <a:t> </a:t>
            </a:r>
            <a:r>
              <a:rPr sz="2200" spc="-15" dirty="0">
                <a:solidFill>
                  <a:srgbClr val="404040"/>
                </a:solidFill>
                <a:latin typeface="Noto Sans"/>
                <a:cs typeface="Noto Sans"/>
              </a:rPr>
              <a:t>steps:</a:t>
            </a:r>
            <a:endParaRPr sz="2200">
              <a:latin typeface="Noto Sans"/>
              <a:cs typeface="Noto Sans"/>
            </a:endParaRPr>
          </a:p>
          <a:p>
            <a:pPr marL="469900" indent="-457200">
              <a:lnSpc>
                <a:spcPct val="100000"/>
              </a:lnSpc>
              <a:spcBef>
                <a:spcPts val="1320"/>
              </a:spcBef>
              <a:buAutoNum type="arabicPeriod"/>
              <a:tabLst>
                <a:tab pos="469265" algn="l"/>
                <a:tab pos="469900" algn="l"/>
              </a:tabLst>
            </a:pPr>
            <a:r>
              <a:rPr sz="2200" spc="-35" dirty="0">
                <a:solidFill>
                  <a:srgbClr val="404040"/>
                </a:solidFill>
                <a:latin typeface="Noto Sans"/>
                <a:cs typeface="Noto Sans"/>
              </a:rPr>
              <a:t>Configure </a:t>
            </a:r>
            <a:r>
              <a:rPr sz="2200" spc="-15" dirty="0">
                <a:solidFill>
                  <a:srgbClr val="404040"/>
                </a:solidFill>
                <a:latin typeface="Noto Sans"/>
                <a:cs typeface="Noto Sans"/>
              </a:rPr>
              <a:t>an </a:t>
            </a:r>
            <a:r>
              <a:rPr sz="2200" spc="-10" dirty="0">
                <a:solidFill>
                  <a:srgbClr val="404040"/>
                </a:solidFill>
                <a:latin typeface="Noto Sans"/>
                <a:cs typeface="Noto Sans"/>
              </a:rPr>
              <a:t>SNS</a:t>
            </a:r>
            <a:r>
              <a:rPr sz="2200" spc="110" dirty="0">
                <a:solidFill>
                  <a:srgbClr val="404040"/>
                </a:solidFill>
                <a:latin typeface="Noto Sans"/>
                <a:cs typeface="Noto Sans"/>
              </a:rPr>
              <a:t> </a:t>
            </a:r>
            <a:r>
              <a:rPr sz="2200" spc="-15" dirty="0">
                <a:solidFill>
                  <a:srgbClr val="404040"/>
                </a:solidFill>
                <a:latin typeface="Noto Sans"/>
                <a:cs typeface="Noto Sans"/>
              </a:rPr>
              <a:t>topic</a:t>
            </a:r>
            <a:endParaRPr sz="2200">
              <a:latin typeface="Noto Sans"/>
              <a:cs typeface="Noto Sans"/>
            </a:endParaRPr>
          </a:p>
          <a:p>
            <a:pPr marL="469900" indent="-457200">
              <a:lnSpc>
                <a:spcPct val="100000"/>
              </a:lnSpc>
              <a:spcBef>
                <a:spcPts val="1320"/>
              </a:spcBef>
              <a:buAutoNum type="arabicPeriod"/>
              <a:tabLst>
                <a:tab pos="469265" algn="l"/>
                <a:tab pos="469900" algn="l"/>
              </a:tabLst>
            </a:pPr>
            <a:r>
              <a:rPr sz="2200" spc="-15" dirty="0">
                <a:solidFill>
                  <a:srgbClr val="404040"/>
                </a:solidFill>
                <a:latin typeface="Noto Sans"/>
                <a:cs typeface="Noto Sans"/>
              </a:rPr>
              <a:t>Add your </a:t>
            </a:r>
            <a:r>
              <a:rPr sz="2200" spc="-20" dirty="0">
                <a:solidFill>
                  <a:srgbClr val="404040"/>
                </a:solidFill>
                <a:latin typeface="Noto Sans"/>
                <a:cs typeface="Noto Sans"/>
              </a:rPr>
              <a:t>email address </a:t>
            </a:r>
            <a:r>
              <a:rPr sz="2200" spc="-15" dirty="0">
                <a:solidFill>
                  <a:srgbClr val="404040"/>
                </a:solidFill>
                <a:latin typeface="Noto Sans"/>
                <a:cs typeface="Noto Sans"/>
              </a:rPr>
              <a:t>as a subscriber to </a:t>
            </a:r>
            <a:r>
              <a:rPr sz="2200" spc="-20" dirty="0">
                <a:solidFill>
                  <a:srgbClr val="404040"/>
                </a:solidFill>
                <a:latin typeface="Noto Sans"/>
                <a:cs typeface="Noto Sans"/>
              </a:rPr>
              <a:t>the</a:t>
            </a:r>
            <a:r>
              <a:rPr sz="2200" spc="270" dirty="0">
                <a:solidFill>
                  <a:srgbClr val="404040"/>
                </a:solidFill>
                <a:latin typeface="Noto Sans"/>
                <a:cs typeface="Noto Sans"/>
              </a:rPr>
              <a:t> </a:t>
            </a:r>
            <a:r>
              <a:rPr sz="2200" spc="-15" dirty="0">
                <a:solidFill>
                  <a:srgbClr val="404040"/>
                </a:solidFill>
                <a:latin typeface="Noto Sans"/>
                <a:cs typeface="Noto Sans"/>
              </a:rPr>
              <a:t>topic</a:t>
            </a:r>
            <a:endParaRPr sz="2200">
              <a:latin typeface="Noto Sans"/>
              <a:cs typeface="Noto Sans"/>
            </a:endParaRPr>
          </a:p>
          <a:p>
            <a:pPr marL="469900" indent="-457200">
              <a:lnSpc>
                <a:spcPct val="100000"/>
              </a:lnSpc>
              <a:spcBef>
                <a:spcPts val="1320"/>
              </a:spcBef>
              <a:buAutoNum type="arabicPeriod"/>
              <a:tabLst>
                <a:tab pos="469265" algn="l"/>
                <a:tab pos="469900" algn="l"/>
              </a:tabLst>
            </a:pPr>
            <a:r>
              <a:rPr sz="2200" spc="-35" dirty="0">
                <a:solidFill>
                  <a:srgbClr val="404040"/>
                </a:solidFill>
                <a:latin typeface="Noto Sans"/>
                <a:cs typeface="Noto Sans"/>
              </a:rPr>
              <a:t>Configure </a:t>
            </a:r>
            <a:r>
              <a:rPr sz="2200" spc="-20" dirty="0">
                <a:solidFill>
                  <a:srgbClr val="404040"/>
                </a:solidFill>
                <a:latin typeface="Noto Sans"/>
                <a:cs typeface="Noto Sans"/>
              </a:rPr>
              <a:t>the </a:t>
            </a:r>
            <a:r>
              <a:rPr sz="2200" spc="-15" dirty="0">
                <a:solidFill>
                  <a:srgbClr val="404040"/>
                </a:solidFill>
                <a:latin typeface="Noto Sans"/>
                <a:cs typeface="Noto Sans"/>
              </a:rPr>
              <a:t>topic policy to </a:t>
            </a:r>
            <a:r>
              <a:rPr sz="2200" spc="-30" dirty="0">
                <a:solidFill>
                  <a:srgbClr val="404040"/>
                </a:solidFill>
                <a:latin typeface="Noto Sans"/>
                <a:cs typeface="Noto Sans"/>
              </a:rPr>
              <a:t>allow </a:t>
            </a:r>
            <a:r>
              <a:rPr sz="2200" spc="-15" dirty="0">
                <a:solidFill>
                  <a:srgbClr val="404040"/>
                </a:solidFill>
                <a:latin typeface="Noto Sans"/>
                <a:cs typeface="Noto Sans"/>
              </a:rPr>
              <a:t>permissions </a:t>
            </a:r>
            <a:r>
              <a:rPr sz="2200" spc="-25" dirty="0">
                <a:solidFill>
                  <a:srgbClr val="404040"/>
                </a:solidFill>
                <a:latin typeface="Noto Sans"/>
                <a:cs typeface="Noto Sans"/>
              </a:rPr>
              <a:t>from </a:t>
            </a:r>
            <a:r>
              <a:rPr sz="2200" spc="-15" dirty="0">
                <a:solidFill>
                  <a:srgbClr val="404040"/>
                </a:solidFill>
                <a:latin typeface="Noto Sans"/>
                <a:cs typeface="Noto Sans"/>
              </a:rPr>
              <a:t>other</a:t>
            </a:r>
            <a:r>
              <a:rPr sz="2200" spc="395" dirty="0">
                <a:solidFill>
                  <a:srgbClr val="404040"/>
                </a:solidFill>
                <a:latin typeface="Noto Sans"/>
                <a:cs typeface="Noto Sans"/>
              </a:rPr>
              <a:t> </a:t>
            </a:r>
            <a:r>
              <a:rPr sz="2200" spc="-25" dirty="0">
                <a:solidFill>
                  <a:srgbClr val="404040"/>
                </a:solidFill>
                <a:latin typeface="Noto Sans"/>
                <a:cs typeface="Noto Sans"/>
              </a:rPr>
              <a:t>resources</a:t>
            </a:r>
            <a:endParaRPr sz="2200">
              <a:latin typeface="Noto Sans"/>
              <a:cs typeface="Noto Sans"/>
            </a:endParaRPr>
          </a:p>
          <a:p>
            <a:pPr marL="469900" indent="-457200">
              <a:lnSpc>
                <a:spcPct val="100000"/>
              </a:lnSpc>
              <a:spcBef>
                <a:spcPts val="1320"/>
              </a:spcBef>
              <a:buAutoNum type="arabicPeriod"/>
              <a:tabLst>
                <a:tab pos="469265" algn="l"/>
                <a:tab pos="469900" algn="l"/>
              </a:tabLst>
            </a:pPr>
            <a:r>
              <a:rPr sz="2200" spc="-35" dirty="0">
                <a:solidFill>
                  <a:srgbClr val="404040"/>
                </a:solidFill>
                <a:latin typeface="Noto Sans"/>
                <a:cs typeface="Noto Sans"/>
              </a:rPr>
              <a:t>Configure </a:t>
            </a:r>
            <a:r>
              <a:rPr sz="2200" spc="-15" dirty="0">
                <a:solidFill>
                  <a:srgbClr val="404040"/>
                </a:solidFill>
                <a:latin typeface="Noto Sans"/>
                <a:cs typeface="Noto Sans"/>
              </a:rPr>
              <a:t>an </a:t>
            </a:r>
            <a:r>
              <a:rPr sz="2200" spc="-10" dirty="0">
                <a:solidFill>
                  <a:srgbClr val="404040"/>
                </a:solidFill>
                <a:latin typeface="Noto Sans"/>
                <a:cs typeface="Noto Sans"/>
              </a:rPr>
              <a:t>S3 </a:t>
            </a:r>
            <a:r>
              <a:rPr sz="2200" spc="-25" dirty="0">
                <a:solidFill>
                  <a:srgbClr val="404040"/>
                </a:solidFill>
                <a:latin typeface="Noto Sans"/>
                <a:cs typeface="Noto Sans"/>
              </a:rPr>
              <a:t>event </a:t>
            </a:r>
            <a:r>
              <a:rPr sz="2200" spc="-10" dirty="0">
                <a:solidFill>
                  <a:srgbClr val="404040"/>
                </a:solidFill>
                <a:latin typeface="Noto Sans"/>
                <a:cs typeface="Noto Sans"/>
              </a:rPr>
              <a:t>for </a:t>
            </a:r>
            <a:r>
              <a:rPr sz="2200" spc="-20" dirty="0">
                <a:solidFill>
                  <a:srgbClr val="404040"/>
                </a:solidFill>
                <a:latin typeface="Noto Sans"/>
                <a:cs typeface="Noto Sans"/>
              </a:rPr>
              <a:t>the</a:t>
            </a:r>
            <a:r>
              <a:rPr sz="2200" spc="175" dirty="0">
                <a:solidFill>
                  <a:srgbClr val="404040"/>
                </a:solidFill>
                <a:latin typeface="Noto Sans"/>
                <a:cs typeface="Noto Sans"/>
              </a:rPr>
              <a:t> </a:t>
            </a:r>
            <a:r>
              <a:rPr sz="2200" spc="-10" dirty="0">
                <a:solidFill>
                  <a:srgbClr val="404040"/>
                </a:solidFill>
                <a:latin typeface="Noto Sans"/>
                <a:cs typeface="Noto Sans"/>
              </a:rPr>
              <a:t>delete</a:t>
            </a:r>
            <a:endParaRPr sz="2200">
              <a:latin typeface="Noto Sans"/>
              <a:cs typeface="Noto Sans"/>
            </a:endParaRPr>
          </a:p>
          <a:p>
            <a:pPr marL="469900" indent="-457200">
              <a:lnSpc>
                <a:spcPct val="100000"/>
              </a:lnSpc>
              <a:spcBef>
                <a:spcPts val="1325"/>
              </a:spcBef>
              <a:buAutoNum type="arabicPeriod"/>
              <a:tabLst>
                <a:tab pos="469265" algn="l"/>
                <a:tab pos="469900" algn="l"/>
              </a:tabLst>
            </a:pPr>
            <a:r>
              <a:rPr sz="2200" spc="-25" dirty="0">
                <a:solidFill>
                  <a:srgbClr val="404040"/>
                </a:solidFill>
                <a:latin typeface="Noto Sans"/>
                <a:cs typeface="Noto Sans"/>
              </a:rPr>
              <a:t>Verify </a:t>
            </a:r>
            <a:r>
              <a:rPr sz="2200" spc="-20" dirty="0">
                <a:solidFill>
                  <a:srgbClr val="404040"/>
                </a:solidFill>
                <a:latin typeface="Noto Sans"/>
                <a:cs typeface="Noto Sans"/>
              </a:rPr>
              <a:t>that </a:t>
            </a:r>
            <a:r>
              <a:rPr sz="2200" spc="-15" dirty="0">
                <a:solidFill>
                  <a:srgbClr val="404040"/>
                </a:solidFill>
                <a:latin typeface="Noto Sans"/>
                <a:cs typeface="Noto Sans"/>
              </a:rPr>
              <a:t>your </a:t>
            </a:r>
            <a:r>
              <a:rPr sz="2200" spc="-25" dirty="0">
                <a:solidFill>
                  <a:srgbClr val="404040"/>
                </a:solidFill>
                <a:latin typeface="Noto Sans"/>
                <a:cs typeface="Noto Sans"/>
              </a:rPr>
              <a:t>event </a:t>
            </a:r>
            <a:r>
              <a:rPr sz="2200" spc="-20" dirty="0">
                <a:solidFill>
                  <a:srgbClr val="404040"/>
                </a:solidFill>
                <a:latin typeface="Noto Sans"/>
                <a:cs typeface="Noto Sans"/>
              </a:rPr>
              <a:t>notification</a:t>
            </a:r>
            <a:r>
              <a:rPr sz="2200" spc="175" dirty="0">
                <a:solidFill>
                  <a:srgbClr val="404040"/>
                </a:solidFill>
                <a:latin typeface="Noto Sans"/>
                <a:cs typeface="Noto Sans"/>
              </a:rPr>
              <a:t> </a:t>
            </a:r>
            <a:r>
              <a:rPr sz="2200" spc="-25" dirty="0">
                <a:solidFill>
                  <a:srgbClr val="404040"/>
                </a:solidFill>
                <a:latin typeface="Noto Sans"/>
                <a:cs typeface="Noto Sans"/>
              </a:rPr>
              <a:t>worked</a:t>
            </a:r>
            <a:endParaRPr sz="2200">
              <a:latin typeface="Noto Sans"/>
              <a:cs typeface="Noto Sans"/>
            </a:endParaRPr>
          </a:p>
          <a:p>
            <a:pPr marL="12700">
              <a:lnSpc>
                <a:spcPct val="100000"/>
              </a:lnSpc>
              <a:spcBef>
                <a:spcPts val="1320"/>
              </a:spcBef>
            </a:pPr>
            <a:r>
              <a:rPr sz="2200" spc="-50" dirty="0">
                <a:solidFill>
                  <a:srgbClr val="404040"/>
                </a:solidFill>
                <a:latin typeface="Noto Sans"/>
                <a:cs typeface="Noto Sans"/>
              </a:rPr>
              <a:t>You </a:t>
            </a:r>
            <a:r>
              <a:rPr sz="2200" spc="-20" dirty="0">
                <a:solidFill>
                  <a:srgbClr val="404040"/>
                </a:solidFill>
                <a:latin typeface="Noto Sans"/>
                <a:cs typeface="Noto Sans"/>
              </a:rPr>
              <a:t>can </a:t>
            </a:r>
            <a:r>
              <a:rPr sz="2200" spc="-15" dirty="0">
                <a:solidFill>
                  <a:srgbClr val="404040"/>
                </a:solidFill>
                <a:latin typeface="Noto Sans"/>
                <a:cs typeface="Noto Sans"/>
              </a:rPr>
              <a:t>use Demonstration </a:t>
            </a:r>
            <a:r>
              <a:rPr sz="2200" spc="-5" dirty="0">
                <a:solidFill>
                  <a:srgbClr val="404040"/>
                </a:solidFill>
                <a:latin typeface="Noto Sans"/>
                <a:cs typeface="Noto Sans"/>
              </a:rPr>
              <a:t>1 </a:t>
            </a:r>
            <a:r>
              <a:rPr sz="2200" spc="-25" dirty="0">
                <a:solidFill>
                  <a:srgbClr val="404040"/>
                </a:solidFill>
                <a:latin typeface="Noto Sans"/>
                <a:cs typeface="Noto Sans"/>
              </a:rPr>
              <a:t>from </a:t>
            </a:r>
            <a:r>
              <a:rPr sz="2200" spc="-20" dirty="0">
                <a:solidFill>
                  <a:srgbClr val="404040"/>
                </a:solidFill>
                <a:latin typeface="Noto Sans"/>
                <a:cs typeface="Noto Sans"/>
              </a:rPr>
              <a:t>this </a:t>
            </a:r>
            <a:r>
              <a:rPr sz="2200" spc="-10" dirty="0">
                <a:solidFill>
                  <a:srgbClr val="404040"/>
                </a:solidFill>
                <a:latin typeface="Noto Sans"/>
                <a:cs typeface="Noto Sans"/>
              </a:rPr>
              <a:t>lesson </a:t>
            </a:r>
            <a:r>
              <a:rPr sz="2200" spc="-15" dirty="0">
                <a:solidFill>
                  <a:srgbClr val="404040"/>
                </a:solidFill>
                <a:latin typeface="Noto Sans"/>
                <a:cs typeface="Noto Sans"/>
              </a:rPr>
              <a:t>as a </a:t>
            </a:r>
            <a:r>
              <a:rPr sz="2200" spc="-25" dirty="0">
                <a:solidFill>
                  <a:srgbClr val="404040"/>
                </a:solidFill>
                <a:latin typeface="Noto Sans"/>
                <a:cs typeface="Noto Sans"/>
              </a:rPr>
              <a:t>reference </a:t>
            </a:r>
            <a:r>
              <a:rPr sz="2200" spc="-10" dirty="0">
                <a:solidFill>
                  <a:srgbClr val="404040"/>
                </a:solidFill>
                <a:latin typeface="Noto Sans"/>
                <a:cs typeface="Noto Sans"/>
              </a:rPr>
              <a:t>for </a:t>
            </a:r>
            <a:r>
              <a:rPr sz="2200" spc="-15" dirty="0">
                <a:solidFill>
                  <a:srgbClr val="404040"/>
                </a:solidFill>
                <a:latin typeface="Noto Sans"/>
                <a:cs typeface="Noto Sans"/>
              </a:rPr>
              <a:t>this</a:t>
            </a:r>
            <a:r>
              <a:rPr sz="2200" spc="405" dirty="0">
                <a:solidFill>
                  <a:srgbClr val="404040"/>
                </a:solidFill>
                <a:latin typeface="Noto Sans"/>
                <a:cs typeface="Noto Sans"/>
              </a:rPr>
              <a:t> </a:t>
            </a:r>
            <a:r>
              <a:rPr sz="2200" spc="-25" dirty="0">
                <a:solidFill>
                  <a:srgbClr val="404040"/>
                </a:solidFill>
                <a:latin typeface="Noto Sans"/>
                <a:cs typeface="Noto Sans"/>
              </a:rPr>
              <a:t>Practice</a:t>
            </a:r>
            <a:endParaRPr sz="2200">
              <a:latin typeface="Noto Sans"/>
              <a:cs typeface="Noto Sans"/>
            </a:endParaRPr>
          </a:p>
          <a:p>
            <a:pPr marL="12700">
              <a:lnSpc>
                <a:spcPct val="100000"/>
              </a:lnSpc>
              <a:spcBef>
                <a:spcPts val="1320"/>
              </a:spcBef>
            </a:pPr>
            <a:r>
              <a:rPr sz="2200" spc="-30" dirty="0">
                <a:solidFill>
                  <a:srgbClr val="404040"/>
                </a:solidFill>
                <a:latin typeface="Noto Sans"/>
                <a:cs typeface="Noto Sans"/>
              </a:rPr>
              <a:t>Assignment.</a:t>
            </a:r>
            <a:endParaRPr sz="2200">
              <a:latin typeface="Noto Sans"/>
              <a:cs typeface="Noto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884"/>
            <a:ext cx="3034665" cy="276225"/>
          </a:xfrm>
          <a:prstGeom prst="rect">
            <a:avLst/>
          </a:prstGeom>
        </p:spPr>
        <p:txBody>
          <a:bodyPr vert="horz" wrap="square" lIns="0" tIns="13335" rIns="0" bIns="0" rtlCol="0">
            <a:spAutoFit/>
          </a:bodyPr>
          <a:lstStyle/>
          <a:p>
            <a:pPr>
              <a:lnSpc>
                <a:spcPct val="100000"/>
              </a:lnSpc>
              <a:spcBef>
                <a:spcPts val="10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217" y="8827693"/>
            <a:ext cx="317500" cy="312420"/>
          </a:xfrm>
          <a:prstGeom prst="rect">
            <a:avLst/>
          </a:prstGeom>
        </p:spPr>
        <p:txBody>
          <a:bodyPr vert="horz" wrap="square" lIns="0" tIns="0" rIns="0" bIns="0" rtlCol="0">
            <a:spAutoFit/>
          </a:bodyPr>
          <a:lstStyle/>
          <a:p>
            <a:pPr>
              <a:lnSpc>
                <a:spcPts val="2335"/>
              </a:lnSpc>
            </a:pPr>
            <a:r>
              <a:rPr sz="2450" spc="5" dirty="0">
                <a:solidFill>
                  <a:srgbClr val="7E7E7E"/>
                </a:solidFill>
                <a:latin typeface="Carlito"/>
                <a:cs typeface="Carlito"/>
              </a:rPr>
              <a:t>47</a:t>
            </a:r>
            <a:endParaRPr sz="2450">
              <a:latin typeface="Carlito"/>
              <a:cs typeface="Carlito"/>
            </a:endParaRPr>
          </a:p>
        </p:txBody>
      </p:sp>
      <p:grpSp>
        <p:nvGrpSpPr>
          <p:cNvPr id="4" name="object 4"/>
          <p:cNvGrpSpPr/>
          <p:nvPr/>
        </p:nvGrpSpPr>
        <p:grpSpPr>
          <a:xfrm>
            <a:off x="0" y="0"/>
            <a:ext cx="16256635" cy="9144000"/>
            <a:chOff x="0" y="0"/>
            <a:chExt cx="16256635" cy="9144000"/>
          </a:xfrm>
        </p:grpSpPr>
        <p:sp>
          <p:nvSpPr>
            <p:cNvPr id="5" name="object 5"/>
            <p:cNvSpPr/>
            <p:nvPr/>
          </p:nvSpPr>
          <p:spPr>
            <a:xfrm>
              <a:off x="0" y="1446275"/>
              <a:ext cx="7141464" cy="459181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181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6275"/>
              <a:ext cx="3150107" cy="459181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4274"/>
              <a:ext cx="7141464" cy="459181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181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4274"/>
              <a:ext cx="3150107" cy="459181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3238500"/>
              <a:ext cx="1463040" cy="20320"/>
            </a:xfrm>
            <a:custGeom>
              <a:avLst/>
              <a:gdLst/>
              <a:ahLst/>
              <a:cxn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wrap="square" lIns="0" tIns="0" rIns="0" bIns="0" rtlCol="0"/>
            <a:lstStyle/>
            <a:p>
              <a:endParaRPr/>
            </a:p>
          </p:txBody>
        </p:sp>
        <p:sp>
          <p:nvSpPr>
            <p:cNvPr id="12" name="object 12"/>
            <p:cNvSpPr/>
            <p:nvPr/>
          </p:nvSpPr>
          <p:spPr>
            <a:xfrm>
              <a:off x="0" y="0"/>
              <a:ext cx="16256508" cy="3258312"/>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0" y="3238500"/>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4" name="object 14"/>
            <p:cNvSpPr/>
            <p:nvPr/>
          </p:nvSpPr>
          <p:spPr>
            <a:xfrm>
              <a:off x="1463039" y="3238500"/>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5" name="object 15"/>
            <p:cNvSpPr/>
            <p:nvPr/>
          </p:nvSpPr>
          <p:spPr>
            <a:xfrm>
              <a:off x="8564880" y="3238500"/>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6" name="object 16"/>
            <p:cNvSpPr/>
            <p:nvPr/>
          </p:nvSpPr>
          <p:spPr>
            <a:xfrm>
              <a:off x="9970007" y="3238500"/>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7" name="object 17"/>
            <p:cNvSpPr/>
            <p:nvPr/>
          </p:nvSpPr>
          <p:spPr>
            <a:xfrm>
              <a:off x="10439400" y="3238500"/>
              <a:ext cx="166370" cy="131445"/>
            </a:xfrm>
            <a:custGeom>
              <a:avLst/>
              <a:gdLst/>
              <a:ahLst/>
              <a:cxn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wrap="square" lIns="0" tIns="0" rIns="0" bIns="0" rtlCol="0"/>
            <a:lstStyle/>
            <a:p>
              <a:endParaRPr/>
            </a:p>
          </p:txBody>
        </p:sp>
        <p:sp>
          <p:nvSpPr>
            <p:cNvPr id="18" name="object 18"/>
            <p:cNvSpPr/>
            <p:nvPr/>
          </p:nvSpPr>
          <p:spPr>
            <a:xfrm>
              <a:off x="10605516" y="3238500"/>
              <a:ext cx="1670685" cy="131445"/>
            </a:xfrm>
            <a:custGeom>
              <a:avLst/>
              <a:gdLst/>
              <a:ahLst/>
              <a:cxn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wrap="square" lIns="0" tIns="0" rIns="0" bIns="0" rtlCol="0"/>
            <a:lstStyle/>
            <a:p>
              <a:endParaRPr/>
            </a:p>
          </p:txBody>
        </p:sp>
        <p:sp>
          <p:nvSpPr>
            <p:cNvPr id="19" name="object 19"/>
            <p:cNvSpPr/>
            <p:nvPr/>
          </p:nvSpPr>
          <p:spPr>
            <a:xfrm>
              <a:off x="12275819" y="3238500"/>
              <a:ext cx="3980815" cy="131445"/>
            </a:xfrm>
            <a:custGeom>
              <a:avLst/>
              <a:gdLst/>
              <a:ahLst/>
              <a:cxn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wrap="square" lIns="0" tIns="0" rIns="0" bIns="0" rtlCol="0"/>
            <a:lstStyle/>
            <a:p>
              <a:endParaRPr/>
            </a:p>
          </p:txBody>
        </p:sp>
        <p:sp>
          <p:nvSpPr>
            <p:cNvPr id="20" name="object 20"/>
            <p:cNvSpPr/>
            <p:nvPr/>
          </p:nvSpPr>
          <p:spPr>
            <a:xfrm>
              <a:off x="14666976" y="8734040"/>
              <a:ext cx="1295400" cy="409955"/>
            </a:xfrm>
            <a:prstGeom prst="rect">
              <a:avLst/>
            </a:prstGeom>
            <a:blipFill>
              <a:blip r:embed="rId5" cstate="print"/>
              <a:stretch>
                <a:fillRect/>
              </a:stretch>
            </a:blipFill>
          </p:spPr>
          <p:txBody>
            <a:bodyPr wrap="square" lIns="0" tIns="0" rIns="0" bIns="0" rtlCol="0"/>
            <a:lstStyle/>
            <a:p>
              <a:endParaRPr/>
            </a:p>
          </p:txBody>
        </p:sp>
      </p:grpSp>
      <p:sp>
        <p:nvSpPr>
          <p:cNvPr id="21" name="object 21"/>
          <p:cNvSpPr txBox="1"/>
          <p:nvPr/>
        </p:nvSpPr>
        <p:spPr>
          <a:xfrm>
            <a:off x="470103" y="8759138"/>
            <a:ext cx="306006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22" name="object 22"/>
          <p:cNvSpPr txBox="1">
            <a:spLocks noGrp="1"/>
          </p:cNvSpPr>
          <p:nvPr>
            <p:ph type="title"/>
          </p:nvPr>
        </p:nvSpPr>
        <p:spPr>
          <a:xfrm>
            <a:off x="1005636" y="1639570"/>
            <a:ext cx="3218180" cy="513715"/>
          </a:xfrm>
          <a:prstGeom prst="rect">
            <a:avLst/>
          </a:prstGeom>
        </p:spPr>
        <p:txBody>
          <a:bodyPr vert="horz" wrap="square" lIns="0" tIns="12700" rIns="0" bIns="0" rtlCol="0">
            <a:spAutoFit/>
          </a:bodyPr>
          <a:lstStyle/>
          <a:p>
            <a:pPr marL="12700">
              <a:lnSpc>
                <a:spcPct val="100000"/>
              </a:lnSpc>
              <a:spcBef>
                <a:spcPts val="100"/>
              </a:spcBef>
            </a:pPr>
            <a:r>
              <a:rPr sz="3200" spc="75" dirty="0">
                <a:solidFill>
                  <a:srgbClr val="FFFFFF"/>
                </a:solidFill>
              </a:rPr>
              <a:t>Key</a:t>
            </a:r>
            <a:r>
              <a:rPr sz="3200" spc="-55" dirty="0">
                <a:solidFill>
                  <a:srgbClr val="FFFFFF"/>
                </a:solidFill>
              </a:rPr>
              <a:t> </a:t>
            </a:r>
            <a:r>
              <a:rPr sz="3200" spc="55" dirty="0">
                <a:solidFill>
                  <a:srgbClr val="FFFFFF"/>
                </a:solidFill>
              </a:rPr>
              <a:t>Takeaways</a:t>
            </a:r>
            <a:endParaRPr sz="3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0103" y="8759138"/>
            <a:ext cx="306006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65517" y="8736888"/>
            <a:ext cx="342900" cy="400685"/>
          </a:xfrm>
          <a:prstGeom prst="rect">
            <a:avLst/>
          </a:prstGeom>
        </p:spPr>
        <p:txBody>
          <a:bodyPr vert="horz" wrap="square" lIns="0" tIns="13970" rIns="0" bIns="0" rtlCol="0">
            <a:spAutoFit/>
          </a:bodyPr>
          <a:lstStyle/>
          <a:p>
            <a:pPr marL="12700">
              <a:lnSpc>
                <a:spcPct val="100000"/>
              </a:lnSpc>
              <a:spcBef>
                <a:spcPts val="110"/>
              </a:spcBef>
            </a:pPr>
            <a:r>
              <a:rPr sz="2450" spc="5" dirty="0">
                <a:solidFill>
                  <a:srgbClr val="7E7E7E"/>
                </a:solidFill>
                <a:latin typeface="Carlito"/>
                <a:cs typeface="Carlito"/>
              </a:rPr>
              <a:t>48</a:t>
            </a:r>
            <a:endParaRPr sz="2450">
              <a:latin typeface="Carlito"/>
              <a:cs typeface="Carlito"/>
            </a:endParaRPr>
          </a:p>
        </p:txBody>
      </p:sp>
      <p:sp>
        <p:nvSpPr>
          <p:cNvPr id="4" name="object 4"/>
          <p:cNvSpPr txBox="1">
            <a:spLocks noGrp="1"/>
          </p:cNvSpPr>
          <p:nvPr>
            <p:ph type="title"/>
          </p:nvPr>
        </p:nvSpPr>
        <p:spPr>
          <a:xfrm>
            <a:off x="6520433" y="268350"/>
            <a:ext cx="3218180" cy="513715"/>
          </a:xfrm>
          <a:prstGeom prst="rect">
            <a:avLst/>
          </a:prstGeom>
        </p:spPr>
        <p:txBody>
          <a:bodyPr vert="horz" wrap="square" lIns="0" tIns="12700" rIns="0" bIns="0" rtlCol="0">
            <a:spAutoFit/>
          </a:bodyPr>
          <a:lstStyle/>
          <a:p>
            <a:pPr marL="12700">
              <a:lnSpc>
                <a:spcPct val="100000"/>
              </a:lnSpc>
              <a:spcBef>
                <a:spcPts val="100"/>
              </a:spcBef>
            </a:pPr>
            <a:r>
              <a:rPr sz="3200" spc="75" dirty="0"/>
              <a:t>Key</a:t>
            </a:r>
            <a:r>
              <a:rPr sz="3200" spc="-55" dirty="0"/>
              <a:t> </a:t>
            </a:r>
            <a:r>
              <a:rPr sz="3200" spc="55" dirty="0"/>
              <a:t>Takeaways</a:t>
            </a:r>
            <a:endParaRPr sz="3200"/>
          </a:p>
        </p:txBody>
      </p:sp>
      <p:sp>
        <p:nvSpPr>
          <p:cNvPr id="5" name="object 5"/>
          <p:cNvSpPr txBox="1"/>
          <p:nvPr/>
        </p:nvSpPr>
        <p:spPr>
          <a:xfrm>
            <a:off x="1180896" y="1756689"/>
            <a:ext cx="13557250" cy="3761740"/>
          </a:xfrm>
          <a:prstGeom prst="rect">
            <a:avLst/>
          </a:prstGeom>
        </p:spPr>
        <p:txBody>
          <a:bodyPr vert="horz" wrap="square" lIns="0" tIns="12700" rIns="0" bIns="0" rtlCol="0">
            <a:spAutoFit/>
          </a:bodyPr>
          <a:lstStyle/>
          <a:p>
            <a:pPr marL="355600" marR="758825" indent="-343535">
              <a:lnSpc>
                <a:spcPct val="106800"/>
              </a:lnSpc>
              <a:spcBef>
                <a:spcPts val="100"/>
              </a:spcBef>
              <a:buFont typeface="Arial"/>
              <a:buChar char="•"/>
              <a:tabLst>
                <a:tab pos="355600" algn="l"/>
                <a:tab pos="356235" algn="l"/>
              </a:tabLst>
            </a:pPr>
            <a:r>
              <a:rPr sz="2200" spc="-15" dirty="0">
                <a:solidFill>
                  <a:srgbClr val="333333"/>
                </a:solidFill>
                <a:latin typeface="Noto Sans"/>
                <a:cs typeface="Noto Sans"/>
              </a:rPr>
              <a:t>Amazon Simple </a:t>
            </a:r>
            <a:r>
              <a:rPr sz="2200" spc="-10" dirty="0">
                <a:solidFill>
                  <a:srgbClr val="333333"/>
                </a:solidFill>
                <a:latin typeface="Noto Sans"/>
                <a:cs typeface="Noto Sans"/>
              </a:rPr>
              <a:t>Queue </a:t>
            </a:r>
            <a:r>
              <a:rPr sz="2200" spc="-15" dirty="0">
                <a:solidFill>
                  <a:srgbClr val="333333"/>
                </a:solidFill>
                <a:latin typeface="Noto Sans"/>
                <a:cs typeface="Noto Sans"/>
              </a:rPr>
              <a:t>Service </a:t>
            </a:r>
            <a:r>
              <a:rPr sz="2200" spc="-10" dirty="0">
                <a:solidFill>
                  <a:srgbClr val="333333"/>
                </a:solidFill>
                <a:latin typeface="Noto Sans"/>
                <a:cs typeface="Noto Sans"/>
              </a:rPr>
              <a:t>(SQS) is </a:t>
            </a:r>
            <a:r>
              <a:rPr sz="2200" spc="-15" dirty="0">
                <a:solidFill>
                  <a:srgbClr val="333333"/>
                </a:solidFill>
                <a:latin typeface="Noto Sans"/>
                <a:cs typeface="Noto Sans"/>
              </a:rPr>
              <a:t>a </a:t>
            </a:r>
            <a:r>
              <a:rPr sz="2200" spc="-25" dirty="0">
                <a:solidFill>
                  <a:srgbClr val="333333"/>
                </a:solidFill>
                <a:latin typeface="Noto Sans"/>
                <a:cs typeface="Noto Sans"/>
              </a:rPr>
              <a:t>fast, reliable, </a:t>
            </a:r>
            <a:r>
              <a:rPr sz="2200" spc="-20" dirty="0">
                <a:solidFill>
                  <a:srgbClr val="333333"/>
                </a:solidFill>
                <a:latin typeface="Noto Sans"/>
                <a:cs typeface="Noto Sans"/>
              </a:rPr>
              <a:t>scalable, </a:t>
            </a:r>
            <a:r>
              <a:rPr sz="2200" spc="-15" dirty="0">
                <a:solidFill>
                  <a:srgbClr val="333333"/>
                </a:solidFill>
                <a:latin typeface="Noto Sans"/>
                <a:cs typeface="Noto Sans"/>
              </a:rPr>
              <a:t>fully </a:t>
            </a:r>
            <a:r>
              <a:rPr sz="2200" spc="-40" dirty="0">
                <a:solidFill>
                  <a:srgbClr val="333333"/>
                </a:solidFill>
                <a:latin typeface="Noto Sans"/>
                <a:cs typeface="Noto Sans"/>
              </a:rPr>
              <a:t>managed </a:t>
            </a:r>
            <a:r>
              <a:rPr sz="2200" spc="-35" dirty="0">
                <a:solidFill>
                  <a:srgbClr val="333333"/>
                </a:solidFill>
                <a:latin typeface="Noto Sans"/>
                <a:cs typeface="Noto Sans"/>
              </a:rPr>
              <a:t>message queuing  </a:t>
            </a:r>
            <a:r>
              <a:rPr sz="2200" spc="-15" dirty="0">
                <a:solidFill>
                  <a:srgbClr val="333333"/>
                </a:solidFill>
                <a:latin typeface="Noto Sans"/>
                <a:cs typeface="Noto Sans"/>
              </a:rPr>
              <a:t>service.</a:t>
            </a:r>
            <a:endParaRPr sz="2200">
              <a:latin typeface="Noto Sans"/>
              <a:cs typeface="Noto Sans"/>
            </a:endParaRPr>
          </a:p>
          <a:p>
            <a:pPr marL="355600" indent="-343535">
              <a:lnSpc>
                <a:spcPct val="100000"/>
              </a:lnSpc>
              <a:spcBef>
                <a:spcPts val="985"/>
              </a:spcBef>
              <a:buFont typeface="Arial"/>
              <a:buChar char="•"/>
              <a:tabLst>
                <a:tab pos="355600" algn="l"/>
                <a:tab pos="356235" algn="l"/>
              </a:tabLst>
            </a:pPr>
            <a:r>
              <a:rPr sz="2200" spc="-15" dirty="0">
                <a:latin typeface="Noto Sans"/>
                <a:cs typeface="Noto Sans"/>
              </a:rPr>
              <a:t>Amazon </a:t>
            </a:r>
            <a:r>
              <a:rPr sz="2200" spc="-10" dirty="0">
                <a:latin typeface="Noto Sans"/>
                <a:cs typeface="Noto Sans"/>
              </a:rPr>
              <a:t>SWF is </a:t>
            </a:r>
            <a:r>
              <a:rPr sz="2200" spc="-15" dirty="0">
                <a:latin typeface="Noto Sans"/>
                <a:cs typeface="Noto Sans"/>
              </a:rPr>
              <a:t>a </a:t>
            </a:r>
            <a:r>
              <a:rPr sz="2200" spc="-25" dirty="0">
                <a:latin typeface="Noto Sans"/>
                <a:cs typeface="Noto Sans"/>
              </a:rPr>
              <a:t>fully-managed </a:t>
            </a:r>
            <a:r>
              <a:rPr sz="2200" spc="-20" dirty="0">
                <a:latin typeface="Noto Sans"/>
                <a:cs typeface="Noto Sans"/>
              </a:rPr>
              <a:t>task </a:t>
            </a:r>
            <a:r>
              <a:rPr sz="2200" spc="-15" dirty="0">
                <a:latin typeface="Noto Sans"/>
                <a:cs typeface="Noto Sans"/>
              </a:rPr>
              <a:t>coordinator and </a:t>
            </a:r>
            <a:r>
              <a:rPr sz="2200" spc="-30" dirty="0">
                <a:latin typeface="Noto Sans"/>
                <a:cs typeface="Noto Sans"/>
              </a:rPr>
              <a:t>tracker </a:t>
            </a:r>
            <a:r>
              <a:rPr sz="2200" spc="-20" dirty="0">
                <a:latin typeface="Noto Sans"/>
                <a:cs typeface="Noto Sans"/>
              </a:rPr>
              <a:t>that </a:t>
            </a:r>
            <a:r>
              <a:rPr sz="2200" spc="-25" dirty="0">
                <a:latin typeface="Noto Sans"/>
                <a:cs typeface="Noto Sans"/>
              </a:rPr>
              <a:t>allows </a:t>
            </a:r>
            <a:r>
              <a:rPr sz="2200" spc="-15" dirty="0">
                <a:latin typeface="Noto Sans"/>
                <a:cs typeface="Noto Sans"/>
              </a:rPr>
              <a:t>you to </a:t>
            </a:r>
            <a:r>
              <a:rPr sz="2200" spc="-20" dirty="0">
                <a:latin typeface="Noto Sans"/>
                <a:cs typeface="Noto Sans"/>
              </a:rPr>
              <a:t>build, </a:t>
            </a:r>
            <a:r>
              <a:rPr sz="2200" spc="-30" dirty="0">
                <a:latin typeface="Noto Sans"/>
                <a:cs typeface="Noto Sans"/>
              </a:rPr>
              <a:t>run, </a:t>
            </a:r>
            <a:r>
              <a:rPr sz="2200" spc="-15" dirty="0">
                <a:latin typeface="Noto Sans"/>
                <a:cs typeface="Noto Sans"/>
              </a:rPr>
              <a:t>and</a:t>
            </a:r>
            <a:r>
              <a:rPr sz="2200" spc="30" dirty="0">
                <a:latin typeface="Noto Sans"/>
                <a:cs typeface="Noto Sans"/>
              </a:rPr>
              <a:t> </a:t>
            </a:r>
            <a:r>
              <a:rPr sz="2200" spc="-15" dirty="0">
                <a:latin typeface="Noto Sans"/>
                <a:cs typeface="Noto Sans"/>
              </a:rPr>
              <a:t>scale</a:t>
            </a:r>
            <a:endParaRPr sz="2200">
              <a:latin typeface="Noto Sans"/>
              <a:cs typeface="Noto Sans"/>
            </a:endParaRPr>
          </a:p>
          <a:p>
            <a:pPr marL="355600">
              <a:lnSpc>
                <a:spcPct val="100000"/>
              </a:lnSpc>
              <a:spcBef>
                <a:spcPts val="190"/>
              </a:spcBef>
            </a:pPr>
            <a:r>
              <a:rPr sz="2200" spc="-35" dirty="0">
                <a:latin typeface="Noto Sans"/>
                <a:cs typeface="Noto Sans"/>
              </a:rPr>
              <a:t>background </a:t>
            </a:r>
            <a:r>
              <a:rPr sz="2200" spc="-10" dirty="0">
                <a:latin typeface="Noto Sans"/>
                <a:cs typeface="Noto Sans"/>
              </a:rPr>
              <a:t>jobs </a:t>
            </a:r>
            <a:r>
              <a:rPr sz="2200" spc="-20" dirty="0">
                <a:latin typeface="Noto Sans"/>
                <a:cs typeface="Noto Sans"/>
              </a:rPr>
              <a:t>that </a:t>
            </a:r>
            <a:r>
              <a:rPr sz="2200" spc="-15" dirty="0">
                <a:latin typeface="Noto Sans"/>
                <a:cs typeface="Noto Sans"/>
              </a:rPr>
              <a:t>have </a:t>
            </a:r>
            <a:r>
              <a:rPr sz="2200" spc="-20" dirty="0">
                <a:latin typeface="Noto Sans"/>
                <a:cs typeface="Noto Sans"/>
              </a:rPr>
              <a:t>parallel </a:t>
            </a:r>
            <a:r>
              <a:rPr sz="2200" spc="-10" dirty="0">
                <a:latin typeface="Noto Sans"/>
                <a:cs typeface="Noto Sans"/>
              </a:rPr>
              <a:t>or </a:t>
            </a:r>
            <a:r>
              <a:rPr sz="2200" spc="-20" dirty="0">
                <a:latin typeface="Noto Sans"/>
                <a:cs typeface="Noto Sans"/>
              </a:rPr>
              <a:t>sequential</a:t>
            </a:r>
            <a:r>
              <a:rPr sz="2200" spc="215" dirty="0">
                <a:latin typeface="Noto Sans"/>
                <a:cs typeface="Noto Sans"/>
              </a:rPr>
              <a:t> </a:t>
            </a:r>
            <a:r>
              <a:rPr sz="2200" spc="-15" dirty="0">
                <a:latin typeface="Noto Sans"/>
                <a:cs typeface="Noto Sans"/>
              </a:rPr>
              <a:t>steps.</a:t>
            </a:r>
            <a:endParaRPr sz="2200">
              <a:latin typeface="Noto Sans"/>
              <a:cs typeface="Noto Sans"/>
            </a:endParaRPr>
          </a:p>
          <a:p>
            <a:pPr marL="355600" indent="-343535">
              <a:lnSpc>
                <a:spcPct val="100000"/>
              </a:lnSpc>
              <a:spcBef>
                <a:spcPts val="985"/>
              </a:spcBef>
              <a:buFont typeface="Arial"/>
              <a:buChar char="•"/>
              <a:tabLst>
                <a:tab pos="355600" algn="l"/>
                <a:tab pos="356235" algn="l"/>
              </a:tabLst>
            </a:pPr>
            <a:r>
              <a:rPr sz="2200" spc="-15" dirty="0">
                <a:latin typeface="Noto Sans"/>
                <a:cs typeface="Noto Sans"/>
              </a:rPr>
              <a:t>SWF and </a:t>
            </a:r>
            <a:r>
              <a:rPr sz="2200" spc="-5" dirty="0">
                <a:latin typeface="Noto Sans"/>
                <a:cs typeface="Noto Sans"/>
              </a:rPr>
              <a:t>SQS </a:t>
            </a:r>
            <a:r>
              <a:rPr sz="2200" spc="-15" dirty="0">
                <a:latin typeface="Noto Sans"/>
                <a:cs typeface="Noto Sans"/>
              </a:rPr>
              <a:t>differ </a:t>
            </a:r>
            <a:r>
              <a:rPr sz="2200" spc="-10" dirty="0">
                <a:latin typeface="Noto Sans"/>
                <a:cs typeface="Noto Sans"/>
              </a:rPr>
              <a:t>based on </a:t>
            </a:r>
            <a:r>
              <a:rPr sz="2200" spc="-15" dirty="0">
                <a:latin typeface="Noto Sans"/>
                <a:cs typeface="Noto Sans"/>
              </a:rPr>
              <a:t>the criteria </a:t>
            </a:r>
            <a:r>
              <a:rPr sz="2200" spc="-10" dirty="0">
                <a:latin typeface="Noto Sans"/>
                <a:cs typeface="Noto Sans"/>
              </a:rPr>
              <a:t>of </a:t>
            </a:r>
            <a:r>
              <a:rPr sz="2200" spc="-35" dirty="0">
                <a:latin typeface="Noto Sans"/>
                <a:cs typeface="Noto Sans"/>
              </a:rPr>
              <a:t>message </a:t>
            </a:r>
            <a:r>
              <a:rPr sz="2200" spc="-20" dirty="0">
                <a:latin typeface="Noto Sans"/>
                <a:cs typeface="Noto Sans"/>
              </a:rPr>
              <a:t>retention </a:t>
            </a:r>
            <a:r>
              <a:rPr sz="2200" spc="-15" dirty="0">
                <a:latin typeface="Noto Sans"/>
                <a:cs typeface="Noto Sans"/>
              </a:rPr>
              <a:t>period, </a:t>
            </a:r>
            <a:r>
              <a:rPr sz="2200" spc="-55" dirty="0">
                <a:latin typeface="Noto Sans"/>
                <a:cs typeface="Noto Sans"/>
              </a:rPr>
              <a:t>API, </a:t>
            </a:r>
            <a:r>
              <a:rPr sz="2200" spc="-30" dirty="0">
                <a:latin typeface="Noto Sans"/>
                <a:cs typeface="Noto Sans"/>
              </a:rPr>
              <a:t>delivery, </a:t>
            </a:r>
            <a:r>
              <a:rPr sz="2200" spc="-15" dirty="0">
                <a:latin typeface="Noto Sans"/>
                <a:cs typeface="Noto Sans"/>
              </a:rPr>
              <a:t>and</a:t>
            </a:r>
            <a:r>
              <a:rPr sz="2200" spc="500" dirty="0">
                <a:latin typeface="Noto Sans"/>
                <a:cs typeface="Noto Sans"/>
              </a:rPr>
              <a:t> </a:t>
            </a:r>
            <a:r>
              <a:rPr sz="2200" spc="-35" dirty="0">
                <a:latin typeface="Noto Sans"/>
                <a:cs typeface="Noto Sans"/>
              </a:rPr>
              <a:t>tracking.</a:t>
            </a:r>
            <a:endParaRPr sz="2200">
              <a:latin typeface="Noto Sans"/>
              <a:cs typeface="Noto Sans"/>
            </a:endParaRPr>
          </a:p>
          <a:p>
            <a:pPr marL="355600" marR="5080" indent="-343535">
              <a:lnSpc>
                <a:spcPct val="106800"/>
              </a:lnSpc>
              <a:spcBef>
                <a:spcPts val="805"/>
              </a:spcBef>
              <a:buFont typeface="Arial"/>
              <a:buChar char="•"/>
              <a:tabLst>
                <a:tab pos="355600" algn="l"/>
                <a:tab pos="356235" algn="l"/>
              </a:tabLst>
            </a:pPr>
            <a:r>
              <a:rPr sz="2200" spc="-15" dirty="0">
                <a:latin typeface="Noto Sans"/>
                <a:cs typeface="Noto Sans"/>
              </a:rPr>
              <a:t>Amazon </a:t>
            </a:r>
            <a:r>
              <a:rPr sz="2200" spc="-10" dirty="0">
                <a:latin typeface="Noto Sans"/>
                <a:cs typeface="Noto Sans"/>
              </a:rPr>
              <a:t>SNS is </a:t>
            </a:r>
            <a:r>
              <a:rPr sz="2200" spc="-15" dirty="0">
                <a:latin typeface="Noto Sans"/>
                <a:cs typeface="Noto Sans"/>
              </a:rPr>
              <a:t>a fully </a:t>
            </a:r>
            <a:r>
              <a:rPr sz="2200" spc="-40" dirty="0">
                <a:latin typeface="Noto Sans"/>
                <a:cs typeface="Noto Sans"/>
              </a:rPr>
              <a:t>managed </a:t>
            </a:r>
            <a:r>
              <a:rPr sz="2200" spc="-10" dirty="0">
                <a:latin typeface="Noto Sans"/>
                <a:cs typeface="Noto Sans"/>
              </a:rPr>
              <a:t>publication-subscription based </a:t>
            </a:r>
            <a:r>
              <a:rPr sz="2200" spc="-50" dirty="0">
                <a:latin typeface="Noto Sans"/>
                <a:cs typeface="Noto Sans"/>
              </a:rPr>
              <a:t>messaging </a:t>
            </a:r>
            <a:r>
              <a:rPr sz="2200" spc="-15" dirty="0">
                <a:latin typeface="Noto Sans"/>
                <a:cs typeface="Noto Sans"/>
              </a:rPr>
              <a:t>service </a:t>
            </a:r>
            <a:r>
              <a:rPr sz="2200" spc="-20" dirty="0">
                <a:latin typeface="Noto Sans"/>
                <a:cs typeface="Noto Sans"/>
              </a:rPr>
              <a:t>that </a:t>
            </a:r>
            <a:r>
              <a:rPr sz="2200" spc="-15" dirty="0">
                <a:latin typeface="Noto Sans"/>
                <a:cs typeface="Noto Sans"/>
              </a:rPr>
              <a:t>can </a:t>
            </a:r>
            <a:r>
              <a:rPr sz="2200" spc="-10" dirty="0">
                <a:latin typeface="Noto Sans"/>
                <a:cs typeface="Noto Sans"/>
              </a:rPr>
              <a:t>be </a:t>
            </a:r>
            <a:r>
              <a:rPr sz="2200" spc="-15" dirty="0">
                <a:latin typeface="Noto Sans"/>
                <a:cs typeface="Noto Sans"/>
              </a:rPr>
              <a:t>used </a:t>
            </a:r>
            <a:r>
              <a:rPr sz="2200" spc="-20" dirty="0">
                <a:latin typeface="Noto Sans"/>
                <a:cs typeface="Noto Sans"/>
              </a:rPr>
              <a:t>to  </a:t>
            </a:r>
            <a:r>
              <a:rPr sz="2200" spc="-15" dirty="0">
                <a:latin typeface="Noto Sans"/>
                <a:cs typeface="Noto Sans"/>
              </a:rPr>
              <a:t>send push notifications, </a:t>
            </a:r>
            <a:r>
              <a:rPr sz="2200" spc="-25" dirty="0">
                <a:latin typeface="Noto Sans"/>
                <a:cs typeface="Noto Sans"/>
              </a:rPr>
              <a:t>emails, </a:t>
            </a:r>
            <a:r>
              <a:rPr sz="2200" spc="-15" dirty="0">
                <a:latin typeface="Noto Sans"/>
                <a:cs typeface="Noto Sans"/>
              </a:rPr>
              <a:t>and </a:t>
            </a:r>
            <a:r>
              <a:rPr sz="2200" spc="-10" dirty="0">
                <a:latin typeface="Noto Sans"/>
                <a:cs typeface="Noto Sans"/>
              </a:rPr>
              <a:t>SMS</a:t>
            </a:r>
            <a:r>
              <a:rPr sz="2200" spc="225" dirty="0">
                <a:latin typeface="Noto Sans"/>
                <a:cs typeface="Noto Sans"/>
              </a:rPr>
              <a:t> </a:t>
            </a:r>
            <a:r>
              <a:rPr sz="2200" spc="-30" dirty="0">
                <a:latin typeface="Noto Sans"/>
                <a:cs typeface="Noto Sans"/>
              </a:rPr>
              <a:t>messages.</a:t>
            </a:r>
            <a:endParaRPr sz="2200">
              <a:latin typeface="Noto Sans"/>
              <a:cs typeface="Noto Sans"/>
            </a:endParaRPr>
          </a:p>
          <a:p>
            <a:pPr marL="355600" indent="-343535">
              <a:lnSpc>
                <a:spcPct val="100000"/>
              </a:lnSpc>
              <a:spcBef>
                <a:spcPts val="985"/>
              </a:spcBef>
              <a:buFont typeface="Arial"/>
              <a:buChar char="•"/>
              <a:tabLst>
                <a:tab pos="355600" algn="l"/>
                <a:tab pos="356235" algn="l"/>
              </a:tabLst>
            </a:pPr>
            <a:r>
              <a:rPr sz="2200" spc="-10" dirty="0">
                <a:latin typeface="Noto Sans"/>
                <a:cs typeface="Noto Sans"/>
              </a:rPr>
              <a:t>SNS is </a:t>
            </a:r>
            <a:r>
              <a:rPr sz="2200" spc="-15" dirty="0">
                <a:latin typeface="Noto Sans"/>
                <a:cs typeface="Noto Sans"/>
              </a:rPr>
              <a:t>a PUSH </a:t>
            </a:r>
            <a:r>
              <a:rPr sz="2200" spc="-10" dirty="0">
                <a:latin typeface="Noto Sans"/>
                <a:cs typeface="Noto Sans"/>
              </a:rPr>
              <a:t>based </a:t>
            </a:r>
            <a:r>
              <a:rPr sz="2200" spc="-15" dirty="0">
                <a:latin typeface="Noto Sans"/>
                <a:cs typeface="Noto Sans"/>
              </a:rPr>
              <a:t>service </a:t>
            </a:r>
            <a:r>
              <a:rPr sz="2200" spc="-25" dirty="0">
                <a:latin typeface="Noto Sans"/>
                <a:cs typeface="Noto Sans"/>
              </a:rPr>
              <a:t>whereas </a:t>
            </a:r>
            <a:r>
              <a:rPr sz="2200" spc="-10" dirty="0">
                <a:latin typeface="Noto Sans"/>
                <a:cs typeface="Noto Sans"/>
              </a:rPr>
              <a:t>SQS is </a:t>
            </a:r>
            <a:r>
              <a:rPr sz="2200" spc="-15" dirty="0">
                <a:latin typeface="Noto Sans"/>
                <a:cs typeface="Noto Sans"/>
              </a:rPr>
              <a:t>POLL </a:t>
            </a:r>
            <a:r>
              <a:rPr sz="2200" spc="-10" dirty="0">
                <a:latin typeface="Noto Sans"/>
                <a:cs typeface="Noto Sans"/>
              </a:rPr>
              <a:t>based</a:t>
            </a:r>
            <a:r>
              <a:rPr sz="2200" spc="290" dirty="0">
                <a:latin typeface="Noto Sans"/>
                <a:cs typeface="Noto Sans"/>
              </a:rPr>
              <a:t> </a:t>
            </a:r>
            <a:r>
              <a:rPr sz="2200" spc="-15" dirty="0">
                <a:latin typeface="Noto Sans"/>
                <a:cs typeface="Noto Sans"/>
              </a:rPr>
              <a:t>(PULL).</a:t>
            </a:r>
            <a:endParaRPr sz="2200">
              <a:latin typeface="Noto Sans"/>
              <a:cs typeface="Noto Sans"/>
            </a:endParaRPr>
          </a:p>
          <a:p>
            <a:pPr marL="355600" indent="-343535">
              <a:lnSpc>
                <a:spcPct val="100000"/>
              </a:lnSpc>
              <a:spcBef>
                <a:spcPts val="985"/>
              </a:spcBef>
              <a:buFont typeface="Arial"/>
              <a:buChar char="•"/>
              <a:tabLst>
                <a:tab pos="355600" algn="l"/>
                <a:tab pos="356235" algn="l"/>
              </a:tabLst>
            </a:pPr>
            <a:r>
              <a:rPr sz="2200" spc="-15" dirty="0">
                <a:latin typeface="Noto Sans"/>
                <a:cs typeface="Noto Sans"/>
              </a:rPr>
              <a:t>Amazon Elastic </a:t>
            </a:r>
            <a:r>
              <a:rPr sz="2200" spc="-30" dirty="0">
                <a:latin typeface="Noto Sans"/>
                <a:cs typeface="Noto Sans"/>
              </a:rPr>
              <a:t>Transcoder </a:t>
            </a:r>
            <a:r>
              <a:rPr sz="2200" spc="-10" dirty="0">
                <a:latin typeface="Noto Sans"/>
                <a:cs typeface="Noto Sans"/>
              </a:rPr>
              <a:t>is </a:t>
            </a:r>
            <a:r>
              <a:rPr sz="2200" spc="-20" dirty="0">
                <a:latin typeface="Noto Sans"/>
                <a:cs typeface="Noto Sans"/>
              </a:rPr>
              <a:t>media </a:t>
            </a:r>
            <a:r>
              <a:rPr sz="2200" spc="-35" dirty="0">
                <a:latin typeface="Noto Sans"/>
                <a:cs typeface="Noto Sans"/>
              </a:rPr>
              <a:t>transcoding </a:t>
            </a:r>
            <a:r>
              <a:rPr sz="2200" spc="-15" dirty="0">
                <a:latin typeface="Noto Sans"/>
                <a:cs typeface="Noto Sans"/>
              </a:rPr>
              <a:t>service in </a:t>
            </a:r>
            <a:r>
              <a:rPr sz="2200" spc="-20" dirty="0">
                <a:latin typeface="Noto Sans"/>
                <a:cs typeface="Noto Sans"/>
              </a:rPr>
              <a:t>the</a:t>
            </a:r>
            <a:r>
              <a:rPr sz="2200" spc="350" dirty="0">
                <a:latin typeface="Noto Sans"/>
                <a:cs typeface="Noto Sans"/>
              </a:rPr>
              <a:t> </a:t>
            </a:r>
            <a:r>
              <a:rPr sz="2200" spc="-15" dirty="0">
                <a:latin typeface="Noto Sans"/>
                <a:cs typeface="Noto Sans"/>
              </a:rPr>
              <a:t>Cloud.</a:t>
            </a:r>
            <a:endParaRPr sz="2200">
              <a:latin typeface="Noto Sans"/>
              <a:cs typeface="Noto Sans"/>
            </a:endParaRPr>
          </a:p>
        </p:txBody>
      </p:sp>
      <p:sp>
        <p:nvSpPr>
          <p:cNvPr id="6" name="object 6"/>
          <p:cNvSpPr/>
          <p:nvPr/>
        </p:nvSpPr>
        <p:spPr>
          <a:xfrm>
            <a:off x="6524243" y="711708"/>
            <a:ext cx="3247644" cy="2057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884"/>
            <a:ext cx="3034665" cy="276225"/>
          </a:xfrm>
          <a:prstGeom prst="rect">
            <a:avLst/>
          </a:prstGeom>
        </p:spPr>
        <p:txBody>
          <a:bodyPr vert="horz" wrap="square" lIns="0" tIns="13335" rIns="0" bIns="0" rtlCol="0">
            <a:spAutoFit/>
          </a:bodyPr>
          <a:lstStyle/>
          <a:p>
            <a:pPr>
              <a:lnSpc>
                <a:spcPct val="100000"/>
              </a:lnSpc>
              <a:spcBef>
                <a:spcPts val="10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217" y="8827693"/>
            <a:ext cx="317500" cy="312420"/>
          </a:xfrm>
          <a:prstGeom prst="rect">
            <a:avLst/>
          </a:prstGeom>
        </p:spPr>
        <p:txBody>
          <a:bodyPr vert="horz" wrap="square" lIns="0" tIns="0" rIns="0" bIns="0" rtlCol="0">
            <a:spAutoFit/>
          </a:bodyPr>
          <a:lstStyle/>
          <a:p>
            <a:pPr>
              <a:lnSpc>
                <a:spcPts val="2335"/>
              </a:lnSpc>
            </a:pPr>
            <a:r>
              <a:rPr sz="2450" spc="5" dirty="0">
                <a:solidFill>
                  <a:srgbClr val="7E7E7E"/>
                </a:solidFill>
                <a:latin typeface="Carlito"/>
                <a:cs typeface="Carlito"/>
              </a:rPr>
              <a:t>49</a:t>
            </a:r>
            <a:endParaRPr sz="2450">
              <a:latin typeface="Carlito"/>
              <a:cs typeface="Carlito"/>
            </a:endParaRPr>
          </a:p>
        </p:txBody>
      </p:sp>
      <p:grpSp>
        <p:nvGrpSpPr>
          <p:cNvPr id="4" name="object 4"/>
          <p:cNvGrpSpPr/>
          <p:nvPr/>
        </p:nvGrpSpPr>
        <p:grpSpPr>
          <a:xfrm>
            <a:off x="0" y="0"/>
            <a:ext cx="16256635" cy="9144000"/>
            <a:chOff x="0" y="0"/>
            <a:chExt cx="16256635" cy="9144000"/>
          </a:xfrm>
        </p:grpSpPr>
        <p:sp>
          <p:nvSpPr>
            <p:cNvPr id="5" name="object 5"/>
            <p:cNvSpPr/>
            <p:nvPr/>
          </p:nvSpPr>
          <p:spPr>
            <a:xfrm>
              <a:off x="0" y="4445506"/>
              <a:ext cx="6801611" cy="469849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01611" y="4424170"/>
              <a:ext cx="6801611" cy="471982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603223" y="4445506"/>
              <a:ext cx="2653282" cy="469849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0" y="146304"/>
              <a:ext cx="6801611" cy="477012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801611" y="123444"/>
              <a:ext cx="6801611" cy="477012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3603223" y="146304"/>
              <a:ext cx="2653282" cy="477012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0" y="0"/>
              <a:ext cx="1463040" cy="123825"/>
            </a:xfrm>
            <a:custGeom>
              <a:avLst/>
              <a:gdLst/>
              <a:ahLst/>
              <a:cxnLst/>
              <a:rect l="l" t="t" r="r" b="b"/>
              <a:pathLst>
                <a:path w="1463040" h="123825">
                  <a:moveTo>
                    <a:pt x="0" y="123444"/>
                  </a:moveTo>
                  <a:lnTo>
                    <a:pt x="1463040" y="123444"/>
                  </a:lnTo>
                  <a:lnTo>
                    <a:pt x="1463040" y="0"/>
                  </a:lnTo>
                  <a:lnTo>
                    <a:pt x="0" y="0"/>
                  </a:lnTo>
                  <a:lnTo>
                    <a:pt x="0" y="123444"/>
                  </a:lnTo>
                  <a:close/>
                </a:path>
              </a:pathLst>
            </a:custGeom>
            <a:solidFill>
              <a:srgbClr val="F9C36E"/>
            </a:solidFill>
          </p:spPr>
          <p:txBody>
            <a:bodyPr wrap="square" lIns="0" tIns="0" rIns="0" bIns="0" rtlCol="0"/>
            <a:lstStyle/>
            <a:p>
              <a:endParaRPr/>
            </a:p>
          </p:txBody>
        </p:sp>
        <p:sp>
          <p:nvSpPr>
            <p:cNvPr id="12" name="object 12"/>
            <p:cNvSpPr/>
            <p:nvPr/>
          </p:nvSpPr>
          <p:spPr>
            <a:xfrm>
              <a:off x="1463039" y="0"/>
              <a:ext cx="7101840" cy="123825"/>
            </a:xfrm>
            <a:custGeom>
              <a:avLst/>
              <a:gdLst/>
              <a:ahLst/>
              <a:cxnLst/>
              <a:rect l="l" t="t" r="r" b="b"/>
              <a:pathLst>
                <a:path w="7101840" h="123825">
                  <a:moveTo>
                    <a:pt x="0" y="123444"/>
                  </a:moveTo>
                  <a:lnTo>
                    <a:pt x="7101840" y="123444"/>
                  </a:lnTo>
                  <a:lnTo>
                    <a:pt x="7101840" y="0"/>
                  </a:lnTo>
                  <a:lnTo>
                    <a:pt x="0" y="0"/>
                  </a:lnTo>
                  <a:lnTo>
                    <a:pt x="0" y="123444"/>
                  </a:lnTo>
                  <a:close/>
                </a:path>
              </a:pathLst>
            </a:custGeom>
            <a:solidFill>
              <a:srgbClr val="F69E66"/>
            </a:solidFill>
          </p:spPr>
          <p:txBody>
            <a:bodyPr wrap="square" lIns="0" tIns="0" rIns="0" bIns="0" rtlCol="0"/>
            <a:lstStyle/>
            <a:p>
              <a:endParaRPr/>
            </a:p>
          </p:txBody>
        </p:sp>
        <p:sp>
          <p:nvSpPr>
            <p:cNvPr id="13" name="object 13"/>
            <p:cNvSpPr/>
            <p:nvPr/>
          </p:nvSpPr>
          <p:spPr>
            <a:xfrm>
              <a:off x="8564880" y="0"/>
              <a:ext cx="1405255" cy="123825"/>
            </a:xfrm>
            <a:custGeom>
              <a:avLst/>
              <a:gdLst/>
              <a:ahLst/>
              <a:cxnLst/>
              <a:rect l="l" t="t" r="r" b="b"/>
              <a:pathLst>
                <a:path w="1405254" h="123825">
                  <a:moveTo>
                    <a:pt x="0" y="123444"/>
                  </a:moveTo>
                  <a:lnTo>
                    <a:pt x="1405127" y="123444"/>
                  </a:lnTo>
                  <a:lnTo>
                    <a:pt x="1405127" y="0"/>
                  </a:lnTo>
                  <a:lnTo>
                    <a:pt x="0" y="0"/>
                  </a:lnTo>
                  <a:lnTo>
                    <a:pt x="0" y="123444"/>
                  </a:lnTo>
                  <a:close/>
                </a:path>
              </a:pathLst>
            </a:custGeom>
            <a:solidFill>
              <a:srgbClr val="F38573"/>
            </a:solidFill>
          </p:spPr>
          <p:txBody>
            <a:bodyPr wrap="square" lIns="0" tIns="0" rIns="0" bIns="0" rtlCol="0"/>
            <a:lstStyle/>
            <a:p>
              <a:endParaRPr/>
            </a:p>
          </p:txBody>
        </p:sp>
        <p:sp>
          <p:nvSpPr>
            <p:cNvPr id="14" name="object 14"/>
            <p:cNvSpPr/>
            <p:nvPr/>
          </p:nvSpPr>
          <p:spPr>
            <a:xfrm>
              <a:off x="9970007" y="0"/>
              <a:ext cx="469900" cy="123825"/>
            </a:xfrm>
            <a:custGeom>
              <a:avLst/>
              <a:gdLst/>
              <a:ahLst/>
              <a:cxnLst/>
              <a:rect l="l" t="t" r="r" b="b"/>
              <a:pathLst>
                <a:path w="469900" h="123825">
                  <a:moveTo>
                    <a:pt x="0" y="123444"/>
                  </a:moveTo>
                  <a:lnTo>
                    <a:pt x="469392" y="123444"/>
                  </a:lnTo>
                  <a:lnTo>
                    <a:pt x="469392" y="0"/>
                  </a:lnTo>
                  <a:lnTo>
                    <a:pt x="0" y="0"/>
                  </a:lnTo>
                  <a:lnTo>
                    <a:pt x="0" y="123444"/>
                  </a:lnTo>
                  <a:close/>
                </a:path>
              </a:pathLst>
            </a:custGeom>
            <a:solidFill>
              <a:srgbClr val="F9C36E"/>
            </a:solidFill>
          </p:spPr>
          <p:txBody>
            <a:bodyPr wrap="square" lIns="0" tIns="0" rIns="0" bIns="0" rtlCol="0"/>
            <a:lstStyle/>
            <a:p>
              <a:endParaRPr/>
            </a:p>
          </p:txBody>
        </p:sp>
        <p:sp>
          <p:nvSpPr>
            <p:cNvPr id="15" name="object 15"/>
            <p:cNvSpPr/>
            <p:nvPr/>
          </p:nvSpPr>
          <p:spPr>
            <a:xfrm>
              <a:off x="10605516" y="0"/>
              <a:ext cx="1670685" cy="123825"/>
            </a:xfrm>
            <a:custGeom>
              <a:avLst/>
              <a:gdLst/>
              <a:ahLst/>
              <a:cxnLst/>
              <a:rect l="l" t="t" r="r" b="b"/>
              <a:pathLst>
                <a:path w="1670684" h="123825">
                  <a:moveTo>
                    <a:pt x="0" y="123444"/>
                  </a:moveTo>
                  <a:lnTo>
                    <a:pt x="1670303" y="123444"/>
                  </a:lnTo>
                  <a:lnTo>
                    <a:pt x="1670303" y="0"/>
                  </a:lnTo>
                  <a:lnTo>
                    <a:pt x="0" y="0"/>
                  </a:lnTo>
                  <a:lnTo>
                    <a:pt x="0" y="123444"/>
                  </a:lnTo>
                  <a:close/>
                </a:path>
              </a:pathLst>
            </a:custGeom>
            <a:solidFill>
              <a:srgbClr val="9CDAEB"/>
            </a:solidFill>
          </p:spPr>
          <p:txBody>
            <a:bodyPr wrap="square" lIns="0" tIns="0" rIns="0" bIns="0" rtlCol="0"/>
            <a:lstStyle/>
            <a:p>
              <a:endParaRPr/>
            </a:p>
          </p:txBody>
        </p:sp>
        <p:sp>
          <p:nvSpPr>
            <p:cNvPr id="16" name="object 16"/>
            <p:cNvSpPr/>
            <p:nvPr/>
          </p:nvSpPr>
          <p:spPr>
            <a:xfrm>
              <a:off x="12275819" y="0"/>
              <a:ext cx="3980815" cy="123825"/>
            </a:xfrm>
            <a:custGeom>
              <a:avLst/>
              <a:gdLst/>
              <a:ahLst/>
              <a:cxnLst/>
              <a:rect l="l" t="t" r="r" b="b"/>
              <a:pathLst>
                <a:path w="3980815" h="123825">
                  <a:moveTo>
                    <a:pt x="0" y="123444"/>
                  </a:moveTo>
                  <a:lnTo>
                    <a:pt x="3980687" y="123444"/>
                  </a:lnTo>
                  <a:lnTo>
                    <a:pt x="3980687" y="0"/>
                  </a:lnTo>
                  <a:lnTo>
                    <a:pt x="0" y="0"/>
                  </a:lnTo>
                  <a:lnTo>
                    <a:pt x="0" y="123444"/>
                  </a:lnTo>
                  <a:close/>
                </a:path>
              </a:pathLst>
            </a:custGeom>
            <a:solidFill>
              <a:srgbClr val="61ABCC"/>
            </a:solidFill>
          </p:spPr>
          <p:txBody>
            <a:bodyPr wrap="square" lIns="0" tIns="0" rIns="0" bIns="0" rtlCol="0"/>
            <a:lstStyle/>
            <a:p>
              <a:endParaRPr/>
            </a:p>
          </p:txBody>
        </p:sp>
        <p:sp>
          <p:nvSpPr>
            <p:cNvPr id="17" name="object 17"/>
            <p:cNvSpPr/>
            <p:nvPr/>
          </p:nvSpPr>
          <p:spPr>
            <a:xfrm>
              <a:off x="14272260" y="2563367"/>
              <a:ext cx="1644396" cy="594359"/>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14666976" y="8734040"/>
              <a:ext cx="1295400" cy="409955"/>
            </a:xfrm>
            <a:prstGeom prst="rect">
              <a:avLst/>
            </a:prstGeom>
            <a:blipFill>
              <a:blip r:embed="rId8" cstate="print"/>
              <a:stretch>
                <a:fillRect/>
              </a:stretch>
            </a:blipFill>
          </p:spPr>
          <p:txBody>
            <a:bodyPr wrap="square" lIns="0" tIns="0" rIns="0" bIns="0" rtlCol="0"/>
            <a:lstStyle/>
            <a:p>
              <a:endParaRPr/>
            </a:p>
          </p:txBody>
        </p:sp>
      </p:grpSp>
      <p:sp>
        <p:nvSpPr>
          <p:cNvPr id="19" name="object 19"/>
          <p:cNvSpPr txBox="1"/>
          <p:nvPr/>
        </p:nvSpPr>
        <p:spPr>
          <a:xfrm>
            <a:off x="470103" y="8759138"/>
            <a:ext cx="306006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A6A6A6"/>
                </a:solidFill>
                <a:latin typeface="Noto Sans"/>
                <a:cs typeface="Noto Sans"/>
              </a:rPr>
              <a:t>©Simplilearn. </a:t>
            </a:r>
            <a:r>
              <a:rPr sz="1600" spc="-15" dirty="0">
                <a:solidFill>
                  <a:srgbClr val="A6A6A6"/>
                </a:solidFill>
                <a:latin typeface="Noto Sans"/>
                <a:cs typeface="Noto Sans"/>
              </a:rPr>
              <a:t>All </a:t>
            </a:r>
            <a:r>
              <a:rPr sz="1600" spc="-30" dirty="0">
                <a:solidFill>
                  <a:srgbClr val="A6A6A6"/>
                </a:solidFill>
                <a:latin typeface="Noto Sans"/>
                <a:cs typeface="Noto Sans"/>
              </a:rPr>
              <a:t>rights</a:t>
            </a:r>
            <a:r>
              <a:rPr sz="1600" spc="-60" dirty="0">
                <a:solidFill>
                  <a:srgbClr val="A6A6A6"/>
                </a:solidFill>
                <a:latin typeface="Noto Sans"/>
                <a:cs typeface="Noto Sans"/>
              </a:rPr>
              <a:t> </a:t>
            </a:r>
            <a:r>
              <a:rPr sz="1600" spc="-20" dirty="0">
                <a:solidFill>
                  <a:srgbClr val="A6A6A6"/>
                </a:solidFill>
                <a:latin typeface="Noto Sans"/>
                <a:cs typeface="Noto Sans"/>
              </a:rPr>
              <a:t>reserved</a:t>
            </a:r>
            <a:endParaRPr sz="1600">
              <a:latin typeface="Noto Sans"/>
              <a:cs typeface="Noto Sans"/>
            </a:endParaRPr>
          </a:p>
        </p:txBody>
      </p:sp>
      <p:sp>
        <p:nvSpPr>
          <p:cNvPr id="20" name="object 20"/>
          <p:cNvSpPr txBox="1"/>
          <p:nvPr/>
        </p:nvSpPr>
        <p:spPr>
          <a:xfrm>
            <a:off x="3657980" y="3630548"/>
            <a:ext cx="8938895" cy="574040"/>
          </a:xfrm>
          <a:prstGeom prst="rect">
            <a:avLst/>
          </a:prstGeom>
        </p:spPr>
        <p:txBody>
          <a:bodyPr vert="horz" wrap="square" lIns="0" tIns="12700" rIns="0" bIns="0" rtlCol="0">
            <a:spAutoFit/>
          </a:bodyPr>
          <a:lstStyle/>
          <a:p>
            <a:pPr marL="12700">
              <a:lnSpc>
                <a:spcPct val="100000"/>
              </a:lnSpc>
              <a:spcBef>
                <a:spcPts val="100"/>
              </a:spcBef>
            </a:pPr>
            <a:r>
              <a:rPr sz="3600" b="1" spc="70" dirty="0">
                <a:solidFill>
                  <a:srgbClr val="404040"/>
                </a:solidFill>
                <a:latin typeface="Noto Sans"/>
                <a:cs typeface="Noto Sans"/>
              </a:rPr>
              <a:t>This </a:t>
            </a:r>
            <a:r>
              <a:rPr sz="3600" b="1" spc="65" dirty="0">
                <a:solidFill>
                  <a:srgbClr val="404040"/>
                </a:solidFill>
                <a:latin typeface="Noto Sans"/>
                <a:cs typeface="Noto Sans"/>
              </a:rPr>
              <a:t>concludes </a:t>
            </a:r>
            <a:r>
              <a:rPr sz="3600" b="1" spc="55" dirty="0">
                <a:solidFill>
                  <a:srgbClr val="404040"/>
                </a:solidFill>
                <a:latin typeface="Noto Sans"/>
                <a:cs typeface="Noto Sans"/>
              </a:rPr>
              <a:t>“Application</a:t>
            </a:r>
            <a:r>
              <a:rPr sz="3600" b="1" spc="-125" dirty="0">
                <a:solidFill>
                  <a:srgbClr val="404040"/>
                </a:solidFill>
                <a:latin typeface="Noto Sans"/>
                <a:cs typeface="Noto Sans"/>
              </a:rPr>
              <a:t> </a:t>
            </a:r>
            <a:r>
              <a:rPr sz="3600" b="1" spc="90" dirty="0">
                <a:solidFill>
                  <a:srgbClr val="404040"/>
                </a:solidFill>
                <a:latin typeface="Noto Sans"/>
                <a:cs typeface="Noto Sans"/>
              </a:rPr>
              <a:t>Services.”</a:t>
            </a:r>
            <a:endParaRPr sz="3600">
              <a:latin typeface="Noto Sans"/>
              <a:cs typeface="Noto Sans"/>
            </a:endParaRPr>
          </a:p>
        </p:txBody>
      </p:sp>
      <p:sp>
        <p:nvSpPr>
          <p:cNvPr id="21" name="object 21"/>
          <p:cNvSpPr txBox="1"/>
          <p:nvPr/>
        </p:nvSpPr>
        <p:spPr>
          <a:xfrm>
            <a:off x="2618613" y="4467225"/>
            <a:ext cx="11711305" cy="452120"/>
          </a:xfrm>
          <a:prstGeom prst="rect">
            <a:avLst/>
          </a:prstGeom>
        </p:spPr>
        <p:txBody>
          <a:bodyPr vert="horz" wrap="square" lIns="0" tIns="12065" rIns="0" bIns="0" rtlCol="0">
            <a:spAutoFit/>
          </a:bodyPr>
          <a:lstStyle/>
          <a:p>
            <a:pPr marL="12700">
              <a:lnSpc>
                <a:spcPct val="100000"/>
              </a:lnSpc>
              <a:spcBef>
                <a:spcPts val="95"/>
              </a:spcBef>
            </a:pPr>
            <a:r>
              <a:rPr sz="2800" spc="-20" dirty="0">
                <a:solidFill>
                  <a:srgbClr val="404040"/>
                </a:solidFill>
                <a:latin typeface="Noto Sans"/>
                <a:cs typeface="Noto Sans"/>
              </a:rPr>
              <a:t>The </a:t>
            </a:r>
            <a:r>
              <a:rPr sz="2800" spc="-35" dirty="0">
                <a:solidFill>
                  <a:srgbClr val="404040"/>
                </a:solidFill>
                <a:latin typeface="Noto Sans"/>
                <a:cs typeface="Noto Sans"/>
              </a:rPr>
              <a:t>next </a:t>
            </a:r>
            <a:r>
              <a:rPr sz="2800" spc="-10" dirty="0">
                <a:solidFill>
                  <a:srgbClr val="404040"/>
                </a:solidFill>
                <a:latin typeface="Noto Sans"/>
                <a:cs typeface="Noto Sans"/>
              </a:rPr>
              <a:t>lesson </a:t>
            </a:r>
            <a:r>
              <a:rPr sz="2800" spc="-15" dirty="0">
                <a:solidFill>
                  <a:srgbClr val="404040"/>
                </a:solidFill>
                <a:latin typeface="Noto Sans"/>
                <a:cs typeface="Noto Sans"/>
              </a:rPr>
              <a:t>is “Security </a:t>
            </a:r>
            <a:r>
              <a:rPr sz="2800" spc="-25" dirty="0">
                <a:solidFill>
                  <a:srgbClr val="404040"/>
                </a:solidFill>
                <a:latin typeface="Noto Sans"/>
                <a:cs typeface="Noto Sans"/>
              </a:rPr>
              <a:t>Practices </a:t>
            </a:r>
            <a:r>
              <a:rPr sz="2800" spc="-15" dirty="0">
                <a:solidFill>
                  <a:srgbClr val="404040"/>
                </a:solidFill>
                <a:latin typeface="Noto Sans"/>
                <a:cs typeface="Noto Sans"/>
              </a:rPr>
              <a:t>for </a:t>
            </a:r>
            <a:r>
              <a:rPr sz="2800" spc="-20" dirty="0">
                <a:solidFill>
                  <a:srgbClr val="404040"/>
                </a:solidFill>
                <a:latin typeface="Noto Sans"/>
                <a:cs typeface="Noto Sans"/>
              </a:rPr>
              <a:t>Optimum </a:t>
            </a:r>
            <a:r>
              <a:rPr sz="2800" spc="-10" dirty="0">
                <a:solidFill>
                  <a:srgbClr val="404040"/>
                </a:solidFill>
                <a:latin typeface="Noto Sans"/>
                <a:cs typeface="Noto Sans"/>
              </a:rPr>
              <a:t>Cloud</a:t>
            </a:r>
            <a:r>
              <a:rPr sz="2800" spc="190" dirty="0">
                <a:solidFill>
                  <a:srgbClr val="404040"/>
                </a:solidFill>
                <a:latin typeface="Noto Sans"/>
                <a:cs typeface="Noto Sans"/>
              </a:rPr>
              <a:t> </a:t>
            </a:r>
            <a:r>
              <a:rPr sz="2800" spc="-20" dirty="0">
                <a:solidFill>
                  <a:srgbClr val="404040"/>
                </a:solidFill>
                <a:latin typeface="Noto Sans"/>
                <a:cs typeface="Noto Sans"/>
              </a:rPr>
              <a:t>Deployment.”</a:t>
            </a:r>
            <a:endParaRPr sz="2800">
              <a:latin typeface="Noto Sans"/>
              <a:cs typeface="No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0400" y="0"/>
            <a:ext cx="14554200" cy="8771632"/>
          </a:xfrm>
        </p:spPr>
        <p:txBody>
          <a:bodyPr/>
          <a:lstStyle/>
          <a:p>
            <a:pPr algn="just">
              <a:lnSpc>
                <a:spcPct val="150000"/>
              </a:lnSpc>
            </a:pPr>
            <a:r>
              <a:rPr lang="en-IN" sz="2800" b="1" dirty="0" smtClean="0">
                <a:latin typeface="Times New Roman" pitchFamily="18" charset="0"/>
                <a:cs typeface="Times New Roman" pitchFamily="18" charset="0"/>
              </a:rPr>
              <a:t>Let's look at another example of SQS, i.e., Travel Website.</a:t>
            </a:r>
          </a:p>
          <a:p>
            <a:pPr algn="just">
              <a:lnSpc>
                <a:spcPct val="150000"/>
              </a:lnSpc>
            </a:pPr>
            <a:r>
              <a:rPr lang="en-IN" sz="2400" dirty="0" smtClean="0">
                <a:latin typeface="Times New Roman" pitchFamily="18" charset="0"/>
                <a:cs typeface="Times New Roman" pitchFamily="18" charset="0"/>
              </a:rPr>
              <a:t>Suppose the user wants to look for a package holiday and wants to look at the best possible flight. </a:t>
            </a:r>
            <a:r>
              <a:rPr lang="en-IN" sz="2400" dirty="0" err="1" smtClean="0">
                <a:latin typeface="Times New Roman" pitchFamily="18" charset="0"/>
                <a:cs typeface="Times New Roman" pitchFamily="18" charset="0"/>
              </a:rPr>
              <a:t>AUser</a:t>
            </a:r>
            <a:r>
              <a:rPr lang="en-IN" sz="2400" dirty="0" smtClean="0">
                <a:latin typeface="Times New Roman" pitchFamily="18" charset="0"/>
                <a:cs typeface="Times New Roman" pitchFamily="18" charset="0"/>
              </a:rPr>
              <a:t> types a query in a browser, it then hits the EC2 instance. An EC2 instance looks "What the user is looking for?", it then puts the message in a queue to the SQS. An EC2 instance pulls queue. An EC2 instance continuously pulling the queue and looking for the jobs to do. Once it gets the job, it then processes it. It interrogates the Airline service to get all the best possible flights. It sends the result to the web server, and the web server sends back the result to the user. A User then selects the best flight according to his or her budget.</a:t>
            </a:r>
          </a:p>
          <a:p>
            <a:pPr algn="just">
              <a:lnSpc>
                <a:spcPct val="150000"/>
              </a:lnSpc>
            </a:pPr>
            <a:r>
              <a:rPr lang="en-IN" sz="2800" b="1" dirty="0" smtClean="0">
                <a:latin typeface="Times New Roman" pitchFamily="18" charset="0"/>
                <a:cs typeface="Times New Roman" pitchFamily="18" charset="0"/>
              </a:rPr>
              <a:t>If we didn't have SQS, then what happened?</a:t>
            </a:r>
            <a:endParaRPr lang="en-IN" sz="2800" dirty="0" smtClean="0">
              <a:latin typeface="Times New Roman" pitchFamily="18" charset="0"/>
              <a:cs typeface="Times New Roman" pitchFamily="18" charset="0"/>
            </a:endParaRPr>
          </a:p>
          <a:p>
            <a:pPr algn="just">
              <a:lnSpc>
                <a:spcPct val="150000"/>
              </a:lnSpc>
            </a:pPr>
            <a:r>
              <a:rPr lang="en-IN" sz="2800" dirty="0" smtClean="0">
                <a:latin typeface="Times New Roman" pitchFamily="18" charset="0"/>
                <a:cs typeface="Times New Roman" pitchFamily="18" charset="0"/>
              </a:rPr>
              <a:t>A web server passes the information to an application server and then application server queried an Airline service. If an Application server crashes, then a user loses its query. One of the great thing about SQS is that data is queued in the SQS even if the application server crashes, the message in the queue is marked as an invisible in a timeout interval window. When the timeout runs out, message reappears in the queue; then a new EC2 instance can use this message to perform its job. Therefore, we can say that SQS removes the application server dependency.</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41400" y="533400"/>
            <a:ext cx="13563600" cy="3447098"/>
          </a:xfrm>
        </p:spPr>
        <p:txBody>
          <a:bodyPr/>
          <a:lstStyle/>
          <a:p>
            <a:r>
              <a:rPr lang="en-IN" sz="2800" b="1" dirty="0" smtClean="0">
                <a:latin typeface="Times New Roman" pitchFamily="18" charset="0"/>
                <a:cs typeface="Times New Roman" pitchFamily="18" charset="0"/>
              </a:rPr>
              <a:t>Queue Types</a:t>
            </a:r>
          </a:p>
          <a:p>
            <a:r>
              <a:rPr lang="en-IN" sz="2800" dirty="0" smtClean="0">
                <a:latin typeface="Times New Roman" pitchFamily="18" charset="0"/>
                <a:cs typeface="Times New Roman" pitchFamily="18" charset="0"/>
              </a:rPr>
              <a:t>There are two types of Queue:</a:t>
            </a:r>
          </a:p>
          <a:p>
            <a:r>
              <a:rPr lang="en-IN" sz="2800" dirty="0" smtClean="0">
                <a:latin typeface="Times New Roman" pitchFamily="18" charset="0"/>
                <a:cs typeface="Times New Roman" pitchFamily="18" charset="0"/>
              </a:rPr>
              <a:t>Standard Queues (default)</a:t>
            </a:r>
          </a:p>
          <a:p>
            <a:r>
              <a:rPr lang="en-IN" sz="2800" dirty="0" smtClean="0">
                <a:latin typeface="Times New Roman" pitchFamily="18" charset="0"/>
                <a:cs typeface="Times New Roman" pitchFamily="18" charset="0"/>
              </a:rPr>
              <a:t>FIFO Queues (First-In-First-Out)</a:t>
            </a:r>
          </a:p>
          <a:p>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Standard Queues</a:t>
            </a:r>
          </a:p>
          <a:p>
            <a:endParaRPr lang="en-IN" sz="2800" dirty="0" smtClean="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041400" y="3429000"/>
            <a:ext cx="6553200" cy="2362200"/>
          </a:xfrm>
          <a:prstGeom prst="rect">
            <a:avLst/>
          </a:prstGeom>
          <a:noFill/>
          <a:ln w="9525">
            <a:noFill/>
            <a:miter lim="800000"/>
            <a:headEnd/>
            <a:tailEnd/>
          </a:ln>
        </p:spPr>
      </p:pic>
      <p:sp>
        <p:nvSpPr>
          <p:cNvPr id="5" name="TextBox 4"/>
          <p:cNvSpPr txBox="1"/>
          <p:nvPr/>
        </p:nvSpPr>
        <p:spPr>
          <a:xfrm>
            <a:off x="889000" y="5943600"/>
            <a:ext cx="14020800" cy="2677656"/>
          </a:xfrm>
          <a:prstGeom prst="rect">
            <a:avLst/>
          </a:prstGeom>
          <a:noFill/>
        </p:spPr>
        <p:txBody>
          <a:bodyPr wrap="square" rtlCol="0">
            <a:spAutoFit/>
          </a:bodyPr>
          <a:lstStyle/>
          <a:p>
            <a:pPr>
              <a:buFont typeface="Arial" pitchFamily="34" charset="0"/>
              <a:buChar char="•"/>
            </a:pPr>
            <a:r>
              <a:rPr lang="en-IN" sz="2800" dirty="0">
                <a:latin typeface="Times New Roman" pitchFamily="18" charset="0"/>
                <a:cs typeface="Times New Roman" pitchFamily="18" charset="0"/>
              </a:rPr>
              <a:t>SQS offers a standard queue as the default queue type.</a:t>
            </a:r>
          </a:p>
          <a:p>
            <a:pPr>
              <a:buFont typeface="Arial" pitchFamily="34" charset="0"/>
              <a:buChar char="•"/>
            </a:pPr>
            <a:r>
              <a:rPr lang="en-IN" sz="2800" dirty="0">
                <a:latin typeface="Times New Roman" pitchFamily="18" charset="0"/>
                <a:cs typeface="Times New Roman" pitchFamily="18" charset="0"/>
              </a:rPr>
              <a:t>It allows you to have an unlimited number of transactions per second.</a:t>
            </a:r>
          </a:p>
          <a:p>
            <a:pPr>
              <a:buFont typeface="Arial" pitchFamily="34" charset="0"/>
              <a:buChar char="•"/>
            </a:pPr>
            <a:r>
              <a:rPr lang="en-IN" sz="2800" dirty="0">
                <a:latin typeface="Times New Roman" pitchFamily="18" charset="0"/>
                <a:cs typeface="Times New Roman" pitchFamily="18" charset="0"/>
              </a:rPr>
              <a:t>It guarantees that a message is delivered at least once. However, sometime, more than one copy of a message might be delivered out of order.</a:t>
            </a:r>
          </a:p>
          <a:p>
            <a:pPr>
              <a:buFont typeface="Arial" pitchFamily="34" charset="0"/>
              <a:buChar char="•"/>
            </a:pPr>
            <a:r>
              <a:rPr lang="en-IN" sz="2800" dirty="0">
                <a:latin typeface="Times New Roman" pitchFamily="18" charset="0"/>
                <a:cs typeface="Times New Roman" pitchFamily="18" charset="0"/>
              </a:rPr>
              <a:t>It provides best-effort ordering which ensures that messages are generally delivered in the same order as they are sent but it does not provide a guarantee.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2400" y="1066800"/>
            <a:ext cx="13182600" cy="7755969"/>
          </a:xfrm>
        </p:spPr>
        <p:txBody>
          <a:bodyPr/>
          <a:lstStyle/>
          <a:p>
            <a:pPr algn="just"/>
            <a:r>
              <a:rPr lang="en-IN" sz="2800" b="1" dirty="0" smtClean="0">
                <a:latin typeface="Times New Roman" pitchFamily="18" charset="0"/>
                <a:cs typeface="Times New Roman" pitchFamily="18" charset="0"/>
              </a:rPr>
              <a:t>FIFO Queue</a:t>
            </a:r>
          </a:p>
          <a:p>
            <a:pPr algn="just"/>
            <a:endParaRPr lang="en-IN" sz="2800" b="1" dirty="0" smtClean="0">
              <a:latin typeface="Times New Roman" pitchFamily="18" charset="0"/>
              <a:cs typeface="Times New Roman" pitchFamily="18" charset="0"/>
            </a:endParaRPr>
          </a:p>
          <a:p>
            <a:pPr algn="just"/>
            <a:endParaRPr lang="en-IN" sz="2800" b="1" dirty="0" smtClean="0">
              <a:latin typeface="Times New Roman" pitchFamily="18" charset="0"/>
              <a:cs typeface="Times New Roman" pitchFamily="18" charset="0"/>
            </a:endParaRPr>
          </a:p>
          <a:p>
            <a:pPr algn="just"/>
            <a:endParaRPr lang="en-IN" sz="2800" b="1" dirty="0" smtClean="0">
              <a:latin typeface="Times New Roman" pitchFamily="18" charset="0"/>
              <a:cs typeface="Times New Roman" pitchFamily="18" charset="0"/>
            </a:endParaRPr>
          </a:p>
          <a:p>
            <a:pPr algn="just"/>
            <a:endParaRPr lang="en-IN" sz="2800" b="1" dirty="0" smtClean="0">
              <a:latin typeface="Times New Roman" pitchFamily="18" charset="0"/>
              <a:cs typeface="Times New Roman" pitchFamily="18" charset="0"/>
            </a:endParaRPr>
          </a:p>
          <a:p>
            <a:pPr algn="just"/>
            <a:endParaRPr lang="en-IN" sz="2800" b="1" dirty="0" smtClean="0">
              <a:latin typeface="Times New Roman" pitchFamily="18" charset="0"/>
              <a:cs typeface="Times New Roman" pitchFamily="18" charset="0"/>
            </a:endParaRPr>
          </a:p>
          <a:p>
            <a:pPr algn="just"/>
            <a:endParaRPr lang="en-IN" sz="2800" b="1" dirty="0" smtClean="0">
              <a:latin typeface="Times New Roman" pitchFamily="18" charset="0"/>
              <a:cs typeface="Times New Roman" pitchFamily="18" charset="0"/>
            </a:endParaRPr>
          </a:p>
          <a:p>
            <a:pPr algn="just">
              <a:buFont typeface="Arial" pitchFamily="34" charset="0"/>
              <a:buChar char="•"/>
            </a:pPr>
            <a:r>
              <a:rPr lang="en-IN" sz="2800" dirty="0" smtClean="0">
                <a:latin typeface="Times New Roman" pitchFamily="18" charset="0"/>
                <a:cs typeface="Times New Roman" pitchFamily="18" charset="0"/>
              </a:rPr>
              <a:t>The FIFO Queue complements the standard Queue.</a:t>
            </a:r>
          </a:p>
          <a:p>
            <a:pPr algn="just">
              <a:buFont typeface="Arial" pitchFamily="34" charset="0"/>
              <a:buChar char="•"/>
            </a:pPr>
            <a:r>
              <a:rPr lang="en-IN" sz="2800" dirty="0" smtClean="0">
                <a:latin typeface="Times New Roman" pitchFamily="18" charset="0"/>
                <a:cs typeface="Times New Roman" pitchFamily="18" charset="0"/>
              </a:rPr>
              <a:t>It guarantees ordering, i.e., the order in which they are sent is also received in the same order.</a:t>
            </a:r>
          </a:p>
          <a:p>
            <a:pPr algn="just">
              <a:buFont typeface="Arial" pitchFamily="34" charset="0"/>
              <a:buChar char="•"/>
            </a:pPr>
            <a:r>
              <a:rPr lang="en-IN" sz="2800" dirty="0" smtClean="0">
                <a:latin typeface="Times New Roman" pitchFamily="18" charset="0"/>
                <a:cs typeface="Times New Roman" pitchFamily="18" charset="0"/>
              </a:rPr>
              <a:t>The most important features of a queue are FIFO Queue and exactly-once processing, i.e., a message is delivered once and remains available until consumer processes and deletes it.</a:t>
            </a:r>
          </a:p>
          <a:p>
            <a:pPr algn="just">
              <a:buFont typeface="Arial" pitchFamily="34" charset="0"/>
              <a:buChar char="•"/>
            </a:pPr>
            <a:r>
              <a:rPr lang="en-IN" sz="2800" dirty="0" smtClean="0">
                <a:latin typeface="Times New Roman" pitchFamily="18" charset="0"/>
                <a:cs typeface="Times New Roman" pitchFamily="18" charset="0"/>
              </a:rPr>
              <a:t>FIFO Queue does not allow duplicates to be introduced into the Queue.</a:t>
            </a:r>
          </a:p>
          <a:p>
            <a:pPr algn="just">
              <a:buFont typeface="Arial" pitchFamily="34" charset="0"/>
              <a:buChar char="•"/>
            </a:pPr>
            <a:r>
              <a:rPr lang="en-IN" sz="2800" dirty="0" smtClean="0">
                <a:latin typeface="Times New Roman" pitchFamily="18" charset="0"/>
                <a:cs typeface="Times New Roman" pitchFamily="18" charset="0"/>
              </a:rPr>
              <a:t>It also supports message groups that allow multiple ordered message groups within a single Queue.</a:t>
            </a:r>
          </a:p>
          <a:p>
            <a:pPr algn="just">
              <a:buFont typeface="Arial" pitchFamily="34" charset="0"/>
              <a:buChar char="•"/>
            </a:pPr>
            <a:r>
              <a:rPr lang="en-IN" sz="2800" dirty="0" smtClean="0">
                <a:latin typeface="Times New Roman" pitchFamily="18" charset="0"/>
                <a:cs typeface="Times New Roman" pitchFamily="18" charset="0"/>
              </a:rPr>
              <a:t>FIFO Queues are limited to 300 transactions per second but have all the capabilities of standard queues.</a:t>
            </a:r>
          </a:p>
          <a:p>
            <a:pPr algn="just"/>
            <a:endParaRPr lang="en-IN" sz="2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270000" y="1828800"/>
            <a:ext cx="7239000" cy="1981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38621" y="268350"/>
            <a:ext cx="4778375" cy="513715"/>
          </a:xfrm>
          <a:prstGeom prst="rect">
            <a:avLst/>
          </a:prstGeom>
        </p:spPr>
        <p:txBody>
          <a:bodyPr vert="horz" wrap="square" lIns="0" tIns="12700" rIns="0" bIns="0" rtlCol="0">
            <a:spAutoFit/>
          </a:bodyPr>
          <a:lstStyle/>
          <a:p>
            <a:pPr marL="12700">
              <a:lnSpc>
                <a:spcPct val="100000"/>
              </a:lnSpc>
              <a:spcBef>
                <a:spcPts val="100"/>
              </a:spcBef>
            </a:pPr>
            <a:r>
              <a:rPr sz="3200" spc="60" dirty="0"/>
              <a:t>Amazon </a:t>
            </a:r>
            <a:r>
              <a:rPr sz="3200" spc="55" dirty="0"/>
              <a:t>SQS</a:t>
            </a:r>
            <a:r>
              <a:rPr sz="3200" spc="-114" dirty="0"/>
              <a:t> </a:t>
            </a:r>
            <a:r>
              <a:rPr sz="3200" spc="85" dirty="0"/>
              <a:t>Workflow</a:t>
            </a:r>
            <a:endParaRPr sz="3200"/>
          </a:p>
        </p:txBody>
      </p:sp>
      <p:sp>
        <p:nvSpPr>
          <p:cNvPr id="3" name="object 3"/>
          <p:cNvSpPr txBox="1"/>
          <p:nvPr/>
        </p:nvSpPr>
        <p:spPr>
          <a:xfrm>
            <a:off x="7840218" y="5287517"/>
            <a:ext cx="549275"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Noto Sans"/>
                <a:cs typeface="Noto Sans"/>
              </a:rPr>
              <a:t>SQS</a:t>
            </a:r>
            <a:endParaRPr sz="2200">
              <a:latin typeface="Noto Sans"/>
              <a:cs typeface="Noto Sans"/>
            </a:endParaRPr>
          </a:p>
        </p:txBody>
      </p:sp>
      <p:sp>
        <p:nvSpPr>
          <p:cNvPr id="4" name="object 4"/>
          <p:cNvSpPr/>
          <p:nvPr/>
        </p:nvSpPr>
        <p:spPr>
          <a:xfrm>
            <a:off x="7324343" y="3070860"/>
            <a:ext cx="1606296" cy="19354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083302" y="3989578"/>
            <a:ext cx="1976755" cy="76200"/>
          </a:xfrm>
          <a:custGeom>
            <a:avLst/>
            <a:gdLst/>
            <a:ahLst/>
            <a:cxnLst/>
            <a:rect l="l" t="t" r="r" b="b"/>
            <a:pathLst>
              <a:path w="1976754" h="76200">
                <a:moveTo>
                  <a:pt x="1957002" y="28067"/>
                </a:moveTo>
                <a:lnTo>
                  <a:pt x="1912874" y="28067"/>
                </a:lnTo>
                <a:lnTo>
                  <a:pt x="1913001" y="47879"/>
                </a:lnTo>
                <a:lnTo>
                  <a:pt x="1900239" y="47957"/>
                </a:lnTo>
                <a:lnTo>
                  <a:pt x="1900427" y="76200"/>
                </a:lnTo>
                <a:lnTo>
                  <a:pt x="1976374" y="37592"/>
                </a:lnTo>
                <a:lnTo>
                  <a:pt x="1957002" y="28067"/>
                </a:lnTo>
                <a:close/>
              </a:path>
              <a:path w="1976754" h="76200">
                <a:moveTo>
                  <a:pt x="1900107" y="28145"/>
                </a:moveTo>
                <a:lnTo>
                  <a:pt x="0" y="39877"/>
                </a:lnTo>
                <a:lnTo>
                  <a:pt x="0" y="59689"/>
                </a:lnTo>
                <a:lnTo>
                  <a:pt x="1900239" y="47957"/>
                </a:lnTo>
                <a:lnTo>
                  <a:pt x="1900107" y="28145"/>
                </a:lnTo>
                <a:close/>
              </a:path>
              <a:path w="1976754" h="76200">
                <a:moveTo>
                  <a:pt x="1912874" y="28067"/>
                </a:moveTo>
                <a:lnTo>
                  <a:pt x="1900107" y="28145"/>
                </a:lnTo>
                <a:lnTo>
                  <a:pt x="1900239" y="47957"/>
                </a:lnTo>
                <a:lnTo>
                  <a:pt x="1913001" y="47879"/>
                </a:lnTo>
                <a:lnTo>
                  <a:pt x="1912874" y="28067"/>
                </a:lnTo>
                <a:close/>
              </a:path>
              <a:path w="1976754" h="76200">
                <a:moveTo>
                  <a:pt x="1899920" y="0"/>
                </a:moveTo>
                <a:lnTo>
                  <a:pt x="1900107" y="28145"/>
                </a:lnTo>
                <a:lnTo>
                  <a:pt x="1957002" y="28067"/>
                </a:lnTo>
                <a:lnTo>
                  <a:pt x="1899920" y="0"/>
                </a:lnTo>
                <a:close/>
              </a:path>
            </a:pathLst>
          </a:custGeom>
          <a:solidFill>
            <a:srgbClr val="EC7C30"/>
          </a:solidFill>
        </p:spPr>
        <p:txBody>
          <a:bodyPr wrap="square" lIns="0" tIns="0" rIns="0" bIns="0" rtlCol="0"/>
          <a:lstStyle/>
          <a:p>
            <a:endParaRPr/>
          </a:p>
        </p:txBody>
      </p:sp>
      <p:sp>
        <p:nvSpPr>
          <p:cNvPr id="6" name="object 6"/>
          <p:cNvSpPr/>
          <p:nvPr/>
        </p:nvSpPr>
        <p:spPr>
          <a:xfrm>
            <a:off x="9199626" y="3989070"/>
            <a:ext cx="1977389" cy="76200"/>
          </a:xfrm>
          <a:custGeom>
            <a:avLst/>
            <a:gdLst/>
            <a:ahLst/>
            <a:cxnLst/>
            <a:rect l="l" t="t" r="r" b="b"/>
            <a:pathLst>
              <a:path w="1977390" h="76200">
                <a:moveTo>
                  <a:pt x="1900935" y="0"/>
                </a:moveTo>
                <a:lnTo>
                  <a:pt x="1900935" y="76200"/>
                </a:lnTo>
                <a:lnTo>
                  <a:pt x="1957324" y="48005"/>
                </a:lnTo>
                <a:lnTo>
                  <a:pt x="1913635" y="48005"/>
                </a:lnTo>
                <a:lnTo>
                  <a:pt x="1913635" y="28193"/>
                </a:lnTo>
                <a:lnTo>
                  <a:pt x="1957323" y="28193"/>
                </a:lnTo>
                <a:lnTo>
                  <a:pt x="1900935" y="0"/>
                </a:lnTo>
                <a:close/>
              </a:path>
              <a:path w="1977390" h="76200">
                <a:moveTo>
                  <a:pt x="1900935" y="28193"/>
                </a:moveTo>
                <a:lnTo>
                  <a:pt x="0" y="28193"/>
                </a:lnTo>
                <a:lnTo>
                  <a:pt x="0" y="48005"/>
                </a:lnTo>
                <a:lnTo>
                  <a:pt x="1900935" y="48005"/>
                </a:lnTo>
                <a:lnTo>
                  <a:pt x="1900935" y="28193"/>
                </a:lnTo>
                <a:close/>
              </a:path>
              <a:path w="1977390" h="76200">
                <a:moveTo>
                  <a:pt x="1957323" y="28193"/>
                </a:moveTo>
                <a:lnTo>
                  <a:pt x="1913635" y="28193"/>
                </a:lnTo>
                <a:lnTo>
                  <a:pt x="1913635" y="48005"/>
                </a:lnTo>
                <a:lnTo>
                  <a:pt x="1957324" y="48005"/>
                </a:lnTo>
                <a:lnTo>
                  <a:pt x="1977135" y="38100"/>
                </a:lnTo>
                <a:lnTo>
                  <a:pt x="1957323" y="28193"/>
                </a:lnTo>
                <a:close/>
              </a:path>
            </a:pathLst>
          </a:custGeom>
          <a:solidFill>
            <a:srgbClr val="EC7C30"/>
          </a:solidFill>
        </p:spPr>
        <p:txBody>
          <a:bodyPr wrap="square" lIns="0" tIns="0" rIns="0" bIns="0" rtlCol="0"/>
          <a:lstStyle/>
          <a:p>
            <a:endParaRPr/>
          </a:p>
        </p:txBody>
      </p:sp>
      <p:sp>
        <p:nvSpPr>
          <p:cNvPr id="7" name="object 7"/>
          <p:cNvSpPr/>
          <p:nvPr/>
        </p:nvSpPr>
        <p:spPr>
          <a:xfrm>
            <a:off x="2930651" y="2706623"/>
            <a:ext cx="1682496" cy="2299716"/>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067206" y="5242381"/>
            <a:ext cx="3470910" cy="695960"/>
          </a:xfrm>
          <a:prstGeom prst="rect">
            <a:avLst/>
          </a:prstGeom>
        </p:spPr>
        <p:txBody>
          <a:bodyPr vert="horz" wrap="square" lIns="0" tIns="12065" rIns="0" bIns="0" rtlCol="0">
            <a:spAutoFit/>
          </a:bodyPr>
          <a:lstStyle/>
          <a:p>
            <a:pPr algn="ctr">
              <a:lnSpc>
                <a:spcPct val="100000"/>
              </a:lnSpc>
              <a:spcBef>
                <a:spcPts val="95"/>
              </a:spcBef>
            </a:pPr>
            <a:r>
              <a:rPr sz="2200" spc="-15" dirty="0">
                <a:solidFill>
                  <a:srgbClr val="333333"/>
                </a:solidFill>
                <a:latin typeface="Noto Sans"/>
                <a:cs typeface="Noto Sans"/>
              </a:rPr>
              <a:t>The component</a:t>
            </a:r>
            <a:r>
              <a:rPr sz="2200" spc="-10" dirty="0">
                <a:solidFill>
                  <a:srgbClr val="333333"/>
                </a:solidFill>
                <a:latin typeface="Noto Sans"/>
                <a:cs typeface="Noto Sans"/>
              </a:rPr>
              <a:t> </a:t>
            </a:r>
            <a:r>
              <a:rPr sz="2200" spc="-35" dirty="0">
                <a:solidFill>
                  <a:srgbClr val="333333"/>
                </a:solidFill>
                <a:latin typeface="Noto Sans"/>
                <a:cs typeface="Noto Sans"/>
              </a:rPr>
              <a:t>producing</a:t>
            </a:r>
            <a:endParaRPr sz="2200">
              <a:latin typeface="Noto Sans"/>
              <a:cs typeface="Noto Sans"/>
            </a:endParaRPr>
          </a:p>
          <a:p>
            <a:pPr algn="ctr">
              <a:lnSpc>
                <a:spcPct val="100000"/>
              </a:lnSpc>
              <a:spcBef>
                <a:spcPts val="5"/>
              </a:spcBef>
            </a:pPr>
            <a:r>
              <a:rPr sz="2200" spc="-15" dirty="0">
                <a:solidFill>
                  <a:srgbClr val="333333"/>
                </a:solidFill>
                <a:latin typeface="Noto Sans"/>
                <a:cs typeface="Noto Sans"/>
              </a:rPr>
              <a:t>and </a:t>
            </a:r>
            <a:r>
              <a:rPr sz="2200" spc="-40" dirty="0">
                <a:solidFill>
                  <a:srgbClr val="333333"/>
                </a:solidFill>
                <a:latin typeface="Noto Sans"/>
                <a:cs typeface="Noto Sans"/>
              </a:rPr>
              <a:t>saving </a:t>
            </a:r>
            <a:r>
              <a:rPr sz="2200" spc="-20" dirty="0">
                <a:solidFill>
                  <a:srgbClr val="333333"/>
                </a:solidFill>
                <a:latin typeface="Noto Sans"/>
                <a:cs typeface="Noto Sans"/>
              </a:rPr>
              <a:t>the</a:t>
            </a:r>
            <a:r>
              <a:rPr sz="2200" spc="65" dirty="0">
                <a:solidFill>
                  <a:srgbClr val="333333"/>
                </a:solidFill>
                <a:latin typeface="Noto Sans"/>
                <a:cs typeface="Noto Sans"/>
              </a:rPr>
              <a:t> </a:t>
            </a:r>
            <a:r>
              <a:rPr sz="2200" spc="-15" dirty="0">
                <a:solidFill>
                  <a:srgbClr val="333333"/>
                </a:solidFill>
                <a:latin typeface="Noto Sans"/>
                <a:cs typeface="Noto Sans"/>
              </a:rPr>
              <a:t>data</a:t>
            </a:r>
            <a:endParaRPr sz="2200">
              <a:latin typeface="Noto Sans"/>
              <a:cs typeface="Noto Sans"/>
            </a:endParaRPr>
          </a:p>
        </p:txBody>
      </p:sp>
      <p:sp>
        <p:nvSpPr>
          <p:cNvPr id="9" name="object 9"/>
          <p:cNvSpPr/>
          <p:nvPr/>
        </p:nvSpPr>
        <p:spPr>
          <a:xfrm>
            <a:off x="890016" y="2706623"/>
            <a:ext cx="1682496" cy="2299716"/>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1654408" y="5333746"/>
            <a:ext cx="3311525" cy="695960"/>
          </a:xfrm>
          <a:prstGeom prst="rect">
            <a:avLst/>
          </a:prstGeom>
        </p:spPr>
        <p:txBody>
          <a:bodyPr vert="horz" wrap="square" lIns="0" tIns="12065" rIns="0" bIns="0" rtlCol="0">
            <a:spAutoFit/>
          </a:bodyPr>
          <a:lstStyle/>
          <a:p>
            <a:pPr marL="93345" marR="5080" indent="-81280">
              <a:lnSpc>
                <a:spcPct val="100000"/>
              </a:lnSpc>
              <a:spcBef>
                <a:spcPts val="95"/>
              </a:spcBef>
            </a:pPr>
            <a:r>
              <a:rPr sz="2200" spc="-15" dirty="0">
                <a:solidFill>
                  <a:srgbClr val="333333"/>
                </a:solidFill>
                <a:latin typeface="Noto Sans"/>
                <a:cs typeface="Noto Sans"/>
              </a:rPr>
              <a:t>The component </a:t>
            </a:r>
            <a:r>
              <a:rPr sz="2200" spc="-35" dirty="0">
                <a:solidFill>
                  <a:srgbClr val="333333"/>
                </a:solidFill>
                <a:latin typeface="Noto Sans"/>
                <a:cs typeface="Noto Sans"/>
              </a:rPr>
              <a:t>receiving  </a:t>
            </a:r>
            <a:r>
              <a:rPr sz="2200" spc="-15" dirty="0">
                <a:solidFill>
                  <a:srgbClr val="333333"/>
                </a:solidFill>
                <a:latin typeface="Noto Sans"/>
                <a:cs typeface="Noto Sans"/>
              </a:rPr>
              <a:t>and </a:t>
            </a:r>
            <a:r>
              <a:rPr sz="2200" spc="-35" dirty="0">
                <a:solidFill>
                  <a:srgbClr val="333333"/>
                </a:solidFill>
                <a:latin typeface="Noto Sans"/>
                <a:cs typeface="Noto Sans"/>
              </a:rPr>
              <a:t>processing </a:t>
            </a:r>
            <a:r>
              <a:rPr sz="2200" spc="-20" dirty="0">
                <a:solidFill>
                  <a:srgbClr val="333333"/>
                </a:solidFill>
                <a:latin typeface="Noto Sans"/>
                <a:cs typeface="Noto Sans"/>
              </a:rPr>
              <a:t>the</a:t>
            </a:r>
            <a:r>
              <a:rPr sz="2200" spc="85" dirty="0">
                <a:solidFill>
                  <a:srgbClr val="333333"/>
                </a:solidFill>
                <a:latin typeface="Noto Sans"/>
                <a:cs typeface="Noto Sans"/>
              </a:rPr>
              <a:t> </a:t>
            </a:r>
            <a:r>
              <a:rPr sz="2200" spc="-15" dirty="0">
                <a:solidFill>
                  <a:srgbClr val="333333"/>
                </a:solidFill>
                <a:latin typeface="Noto Sans"/>
                <a:cs typeface="Noto Sans"/>
              </a:rPr>
              <a:t>data</a:t>
            </a:r>
            <a:endParaRPr sz="2200">
              <a:latin typeface="Noto Sans"/>
              <a:cs typeface="Noto Sans"/>
            </a:endParaRPr>
          </a:p>
        </p:txBody>
      </p:sp>
      <p:sp>
        <p:nvSpPr>
          <p:cNvPr id="11" name="object 11"/>
          <p:cNvSpPr/>
          <p:nvPr/>
        </p:nvSpPr>
        <p:spPr>
          <a:xfrm>
            <a:off x="11303507" y="2758439"/>
            <a:ext cx="1682496" cy="2299716"/>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772911" y="722376"/>
            <a:ext cx="4762499" cy="231648"/>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3293852" y="2731007"/>
            <a:ext cx="1682496" cy="2299716"/>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538378" y="1476248"/>
            <a:ext cx="14232255" cy="695960"/>
          </a:xfrm>
          <a:prstGeom prst="rect">
            <a:avLst/>
          </a:prstGeom>
        </p:spPr>
        <p:txBody>
          <a:bodyPr vert="horz" wrap="square" lIns="0" tIns="12065" rIns="0" bIns="0" rtlCol="0">
            <a:spAutoFit/>
          </a:bodyPr>
          <a:lstStyle/>
          <a:p>
            <a:pPr marL="12700" marR="5080">
              <a:lnSpc>
                <a:spcPct val="100000"/>
              </a:lnSpc>
              <a:spcBef>
                <a:spcPts val="95"/>
              </a:spcBef>
            </a:pPr>
            <a:r>
              <a:rPr sz="2200" spc="-5" dirty="0">
                <a:solidFill>
                  <a:srgbClr val="404040"/>
                </a:solidFill>
                <a:latin typeface="Noto Sans"/>
                <a:cs typeface="Noto Sans"/>
              </a:rPr>
              <a:t>SQS </a:t>
            </a:r>
            <a:r>
              <a:rPr sz="2200" spc="-25" dirty="0">
                <a:solidFill>
                  <a:srgbClr val="404040"/>
                </a:solidFill>
                <a:latin typeface="Noto Sans"/>
                <a:cs typeface="Noto Sans"/>
              </a:rPr>
              <a:t>allows </a:t>
            </a:r>
            <a:r>
              <a:rPr sz="2200" spc="-15" dirty="0">
                <a:solidFill>
                  <a:srgbClr val="404040"/>
                </a:solidFill>
                <a:latin typeface="Noto Sans"/>
                <a:cs typeface="Noto Sans"/>
              </a:rPr>
              <a:t>you to </a:t>
            </a:r>
            <a:r>
              <a:rPr sz="2200" spc="-10" dirty="0">
                <a:solidFill>
                  <a:srgbClr val="404040"/>
                </a:solidFill>
                <a:latin typeface="Noto Sans"/>
                <a:cs typeface="Noto Sans"/>
              </a:rPr>
              <a:t>decouple </a:t>
            </a:r>
            <a:r>
              <a:rPr sz="2200" spc="-20" dirty="0">
                <a:solidFill>
                  <a:srgbClr val="404040"/>
                </a:solidFill>
                <a:latin typeface="Noto Sans"/>
                <a:cs typeface="Noto Sans"/>
              </a:rPr>
              <a:t>the </a:t>
            </a:r>
            <a:r>
              <a:rPr sz="2200" spc="-15" dirty="0">
                <a:solidFill>
                  <a:srgbClr val="404040"/>
                </a:solidFill>
                <a:latin typeface="Noto Sans"/>
                <a:cs typeface="Noto Sans"/>
              </a:rPr>
              <a:t>components </a:t>
            </a:r>
            <a:r>
              <a:rPr sz="2200" spc="-10" dirty="0">
                <a:solidFill>
                  <a:srgbClr val="404040"/>
                </a:solidFill>
                <a:latin typeface="Noto Sans"/>
                <a:cs typeface="Noto Sans"/>
              </a:rPr>
              <a:t>of </a:t>
            </a:r>
            <a:r>
              <a:rPr sz="2200" spc="-15" dirty="0">
                <a:solidFill>
                  <a:srgbClr val="404040"/>
                </a:solidFill>
                <a:latin typeface="Noto Sans"/>
                <a:cs typeface="Noto Sans"/>
              </a:rPr>
              <a:t>a cloud </a:t>
            </a:r>
            <a:r>
              <a:rPr sz="2200" spc="-20" dirty="0">
                <a:solidFill>
                  <a:srgbClr val="404040"/>
                </a:solidFill>
                <a:latin typeface="Noto Sans"/>
                <a:cs typeface="Noto Sans"/>
              </a:rPr>
              <a:t>application, which </a:t>
            </a:r>
            <a:r>
              <a:rPr sz="2200" spc="-10" dirty="0">
                <a:solidFill>
                  <a:srgbClr val="404040"/>
                </a:solidFill>
                <a:latin typeface="Noto Sans"/>
                <a:cs typeface="Noto Sans"/>
              </a:rPr>
              <a:t>is </a:t>
            </a:r>
            <a:r>
              <a:rPr sz="2200" spc="-15" dirty="0">
                <a:solidFill>
                  <a:srgbClr val="404040"/>
                </a:solidFill>
                <a:latin typeface="Noto Sans"/>
                <a:cs typeface="Noto Sans"/>
              </a:rPr>
              <a:t>an important concept </a:t>
            </a:r>
            <a:r>
              <a:rPr sz="2200" spc="-10" dirty="0">
                <a:solidFill>
                  <a:srgbClr val="404040"/>
                </a:solidFill>
                <a:latin typeface="Noto Sans"/>
                <a:cs typeface="Noto Sans"/>
              </a:rPr>
              <a:t>of </a:t>
            </a:r>
            <a:r>
              <a:rPr sz="2200" spc="-20" dirty="0">
                <a:solidFill>
                  <a:srgbClr val="404040"/>
                </a:solidFill>
                <a:latin typeface="Noto Sans"/>
                <a:cs typeface="Noto Sans"/>
              </a:rPr>
              <a:t>the </a:t>
            </a:r>
            <a:r>
              <a:rPr sz="2200" spc="-40" dirty="0">
                <a:solidFill>
                  <a:srgbClr val="404040"/>
                </a:solidFill>
                <a:latin typeface="Noto Sans"/>
                <a:cs typeface="Noto Sans"/>
              </a:rPr>
              <a:t>AWS  </a:t>
            </a:r>
            <a:r>
              <a:rPr sz="2200" spc="-20" dirty="0">
                <a:solidFill>
                  <a:srgbClr val="404040"/>
                </a:solidFill>
                <a:latin typeface="Noto Sans"/>
                <a:cs typeface="Noto Sans"/>
              </a:rPr>
              <a:t>Well-Architected</a:t>
            </a:r>
            <a:r>
              <a:rPr sz="2200" spc="60" dirty="0">
                <a:solidFill>
                  <a:srgbClr val="404040"/>
                </a:solidFill>
                <a:latin typeface="Noto Sans"/>
                <a:cs typeface="Noto Sans"/>
              </a:rPr>
              <a:t> </a:t>
            </a:r>
            <a:r>
              <a:rPr sz="2200" spc="-25" dirty="0">
                <a:solidFill>
                  <a:srgbClr val="404040"/>
                </a:solidFill>
                <a:latin typeface="Noto Sans"/>
                <a:cs typeface="Noto Sans"/>
              </a:rPr>
              <a:t>Framework.</a:t>
            </a:r>
            <a:endParaRPr sz="2200">
              <a:latin typeface="Noto Sans"/>
              <a:cs typeface="Noto Sans"/>
            </a:endParaRPr>
          </a:p>
        </p:txBody>
      </p:sp>
      <p:sp>
        <p:nvSpPr>
          <p:cNvPr id="15" name="object 15"/>
          <p:cNvSpPr txBox="1">
            <a:spLocks noGrp="1"/>
          </p:cNvSpPr>
          <p:nvPr>
            <p:ph type="ftr" sz="quarter" idx="5"/>
          </p:nvPr>
        </p:nvSpPr>
        <p:spPr>
          <a:prstGeom prst="rect">
            <a:avLst/>
          </a:prstGeom>
        </p:spPr>
        <p:txBody>
          <a:bodyPr vert="horz" wrap="square" lIns="0" tIns="26034" rIns="0" bIns="0" rtlCol="0">
            <a:spAutoFit/>
          </a:bodyPr>
          <a:lstStyle/>
          <a:p>
            <a:pPr marL="12700">
              <a:lnSpc>
                <a:spcPct val="100000"/>
              </a:lnSpc>
              <a:spcBef>
                <a:spcPts val="204"/>
              </a:spcBef>
            </a:pPr>
            <a:r>
              <a:rPr spc="-10" dirty="0"/>
              <a:t>©Simplilearn. </a:t>
            </a:r>
            <a:r>
              <a:rPr spc="-15" dirty="0"/>
              <a:t>All </a:t>
            </a:r>
            <a:r>
              <a:rPr spc="-30" dirty="0"/>
              <a:t>rights</a:t>
            </a:r>
            <a:r>
              <a:rPr spc="-60" dirty="0"/>
              <a:t> </a:t>
            </a:r>
            <a:r>
              <a:rPr spc="-20" dirty="0"/>
              <a:t>reserved</a:t>
            </a:r>
          </a:p>
        </p:txBody>
      </p:sp>
      <p:sp>
        <p:nvSpPr>
          <p:cNvPr id="16" name="object 16"/>
          <p:cNvSpPr txBox="1"/>
          <p:nvPr/>
        </p:nvSpPr>
        <p:spPr>
          <a:xfrm>
            <a:off x="7540117" y="8814993"/>
            <a:ext cx="234950" cy="337820"/>
          </a:xfrm>
          <a:prstGeom prst="rect">
            <a:avLst/>
          </a:prstGeom>
        </p:spPr>
        <p:txBody>
          <a:bodyPr vert="horz" wrap="square" lIns="0" tIns="0" rIns="0" bIns="0" rtlCol="0">
            <a:spAutoFit/>
          </a:bodyPr>
          <a:lstStyle/>
          <a:p>
            <a:pPr marL="38100">
              <a:lnSpc>
                <a:spcPts val="2435"/>
              </a:lnSpc>
            </a:pPr>
            <a:fld id="{81D60167-4931-47E6-BA6A-407CBD079E47}" type="slidenum">
              <a:rPr sz="2450" spc="5" dirty="0">
                <a:solidFill>
                  <a:srgbClr val="7E7E7E"/>
                </a:solidFill>
                <a:latin typeface="Carlito"/>
                <a:cs typeface="Carlito"/>
              </a:rPr>
              <a:pPr marL="38100">
                <a:lnSpc>
                  <a:spcPts val="2435"/>
                </a:lnSpc>
              </a:pPr>
              <a:t>9</a:t>
            </a:fld>
            <a:endParaRPr sz="245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TotalTime>
  <Words>3143</Words>
  <Application>Microsoft Office PowerPoint</Application>
  <PresentationFormat>Custom</PresentationFormat>
  <Paragraphs>558</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Slide 1</vt:lpstr>
      <vt:lpstr>What You’ll Learn</vt:lpstr>
      <vt:lpstr>Amazon Simple Queue Service (SQS) Details about Amazon Simple Queue Service (SQS)</vt:lpstr>
      <vt:lpstr>Amazon Simple Queue Service</vt:lpstr>
      <vt:lpstr>Slide 5</vt:lpstr>
      <vt:lpstr>Slide 6</vt:lpstr>
      <vt:lpstr>Slide 7</vt:lpstr>
      <vt:lpstr>Slide 8</vt:lpstr>
      <vt:lpstr>Amazon SQS Workflow</vt:lpstr>
      <vt:lpstr>Amazon SQS Availability</vt:lpstr>
      <vt:lpstr>SQS Messages</vt:lpstr>
      <vt:lpstr>SQS Message Lifecycle</vt:lpstr>
      <vt:lpstr>Slide 13</vt:lpstr>
      <vt:lpstr>SQS Auto Scaling</vt:lpstr>
      <vt:lpstr>SQS Key Points</vt:lpstr>
      <vt:lpstr>Knowledge Check</vt:lpstr>
      <vt:lpstr>Slide 17</vt:lpstr>
      <vt:lpstr>Slide 18</vt:lpstr>
      <vt:lpstr>Amazon Simple Workflow Service (SWF) Details about Amazon SWF</vt:lpstr>
      <vt:lpstr>Amazon Simple Workflow Service</vt:lpstr>
      <vt:lpstr>Amazon SWF Example</vt:lpstr>
      <vt:lpstr>SWF Actors</vt:lpstr>
      <vt:lpstr>SWF versus SQS</vt:lpstr>
      <vt:lpstr>Knowledge Check</vt:lpstr>
      <vt:lpstr>Slide 25</vt:lpstr>
      <vt:lpstr>Slide 26</vt:lpstr>
      <vt:lpstr>Amazon Simple Notification Service (SNS) Details about Amazon SNS</vt:lpstr>
      <vt:lpstr>Amazon SNS</vt:lpstr>
      <vt:lpstr>Slide 29</vt:lpstr>
      <vt:lpstr>Push Model</vt:lpstr>
      <vt:lpstr>Slide 31</vt:lpstr>
      <vt:lpstr>SNS Topics</vt:lpstr>
      <vt:lpstr>SNS Features</vt:lpstr>
      <vt:lpstr>SNS versus SQS</vt:lpstr>
      <vt:lpstr>Demo 1: Amazon SNS Demonstrate how to configure Amazon SNS to send notifications</vt:lpstr>
      <vt:lpstr>Knowledge Check</vt:lpstr>
      <vt:lpstr>Slide 37</vt:lpstr>
      <vt:lpstr>Slide 38</vt:lpstr>
      <vt:lpstr>Amazon Elastic Transcoder Overview of Amazon Elastic Transcoder</vt:lpstr>
      <vt:lpstr>What is Elastic Transcoder?     Elastic Transcoder is an aws service used to convert the media files stored in an S3 bucket into the media files in different formats supported by different devices.      Elastic Transcoder is a media transcoder in the cloud.      It is used to convert media files from their original source format into different formats that will play on smartphones, tablets, PC's, etc.      It provides transcoding presets for popular output formats means that you don't need to guess about which settings work best on particular devices.     If you use Elastic Transcoder, then you need to pay based on the minutes that you transcode and the resolution at which you transcode. </vt:lpstr>
      <vt:lpstr>Amazon Elastic Transcoder</vt:lpstr>
      <vt:lpstr>Elastic Transcoder Example</vt:lpstr>
      <vt:lpstr>Slide 43</vt:lpstr>
      <vt:lpstr>Slide 44</vt:lpstr>
      <vt:lpstr>Knowledge Check</vt:lpstr>
      <vt:lpstr>Slide 46</vt:lpstr>
      <vt:lpstr>Slide 47</vt:lpstr>
      <vt:lpstr>Application Services Best Practices Overview of AWS recommended Application Services best practices</vt:lpstr>
      <vt:lpstr>SQS Best Practices</vt:lpstr>
      <vt:lpstr>SWF Best Practices</vt:lpstr>
      <vt:lpstr>SNS Best Practices</vt:lpstr>
      <vt:lpstr>Application Services Costs Overview of costs associated with Application Services</vt:lpstr>
      <vt:lpstr>Application Services Costs</vt:lpstr>
      <vt:lpstr>Practice Assignment: Amazon SNS Configure an SNS topic to send alerts</vt:lpstr>
      <vt:lpstr>Amazon SNS Notifications</vt:lpstr>
      <vt:lpstr>Key Takeaways</vt:lpstr>
      <vt:lpstr>Key Takeaways</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saavan</dc:creator>
  <cp:lastModifiedBy>Administrator</cp:lastModifiedBy>
  <cp:revision>12</cp:revision>
  <dcterms:created xsi:type="dcterms:W3CDTF">2020-12-14T09:57:05Z</dcterms:created>
  <dcterms:modified xsi:type="dcterms:W3CDTF">2020-12-17T11:32:45Z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2016-06-14T00:00:00Z</vt:filetime>
  </property>
  <property fmtid="{D5CDD505-2E9C-101B-9397-08002B2CF9AE}" pid="3" name="Creator">
    <vt:lpwstr>Microsoft® PowerPoint® 2013</vt:lpwstr>
  </property>
  <property fmtid="{D5CDD505-2E9C-101B-9397-08002B2CF9AE}" pid="4" name="LastSaved">
    <vt:filetime>2020-12-14T00:00:00Z</vt:filetime>
  </property>
</Properties>
</file>