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wdp" ContentType="image/vnd.ms-photo"/>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56" r:id="rId2"/>
    <p:sldId id="294" r:id="rId3"/>
    <p:sldId id="295" r:id="rId4"/>
    <p:sldId id="284" r:id="rId5"/>
    <p:sldId id="289" r:id="rId6"/>
    <p:sldId id="285" r:id="rId7"/>
    <p:sldId id="292" r:id="rId8"/>
    <p:sldId id="293" r:id="rId9"/>
    <p:sldId id="299" r:id="rId10"/>
    <p:sldId id="288" r:id="rId11"/>
    <p:sldId id="296" r:id="rId12"/>
    <p:sldId id="300" r:id="rId13"/>
    <p:sldId id="301" r:id="rId14"/>
    <p:sldId id="302" r:id="rId15"/>
    <p:sldId id="277" r:id="rId16"/>
    <p:sldId id="278" r:id="rId17"/>
    <p:sldId id="297" r:id="rId18"/>
    <p:sldId id="303" r:id="rId19"/>
    <p:sldId id="304" r:id="rId20"/>
    <p:sldId id="305" r:id="rId21"/>
    <p:sldId id="306" r:id="rId22"/>
    <p:sldId id="307" r:id="rId23"/>
    <p:sldId id="308" r:id="rId24"/>
    <p:sldId id="309" r:id="rId25"/>
    <p:sldId id="311" r:id="rId26"/>
    <p:sldId id="310" r:id="rId27"/>
    <p:sldId id="312" r:id="rId28"/>
    <p:sldId id="314" r:id="rId29"/>
    <p:sldId id="313" r:id="rId30"/>
    <p:sldId id="315" r:id="rId31"/>
    <p:sldId id="320" r:id="rId32"/>
    <p:sldId id="317" r:id="rId33"/>
    <p:sldId id="318" r:id="rId34"/>
    <p:sldId id="321" r:id="rId35"/>
    <p:sldId id="319" r:id="rId36"/>
    <p:sldId id="322" r:id="rId37"/>
    <p:sldId id="323" r:id="rId38"/>
    <p:sldId id="324" r:id="rId39"/>
    <p:sldId id="325" r:id="rId40"/>
    <p:sldId id="416" r:id="rId41"/>
    <p:sldId id="417" r:id="rId42"/>
    <p:sldId id="418" r:id="rId43"/>
    <p:sldId id="419" r:id="rId44"/>
    <p:sldId id="420" r:id="rId45"/>
    <p:sldId id="280" r:id="rId46"/>
    <p:sldId id="290" r:id="rId47"/>
    <p:sldId id="291" r:id="rId48"/>
    <p:sldId id="326" r:id="rId49"/>
    <p:sldId id="330" r:id="rId50"/>
    <p:sldId id="327" r:id="rId51"/>
    <p:sldId id="329" r:id="rId52"/>
    <p:sldId id="331" r:id="rId53"/>
    <p:sldId id="332" r:id="rId54"/>
    <p:sldId id="333" r:id="rId55"/>
    <p:sldId id="342" r:id="rId56"/>
    <p:sldId id="334" r:id="rId57"/>
    <p:sldId id="343" r:id="rId58"/>
    <p:sldId id="335" r:id="rId59"/>
    <p:sldId id="344" r:id="rId60"/>
    <p:sldId id="348" r:id="rId61"/>
    <p:sldId id="336" r:id="rId62"/>
    <p:sldId id="338" r:id="rId63"/>
    <p:sldId id="339" r:id="rId64"/>
    <p:sldId id="345" r:id="rId65"/>
    <p:sldId id="341" r:id="rId66"/>
    <p:sldId id="346" r:id="rId67"/>
    <p:sldId id="340" r:id="rId68"/>
    <p:sldId id="347" r:id="rId69"/>
    <p:sldId id="350" r:id="rId70"/>
    <p:sldId id="351" r:id="rId71"/>
    <p:sldId id="352" r:id="rId72"/>
    <p:sldId id="353" r:id="rId73"/>
    <p:sldId id="355" r:id="rId74"/>
    <p:sldId id="357" r:id="rId75"/>
    <p:sldId id="356" r:id="rId76"/>
    <p:sldId id="358" r:id="rId77"/>
    <p:sldId id="359" r:id="rId78"/>
    <p:sldId id="360" r:id="rId79"/>
    <p:sldId id="361" r:id="rId80"/>
    <p:sldId id="362" r:id="rId81"/>
    <p:sldId id="363" r:id="rId82"/>
    <p:sldId id="364" r:id="rId83"/>
    <p:sldId id="365" r:id="rId84"/>
    <p:sldId id="366" r:id="rId85"/>
    <p:sldId id="367" r:id="rId86"/>
    <p:sldId id="368" r:id="rId87"/>
    <p:sldId id="369" r:id="rId88"/>
    <p:sldId id="370" r:id="rId89"/>
    <p:sldId id="371" r:id="rId90"/>
    <p:sldId id="372" r:id="rId91"/>
    <p:sldId id="373" r:id="rId92"/>
    <p:sldId id="374" r:id="rId93"/>
    <p:sldId id="375" r:id="rId94"/>
    <p:sldId id="376" r:id="rId95"/>
    <p:sldId id="377" r:id="rId96"/>
    <p:sldId id="401" r:id="rId97"/>
    <p:sldId id="378" r:id="rId98"/>
    <p:sldId id="379" r:id="rId99"/>
    <p:sldId id="380" r:id="rId100"/>
    <p:sldId id="382" r:id="rId101"/>
    <p:sldId id="381" r:id="rId102"/>
    <p:sldId id="383" r:id="rId103"/>
    <p:sldId id="384" r:id="rId104"/>
    <p:sldId id="385" r:id="rId105"/>
    <p:sldId id="386" r:id="rId106"/>
    <p:sldId id="396" r:id="rId107"/>
    <p:sldId id="388" r:id="rId108"/>
    <p:sldId id="389" r:id="rId109"/>
    <p:sldId id="394" r:id="rId110"/>
    <p:sldId id="395" r:id="rId111"/>
    <p:sldId id="390" r:id="rId112"/>
    <p:sldId id="391" r:id="rId113"/>
    <p:sldId id="392" r:id="rId114"/>
    <p:sldId id="393" r:id="rId115"/>
    <p:sldId id="397" r:id="rId116"/>
    <p:sldId id="398" r:id="rId117"/>
    <p:sldId id="399" r:id="rId118"/>
    <p:sldId id="403" r:id="rId119"/>
    <p:sldId id="415" r:id="rId120"/>
    <p:sldId id="404" r:id="rId121"/>
    <p:sldId id="405" r:id="rId122"/>
    <p:sldId id="406" r:id="rId123"/>
    <p:sldId id="407" r:id="rId124"/>
    <p:sldId id="408" r:id="rId125"/>
    <p:sldId id="409" r:id="rId126"/>
    <p:sldId id="410" r:id="rId127"/>
    <p:sldId id="411" r:id="rId128"/>
    <p:sldId id="412" r:id="rId129"/>
    <p:sldId id="413" r:id="rId130"/>
    <p:sldId id="414" r:id="rId1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8599" autoAdjust="0"/>
  </p:normalViewPr>
  <p:slideViewPr>
    <p:cSldViewPr>
      <p:cViewPr>
        <p:scale>
          <a:sx n="80" d="100"/>
          <a:sy n="80" d="100"/>
        </p:scale>
        <p:origin x="-108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87739FF9-18C8-465F-B314-6764D0FD357E}" type="datetimeFigureOut">
              <a:rPr lang="en-US" smtClean="0"/>
              <a:pPr/>
              <a:t>11/12/2021</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E41E131-F169-4BA4-BBB6-ABEAEE3B890A}"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7739FF9-18C8-465F-B314-6764D0FD357E}" type="datetimeFigureOut">
              <a:rPr lang="en-US" smtClean="0"/>
              <a:pPr/>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1E131-F169-4BA4-BBB6-ABEAEE3B890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7739FF9-18C8-465F-B314-6764D0FD357E}" type="datetimeFigureOut">
              <a:rPr lang="en-US" smtClean="0"/>
              <a:pPr/>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1E131-F169-4BA4-BBB6-ABEAEE3B890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7739FF9-18C8-465F-B314-6764D0FD357E}" type="datetimeFigureOut">
              <a:rPr lang="en-US" smtClean="0"/>
              <a:pPr/>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1E131-F169-4BA4-BBB6-ABEAEE3B890A}" type="slidenum">
              <a:rPr lang="en-US" smtClean="0"/>
              <a:pPr/>
              <a:t>‹#›</a:t>
            </a:fld>
            <a:endParaRPr lang="en-US"/>
          </a:p>
        </p:txBody>
      </p:sp>
      <p:pic>
        <p:nvPicPr>
          <p:cNvPr id="7" name="Picture 6" descr="1.JPG"/>
          <p:cNvPicPr>
            <a:picLocks noChangeAspect="1"/>
          </p:cNvPicPr>
          <p:nvPr userDrawn="1"/>
        </p:nvPicPr>
        <p:blipFill>
          <a:blip r:embed="rId2" cstate="print"/>
          <a:stretch>
            <a:fillRect/>
          </a:stretch>
        </p:blipFill>
        <p:spPr>
          <a:xfrm>
            <a:off x="7734300" y="0"/>
            <a:ext cx="1409700" cy="1447800"/>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7739FF9-18C8-465F-B314-6764D0FD357E}" type="datetimeFigureOut">
              <a:rPr lang="en-US" smtClean="0"/>
              <a:pPr/>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1E131-F169-4BA4-BBB6-ABEAEE3B890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7739FF9-18C8-465F-B314-6764D0FD357E}" type="datetimeFigureOut">
              <a:rPr lang="en-US" smtClean="0"/>
              <a:pPr/>
              <a:t>11/12/2021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1E131-F169-4BA4-BBB6-ABEAEE3B890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87739FF9-18C8-465F-B314-6764D0FD357E}" type="datetimeFigureOut">
              <a:rPr lang="en-US" smtClean="0"/>
              <a:pPr/>
              <a:t>11/12/2021</a:t>
            </a:fld>
            <a:endParaRPr lang="en-US"/>
          </a:p>
        </p:txBody>
      </p:sp>
      <p:sp>
        <p:nvSpPr>
          <p:cNvPr id="27" name="Slide Number Placeholder 26"/>
          <p:cNvSpPr>
            <a:spLocks noGrp="1"/>
          </p:cNvSpPr>
          <p:nvPr>
            <p:ph type="sldNum" sz="quarter" idx="11"/>
          </p:nvPr>
        </p:nvSpPr>
        <p:spPr/>
        <p:txBody>
          <a:bodyPr rtlCol="0"/>
          <a:lstStyle/>
          <a:p>
            <a:fld id="{BE41E131-F169-4BA4-BBB6-ABEAEE3B890A}"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87739FF9-18C8-465F-B314-6764D0FD357E}" type="datetimeFigureOut">
              <a:rPr lang="en-US" smtClean="0"/>
              <a:pPr/>
              <a:t>11/12/2021</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E41E131-F169-4BA4-BBB6-ABEAEE3B890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739FF9-18C8-465F-B314-6764D0FD357E}" type="datetimeFigureOut">
              <a:rPr lang="en-US" smtClean="0"/>
              <a:pPr/>
              <a:t>11/12/2021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41E131-F169-4BA4-BBB6-ABEAEE3B890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7739FF9-18C8-465F-B314-6764D0FD357E}" type="datetimeFigureOut">
              <a:rPr lang="en-US" smtClean="0"/>
              <a:pPr/>
              <a:t>11/12/2021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1E131-F169-4BA4-BBB6-ABEAEE3B890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7739FF9-18C8-465F-B314-6764D0FD357E}" type="datetimeFigureOut">
              <a:rPr lang="en-US" smtClean="0"/>
              <a:pPr/>
              <a:t>11/12/2021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1E131-F169-4BA4-BBB6-ABEAEE3B890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87739FF9-18C8-465F-B314-6764D0FD357E}" type="datetimeFigureOut">
              <a:rPr lang="en-US" smtClean="0"/>
              <a:pPr/>
              <a:t>11/12/2021</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E41E131-F169-4BA4-BBB6-ABEAEE3B890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iming>
    <p:tnLst>
      <p:par>
        <p:cTn id="1" dur="indefinite" restart="never" nodeType="tmRoot"/>
      </p:par>
    </p:tnLst>
  </p:timing>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00.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w3schools.com/python/ref_keyword_elif.asp"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javatpoint.com/classification-of-programming-language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133600"/>
            <a:ext cx="7772400" cy="990600"/>
          </a:xfrm>
          <a:effectLst>
            <a:outerShdw blurRad="50800" dist="50800" dir="5400000" algn="ctr" rotWithShape="0">
              <a:schemeClr val="bg1"/>
            </a:outerShdw>
          </a:effectLst>
        </p:spPr>
        <p:txBody>
          <a:bodyPr>
            <a:noAutofit/>
          </a:bodyPr>
          <a:lstStyle/>
          <a:p>
            <a:r>
              <a:rPr lang="en-US" sz="6600" dirty="0" smtClean="0">
                <a:solidFill>
                  <a:srgbClr val="00B0F0"/>
                </a:solidFill>
                <a:latin typeface="Times New Roman" pitchFamily="18" charset="0"/>
                <a:cs typeface="Times New Roman" pitchFamily="18" charset="0"/>
              </a:rPr>
              <a:t>PYTHON</a:t>
            </a:r>
            <a:endParaRPr lang="en-US" sz="6600" dirty="0">
              <a:solidFill>
                <a:srgbClr val="00B0F0"/>
              </a:solidFill>
              <a:latin typeface="Times New Roman" pitchFamily="18" charset="0"/>
              <a:cs typeface="Times New Roman" pitchFamily="18" charset="0"/>
            </a:endParaRPr>
          </a:p>
        </p:txBody>
      </p:sp>
      <p:sp>
        <p:nvSpPr>
          <p:cNvPr id="3" name="Subtitle 2"/>
          <p:cNvSpPr>
            <a:spLocks noGrp="1"/>
          </p:cNvSpPr>
          <p:nvPr>
            <p:ph type="subTitle" idx="1"/>
          </p:nvPr>
        </p:nvSpPr>
        <p:spPr>
          <a:xfrm>
            <a:off x="0" y="4343400"/>
            <a:ext cx="6248400" cy="1143000"/>
          </a:xfrm>
        </p:spPr>
        <p:txBody>
          <a:bodyPr/>
          <a:lstStyle/>
          <a:p>
            <a:r>
              <a:rPr lang="en-US" dirty="0" smtClean="0"/>
              <a:t>-</a:t>
            </a:r>
            <a:endParaRPr lang="en-US" dirty="0"/>
          </a:p>
        </p:txBody>
      </p:sp>
      <p:pic>
        <p:nvPicPr>
          <p:cNvPr id="4098" name="Picture 2" descr="C:\Users\admin\Desktop\SCK\Odd Semester -2020\Python\1.JPG"/>
          <p:cNvPicPr>
            <a:picLocks noChangeAspect="1" noChangeArrowheads="1"/>
          </p:cNvPicPr>
          <p:nvPr/>
        </p:nvPicPr>
        <p:blipFill>
          <a:blip r:embed="rId2" cstate="print">
            <a:clrChange>
              <a:clrFrom>
                <a:srgbClr val="FFFFFF"/>
              </a:clrFrom>
              <a:clrTo>
                <a:srgbClr val="FFFFFF">
                  <a:alpha val="0"/>
                </a:srgbClr>
              </a:clrTo>
            </a:clrChange>
            <a:extLst>
              <a:ext uri="{BEBA8EAE-BF5A-486C-A8C5-ECC9F3942E4B}">
                <a14:imgProps xmlns="" xmlns:a14="http://schemas.microsoft.com/office/drawing/2010/main">
                  <a14:imgLayer r:embed="rId3">
                    <a14:imgEffect>
                      <a14:sharpenSoften amount="50000"/>
                    </a14:imgEffect>
                  </a14:imgLayer>
                </a14:imgProps>
              </a:ext>
            </a:extLst>
          </a:blip>
          <a:srcRect/>
          <a:stretch>
            <a:fillRect/>
          </a:stretch>
        </p:blipFill>
        <p:spPr bwMode="auto">
          <a:xfrm>
            <a:off x="7713726" y="3048"/>
            <a:ext cx="1409700" cy="1343025"/>
          </a:xfrm>
          <a:prstGeom prst="rect">
            <a:avLst/>
          </a:prstGeom>
          <a:effectLst>
            <a:glow rad="127000">
              <a:schemeClr val="accent1">
                <a:alpha val="95000"/>
              </a:schemeClr>
            </a:glow>
            <a:outerShdw blurRad="50800" dist="50800" dir="5400000" sx="1000" sy="1000" algn="ctr" rotWithShape="0">
              <a:schemeClr val="bg1">
                <a:alpha val="0"/>
              </a:schemeClr>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087" y="899160"/>
            <a:ext cx="8229600" cy="1066800"/>
          </a:xfrm>
        </p:spPr>
        <p:txBody>
          <a:bodyPr>
            <a:normAutofit/>
          </a:bodyPr>
          <a:lstStyle/>
          <a:p>
            <a:r>
              <a:rPr lang="en-US" sz="3600" b="1" dirty="0" smtClean="0">
                <a:latin typeface="Times New Roman" panose="02020603050405020304" pitchFamily="18" charset="0"/>
                <a:cs typeface="Times New Roman" panose="02020603050405020304" pitchFamily="18" charset="0"/>
              </a:rPr>
              <a:t>Where is Python used in the industry?</a:t>
            </a:r>
            <a:endParaRPr lang="en-US" sz="3600" b="1" dirty="0">
              <a:latin typeface="Times New Roman" panose="02020603050405020304" pitchFamily="18" charset="0"/>
              <a:cs typeface="Times New Roman" panose="02020603050405020304" pitchFamily="18" charset="0"/>
            </a:endParaRPr>
          </a:p>
        </p:txBody>
      </p:sp>
      <p:pic>
        <p:nvPicPr>
          <p:cNvPr id="4099" name="Picture 3"/>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460375" y="1932432"/>
            <a:ext cx="2282825" cy="175259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AutoShape 5" descr="Google has a new logo - The Verge"/>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How to Customize Subtitles in Netflix – Gadgets To Use"/>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5" name="Picture 9"/>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505200" y="1905000"/>
            <a:ext cx="2209800" cy="1752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7" name="AutoShape 11" descr="How to use the Dropbox desktop app - TechRepublic"/>
          <p:cNvSpPr>
            <a:spLocks noChangeAspect="1" noChangeArrowheads="1"/>
          </p:cNvSpPr>
          <p:nvPr/>
        </p:nvSpPr>
        <p:spPr bwMode="auto">
          <a:xfrm>
            <a:off x="460375" y="1603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8" name="Picture 1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324600" y="1932432"/>
            <a:ext cx="1966913" cy="172516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8" name="AutoShape 14" descr="National Security Agency - Wikipedia"/>
          <p:cNvSpPr>
            <a:spLocks noChangeAspect="1" noChangeArrowheads="1"/>
          </p:cNvSpPr>
          <p:nvPr/>
        </p:nvSpPr>
        <p:spPr bwMode="auto">
          <a:xfrm>
            <a:off x="612775" y="3127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11" name="Picture 15"/>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362075" y="4572000"/>
            <a:ext cx="2143125" cy="1905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4112" name="Picture 16"/>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5286375" y="4514088"/>
            <a:ext cx="2409825" cy="1895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413087420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85800"/>
            <a:ext cx="8229600" cy="1066800"/>
          </a:xfrm>
        </p:spPr>
        <p:txBody>
          <a:bodyPr>
            <a:normAutofit fontScale="90000"/>
          </a:bodyPr>
          <a:lstStyle/>
          <a:p>
            <a:r>
              <a:rPr lang="en-US" dirty="0" smtClean="0"/>
              <a:t/>
            </a:r>
            <a:br>
              <a:rPr lang="en-US" dirty="0" smtClean="0"/>
            </a:br>
            <a:r>
              <a:rPr lang="en-US" dirty="0"/>
              <a:t/>
            </a:r>
            <a:br>
              <a:rPr lang="en-US" dirty="0"/>
            </a:br>
            <a:r>
              <a:rPr lang="en-US" dirty="0" smtClean="0"/>
              <a:t>Using </a:t>
            </a:r>
            <a:r>
              <a:rPr lang="en-US" dirty="0"/>
              <a:t>else with while loop</a:t>
            </a:r>
            <a:br>
              <a:rPr lang="en-US" dirty="0"/>
            </a:br>
            <a:r>
              <a:rPr lang="en-US" dirty="0"/>
              <a:t/>
            </a:r>
            <a:br>
              <a:rPr lang="en-US" dirty="0"/>
            </a:br>
            <a:endParaRPr lang="en-US" dirty="0"/>
          </a:p>
        </p:txBody>
      </p:sp>
      <p:sp>
        <p:nvSpPr>
          <p:cNvPr id="3" name="Content Placeholder 2"/>
          <p:cNvSpPr>
            <a:spLocks noGrp="1"/>
          </p:cNvSpPr>
          <p:nvPr>
            <p:ph idx="1"/>
          </p:nvPr>
        </p:nvSpPr>
        <p:spPr>
          <a:xfrm>
            <a:off x="381000" y="1752600"/>
            <a:ext cx="8229600" cy="4325112"/>
          </a:xfrm>
        </p:spPr>
        <p:txBody>
          <a:bodyPr>
            <a:normAutofit/>
          </a:bodyPr>
          <a:lstStyle/>
          <a:p>
            <a:r>
              <a:rPr lang="en-US" sz="1800" dirty="0"/>
              <a:t>Python allows us to use the else statement with the while loop also. The else block is executed when the condition given in the while statement becomes false.</a:t>
            </a:r>
          </a:p>
        </p:txBody>
      </p:sp>
      <p:pic>
        <p:nvPicPr>
          <p:cNvPr id="5632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5800" y="2819400"/>
            <a:ext cx="2676525" cy="2743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54888708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7346"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381000" y="838200"/>
            <a:ext cx="5257800" cy="56959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64243679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229600" cy="1066800"/>
          </a:xfrm>
        </p:spPr>
        <p:txBody>
          <a:bodyPr>
            <a:normAutofit fontScale="90000"/>
          </a:bodyPr>
          <a:lstStyle/>
          <a:p>
            <a:r>
              <a:rPr lang="en-US" dirty="0" smtClean="0"/>
              <a:t/>
            </a:r>
            <a:br>
              <a:rPr lang="en-US" dirty="0" smtClean="0"/>
            </a:br>
            <a:r>
              <a:rPr lang="en-US" dirty="0"/>
              <a:t/>
            </a:r>
            <a:br>
              <a:rPr lang="en-US" dirty="0"/>
            </a:br>
            <a:r>
              <a:rPr lang="en-US" dirty="0" smtClean="0"/>
              <a:t>Python </a:t>
            </a:r>
            <a:r>
              <a:rPr lang="en-US" dirty="0"/>
              <a:t>break statement</a:t>
            </a:r>
            <a:br>
              <a:rPr lang="en-US" dirty="0"/>
            </a:br>
            <a:r>
              <a:rPr lang="en-US" dirty="0"/>
              <a:t/>
            </a:r>
            <a:br>
              <a:rPr lang="en-US" dirty="0"/>
            </a:br>
            <a:endParaRPr lang="en-US" dirty="0"/>
          </a:p>
        </p:txBody>
      </p:sp>
      <p:sp>
        <p:nvSpPr>
          <p:cNvPr id="3" name="Content Placeholder 2"/>
          <p:cNvSpPr>
            <a:spLocks noGrp="1"/>
          </p:cNvSpPr>
          <p:nvPr>
            <p:ph idx="1"/>
          </p:nvPr>
        </p:nvSpPr>
        <p:spPr>
          <a:xfrm>
            <a:off x="304800" y="1752600"/>
            <a:ext cx="8229600" cy="4325112"/>
          </a:xfrm>
        </p:spPr>
        <p:txBody>
          <a:bodyPr>
            <a:normAutofit/>
          </a:bodyPr>
          <a:lstStyle/>
          <a:p>
            <a:r>
              <a:rPr lang="en-US" sz="1800" dirty="0"/>
              <a:t>The break is a keyword in python which is used to bring the program control out of the loop. The break statement breaks the loops one by one, i.e., in the case of nested loops, it breaks the inner loop first and then proceeds to outer loops. </a:t>
            </a:r>
            <a:endParaRPr lang="en-US" sz="1800" dirty="0" smtClean="0"/>
          </a:p>
          <a:p>
            <a:r>
              <a:rPr lang="en-US" sz="1800" dirty="0"/>
              <a:t>The syntax of the break is given below.</a:t>
            </a:r>
          </a:p>
          <a:p>
            <a:r>
              <a:rPr lang="en-US" sz="1800" dirty="0"/>
              <a:t/>
            </a:r>
            <a:br>
              <a:rPr lang="en-US" sz="1800" dirty="0"/>
            </a:br>
            <a:endParaRPr lang="en-US" sz="1800" dirty="0"/>
          </a:p>
        </p:txBody>
      </p:sp>
      <p:pic>
        <p:nvPicPr>
          <p:cNvPr id="5837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62000" y="3081338"/>
            <a:ext cx="3581400" cy="118586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83900098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939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33400" y="1219200"/>
            <a:ext cx="3962400" cy="5257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400233773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85800"/>
            <a:ext cx="8229600" cy="1066800"/>
          </a:xfrm>
        </p:spPr>
        <p:txBody>
          <a:bodyPr>
            <a:normAutofit fontScale="90000"/>
          </a:bodyPr>
          <a:lstStyle/>
          <a:p>
            <a:r>
              <a:rPr lang="en-US" dirty="0" smtClean="0"/>
              <a:t/>
            </a:r>
            <a:br>
              <a:rPr lang="en-US" dirty="0" smtClean="0"/>
            </a:br>
            <a:r>
              <a:rPr lang="en-US" dirty="0" smtClean="0"/>
              <a:t>Python </a:t>
            </a:r>
            <a:r>
              <a:rPr lang="en-US" dirty="0"/>
              <a:t>continue Statement</a:t>
            </a:r>
            <a:br>
              <a:rPr lang="en-US" dirty="0"/>
            </a:br>
            <a:r>
              <a:rPr lang="en-US" dirty="0"/>
              <a:t/>
            </a:r>
            <a:br>
              <a:rPr lang="en-US" dirty="0"/>
            </a:br>
            <a:endParaRPr lang="en-US" dirty="0"/>
          </a:p>
        </p:txBody>
      </p:sp>
      <p:sp>
        <p:nvSpPr>
          <p:cNvPr id="3" name="Content Placeholder 2"/>
          <p:cNvSpPr>
            <a:spLocks noGrp="1"/>
          </p:cNvSpPr>
          <p:nvPr>
            <p:ph idx="1"/>
          </p:nvPr>
        </p:nvSpPr>
        <p:spPr>
          <a:xfrm>
            <a:off x="304800" y="1371600"/>
            <a:ext cx="8229600" cy="5486400"/>
          </a:xfrm>
        </p:spPr>
        <p:txBody>
          <a:bodyPr>
            <a:normAutofit/>
          </a:bodyPr>
          <a:lstStyle/>
          <a:p>
            <a:pPr>
              <a:spcBef>
                <a:spcPts val="0"/>
              </a:spcBef>
            </a:pPr>
            <a:r>
              <a:rPr lang="en-US" sz="1800" dirty="0"/>
              <a:t>The continue statement in Python is used to bring the program control to the beginning of the loop. The continue statement skips the remaining lines of code inside the loop and start with the next iteration.</a:t>
            </a:r>
          </a:p>
        </p:txBody>
      </p:sp>
      <p:pic>
        <p:nvPicPr>
          <p:cNvPr id="6041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62000" y="2667000"/>
            <a:ext cx="3505200" cy="28194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60419"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403953" y="2514600"/>
            <a:ext cx="2962275" cy="3048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71687759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Pass </a:t>
            </a:r>
            <a:r>
              <a:rPr lang="en-US" dirty="0"/>
              <a:t>Statement</a:t>
            </a:r>
            <a:br>
              <a:rPr lang="en-US" dirty="0"/>
            </a:br>
            <a:endParaRPr lang="en-US" dirty="0"/>
          </a:p>
        </p:txBody>
      </p:sp>
      <p:sp>
        <p:nvSpPr>
          <p:cNvPr id="3" name="Content Placeholder 2"/>
          <p:cNvSpPr>
            <a:spLocks noGrp="1"/>
          </p:cNvSpPr>
          <p:nvPr>
            <p:ph idx="1"/>
          </p:nvPr>
        </p:nvSpPr>
        <p:spPr/>
        <p:txBody>
          <a:bodyPr>
            <a:normAutofit/>
          </a:bodyPr>
          <a:lstStyle/>
          <a:p>
            <a:r>
              <a:rPr lang="en-US" sz="1800" dirty="0"/>
              <a:t>The pass statement is a null operation since nothing happens when it is executed. It is used in the cases where a statement is syntactically needed but we don't want to use any executable </a:t>
            </a:r>
            <a:r>
              <a:rPr lang="en-US" sz="1800" dirty="0" smtClean="0"/>
              <a:t>statement </a:t>
            </a:r>
            <a:r>
              <a:rPr lang="en-US" sz="1800" dirty="0"/>
              <a:t>at its place</a:t>
            </a:r>
            <a:r>
              <a:rPr lang="en-US" sz="1800" dirty="0" smtClean="0"/>
              <a:t>.</a:t>
            </a:r>
          </a:p>
          <a:p>
            <a:r>
              <a:rPr lang="en-US" sz="1800" dirty="0"/>
              <a:t>For example, it can be used while overriding a parent class method in the subclass but don't want to give its specific implementation in the subclass.</a:t>
            </a:r>
          </a:p>
          <a:p>
            <a:r>
              <a:rPr lang="en-US" sz="1800" dirty="0"/>
              <a:t>Pass is also used where the code will be written somewhere but not yet written in the program file. Consider the following example.</a:t>
            </a:r>
          </a:p>
          <a:p>
            <a:endParaRPr lang="en-US" sz="1800" dirty="0"/>
          </a:p>
        </p:txBody>
      </p:sp>
    </p:spTree>
    <p:extLst>
      <p:ext uri="{BB962C8B-B14F-4D97-AF65-F5344CB8AC3E}">
        <p14:creationId xmlns="" xmlns:p14="http://schemas.microsoft.com/office/powerpoint/2010/main" val="323695225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for </a:t>
            </a:r>
            <a:r>
              <a:rPr lang="en-US" dirty="0" err="1"/>
              <a:t>i</a:t>
            </a:r>
            <a:r>
              <a:rPr lang="en-US" dirty="0"/>
              <a:t> in range(1, 11):</a:t>
            </a:r>
            <a:br>
              <a:rPr lang="en-US" dirty="0"/>
            </a:br>
            <a:r>
              <a:rPr lang="en-US" dirty="0"/>
              <a:t>    if(i%2==0):</a:t>
            </a:r>
            <a:br>
              <a:rPr lang="en-US" dirty="0"/>
            </a:br>
            <a:r>
              <a:rPr lang="en-US" dirty="0"/>
              <a:t>        pass</a:t>
            </a:r>
            <a:br>
              <a:rPr lang="en-US" dirty="0"/>
            </a:br>
            <a:r>
              <a:rPr lang="en-US" dirty="0"/>
              <a:t>    else:</a:t>
            </a:r>
            <a:br>
              <a:rPr lang="en-US" dirty="0"/>
            </a:br>
            <a:r>
              <a:rPr lang="en-US" dirty="0"/>
              <a:t>        print(</a:t>
            </a:r>
            <a:r>
              <a:rPr lang="en-US" dirty="0" err="1"/>
              <a:t>i</a:t>
            </a:r>
            <a:r>
              <a:rPr lang="en-US" dirty="0"/>
              <a:t>)</a:t>
            </a:r>
            <a:br>
              <a:rPr lang="en-US" dirty="0"/>
            </a:br>
            <a:r>
              <a:rPr lang="en-US" dirty="0"/>
              <a:t> </a:t>
            </a:r>
          </a:p>
        </p:txBody>
      </p:sp>
    </p:spTree>
    <p:extLst>
      <p:ext uri="{BB962C8B-B14F-4D97-AF65-F5344CB8AC3E}">
        <p14:creationId xmlns="" xmlns:p14="http://schemas.microsoft.com/office/powerpoint/2010/main" val="375255092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09600"/>
            <a:ext cx="8229600" cy="1066800"/>
          </a:xfrm>
        </p:spPr>
        <p:txBody>
          <a:bodyPr>
            <a:normAutofit fontScale="90000"/>
          </a:bodyPr>
          <a:lstStyle/>
          <a:p>
            <a:r>
              <a:rPr lang="en-US" dirty="0" smtClean="0"/>
              <a:t/>
            </a:r>
            <a:br>
              <a:rPr lang="en-US" dirty="0" smtClean="0"/>
            </a:br>
            <a:r>
              <a:rPr lang="en-US" dirty="0"/>
              <a:t/>
            </a:r>
            <a:br>
              <a:rPr lang="en-US" dirty="0"/>
            </a:br>
            <a:r>
              <a:rPr lang="en-US" dirty="0" smtClean="0"/>
              <a:t>Python </a:t>
            </a:r>
            <a:r>
              <a:rPr lang="en-US" dirty="0"/>
              <a:t>Function</a:t>
            </a:r>
            <a:br>
              <a:rPr lang="en-US" dirty="0"/>
            </a:br>
            <a:r>
              <a:rPr lang="en-US" dirty="0"/>
              <a:t/>
            </a:r>
            <a:br>
              <a:rPr lang="en-US" dirty="0"/>
            </a:br>
            <a:endParaRPr lang="en-US" dirty="0"/>
          </a:p>
        </p:txBody>
      </p:sp>
      <p:sp>
        <p:nvSpPr>
          <p:cNvPr id="3" name="Content Placeholder 2"/>
          <p:cNvSpPr>
            <a:spLocks noGrp="1"/>
          </p:cNvSpPr>
          <p:nvPr>
            <p:ph idx="1"/>
          </p:nvPr>
        </p:nvSpPr>
        <p:spPr>
          <a:xfrm>
            <a:off x="304800" y="1524000"/>
            <a:ext cx="8229600" cy="4325112"/>
          </a:xfrm>
        </p:spPr>
        <p:txBody>
          <a:bodyPr>
            <a:normAutofit/>
          </a:bodyPr>
          <a:lstStyle/>
          <a:p>
            <a:r>
              <a:rPr lang="en-US" sz="1800" dirty="0"/>
              <a:t>Functions are the most important aspect of an application. A function can be defined as the organized block of reusable code, which can be called whenever required.</a:t>
            </a:r>
          </a:p>
          <a:p>
            <a:r>
              <a:rPr lang="en-US" sz="1800" dirty="0"/>
              <a:t>Python allows us to divide a large program into the basic building blocks known as a function. The function contains the set of programming statements enclosed by {}. A function can be called multiple times to provide reusability and modularity to the Python program.</a:t>
            </a:r>
          </a:p>
          <a:p>
            <a:r>
              <a:rPr lang="en-US" sz="1800" dirty="0"/>
              <a:t>The Function helps to programmer to break the program into the smaller part. It organizes the code very effectively and avoids the repetition of the code. As the program grows, function makes the program more organized.</a:t>
            </a:r>
          </a:p>
          <a:p>
            <a:r>
              <a:rPr lang="en-US" sz="1800" dirty="0"/>
              <a:t>Python provide us various inbuilt functions like </a:t>
            </a:r>
            <a:r>
              <a:rPr lang="en-US" sz="1800" b="1" dirty="0"/>
              <a:t>range()</a:t>
            </a:r>
            <a:r>
              <a:rPr lang="en-US" sz="1800" dirty="0"/>
              <a:t> or </a:t>
            </a:r>
            <a:r>
              <a:rPr lang="en-US" sz="1800" b="1" dirty="0"/>
              <a:t>print()</a:t>
            </a:r>
            <a:r>
              <a:rPr lang="en-US" sz="1800" dirty="0"/>
              <a:t>. Although, the user can create its functions, which can be called user-defined functions.</a:t>
            </a:r>
            <a:br>
              <a:rPr lang="en-US" sz="1800" dirty="0"/>
            </a:br>
            <a:endParaRPr lang="en-US" sz="1800" dirty="0"/>
          </a:p>
        </p:txBody>
      </p:sp>
    </p:spTree>
    <p:extLst>
      <p:ext uri="{BB962C8B-B14F-4D97-AF65-F5344CB8AC3E}">
        <p14:creationId xmlns="" xmlns:p14="http://schemas.microsoft.com/office/powerpoint/2010/main" val="5484475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800" dirty="0"/>
              <a:t>There are mainly two types of functions.</a:t>
            </a:r>
          </a:p>
          <a:p>
            <a:r>
              <a:rPr lang="en-US" sz="1800" b="1" dirty="0"/>
              <a:t>User-define functions</a:t>
            </a:r>
            <a:r>
              <a:rPr lang="en-US" sz="1800" dirty="0"/>
              <a:t> - The user-defined functions are those define by the </a:t>
            </a:r>
            <a:r>
              <a:rPr lang="en-US" sz="1800" b="1" dirty="0"/>
              <a:t>user</a:t>
            </a:r>
            <a:r>
              <a:rPr lang="en-US" sz="1800" dirty="0"/>
              <a:t> to perform the specific task.</a:t>
            </a:r>
          </a:p>
          <a:p>
            <a:r>
              <a:rPr lang="en-US" sz="1800" b="1" dirty="0"/>
              <a:t>Built-in functions</a:t>
            </a:r>
            <a:r>
              <a:rPr lang="en-US" sz="1800" dirty="0"/>
              <a:t> - The built-in functions are those functions that are </a:t>
            </a:r>
            <a:r>
              <a:rPr lang="en-US" sz="1800" b="1" dirty="0"/>
              <a:t>pre-defined</a:t>
            </a:r>
            <a:r>
              <a:rPr lang="en-US" sz="1800" dirty="0"/>
              <a:t> in Python</a:t>
            </a:r>
          </a:p>
          <a:p>
            <a:endParaRPr lang="en-US" sz="1800" dirty="0"/>
          </a:p>
        </p:txBody>
      </p:sp>
      <p:pic>
        <p:nvPicPr>
          <p:cNvPr id="6349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85874" y="3945824"/>
            <a:ext cx="2952750" cy="146437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34373116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229600" cy="1066800"/>
          </a:xfrm>
        </p:spPr>
        <p:txBody>
          <a:bodyPr>
            <a:normAutofit fontScale="90000"/>
          </a:bodyPr>
          <a:lstStyle/>
          <a:p>
            <a:r>
              <a:rPr lang="en-US" dirty="0" smtClean="0"/>
              <a:t/>
            </a:r>
            <a:br>
              <a:rPr lang="en-US" dirty="0" smtClean="0"/>
            </a:br>
            <a:r>
              <a:rPr lang="en-US" dirty="0" smtClean="0"/>
              <a:t>Python </a:t>
            </a:r>
            <a:r>
              <a:rPr lang="en-US" dirty="0"/>
              <a:t>Built-in Functions</a:t>
            </a:r>
            <a:br>
              <a:rPr lang="en-US" dirty="0"/>
            </a:br>
            <a:r>
              <a:rPr lang="en-US" dirty="0"/>
              <a:t/>
            </a:r>
            <a:br>
              <a:rPr lang="en-US" dirty="0"/>
            </a:br>
            <a:endParaRPr lang="en-US" dirty="0"/>
          </a:p>
        </p:txBody>
      </p:sp>
      <p:sp>
        <p:nvSpPr>
          <p:cNvPr id="3" name="Content Placeholder 2"/>
          <p:cNvSpPr>
            <a:spLocks noGrp="1"/>
          </p:cNvSpPr>
          <p:nvPr>
            <p:ph idx="1"/>
          </p:nvPr>
        </p:nvSpPr>
        <p:spPr>
          <a:xfrm>
            <a:off x="381000" y="1524000"/>
            <a:ext cx="8229600" cy="4495800"/>
          </a:xfrm>
        </p:spPr>
        <p:txBody>
          <a:bodyPr>
            <a:normAutofit fontScale="70000" lnSpcReduction="20000"/>
          </a:bodyPr>
          <a:lstStyle/>
          <a:p>
            <a:r>
              <a:rPr lang="en-US" sz="2300" dirty="0">
                <a:latin typeface="+mj-lt"/>
              </a:rPr>
              <a:t>The Python built-in functions are defined as the functions whose functionality is pre-defined in Python</a:t>
            </a:r>
            <a:r>
              <a:rPr lang="en-US" sz="2300" dirty="0" smtClean="0">
                <a:latin typeface="+mj-lt"/>
              </a:rPr>
              <a:t>.</a:t>
            </a:r>
          </a:p>
          <a:p>
            <a:pPr marL="109728" indent="0">
              <a:buNone/>
            </a:pPr>
            <a:endParaRPr lang="en-US" sz="2300" dirty="0" smtClean="0">
              <a:latin typeface="+mj-lt"/>
            </a:endParaRPr>
          </a:p>
          <a:p>
            <a:r>
              <a:rPr lang="en-US" sz="2300" b="1" dirty="0">
                <a:latin typeface="+mj-lt"/>
              </a:rPr>
              <a:t>Python abs() Function</a:t>
            </a:r>
          </a:p>
          <a:p>
            <a:pPr lvl="1"/>
            <a:r>
              <a:rPr lang="en-US" sz="2300" dirty="0">
                <a:solidFill>
                  <a:schemeClr val="tx1"/>
                </a:solidFill>
                <a:latin typeface="+mj-lt"/>
              </a:rPr>
              <a:t>The python </a:t>
            </a:r>
            <a:r>
              <a:rPr lang="en-US" sz="2300" b="1" dirty="0">
                <a:solidFill>
                  <a:schemeClr val="tx1"/>
                </a:solidFill>
                <a:latin typeface="+mj-lt"/>
              </a:rPr>
              <a:t>abs()</a:t>
            </a:r>
            <a:r>
              <a:rPr lang="en-US" sz="2300" dirty="0">
                <a:solidFill>
                  <a:schemeClr val="tx1"/>
                </a:solidFill>
                <a:latin typeface="+mj-lt"/>
              </a:rPr>
              <a:t> function is used to return the absolute value of a number</a:t>
            </a:r>
            <a:r>
              <a:rPr lang="en-US" sz="2300" dirty="0">
                <a:latin typeface="+mj-lt"/>
              </a:rPr>
              <a:t>.</a:t>
            </a:r>
            <a:br>
              <a:rPr lang="en-US" sz="2300" dirty="0">
                <a:latin typeface="+mj-lt"/>
              </a:rPr>
            </a:br>
            <a:r>
              <a:rPr lang="en-US" sz="2300" dirty="0">
                <a:solidFill>
                  <a:schemeClr val="tx1"/>
                </a:solidFill>
                <a:latin typeface="+mj-lt"/>
              </a:rPr>
              <a:t>It takes only one argument, a number whose absolute value is to be returned. The argument can be an integer and floating-point number. If the argument is a complex number, then, abs() returns its magnitude</a:t>
            </a:r>
            <a:r>
              <a:rPr lang="en-US" sz="2300" dirty="0" smtClean="0">
                <a:solidFill>
                  <a:schemeClr val="tx1"/>
                </a:solidFill>
                <a:latin typeface="+mj-lt"/>
              </a:rPr>
              <a:t>.</a:t>
            </a:r>
          </a:p>
          <a:p>
            <a:pPr lvl="1"/>
            <a:endParaRPr lang="en-US" sz="2300" dirty="0" smtClean="0">
              <a:solidFill>
                <a:schemeClr val="tx1"/>
              </a:solidFill>
              <a:latin typeface="+mj-lt"/>
            </a:endParaRPr>
          </a:p>
          <a:p>
            <a:r>
              <a:rPr lang="en-US" sz="2300" b="1" dirty="0">
                <a:latin typeface="+mj-lt"/>
              </a:rPr>
              <a:t>Python all() Function</a:t>
            </a:r>
          </a:p>
          <a:p>
            <a:pPr lvl="1"/>
            <a:r>
              <a:rPr lang="en-US" sz="2300" dirty="0">
                <a:solidFill>
                  <a:schemeClr val="tx1"/>
                </a:solidFill>
                <a:latin typeface="+mj-lt"/>
              </a:rPr>
              <a:t>The python </a:t>
            </a:r>
            <a:r>
              <a:rPr lang="en-US" sz="2300" b="1" dirty="0">
                <a:solidFill>
                  <a:schemeClr val="tx1"/>
                </a:solidFill>
                <a:latin typeface="+mj-lt"/>
              </a:rPr>
              <a:t>all()</a:t>
            </a:r>
            <a:r>
              <a:rPr lang="en-US" sz="2300" dirty="0">
                <a:solidFill>
                  <a:schemeClr val="tx1"/>
                </a:solidFill>
                <a:latin typeface="+mj-lt"/>
              </a:rPr>
              <a:t> function accepts an iterable object (such as list, dictionary, etc.). It returns true if all items in passed iterable are true. Otherwise, it returns False. If the iterable object is empty, the all() function returns </a:t>
            </a:r>
            <a:r>
              <a:rPr lang="en-US" sz="2300" dirty="0" smtClean="0">
                <a:solidFill>
                  <a:schemeClr val="tx1"/>
                </a:solidFill>
                <a:latin typeface="+mj-lt"/>
              </a:rPr>
              <a:t>True.</a:t>
            </a:r>
          </a:p>
          <a:p>
            <a:pPr lvl="1"/>
            <a:endParaRPr lang="en-US" sz="2300" dirty="0" smtClean="0">
              <a:solidFill>
                <a:schemeClr val="tx1"/>
              </a:solidFill>
              <a:latin typeface="+mj-lt"/>
            </a:endParaRPr>
          </a:p>
          <a:p>
            <a:r>
              <a:rPr lang="en-US" sz="2300" b="1" dirty="0" smtClean="0">
                <a:latin typeface="+mj-lt"/>
              </a:rPr>
              <a:t>Python </a:t>
            </a:r>
            <a:r>
              <a:rPr lang="en-US" sz="2300" b="1" dirty="0">
                <a:latin typeface="+mj-lt"/>
              </a:rPr>
              <a:t>bin() Function</a:t>
            </a:r>
          </a:p>
          <a:p>
            <a:pPr marL="109728" indent="0">
              <a:buNone/>
            </a:pPr>
            <a:r>
              <a:rPr lang="en-US" sz="2300" dirty="0" smtClean="0">
                <a:latin typeface="+mj-lt"/>
              </a:rPr>
              <a:t>	The </a:t>
            </a:r>
            <a:r>
              <a:rPr lang="en-US" sz="2300" dirty="0">
                <a:latin typeface="+mj-lt"/>
              </a:rPr>
              <a:t>python </a:t>
            </a:r>
            <a:r>
              <a:rPr lang="en-US" sz="2300" b="1" dirty="0">
                <a:latin typeface="+mj-lt"/>
              </a:rPr>
              <a:t>bin()</a:t>
            </a:r>
            <a:r>
              <a:rPr lang="en-US" sz="2300" dirty="0">
                <a:latin typeface="+mj-lt"/>
              </a:rPr>
              <a:t> function is used to return the binary representation of a specified integer. A result always starts with the prefix 0b.</a:t>
            </a:r>
          </a:p>
          <a:p>
            <a:r>
              <a:rPr lang="en-US" sz="2300" dirty="0">
                <a:latin typeface="+mj-lt"/>
              </a:rPr>
              <a:t/>
            </a:r>
            <a:br>
              <a:rPr lang="en-US" sz="2300" dirty="0">
                <a:latin typeface="+mj-lt"/>
              </a:rPr>
            </a:br>
            <a:r>
              <a:rPr lang="en-US" dirty="0"/>
              <a:t/>
            </a:r>
            <a:br>
              <a:rPr lang="en-US" dirty="0"/>
            </a:br>
            <a:endParaRPr lang="en-US" dirty="0">
              <a:solidFill>
                <a:schemeClr val="tx1"/>
              </a:solidFill>
            </a:endParaRPr>
          </a:p>
        </p:txBody>
      </p:sp>
    </p:spTree>
    <p:extLst>
      <p:ext uri="{BB962C8B-B14F-4D97-AF65-F5344CB8AC3E}">
        <p14:creationId xmlns="" xmlns:p14="http://schemas.microsoft.com/office/powerpoint/2010/main" val="12530785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Python Applications</a:t>
            </a:r>
            <a:endParaRPr lang="en-US" sz="36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2286000" y="2057400"/>
            <a:ext cx="4833508" cy="4324350"/>
          </a:xfrm>
        </p:spPr>
      </p:pic>
    </p:spTree>
    <p:extLst>
      <p:ext uri="{BB962C8B-B14F-4D97-AF65-F5344CB8AC3E}">
        <p14:creationId xmlns="" xmlns:p14="http://schemas.microsoft.com/office/powerpoint/2010/main" val="306034659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1800" b="1" dirty="0"/>
              <a:t>Python sum() Function</a:t>
            </a:r>
          </a:p>
          <a:p>
            <a:pPr lvl="1"/>
            <a:r>
              <a:rPr lang="en-US" sz="1800" dirty="0">
                <a:solidFill>
                  <a:schemeClr val="tx1"/>
                </a:solidFill>
              </a:rPr>
              <a:t>As the name says, python </a:t>
            </a:r>
            <a:r>
              <a:rPr lang="en-US" sz="1800" b="1" dirty="0">
                <a:solidFill>
                  <a:schemeClr val="tx1"/>
                </a:solidFill>
              </a:rPr>
              <a:t>sum()</a:t>
            </a:r>
            <a:r>
              <a:rPr lang="en-US" sz="1800" dirty="0">
                <a:solidFill>
                  <a:schemeClr val="tx1"/>
                </a:solidFill>
              </a:rPr>
              <a:t> function is used to get the sum of numbers of an iterable, i.e., list.</a:t>
            </a:r>
          </a:p>
          <a:p>
            <a:r>
              <a:rPr lang="en-US" sz="1800" b="1" dirty="0"/>
              <a:t>Python any() Function</a:t>
            </a:r>
          </a:p>
          <a:p>
            <a:pPr lvl="1"/>
            <a:r>
              <a:rPr lang="en-US" sz="1800" dirty="0">
                <a:solidFill>
                  <a:schemeClr val="tx1"/>
                </a:solidFill>
              </a:rPr>
              <a:t>The python </a:t>
            </a:r>
            <a:r>
              <a:rPr lang="en-US" sz="1800" b="1" dirty="0">
                <a:solidFill>
                  <a:schemeClr val="tx1"/>
                </a:solidFill>
              </a:rPr>
              <a:t>any()</a:t>
            </a:r>
            <a:r>
              <a:rPr lang="en-US" sz="1800" dirty="0">
                <a:solidFill>
                  <a:schemeClr val="tx1"/>
                </a:solidFill>
              </a:rPr>
              <a:t> function returns true if any item in an iterable is true. Otherwise, it returns False.</a:t>
            </a:r>
          </a:p>
          <a:p>
            <a:r>
              <a:rPr lang="en-US" sz="1800" b="1" dirty="0"/>
              <a:t>Python eval() Function</a:t>
            </a:r>
          </a:p>
          <a:p>
            <a:pPr marL="109728" indent="0">
              <a:buNone/>
            </a:pPr>
            <a:r>
              <a:rPr lang="en-US" sz="1800" dirty="0"/>
              <a:t>	</a:t>
            </a:r>
            <a:r>
              <a:rPr lang="en-US" sz="1800" dirty="0" smtClean="0"/>
              <a:t>The </a:t>
            </a:r>
            <a:r>
              <a:rPr lang="en-US" sz="1800" dirty="0"/>
              <a:t>python </a:t>
            </a:r>
            <a:r>
              <a:rPr lang="en-US" sz="1800" b="1" dirty="0"/>
              <a:t>eval()</a:t>
            </a:r>
            <a:r>
              <a:rPr lang="en-US" sz="1800" dirty="0"/>
              <a:t> function parses the expression passed to it and runs python expression(code) within the program.</a:t>
            </a:r>
          </a:p>
          <a:p>
            <a:r>
              <a:rPr lang="en-US" sz="1800" b="1" dirty="0" smtClean="0"/>
              <a:t>Python float()</a:t>
            </a:r>
          </a:p>
          <a:p>
            <a:pPr lvl="1"/>
            <a:r>
              <a:rPr lang="en-US" sz="1600" dirty="0" smtClean="0">
                <a:solidFill>
                  <a:schemeClr val="tx1"/>
                </a:solidFill>
              </a:rPr>
              <a:t>The python </a:t>
            </a:r>
            <a:r>
              <a:rPr lang="en-US" sz="1600" b="1" dirty="0" smtClean="0">
                <a:solidFill>
                  <a:schemeClr val="tx1"/>
                </a:solidFill>
              </a:rPr>
              <a:t>float()</a:t>
            </a:r>
            <a:r>
              <a:rPr lang="en-US" sz="1600" dirty="0" smtClean="0">
                <a:solidFill>
                  <a:schemeClr val="tx1"/>
                </a:solidFill>
              </a:rPr>
              <a:t> function returns a floating-point number from a number or string.</a:t>
            </a:r>
          </a:p>
          <a:p>
            <a:pPr marL="109728" indent="0">
              <a:buNone/>
            </a:pP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endParaRPr lang="en-US" sz="1800" dirty="0"/>
          </a:p>
        </p:txBody>
      </p:sp>
    </p:spTree>
    <p:extLst>
      <p:ext uri="{BB962C8B-B14F-4D97-AF65-F5344CB8AC3E}">
        <p14:creationId xmlns="" xmlns:p14="http://schemas.microsoft.com/office/powerpoint/2010/main" val="328147038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229600" cy="1066800"/>
          </a:xfrm>
        </p:spPr>
        <p:txBody>
          <a:bodyPr>
            <a:normAutofit fontScale="90000"/>
          </a:bodyPr>
          <a:lstStyle/>
          <a:p>
            <a:r>
              <a:rPr lang="en-US" dirty="0" smtClean="0"/>
              <a:t/>
            </a:r>
            <a:br>
              <a:rPr lang="en-US" dirty="0" smtClean="0"/>
            </a:br>
            <a:r>
              <a:rPr lang="en-US" dirty="0"/>
              <a:t/>
            </a:r>
            <a:br>
              <a:rPr lang="en-US" dirty="0"/>
            </a:br>
            <a:r>
              <a:rPr lang="en-US" dirty="0" smtClean="0"/>
              <a:t>Function </a:t>
            </a:r>
            <a:r>
              <a:rPr lang="en-US" dirty="0"/>
              <a:t>Calling</a:t>
            </a:r>
            <a:br>
              <a:rPr lang="en-US" dirty="0"/>
            </a:br>
            <a:r>
              <a:rPr lang="en-US" dirty="0"/>
              <a:t/>
            </a:r>
            <a:br>
              <a:rPr lang="en-US" dirty="0"/>
            </a:br>
            <a:endParaRPr lang="en-US" dirty="0"/>
          </a:p>
        </p:txBody>
      </p:sp>
      <p:sp>
        <p:nvSpPr>
          <p:cNvPr id="3" name="Content Placeholder 2"/>
          <p:cNvSpPr>
            <a:spLocks noGrp="1"/>
          </p:cNvSpPr>
          <p:nvPr>
            <p:ph idx="1"/>
          </p:nvPr>
        </p:nvSpPr>
        <p:spPr>
          <a:xfrm>
            <a:off x="457200" y="1752600"/>
            <a:ext cx="8229600" cy="4325112"/>
          </a:xfrm>
        </p:spPr>
        <p:txBody>
          <a:bodyPr>
            <a:normAutofit/>
          </a:bodyPr>
          <a:lstStyle/>
          <a:p>
            <a:r>
              <a:rPr lang="en-US" sz="1800" dirty="0"/>
              <a:t>In Python, after the function is created, we can call it from another function. A function must be defined before the function call; otherwise, the Python interpreter gives an error. To call the function, use the function name followed by the parentheses.</a:t>
            </a:r>
          </a:p>
        </p:txBody>
      </p:sp>
      <p:pic>
        <p:nvPicPr>
          <p:cNvPr id="6451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14400" y="3124200"/>
            <a:ext cx="5715000" cy="2514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86214848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800" dirty="0"/>
              <a:t>The return statement</a:t>
            </a:r>
          </a:p>
          <a:p>
            <a:pPr marL="109728" indent="0">
              <a:buNone/>
            </a:pPr>
            <a:r>
              <a:rPr lang="en-US" sz="1800" dirty="0" smtClean="0"/>
              <a:t>	The </a:t>
            </a:r>
            <a:r>
              <a:rPr lang="en-US" sz="1800" dirty="0"/>
              <a:t>return statement is used at the end of the function and returns the result of the function. It terminates the function execution and transfers the result where the function is called. The return statement cannot be used outside of the function.</a:t>
            </a:r>
          </a:p>
          <a:p>
            <a:r>
              <a:rPr lang="en-US" sz="1800" dirty="0"/>
              <a:t/>
            </a:r>
            <a:br>
              <a:rPr lang="en-US" sz="1800" dirty="0"/>
            </a:br>
            <a:endParaRPr lang="en-US" sz="1800" dirty="0" smtClean="0"/>
          </a:p>
          <a:p>
            <a:endParaRPr lang="en-US" sz="1800" dirty="0"/>
          </a:p>
          <a:p>
            <a:pPr marL="109728" indent="0">
              <a:buNone/>
            </a:pPr>
            <a:endParaRPr lang="en-US" sz="1800" dirty="0" smtClean="0"/>
          </a:p>
          <a:p>
            <a:r>
              <a:rPr lang="en-US" sz="1800" dirty="0"/>
              <a:t>It can contain the expression which gets evaluated and value is returned to the caller function. If the return statement has no expression or does not exist itself in the function then it returns the </a:t>
            </a:r>
            <a:r>
              <a:rPr lang="en-US" sz="1800" b="1" dirty="0"/>
              <a:t>None</a:t>
            </a:r>
            <a:r>
              <a:rPr lang="en-US" sz="1800" dirty="0"/>
              <a:t> object.</a:t>
            </a:r>
          </a:p>
        </p:txBody>
      </p:sp>
      <p:pic>
        <p:nvPicPr>
          <p:cNvPr id="6553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3824287"/>
            <a:ext cx="1762125" cy="7905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09233585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6562"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5800" y="2362200"/>
            <a:ext cx="3810000" cy="3657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34877992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7586"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533400" y="1219200"/>
            <a:ext cx="4829175" cy="32004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84524347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09600"/>
            <a:ext cx="8229600" cy="1066800"/>
          </a:xfrm>
        </p:spPr>
        <p:txBody>
          <a:bodyPr>
            <a:normAutofit fontScale="90000"/>
          </a:bodyPr>
          <a:lstStyle/>
          <a:p>
            <a:r>
              <a:rPr lang="en-US" dirty="0" smtClean="0"/>
              <a:t/>
            </a:r>
            <a:br>
              <a:rPr lang="en-US" dirty="0" smtClean="0"/>
            </a:br>
            <a:r>
              <a:rPr lang="en-US" dirty="0"/>
              <a:t/>
            </a:r>
            <a:br>
              <a:rPr lang="en-US" dirty="0"/>
            </a:br>
            <a:r>
              <a:rPr lang="en-US" dirty="0" smtClean="0"/>
              <a:t>Arguments </a:t>
            </a:r>
            <a:r>
              <a:rPr lang="en-US" dirty="0"/>
              <a:t>in function</a:t>
            </a:r>
            <a:br>
              <a:rPr lang="en-US" dirty="0"/>
            </a:br>
            <a:r>
              <a:rPr lang="en-US" dirty="0"/>
              <a:t/>
            </a:r>
            <a:br>
              <a:rPr lang="en-US" dirty="0"/>
            </a:br>
            <a:endParaRPr lang="en-US" dirty="0"/>
          </a:p>
        </p:txBody>
      </p:sp>
      <p:sp>
        <p:nvSpPr>
          <p:cNvPr id="3" name="Content Placeholder 2"/>
          <p:cNvSpPr>
            <a:spLocks noGrp="1"/>
          </p:cNvSpPr>
          <p:nvPr>
            <p:ph idx="1"/>
          </p:nvPr>
        </p:nvSpPr>
        <p:spPr>
          <a:xfrm>
            <a:off x="304800" y="1600200"/>
            <a:ext cx="8229600" cy="4876800"/>
          </a:xfrm>
        </p:spPr>
        <p:txBody>
          <a:bodyPr>
            <a:normAutofit/>
          </a:bodyPr>
          <a:lstStyle/>
          <a:p>
            <a:pPr>
              <a:tabLst>
                <a:tab pos="119063" algn="l"/>
              </a:tabLst>
            </a:pPr>
            <a:r>
              <a:rPr lang="en-US" sz="1800" dirty="0" smtClean="0"/>
              <a:t> </a:t>
            </a:r>
            <a:r>
              <a:rPr lang="en-US" sz="1800" dirty="0"/>
              <a:t>The arguments are types of information which can be passed into the function. The arguments are specified in the parentheses. We can pass any number of arguments, but they must be separate them with a comma.</a:t>
            </a:r>
          </a:p>
        </p:txBody>
      </p:sp>
      <p:pic>
        <p:nvPicPr>
          <p:cNvPr id="6963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5800" y="2514600"/>
            <a:ext cx="4953000" cy="4038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90703956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1800" dirty="0"/>
              <a:t>Default Arguments</a:t>
            </a:r>
          </a:p>
          <a:p>
            <a:r>
              <a:rPr lang="en-US" sz="1800" dirty="0"/>
              <a:t>Python allows us to initialize the arguments at the function definition. If the value of any of the arguments is not provided at the time of function call, then that argument can be initialized with the value given in the definition even if the argument is not specified at the function call.</a:t>
            </a:r>
          </a:p>
          <a:p>
            <a:endParaRPr lang="en-US" sz="1800" dirty="0"/>
          </a:p>
        </p:txBody>
      </p:sp>
      <p:pic>
        <p:nvPicPr>
          <p:cNvPr id="7065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38200" y="3886200"/>
            <a:ext cx="3810000" cy="24384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57884578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Fruitful Function</a:t>
            </a:r>
            <a:endParaRPr lang="en-US" dirty="0"/>
          </a:p>
        </p:txBody>
      </p:sp>
      <p:sp>
        <p:nvSpPr>
          <p:cNvPr id="3" name="Content Placeholder 2"/>
          <p:cNvSpPr>
            <a:spLocks noGrp="1"/>
          </p:cNvSpPr>
          <p:nvPr>
            <p:ph idx="1"/>
          </p:nvPr>
        </p:nvSpPr>
        <p:spPr/>
        <p:txBody>
          <a:bodyPr/>
          <a:lstStyle/>
          <a:p>
            <a:r>
              <a:rPr lang="en-US" dirty="0" smtClean="0"/>
              <a:t> </a:t>
            </a:r>
            <a:r>
              <a:rPr lang="en-US" dirty="0"/>
              <a:t>A function that yields a return value</a:t>
            </a:r>
            <a:r>
              <a:rPr lang="en-US" dirty="0" smtClean="0"/>
              <a:t>.</a:t>
            </a:r>
            <a:endParaRPr lang="en-US" dirty="0"/>
          </a:p>
          <a:p>
            <a:pPr>
              <a:buFont typeface="Arial" pitchFamily="34" charset="0"/>
              <a:buChar char="•"/>
            </a:pPr>
            <a:r>
              <a:rPr lang="en-US" dirty="0"/>
              <a:t>In a fruitful function the return statement includes an expression. </a:t>
            </a:r>
          </a:p>
          <a:p>
            <a:r>
              <a:rPr lang="en-US" b="1" dirty="0"/>
              <a:t>Syntax:</a:t>
            </a:r>
            <a:r>
              <a:rPr lang="en-US" dirty="0"/>
              <a:t/>
            </a:r>
            <a:br>
              <a:rPr lang="en-US" dirty="0"/>
            </a:br>
            <a:r>
              <a:rPr lang="en-US" dirty="0"/>
              <a:t>def area(radius):</a:t>
            </a:r>
          </a:p>
          <a:p>
            <a:r>
              <a:rPr lang="en-US" dirty="0"/>
              <a:t> return  </a:t>
            </a:r>
            <a:r>
              <a:rPr lang="en-US" dirty="0" smtClean="0"/>
              <a:t>pi </a:t>
            </a:r>
            <a:r>
              <a:rPr lang="en-US" dirty="0"/>
              <a:t>* radius**2</a:t>
            </a:r>
          </a:p>
          <a:p>
            <a:endParaRPr lang="en-US" dirty="0" smtClean="0"/>
          </a:p>
        </p:txBody>
      </p:sp>
    </p:spTree>
    <p:extLst>
      <p:ext uri="{BB962C8B-B14F-4D97-AF65-F5344CB8AC3E}">
        <p14:creationId xmlns="" xmlns:p14="http://schemas.microsoft.com/office/powerpoint/2010/main" val="119466353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l"/>
            <a:r>
              <a:rPr lang="en-US" sz="3200" b="1" dirty="0" smtClean="0"/>
              <a:t>Void functions</a:t>
            </a:r>
            <a:endParaRPr lang="en-US" sz="3200" dirty="0"/>
          </a:p>
        </p:txBody>
      </p:sp>
      <p:sp>
        <p:nvSpPr>
          <p:cNvPr id="3" name="Content Placeholder 2"/>
          <p:cNvSpPr>
            <a:spLocks noGrp="1"/>
          </p:cNvSpPr>
          <p:nvPr>
            <p:ph idx="1"/>
          </p:nvPr>
        </p:nvSpPr>
        <p:spPr>
          <a:xfrm>
            <a:off x="457200" y="1066800"/>
            <a:ext cx="8229600" cy="5059363"/>
          </a:xfrm>
        </p:spPr>
        <p:txBody>
          <a:bodyPr>
            <a:normAutofit/>
          </a:bodyPr>
          <a:lstStyle/>
          <a:p>
            <a:r>
              <a:rPr lang="en-US" sz="2400" dirty="0" smtClean="0"/>
              <a:t>Void functions are created and used just like value-returning functions except they do not return a value after the function executes. </a:t>
            </a:r>
          </a:p>
          <a:p>
            <a:pPr>
              <a:lnSpc>
                <a:spcPct val="150000"/>
              </a:lnSpc>
            </a:pPr>
            <a:r>
              <a:rPr lang="en-US" sz="2400" dirty="0" smtClean="0"/>
              <a:t> Void functions use the keyword "</a:t>
            </a:r>
            <a:r>
              <a:rPr lang="en-US" sz="2400" b="1" dirty="0" smtClean="0"/>
              <a:t>void</a:t>
            </a:r>
            <a:r>
              <a:rPr lang="en-US" sz="2400" dirty="0" smtClean="0"/>
              <a:t>." </a:t>
            </a:r>
          </a:p>
          <a:p>
            <a:r>
              <a:rPr lang="en-US" sz="2400" dirty="0" smtClean="0"/>
              <a:t>A void function performs a task, and then control returns back to the caller but, it does not return a value.</a:t>
            </a:r>
            <a:endParaRPr lang="en-US" sz="2400" dirty="0"/>
          </a:p>
        </p:txBody>
      </p:sp>
    </p:spTree>
    <p:extLst>
      <p:ext uri="{BB962C8B-B14F-4D97-AF65-F5344CB8AC3E}">
        <p14:creationId xmlns="" xmlns:p14="http://schemas.microsoft.com/office/powerpoint/2010/main" val="2141260370"/>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7270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14400" y="2438400"/>
            <a:ext cx="5181600" cy="3657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4055586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Python Applications</a:t>
            </a:r>
          </a:p>
        </p:txBody>
      </p:sp>
      <p:sp>
        <p:nvSpPr>
          <p:cNvPr id="3" name="Content Placeholder 2"/>
          <p:cNvSpPr>
            <a:spLocks noGrp="1"/>
          </p:cNvSpPr>
          <p:nvPr>
            <p:ph idx="1"/>
          </p:nvPr>
        </p:nvSpPr>
        <p:spPr/>
        <p:txBody>
          <a:bodyPr/>
          <a:lstStyle/>
          <a:p>
            <a:pPr marL="341313" indent="-231775"/>
            <a:r>
              <a:rPr lang="en-US" sz="1800" b="1" dirty="0" smtClean="0">
                <a:latin typeface="Times New Roman" panose="02020603050405020304" pitchFamily="18" charset="0"/>
                <a:cs typeface="Times New Roman" panose="02020603050405020304" pitchFamily="18" charset="0"/>
              </a:rPr>
              <a:t>Web </a:t>
            </a:r>
            <a:r>
              <a:rPr lang="en-US" sz="1800" b="1" dirty="0">
                <a:latin typeface="Times New Roman" panose="02020603050405020304" pitchFamily="18" charset="0"/>
                <a:cs typeface="Times New Roman" panose="02020603050405020304" pitchFamily="18" charset="0"/>
              </a:rPr>
              <a:t>Applications</a:t>
            </a:r>
          </a:p>
          <a:p>
            <a:pPr marL="109728" indent="0">
              <a:buNone/>
            </a:pPr>
            <a:r>
              <a:rPr lang="en-US" sz="1800" dirty="0" smtClean="0">
                <a:latin typeface="Times New Roman" panose="02020603050405020304" pitchFamily="18" charset="0"/>
                <a:cs typeface="Times New Roman" panose="02020603050405020304" pitchFamily="18" charset="0"/>
              </a:rPr>
              <a:t>	We can </a:t>
            </a:r>
            <a:r>
              <a:rPr lang="en-US" sz="1800" dirty="0">
                <a:latin typeface="Times New Roman" panose="02020603050405020304" pitchFamily="18" charset="0"/>
                <a:cs typeface="Times New Roman" panose="02020603050405020304" pitchFamily="18" charset="0"/>
              </a:rPr>
              <a:t>use Python to develop web applications. </a:t>
            </a:r>
            <a:r>
              <a:rPr lang="en-US" sz="1800" dirty="0" smtClean="0">
                <a:latin typeface="Times New Roman" panose="02020603050405020304" pitchFamily="18" charset="0"/>
                <a:cs typeface="Times New Roman" panose="02020603050405020304" pitchFamily="18" charset="0"/>
              </a:rPr>
              <a:t>Python </a:t>
            </a:r>
            <a:r>
              <a:rPr lang="en-US" sz="1800" dirty="0">
                <a:latin typeface="Times New Roman" panose="02020603050405020304" pitchFamily="18" charset="0"/>
                <a:cs typeface="Times New Roman" panose="02020603050405020304" pitchFamily="18" charset="0"/>
              </a:rPr>
              <a:t>provides many useful frameworks, and these are given below</a:t>
            </a:r>
            <a:r>
              <a:rPr lang="en-US" sz="1800" dirty="0" smtClean="0">
                <a:latin typeface="Times New Roman" panose="02020603050405020304" pitchFamily="18" charset="0"/>
                <a:cs typeface="Times New Roman" panose="02020603050405020304" pitchFamily="18" charset="0"/>
              </a:rPr>
              <a:t>:</a:t>
            </a:r>
          </a:p>
          <a:p>
            <a:pPr lvl="1"/>
            <a:r>
              <a:rPr lang="en-US" sz="1800" dirty="0">
                <a:solidFill>
                  <a:schemeClr val="tx1"/>
                </a:solidFill>
                <a:latin typeface="Times New Roman" panose="02020603050405020304" pitchFamily="18" charset="0"/>
                <a:cs typeface="Times New Roman" panose="02020603050405020304" pitchFamily="18" charset="0"/>
              </a:rPr>
              <a:t>Django and Pyramid framework(Use for heavy applications)</a:t>
            </a:r>
          </a:p>
          <a:p>
            <a:pPr lvl="1"/>
            <a:r>
              <a:rPr lang="en-US" sz="1800" dirty="0">
                <a:solidFill>
                  <a:schemeClr val="tx1"/>
                </a:solidFill>
                <a:latin typeface="Times New Roman" panose="02020603050405020304" pitchFamily="18" charset="0"/>
                <a:cs typeface="Times New Roman" panose="02020603050405020304" pitchFamily="18" charset="0"/>
              </a:rPr>
              <a:t>Flask and Bottle (Micro-framework)</a:t>
            </a:r>
          </a:p>
          <a:p>
            <a:pPr lvl="1"/>
            <a:r>
              <a:rPr lang="en-US" sz="1800" dirty="0" err="1">
                <a:solidFill>
                  <a:schemeClr val="tx1"/>
                </a:solidFill>
                <a:latin typeface="Times New Roman" panose="02020603050405020304" pitchFamily="18" charset="0"/>
                <a:cs typeface="Times New Roman" panose="02020603050405020304" pitchFamily="18" charset="0"/>
              </a:rPr>
              <a:t>Plone</a:t>
            </a:r>
            <a:r>
              <a:rPr lang="en-US" sz="1800" dirty="0">
                <a:solidFill>
                  <a:schemeClr val="tx1"/>
                </a:solidFill>
                <a:latin typeface="Times New Roman" panose="02020603050405020304" pitchFamily="18" charset="0"/>
                <a:cs typeface="Times New Roman" panose="02020603050405020304" pitchFamily="18" charset="0"/>
              </a:rPr>
              <a:t> and Django CMS (Advance Content </a:t>
            </a:r>
            <a:r>
              <a:rPr lang="en-US" sz="1800" dirty="0" smtClean="0">
                <a:solidFill>
                  <a:schemeClr val="tx1"/>
                </a:solidFill>
                <a:latin typeface="Times New Roman" panose="02020603050405020304" pitchFamily="18" charset="0"/>
                <a:cs typeface="Times New Roman" panose="02020603050405020304" pitchFamily="18" charset="0"/>
              </a:rPr>
              <a:t>management)</a:t>
            </a:r>
          </a:p>
          <a:p>
            <a:pPr marL="339725" lvl="1" indent="-246063"/>
            <a:r>
              <a:rPr lang="en-US" sz="1800" b="1" dirty="0" smtClean="0">
                <a:solidFill>
                  <a:schemeClr val="tx1"/>
                </a:solidFill>
                <a:latin typeface="Times New Roman" panose="02020603050405020304" pitchFamily="18" charset="0"/>
                <a:cs typeface="Times New Roman" panose="02020603050405020304" pitchFamily="18" charset="0"/>
              </a:rPr>
              <a:t>Desktop GUI Applications</a:t>
            </a:r>
          </a:p>
          <a:p>
            <a:pPr marL="339725" lvl="1" indent="-246063"/>
            <a:r>
              <a:rPr lang="en-US" sz="1800" dirty="0">
                <a:solidFill>
                  <a:schemeClr val="tx1"/>
                </a:solidFill>
                <a:latin typeface="Times New Roman" panose="02020603050405020304" pitchFamily="18" charset="0"/>
                <a:cs typeface="Times New Roman" panose="02020603050405020304" pitchFamily="18" charset="0"/>
              </a:rPr>
              <a:t>The GUI stands for the Graphical User </a:t>
            </a:r>
            <a:r>
              <a:rPr lang="en-US" sz="1800" dirty="0" smtClean="0">
                <a:solidFill>
                  <a:schemeClr val="tx1"/>
                </a:solidFill>
                <a:latin typeface="Times New Roman" panose="02020603050405020304" pitchFamily="18" charset="0"/>
                <a:cs typeface="Times New Roman" panose="02020603050405020304" pitchFamily="18" charset="0"/>
              </a:rPr>
              <a:t>Interface</a:t>
            </a:r>
          </a:p>
          <a:p>
            <a:pPr marL="339725" lvl="1" indent="-246063"/>
            <a:r>
              <a:rPr lang="en-US" sz="1800" dirty="0" smtClean="0">
                <a:solidFill>
                  <a:schemeClr val="tx1"/>
                </a:solidFill>
                <a:latin typeface="Times New Roman" panose="02020603050405020304" pitchFamily="18" charset="0"/>
                <a:cs typeface="Times New Roman" panose="02020603050405020304" pitchFamily="18" charset="0"/>
              </a:rPr>
              <a:t>Some </a:t>
            </a:r>
            <a:r>
              <a:rPr lang="en-US" sz="1800" dirty="0">
                <a:solidFill>
                  <a:schemeClr val="tx1"/>
                </a:solidFill>
                <a:latin typeface="Times New Roman" panose="02020603050405020304" pitchFamily="18" charset="0"/>
                <a:cs typeface="Times New Roman" panose="02020603050405020304" pitchFamily="18" charset="0"/>
              </a:rPr>
              <a:t>popular GUI libraries are given below.</a:t>
            </a:r>
            <a:endParaRPr lang="en-US" sz="1800" dirty="0" smtClean="0">
              <a:solidFill>
                <a:schemeClr val="tx1"/>
              </a:solidFill>
              <a:latin typeface="Times New Roman" panose="02020603050405020304" pitchFamily="18" charset="0"/>
              <a:cs typeface="Times New Roman" panose="02020603050405020304" pitchFamily="18" charset="0"/>
            </a:endParaRPr>
          </a:p>
          <a:p>
            <a:pPr marL="754126" lvl="2" indent="-317500">
              <a:buFont typeface="Arial" panose="020B0604020202020204" pitchFamily="34" charset="0"/>
              <a:buChar char="•"/>
            </a:pPr>
            <a:r>
              <a:rPr lang="en-US" sz="1800" dirty="0" err="1">
                <a:solidFill>
                  <a:schemeClr val="tx1"/>
                </a:solidFill>
                <a:latin typeface="Times New Roman" panose="02020603050405020304" pitchFamily="18" charset="0"/>
                <a:cs typeface="Times New Roman" panose="02020603050405020304" pitchFamily="18" charset="0"/>
              </a:rPr>
              <a:t>Tkinter</a:t>
            </a:r>
            <a:r>
              <a:rPr lang="en-US" sz="1800" dirty="0">
                <a:solidFill>
                  <a:schemeClr val="tx1"/>
                </a:solidFill>
                <a:latin typeface="Times New Roman" panose="02020603050405020304" pitchFamily="18" charset="0"/>
                <a:cs typeface="Times New Roman" panose="02020603050405020304" pitchFamily="18" charset="0"/>
              </a:rPr>
              <a:t> or </a:t>
            </a:r>
            <a:r>
              <a:rPr lang="en-US" sz="1800" dirty="0" err="1" smtClean="0">
                <a:solidFill>
                  <a:schemeClr val="tx1"/>
                </a:solidFill>
                <a:latin typeface="Times New Roman" panose="02020603050405020304" pitchFamily="18" charset="0"/>
                <a:cs typeface="Times New Roman" panose="02020603050405020304" pitchFamily="18" charset="0"/>
              </a:rPr>
              <a:t>Tk</a:t>
            </a:r>
            <a:endParaRPr lang="en-US" sz="1800" dirty="0" smtClean="0">
              <a:solidFill>
                <a:schemeClr val="tx1"/>
              </a:solidFill>
              <a:latin typeface="Times New Roman" panose="02020603050405020304" pitchFamily="18" charset="0"/>
              <a:cs typeface="Times New Roman" panose="02020603050405020304" pitchFamily="18" charset="0"/>
            </a:endParaRPr>
          </a:p>
          <a:p>
            <a:pPr marL="754126" lvl="2" indent="-317500">
              <a:buFont typeface="Arial" panose="020B0604020202020204" pitchFamily="34" charset="0"/>
              <a:buChar char="•"/>
            </a:pPr>
            <a:r>
              <a:rPr lang="en-US" sz="1800" dirty="0" err="1" smtClean="0">
                <a:solidFill>
                  <a:schemeClr val="tx1"/>
                </a:solidFill>
                <a:latin typeface="Times New Roman" panose="02020603050405020304" pitchFamily="18" charset="0"/>
                <a:cs typeface="Times New Roman" panose="02020603050405020304" pitchFamily="18" charset="0"/>
              </a:rPr>
              <a:t>Kivy</a:t>
            </a:r>
            <a:r>
              <a:rPr lang="en-US" sz="1800" dirty="0">
                <a:solidFill>
                  <a:schemeClr val="tx1"/>
                </a:solidFill>
                <a:latin typeface="Times New Roman" panose="02020603050405020304" pitchFamily="18" charset="0"/>
                <a:cs typeface="Times New Roman" panose="02020603050405020304" pitchFamily="18" charset="0"/>
              </a:rPr>
              <a:t> </a:t>
            </a:r>
          </a:p>
        </p:txBody>
      </p:sp>
    </p:spTree>
    <p:extLst>
      <p:ext uri="{BB962C8B-B14F-4D97-AF65-F5344CB8AC3E}">
        <p14:creationId xmlns="" xmlns:p14="http://schemas.microsoft.com/office/powerpoint/2010/main" val="308932432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b="1" dirty="0" smtClean="0"/>
              <a:t/>
            </a:r>
            <a:br>
              <a:rPr lang="en-US" sz="3200" b="1" dirty="0" smtClean="0"/>
            </a:br>
            <a:r>
              <a:rPr lang="en-US" sz="3200" b="1" dirty="0" smtClean="0"/>
              <a:t> Recursion</a:t>
            </a:r>
            <a:br>
              <a:rPr lang="en-US" sz="3200" b="1" dirty="0" smtClean="0"/>
            </a:br>
            <a:r>
              <a:rPr lang="en-US" sz="3200" b="1" dirty="0" smtClean="0"/>
              <a:t/>
            </a:r>
            <a:br>
              <a:rPr lang="en-US" sz="3200" b="1" dirty="0" smtClean="0"/>
            </a:br>
            <a:endParaRPr lang="en-US" sz="3200" b="1" dirty="0"/>
          </a:p>
        </p:txBody>
      </p:sp>
      <p:sp>
        <p:nvSpPr>
          <p:cNvPr id="3" name="Content Placeholder 2"/>
          <p:cNvSpPr>
            <a:spLocks noGrp="1"/>
          </p:cNvSpPr>
          <p:nvPr>
            <p:ph idx="1"/>
          </p:nvPr>
        </p:nvSpPr>
        <p:spPr>
          <a:xfrm>
            <a:off x="457200" y="838200"/>
            <a:ext cx="8229600" cy="6019800"/>
          </a:xfrm>
        </p:spPr>
        <p:txBody>
          <a:bodyPr>
            <a:normAutofit/>
          </a:bodyPr>
          <a:lstStyle/>
          <a:p>
            <a:endParaRPr lang="en-US" sz="2400" dirty="0" smtClean="0"/>
          </a:p>
          <a:p>
            <a:endParaRPr lang="en-US" sz="2400" dirty="0" smtClean="0"/>
          </a:p>
          <a:p>
            <a:endParaRPr lang="en-US" sz="2400" dirty="0"/>
          </a:p>
          <a:p>
            <a:r>
              <a:rPr lang="en-US" sz="2400" dirty="0" smtClean="0"/>
              <a:t>Python also accepts function recursion, which means a defined function can call itself.</a:t>
            </a:r>
          </a:p>
          <a:p>
            <a:endParaRPr lang="en-US" sz="2400" dirty="0" smtClean="0"/>
          </a:p>
          <a:p>
            <a:r>
              <a:rPr lang="en-US" sz="2400" dirty="0" smtClean="0"/>
              <a:t>Recursion is a common mathematical and programming concept. It means that a function calls itself. This has the benefit of meaning that you can loop through data to reach a result.</a:t>
            </a:r>
          </a:p>
          <a:p>
            <a:endParaRPr lang="en-US" sz="2400" dirty="0"/>
          </a:p>
        </p:txBody>
      </p:sp>
    </p:spTree>
    <p:extLst>
      <p:ext uri="{BB962C8B-B14F-4D97-AF65-F5344CB8AC3E}">
        <p14:creationId xmlns="" xmlns:p14="http://schemas.microsoft.com/office/powerpoint/2010/main" val="345145862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Pictures\one.png"/>
          <p:cNvPicPr>
            <a:picLocks noGrp="1" noChangeAspect="1" noChangeArrowheads="1"/>
          </p:cNvPicPr>
          <p:nvPr>
            <p:ph idx="1"/>
          </p:nvPr>
        </p:nvPicPr>
        <p:blipFill>
          <a:blip r:embed="rId2" cstate="print"/>
          <a:srcRect/>
          <a:stretch>
            <a:fillRect/>
          </a:stretch>
        </p:blipFill>
        <p:spPr bwMode="auto">
          <a:xfrm>
            <a:off x="914400" y="1752600"/>
            <a:ext cx="5296193" cy="3787215"/>
          </a:xfrm>
          <a:prstGeom prst="rect">
            <a:avLst/>
          </a:prstGeom>
          <a:noFill/>
        </p:spPr>
      </p:pic>
    </p:spTree>
    <p:extLst>
      <p:ext uri="{BB962C8B-B14F-4D97-AF65-F5344CB8AC3E}">
        <p14:creationId xmlns="" xmlns:p14="http://schemas.microsoft.com/office/powerpoint/2010/main" val="328970860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l"/>
            <a:r>
              <a:rPr lang="en-US" sz="3200" b="1" dirty="0" smtClean="0"/>
              <a:t>LOCAL and GLOBAL Variables</a:t>
            </a:r>
            <a:endParaRPr lang="en-US" sz="3200" b="1" dirty="0"/>
          </a:p>
        </p:txBody>
      </p:sp>
      <p:sp>
        <p:nvSpPr>
          <p:cNvPr id="3" name="Content Placeholder 2"/>
          <p:cNvSpPr>
            <a:spLocks noGrp="1"/>
          </p:cNvSpPr>
          <p:nvPr>
            <p:ph idx="1"/>
          </p:nvPr>
        </p:nvSpPr>
        <p:spPr>
          <a:xfrm>
            <a:off x="457200" y="1295400"/>
            <a:ext cx="8229600" cy="5105400"/>
          </a:xfrm>
        </p:spPr>
        <p:txBody>
          <a:bodyPr/>
          <a:lstStyle/>
          <a:p>
            <a:r>
              <a:rPr lang="en-US" dirty="0" smtClean="0"/>
              <a:t>There are two types of variables: global variables and local variables.</a:t>
            </a:r>
          </a:p>
          <a:p>
            <a:pPr>
              <a:buNone/>
            </a:pPr>
            <a:r>
              <a:rPr lang="en-US" b="1" dirty="0" smtClean="0"/>
              <a:t>LOCAL VARIABLES:</a:t>
            </a:r>
          </a:p>
          <a:p>
            <a:r>
              <a:rPr lang="en-US" dirty="0" smtClean="0"/>
              <a:t>we can access the local variable only within the function it is defined.</a:t>
            </a:r>
          </a:p>
          <a:p>
            <a:r>
              <a:rPr lang="en-US" dirty="0" smtClean="0"/>
              <a:t>If you are trying to call local variable outside its scope will through an Error.</a:t>
            </a:r>
            <a:r>
              <a:rPr lang="en-US" b="1" dirty="0" smtClean="0"/>
              <a:t/>
            </a:r>
            <a:br>
              <a:rPr lang="en-US" b="1" dirty="0" smtClean="0"/>
            </a:br>
            <a:r>
              <a:rPr lang="en-US" b="1" dirty="0" smtClean="0"/>
              <a:t/>
            </a:r>
            <a:br>
              <a:rPr lang="en-US" b="1" dirty="0" smtClean="0"/>
            </a:br>
            <a:endParaRPr lang="en-US" b="1" dirty="0"/>
          </a:p>
        </p:txBody>
      </p:sp>
    </p:spTree>
    <p:extLst>
      <p:ext uri="{BB962C8B-B14F-4D97-AF65-F5344CB8AC3E}">
        <p14:creationId xmlns="" xmlns:p14="http://schemas.microsoft.com/office/powerpoint/2010/main" val="1964729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49963"/>
          </a:xfrm>
        </p:spPr>
        <p:txBody>
          <a:bodyPr>
            <a:normAutofit/>
          </a:bodyPr>
          <a:lstStyle/>
          <a:p>
            <a:pPr>
              <a:buNone/>
            </a:pPr>
            <a:endParaRPr lang="en-US" sz="2400" b="1" dirty="0" smtClean="0"/>
          </a:p>
          <a:p>
            <a:pPr>
              <a:buNone/>
            </a:pPr>
            <a:r>
              <a:rPr lang="en-US" sz="2400" b="1" dirty="0" smtClean="0"/>
              <a:t>def sum(</a:t>
            </a:r>
            <a:r>
              <a:rPr lang="en-US" sz="2400" b="1" dirty="0" err="1" smtClean="0"/>
              <a:t>x,y</a:t>
            </a:r>
            <a:r>
              <a:rPr lang="en-US" sz="2400" b="1" dirty="0" smtClean="0"/>
              <a:t>): </a:t>
            </a:r>
          </a:p>
          <a:p>
            <a:pPr>
              <a:buNone/>
            </a:pPr>
            <a:r>
              <a:rPr lang="en-US" sz="2400" b="1" dirty="0" smtClean="0"/>
              <a:t>sum = x + y </a:t>
            </a:r>
          </a:p>
          <a:p>
            <a:pPr>
              <a:buNone/>
            </a:pPr>
            <a:r>
              <a:rPr lang="en-US" sz="2400" b="1" dirty="0" smtClean="0"/>
              <a:t>return sum </a:t>
            </a:r>
          </a:p>
          <a:p>
            <a:pPr>
              <a:buNone/>
            </a:pPr>
            <a:r>
              <a:rPr lang="en-US" sz="2400" b="1" dirty="0" smtClean="0"/>
              <a:t>print(sum(5, 10))</a:t>
            </a:r>
          </a:p>
          <a:p>
            <a:pPr>
              <a:buNone/>
            </a:pPr>
            <a:endParaRPr lang="en-US" sz="2400" dirty="0" smtClean="0"/>
          </a:p>
          <a:p>
            <a:r>
              <a:rPr lang="en-US" sz="2400" dirty="0" smtClean="0"/>
              <a:t>The variables x and y will only work/used inside the function sum() and they don’t exist outside of the function. </a:t>
            </a:r>
            <a:endParaRPr lang="en-US" sz="2400" dirty="0"/>
          </a:p>
        </p:txBody>
      </p:sp>
    </p:spTree>
    <p:extLst>
      <p:ext uri="{BB962C8B-B14F-4D97-AF65-F5344CB8AC3E}">
        <p14:creationId xmlns="" xmlns:p14="http://schemas.microsoft.com/office/powerpoint/2010/main" val="703293183"/>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lstStyle/>
          <a:p>
            <a:pPr>
              <a:buNone/>
            </a:pPr>
            <a:r>
              <a:rPr lang="en-US" b="1" dirty="0" smtClean="0"/>
              <a:t>GLOBAL VARIABLE</a:t>
            </a:r>
          </a:p>
          <a:p>
            <a:r>
              <a:rPr lang="en-US" dirty="0" smtClean="0"/>
              <a:t> </a:t>
            </a:r>
            <a:r>
              <a:rPr lang="en-US" sz="2800" dirty="0" smtClean="0"/>
              <a:t>we can call global variable anywhere in the program including functions  defined in the program.</a:t>
            </a:r>
          </a:p>
          <a:p>
            <a:r>
              <a:rPr lang="en-US" sz="2800" dirty="0" smtClean="0"/>
              <a:t>A global variable can be used anywhere in the program as its scope is the entire program.</a:t>
            </a:r>
          </a:p>
          <a:p>
            <a:endParaRPr lang="en-US" sz="2800" dirty="0" smtClean="0"/>
          </a:p>
          <a:p>
            <a:pPr>
              <a:buNone/>
            </a:pPr>
            <a:r>
              <a:rPr lang="pl-PL" sz="2200" b="1" dirty="0" smtClean="0"/>
              <a:t>z = 25</a:t>
            </a:r>
            <a:endParaRPr lang="en-US" sz="2200" b="1" dirty="0" smtClean="0"/>
          </a:p>
          <a:p>
            <a:pPr>
              <a:buNone/>
            </a:pPr>
            <a:r>
              <a:rPr lang="pl-PL" sz="2200" b="1" dirty="0" smtClean="0"/>
              <a:t>def func():</a:t>
            </a:r>
            <a:endParaRPr lang="en-US" sz="2200" b="1" dirty="0" smtClean="0"/>
          </a:p>
          <a:p>
            <a:pPr>
              <a:buNone/>
            </a:pPr>
            <a:r>
              <a:rPr lang="pl-PL" sz="2200" b="1" dirty="0" smtClean="0"/>
              <a:t>global z</a:t>
            </a:r>
            <a:endParaRPr lang="en-US" sz="2200" b="1" dirty="0" smtClean="0"/>
          </a:p>
          <a:p>
            <a:pPr>
              <a:buNone/>
            </a:pPr>
            <a:r>
              <a:rPr lang="pl-PL" sz="2200" b="1" dirty="0" smtClean="0"/>
              <a:t>print(z)</a:t>
            </a:r>
            <a:endParaRPr lang="en-US" sz="2200" b="1" dirty="0" smtClean="0"/>
          </a:p>
          <a:p>
            <a:pPr>
              <a:buNone/>
            </a:pPr>
            <a:r>
              <a:rPr lang="pl-PL" sz="2200" b="1" dirty="0" smtClean="0"/>
              <a:t>z=20 </a:t>
            </a:r>
            <a:endParaRPr lang="en-US" sz="2200" b="1" dirty="0" smtClean="0"/>
          </a:p>
          <a:p>
            <a:pPr>
              <a:buNone/>
            </a:pPr>
            <a:r>
              <a:rPr lang="pl-PL" sz="2200" b="1" dirty="0" smtClean="0"/>
              <a:t>func() </a:t>
            </a:r>
            <a:endParaRPr lang="en-US" sz="2200" b="1" dirty="0" smtClean="0"/>
          </a:p>
          <a:p>
            <a:pPr>
              <a:buNone/>
            </a:pPr>
            <a:r>
              <a:rPr lang="pl-PL" sz="2200" b="1" dirty="0" smtClean="0"/>
              <a:t>print(z)</a:t>
            </a:r>
            <a:endParaRPr lang="en-US" sz="2200" b="1" dirty="0" smtClean="0"/>
          </a:p>
          <a:p>
            <a:pPr>
              <a:buNone/>
            </a:pPr>
            <a:endParaRPr lang="en-US" sz="2800" b="1" dirty="0"/>
          </a:p>
        </p:txBody>
      </p:sp>
    </p:spTree>
    <p:extLst>
      <p:ext uri="{BB962C8B-B14F-4D97-AF65-F5344CB8AC3E}">
        <p14:creationId xmlns="" xmlns:p14="http://schemas.microsoft.com/office/powerpoint/2010/main" val="67987666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l"/>
            <a:r>
              <a:rPr lang="en-US" sz="3200" b="1" dirty="0" smtClean="0"/>
              <a:t>PYTHON MODULE</a:t>
            </a:r>
            <a:endParaRPr lang="en-US" sz="3200" b="1" dirty="0"/>
          </a:p>
        </p:txBody>
      </p:sp>
      <p:sp>
        <p:nvSpPr>
          <p:cNvPr id="3" name="Content Placeholder 2"/>
          <p:cNvSpPr>
            <a:spLocks noGrp="1"/>
          </p:cNvSpPr>
          <p:nvPr>
            <p:ph idx="1"/>
          </p:nvPr>
        </p:nvSpPr>
        <p:spPr>
          <a:xfrm>
            <a:off x="457200" y="990600"/>
            <a:ext cx="8229600" cy="5410200"/>
          </a:xfrm>
        </p:spPr>
        <p:txBody>
          <a:bodyPr>
            <a:normAutofit/>
          </a:bodyPr>
          <a:lstStyle/>
          <a:p>
            <a:pPr>
              <a:buNone/>
            </a:pPr>
            <a:r>
              <a:rPr lang="en-US" sz="2000" b="1" dirty="0" smtClean="0"/>
              <a:t>What is a Module?</a:t>
            </a:r>
          </a:p>
          <a:p>
            <a:r>
              <a:rPr lang="en-US" sz="2000" dirty="0" smtClean="0"/>
              <a:t>A python module can be defined as a python program file which contains a python code including python functions, class, or variables.</a:t>
            </a:r>
          </a:p>
          <a:p>
            <a:pPr>
              <a:buNone/>
            </a:pPr>
            <a:r>
              <a:rPr lang="en-US" sz="2000" b="1" dirty="0" smtClean="0"/>
              <a:t>Example</a:t>
            </a:r>
          </a:p>
          <a:p>
            <a:r>
              <a:rPr lang="en-US" sz="2000" dirty="0" smtClean="0"/>
              <a:t>In this example, we will create a module named as file.py which contains a function </a:t>
            </a:r>
            <a:r>
              <a:rPr lang="en-US" sz="2000" dirty="0" err="1" smtClean="0"/>
              <a:t>func</a:t>
            </a:r>
            <a:r>
              <a:rPr lang="en-US" sz="2000" dirty="0" smtClean="0"/>
              <a:t> that contains a code to print some message on the console.</a:t>
            </a:r>
          </a:p>
          <a:p>
            <a:r>
              <a:rPr lang="en-US" sz="2000" dirty="0" smtClean="0"/>
              <a:t>Let's create the module named as </a:t>
            </a:r>
            <a:r>
              <a:rPr lang="en-US" sz="2000" b="1" dirty="0" smtClean="0"/>
              <a:t>file.py.</a:t>
            </a:r>
          </a:p>
          <a:p>
            <a:endParaRPr lang="en-US" sz="2000" b="1" dirty="0" smtClean="0"/>
          </a:p>
          <a:p>
            <a:pPr>
              <a:buNone/>
            </a:pPr>
            <a:r>
              <a:rPr lang="en-US" sz="2000" b="1" dirty="0" smtClean="0"/>
              <a:t>def </a:t>
            </a:r>
            <a:r>
              <a:rPr lang="en-US" sz="2000" b="1" dirty="0" err="1" smtClean="0"/>
              <a:t>displayMsg</a:t>
            </a:r>
            <a:r>
              <a:rPr lang="en-US" sz="2000" b="1" dirty="0" smtClean="0"/>
              <a:t>(name)  </a:t>
            </a:r>
          </a:p>
          <a:p>
            <a:pPr>
              <a:buNone/>
            </a:pPr>
            <a:r>
              <a:rPr lang="en-US" sz="2000" b="1" dirty="0" smtClean="0"/>
              <a:t>print("Hi "+name); </a:t>
            </a:r>
          </a:p>
          <a:p>
            <a:pPr>
              <a:buNone/>
            </a:pPr>
            <a:endParaRPr lang="en-US" sz="2000" b="1" dirty="0" smtClean="0"/>
          </a:p>
          <a:p>
            <a:r>
              <a:rPr lang="en-US" sz="2000" dirty="0" smtClean="0"/>
              <a:t>Here, we need to include this module into our main module to call the method </a:t>
            </a:r>
            <a:r>
              <a:rPr lang="en-US" sz="2000" dirty="0" err="1" smtClean="0"/>
              <a:t>displayMsg</a:t>
            </a:r>
            <a:r>
              <a:rPr lang="en-US" sz="2000" dirty="0" smtClean="0"/>
              <a:t>() defined in the module named file.</a:t>
            </a:r>
          </a:p>
          <a:p>
            <a:endParaRPr lang="en-US" sz="2000" dirty="0" smtClean="0"/>
          </a:p>
        </p:txBody>
      </p:sp>
    </p:spTree>
    <p:extLst>
      <p:ext uri="{BB962C8B-B14F-4D97-AF65-F5344CB8AC3E}">
        <p14:creationId xmlns="" xmlns:p14="http://schemas.microsoft.com/office/powerpoint/2010/main" val="70053138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lstStyle/>
          <a:p>
            <a:pPr>
              <a:buNone/>
            </a:pPr>
            <a:endParaRPr lang="en-US" b="1" dirty="0" smtClean="0"/>
          </a:p>
          <a:p>
            <a:pPr>
              <a:buNone/>
            </a:pPr>
            <a:r>
              <a:rPr lang="en-US" b="1" dirty="0" smtClean="0"/>
              <a:t>Loading the module in our python code</a:t>
            </a:r>
          </a:p>
          <a:p>
            <a:pPr>
              <a:buNone/>
            </a:pPr>
            <a:endParaRPr lang="en-US" dirty="0" smtClean="0"/>
          </a:p>
          <a:p>
            <a:r>
              <a:rPr lang="en-US" sz="2800" dirty="0" smtClean="0"/>
              <a:t>We need to load the module in our python code to use its functionality. Python provides two types of statements as defined below.</a:t>
            </a:r>
          </a:p>
          <a:p>
            <a:endParaRPr lang="en-US" sz="2800" dirty="0" smtClean="0"/>
          </a:p>
          <a:p>
            <a:pPr marL="514350" indent="-514350">
              <a:buFont typeface="+mj-lt"/>
              <a:buAutoNum type="arabicPeriod"/>
            </a:pPr>
            <a:r>
              <a:rPr lang="en-US" b="1" dirty="0" smtClean="0"/>
              <a:t>The import statement</a:t>
            </a:r>
          </a:p>
          <a:p>
            <a:pPr marL="514350" indent="-514350">
              <a:buFont typeface="+mj-lt"/>
              <a:buAutoNum type="arabicPeriod"/>
            </a:pPr>
            <a:r>
              <a:rPr lang="en-US" b="1" dirty="0" smtClean="0"/>
              <a:t>The from-import statement</a:t>
            </a:r>
          </a:p>
          <a:p>
            <a:endParaRPr lang="en-US" dirty="0"/>
          </a:p>
        </p:txBody>
      </p:sp>
    </p:spTree>
    <p:extLst>
      <p:ext uri="{BB962C8B-B14F-4D97-AF65-F5344CB8AC3E}">
        <p14:creationId xmlns="" xmlns:p14="http://schemas.microsoft.com/office/powerpoint/2010/main" val="275295688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944562"/>
          </a:xfrm>
        </p:spPr>
        <p:txBody>
          <a:bodyPr>
            <a:normAutofit fontScale="90000"/>
          </a:bodyPr>
          <a:lstStyle/>
          <a:p>
            <a:pPr algn="l"/>
            <a:r>
              <a:rPr lang="en-US" b="1" dirty="0" smtClean="0"/>
              <a:t>The import statement</a:t>
            </a:r>
            <a:br>
              <a:rPr lang="en-US" b="1" dirty="0" smtClean="0"/>
            </a:br>
            <a:endParaRPr lang="en-US" dirty="0"/>
          </a:p>
        </p:txBody>
      </p:sp>
      <p:sp>
        <p:nvSpPr>
          <p:cNvPr id="3" name="Content Placeholder 2"/>
          <p:cNvSpPr>
            <a:spLocks noGrp="1"/>
          </p:cNvSpPr>
          <p:nvPr>
            <p:ph idx="1"/>
          </p:nvPr>
        </p:nvSpPr>
        <p:spPr>
          <a:xfrm>
            <a:off x="457200" y="1219200"/>
            <a:ext cx="8229600" cy="4906963"/>
          </a:xfrm>
        </p:spPr>
        <p:txBody>
          <a:bodyPr>
            <a:normAutofit/>
          </a:bodyPr>
          <a:lstStyle/>
          <a:p>
            <a:r>
              <a:rPr lang="en-US" sz="2400" dirty="0" smtClean="0"/>
              <a:t>The import statement is used to import all the functionality of one module into another. </a:t>
            </a:r>
          </a:p>
          <a:p>
            <a:r>
              <a:rPr lang="en-US" sz="2400" dirty="0" smtClean="0"/>
              <a:t>We can import multiple modules with a single import statement, but a module is loaded once regardless of the number of times, it has been imported into our file.</a:t>
            </a:r>
          </a:p>
          <a:p>
            <a:r>
              <a:rPr lang="en-US" sz="2400" dirty="0" smtClean="0"/>
              <a:t>The syntax to use the import statement is</a:t>
            </a:r>
          </a:p>
          <a:p>
            <a:endParaRPr lang="en-US" sz="2400" dirty="0" smtClean="0"/>
          </a:p>
          <a:p>
            <a:pPr>
              <a:buNone/>
            </a:pPr>
            <a:r>
              <a:rPr lang="en-US" sz="2400" b="1" dirty="0" smtClean="0"/>
              <a:t>import module1,module2,........ module n  </a:t>
            </a:r>
          </a:p>
          <a:p>
            <a:pPr>
              <a:buNone/>
            </a:pPr>
            <a:r>
              <a:rPr lang="en-US" sz="2400" dirty="0" smtClean="0"/>
              <a:t/>
            </a:r>
            <a:br>
              <a:rPr lang="en-US" sz="2400" dirty="0" smtClean="0"/>
            </a:br>
            <a:endParaRPr lang="en-US" sz="2400" dirty="0"/>
          </a:p>
        </p:txBody>
      </p:sp>
    </p:spTree>
    <p:extLst>
      <p:ext uri="{BB962C8B-B14F-4D97-AF65-F5344CB8AC3E}">
        <p14:creationId xmlns="" xmlns:p14="http://schemas.microsoft.com/office/powerpoint/2010/main" val="3469088393"/>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sz="2400" dirty="0" smtClean="0"/>
              <a:t>Hence, if we need to call the function </a:t>
            </a:r>
            <a:r>
              <a:rPr lang="en-US" sz="2400" dirty="0" err="1" smtClean="0"/>
              <a:t>displayMsg</a:t>
            </a:r>
            <a:r>
              <a:rPr lang="en-US" sz="2400" dirty="0" smtClean="0"/>
              <a:t>() defined in the file file.py, we have to import that file as a module into our module as shown in the example below.</a:t>
            </a:r>
          </a:p>
          <a:p>
            <a:pPr>
              <a:buNone/>
            </a:pPr>
            <a:endParaRPr lang="en-US" sz="2400" dirty="0" smtClean="0"/>
          </a:p>
          <a:p>
            <a:pPr>
              <a:buNone/>
            </a:pPr>
            <a:r>
              <a:rPr lang="en-US" b="1" dirty="0" smtClean="0"/>
              <a:t>Example:</a:t>
            </a:r>
          </a:p>
          <a:p>
            <a:pPr>
              <a:buNone/>
            </a:pPr>
            <a:r>
              <a:rPr lang="en-US" sz="2400" b="1" dirty="0" smtClean="0"/>
              <a:t>import file;  </a:t>
            </a:r>
          </a:p>
          <a:p>
            <a:pPr>
              <a:buNone/>
            </a:pPr>
            <a:r>
              <a:rPr lang="en-US" sz="2400" b="1" dirty="0" smtClean="0"/>
              <a:t>name = input("Enter the name?")  </a:t>
            </a:r>
          </a:p>
          <a:p>
            <a:pPr>
              <a:buNone/>
            </a:pPr>
            <a:r>
              <a:rPr lang="en-US" sz="2400" b="1" dirty="0" err="1" smtClean="0"/>
              <a:t>file.displayMsg</a:t>
            </a:r>
            <a:r>
              <a:rPr lang="en-US" sz="2400" b="1" dirty="0" smtClean="0"/>
              <a:t>(name) </a:t>
            </a:r>
          </a:p>
          <a:p>
            <a:pPr>
              <a:buNone/>
            </a:pPr>
            <a:r>
              <a:rPr lang="en-US" sz="2400" b="1" dirty="0" smtClean="0"/>
              <a:t> </a:t>
            </a:r>
          </a:p>
          <a:p>
            <a:pPr>
              <a:buNone/>
            </a:pPr>
            <a:r>
              <a:rPr lang="en-US" sz="1900" b="1" dirty="0" smtClean="0"/>
              <a:t>O/P</a:t>
            </a:r>
          </a:p>
          <a:p>
            <a:pPr>
              <a:buNone/>
            </a:pPr>
            <a:r>
              <a:rPr lang="en-US" sz="1900" dirty="0" smtClean="0"/>
              <a:t>Enter the name?</a:t>
            </a:r>
          </a:p>
          <a:p>
            <a:pPr>
              <a:buNone/>
            </a:pPr>
            <a:r>
              <a:rPr lang="en-US" sz="1900" dirty="0" smtClean="0"/>
              <a:t>John </a:t>
            </a:r>
          </a:p>
          <a:p>
            <a:pPr>
              <a:buNone/>
            </a:pPr>
            <a:r>
              <a:rPr lang="en-US" sz="1900" dirty="0" smtClean="0"/>
              <a:t>Hi John</a:t>
            </a:r>
            <a:endParaRPr lang="en-US" sz="1900" b="1" dirty="0" smtClean="0"/>
          </a:p>
          <a:p>
            <a:pPr>
              <a:buNone/>
            </a:pPr>
            <a:endParaRPr lang="en-US" sz="2400" dirty="0" smtClean="0"/>
          </a:p>
          <a:p>
            <a:endParaRPr lang="en-US" sz="2400" dirty="0" smtClean="0"/>
          </a:p>
          <a:p>
            <a:endParaRPr lang="en-US" sz="2400" dirty="0"/>
          </a:p>
        </p:txBody>
      </p:sp>
    </p:spTree>
    <p:extLst>
      <p:ext uri="{BB962C8B-B14F-4D97-AF65-F5344CB8AC3E}">
        <p14:creationId xmlns="" xmlns:p14="http://schemas.microsoft.com/office/powerpoint/2010/main" val="331285206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t>The from-import statement</a:t>
            </a:r>
            <a:br>
              <a:rPr lang="en-US" sz="3200" b="1" dirty="0" smtClean="0"/>
            </a:br>
            <a:endParaRPr lang="en-US" sz="3200" b="1" dirty="0"/>
          </a:p>
        </p:txBody>
      </p:sp>
      <p:sp>
        <p:nvSpPr>
          <p:cNvPr id="3" name="Content Placeholder 2"/>
          <p:cNvSpPr>
            <a:spLocks noGrp="1"/>
          </p:cNvSpPr>
          <p:nvPr>
            <p:ph idx="1"/>
          </p:nvPr>
        </p:nvSpPr>
        <p:spPr>
          <a:xfrm>
            <a:off x="457200" y="1219200"/>
            <a:ext cx="8229600" cy="5638800"/>
          </a:xfrm>
        </p:spPr>
        <p:txBody>
          <a:bodyPr>
            <a:normAutofit/>
          </a:bodyPr>
          <a:lstStyle/>
          <a:p>
            <a:endParaRPr lang="en-US" sz="2400" dirty="0" smtClean="0"/>
          </a:p>
          <a:p>
            <a:r>
              <a:rPr lang="en-US" sz="2400" dirty="0" smtClean="0"/>
              <a:t>Instead of importing the whole module into the namespace, python provides the flexibility to import only the specific attributes of a module. </a:t>
            </a:r>
          </a:p>
          <a:p>
            <a:endParaRPr lang="en-US" sz="2400" dirty="0" smtClean="0"/>
          </a:p>
          <a:p>
            <a:r>
              <a:rPr lang="en-US" sz="2400" dirty="0" smtClean="0"/>
              <a:t>This can be done by using from? import statement. </a:t>
            </a:r>
          </a:p>
          <a:p>
            <a:endParaRPr lang="en-US" sz="2400" dirty="0" smtClean="0"/>
          </a:p>
          <a:p>
            <a:r>
              <a:rPr lang="en-US" sz="2400" dirty="0" smtClean="0"/>
              <a:t>The syntax to use the from-import statement is</a:t>
            </a:r>
          </a:p>
          <a:p>
            <a:pPr>
              <a:buNone/>
            </a:pPr>
            <a:r>
              <a:rPr lang="en-US" sz="2400" b="1" dirty="0" smtClean="0"/>
              <a:t>from &lt; </a:t>
            </a:r>
            <a:r>
              <a:rPr lang="en-US" sz="2400" b="1" dirty="0" err="1" smtClean="0"/>
              <a:t>modulename</a:t>
            </a:r>
            <a:r>
              <a:rPr lang="en-US" sz="2400" b="1" dirty="0" smtClean="0"/>
              <a:t>&gt; import &lt;name 1&gt;, &lt;name 2&gt;..,&lt;name n&gt;   </a:t>
            </a:r>
          </a:p>
          <a:p>
            <a:pPr>
              <a:buNone/>
            </a:pPr>
            <a:r>
              <a:rPr lang="en-US" sz="2400" dirty="0" smtClean="0"/>
              <a:t/>
            </a:r>
            <a:br>
              <a:rPr lang="en-US" sz="2400" dirty="0" smtClean="0"/>
            </a:br>
            <a:endParaRPr lang="en-US" sz="2400" dirty="0"/>
          </a:p>
        </p:txBody>
      </p:sp>
    </p:spTree>
    <p:extLst>
      <p:ext uri="{BB962C8B-B14F-4D97-AF65-F5344CB8AC3E}">
        <p14:creationId xmlns="" xmlns:p14="http://schemas.microsoft.com/office/powerpoint/2010/main" val="40828974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Applications</a:t>
            </a:r>
          </a:p>
        </p:txBody>
      </p:sp>
      <p:sp>
        <p:nvSpPr>
          <p:cNvPr id="3" name="Content Placeholder 2"/>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Console-based Application</a:t>
            </a:r>
          </a:p>
          <a:p>
            <a:pPr lvl="1"/>
            <a:r>
              <a:rPr lang="en-US" sz="1800" dirty="0">
                <a:solidFill>
                  <a:schemeClr val="tx1"/>
                </a:solidFill>
                <a:latin typeface="Times New Roman" panose="02020603050405020304" pitchFamily="18" charset="0"/>
                <a:cs typeface="Times New Roman" panose="02020603050405020304" pitchFamily="18" charset="0"/>
              </a:rPr>
              <a:t>Console-based applications run from the command-line or shell. </a:t>
            </a:r>
          </a:p>
          <a:p>
            <a:pPr marL="395287" lvl="1" indent="-285750">
              <a:buClr>
                <a:schemeClr val="accent3"/>
              </a:buClr>
              <a:buFont typeface="Arial" panose="020B0604020202020204" pitchFamily="34" charset="0"/>
              <a:buChar char="•"/>
            </a:pPr>
            <a:r>
              <a:rPr lang="en-US" sz="1800" b="1" dirty="0" smtClean="0">
                <a:solidFill>
                  <a:schemeClr val="tx1"/>
                </a:solidFill>
                <a:latin typeface="Times New Roman" panose="02020603050405020304" pitchFamily="18" charset="0"/>
                <a:cs typeface="Times New Roman" panose="02020603050405020304" pitchFamily="18" charset="0"/>
              </a:rPr>
              <a:t>Software Development</a:t>
            </a:r>
          </a:p>
          <a:p>
            <a:pPr marL="411480" lvl="1" indent="0">
              <a:buNone/>
            </a:pPr>
            <a:r>
              <a:rPr lang="en-US" sz="1800" dirty="0" smtClean="0">
                <a:solidFill>
                  <a:schemeClr val="tx1"/>
                </a:solidFill>
                <a:latin typeface="Times New Roman" panose="02020603050405020304" pitchFamily="18" charset="0"/>
                <a:cs typeface="Times New Roman" panose="02020603050405020304" pitchFamily="18" charset="0"/>
              </a:rPr>
              <a:t>Python </a:t>
            </a:r>
            <a:r>
              <a:rPr lang="en-US" sz="1800" dirty="0">
                <a:solidFill>
                  <a:schemeClr val="tx1"/>
                </a:solidFill>
                <a:latin typeface="Times New Roman" panose="02020603050405020304" pitchFamily="18" charset="0"/>
                <a:cs typeface="Times New Roman" panose="02020603050405020304" pitchFamily="18" charset="0"/>
              </a:rPr>
              <a:t>is </a:t>
            </a:r>
            <a:r>
              <a:rPr lang="en-US" sz="1800" dirty="0" smtClean="0">
                <a:solidFill>
                  <a:schemeClr val="tx1"/>
                </a:solidFill>
                <a:latin typeface="Times New Roman" panose="02020603050405020304" pitchFamily="18" charset="0"/>
                <a:cs typeface="Times New Roman" panose="02020603050405020304" pitchFamily="18" charset="0"/>
              </a:rPr>
              <a:t>useful for </a:t>
            </a:r>
            <a:r>
              <a:rPr lang="en-US" sz="1800" dirty="0">
                <a:solidFill>
                  <a:schemeClr val="tx1"/>
                </a:solidFill>
                <a:latin typeface="Times New Roman" panose="02020603050405020304" pitchFamily="18" charset="0"/>
                <a:cs typeface="Times New Roman" panose="02020603050405020304" pitchFamily="18" charset="0"/>
              </a:rPr>
              <a:t>the software development process</a:t>
            </a:r>
            <a:r>
              <a:rPr lang="en-US" sz="1800" dirty="0" smtClean="0">
                <a:solidFill>
                  <a:schemeClr val="tx1"/>
                </a:solidFill>
                <a:latin typeface="Times New Roman" panose="02020603050405020304" pitchFamily="18" charset="0"/>
                <a:cs typeface="Times New Roman" panose="02020603050405020304" pitchFamily="18" charset="0"/>
              </a:rPr>
              <a:t>.</a:t>
            </a:r>
          </a:p>
          <a:p>
            <a:pPr marL="400050" lvl="2" indent="-285750">
              <a:buFont typeface="Arial" panose="020B0604020202020204" pitchFamily="34" charset="0"/>
              <a:buChar char="•"/>
            </a:pPr>
            <a:r>
              <a:rPr lang="en-US" sz="1600" b="1" dirty="0" smtClean="0">
                <a:solidFill>
                  <a:schemeClr val="tx1"/>
                </a:solidFill>
                <a:latin typeface="Times New Roman" panose="02020603050405020304" pitchFamily="18" charset="0"/>
                <a:cs typeface="Times New Roman" panose="02020603050405020304" pitchFamily="18" charset="0"/>
              </a:rPr>
              <a:t>Scientific </a:t>
            </a:r>
            <a:r>
              <a:rPr lang="en-US" sz="1600" b="1" dirty="0">
                <a:solidFill>
                  <a:schemeClr val="tx1"/>
                </a:solidFill>
                <a:latin typeface="Times New Roman" panose="02020603050405020304" pitchFamily="18" charset="0"/>
                <a:cs typeface="Times New Roman" panose="02020603050405020304" pitchFamily="18" charset="0"/>
              </a:rPr>
              <a:t>and </a:t>
            </a:r>
            <a:r>
              <a:rPr lang="en-US" sz="1600" b="1" dirty="0" smtClean="0">
                <a:solidFill>
                  <a:schemeClr val="tx1"/>
                </a:solidFill>
                <a:latin typeface="Times New Roman" panose="02020603050405020304" pitchFamily="18" charset="0"/>
                <a:cs typeface="Times New Roman" panose="02020603050405020304" pitchFamily="18" charset="0"/>
              </a:rPr>
              <a:t>Numeric</a:t>
            </a:r>
          </a:p>
          <a:p>
            <a:pPr marL="656082" lvl="3" indent="-28575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This is the era of Artificial intelligence where the machine can perform the task the same as the human</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marL="398463" lvl="3" indent="-285750">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Business </a:t>
            </a:r>
            <a:r>
              <a:rPr lang="en-US" sz="1800" b="1" dirty="0" smtClean="0">
                <a:solidFill>
                  <a:schemeClr val="tx1"/>
                </a:solidFill>
                <a:latin typeface="Times New Roman" panose="02020603050405020304" pitchFamily="18" charset="0"/>
                <a:cs typeface="Times New Roman" panose="02020603050405020304" pitchFamily="18" charset="0"/>
              </a:rPr>
              <a:t>Applications</a:t>
            </a:r>
          </a:p>
          <a:p>
            <a:pPr marL="608775" lvl="4" indent="-28575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Business Applications differ from standard applications. E-commerce and ERP are an example of a business application.</a:t>
            </a:r>
          </a:p>
          <a:p>
            <a:pPr marL="398463" lvl="3" indent="-285750">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704913" lvl="2" indent="-285750">
              <a:buFont typeface="Arial" panose="020B0604020202020204" pitchFamily="34" charset="0"/>
              <a:buChar char="•"/>
            </a:pPr>
            <a:endParaRPr lang="en-US" sz="1600" dirty="0">
              <a:solidFill>
                <a:schemeClr val="tx1"/>
              </a:solidFill>
              <a:latin typeface="Times New Roman" panose="02020603050405020304" pitchFamily="18" charset="0"/>
              <a:cs typeface="Times New Roman" panose="02020603050405020304" pitchFamily="18" charset="0"/>
            </a:endParaRPr>
          </a:p>
          <a:p>
            <a:pPr marL="644588" lvl="2" indent="-285750">
              <a:buFont typeface="Arial" panose="020B0604020202020204" pitchFamily="34" charset="0"/>
              <a:buChar char="•"/>
            </a:pPr>
            <a:endParaRPr lang="en-US" sz="16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44922196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57200"/>
            <a:ext cx="8229600" cy="1066800"/>
          </a:xfrm>
        </p:spPr>
        <p:txBody>
          <a:bodyPr>
            <a:noAutofit/>
          </a:bodyPr>
          <a:lstStyle/>
          <a:p>
            <a:pPr algn="l"/>
            <a:r>
              <a:rPr lang="en-US" sz="2400" b="1" dirty="0" smtClean="0"/>
              <a:t>calculation.py:</a:t>
            </a:r>
            <a:r>
              <a:rPr lang="en-US" sz="2400" dirty="0" smtClean="0"/>
              <a:t/>
            </a:r>
            <a:br>
              <a:rPr lang="en-US" sz="2400" dirty="0" smtClean="0"/>
            </a:br>
            <a:r>
              <a:rPr lang="en-US" sz="2400" dirty="0" smtClean="0"/>
              <a:t/>
            </a:r>
            <a:br>
              <a:rPr lang="en-US" sz="2400" dirty="0" smtClean="0"/>
            </a:br>
            <a:endParaRPr lang="en-US" sz="2400" dirty="0"/>
          </a:p>
        </p:txBody>
      </p:sp>
      <p:sp>
        <p:nvSpPr>
          <p:cNvPr id="3" name="Content Placeholder 2"/>
          <p:cNvSpPr>
            <a:spLocks noGrp="1"/>
          </p:cNvSpPr>
          <p:nvPr>
            <p:ph idx="1"/>
          </p:nvPr>
        </p:nvSpPr>
        <p:spPr>
          <a:xfrm>
            <a:off x="152400" y="838200"/>
            <a:ext cx="8229600" cy="5791200"/>
          </a:xfrm>
        </p:spPr>
        <p:txBody>
          <a:bodyPr>
            <a:normAutofit fontScale="85000" lnSpcReduction="20000"/>
          </a:bodyPr>
          <a:lstStyle/>
          <a:p>
            <a:pPr>
              <a:buNone/>
            </a:pPr>
            <a:endParaRPr lang="en-US" sz="2000" b="1" dirty="0" smtClean="0"/>
          </a:p>
          <a:p>
            <a:pPr>
              <a:buNone/>
            </a:pPr>
            <a:endParaRPr lang="en-US" sz="2000" b="1" dirty="0"/>
          </a:p>
          <a:p>
            <a:pPr>
              <a:buNone/>
            </a:pPr>
            <a:endParaRPr lang="en-US" sz="2000" b="1" dirty="0" smtClean="0"/>
          </a:p>
          <a:p>
            <a:pPr>
              <a:buNone/>
            </a:pPr>
            <a:r>
              <a:rPr lang="en-US" sz="2000" b="1" dirty="0" smtClean="0"/>
              <a:t>#place the code in the calculation.py   </a:t>
            </a:r>
          </a:p>
          <a:p>
            <a:pPr>
              <a:buNone/>
            </a:pPr>
            <a:r>
              <a:rPr lang="en-US" sz="2000" dirty="0" smtClean="0"/>
              <a:t>def summation(</a:t>
            </a:r>
            <a:r>
              <a:rPr lang="en-US" sz="2000" dirty="0" err="1" smtClean="0"/>
              <a:t>a,b</a:t>
            </a:r>
            <a:r>
              <a:rPr lang="en-US" sz="2000" dirty="0" smtClean="0"/>
              <a:t>):  </a:t>
            </a:r>
          </a:p>
          <a:p>
            <a:pPr>
              <a:buNone/>
            </a:pPr>
            <a:r>
              <a:rPr lang="en-US" sz="2000" dirty="0" smtClean="0"/>
              <a:t>    return </a:t>
            </a:r>
            <a:r>
              <a:rPr lang="en-US" sz="2000" dirty="0" err="1" smtClean="0"/>
              <a:t>a+b</a:t>
            </a:r>
            <a:r>
              <a:rPr lang="en-US" sz="2000" dirty="0" smtClean="0"/>
              <a:t>  </a:t>
            </a:r>
          </a:p>
          <a:p>
            <a:pPr>
              <a:buNone/>
            </a:pPr>
            <a:r>
              <a:rPr lang="en-US" sz="2000" dirty="0" smtClean="0"/>
              <a:t>def multiplication(</a:t>
            </a:r>
            <a:r>
              <a:rPr lang="en-US" sz="2000" dirty="0" err="1" smtClean="0"/>
              <a:t>a,b</a:t>
            </a:r>
            <a:r>
              <a:rPr lang="en-US" sz="2000" dirty="0" smtClean="0"/>
              <a:t>):  </a:t>
            </a:r>
          </a:p>
          <a:p>
            <a:pPr>
              <a:buNone/>
            </a:pPr>
            <a:r>
              <a:rPr lang="en-US" sz="2000" dirty="0" smtClean="0"/>
              <a:t>    return a*b;  </a:t>
            </a:r>
          </a:p>
          <a:p>
            <a:pPr>
              <a:buNone/>
            </a:pPr>
            <a:r>
              <a:rPr lang="en-US" sz="2000" dirty="0" smtClean="0"/>
              <a:t>def divide(</a:t>
            </a:r>
            <a:r>
              <a:rPr lang="en-US" sz="2000" dirty="0" err="1" smtClean="0"/>
              <a:t>a,b</a:t>
            </a:r>
            <a:r>
              <a:rPr lang="en-US" sz="2000" dirty="0" smtClean="0"/>
              <a:t>):  </a:t>
            </a:r>
          </a:p>
          <a:p>
            <a:pPr>
              <a:buNone/>
            </a:pPr>
            <a:r>
              <a:rPr lang="en-US" sz="2000" dirty="0" smtClean="0"/>
              <a:t>    return a/b;  </a:t>
            </a:r>
            <a:endParaRPr lang="en-US" sz="2000" b="1" dirty="0" smtClean="0"/>
          </a:p>
          <a:p>
            <a:pPr>
              <a:buNone/>
            </a:pPr>
            <a:r>
              <a:rPr lang="en-US" sz="2000" b="1" dirty="0" smtClean="0"/>
              <a:t>Main.py:</a:t>
            </a:r>
          </a:p>
          <a:p>
            <a:pPr>
              <a:buNone/>
            </a:pPr>
            <a:r>
              <a:rPr lang="en-US" sz="2000" b="1" dirty="0" smtClean="0"/>
              <a:t>from calculation import summation    </a:t>
            </a:r>
          </a:p>
          <a:p>
            <a:pPr>
              <a:buNone/>
            </a:pPr>
            <a:r>
              <a:rPr lang="en-US" sz="2000" b="1" dirty="0" smtClean="0"/>
              <a:t>#it will import only the summation() from calculation.py  </a:t>
            </a:r>
          </a:p>
          <a:p>
            <a:pPr>
              <a:buNone/>
            </a:pPr>
            <a:r>
              <a:rPr lang="en-US" sz="2000" dirty="0" smtClean="0"/>
              <a:t>a = </a:t>
            </a:r>
            <a:r>
              <a:rPr lang="en-US" sz="2000" dirty="0" err="1" smtClean="0"/>
              <a:t>int</a:t>
            </a:r>
            <a:r>
              <a:rPr lang="en-US" sz="2000" dirty="0" smtClean="0"/>
              <a:t>(input("Enter the first number"))  </a:t>
            </a:r>
          </a:p>
          <a:p>
            <a:pPr>
              <a:buNone/>
            </a:pPr>
            <a:r>
              <a:rPr lang="en-US" sz="2000" dirty="0" smtClean="0"/>
              <a:t>b = </a:t>
            </a:r>
            <a:r>
              <a:rPr lang="en-US" sz="2000" dirty="0" err="1" smtClean="0"/>
              <a:t>int</a:t>
            </a:r>
            <a:r>
              <a:rPr lang="en-US" sz="2000" dirty="0" smtClean="0"/>
              <a:t>(input("Enter the second number"))  </a:t>
            </a:r>
          </a:p>
          <a:p>
            <a:pPr>
              <a:buNone/>
            </a:pPr>
            <a:r>
              <a:rPr lang="en-US" sz="2000" b="1" dirty="0" smtClean="0"/>
              <a:t>print</a:t>
            </a:r>
            <a:r>
              <a:rPr lang="en-US" sz="2000" dirty="0" smtClean="0"/>
              <a:t>("Sum = ",summation(</a:t>
            </a:r>
            <a:r>
              <a:rPr lang="en-US" sz="2000" dirty="0" err="1" smtClean="0"/>
              <a:t>a,b</a:t>
            </a:r>
            <a:r>
              <a:rPr lang="en-US" sz="2000" dirty="0" smtClean="0"/>
              <a:t>)) #we do not need to specify the module name while accessing summation()  </a:t>
            </a:r>
          </a:p>
          <a:p>
            <a:pPr>
              <a:buNone/>
            </a:pPr>
            <a:r>
              <a:rPr lang="en-US" sz="2000" b="1" dirty="0" smtClean="0"/>
              <a:t>O/P</a:t>
            </a:r>
          </a:p>
          <a:p>
            <a:pPr>
              <a:buNone/>
            </a:pPr>
            <a:r>
              <a:rPr lang="en-US" sz="2000" dirty="0" smtClean="0"/>
              <a:t>Enter the first number10 </a:t>
            </a:r>
          </a:p>
          <a:p>
            <a:pPr>
              <a:buNone/>
            </a:pPr>
            <a:r>
              <a:rPr lang="en-US" sz="2000" dirty="0" smtClean="0"/>
              <a:t>Enter the second number20</a:t>
            </a:r>
          </a:p>
          <a:p>
            <a:pPr>
              <a:buNone/>
            </a:pPr>
            <a:r>
              <a:rPr lang="en-US" sz="2000" dirty="0" smtClean="0"/>
              <a:t> Sum = 30</a:t>
            </a:r>
          </a:p>
          <a:p>
            <a:pPr>
              <a:buNone/>
            </a:pPr>
            <a:r>
              <a:rPr lang="en-US" sz="2000" dirty="0" smtClean="0"/>
              <a:t/>
            </a:r>
            <a:br>
              <a:rPr lang="en-US" sz="2000" dirty="0" smtClean="0"/>
            </a:br>
            <a:endParaRPr lang="en-US" sz="2000" b="1" dirty="0"/>
          </a:p>
        </p:txBody>
      </p:sp>
    </p:spTree>
    <p:extLst>
      <p:ext uri="{BB962C8B-B14F-4D97-AF65-F5344CB8AC3E}">
        <p14:creationId xmlns="" xmlns:p14="http://schemas.microsoft.com/office/powerpoint/2010/main" val="15707298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Audio or Video-based Applications</a:t>
            </a:r>
            <a:br>
              <a:rPr lang="en-US"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1800" b="1" dirty="0">
                <a:latin typeface="Times New Roman" panose="02020603050405020304" pitchFamily="18" charset="0"/>
                <a:cs typeface="Times New Roman" panose="02020603050405020304" pitchFamily="18" charset="0"/>
              </a:rPr>
              <a:t>Audio or Video-based </a:t>
            </a:r>
            <a:r>
              <a:rPr lang="en-US" sz="1800" b="1" dirty="0" smtClean="0">
                <a:latin typeface="Times New Roman" panose="02020603050405020304" pitchFamily="18" charset="0"/>
                <a:cs typeface="Times New Roman" panose="02020603050405020304" pitchFamily="18" charset="0"/>
              </a:rPr>
              <a:t>Applications</a:t>
            </a:r>
          </a:p>
          <a:p>
            <a:pPr marL="109728" indent="0">
              <a:buNone/>
            </a:pPr>
            <a:r>
              <a:rPr lang="en-US" sz="1800" dirty="0" smtClean="0">
                <a:latin typeface="Times New Roman" panose="02020603050405020304" pitchFamily="18" charset="0"/>
                <a:cs typeface="Times New Roman" panose="02020603050405020304" pitchFamily="18" charset="0"/>
              </a:rPr>
              <a:t>	Python </a:t>
            </a:r>
            <a:r>
              <a:rPr lang="en-US" sz="1800" dirty="0">
                <a:latin typeface="Times New Roman" panose="02020603050405020304" pitchFamily="18" charset="0"/>
                <a:cs typeface="Times New Roman" panose="02020603050405020304" pitchFamily="18" charset="0"/>
              </a:rPr>
              <a:t>is flexible to perform multiple tasks and </a:t>
            </a:r>
            <a:r>
              <a:rPr lang="en-US" sz="1800" dirty="0" smtClean="0">
                <a:latin typeface="Times New Roman" panose="02020603050405020304" pitchFamily="18" charset="0"/>
                <a:cs typeface="Times New Roman" panose="02020603050405020304" pitchFamily="18" charset="0"/>
              </a:rPr>
              <a:t>can </a:t>
            </a:r>
            <a:r>
              <a:rPr lang="en-US" sz="1800" dirty="0">
                <a:latin typeface="Times New Roman" panose="02020603050405020304" pitchFamily="18" charset="0"/>
                <a:cs typeface="Times New Roman" panose="02020603050405020304" pitchFamily="18" charset="0"/>
              </a:rPr>
              <a:t>be used to create multimedia applications</a:t>
            </a:r>
            <a:r>
              <a:rPr lang="en-US" sz="1800" dirty="0" smtClean="0">
                <a:latin typeface="Times New Roman" panose="02020603050405020304" pitchFamily="18" charset="0"/>
                <a:cs typeface="Times New Roman" panose="02020603050405020304" pitchFamily="18" charset="0"/>
              </a:rPr>
              <a:t>.</a:t>
            </a:r>
          </a:p>
          <a:p>
            <a:r>
              <a:rPr lang="en-US" sz="1800" b="1" dirty="0">
                <a:latin typeface="Times New Roman" panose="02020603050405020304" pitchFamily="18" charset="0"/>
                <a:cs typeface="Times New Roman" panose="02020603050405020304" pitchFamily="18" charset="0"/>
              </a:rPr>
              <a:t>Image Processing </a:t>
            </a:r>
            <a:r>
              <a:rPr lang="en-US" sz="1800" b="1" dirty="0" smtClean="0">
                <a:latin typeface="Times New Roman" panose="02020603050405020304" pitchFamily="18" charset="0"/>
                <a:cs typeface="Times New Roman" panose="02020603050405020304" pitchFamily="18" charset="0"/>
              </a:rPr>
              <a:t>Application</a:t>
            </a:r>
          </a:p>
          <a:p>
            <a:pPr lvl="1"/>
            <a:r>
              <a:rPr lang="en-US" sz="1800" dirty="0">
                <a:solidFill>
                  <a:schemeClr val="tx1"/>
                </a:solidFill>
                <a:latin typeface="Times New Roman" panose="02020603050405020304" pitchFamily="18" charset="0"/>
                <a:cs typeface="Times New Roman" panose="02020603050405020304" pitchFamily="18" charset="0"/>
              </a:rPr>
              <a:t>Python contains many libraries that are used to work with the image.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6096031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0"/>
            <a:ext cx="8229600" cy="1066800"/>
          </a:xfrm>
        </p:spPr>
        <p:txBody>
          <a:bodyPr/>
          <a:lstStyle/>
          <a:p>
            <a:r>
              <a:rPr lang="en-US" sz="3600" spc="-10" dirty="0" smtClean="0">
                <a:latin typeface="Times New Roman" pitchFamily="18" charset="0"/>
                <a:cs typeface="Times New Roman" pitchFamily="18" charset="0"/>
              </a:rPr>
              <a:t>Variables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752600"/>
            <a:ext cx="8229600" cy="4625609"/>
          </a:xfrm>
        </p:spPr>
        <p:txBody>
          <a:bodyPr>
            <a:normAutofit/>
          </a:bodyPr>
          <a:lstStyle/>
          <a:p>
            <a:r>
              <a:rPr lang="en-US" sz="1800" spc="15" dirty="0" smtClean="0">
                <a:latin typeface="Times New Roman" panose="02020603050405020304" pitchFamily="18" charset="0"/>
                <a:cs typeface="Times New Roman" panose="02020603050405020304" pitchFamily="18" charset="0"/>
              </a:rPr>
              <a:t>A </a:t>
            </a:r>
            <a:r>
              <a:rPr lang="en-US" sz="1800" spc="5" dirty="0" smtClean="0">
                <a:latin typeface="Times New Roman" panose="02020603050405020304" pitchFamily="18" charset="0"/>
                <a:cs typeface="Times New Roman" panose="02020603050405020304" pitchFamily="18" charset="0"/>
              </a:rPr>
              <a:t>variable is </a:t>
            </a:r>
            <a:r>
              <a:rPr lang="en-US" sz="1800" spc="15" dirty="0" smtClean="0">
                <a:latin typeface="Times New Roman" panose="02020603050405020304" pitchFamily="18" charset="0"/>
                <a:cs typeface="Times New Roman" panose="02020603050405020304" pitchFamily="18" charset="0"/>
              </a:rPr>
              <a:t>an </a:t>
            </a:r>
            <a:r>
              <a:rPr lang="en-US" sz="1800" spc="5" dirty="0" smtClean="0">
                <a:latin typeface="Times New Roman" panose="02020603050405020304" pitchFamily="18" charset="0"/>
                <a:cs typeface="Times New Roman" panose="02020603050405020304" pitchFamily="18" charset="0"/>
              </a:rPr>
              <a:t>entity that can hold </a:t>
            </a:r>
            <a:r>
              <a:rPr lang="en-US" sz="1800" spc="10" dirty="0" smtClean="0">
                <a:latin typeface="Times New Roman" panose="02020603050405020304" pitchFamily="18" charset="0"/>
                <a:cs typeface="Times New Roman" panose="02020603050405020304" pitchFamily="18" charset="0"/>
              </a:rPr>
              <a:t>a</a:t>
            </a:r>
            <a:r>
              <a:rPr lang="en-US" sz="1800" spc="-55"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value as in every language, a variable is the name of a memory location.</a:t>
            </a:r>
          </a:p>
          <a:p>
            <a:r>
              <a:rPr lang="en-US" sz="1800" dirty="0" smtClean="0">
                <a:latin typeface="Times New Roman" panose="02020603050405020304" pitchFamily="18" charset="0"/>
                <a:cs typeface="Times New Roman" panose="02020603050405020304" pitchFamily="18" charset="0"/>
              </a:rPr>
              <a:t>Python is dynamically typed.</a:t>
            </a:r>
          </a:p>
          <a:p>
            <a:pPr lvl="1"/>
            <a:r>
              <a:rPr lang="en-US" sz="1800" dirty="0" smtClean="0">
                <a:solidFill>
                  <a:schemeClr val="tx1"/>
                </a:solidFill>
                <a:latin typeface="Times New Roman" panose="02020603050405020304" pitchFamily="18" charset="0"/>
                <a:cs typeface="Times New Roman" panose="02020603050405020304" pitchFamily="18" charset="0"/>
              </a:rPr>
              <a:t>That is, you don’t declare variables to be a specific type</a:t>
            </a:r>
          </a:p>
          <a:p>
            <a:r>
              <a:rPr lang="en-US" sz="1800" dirty="0" smtClean="0">
                <a:latin typeface="Times New Roman" panose="02020603050405020304" pitchFamily="18" charset="0"/>
                <a:cs typeface="Times New Roman" panose="02020603050405020304" pitchFamily="18" charset="0"/>
              </a:rPr>
              <a:t>A variable has the type that corresponds to the value you assign to it.</a:t>
            </a:r>
          </a:p>
          <a:p>
            <a:r>
              <a:rPr lang="en-US" sz="1800" dirty="0" smtClean="0">
                <a:latin typeface="Times New Roman" panose="02020603050405020304" pitchFamily="18" charset="0"/>
                <a:cs typeface="Times New Roman" panose="02020603050405020304" pitchFamily="18" charset="0"/>
              </a:rPr>
              <a:t>Variable names begin with a letter or an underscore and can contain letters, numbers, and underscores</a:t>
            </a:r>
          </a:p>
          <a:p>
            <a:endParaRPr lang="en-US" sz="1800" dirty="0" smtClean="0">
              <a:latin typeface="Times New Roman" panose="02020603050405020304" pitchFamily="18" charset="0"/>
              <a:cs typeface="Times New Roman" panose="02020603050405020304" pitchFamily="18" charset="0"/>
            </a:endParaRPr>
          </a:p>
          <a:p>
            <a:pPr marL="703580">
              <a:lnSpc>
                <a:spcPct val="100000"/>
              </a:lnSpc>
            </a:pPr>
            <a:r>
              <a:rPr lang="en-US" sz="1800" b="1" spc="-5" dirty="0" smtClean="0">
                <a:latin typeface="Times New Roman" panose="02020603050405020304" pitchFamily="18" charset="0"/>
                <a:cs typeface="Times New Roman" panose="02020603050405020304" pitchFamily="18" charset="0"/>
              </a:rPr>
              <a:t>Example</a:t>
            </a:r>
            <a:r>
              <a:rPr lang="en-US" sz="1800" spc="-5"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marL="932180">
              <a:lnSpc>
                <a:spcPct val="100000"/>
              </a:lnSpc>
              <a:spcBef>
                <a:spcPts val="5"/>
              </a:spcBef>
            </a:pPr>
            <a:r>
              <a:rPr lang="en-US" sz="1800" i="1" spc="-5" dirty="0" smtClean="0">
                <a:latin typeface="Carlito"/>
                <a:cs typeface="Carlito"/>
              </a:rPr>
              <a:t>&gt;&gt;&gt;age </a:t>
            </a:r>
            <a:r>
              <a:rPr lang="en-US" sz="1800" i="1" dirty="0" smtClean="0">
                <a:latin typeface="Carlito"/>
                <a:cs typeface="Carlito"/>
              </a:rPr>
              <a:t>=</a:t>
            </a:r>
            <a:r>
              <a:rPr lang="en-US" sz="1800" i="1" spc="5" dirty="0" smtClean="0">
                <a:latin typeface="Carlito"/>
                <a:cs typeface="Carlito"/>
              </a:rPr>
              <a:t> </a:t>
            </a:r>
            <a:r>
              <a:rPr lang="en-US" sz="1800" i="1" dirty="0" smtClean="0">
                <a:latin typeface="Carlito"/>
                <a:cs typeface="Carlito"/>
              </a:rPr>
              <a:t>25</a:t>
            </a:r>
            <a:endParaRPr lang="en-US" sz="1800" dirty="0" smtClean="0">
              <a:latin typeface="Carlito"/>
              <a:cs typeface="Carlito"/>
            </a:endParaRPr>
          </a:p>
          <a:p>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Naming</a:t>
            </a:r>
            <a:r>
              <a:rPr lang="en-US" dirty="0">
                <a:latin typeface="Times New Roman" panose="02020603050405020304" pitchFamily="18" charset="0"/>
                <a:cs typeface="Times New Roman" panose="02020603050405020304" pitchFamily="18" charset="0"/>
              </a:rPr>
              <a:t> Rules</a:t>
            </a:r>
          </a:p>
        </p:txBody>
      </p:sp>
      <p:sp>
        <p:nvSpPr>
          <p:cNvPr id="3" name="Content Placeholder 2"/>
          <p:cNvSpPr>
            <a:spLocks noGrp="1"/>
          </p:cNvSpPr>
          <p:nvPr>
            <p:ph idx="1"/>
          </p:nvPr>
        </p:nvSpPr>
        <p:spPr/>
        <p:txBody>
          <a:bodyPr>
            <a:normAutofit lnSpcReduction="10000"/>
          </a:bodyPr>
          <a:lstStyle/>
          <a:p>
            <a:r>
              <a:rPr lang="en-US" sz="1800" dirty="0">
                <a:latin typeface="Times New Roman" panose="02020603050405020304" pitchFamily="18" charset="0"/>
                <a:cs typeface="Times New Roman" panose="02020603050405020304" pitchFamily="18" charset="0"/>
              </a:rPr>
              <a:t>The first character of the variable must be an alphabet or underscore ( _ ).</a:t>
            </a:r>
          </a:p>
          <a:p>
            <a:r>
              <a:rPr lang="en-US" sz="1800" dirty="0">
                <a:latin typeface="Times New Roman" panose="02020603050405020304" pitchFamily="18" charset="0"/>
                <a:cs typeface="Times New Roman" panose="02020603050405020304" pitchFamily="18" charset="0"/>
              </a:rPr>
              <a:t>All the characters except the first character may be an alphabet of lower-case(a-z), upper-case (A-Z), underscore, or digit (0-9).</a:t>
            </a:r>
          </a:p>
          <a:p>
            <a:r>
              <a:rPr lang="en-US" sz="1800" dirty="0">
                <a:latin typeface="Times New Roman" panose="02020603050405020304" pitchFamily="18" charset="0"/>
                <a:cs typeface="Times New Roman" panose="02020603050405020304" pitchFamily="18" charset="0"/>
              </a:rPr>
              <a:t>Identifier name must not contain any white-space, or special character (!, @, #, %, ^, &amp;, *).</a:t>
            </a:r>
          </a:p>
          <a:p>
            <a:r>
              <a:rPr lang="en-US" sz="1800" dirty="0">
                <a:latin typeface="Times New Roman" panose="02020603050405020304" pitchFamily="18" charset="0"/>
                <a:cs typeface="Times New Roman" panose="02020603050405020304" pitchFamily="18" charset="0"/>
              </a:rPr>
              <a:t>Identifier name must not be similar to any keyword defined in the language.</a:t>
            </a:r>
          </a:p>
          <a:p>
            <a:r>
              <a:rPr lang="en-US" sz="1800" dirty="0">
                <a:latin typeface="Times New Roman" panose="02020603050405020304" pitchFamily="18" charset="0"/>
                <a:cs typeface="Times New Roman" panose="02020603050405020304" pitchFamily="18" charset="0"/>
              </a:rPr>
              <a:t>Identifier names are case sensitive; for example, my name, and </a:t>
            </a:r>
            <a:r>
              <a:rPr lang="en-US" sz="1800" dirty="0" err="1">
                <a:latin typeface="Times New Roman" panose="02020603050405020304" pitchFamily="18" charset="0"/>
                <a:cs typeface="Times New Roman" panose="02020603050405020304" pitchFamily="18" charset="0"/>
              </a:rPr>
              <a:t>MyName</a:t>
            </a:r>
            <a:r>
              <a:rPr lang="en-US" sz="1800" dirty="0">
                <a:latin typeface="Times New Roman" panose="02020603050405020304" pitchFamily="18" charset="0"/>
                <a:cs typeface="Times New Roman" panose="02020603050405020304" pitchFamily="18" charset="0"/>
              </a:rPr>
              <a:t> is not the same.</a:t>
            </a:r>
          </a:p>
          <a:p>
            <a:r>
              <a:rPr lang="en-US" sz="1800" dirty="0">
                <a:latin typeface="Times New Roman" panose="02020603050405020304" pitchFamily="18" charset="0"/>
                <a:cs typeface="Times New Roman" panose="02020603050405020304" pitchFamily="18" charset="0"/>
              </a:rPr>
              <a:t>Examples of valid identifiers: a123, _n, n_9, etc.</a:t>
            </a:r>
          </a:p>
          <a:p>
            <a:r>
              <a:rPr lang="en-US" sz="1800" dirty="0">
                <a:latin typeface="Times New Roman" panose="02020603050405020304" pitchFamily="18" charset="0"/>
                <a:cs typeface="Times New Roman" panose="02020603050405020304" pitchFamily="18" charset="0"/>
              </a:rPr>
              <a:t>Examples of invalid identifiers: 1a, n%4, n 9, etc.</a:t>
            </a:r>
          </a:p>
          <a:p>
            <a:r>
              <a:rPr lang="en-US" sz="1800" b="1" dirty="0">
                <a:latin typeface="Times New Roman" panose="02020603050405020304" pitchFamily="18" charset="0"/>
                <a:cs typeface="Times New Roman" panose="02020603050405020304" pitchFamily="18" charset="0"/>
              </a:rPr>
              <a:t>Declaring Variable and Assigning Values</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Python </a:t>
            </a:r>
            <a:r>
              <a:rPr lang="en-US" sz="1800" dirty="0">
                <a:latin typeface="Times New Roman" panose="02020603050405020304" pitchFamily="18" charset="0"/>
                <a:cs typeface="Times New Roman" panose="02020603050405020304" pitchFamily="18" charset="0"/>
              </a:rPr>
              <a:t>does not bind us to declare a variable before using it in the application. It allows us to create a variable at the required time</a:t>
            </a:r>
            <a:r>
              <a:rPr lang="en-US" sz="1800" dirty="0"/>
              <a:t>.</a:t>
            </a:r>
          </a:p>
          <a:p>
            <a:pPr marL="109728" indent="0">
              <a:buNone/>
            </a:pPr>
            <a:r>
              <a:rPr lang="en-US" sz="1800" dirty="0"/>
              <a:t/>
            </a:r>
            <a:br>
              <a:rPr lang="en-US" sz="1800" dirty="0"/>
            </a:br>
            <a:endParaRPr lang="en-US" sz="1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143000"/>
            <a:ext cx="8229600" cy="4325112"/>
          </a:xfrm>
        </p:spPr>
        <p:txBody>
          <a:bodyPr>
            <a:normAutofit/>
          </a:bodyPr>
          <a:lstStyle/>
          <a:p>
            <a:pPr marL="109728" indent="0">
              <a:buNone/>
            </a:pPr>
            <a:r>
              <a:rPr lang="en-US" sz="1800" b="1" dirty="0" smtClean="0">
                <a:latin typeface="Times New Roman" panose="02020603050405020304" pitchFamily="18" charset="0"/>
                <a:cs typeface="Times New Roman" panose="02020603050405020304" pitchFamily="18" charset="0"/>
              </a:rPr>
              <a:t>Example :</a:t>
            </a:r>
          </a:p>
          <a:p>
            <a:pPr marL="109728" indent="0">
              <a:buNone/>
            </a:pPr>
            <a:r>
              <a:rPr lang="en-US" sz="1800" dirty="0" smtClean="0">
                <a:latin typeface="Times New Roman" panose="02020603050405020304" pitchFamily="18" charset="0"/>
                <a:cs typeface="Times New Roman" panose="02020603050405020304" pitchFamily="18" charset="0"/>
              </a:rPr>
              <a:t>name</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Devansh</a:t>
            </a:r>
            <a:r>
              <a:rPr lang="en-US" sz="1800" dirty="0">
                <a:latin typeface="Times New Roman" panose="02020603050405020304" pitchFamily="18" charset="0"/>
                <a:cs typeface="Times New Roman" panose="02020603050405020304" pitchFamily="18" charset="0"/>
              </a:rPr>
              <a:t>"  </a:t>
            </a:r>
          </a:p>
          <a:p>
            <a:pPr marL="109728" indent="0">
              <a:buNone/>
            </a:pPr>
            <a:r>
              <a:rPr lang="en-US" sz="1800" dirty="0">
                <a:latin typeface="Times New Roman" panose="02020603050405020304" pitchFamily="18" charset="0"/>
                <a:cs typeface="Times New Roman" panose="02020603050405020304" pitchFamily="18" charset="0"/>
              </a:rPr>
              <a:t>age = 20  </a:t>
            </a:r>
          </a:p>
          <a:p>
            <a:pPr marL="109728" indent="0">
              <a:buNone/>
            </a:pPr>
            <a:r>
              <a:rPr lang="en-US" sz="1800" dirty="0">
                <a:latin typeface="Times New Roman" panose="02020603050405020304" pitchFamily="18" charset="0"/>
                <a:cs typeface="Times New Roman" panose="02020603050405020304" pitchFamily="18" charset="0"/>
              </a:rPr>
              <a:t>marks = 80.50  </a:t>
            </a:r>
          </a:p>
          <a:p>
            <a:pPr marL="109728" indent="0">
              <a:buNone/>
            </a:pPr>
            <a:r>
              <a:rPr lang="en-US" sz="1800" dirty="0">
                <a:latin typeface="Times New Roman" panose="02020603050405020304" pitchFamily="18" charset="0"/>
                <a:cs typeface="Times New Roman" panose="02020603050405020304" pitchFamily="18" charset="0"/>
              </a:rPr>
              <a:t>  </a:t>
            </a:r>
          </a:p>
          <a:p>
            <a:pPr marL="109728" indent="0">
              <a:buNone/>
            </a:pPr>
            <a:r>
              <a:rPr lang="en-US" sz="1800" dirty="0">
                <a:latin typeface="Times New Roman" panose="02020603050405020304" pitchFamily="18" charset="0"/>
                <a:cs typeface="Times New Roman" panose="02020603050405020304" pitchFamily="18" charset="0"/>
              </a:rPr>
              <a:t>print(name)  </a:t>
            </a:r>
          </a:p>
          <a:p>
            <a:pPr marL="109728" indent="0">
              <a:buNone/>
            </a:pPr>
            <a:r>
              <a:rPr lang="en-US" sz="1800" dirty="0">
                <a:latin typeface="Times New Roman" panose="02020603050405020304" pitchFamily="18" charset="0"/>
                <a:cs typeface="Times New Roman" panose="02020603050405020304" pitchFamily="18" charset="0"/>
              </a:rPr>
              <a:t>print(age)  </a:t>
            </a:r>
          </a:p>
          <a:p>
            <a:pPr marL="109728" indent="0">
              <a:buNone/>
            </a:pPr>
            <a:r>
              <a:rPr lang="en-US" sz="1800" dirty="0" smtClean="0">
                <a:latin typeface="Times New Roman" panose="02020603050405020304" pitchFamily="18" charset="0"/>
                <a:cs typeface="Times New Roman" panose="02020603050405020304" pitchFamily="18" charset="0"/>
              </a:rPr>
              <a:t>print(marks)</a:t>
            </a:r>
          </a:p>
          <a:p>
            <a:pPr marL="109728" indent="0">
              <a:buNone/>
            </a:pPr>
            <a:endParaRPr lang="en-US" sz="1800" dirty="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Output: </a:t>
            </a:r>
            <a:r>
              <a:rPr lang="en-US" sz="1800" b="1" dirty="0"/>
              <a:t>Output:</a:t>
            </a:r>
            <a:endParaRPr lang="en-US" sz="1800" dirty="0"/>
          </a:p>
          <a:p>
            <a:pPr marL="402336" lvl="1" indent="0">
              <a:buNone/>
            </a:pPr>
            <a:r>
              <a:rPr lang="en-US" sz="1600" dirty="0" err="1" smtClean="0"/>
              <a:t>Devansh</a:t>
            </a:r>
            <a:endParaRPr lang="en-US" sz="1600" dirty="0" smtClean="0"/>
          </a:p>
          <a:p>
            <a:pPr marL="402336" lvl="1" indent="0">
              <a:buNone/>
            </a:pPr>
            <a:r>
              <a:rPr lang="en-US" sz="1600" dirty="0" smtClean="0"/>
              <a:t> </a:t>
            </a:r>
            <a:r>
              <a:rPr lang="en-US" sz="1600" dirty="0"/>
              <a:t>20 </a:t>
            </a:r>
            <a:endParaRPr lang="en-US" sz="1600" dirty="0" smtClean="0"/>
          </a:p>
          <a:p>
            <a:pPr marL="402336" lvl="1" indent="0">
              <a:buNone/>
            </a:pPr>
            <a:r>
              <a:rPr lang="en-US" sz="1600" dirty="0" smtClean="0"/>
              <a:t>80.5 </a:t>
            </a:r>
            <a:endParaRPr lang="en-US" sz="1600" dirty="0"/>
          </a:p>
          <a:p>
            <a:endParaRPr lang="en-US" dirty="0"/>
          </a:p>
        </p:txBody>
      </p:sp>
    </p:spTree>
    <p:extLst>
      <p:ext uri="{BB962C8B-B14F-4D97-AF65-F5344CB8AC3E}">
        <p14:creationId xmlns="" xmlns:p14="http://schemas.microsoft.com/office/powerpoint/2010/main" val="18751501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143000"/>
            <a:ext cx="8229600" cy="4325112"/>
          </a:xfrm>
        </p:spPr>
        <p:txBody>
          <a:bodyPr>
            <a:noAutofit/>
          </a:bodyPr>
          <a:lstStyle/>
          <a:p>
            <a:r>
              <a:rPr lang="en-US" sz="1800" dirty="0" smtClean="0">
                <a:latin typeface="Times New Roman" panose="02020603050405020304" pitchFamily="18" charset="0"/>
                <a:cs typeface="Times New Roman" panose="02020603050405020304" pitchFamily="18" charset="0"/>
              </a:rPr>
              <a:t>Example</a:t>
            </a:r>
          </a:p>
          <a:p>
            <a:pPr marL="109728" indent="0">
              <a:buNone/>
            </a:pPr>
            <a:r>
              <a:rPr lang="en-US" sz="1800" dirty="0" smtClean="0">
                <a:latin typeface="Times New Roman" panose="02020603050405020304" pitchFamily="18" charset="0"/>
                <a:cs typeface="Times New Roman" panose="02020603050405020304" pitchFamily="18" charset="0"/>
              </a:rPr>
              <a:t>name</a:t>
            </a:r>
            <a:r>
              <a:rPr lang="en-US" sz="1800" dirty="0">
                <a:latin typeface="Times New Roman" panose="02020603050405020304" pitchFamily="18" charset="0"/>
                <a:cs typeface="Times New Roman" panose="02020603050405020304" pitchFamily="18" charset="0"/>
              </a:rPr>
              <a:t> = "A"  </a:t>
            </a:r>
          </a:p>
          <a:p>
            <a:pPr marL="109728" indent="0">
              <a:buNone/>
            </a:pPr>
            <a:r>
              <a:rPr lang="en-US" sz="1800" dirty="0">
                <a:latin typeface="Times New Roman" panose="02020603050405020304" pitchFamily="18" charset="0"/>
                <a:cs typeface="Times New Roman" panose="02020603050405020304" pitchFamily="18" charset="0"/>
              </a:rPr>
              <a:t>Name = "B"  </a:t>
            </a:r>
          </a:p>
          <a:p>
            <a:pPr marL="109728" indent="0">
              <a:buNone/>
            </a:pPr>
            <a:r>
              <a:rPr lang="en-US" sz="1800" dirty="0" err="1">
                <a:latin typeface="Times New Roman" panose="02020603050405020304" pitchFamily="18" charset="0"/>
                <a:cs typeface="Times New Roman" panose="02020603050405020304" pitchFamily="18" charset="0"/>
              </a:rPr>
              <a:t>naMe</a:t>
            </a:r>
            <a:r>
              <a:rPr lang="en-US" sz="1800" dirty="0">
                <a:latin typeface="Times New Roman" panose="02020603050405020304" pitchFamily="18" charset="0"/>
                <a:cs typeface="Times New Roman" panose="02020603050405020304" pitchFamily="18" charset="0"/>
              </a:rPr>
              <a:t> = "C"  </a:t>
            </a:r>
          </a:p>
          <a:p>
            <a:pPr marL="109728" indent="0">
              <a:buNone/>
            </a:pPr>
            <a:r>
              <a:rPr lang="en-US" sz="1800" dirty="0">
                <a:latin typeface="Times New Roman" panose="02020603050405020304" pitchFamily="18" charset="0"/>
                <a:cs typeface="Times New Roman" panose="02020603050405020304" pitchFamily="18" charset="0"/>
              </a:rPr>
              <a:t>NAME = "D"  </a:t>
            </a:r>
          </a:p>
          <a:p>
            <a:pPr marL="109728" indent="0">
              <a:buNone/>
            </a:pPr>
            <a:r>
              <a:rPr lang="en-US" sz="1800" dirty="0" err="1">
                <a:latin typeface="Times New Roman" panose="02020603050405020304" pitchFamily="18" charset="0"/>
                <a:cs typeface="Times New Roman" panose="02020603050405020304" pitchFamily="18" charset="0"/>
              </a:rPr>
              <a:t>n_a_m_e</a:t>
            </a:r>
            <a:r>
              <a:rPr lang="en-US" sz="1800" dirty="0">
                <a:latin typeface="Times New Roman" panose="02020603050405020304" pitchFamily="18" charset="0"/>
                <a:cs typeface="Times New Roman" panose="02020603050405020304" pitchFamily="18" charset="0"/>
              </a:rPr>
              <a:t> = "E"  </a:t>
            </a:r>
          </a:p>
          <a:p>
            <a:pPr marL="109728" indent="0">
              <a:buNone/>
            </a:pPr>
            <a:r>
              <a:rPr lang="en-US" sz="1800" dirty="0">
                <a:latin typeface="Times New Roman" panose="02020603050405020304" pitchFamily="18" charset="0"/>
                <a:cs typeface="Times New Roman" panose="02020603050405020304" pitchFamily="18" charset="0"/>
              </a:rPr>
              <a:t>_name = "F"  </a:t>
            </a:r>
          </a:p>
          <a:p>
            <a:pPr marL="109728" indent="0">
              <a:buNone/>
            </a:pPr>
            <a:r>
              <a:rPr lang="en-US" sz="1800" dirty="0">
                <a:latin typeface="Times New Roman" panose="02020603050405020304" pitchFamily="18" charset="0"/>
                <a:cs typeface="Times New Roman" panose="02020603050405020304" pitchFamily="18" charset="0"/>
              </a:rPr>
              <a:t>name_ = "G"  </a:t>
            </a:r>
          </a:p>
          <a:p>
            <a:pPr marL="109728" indent="0">
              <a:buNone/>
            </a:pPr>
            <a:r>
              <a:rPr lang="en-US" sz="1800" dirty="0">
                <a:latin typeface="Times New Roman" panose="02020603050405020304" pitchFamily="18" charset="0"/>
                <a:cs typeface="Times New Roman" panose="02020603050405020304" pitchFamily="18" charset="0"/>
              </a:rPr>
              <a:t>_name_ = "H"  </a:t>
            </a:r>
          </a:p>
          <a:p>
            <a:pPr marL="109728" indent="0">
              <a:buNone/>
            </a:pPr>
            <a:r>
              <a:rPr lang="en-US" sz="1800" dirty="0">
                <a:latin typeface="Times New Roman" panose="02020603050405020304" pitchFamily="18" charset="0"/>
                <a:cs typeface="Times New Roman" panose="02020603050405020304" pitchFamily="18" charset="0"/>
              </a:rPr>
              <a:t>na56me = "I"  </a:t>
            </a:r>
          </a:p>
          <a:p>
            <a:pPr marL="109728" indent="0">
              <a:buNone/>
            </a:pPr>
            <a:r>
              <a:rPr lang="en-US" sz="1800" dirty="0" smtClean="0">
                <a:latin typeface="Times New Roman" panose="02020603050405020304" pitchFamily="18" charset="0"/>
                <a:cs typeface="Times New Roman" panose="02020603050405020304" pitchFamily="18" charset="0"/>
              </a:rPr>
              <a:t>print(</a:t>
            </a:r>
            <a:r>
              <a:rPr lang="en-US" sz="1800" dirty="0" err="1" smtClean="0">
                <a:latin typeface="Times New Roman" panose="02020603050405020304" pitchFamily="18" charset="0"/>
                <a:cs typeface="Times New Roman" panose="02020603050405020304" pitchFamily="18" charset="0"/>
              </a:rPr>
              <a:t>name,Name,naMe,NAME,n_a_m_e</a:t>
            </a:r>
            <a:r>
              <a:rPr lang="en-US" sz="1800" dirty="0">
                <a:latin typeface="Times New Roman" panose="02020603050405020304" pitchFamily="18" charset="0"/>
                <a:cs typeface="Times New Roman" panose="02020603050405020304" pitchFamily="18" charset="0"/>
              </a:rPr>
              <a:t>, NAME, </a:t>
            </a:r>
            <a:r>
              <a:rPr lang="en-US" sz="1800" dirty="0" err="1">
                <a:latin typeface="Times New Roman" panose="02020603050405020304" pitchFamily="18" charset="0"/>
                <a:cs typeface="Times New Roman" panose="02020603050405020304" pitchFamily="18" charset="0"/>
              </a:rPr>
              <a:t>n_a_m_e</a:t>
            </a:r>
            <a:r>
              <a:rPr lang="en-US" sz="1800" dirty="0">
                <a:latin typeface="Times New Roman" panose="02020603050405020304" pitchFamily="18" charset="0"/>
                <a:cs typeface="Times New Roman" panose="02020603050405020304" pitchFamily="18" charset="0"/>
              </a:rPr>
              <a:t>, _name, </a:t>
            </a:r>
            <a:r>
              <a:rPr lang="en-US" sz="1800" dirty="0" err="1">
                <a:latin typeface="Times New Roman" panose="02020603050405020304" pitchFamily="18" charset="0"/>
                <a:cs typeface="Times New Roman" panose="02020603050405020304" pitchFamily="18" charset="0"/>
              </a:rPr>
              <a:t>name_,_name</a:t>
            </a:r>
            <a:r>
              <a:rPr lang="en-US" sz="1800" dirty="0">
                <a:latin typeface="Times New Roman" panose="02020603050405020304" pitchFamily="18" charset="0"/>
                <a:cs typeface="Times New Roman" panose="02020603050405020304" pitchFamily="18" charset="0"/>
              </a:rPr>
              <a:t>, na56me) </a:t>
            </a:r>
            <a:endParaRPr lang="en-US" sz="1800" dirty="0" smtClean="0">
              <a:latin typeface="Times New Roman" panose="02020603050405020304" pitchFamily="18" charset="0"/>
              <a:cs typeface="Times New Roman" panose="02020603050405020304" pitchFamily="18" charset="0"/>
            </a:endParaRPr>
          </a:p>
          <a:p>
            <a:pPr marL="109728" indent="0">
              <a:buNone/>
            </a:pPr>
            <a:r>
              <a:rPr lang="en-US" sz="1800" dirty="0" smtClean="0">
                <a:latin typeface="Times New Roman" panose="02020603050405020304" pitchFamily="18" charset="0"/>
                <a:cs typeface="Times New Roman" panose="02020603050405020304" pitchFamily="18" charset="0"/>
              </a:rPr>
              <a:t>Output: </a:t>
            </a:r>
          </a:p>
          <a:p>
            <a:pPr marL="109728" indent="0">
              <a:buNone/>
            </a:pPr>
            <a:r>
              <a:rPr lang="en-US" sz="1800" dirty="0"/>
              <a:t>A B C D E D E F G F I </a:t>
            </a:r>
          </a:p>
          <a:p>
            <a:pPr marL="109728" indent="0">
              <a:buNone/>
            </a:pPr>
            <a:r>
              <a:rPr lang="en-US" sz="1800" dirty="0"/>
              <a:t/>
            </a:r>
            <a:br>
              <a:rPr lang="en-US" sz="1800" dirty="0"/>
            </a:b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7661552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Multiple Assignment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Python allows us to assign a value to multiple variables in a single statement, which is also known as multiple assignments.</a:t>
            </a:r>
          </a:p>
          <a:p>
            <a:r>
              <a:rPr lang="en-US" sz="1800" dirty="0">
                <a:latin typeface="Times New Roman" panose="02020603050405020304" pitchFamily="18" charset="0"/>
                <a:cs typeface="Times New Roman" panose="02020603050405020304" pitchFamily="18" charset="0"/>
              </a:rPr>
              <a:t>We can apply multiple assignments in two ways, either by assigning a single value to multiple variables or assigning multiple values to multiple variables. Consider the following example.</a:t>
            </a:r>
          </a:p>
          <a:p>
            <a:r>
              <a:rPr lang="en-US" sz="1800" b="1" dirty="0">
                <a:latin typeface="Times New Roman" panose="02020603050405020304" pitchFamily="18" charset="0"/>
                <a:cs typeface="Times New Roman" panose="02020603050405020304" pitchFamily="18" charset="0"/>
              </a:rPr>
              <a:t>1. Assigning single value to </a:t>
            </a:r>
            <a:r>
              <a:rPr lang="en-US" sz="1800" b="1" dirty="0" smtClean="0">
                <a:latin typeface="Times New Roman" panose="02020603050405020304" pitchFamily="18" charset="0"/>
                <a:cs typeface="Times New Roman" panose="02020603050405020304" pitchFamily="18" charset="0"/>
              </a:rPr>
              <a:t>                                                                                           multiple </a:t>
            </a:r>
            <a:r>
              <a:rPr lang="en-US" sz="1800" b="1" dirty="0">
                <a:latin typeface="Times New Roman" panose="02020603050405020304" pitchFamily="18" charset="0"/>
                <a:cs typeface="Times New Roman" panose="02020603050405020304" pitchFamily="18" charset="0"/>
              </a:rPr>
              <a:t>variables</a:t>
            </a:r>
            <a:endParaRPr lang="en-US" sz="1800" dirty="0">
              <a:latin typeface="Times New Roman" panose="02020603050405020304" pitchFamily="18" charset="0"/>
              <a:cs typeface="Times New Roman" panose="02020603050405020304" pitchFamily="18" charset="0"/>
            </a:endParaRPr>
          </a:p>
          <a:p>
            <a:pPr marL="109728" indent="0">
              <a:buNone/>
            </a:pPr>
            <a:r>
              <a:rPr lang="en-US" sz="1800" dirty="0" smtClean="0"/>
              <a:t>		</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pic>
        <p:nvPicPr>
          <p:cNvPr id="7170" name="Picture 2" descr="C:\Users\Swati\Desktop\edureka\15.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810000" y="3429000"/>
            <a:ext cx="4943475" cy="31527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30855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76400"/>
            <a:ext cx="7620000" cy="685800"/>
          </a:xfrm>
        </p:spPr>
        <p:txBody>
          <a:bodyPr>
            <a:noAutofit/>
          </a:bodyPr>
          <a:lstStyle/>
          <a:p>
            <a:r>
              <a:rPr lang="en-US" sz="4000" dirty="0" smtClean="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2133600"/>
            <a:ext cx="7620000" cy="4648200"/>
          </a:xfrm>
        </p:spPr>
        <p:txBody>
          <a:bodyPr>
            <a:noAutofit/>
          </a:bodyPr>
          <a:lstStyle/>
          <a:p>
            <a:r>
              <a:rPr lang="en-US" sz="1800" dirty="0">
                <a:latin typeface="Times New Roman" panose="02020603050405020304" pitchFamily="18" charset="0"/>
                <a:cs typeface="Times New Roman" panose="02020603050405020304" pitchFamily="18" charset="0"/>
              </a:rPr>
              <a:t>Python laid its foundation in the late 1980s</a:t>
            </a:r>
            <a:r>
              <a:rPr lang="en-US" sz="1800" dirty="0" smtClean="0">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implementation of Python was started in December 1989 by </a:t>
            </a:r>
            <a:r>
              <a:rPr lang="en-US" sz="1800" b="1" dirty="0">
                <a:latin typeface="Times New Roman" panose="02020603050405020304" pitchFamily="18" charset="0"/>
                <a:cs typeface="Times New Roman" panose="02020603050405020304" pitchFamily="18" charset="0"/>
              </a:rPr>
              <a:t>Guido Van Rossum</a:t>
            </a:r>
            <a:r>
              <a:rPr lang="en-US" sz="1800" dirty="0">
                <a:latin typeface="Times New Roman" panose="02020603050405020304" pitchFamily="18" charset="0"/>
                <a:cs typeface="Times New Roman" panose="02020603050405020304" pitchFamily="18" charset="0"/>
              </a:rPr>
              <a:t> at </a:t>
            </a:r>
            <a:r>
              <a:rPr lang="en-US" sz="1800" dirty="0" smtClean="0">
                <a:latin typeface="Times New Roman" panose="02020603050405020304" pitchFamily="18" charset="0"/>
                <a:cs typeface="Times New Roman" panose="02020603050405020304" pitchFamily="18" charset="0"/>
              </a:rPr>
              <a:t>CWI(</a:t>
            </a:r>
            <a:r>
              <a:rPr lang="en-IN" sz="1800" dirty="0" smtClean="0"/>
              <a:t>Centrum </a:t>
            </a:r>
            <a:r>
              <a:rPr lang="en-IN" sz="1800" dirty="0" err="1" smtClean="0"/>
              <a:t>Wiskunde</a:t>
            </a:r>
            <a:r>
              <a:rPr lang="en-IN" sz="1800" dirty="0" smtClean="0"/>
              <a:t> &amp; </a:t>
            </a:r>
            <a:r>
              <a:rPr lang="en-IN" sz="1800" dirty="0" err="1" smtClean="0"/>
              <a:t>Informatica</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in Netherland</a:t>
            </a:r>
            <a:r>
              <a:rPr lang="en-US" sz="1800" dirty="0" smtClean="0">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In </a:t>
            </a:r>
            <a:r>
              <a:rPr lang="en-US" sz="1800" dirty="0">
                <a:latin typeface="Times New Roman" panose="02020603050405020304" pitchFamily="18" charset="0"/>
                <a:cs typeface="Times New Roman" panose="02020603050405020304" pitchFamily="18" charset="0"/>
              </a:rPr>
              <a:t>February 1991, </a:t>
            </a:r>
            <a:r>
              <a:rPr lang="en-US" sz="1800" b="1" dirty="0">
                <a:latin typeface="Times New Roman" panose="02020603050405020304" pitchFamily="18" charset="0"/>
                <a:cs typeface="Times New Roman" panose="02020603050405020304" pitchFamily="18" charset="0"/>
              </a:rPr>
              <a:t>Guido Van Rossum</a:t>
            </a:r>
            <a:r>
              <a:rPr lang="en-US" sz="1800" dirty="0">
                <a:latin typeface="Times New Roman" panose="02020603050405020304" pitchFamily="18" charset="0"/>
                <a:cs typeface="Times New Roman" panose="02020603050405020304" pitchFamily="18" charset="0"/>
              </a:rPr>
              <a:t> published the code (labeled version 0.9.0) to </a:t>
            </a:r>
            <a:r>
              <a:rPr lang="en-US" sz="1800" dirty="0" err="1">
                <a:latin typeface="Times New Roman" panose="02020603050405020304" pitchFamily="18" charset="0"/>
                <a:cs typeface="Times New Roman" panose="02020603050405020304" pitchFamily="18" charset="0"/>
              </a:rPr>
              <a:t>alt.sources</a:t>
            </a:r>
            <a:r>
              <a:rPr lang="en-US" sz="1800" dirty="0" smtClean="0">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In 1994, Python 1.0 was released with new features like lambda, map, filter, and reduce</a:t>
            </a:r>
            <a:r>
              <a:rPr lang="en-US" sz="1800" dirty="0" smtClean="0">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Python 2.0 added new features such as list comprehensions, garbage collection systems</a:t>
            </a:r>
            <a:r>
              <a:rPr lang="en-US" sz="1800" dirty="0" smtClean="0">
                <a:latin typeface="Times New Roman" panose="02020603050405020304" pitchFamily="18" charset="0"/>
                <a:cs typeface="Times New Roman" panose="02020603050405020304" pitchFamily="18" charset="0"/>
              </a:rPr>
              <a:t>.</a:t>
            </a:r>
          </a:p>
          <a:p>
            <a:pPr marL="109728" indent="0">
              <a:buNone/>
            </a:pP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457200" y="685800"/>
            <a:ext cx="8229600" cy="1066800"/>
          </a:xfrm>
          <a:prstGeom prst="rect">
            <a:avLst/>
          </a:prstGeom>
        </p:spPr>
        <p:txBody>
          <a:bodyPr vert="horz" anchor="ct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600" b="1" dirty="0" smtClean="0">
                <a:latin typeface="Times New Roman" panose="02020603050405020304" pitchFamily="18" charset="0"/>
                <a:cs typeface="Times New Roman" panose="02020603050405020304" pitchFamily="18" charset="0"/>
              </a:rPr>
              <a:t/>
            </a:r>
            <a:br>
              <a:rPr lang="en-US" sz="3600" b="1" dirty="0" smtClean="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rPr>
              <a:t>Python History and Versions</a:t>
            </a:r>
            <a:br>
              <a:rPr lang="en-US" sz="3600" b="1" dirty="0" smtClean="0">
                <a:latin typeface="Times New Roman" panose="02020603050405020304" pitchFamily="18" charset="0"/>
                <a:cs typeface="Times New Roman" panose="02020603050405020304" pitchFamily="18" charset="0"/>
              </a:rPr>
            </a:br>
            <a:endParaRPr lang="en-US" sz="3600" b="1" dirty="0"/>
          </a:p>
        </p:txBody>
      </p:sp>
    </p:spTree>
    <p:extLst>
      <p:ext uri="{BB962C8B-B14F-4D97-AF65-F5344CB8AC3E}">
        <p14:creationId xmlns="" xmlns:p14="http://schemas.microsoft.com/office/powerpoint/2010/main" val="546251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800" b="1" dirty="0">
                <a:latin typeface="Times New Roman" panose="02020603050405020304" pitchFamily="18" charset="0"/>
                <a:cs typeface="Times New Roman" panose="02020603050405020304" pitchFamily="18" charset="0"/>
              </a:rPr>
              <a:t>2. Assigning multiple values to multiple variables:</a:t>
            </a:r>
            <a:endParaRPr lang="en-US" sz="1800" dirty="0">
              <a:latin typeface="Times New Roman" panose="02020603050405020304" pitchFamily="18" charset="0"/>
              <a:cs typeface="Times New Roman" panose="02020603050405020304" pitchFamily="18" charset="0"/>
            </a:endParaRPr>
          </a:p>
          <a:p>
            <a:pPr marL="109728" indent="0">
              <a:buNone/>
            </a:pP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pic>
        <p:nvPicPr>
          <p:cNvPr id="8196" name="Picture 4" descr="C:\Users\Swati\Desktop\edureka\16.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371600" y="2667000"/>
            <a:ext cx="3200400" cy="28384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1043059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Fundamentals</a:t>
            </a:r>
            <a:endParaRPr lang="en-US" dirty="0"/>
          </a:p>
        </p:txBody>
      </p:sp>
      <p:sp>
        <p:nvSpPr>
          <p:cNvPr id="3" name="Content Placeholder 2"/>
          <p:cNvSpPr>
            <a:spLocks noGrp="1"/>
          </p:cNvSpPr>
          <p:nvPr>
            <p:ph idx="1"/>
          </p:nvPr>
        </p:nvSpPr>
        <p:spPr/>
        <p:txBody>
          <a:bodyPr>
            <a:noAutofit/>
          </a:bodyPr>
          <a:lstStyle/>
          <a:p>
            <a:r>
              <a:rPr lang="en-US" sz="1800" dirty="0"/>
              <a:t>This section contains the fundamentals of Python, such as:</a:t>
            </a:r>
          </a:p>
          <a:p>
            <a:pPr lvl="2">
              <a:buNone/>
            </a:pPr>
            <a:r>
              <a:rPr lang="en-US" sz="1600" dirty="0" err="1">
                <a:solidFill>
                  <a:schemeClr val="tx1"/>
                </a:solidFill>
              </a:rPr>
              <a:t>i</a:t>
            </a:r>
            <a:r>
              <a:rPr lang="en-US" sz="1600" dirty="0">
                <a:solidFill>
                  <a:schemeClr val="tx1"/>
                </a:solidFill>
              </a:rPr>
              <a:t>)Tokens and their types.</a:t>
            </a:r>
          </a:p>
          <a:p>
            <a:pPr lvl="2">
              <a:buNone/>
            </a:pPr>
            <a:r>
              <a:rPr lang="en-US" sz="1600" dirty="0">
                <a:solidFill>
                  <a:schemeClr val="tx1"/>
                </a:solidFill>
              </a:rPr>
              <a:t>ii) Comments</a:t>
            </a:r>
          </a:p>
          <a:p>
            <a:pPr>
              <a:buNone/>
            </a:pPr>
            <a:r>
              <a:rPr lang="en-US" sz="1800" b="1" dirty="0"/>
              <a:t>a)Tokens:</a:t>
            </a:r>
            <a:endParaRPr lang="en-US" sz="1800" dirty="0"/>
          </a:p>
          <a:p>
            <a:r>
              <a:rPr lang="en-US" sz="1800" dirty="0"/>
              <a:t>The tokens can be defined as a punctuator mark, reserved words, and each word in a statement.</a:t>
            </a:r>
          </a:p>
          <a:p>
            <a:r>
              <a:rPr lang="en-US" sz="1800" dirty="0"/>
              <a:t>The token is the </a:t>
            </a:r>
            <a:r>
              <a:rPr lang="en-US" sz="1800" b="1" dirty="0"/>
              <a:t>smallest unit </a:t>
            </a:r>
            <a:r>
              <a:rPr lang="en-US" sz="1800" dirty="0"/>
              <a:t>inside the given program.</a:t>
            </a:r>
          </a:p>
          <a:p>
            <a:pPr>
              <a:buNone/>
            </a:pPr>
            <a:r>
              <a:rPr lang="en-US" sz="1800" dirty="0" smtClean="0"/>
              <a:t>There </a:t>
            </a:r>
            <a:r>
              <a:rPr lang="en-US" sz="1800" dirty="0"/>
              <a:t>are following </a:t>
            </a:r>
            <a:r>
              <a:rPr lang="en-US" sz="1800" b="1" dirty="0"/>
              <a:t>tokens</a:t>
            </a:r>
            <a:r>
              <a:rPr lang="en-US" sz="1800" dirty="0"/>
              <a:t> in Python:</a:t>
            </a:r>
          </a:p>
          <a:p>
            <a:r>
              <a:rPr lang="en-US" sz="1800" b="1" dirty="0" smtClean="0"/>
              <a:t>Keywords: </a:t>
            </a:r>
            <a:r>
              <a:rPr lang="en-US" sz="1800" dirty="0" smtClean="0"/>
              <a:t>break, class, continue,</a:t>
            </a:r>
            <a:r>
              <a:rPr lang="en-US" sz="1800" dirty="0" smtClean="0">
                <a:hlinkClick r:id="rId2"/>
              </a:rPr>
              <a:t> </a:t>
            </a:r>
            <a:r>
              <a:rPr lang="en-US" sz="1800" dirty="0" err="1" smtClean="0">
                <a:hlinkClick r:id="rId2"/>
              </a:rPr>
              <a:t>elif</a:t>
            </a:r>
            <a:r>
              <a:rPr lang="en-US" sz="1800" dirty="0" smtClean="0"/>
              <a:t> ,if</a:t>
            </a:r>
            <a:endParaRPr lang="en-US" sz="1800" b="1" dirty="0"/>
          </a:p>
          <a:p>
            <a:r>
              <a:rPr lang="en-US" sz="1800" b="1" dirty="0" smtClean="0"/>
              <a:t>Identifiers:</a:t>
            </a:r>
            <a:r>
              <a:rPr lang="en-IN" sz="1800" b="1" dirty="0" smtClean="0"/>
              <a:t> </a:t>
            </a:r>
            <a:r>
              <a:rPr lang="en-IN" sz="1800" dirty="0" smtClean="0"/>
              <a:t>a name used to identify a variable, function, class, module or other object.</a:t>
            </a:r>
            <a:endParaRPr lang="en-US" sz="1800" dirty="0"/>
          </a:p>
          <a:p>
            <a:r>
              <a:rPr lang="en-US" sz="1800" b="1" dirty="0" smtClean="0"/>
              <a:t>Literals:</a:t>
            </a:r>
            <a:r>
              <a:rPr lang="en-IN" sz="1800" b="1" dirty="0" smtClean="0"/>
              <a:t> a notation for representing a fixed value in source code</a:t>
            </a:r>
            <a:endParaRPr lang="en-US" sz="1800" b="1" dirty="0"/>
          </a:p>
          <a:p>
            <a:r>
              <a:rPr lang="en-US" sz="1800" b="1" dirty="0" smtClean="0"/>
              <a:t>Operators:</a:t>
            </a:r>
            <a:r>
              <a:rPr lang="en-IN" sz="1800" dirty="0" smtClean="0"/>
              <a:t> Arithmetic operators, Assignment </a:t>
            </a:r>
            <a:r>
              <a:rPr lang="en-IN" sz="1800" dirty="0" err="1" smtClean="0"/>
              <a:t>operators,Comparison</a:t>
            </a:r>
            <a:r>
              <a:rPr lang="en-IN" sz="1800" dirty="0" smtClean="0"/>
              <a:t> </a:t>
            </a:r>
            <a:r>
              <a:rPr lang="en-IN" sz="1800" dirty="0" err="1" smtClean="0"/>
              <a:t>operators,Logical</a:t>
            </a:r>
            <a:r>
              <a:rPr lang="en-IN" sz="1800" dirty="0" smtClean="0"/>
              <a:t> </a:t>
            </a:r>
            <a:r>
              <a:rPr lang="en-IN" sz="1800" dirty="0" err="1" smtClean="0"/>
              <a:t>operators,Identity</a:t>
            </a:r>
            <a:r>
              <a:rPr lang="en-IN" sz="1800" dirty="0" smtClean="0"/>
              <a:t> </a:t>
            </a:r>
            <a:r>
              <a:rPr lang="en-IN" sz="1800" dirty="0" err="1" smtClean="0"/>
              <a:t>operators,Bitwise</a:t>
            </a:r>
            <a:r>
              <a:rPr lang="en-IN" sz="1800" dirty="0" smtClean="0"/>
              <a:t> operators</a:t>
            </a:r>
          </a:p>
          <a:p>
            <a:endParaRPr lang="en-US" sz="1800" b="1" dirty="0"/>
          </a:p>
          <a:p>
            <a:pPr>
              <a:buNone/>
            </a:pPr>
            <a:r>
              <a:rPr lang="en-US" sz="1800" dirty="0"/>
              <a:t/>
            </a:r>
            <a:br>
              <a:rPr lang="en-US" sz="1800" dirty="0"/>
            </a:br>
            <a:endParaRPr lang="en-US" sz="1800" dirty="0"/>
          </a:p>
        </p:txBody>
      </p:sp>
    </p:spTree>
    <p:extLst>
      <p:ext uri="{BB962C8B-B14F-4D97-AF65-F5344CB8AC3E}">
        <p14:creationId xmlns="" xmlns:p14="http://schemas.microsoft.com/office/powerpoint/2010/main" val="42030395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229600" cy="1066800"/>
          </a:xfrm>
        </p:spPr>
        <p:txBody>
          <a:bodyPr/>
          <a:lstStyle/>
          <a:p>
            <a:r>
              <a:rPr lang="en-US" dirty="0" smtClean="0"/>
              <a:t>Data Types</a:t>
            </a:r>
            <a:endParaRPr lang="en-US" dirty="0"/>
          </a:p>
        </p:txBody>
      </p:sp>
      <p:sp>
        <p:nvSpPr>
          <p:cNvPr id="3" name="Content Placeholder 2"/>
          <p:cNvSpPr>
            <a:spLocks noGrp="1"/>
          </p:cNvSpPr>
          <p:nvPr>
            <p:ph idx="1"/>
          </p:nvPr>
        </p:nvSpPr>
        <p:spPr>
          <a:xfrm>
            <a:off x="457200" y="1828800"/>
            <a:ext cx="8229600" cy="4325112"/>
          </a:xfrm>
        </p:spPr>
        <p:txBody>
          <a:bodyPr>
            <a:normAutofit/>
          </a:bodyPr>
          <a:lstStyle/>
          <a:p>
            <a:r>
              <a:rPr lang="en-US" sz="2000" dirty="0"/>
              <a:t>Variables can hold values, and every value has a </a:t>
            </a:r>
            <a:r>
              <a:rPr lang="en-US" sz="2000" dirty="0" smtClean="0"/>
              <a:t>data-type</a:t>
            </a:r>
          </a:p>
          <a:p>
            <a:r>
              <a:rPr lang="en-US" sz="2000" dirty="0"/>
              <a:t> Python is a dynamically typed language; hence we do not need to define the type of the </a:t>
            </a:r>
            <a:r>
              <a:rPr lang="en-US" sz="2000" dirty="0" smtClean="0"/>
              <a:t>variable </a:t>
            </a:r>
            <a:r>
              <a:rPr lang="en-US" sz="2000" dirty="0"/>
              <a:t>while declaring it</a:t>
            </a:r>
            <a:r>
              <a:rPr lang="en-US" sz="2000" dirty="0" smtClean="0"/>
              <a:t>.</a:t>
            </a:r>
          </a:p>
          <a:p>
            <a:pPr marL="411480" lvl="1" indent="0">
              <a:buNone/>
            </a:pPr>
            <a:r>
              <a:rPr lang="en-US" sz="2000" dirty="0" smtClean="0">
                <a:solidFill>
                  <a:schemeClr val="tx1"/>
                </a:solidFill>
              </a:rPr>
              <a:t>                	a=5 </a:t>
            </a:r>
          </a:p>
          <a:p>
            <a:r>
              <a:rPr lang="en-US" sz="2000" dirty="0"/>
              <a:t>Python enables us to check the type of the variable used in the program. Python provides us the </a:t>
            </a:r>
            <a:r>
              <a:rPr lang="en-US" sz="2000" b="1" dirty="0"/>
              <a:t>type()</a:t>
            </a:r>
            <a:r>
              <a:rPr lang="en-US" sz="2000" dirty="0"/>
              <a:t> function, which returns the type of the variable passed</a:t>
            </a:r>
            <a:r>
              <a:rPr lang="en-US" sz="2000" dirty="0" smtClean="0"/>
              <a:t>.</a:t>
            </a:r>
            <a:r>
              <a:rPr lang="en-US" sz="2000" dirty="0"/>
              <a:t/>
            </a:r>
            <a:br>
              <a:rPr lang="en-US" sz="2000" dirty="0"/>
            </a:br>
            <a:r>
              <a:rPr lang="en-US" sz="2000" dirty="0"/>
              <a:t/>
            </a:r>
            <a:br>
              <a:rPr lang="en-US" sz="2000" dirty="0"/>
            </a:br>
            <a:r>
              <a:rPr lang="en-US" sz="2000" dirty="0"/>
              <a:t>  </a:t>
            </a:r>
          </a:p>
        </p:txBody>
      </p:sp>
    </p:spTree>
    <p:extLst>
      <p:ext uri="{BB962C8B-B14F-4D97-AF65-F5344CB8AC3E}">
        <p14:creationId xmlns="" xmlns:p14="http://schemas.microsoft.com/office/powerpoint/2010/main" val="27928460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smtClean="0"/>
              <a:t>Example </a:t>
            </a:r>
          </a:p>
          <a:p>
            <a:pPr lvl="1"/>
            <a:endParaRPr lang="en-US" dirty="0"/>
          </a:p>
        </p:txBody>
      </p:sp>
      <p:pic>
        <p:nvPicPr>
          <p:cNvPr id="7" name="Content Placeholder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3124200" y="1676400"/>
            <a:ext cx="5334000" cy="4114800"/>
          </a:xfrm>
          <a:prstGeom prst="rect">
            <a:avLst/>
          </a:prstGeom>
        </p:spPr>
      </p:pic>
    </p:spTree>
    <p:extLst>
      <p:ext uri="{BB962C8B-B14F-4D97-AF65-F5344CB8AC3E}">
        <p14:creationId xmlns="" xmlns:p14="http://schemas.microsoft.com/office/powerpoint/2010/main" val="16657887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85800"/>
            <a:ext cx="8229600" cy="1066800"/>
          </a:xfrm>
        </p:spPr>
        <p:txBody>
          <a:bodyPr/>
          <a:lstStyle/>
          <a:p>
            <a:r>
              <a:rPr lang="en-US" dirty="0" smtClean="0"/>
              <a:t>Standard datatypes</a:t>
            </a:r>
            <a:endParaRPr lang="en-US" dirty="0"/>
          </a:p>
        </p:txBody>
      </p:sp>
      <p:sp>
        <p:nvSpPr>
          <p:cNvPr id="3" name="Content Placeholder 2"/>
          <p:cNvSpPr>
            <a:spLocks noGrp="1"/>
          </p:cNvSpPr>
          <p:nvPr>
            <p:ph idx="1"/>
          </p:nvPr>
        </p:nvSpPr>
        <p:spPr/>
        <p:txBody>
          <a:bodyPr>
            <a:normAutofit/>
          </a:bodyPr>
          <a:lstStyle/>
          <a:p>
            <a:r>
              <a:rPr lang="en-US" sz="1800" dirty="0" smtClean="0"/>
              <a:t>A </a:t>
            </a:r>
            <a:r>
              <a:rPr lang="en-US" sz="1800" dirty="0"/>
              <a:t>variable can hold different types of values. For example, a person's name must be stored as a string whereas its id must be stored as an integer.</a:t>
            </a:r>
          </a:p>
          <a:p>
            <a:r>
              <a:rPr lang="en-US" sz="1800" dirty="0"/>
              <a:t>Python provides various standard data types that define the storage method on each of them. The data types defined in Python are given below</a:t>
            </a:r>
            <a:r>
              <a:rPr lang="en-US" sz="1800" dirty="0" smtClean="0"/>
              <a:t>.</a:t>
            </a:r>
          </a:p>
          <a:p>
            <a:r>
              <a:rPr lang="en-US" sz="1800" dirty="0" smtClean="0"/>
              <a:t>Numbers</a:t>
            </a:r>
          </a:p>
          <a:p>
            <a:r>
              <a:rPr lang="en-US" sz="1800" dirty="0" smtClean="0"/>
              <a:t>Dictionary</a:t>
            </a:r>
            <a:endParaRPr lang="en-US" sz="1800" dirty="0" smtClean="0"/>
          </a:p>
          <a:p>
            <a:r>
              <a:rPr lang="en-US" sz="1800" dirty="0" smtClean="0"/>
              <a:t>Boolean</a:t>
            </a:r>
            <a:endParaRPr lang="en-US" sz="1800" dirty="0" smtClean="0"/>
          </a:p>
          <a:p>
            <a:r>
              <a:rPr lang="en-US" sz="1800" dirty="0" smtClean="0"/>
              <a:t>Set</a:t>
            </a:r>
          </a:p>
          <a:p>
            <a:r>
              <a:rPr lang="en-US" sz="1800" dirty="0" smtClean="0"/>
              <a:t>Sequence Type</a:t>
            </a:r>
          </a:p>
          <a:p>
            <a:pPr>
              <a:buNone/>
            </a:pPr>
            <a:r>
              <a:rPr lang="en-US" sz="1800" dirty="0"/>
              <a:t/>
            </a:r>
            <a:br>
              <a:rPr lang="en-US" sz="1800" dirty="0"/>
            </a:br>
            <a:endParaRPr lang="en-US" sz="1800" dirty="0"/>
          </a:p>
        </p:txBody>
      </p:sp>
      <p:pic>
        <p:nvPicPr>
          <p:cNvPr id="9218" name="Picture 2" descr="C:\Users\Swati\Desktop\edureka\18.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72000" y="3581400"/>
            <a:ext cx="4572000" cy="32766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669364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a:t>
            </a:r>
            <a:endParaRPr lang="en-US" dirty="0"/>
          </a:p>
        </p:txBody>
      </p:sp>
      <p:sp>
        <p:nvSpPr>
          <p:cNvPr id="3" name="Content Placeholder 2"/>
          <p:cNvSpPr>
            <a:spLocks noGrp="1"/>
          </p:cNvSpPr>
          <p:nvPr>
            <p:ph idx="1"/>
          </p:nvPr>
        </p:nvSpPr>
        <p:spPr/>
        <p:txBody>
          <a:bodyPr>
            <a:normAutofit/>
          </a:bodyPr>
          <a:lstStyle/>
          <a:p>
            <a:r>
              <a:rPr lang="en-US" sz="1800" dirty="0"/>
              <a:t>Python supports three types of numeric data.</a:t>
            </a:r>
          </a:p>
          <a:p>
            <a:r>
              <a:rPr lang="en-US" sz="1800" b="1" dirty="0"/>
              <a:t>Int -</a:t>
            </a:r>
            <a:r>
              <a:rPr lang="en-US" sz="1800" dirty="0"/>
              <a:t> Integer value can be any length such as integers 10, 2, 29, -20, -150 etc. Python has no restriction on the length of an integer. Its value belongs to </a:t>
            </a:r>
            <a:r>
              <a:rPr lang="en-US" sz="1800" b="1" dirty="0"/>
              <a:t>int</a:t>
            </a:r>
            <a:endParaRPr lang="en-US" sz="1800" dirty="0"/>
          </a:p>
          <a:p>
            <a:r>
              <a:rPr lang="en-US" sz="1800" b="1" dirty="0"/>
              <a:t>Float -</a:t>
            </a:r>
            <a:r>
              <a:rPr lang="en-US" sz="1800" dirty="0"/>
              <a:t> Float is used to store floating-point numbers like 1.9, 9.902, 15.2, etc. It is accurate upto 15 decimal points.</a:t>
            </a:r>
          </a:p>
          <a:p>
            <a:r>
              <a:rPr lang="en-US" sz="1800" b="1" dirty="0"/>
              <a:t>complex -</a:t>
            </a:r>
            <a:r>
              <a:rPr lang="en-US" sz="1800" dirty="0"/>
              <a:t> A complex number contains an ordered pair, i.e., x + </a:t>
            </a:r>
            <a:r>
              <a:rPr lang="en-US" sz="1800" dirty="0" err="1"/>
              <a:t>iy</a:t>
            </a:r>
            <a:r>
              <a:rPr lang="en-US" sz="1800" dirty="0"/>
              <a:t> where x and y denote the real and imaginary parts, respectively. The complex numbers like 2.14j, 2.0 + 2.3j, etc.</a:t>
            </a:r>
          </a:p>
          <a:p>
            <a:endParaRPr lang="en-US" sz="1800" dirty="0"/>
          </a:p>
        </p:txBody>
      </p:sp>
    </p:spTree>
    <p:extLst>
      <p:ext uri="{BB962C8B-B14F-4D97-AF65-F5344CB8AC3E}">
        <p14:creationId xmlns="" xmlns:p14="http://schemas.microsoft.com/office/powerpoint/2010/main" val="22805938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5050536"/>
          </a:xfrm>
        </p:spPr>
        <p:txBody>
          <a:bodyPr>
            <a:normAutofit/>
          </a:bodyPr>
          <a:lstStyle/>
          <a:p>
            <a:r>
              <a:rPr lang="en-US" sz="1800" b="1" dirty="0"/>
              <a:t>Numbers</a:t>
            </a:r>
          </a:p>
          <a:p>
            <a:pPr marL="411480" lvl="1" indent="0">
              <a:buNone/>
            </a:pPr>
            <a:r>
              <a:rPr lang="en-US" sz="1800" dirty="0">
                <a:solidFill>
                  <a:schemeClr val="tx1"/>
                </a:solidFill>
              </a:rPr>
              <a:t>Number stores numeric values. The integer, float, and complex values belong to a Python Numbers data-type. Python provides the </a:t>
            </a:r>
            <a:r>
              <a:rPr lang="en-US" sz="1800" b="1" dirty="0">
                <a:solidFill>
                  <a:schemeClr val="tx1"/>
                </a:solidFill>
              </a:rPr>
              <a:t>type()</a:t>
            </a:r>
            <a:r>
              <a:rPr lang="en-US" sz="1800" dirty="0">
                <a:solidFill>
                  <a:schemeClr val="tx1"/>
                </a:solidFill>
              </a:rPr>
              <a:t> function to know the data-type of the variable</a:t>
            </a:r>
            <a:r>
              <a:rPr lang="en-US" sz="1800" dirty="0" smtClean="0">
                <a:solidFill>
                  <a:schemeClr val="tx1"/>
                </a:solidFill>
              </a:rPr>
              <a:t>.</a:t>
            </a:r>
            <a:r>
              <a:rPr lang="en-US" sz="1800" dirty="0">
                <a:solidFill>
                  <a:schemeClr val="tx1"/>
                </a:solidFill>
              </a:rPr>
              <a:t/>
            </a:r>
            <a:br>
              <a:rPr lang="en-US" sz="1800" dirty="0">
                <a:solidFill>
                  <a:schemeClr val="tx1"/>
                </a:solidFill>
              </a:rPr>
            </a:br>
            <a:endParaRPr lang="en-US" sz="1800" dirty="0">
              <a:solidFill>
                <a:schemeClr val="tx1"/>
              </a:solidFill>
            </a:endParaRPr>
          </a:p>
        </p:txBody>
      </p:sp>
      <p:pic>
        <p:nvPicPr>
          <p:cNvPr id="10242" name="Picture 2" descr="C:\Users\Swati\Desktop\edureka\19.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38200" y="3352800"/>
            <a:ext cx="3257550" cy="2286000"/>
          </a:xfrm>
          <a:prstGeom prst="rect">
            <a:avLst/>
          </a:prstGeom>
          <a:noFill/>
          <a:extLst>
            <a:ext uri="{909E8E84-426E-40DD-AFC4-6F175D3DCCD1}">
              <a14:hiddenFill xmlns="" xmlns:a14="http://schemas.microsoft.com/office/drawing/2010/main">
                <a:solidFill>
                  <a:srgbClr val="FFFFFF"/>
                </a:solidFill>
              </a14:hiddenFill>
            </a:ext>
          </a:extLst>
        </p:spPr>
      </p:pic>
      <p:pic>
        <p:nvPicPr>
          <p:cNvPr id="10244" name="Picture 4" descr="C:\Users\Swati\Desktop\edureka\29.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029200" y="3505200"/>
            <a:ext cx="3038475" cy="18288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4801965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229600" cy="1066800"/>
          </a:xfrm>
        </p:spPr>
        <p:txBody>
          <a:bodyPr>
            <a:normAutofit fontScale="90000"/>
          </a:bodyPr>
          <a:lstStyle/>
          <a:p>
            <a:r>
              <a:rPr lang="en-US" dirty="0"/>
              <a:t/>
            </a:r>
            <a:br>
              <a:rPr lang="en-US" dirty="0"/>
            </a:br>
            <a:r>
              <a:rPr lang="en-US" dirty="0" smtClean="0"/>
              <a:t/>
            </a:r>
            <a:br>
              <a:rPr lang="en-US" dirty="0" smtClean="0"/>
            </a:br>
            <a:r>
              <a:rPr lang="en-US" dirty="0" smtClean="0"/>
              <a:t>Sequence Type</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381000" y="1447800"/>
            <a:ext cx="8229600" cy="4325112"/>
          </a:xfrm>
        </p:spPr>
        <p:txBody>
          <a:bodyPr>
            <a:normAutofit/>
          </a:bodyPr>
          <a:lstStyle/>
          <a:p>
            <a:pPr>
              <a:buNone/>
            </a:pPr>
            <a:r>
              <a:rPr lang="en-IN" sz="1800" b="1" dirty="0" smtClean="0"/>
              <a:t>Sequences</a:t>
            </a:r>
            <a:r>
              <a:rPr lang="en-IN" sz="1800" dirty="0" smtClean="0"/>
              <a:t> allow you to store multiple values in an organized and efficient fashion</a:t>
            </a:r>
            <a:endParaRPr lang="en-US" sz="1800" b="1" dirty="0" smtClean="0"/>
          </a:p>
          <a:p>
            <a:r>
              <a:rPr lang="en-US" sz="1800" b="1" dirty="0" smtClean="0"/>
              <a:t>String</a:t>
            </a:r>
            <a:endParaRPr lang="en-US" sz="1800" b="1" dirty="0"/>
          </a:p>
          <a:p>
            <a:pPr marL="109728" indent="0">
              <a:buNone/>
            </a:pPr>
            <a:r>
              <a:rPr lang="en-US" sz="1800" dirty="0" smtClean="0"/>
              <a:t>	The </a:t>
            </a:r>
            <a:r>
              <a:rPr lang="en-US" sz="1800" dirty="0"/>
              <a:t>string can be defined as the sequence of characters represented in the quotation marks. In Python, we can use single, double, or triple quotes to define a string</a:t>
            </a:r>
            <a:r>
              <a:rPr lang="en-US" sz="1800" dirty="0" smtClean="0"/>
              <a:t>.</a:t>
            </a:r>
          </a:p>
          <a:p>
            <a:r>
              <a:rPr lang="en-US" sz="1800" dirty="0"/>
              <a:t>In the case of string handling, the operator + is used to concatenate two strings as the operation </a:t>
            </a:r>
            <a:r>
              <a:rPr lang="en-US" sz="1800" i="1" dirty="0"/>
              <a:t>"hello"+" python"</a:t>
            </a:r>
            <a:r>
              <a:rPr lang="en-US" sz="1800" dirty="0"/>
              <a:t> returns </a:t>
            </a:r>
            <a:r>
              <a:rPr lang="en-US" sz="1800" i="1" dirty="0"/>
              <a:t>"hello python"</a:t>
            </a:r>
            <a:r>
              <a:rPr lang="en-US" sz="1800" dirty="0"/>
              <a:t>.</a:t>
            </a:r>
          </a:p>
          <a:p>
            <a:r>
              <a:rPr lang="en-US" sz="1800" dirty="0"/>
              <a:t>The operator * is known as a repetition operator as the operation "Python" *2 returns 'Python </a:t>
            </a:r>
            <a:r>
              <a:rPr lang="en-US" sz="1800" dirty="0" err="1"/>
              <a:t>Python</a:t>
            </a:r>
            <a:r>
              <a:rPr lang="en-US" sz="1800" dirty="0" smtClean="0"/>
              <a:t>'.</a:t>
            </a:r>
          </a:p>
          <a:p>
            <a:pPr fontAlgn="base"/>
            <a:r>
              <a:rPr lang="en-US" sz="1800" b="1" dirty="0"/>
              <a:t>Use triple quotes to create a multiline string</a:t>
            </a:r>
          </a:p>
          <a:p>
            <a:pPr fontAlgn="base"/>
            <a:r>
              <a:rPr lang="en-US" sz="1800" dirty="0"/>
              <a:t>It is the simplest method to let a long string split into different lines. You will need to enclose it with a pair of Triple quotes, one at the start and second in the end</a:t>
            </a:r>
            <a:r>
              <a:rPr lang="en-US" sz="1800" dirty="0" smtClean="0"/>
              <a:t>.</a:t>
            </a:r>
          </a:p>
          <a:p>
            <a:pPr fontAlgn="base"/>
            <a:r>
              <a:rPr lang="en-US" sz="1800" dirty="0"/>
              <a:t>Like most programming languages, Python allows to index from the zeroth position in Strings. </a:t>
            </a:r>
          </a:p>
          <a:p>
            <a:endParaRPr lang="en-US" sz="1800" dirty="0"/>
          </a:p>
          <a:p>
            <a:pPr marL="109728" indent="0">
              <a:buNone/>
            </a:pPr>
            <a:endParaRPr lang="en-US" sz="1800" dirty="0"/>
          </a:p>
          <a:p>
            <a:endParaRPr lang="en-US" sz="1800" dirty="0"/>
          </a:p>
        </p:txBody>
      </p:sp>
    </p:spTree>
    <p:extLst>
      <p:ext uri="{BB962C8B-B14F-4D97-AF65-F5344CB8AC3E}">
        <p14:creationId xmlns="" xmlns:p14="http://schemas.microsoft.com/office/powerpoint/2010/main" val="8641512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smtClean="0"/>
              <a:t>String Example :1</a:t>
            </a:r>
            <a:r>
              <a:rPr lang="en-US" dirty="0"/>
              <a:t/>
            </a:r>
            <a:br>
              <a:rPr lang="en-US" dirty="0"/>
            </a:br>
            <a:endParaRPr lang="en-US" dirty="0"/>
          </a:p>
        </p:txBody>
      </p:sp>
      <p:pic>
        <p:nvPicPr>
          <p:cNvPr id="12291" name="Picture 3"/>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762000" y="2438400"/>
            <a:ext cx="6162675" cy="353310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5868637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2</a:t>
            </a:r>
            <a:endParaRPr lang="en-US" dirty="0"/>
          </a:p>
        </p:txBody>
      </p:sp>
      <p:pic>
        <p:nvPicPr>
          <p:cNvPr id="13315" name="Picture 3" descr="C:\Users\Swati\Desktop\edureka\25.PNG"/>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7200" y="2209800"/>
            <a:ext cx="4953000" cy="36576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2427156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Python History and Versions</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b="1" dirty="0"/>
          </a:p>
        </p:txBody>
      </p:sp>
      <p:sp>
        <p:nvSpPr>
          <p:cNvPr id="3" name="Content Placeholder 2"/>
          <p:cNvSpPr>
            <a:spLocks noGrp="1"/>
          </p:cNvSpPr>
          <p:nvPr>
            <p:ph idx="1"/>
          </p:nvPr>
        </p:nvSpPr>
        <p:spPr>
          <a:xfrm>
            <a:off x="533400" y="1676400"/>
            <a:ext cx="8229600" cy="4325112"/>
          </a:xfrm>
        </p:spPr>
        <p:txBody>
          <a:bodyPr>
            <a:normAutofit lnSpcReduction="10000"/>
          </a:bodyPr>
          <a:lstStyle/>
          <a:p>
            <a:endParaRPr lang="en-US" sz="1800" i="1" dirty="0" smtClean="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On December 3, 2008, Python 3.0 (also called "Py3K") was released. It was designed to rectify the fundamental flaw of the language</a:t>
            </a:r>
            <a:r>
              <a:rPr lang="en-US" sz="1800" dirty="0" smtClean="0">
                <a:latin typeface="Times New Roman" panose="02020603050405020304" pitchFamily="18" charset="0"/>
                <a:cs typeface="Times New Roman" panose="02020603050405020304" pitchFamily="18" charset="0"/>
              </a:rPr>
              <a:t>.</a:t>
            </a:r>
          </a:p>
          <a:p>
            <a:pPr>
              <a:buNone/>
            </a:pPr>
            <a:endParaRPr lang="en-US" sz="1800" dirty="0" smtClean="0">
              <a:latin typeface="Times New Roman" panose="02020603050405020304" pitchFamily="18" charset="0"/>
              <a:cs typeface="Times New Roman" panose="02020603050405020304" pitchFamily="18" charset="0"/>
            </a:endParaRPr>
          </a:p>
          <a:p>
            <a:r>
              <a:rPr lang="en-IN" sz="1800" b="1" dirty="0" smtClean="0"/>
              <a:t>Python</a:t>
            </a:r>
            <a:r>
              <a:rPr lang="en-IN" sz="1800" dirty="0" smtClean="0"/>
              <a:t> 3.8. 5, documentation released on 20 July </a:t>
            </a:r>
            <a:r>
              <a:rPr lang="en-IN" sz="1800" b="1" dirty="0" smtClean="0"/>
              <a:t>2020</a:t>
            </a:r>
            <a:r>
              <a:rPr lang="en-IN" sz="1800" dirty="0" smtClean="0"/>
              <a:t>.</a:t>
            </a:r>
          </a:p>
          <a:p>
            <a:r>
              <a:rPr lang="en-IN" sz="1800" b="1" dirty="0" smtClean="0"/>
              <a:t>Python</a:t>
            </a:r>
            <a:r>
              <a:rPr lang="en-IN" sz="1800" dirty="0" smtClean="0"/>
              <a:t> 3.9. 0, documentation released on  5</a:t>
            </a:r>
            <a:r>
              <a:rPr lang="en-IN" sz="1800" baseline="30000" dirty="0" smtClean="0"/>
              <a:t>th</a:t>
            </a:r>
            <a:r>
              <a:rPr lang="en-IN" sz="1800" dirty="0" smtClean="0"/>
              <a:t> Oct </a:t>
            </a:r>
            <a:r>
              <a:rPr lang="en-IN" sz="1800" b="1" dirty="0" smtClean="0"/>
              <a:t>2020</a:t>
            </a:r>
            <a:r>
              <a:rPr lang="en-IN" sz="1800" dirty="0" smtClean="0"/>
              <a:t>.</a:t>
            </a:r>
          </a:p>
          <a:p>
            <a:pPr marL="109728" indent="0">
              <a:buNone/>
            </a:pPr>
            <a:endParaRPr lang="en-US" sz="1800" i="1" dirty="0" smtClean="0">
              <a:latin typeface="Times New Roman" panose="02020603050405020304" pitchFamily="18" charset="0"/>
              <a:cs typeface="Times New Roman" panose="02020603050405020304" pitchFamily="18" charset="0"/>
            </a:endParaRPr>
          </a:p>
          <a:p>
            <a:r>
              <a:rPr lang="en-US" sz="1800" i="1" dirty="0" smtClean="0">
                <a:latin typeface="Times New Roman" panose="02020603050405020304" pitchFamily="18" charset="0"/>
                <a:cs typeface="Times New Roman" panose="02020603050405020304" pitchFamily="18" charset="0"/>
              </a:rPr>
              <a:t>ABC </a:t>
            </a:r>
            <a:r>
              <a:rPr lang="en-US" sz="1800" i="1" dirty="0">
                <a:latin typeface="Times New Roman" panose="02020603050405020304" pitchFamily="18" charset="0"/>
                <a:cs typeface="Times New Roman" panose="02020603050405020304" pitchFamily="18" charset="0"/>
              </a:rPr>
              <a:t>programming language</a:t>
            </a:r>
            <a:r>
              <a:rPr lang="en-US" sz="1800" dirty="0">
                <a:latin typeface="Times New Roman" panose="02020603050405020304" pitchFamily="18" charset="0"/>
                <a:cs typeface="Times New Roman" panose="02020603050405020304" pitchFamily="18" charset="0"/>
              </a:rPr>
              <a:t> is said to be the predecessor of Python language, which was capable of Exception Handling and interfacing with the Amoeba Operating System</a:t>
            </a:r>
            <a:r>
              <a:rPr lang="en-US" sz="1800" dirty="0" smtClean="0">
                <a:latin typeface="Times New Roman" panose="02020603050405020304" pitchFamily="18" charset="0"/>
                <a:cs typeface="Times New Roman" panose="02020603050405020304" pitchFamily="18" charset="0"/>
              </a:rPr>
              <a:t>.</a:t>
            </a:r>
          </a:p>
          <a:p>
            <a:pPr>
              <a:buNone/>
            </a:pPr>
            <a:endParaRPr lang="en-US" sz="1800" dirty="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following programming languages influence </a:t>
            </a:r>
          </a:p>
          <a:p>
            <a:pPr lvl="1"/>
            <a:r>
              <a:rPr lang="en-US" sz="1800" dirty="0" err="1">
                <a:solidFill>
                  <a:schemeClr val="tx1"/>
                </a:solidFill>
                <a:latin typeface="Times New Roman" panose="02020603050405020304" pitchFamily="18" charset="0"/>
                <a:cs typeface="Times New Roman" panose="02020603050405020304" pitchFamily="18" charset="0"/>
              </a:rPr>
              <a:t>Python:ABC</a:t>
            </a:r>
            <a:r>
              <a:rPr lang="en-US" sz="1800" dirty="0">
                <a:solidFill>
                  <a:schemeClr val="tx1"/>
                </a:solidFill>
                <a:latin typeface="Times New Roman" panose="02020603050405020304" pitchFamily="18" charset="0"/>
                <a:cs typeface="Times New Roman" panose="02020603050405020304" pitchFamily="18" charset="0"/>
              </a:rPr>
              <a:t> language.</a:t>
            </a:r>
          </a:p>
          <a:p>
            <a:pPr lvl="1"/>
            <a:r>
              <a:rPr lang="en-US" sz="1800" dirty="0" smtClean="0">
                <a:solidFill>
                  <a:schemeClr val="tx1"/>
                </a:solidFill>
                <a:latin typeface="Times New Roman" panose="02020603050405020304" pitchFamily="18" charset="0"/>
                <a:cs typeface="Times New Roman" panose="02020603050405020304" pitchFamily="18" charset="0"/>
              </a:rPr>
              <a:t>Modula-3</a:t>
            </a:r>
            <a:r>
              <a:rPr lang="en-US" sz="1800" dirty="0">
                <a:solidFill>
                  <a:schemeClr val="tx1"/>
                </a:solidFill>
                <a:latin typeface="Times New Roman" panose="02020603050405020304" pitchFamily="18" charset="0"/>
                <a:cs typeface="Times New Roman" panose="02020603050405020304" pitchFamily="18" charset="0"/>
              </a:rPr>
              <a:t/>
            </a:r>
            <a:br>
              <a:rPr lang="en-US" sz="1800"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endParaRPr>
          </a:p>
        </p:txBody>
      </p:sp>
    </p:spTree>
    <p:extLst>
      <p:ext uri="{BB962C8B-B14F-4D97-AF65-F5344CB8AC3E}">
        <p14:creationId xmlns="" xmlns:p14="http://schemas.microsoft.com/office/powerpoint/2010/main" val="16938786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762000"/>
          </a:xfrm>
        </p:spPr>
        <p:txBody>
          <a:bodyPr/>
          <a:lstStyle/>
          <a:p>
            <a:r>
              <a:rPr lang="en-US" dirty="0" smtClean="0"/>
              <a:t>List</a:t>
            </a:r>
            <a:endParaRPr lang="en-US" dirty="0"/>
          </a:p>
        </p:txBody>
      </p:sp>
      <p:sp>
        <p:nvSpPr>
          <p:cNvPr id="3" name="Content Placeholder 2"/>
          <p:cNvSpPr>
            <a:spLocks noGrp="1"/>
          </p:cNvSpPr>
          <p:nvPr>
            <p:ph idx="1"/>
          </p:nvPr>
        </p:nvSpPr>
        <p:spPr>
          <a:xfrm>
            <a:off x="457200" y="1447800"/>
            <a:ext cx="8229600" cy="4325112"/>
          </a:xfrm>
        </p:spPr>
        <p:txBody>
          <a:bodyPr>
            <a:normAutofit/>
          </a:bodyPr>
          <a:lstStyle/>
          <a:p>
            <a:pPr marL="109728" indent="0">
              <a:buNone/>
            </a:pPr>
            <a:endParaRPr lang="en-US" sz="1800" dirty="0" smtClean="0"/>
          </a:p>
          <a:p>
            <a:r>
              <a:rPr lang="en-US" sz="1800" dirty="0" smtClean="0"/>
              <a:t>Python </a:t>
            </a:r>
            <a:r>
              <a:rPr lang="en-US" sz="1800" dirty="0"/>
              <a:t>Lists are similar to arrays in C. However, the list can contain data of different types. The items stored in the list are separated with a comma (,) and enclosed within square brackets </a:t>
            </a:r>
            <a:r>
              <a:rPr lang="en-US" sz="1800" dirty="0" smtClean="0"/>
              <a:t>[].</a:t>
            </a:r>
          </a:p>
          <a:p>
            <a:r>
              <a:rPr lang="en-US" sz="1800" dirty="0"/>
              <a:t>A list can also be both homogenous as well as </a:t>
            </a:r>
            <a:r>
              <a:rPr lang="en-US" sz="1800" dirty="0" smtClean="0"/>
              <a:t>heterogeneous</a:t>
            </a:r>
          </a:p>
          <a:p>
            <a:r>
              <a:rPr lang="en-US" sz="1800" dirty="0"/>
              <a:t> Next, every element rests at some position (i.e., index) in the list. The index can be used later to locate a particular item.</a:t>
            </a:r>
            <a:endParaRPr lang="en-US" sz="1800" dirty="0" smtClean="0"/>
          </a:p>
          <a:p>
            <a:r>
              <a:rPr lang="en-US" sz="1800" dirty="0"/>
              <a:t>We can use slice [:] operators to access the data of the list. The concatenation operator (+) and repetition operator (*) works with the list in the same way as they were working with the strings</a:t>
            </a:r>
            <a:r>
              <a:rPr lang="en-US" sz="1800" dirty="0" smtClean="0"/>
              <a:t>.</a:t>
            </a:r>
          </a:p>
          <a:p>
            <a:r>
              <a:rPr lang="en-US" sz="1800" dirty="0"/>
              <a:t>The most commonly used data structure in Python is List. </a:t>
            </a:r>
            <a:endParaRPr lang="en-US" sz="1800" dirty="0" smtClean="0"/>
          </a:p>
          <a:p>
            <a:r>
              <a:rPr lang="en-US" sz="1800" dirty="0" smtClean="0"/>
              <a:t>Python </a:t>
            </a:r>
            <a:r>
              <a:rPr lang="en-US" sz="1800" dirty="0"/>
              <a:t>list is a container like an array that holds an ordered sequence of objects.</a:t>
            </a:r>
            <a:endParaRPr lang="en-US" sz="1800" dirty="0" smtClean="0"/>
          </a:p>
          <a:p>
            <a:pPr marL="109728" indent="0">
              <a:buNone/>
            </a:pPr>
            <a:r>
              <a:rPr lang="en-US" sz="1800" dirty="0"/>
              <a:t/>
            </a:r>
            <a:br>
              <a:rPr lang="en-US" sz="1800" dirty="0"/>
            </a:br>
            <a:endParaRPr lang="en-US" sz="1800" dirty="0"/>
          </a:p>
        </p:txBody>
      </p:sp>
    </p:spTree>
    <p:extLst>
      <p:ext uri="{BB962C8B-B14F-4D97-AF65-F5344CB8AC3E}">
        <p14:creationId xmlns="" xmlns:p14="http://schemas.microsoft.com/office/powerpoint/2010/main" val="6456348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lstStyle/>
          <a:p>
            <a:r>
              <a:rPr lang="en-US" dirty="0" smtClean="0"/>
              <a:t>LIST -EXAMPLE</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609600" y="1600200"/>
            <a:ext cx="4572000" cy="4114800"/>
          </a:xfrm>
        </p:spPr>
      </p:pic>
    </p:spTree>
    <p:extLst>
      <p:ext uri="{BB962C8B-B14F-4D97-AF65-F5344CB8AC3E}">
        <p14:creationId xmlns="" xmlns:p14="http://schemas.microsoft.com/office/powerpoint/2010/main" val="12789776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229600" cy="609600"/>
          </a:xfrm>
        </p:spPr>
        <p:txBody>
          <a:bodyPr>
            <a:normAutofit fontScale="90000"/>
          </a:bodyPr>
          <a:lstStyle/>
          <a:p>
            <a:r>
              <a:rPr lang="en-US" dirty="0" smtClean="0"/>
              <a:t>Example on list</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685800" y="1447800"/>
            <a:ext cx="3143329" cy="4724400"/>
          </a:xfrm>
        </p:spPr>
      </p:pic>
      <p:pic>
        <p:nvPicPr>
          <p:cNvPr id="14338" name="Picture 2" descr="C:\Users\Swati\Desktop\edureka\27.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191000" y="2438400"/>
            <a:ext cx="4772025" cy="2667000"/>
          </a:xfrm>
          <a:prstGeom prst="rect">
            <a:avLst/>
          </a:prstGeom>
          <a:noFill/>
          <a:extLst>
            <a:ext uri="{909E8E84-426E-40DD-AFC4-6F175D3DCCD1}">
              <a14:hiddenFill xmlns="" xmlns:a14="http://schemas.microsoft.com/office/drawing/2010/main">
                <a:solidFill>
                  <a:srgbClr val="FFFFFF"/>
                </a:solidFill>
              </a14:hiddenFill>
            </a:ext>
          </a:extLst>
        </p:spPr>
      </p:pic>
      <p:sp>
        <p:nvSpPr>
          <p:cNvPr id="5" name="TextBox 4"/>
          <p:cNvSpPr txBox="1"/>
          <p:nvPr/>
        </p:nvSpPr>
        <p:spPr>
          <a:xfrm>
            <a:off x="5815012" y="2045732"/>
            <a:ext cx="1524000" cy="369332"/>
          </a:xfrm>
          <a:prstGeom prst="rect">
            <a:avLst/>
          </a:prstGeom>
          <a:noFill/>
        </p:spPr>
        <p:txBody>
          <a:bodyPr wrap="square" rtlCol="0">
            <a:spAutoFit/>
          </a:bodyPr>
          <a:lstStyle/>
          <a:p>
            <a:r>
              <a:rPr lang="en-US" dirty="0" smtClean="0"/>
              <a:t>OUTPUT</a:t>
            </a:r>
            <a:endParaRPr lang="en-US" dirty="0"/>
          </a:p>
        </p:txBody>
      </p:sp>
    </p:spTree>
    <p:extLst>
      <p:ext uri="{BB962C8B-B14F-4D97-AF65-F5344CB8AC3E}">
        <p14:creationId xmlns="" xmlns:p14="http://schemas.microsoft.com/office/powerpoint/2010/main" val="8366013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066800"/>
          </a:xfrm>
        </p:spPr>
        <p:txBody>
          <a:bodyPr/>
          <a:lstStyle/>
          <a:p>
            <a:r>
              <a:rPr lang="en-US" dirty="0" smtClean="0"/>
              <a:t>TUPLE</a:t>
            </a:r>
            <a:endParaRPr lang="en-US" dirty="0"/>
          </a:p>
        </p:txBody>
      </p:sp>
      <p:sp>
        <p:nvSpPr>
          <p:cNvPr id="3" name="Content Placeholder 2"/>
          <p:cNvSpPr>
            <a:spLocks noGrp="1"/>
          </p:cNvSpPr>
          <p:nvPr>
            <p:ph idx="1"/>
          </p:nvPr>
        </p:nvSpPr>
        <p:spPr>
          <a:xfrm>
            <a:off x="457200" y="1295400"/>
            <a:ext cx="8229600" cy="5257800"/>
          </a:xfrm>
        </p:spPr>
        <p:txBody>
          <a:bodyPr>
            <a:normAutofit/>
          </a:bodyPr>
          <a:lstStyle/>
          <a:p>
            <a:pPr fontAlgn="base"/>
            <a:r>
              <a:rPr lang="en-US" sz="1800" dirty="0"/>
              <a:t>A Python tuple is a collection type data structure which is immutable by design and holds a sequence of heterogeneous elements. It functions almost like a </a:t>
            </a:r>
            <a:r>
              <a:rPr lang="en-US" sz="1800" dirty="0" smtClean="0"/>
              <a:t>Python list</a:t>
            </a:r>
            <a:r>
              <a:rPr lang="en-US" sz="1800" dirty="0"/>
              <a:t> but with the following distinctions</a:t>
            </a:r>
            <a:r>
              <a:rPr lang="en-US" sz="1800" dirty="0" smtClean="0"/>
              <a:t>.</a:t>
            </a:r>
          </a:p>
          <a:p>
            <a:pPr fontAlgn="base"/>
            <a:endParaRPr lang="en-US" sz="1800" dirty="0"/>
          </a:p>
          <a:p>
            <a:pPr fontAlgn="base"/>
            <a:r>
              <a:rPr lang="en-US" sz="1800" dirty="0"/>
              <a:t>Tuples store a fixed set of elements and don’t allow changes whereas the list has the provision to update its content</a:t>
            </a:r>
            <a:r>
              <a:rPr lang="en-US" sz="1800" dirty="0" smtClean="0"/>
              <a:t>.</a:t>
            </a:r>
          </a:p>
          <a:p>
            <a:pPr fontAlgn="base"/>
            <a:endParaRPr lang="en-US" sz="1800" dirty="0"/>
          </a:p>
          <a:p>
            <a:pPr fontAlgn="base"/>
            <a:r>
              <a:rPr lang="en-US" sz="1800" dirty="0"/>
              <a:t>The list uses square brackets for </a:t>
            </a:r>
            <a:r>
              <a:rPr lang="en-US" sz="1800" dirty="0" smtClean="0"/>
              <a:t>opening </a:t>
            </a:r>
            <a:r>
              <a:rPr lang="en-US" sz="1800" dirty="0"/>
              <a:t>and closing whereas, and a tuple has got parentheses for the enclosure</a:t>
            </a:r>
            <a:r>
              <a:rPr lang="en-US" sz="1800" dirty="0" smtClean="0"/>
              <a:t>.</a:t>
            </a:r>
          </a:p>
          <a:p>
            <a:pPr fontAlgn="base"/>
            <a:endParaRPr lang="en-US" sz="1800" dirty="0"/>
          </a:p>
          <a:p>
            <a:r>
              <a:rPr lang="en-US" sz="1800" dirty="0" smtClean="0"/>
              <a:t>A </a:t>
            </a:r>
            <a:r>
              <a:rPr lang="en-US" sz="1800" dirty="0"/>
              <a:t>tuple is similar to the list in many ways. Like lists, tuples also contain the collection of the items of different data types. The items of the tuple are separated with a comma (,) </a:t>
            </a:r>
            <a:r>
              <a:rPr lang="en-US" sz="1800" dirty="0" smtClean="0"/>
              <a:t>.</a:t>
            </a:r>
          </a:p>
          <a:p>
            <a:endParaRPr lang="en-US" sz="1800" dirty="0" smtClean="0"/>
          </a:p>
          <a:p>
            <a:r>
              <a:rPr lang="en-US" sz="1800" dirty="0"/>
              <a:t>A tuple is a read-only data structure as we can't modify the size and value of the items of a tuple</a:t>
            </a:r>
            <a:r>
              <a:rPr lang="en-US" sz="1800" dirty="0" smtClean="0"/>
              <a:t>.</a:t>
            </a:r>
          </a:p>
          <a:p>
            <a:endParaRPr lang="en-US" sz="1800" dirty="0"/>
          </a:p>
        </p:txBody>
      </p:sp>
    </p:spTree>
    <p:extLst>
      <p:ext uri="{BB962C8B-B14F-4D97-AF65-F5344CB8AC3E}">
        <p14:creationId xmlns="" xmlns:p14="http://schemas.microsoft.com/office/powerpoint/2010/main" val="33307496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152400" y="533400"/>
            <a:ext cx="5333999" cy="6096000"/>
          </a:xfrm>
        </p:spPr>
      </p:pic>
      <p:pic>
        <p:nvPicPr>
          <p:cNvPr id="15362" name="Picture 2" descr="C:\Users\Swati\Desktop\edureka\33.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638800" y="3124200"/>
            <a:ext cx="3276601" cy="3429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1233513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229600" cy="1066800"/>
          </a:xfrm>
        </p:spPr>
        <p:txBody>
          <a:bodyPr/>
          <a:lstStyle/>
          <a:p>
            <a:r>
              <a:rPr lang="en-US" dirty="0" smtClean="0"/>
              <a:t>Tuple - Example</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457200" y="1828800"/>
            <a:ext cx="4115204" cy="4324922"/>
          </a:xfrm>
        </p:spPr>
      </p:pic>
      <p:pic>
        <p:nvPicPr>
          <p:cNvPr id="17410" name="Picture 2" descr="C:\Users\Swati\Desktop\edureka\38.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953000" y="1981200"/>
            <a:ext cx="3581400" cy="40195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1138104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229600" cy="1066800"/>
          </a:xfrm>
        </p:spPr>
        <p:txBody>
          <a:bodyPr/>
          <a:lstStyle/>
          <a:p>
            <a:r>
              <a:rPr lang="en-US" dirty="0" smtClean="0"/>
              <a:t>Dictionary</a:t>
            </a:r>
            <a:endParaRPr lang="en-US" dirty="0"/>
          </a:p>
        </p:txBody>
      </p:sp>
      <p:sp>
        <p:nvSpPr>
          <p:cNvPr id="3" name="Content Placeholder 2"/>
          <p:cNvSpPr>
            <a:spLocks noGrp="1"/>
          </p:cNvSpPr>
          <p:nvPr>
            <p:ph idx="1"/>
          </p:nvPr>
        </p:nvSpPr>
        <p:spPr>
          <a:xfrm>
            <a:off x="304800" y="1676400"/>
            <a:ext cx="8229600" cy="4325112"/>
          </a:xfrm>
        </p:spPr>
        <p:txBody>
          <a:bodyPr/>
          <a:lstStyle/>
          <a:p>
            <a:r>
              <a:rPr lang="en-US" dirty="0"/>
              <a:t>Dictionary is an unordered set of a key-value pair of items. </a:t>
            </a:r>
            <a:endParaRPr lang="en-US" dirty="0" smtClean="0"/>
          </a:p>
          <a:p>
            <a:r>
              <a:rPr lang="en-US" dirty="0" smtClean="0"/>
              <a:t>It </a:t>
            </a:r>
            <a:r>
              <a:rPr lang="en-US" dirty="0"/>
              <a:t>is like an associative array or a hash table where each key stores a specific value</a:t>
            </a:r>
            <a:r>
              <a:rPr lang="en-US" dirty="0" smtClean="0"/>
              <a:t>.</a:t>
            </a:r>
          </a:p>
          <a:p>
            <a:r>
              <a:rPr lang="en-US" dirty="0"/>
              <a:t>The items in the dictionary are separated with the comma (,) and enclosed in the curly braces </a:t>
            </a:r>
            <a:r>
              <a:rPr lang="en-US" dirty="0" smtClean="0"/>
              <a:t>{}.</a:t>
            </a:r>
            <a:r>
              <a:rPr lang="en-US" dirty="0"/>
              <a:t/>
            </a:r>
            <a:br>
              <a:rPr lang="en-US" dirty="0"/>
            </a:br>
            <a:endParaRPr lang="en-US" dirty="0" smtClean="0"/>
          </a:p>
        </p:txBody>
      </p:sp>
    </p:spTree>
    <p:extLst>
      <p:ext uri="{BB962C8B-B14F-4D97-AF65-F5344CB8AC3E}">
        <p14:creationId xmlns="" xmlns:p14="http://schemas.microsoft.com/office/powerpoint/2010/main" val="27762369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Dictionary Example</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609600" y="2209800"/>
            <a:ext cx="3134163" cy="3657600"/>
          </a:xfrm>
        </p:spPr>
      </p:pic>
      <p:pic>
        <p:nvPicPr>
          <p:cNvPr id="16386" name="Picture 2" descr="C:\Users\Swati\Desktop\edureka\35.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72000" y="2624137"/>
            <a:ext cx="4191000" cy="248126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3216073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1066800"/>
          </a:xfrm>
        </p:spPr>
        <p:txBody>
          <a:bodyPr/>
          <a:lstStyle/>
          <a:p>
            <a:r>
              <a:rPr lang="en-US" dirty="0" smtClean="0"/>
              <a:t>Boolean</a:t>
            </a:r>
            <a:endParaRPr lang="en-US" dirty="0"/>
          </a:p>
        </p:txBody>
      </p:sp>
      <p:sp>
        <p:nvSpPr>
          <p:cNvPr id="3" name="Content Placeholder 2"/>
          <p:cNvSpPr>
            <a:spLocks noGrp="1"/>
          </p:cNvSpPr>
          <p:nvPr>
            <p:ph idx="1"/>
          </p:nvPr>
        </p:nvSpPr>
        <p:spPr>
          <a:xfrm>
            <a:off x="457200" y="1600200"/>
            <a:ext cx="8229600" cy="4325112"/>
          </a:xfrm>
        </p:spPr>
        <p:txBody>
          <a:bodyPr/>
          <a:lstStyle/>
          <a:p>
            <a:r>
              <a:rPr lang="en-US" dirty="0"/>
              <a:t>Boolean type provides two built-in values, True and </a:t>
            </a:r>
            <a:r>
              <a:rPr lang="en-US" dirty="0" smtClean="0"/>
              <a:t>False</a:t>
            </a:r>
          </a:p>
          <a:p>
            <a:r>
              <a:rPr lang="en-US" dirty="0"/>
              <a:t>It denotes by the class bool</a:t>
            </a:r>
            <a:r>
              <a:rPr lang="en-US" dirty="0" smtClean="0"/>
              <a:t>.</a:t>
            </a:r>
          </a:p>
          <a:p>
            <a:r>
              <a:rPr lang="en-US" dirty="0"/>
              <a:t>True can be represented by any non-zero value or 'T' whereas false can be represented by the 0 or 'F'.</a:t>
            </a:r>
          </a:p>
        </p:txBody>
      </p:sp>
    </p:spTree>
    <p:extLst>
      <p:ext uri="{BB962C8B-B14F-4D97-AF65-F5344CB8AC3E}">
        <p14:creationId xmlns="" xmlns:p14="http://schemas.microsoft.com/office/powerpoint/2010/main" val="11177456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Example</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990600" y="2817738"/>
            <a:ext cx="4038600" cy="1828800"/>
          </a:xfrm>
        </p:spPr>
      </p:pic>
      <p:pic>
        <p:nvPicPr>
          <p:cNvPr id="5" name="Picture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647944" y="2971800"/>
            <a:ext cx="2886478" cy="1680417"/>
          </a:xfrm>
          <a:prstGeom prst="rect">
            <a:avLst/>
          </a:prstGeom>
        </p:spPr>
      </p:pic>
    </p:spTree>
    <p:extLst>
      <p:ext uri="{BB962C8B-B14F-4D97-AF65-F5344CB8AC3E}">
        <p14:creationId xmlns="" xmlns:p14="http://schemas.microsoft.com/office/powerpoint/2010/main" val="7075728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8229600" cy="1368552"/>
          </a:xfrm>
        </p:spPr>
        <p:txBody>
          <a:bodyPr/>
          <a:lstStyle/>
          <a:p>
            <a:r>
              <a:rPr lang="en-US" sz="3600" dirty="0" smtClean="0">
                <a:latin typeface="Times New Roman" panose="02020603050405020304" pitchFamily="18" charset="0"/>
                <a:cs typeface="Times New Roman" panose="02020603050405020304" pitchFamily="18" charset="0"/>
              </a:rPr>
              <a:t>Agenda</a:t>
            </a:r>
            <a:endParaRPr lang="en-US" sz="36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p:txBody>
          <a:bodyPr/>
          <a:lstStyle/>
          <a:p>
            <a:endParaRPr lang="en-US"/>
          </a:p>
        </p:txBody>
      </p:sp>
      <p:pic>
        <p:nvPicPr>
          <p:cNvPr id="1027"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1981200"/>
            <a:ext cx="9144000" cy="4876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6198000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Set</a:t>
            </a:r>
            <a:endParaRPr lang="en-US" dirty="0"/>
          </a:p>
        </p:txBody>
      </p:sp>
      <p:sp>
        <p:nvSpPr>
          <p:cNvPr id="3" name="Content Placeholder 2"/>
          <p:cNvSpPr>
            <a:spLocks noGrp="1"/>
          </p:cNvSpPr>
          <p:nvPr>
            <p:ph idx="1"/>
          </p:nvPr>
        </p:nvSpPr>
        <p:spPr/>
        <p:txBody>
          <a:bodyPr/>
          <a:lstStyle/>
          <a:p>
            <a:pPr algn="just"/>
            <a:r>
              <a:rPr lang="en-IN" dirty="0" smtClean="0"/>
              <a:t>A set is a collection which is unordered and </a:t>
            </a:r>
            <a:r>
              <a:rPr lang="en-IN" dirty="0" err="1" smtClean="0"/>
              <a:t>unindexed</a:t>
            </a:r>
            <a:r>
              <a:rPr lang="en-IN" dirty="0" smtClean="0"/>
              <a:t>. In Python, sets are written with curly brackets.</a:t>
            </a:r>
          </a:p>
          <a:p>
            <a:pPr>
              <a:buNone/>
            </a:pPr>
            <a:r>
              <a:rPr lang="en-IN" dirty="0" smtClean="0"/>
              <a:t>Example</a:t>
            </a:r>
          </a:p>
          <a:p>
            <a:pPr>
              <a:buNone/>
            </a:pPr>
            <a:r>
              <a:rPr lang="en-IN" dirty="0" smtClean="0"/>
              <a:t>Create a Set:</a:t>
            </a:r>
          </a:p>
          <a:p>
            <a:pPr>
              <a:buNone/>
            </a:pPr>
            <a:endParaRPr lang="en-IN" dirty="0" smtClean="0"/>
          </a:p>
          <a:p>
            <a:pPr>
              <a:buNone/>
            </a:pPr>
            <a:r>
              <a:rPr lang="en-IN" dirty="0" err="1" smtClean="0"/>
              <a:t>thisset</a:t>
            </a:r>
            <a:r>
              <a:rPr lang="en-IN" dirty="0" smtClean="0"/>
              <a:t> = {"apple", "banana", "cherry"}</a:t>
            </a:r>
          </a:p>
          <a:p>
            <a:pPr>
              <a:buNone/>
            </a:pPr>
            <a:r>
              <a:rPr lang="en-IN" dirty="0" smtClean="0"/>
              <a:t>print(</a:t>
            </a:r>
            <a:r>
              <a:rPr lang="en-IN" dirty="0" err="1" smtClean="0"/>
              <a:t>thisset</a:t>
            </a:r>
            <a:r>
              <a:rPr lang="en-IN" dirty="0" smtClean="0"/>
              <a:t>)</a:t>
            </a:r>
          </a:p>
          <a:p>
            <a:pPr>
              <a:buNone/>
            </a:pP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5202936"/>
          </a:xfrm>
        </p:spPr>
        <p:txBody>
          <a:bodyPr/>
          <a:lstStyle/>
          <a:p>
            <a:pPr>
              <a:buNone/>
            </a:pPr>
            <a:r>
              <a:rPr lang="en-IN" dirty="0" smtClean="0"/>
              <a:t>Access Items</a:t>
            </a:r>
          </a:p>
          <a:p>
            <a:pPr algn="just"/>
            <a:r>
              <a:rPr lang="en-IN" dirty="0" smtClean="0"/>
              <a:t>You cannot access items in a set by referring to an index or a key.</a:t>
            </a:r>
          </a:p>
          <a:p>
            <a:pPr algn="just"/>
            <a:r>
              <a:rPr lang="en-IN" dirty="0" smtClean="0"/>
              <a:t>But you can loop through the set items using a for loop, or ask if a specified value is present in a set, by using the in keyword.</a:t>
            </a:r>
          </a:p>
          <a:p>
            <a:pPr algn="just">
              <a:buNone/>
            </a:pPr>
            <a:endParaRPr lang="en-IN" dirty="0" smtClean="0"/>
          </a:p>
          <a:p>
            <a:pPr>
              <a:buNone/>
            </a:pPr>
            <a:r>
              <a:rPr lang="en-IN" dirty="0" err="1" smtClean="0"/>
              <a:t>thisset</a:t>
            </a:r>
            <a:r>
              <a:rPr lang="en-IN" dirty="0" smtClean="0"/>
              <a:t> = {"apple", "banana", "cherry"}</a:t>
            </a:r>
            <a:br>
              <a:rPr lang="en-IN" dirty="0" smtClean="0"/>
            </a:br>
            <a:r>
              <a:rPr lang="en-IN" dirty="0" smtClean="0"/>
              <a:t>print(</a:t>
            </a:r>
            <a:r>
              <a:rPr lang="en-IN" dirty="0" err="1" smtClean="0"/>
              <a:t>thisset</a:t>
            </a:r>
            <a:r>
              <a:rPr lang="en-IN" dirty="0" smtClean="0"/>
              <a:t/>
            </a:r>
            <a:br>
              <a:rPr lang="en-IN" dirty="0" smtClean="0"/>
            </a:b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5050536"/>
          </a:xfrm>
        </p:spPr>
        <p:txBody>
          <a:bodyPr/>
          <a:lstStyle/>
          <a:p>
            <a:pPr>
              <a:buNone/>
            </a:pPr>
            <a:r>
              <a:rPr lang="en-US" dirty="0" err="1" smtClean="0"/>
              <a:t>thisset</a:t>
            </a:r>
            <a:r>
              <a:rPr lang="en-US" dirty="0" smtClean="0"/>
              <a:t> = {"apple", "banana", "cherry"}</a:t>
            </a:r>
            <a:br>
              <a:rPr lang="en-US" dirty="0" smtClean="0"/>
            </a:br>
            <a:r>
              <a:rPr lang="en-US" dirty="0" smtClean="0"/>
              <a:t/>
            </a:r>
            <a:br>
              <a:rPr lang="en-US" dirty="0" smtClean="0"/>
            </a:br>
            <a:r>
              <a:rPr lang="en-US" dirty="0" smtClean="0"/>
              <a:t>print("banana" in </a:t>
            </a:r>
            <a:r>
              <a:rPr lang="en-US" dirty="0" err="1" smtClean="0"/>
              <a:t>thisset</a:t>
            </a:r>
            <a:r>
              <a:rPr lang="en-US" dirty="0" smtClean="0"/>
              <a:t>)</a:t>
            </a:r>
          </a:p>
          <a:p>
            <a:pPr>
              <a:buNone/>
            </a:pPr>
            <a:endParaRPr lang="en-US" dirty="0" smtClean="0"/>
          </a:p>
          <a:p>
            <a:pPr>
              <a:buNone/>
            </a:pPr>
            <a:r>
              <a:rPr lang="en-IN" dirty="0" smtClean="0"/>
              <a:t>Add Items</a:t>
            </a:r>
          </a:p>
          <a:p>
            <a:r>
              <a:rPr lang="en-IN" dirty="0" smtClean="0"/>
              <a:t>To add one item to a set use the add() method.</a:t>
            </a:r>
          </a:p>
          <a:p>
            <a:r>
              <a:rPr lang="en-IN" dirty="0" smtClean="0"/>
              <a:t>To add more than one item to a set use the update() method.</a:t>
            </a:r>
          </a:p>
          <a:p>
            <a:pPr>
              <a:buNone/>
            </a:pP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279136"/>
          </a:xfrm>
        </p:spPr>
        <p:txBody>
          <a:bodyPr/>
          <a:lstStyle/>
          <a:p>
            <a:pPr>
              <a:buNone/>
            </a:pPr>
            <a:r>
              <a:rPr lang="en-US" dirty="0" err="1" smtClean="0"/>
              <a:t>thisset</a:t>
            </a:r>
            <a:r>
              <a:rPr lang="en-US" dirty="0" smtClean="0"/>
              <a:t> = {"apple", "banana", "cherry"}</a:t>
            </a:r>
            <a:br>
              <a:rPr lang="en-US" dirty="0" smtClean="0"/>
            </a:br>
            <a:r>
              <a:rPr lang="en-US" dirty="0" smtClean="0"/>
              <a:t/>
            </a:r>
            <a:br>
              <a:rPr lang="en-US" dirty="0" smtClean="0"/>
            </a:br>
            <a:r>
              <a:rPr lang="en-US" dirty="0" err="1" smtClean="0"/>
              <a:t>thisset.add</a:t>
            </a:r>
            <a:r>
              <a:rPr lang="en-US" dirty="0" smtClean="0"/>
              <a:t>("orange")</a:t>
            </a:r>
            <a:br>
              <a:rPr lang="en-US" dirty="0" smtClean="0"/>
            </a:br>
            <a:r>
              <a:rPr lang="en-US" dirty="0" smtClean="0"/>
              <a:t/>
            </a:r>
            <a:br>
              <a:rPr lang="en-US" dirty="0" smtClean="0"/>
            </a:br>
            <a:r>
              <a:rPr lang="en-US" dirty="0" smtClean="0"/>
              <a:t>print(</a:t>
            </a:r>
            <a:r>
              <a:rPr lang="en-US" dirty="0" err="1" smtClean="0"/>
              <a:t>thisset</a:t>
            </a:r>
            <a:r>
              <a:rPr lang="en-US" dirty="0" smtClean="0"/>
              <a:t>)</a:t>
            </a:r>
          </a:p>
          <a:p>
            <a:pPr>
              <a:buNone/>
            </a:pPr>
            <a:endParaRPr lang="en-US" dirty="0" smtClean="0"/>
          </a:p>
          <a:p>
            <a:pPr>
              <a:buNone/>
            </a:pPr>
            <a:r>
              <a:rPr lang="en-US" dirty="0" err="1" smtClean="0"/>
              <a:t>thisset</a:t>
            </a:r>
            <a:r>
              <a:rPr lang="en-US" dirty="0" smtClean="0"/>
              <a:t> = {"apple", "banana", "cherry"}</a:t>
            </a:r>
            <a:br>
              <a:rPr lang="en-US" dirty="0" smtClean="0"/>
            </a:br>
            <a:r>
              <a:rPr lang="en-US" dirty="0" smtClean="0"/>
              <a:t/>
            </a:r>
            <a:br>
              <a:rPr lang="en-US" dirty="0" smtClean="0"/>
            </a:br>
            <a:r>
              <a:rPr lang="en-US" dirty="0" err="1" smtClean="0"/>
              <a:t>thisset.update</a:t>
            </a:r>
            <a:r>
              <a:rPr lang="en-US" dirty="0" smtClean="0"/>
              <a:t>(["orange", "mango", "grapes"])</a:t>
            </a:r>
            <a:br>
              <a:rPr lang="en-US" dirty="0" smtClean="0"/>
            </a:br>
            <a:r>
              <a:rPr lang="en-US" dirty="0" smtClean="0"/>
              <a:t/>
            </a:r>
            <a:br>
              <a:rPr lang="en-US" dirty="0" smtClean="0"/>
            </a:br>
            <a:r>
              <a:rPr lang="en-US" dirty="0" smtClean="0"/>
              <a:t>print(</a:t>
            </a:r>
            <a:r>
              <a:rPr lang="en-US" dirty="0" err="1" smtClean="0"/>
              <a:t>thisset</a:t>
            </a:r>
            <a:r>
              <a:rPr lang="en-US" dirty="0" smtClean="0"/>
              <a:t>)</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5202936"/>
          </a:xfrm>
        </p:spPr>
        <p:txBody>
          <a:bodyPr/>
          <a:lstStyle/>
          <a:p>
            <a:pPr>
              <a:buNone/>
            </a:pPr>
            <a:r>
              <a:rPr lang="en-IN" dirty="0" smtClean="0"/>
              <a:t>Get the Length of a Set</a:t>
            </a:r>
          </a:p>
          <a:p>
            <a:r>
              <a:rPr lang="en-IN" dirty="0" smtClean="0"/>
              <a:t>To determine how many items a set has, use the </a:t>
            </a:r>
            <a:r>
              <a:rPr lang="en-IN" dirty="0" err="1" smtClean="0"/>
              <a:t>len</a:t>
            </a:r>
            <a:r>
              <a:rPr lang="en-IN" dirty="0" smtClean="0"/>
              <a:t>() method.</a:t>
            </a:r>
          </a:p>
          <a:p>
            <a:pPr>
              <a:buNone/>
            </a:pPr>
            <a:r>
              <a:rPr lang="en-IN" dirty="0" smtClean="0"/>
              <a:t>Example</a:t>
            </a:r>
          </a:p>
          <a:p>
            <a:pPr>
              <a:buNone/>
            </a:pPr>
            <a:r>
              <a:rPr lang="en-IN" dirty="0" smtClean="0"/>
              <a:t>Get the number of items in a set:</a:t>
            </a:r>
          </a:p>
          <a:p>
            <a:pPr>
              <a:buNone/>
            </a:pPr>
            <a:r>
              <a:rPr lang="en-IN" dirty="0" err="1" smtClean="0"/>
              <a:t>thisset</a:t>
            </a:r>
            <a:r>
              <a:rPr lang="en-IN" dirty="0" smtClean="0"/>
              <a:t> = {"apple", "banana", "cherry"}</a:t>
            </a:r>
            <a:br>
              <a:rPr lang="en-IN" dirty="0" smtClean="0"/>
            </a:br>
            <a:r>
              <a:rPr lang="en-IN" dirty="0" smtClean="0"/>
              <a:t/>
            </a:r>
            <a:br>
              <a:rPr lang="en-IN" dirty="0" smtClean="0"/>
            </a:br>
            <a:r>
              <a:rPr lang="en-IN" dirty="0" smtClean="0"/>
              <a:t>print(</a:t>
            </a:r>
            <a:r>
              <a:rPr lang="en-IN" dirty="0" err="1" smtClean="0"/>
              <a:t>len</a:t>
            </a:r>
            <a:r>
              <a:rPr lang="en-IN" dirty="0" smtClean="0"/>
              <a:t>(</a:t>
            </a:r>
            <a:r>
              <a:rPr lang="en-IN" dirty="0" err="1" smtClean="0"/>
              <a:t>thisset</a:t>
            </a:r>
            <a:r>
              <a:rPr lang="en-IN" dirty="0" smtClean="0"/>
              <a:t>))</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Expressions</a:t>
            </a:r>
            <a:endParaRPr lang="en-US" dirty="0"/>
          </a:p>
        </p:txBody>
      </p:sp>
      <p:sp>
        <p:nvSpPr>
          <p:cNvPr id="3" name="Content Placeholder 2"/>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An </a:t>
            </a:r>
            <a:r>
              <a:rPr lang="en-US" sz="1800" i="1" dirty="0">
                <a:latin typeface="Times New Roman" panose="02020603050405020304" pitchFamily="18" charset="0"/>
                <a:cs typeface="Times New Roman" panose="02020603050405020304" pitchFamily="18" charset="0"/>
              </a:rPr>
              <a:t>expression </a:t>
            </a:r>
            <a:r>
              <a:rPr lang="en-US" sz="1800" dirty="0">
                <a:latin typeface="Times New Roman" panose="02020603050405020304" pitchFamily="18" charset="0"/>
                <a:cs typeface="Times New Roman" panose="02020603050405020304" pitchFamily="18" charset="0"/>
              </a:rPr>
              <a:t>is a combination of values, variables, and operators</a:t>
            </a:r>
            <a:r>
              <a:rPr lang="en-US" sz="1800" dirty="0" smtClean="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A value all </a:t>
            </a:r>
            <a:r>
              <a:rPr lang="en-US" sz="1800" dirty="0" smtClean="0">
                <a:latin typeface="Times New Roman" panose="02020603050405020304" pitchFamily="18" charset="0"/>
                <a:cs typeface="Times New Roman" panose="02020603050405020304" pitchFamily="18" charset="0"/>
              </a:rPr>
              <a:t>by itself </a:t>
            </a:r>
            <a:r>
              <a:rPr lang="en-US" sz="1800" dirty="0">
                <a:latin typeface="Times New Roman" panose="02020603050405020304" pitchFamily="18" charset="0"/>
                <a:cs typeface="Times New Roman" panose="02020603050405020304" pitchFamily="18" charset="0"/>
              </a:rPr>
              <a:t>is considered an expression, and so is a variable, so the following are all </a:t>
            </a:r>
            <a:r>
              <a:rPr lang="en-US" sz="1800" dirty="0" smtClean="0">
                <a:latin typeface="Times New Roman" panose="02020603050405020304" pitchFamily="18" charset="0"/>
                <a:cs typeface="Times New Roman" panose="02020603050405020304" pitchFamily="18" charset="0"/>
              </a:rPr>
              <a:t>legal expressions</a:t>
            </a:r>
          </a:p>
          <a:p>
            <a:r>
              <a:rPr lang="en-US" sz="1800" dirty="0" smtClean="0">
                <a:latin typeface="Times New Roman" panose="02020603050405020304" pitchFamily="18" charset="0"/>
                <a:cs typeface="Times New Roman" panose="02020603050405020304" pitchFamily="18" charset="0"/>
              </a:rPr>
              <a:t>Examples</a:t>
            </a:r>
          </a:p>
          <a:p>
            <a:pPr lvl="1"/>
            <a:r>
              <a:rPr lang="en-US" sz="1800" dirty="0">
                <a:solidFill>
                  <a:schemeClr val="tx1"/>
                </a:solidFill>
                <a:latin typeface="Times New Roman" panose="02020603050405020304" pitchFamily="18" charset="0"/>
                <a:cs typeface="Times New Roman" panose="02020603050405020304" pitchFamily="18" charset="0"/>
              </a:rPr>
              <a:t>17</a:t>
            </a:r>
          </a:p>
          <a:p>
            <a:pPr lvl="1"/>
            <a:r>
              <a:rPr lang="en-US" sz="1800" dirty="0">
                <a:solidFill>
                  <a:schemeClr val="tx1"/>
                </a:solidFill>
                <a:latin typeface="Times New Roman" panose="02020603050405020304" pitchFamily="18" charset="0"/>
                <a:cs typeface="Times New Roman" panose="02020603050405020304" pitchFamily="18" charset="0"/>
              </a:rPr>
              <a:t>x</a:t>
            </a:r>
          </a:p>
          <a:p>
            <a:pPr lvl="1"/>
            <a:r>
              <a:rPr lang="en-US" sz="1800" dirty="0">
                <a:solidFill>
                  <a:schemeClr val="tx1"/>
                </a:solidFill>
                <a:latin typeface="Times New Roman" panose="02020603050405020304" pitchFamily="18" charset="0"/>
                <a:cs typeface="Times New Roman" panose="02020603050405020304" pitchFamily="18" charset="0"/>
              </a:rPr>
              <a:t>x + </a:t>
            </a:r>
            <a:r>
              <a:rPr lang="en-US" sz="1800" dirty="0" smtClean="0">
                <a:solidFill>
                  <a:schemeClr val="tx1"/>
                </a:solidFill>
                <a:latin typeface="Times New Roman" panose="02020603050405020304" pitchFamily="18" charset="0"/>
                <a:cs typeface="Times New Roman" panose="02020603050405020304" pitchFamily="18" charset="0"/>
              </a:rPr>
              <a:t>17</a:t>
            </a:r>
          </a:p>
          <a:p>
            <a:pPr marL="457200" lvl="1" indent="0">
              <a:buNone/>
            </a:pPr>
            <a:endParaRPr lang="en-US" sz="1800" dirty="0" smtClean="0">
              <a:solidFill>
                <a:schemeClr val="tx1"/>
              </a:solidFill>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If you type an expression in interactive mode, the interpreter </a:t>
            </a:r>
            <a:r>
              <a:rPr lang="en-US" sz="1800" i="1" dirty="0">
                <a:latin typeface="Times New Roman" panose="02020603050405020304" pitchFamily="18" charset="0"/>
                <a:cs typeface="Times New Roman" panose="02020603050405020304" pitchFamily="18" charset="0"/>
              </a:rPr>
              <a:t>evaluates </a:t>
            </a:r>
            <a:r>
              <a:rPr lang="en-US" sz="1800" dirty="0">
                <a:latin typeface="Times New Roman" panose="02020603050405020304" pitchFamily="18" charset="0"/>
                <a:cs typeface="Times New Roman" panose="02020603050405020304" pitchFamily="18" charset="0"/>
              </a:rPr>
              <a:t>it </a:t>
            </a:r>
            <a:r>
              <a:rPr lang="en-US" sz="1800" dirty="0" smtClean="0">
                <a:latin typeface="Times New Roman" panose="02020603050405020304" pitchFamily="18" charset="0"/>
                <a:cs typeface="Times New Roman" panose="02020603050405020304" pitchFamily="18" charset="0"/>
              </a:rPr>
              <a:t>and displays </a:t>
            </a:r>
            <a:r>
              <a:rPr lang="en-US" sz="1800" dirty="0">
                <a:latin typeface="Times New Roman" panose="02020603050405020304" pitchFamily="18" charset="0"/>
                <a:cs typeface="Times New Roman" panose="02020603050405020304" pitchFamily="18" charset="0"/>
              </a:rPr>
              <a:t>the result</a:t>
            </a:r>
            <a:r>
              <a:rPr lang="en-US" sz="1800" dirty="0" smtClean="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Examples</a:t>
            </a:r>
          </a:p>
          <a:p>
            <a:pPr lvl="1"/>
            <a:r>
              <a:rPr lang="en-US" sz="1800" dirty="0">
                <a:solidFill>
                  <a:schemeClr val="tx1"/>
                </a:solidFill>
                <a:latin typeface="Times New Roman" panose="02020603050405020304" pitchFamily="18" charset="0"/>
                <a:cs typeface="Times New Roman" panose="02020603050405020304" pitchFamily="18" charset="0"/>
              </a:rPr>
              <a:t>&gt;&gt;&gt; 1 + 1</a:t>
            </a:r>
          </a:p>
          <a:p>
            <a:pPr lvl="1"/>
            <a:r>
              <a:rPr lang="en-US" sz="1800" dirty="0">
                <a:solidFill>
                  <a:schemeClr val="tx1"/>
                </a:solidFill>
                <a:latin typeface="Times New Roman" panose="02020603050405020304" pitchFamily="18" charset="0"/>
                <a:cs typeface="Times New Roman" panose="02020603050405020304" pitchFamily="18" charset="0"/>
              </a:rPr>
              <a:t>2</a:t>
            </a:r>
            <a:endParaRPr lang="en-US" sz="18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8324184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Statements</a:t>
            </a:r>
            <a:endParaRPr lang="en-US" dirty="0"/>
          </a:p>
        </p:txBody>
      </p:sp>
      <p:sp>
        <p:nvSpPr>
          <p:cNvPr id="3" name="Content Placeholder 2"/>
          <p:cNvSpPr>
            <a:spLocks noGrp="1"/>
          </p:cNvSpPr>
          <p:nvPr>
            <p:ph idx="1"/>
          </p:nvPr>
        </p:nvSpPr>
        <p:spPr/>
        <p:txBody>
          <a:bodyPr>
            <a:normAutofit/>
          </a:bodyPr>
          <a:lstStyle/>
          <a:p>
            <a:r>
              <a:rPr lang="en-US" sz="1800" b="1" dirty="0">
                <a:latin typeface="Times New Roman" panose="02020603050405020304" pitchFamily="18" charset="0"/>
                <a:cs typeface="Times New Roman" panose="02020603050405020304" pitchFamily="18" charset="0"/>
              </a:rPr>
              <a:t>Python Statement</a:t>
            </a:r>
          </a:p>
          <a:p>
            <a:r>
              <a:rPr lang="en-US" sz="1800" dirty="0">
                <a:latin typeface="Times New Roman" panose="02020603050405020304" pitchFamily="18" charset="0"/>
                <a:cs typeface="Times New Roman" panose="02020603050405020304" pitchFamily="18" charset="0"/>
              </a:rPr>
              <a:t>Instructions that a Python interpreter can execute are called statements. For example, a = 1 is an assignment statement. if statement, for statement, while statement, etc. are other kinds of statements which will be discussed later.</a:t>
            </a:r>
          </a:p>
          <a:p>
            <a:r>
              <a:rPr lang="en-US" sz="1800" b="1" dirty="0">
                <a:latin typeface="Times New Roman" panose="02020603050405020304" pitchFamily="18" charset="0"/>
                <a:cs typeface="Times New Roman" panose="02020603050405020304" pitchFamily="18" charset="0"/>
              </a:rPr>
              <a:t>Multi-line statement</a:t>
            </a:r>
          </a:p>
          <a:p>
            <a:r>
              <a:rPr lang="en-US" sz="1800" dirty="0">
                <a:latin typeface="Times New Roman" panose="02020603050405020304" pitchFamily="18" charset="0"/>
                <a:cs typeface="Times New Roman" panose="02020603050405020304" pitchFamily="18" charset="0"/>
              </a:rPr>
              <a:t>In Python, the end of a statement is marked by a newline character. But we can make a statement extend over multiple lines with the line continuation character (\). For example:</a:t>
            </a:r>
          </a:p>
          <a:p>
            <a:pPr marL="114300" indent="0">
              <a:buNone/>
            </a:pPr>
            <a:r>
              <a:rPr lang="en-US" sz="1800" dirty="0" smtClean="0">
                <a:latin typeface="Times New Roman" panose="02020603050405020304" pitchFamily="18" charset="0"/>
                <a:cs typeface="Times New Roman" panose="02020603050405020304" pitchFamily="18" charset="0"/>
              </a:rPr>
              <a:t>	 print(“Hello \</a:t>
            </a:r>
          </a:p>
          <a:p>
            <a:pPr marL="114300"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World”)</a:t>
            </a:r>
          </a:p>
          <a:p>
            <a:pPr marL="11430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085097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Statements</a:t>
            </a:r>
          </a:p>
        </p:txBody>
      </p:sp>
      <p:sp>
        <p:nvSpPr>
          <p:cNvPr id="3" name="Content Placeholder 2"/>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This is an explicit line continuation. In Python, line continuation is implied inside parentheses ( ), brackets [ ], and braces { }. For instance, we can implement the above multi-line statement as:</a:t>
            </a:r>
          </a:p>
          <a:p>
            <a:r>
              <a:rPr lang="en-US" sz="1800" dirty="0">
                <a:latin typeface="Times New Roman" panose="02020603050405020304" pitchFamily="18" charset="0"/>
                <a:cs typeface="Times New Roman" panose="02020603050405020304" pitchFamily="18" charset="0"/>
              </a:rPr>
              <a:t>a = (1 + 2 + 3 </a:t>
            </a:r>
            <a:r>
              <a:rPr lang="en-US" sz="1800" dirty="0" smtClean="0">
                <a:latin typeface="Times New Roman" panose="02020603050405020304" pitchFamily="18" charset="0"/>
                <a:cs typeface="Times New Roman" panose="02020603050405020304" pitchFamily="18" charset="0"/>
              </a:rPr>
              <a:t>+</a:t>
            </a:r>
          </a:p>
          <a:p>
            <a:pPr marL="118872"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4 </a:t>
            </a:r>
            <a:r>
              <a:rPr lang="en-US" sz="1800" dirty="0">
                <a:latin typeface="Times New Roman" panose="02020603050405020304" pitchFamily="18" charset="0"/>
                <a:cs typeface="Times New Roman" panose="02020603050405020304" pitchFamily="18" charset="0"/>
              </a:rPr>
              <a:t>+ 5 + 6 + </a:t>
            </a:r>
            <a:endParaRPr lang="en-US" sz="1800" dirty="0" smtClean="0">
              <a:latin typeface="Times New Roman" panose="02020603050405020304" pitchFamily="18" charset="0"/>
              <a:cs typeface="Times New Roman" panose="02020603050405020304" pitchFamily="18" charset="0"/>
            </a:endParaRPr>
          </a:p>
          <a:p>
            <a:pPr marL="118872"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7 </a:t>
            </a:r>
            <a:r>
              <a:rPr lang="en-US" sz="1800" dirty="0">
                <a:latin typeface="Times New Roman" panose="02020603050405020304" pitchFamily="18" charset="0"/>
                <a:cs typeface="Times New Roman" panose="02020603050405020304" pitchFamily="18" charset="0"/>
              </a:rPr>
              <a:t>+ 8 + 9</a:t>
            </a:r>
            <a:r>
              <a:rPr lang="en-US" sz="1800" dirty="0" smtClean="0">
                <a:latin typeface="Times New Roman" panose="02020603050405020304" pitchFamily="18" charset="0"/>
                <a:cs typeface="Times New Roman" panose="02020603050405020304" pitchFamily="18" charset="0"/>
              </a:rPr>
              <a:t>)</a:t>
            </a:r>
          </a:p>
          <a:p>
            <a:pPr marL="118872" indent="0">
              <a:buNone/>
            </a:pPr>
            <a:endParaRPr lang="en-US" sz="1800" dirty="0">
              <a:latin typeface="Times New Roman" panose="02020603050405020304" pitchFamily="18" charset="0"/>
              <a:cs typeface="Times New Roman" panose="02020603050405020304" pitchFamily="18" charset="0"/>
            </a:endParaRPr>
          </a:p>
          <a:p>
            <a:r>
              <a:rPr lang="en-US" sz="1800" dirty="0"/>
              <a:t>Here, the surrounding parentheses ( ) do the line continuation implicitly. Same is the case with [ ] and { }. For example:</a:t>
            </a:r>
          </a:p>
          <a:p>
            <a:pPr marL="118872" indent="0">
              <a:buNone/>
            </a:pPr>
            <a:r>
              <a:rPr lang="en-US" sz="1800" dirty="0"/>
              <a:t> </a:t>
            </a:r>
            <a:r>
              <a:rPr lang="en-US" sz="1800" dirty="0" smtClean="0"/>
              <a:t>      colors </a:t>
            </a:r>
            <a:r>
              <a:rPr lang="en-US" sz="1800" dirty="0"/>
              <a:t>= ['red', </a:t>
            </a:r>
            <a:endParaRPr lang="en-US" sz="1800" dirty="0" smtClean="0"/>
          </a:p>
          <a:p>
            <a:pPr marL="118872" indent="0">
              <a:buNone/>
            </a:pPr>
            <a:r>
              <a:rPr lang="en-US" sz="1800" dirty="0" smtClean="0"/>
              <a:t>                         'blue</a:t>
            </a:r>
            <a:r>
              <a:rPr lang="en-US" sz="1800" dirty="0"/>
              <a:t>', </a:t>
            </a:r>
            <a:endParaRPr lang="en-US" sz="1800" dirty="0" smtClean="0"/>
          </a:p>
          <a:p>
            <a:pPr marL="118872" indent="0">
              <a:buNone/>
            </a:pPr>
            <a:r>
              <a:rPr lang="en-US" sz="1800" dirty="0" smtClean="0"/>
              <a:t>                       'green'] </a:t>
            </a:r>
          </a:p>
          <a:p>
            <a:pPr marL="118872" indent="0">
              <a:buNone/>
            </a:pPr>
            <a:r>
              <a:rPr lang="en-US" sz="1800" dirty="0"/>
              <a:t> </a:t>
            </a:r>
            <a:r>
              <a:rPr lang="en-US" sz="1800" dirty="0" smtClean="0"/>
              <a:t>       We </a:t>
            </a:r>
            <a:r>
              <a:rPr lang="en-US" sz="1800" dirty="0"/>
              <a:t>can also put multiple statements in a single line using semicolons, as follows:</a:t>
            </a:r>
          </a:p>
          <a:p>
            <a:r>
              <a:rPr lang="en-US" sz="1800" dirty="0"/>
              <a:t>a = 1; b = 2; c = 3</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7575531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 I/O Operations</a:t>
            </a:r>
            <a:endParaRPr lang="en-US" dirty="0"/>
          </a:p>
        </p:txBody>
      </p:sp>
      <p:sp>
        <p:nvSpPr>
          <p:cNvPr id="3" name="Content Placeholder 2"/>
          <p:cNvSpPr>
            <a:spLocks noGrp="1"/>
          </p:cNvSpPr>
          <p:nvPr>
            <p:ph idx="1"/>
          </p:nvPr>
        </p:nvSpPr>
        <p:spPr/>
        <p:txBody>
          <a:bodyPr>
            <a:normAutofit fontScale="92500" lnSpcReduction="10000"/>
          </a:bodyPr>
          <a:lstStyle/>
          <a:p>
            <a:r>
              <a:rPr lang="en-US" sz="1800" dirty="0"/>
              <a:t>Python allows for user input</a:t>
            </a:r>
            <a:r>
              <a:rPr lang="en-US" sz="1800" dirty="0" smtClean="0"/>
              <a:t>. 	</a:t>
            </a:r>
          </a:p>
          <a:p>
            <a:r>
              <a:rPr lang="en-US" sz="1800" dirty="0"/>
              <a:t>The method is a bit different in Python 3.6 than Python 2.7.</a:t>
            </a:r>
          </a:p>
          <a:p>
            <a:r>
              <a:rPr lang="en-US" sz="1800" dirty="0"/>
              <a:t>Python 3.6 uses the input() method.</a:t>
            </a:r>
          </a:p>
          <a:p>
            <a:r>
              <a:rPr lang="en-US" sz="1800" dirty="0"/>
              <a:t>Python </a:t>
            </a:r>
            <a:r>
              <a:rPr lang="en-US" sz="1800" dirty="0" smtClean="0"/>
              <a:t>2.7 </a:t>
            </a:r>
            <a:r>
              <a:rPr lang="en-US" sz="1800" dirty="0"/>
              <a:t>uses the </a:t>
            </a:r>
            <a:r>
              <a:rPr lang="en-US" sz="1800" dirty="0" smtClean="0"/>
              <a:t>raw input()</a:t>
            </a:r>
            <a:r>
              <a:rPr lang="en-US" sz="1800" dirty="0"/>
              <a:t> method.</a:t>
            </a:r>
          </a:p>
          <a:p>
            <a:r>
              <a:rPr lang="en-US" sz="1800" dirty="0" smtClean="0"/>
              <a:t>Python </a:t>
            </a:r>
            <a:r>
              <a:rPr lang="en-US" sz="1800" dirty="0"/>
              <a:t>stops executing when it comes to the input() function, and continues when the user has given some input</a:t>
            </a:r>
            <a:r>
              <a:rPr lang="en-US" sz="1800" dirty="0" smtClean="0"/>
              <a:t>.</a:t>
            </a:r>
          </a:p>
          <a:p>
            <a:r>
              <a:rPr lang="en-US" sz="1800" b="1" dirty="0"/>
              <a:t>input ( ) :</a:t>
            </a:r>
            <a:r>
              <a:rPr lang="en-US" sz="1800" dirty="0"/>
              <a:t> This function first takes the input from the user and then evaluates the expression, which means Python automatically identifies whether user entered a string or a number or list. If the input provided is not correct then either syntax error or exception is raised by python.</a:t>
            </a:r>
          </a:p>
          <a:p>
            <a:pPr marL="109728" indent="0">
              <a:buNone/>
            </a:pPr>
            <a:r>
              <a:rPr lang="en-US" sz="1800" dirty="0"/>
              <a:t/>
            </a:r>
            <a:br>
              <a:rPr lang="en-US" sz="1800" dirty="0"/>
            </a:br>
            <a:r>
              <a:rPr lang="en-US" dirty="0"/>
              <a:t/>
            </a:r>
            <a:br>
              <a:rPr lang="en-US" dirty="0"/>
            </a:br>
            <a:r>
              <a:rPr lang="en-US" dirty="0"/>
              <a:t/>
            </a:r>
            <a:br>
              <a:rPr lang="en-US" dirty="0"/>
            </a:br>
            <a:endParaRPr lang="en-US" dirty="0"/>
          </a:p>
        </p:txBody>
      </p:sp>
    </p:spTree>
    <p:extLst>
      <p:ext uri="{BB962C8B-B14F-4D97-AF65-F5344CB8AC3E}">
        <p14:creationId xmlns="" xmlns:p14="http://schemas.microsoft.com/office/powerpoint/2010/main" val="25459410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 I/O Operations</a:t>
            </a:r>
          </a:p>
        </p:txBody>
      </p:sp>
      <p:sp>
        <p:nvSpPr>
          <p:cNvPr id="3" name="Content Placeholder 2"/>
          <p:cNvSpPr>
            <a:spLocks noGrp="1"/>
          </p:cNvSpPr>
          <p:nvPr>
            <p:ph idx="1"/>
          </p:nvPr>
        </p:nvSpPr>
        <p:spPr/>
        <p:txBody>
          <a:bodyPr>
            <a:normAutofit/>
          </a:bodyPr>
          <a:lstStyle/>
          <a:p>
            <a:pPr fontAlgn="base"/>
            <a:r>
              <a:rPr lang="en-US" sz="1800" b="1" dirty="0"/>
              <a:t>How the input function works in Python :</a:t>
            </a:r>
            <a:endParaRPr lang="en-US" sz="1800" dirty="0"/>
          </a:p>
          <a:p>
            <a:pPr fontAlgn="base"/>
            <a:r>
              <a:rPr lang="en-US" sz="1800" dirty="0"/>
              <a:t>When input() function executes program flow will be stopped until the user has given an input.</a:t>
            </a:r>
          </a:p>
          <a:p>
            <a:pPr fontAlgn="base"/>
            <a:r>
              <a:rPr lang="en-US" sz="1800" dirty="0"/>
              <a:t>The text or message display on the output screen to ask a user to enter input value is optional i.e. the prompt, will be printed on the screen is optional.</a:t>
            </a:r>
          </a:p>
          <a:p>
            <a:pPr fontAlgn="base"/>
            <a:r>
              <a:rPr lang="en-US" sz="1800" dirty="0"/>
              <a:t>Whatever you enter as input, input function convert it into a string. if you enter an integer value still input() function convert it into a string. You need to explicitly convert it into an integer in your code </a:t>
            </a:r>
            <a:r>
              <a:rPr lang="en-US" sz="1800" dirty="0" smtClean="0"/>
              <a:t>using typecasting</a:t>
            </a:r>
            <a:endParaRPr lang="en-US" sz="1800" dirty="0"/>
          </a:p>
        </p:txBody>
      </p:sp>
    </p:spTree>
    <p:extLst>
      <p:ext uri="{BB962C8B-B14F-4D97-AF65-F5344CB8AC3E}">
        <p14:creationId xmlns="" xmlns:p14="http://schemas.microsoft.com/office/powerpoint/2010/main" val="39921705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Python</a:t>
            </a:r>
            <a:endParaRPr lang="en-US" dirty="0"/>
          </a:p>
        </p:txBody>
      </p:sp>
      <p:sp>
        <p:nvSpPr>
          <p:cNvPr id="4" name="Content Placeholder 3"/>
          <p:cNvSpPr>
            <a:spLocks noGrp="1"/>
          </p:cNvSpPr>
          <p:nvPr>
            <p:ph idx="1"/>
          </p:nvPr>
        </p:nvSpPr>
        <p:spPr/>
        <p:txBody>
          <a:bodyPr>
            <a:normAutofit fontScale="92500" lnSpcReduction="20000"/>
          </a:bodyPr>
          <a:lstStyle/>
          <a:p>
            <a:r>
              <a:rPr lang="en-US" sz="1800" b="1" dirty="0">
                <a:latin typeface="Times New Roman" panose="02020603050405020304" pitchFamily="18" charset="0"/>
                <a:cs typeface="Times New Roman" panose="02020603050405020304" pitchFamily="18" charset="0"/>
              </a:rPr>
              <a:t>Python</a:t>
            </a:r>
            <a:r>
              <a:rPr lang="en-US" sz="1800" dirty="0">
                <a:latin typeface="Times New Roman" panose="02020603050405020304" pitchFamily="18" charset="0"/>
                <a:cs typeface="Times New Roman" panose="02020603050405020304" pitchFamily="18" charset="0"/>
              </a:rPr>
              <a:t> is a general purpose, dynamic, </a:t>
            </a:r>
            <a:r>
              <a:rPr lang="en-US" sz="1800" dirty="0">
                <a:latin typeface="Times New Roman" panose="02020603050405020304" pitchFamily="18" charset="0"/>
                <a:cs typeface="Times New Roman" panose="02020603050405020304" pitchFamily="18" charset="0"/>
                <a:hlinkClick r:id="rId2"/>
              </a:rPr>
              <a:t>high-level</a:t>
            </a:r>
            <a:r>
              <a:rPr lang="en-US" sz="1800" dirty="0">
                <a:latin typeface="Times New Roman" panose="02020603050405020304" pitchFamily="18" charset="0"/>
                <a:cs typeface="Times New Roman" panose="02020603050405020304" pitchFamily="18" charset="0"/>
              </a:rPr>
              <a:t>, and interpreted programming language</a:t>
            </a:r>
            <a:r>
              <a:rPr lang="en-US" sz="1800" dirty="0" smtClean="0">
                <a:latin typeface="Times New Roman" panose="02020603050405020304" pitchFamily="18" charset="0"/>
                <a:cs typeface="Times New Roman" panose="02020603050405020304" pitchFamily="18" charset="0"/>
              </a:rPr>
              <a:t>.</a:t>
            </a:r>
          </a:p>
          <a:p>
            <a:pPr>
              <a:buNone/>
            </a:pPr>
            <a:endParaRPr lang="en-US" sz="1800" dirty="0" smtClean="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It supports Object Oriented programming approach to develop applications. It is simple and easy to learn and provides lots of high-level data structures</a:t>
            </a:r>
            <a:r>
              <a:rPr lang="en-US" sz="1800" dirty="0" smtClean="0">
                <a:latin typeface="Times New Roman" panose="02020603050405020304" pitchFamily="18" charset="0"/>
                <a:cs typeface="Times New Roman" panose="02020603050405020304" pitchFamily="18" charset="0"/>
              </a:rPr>
              <a:t>.</a:t>
            </a:r>
          </a:p>
          <a:p>
            <a:endParaRPr lang="en-US" sz="1800" dirty="0" smtClean="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Python is </a:t>
            </a:r>
            <a:r>
              <a:rPr lang="en-US" sz="1800" i="1" dirty="0">
                <a:latin typeface="Times New Roman" panose="02020603050405020304" pitchFamily="18" charset="0"/>
                <a:cs typeface="Times New Roman" panose="02020603050405020304" pitchFamily="18" charset="0"/>
              </a:rPr>
              <a:t>easy to learn</a:t>
            </a:r>
            <a:r>
              <a:rPr lang="en-US" sz="1800" dirty="0">
                <a:latin typeface="Times New Roman" panose="02020603050405020304" pitchFamily="18" charset="0"/>
                <a:cs typeface="Times New Roman" panose="02020603050405020304" pitchFamily="18" charset="0"/>
              </a:rPr>
              <a:t> yet powerful and versatile scripting language, which makes it attractive for Application Development</a:t>
            </a:r>
            <a:r>
              <a:rPr lang="en-US" sz="1800" dirty="0" smtClean="0">
                <a:latin typeface="Times New Roman" panose="02020603050405020304" pitchFamily="18" charset="0"/>
                <a:cs typeface="Times New Roman" panose="02020603050405020304" pitchFamily="18" charset="0"/>
              </a:rPr>
              <a:t>.</a:t>
            </a:r>
          </a:p>
          <a:p>
            <a:endParaRPr lang="en-US" sz="1800" dirty="0" smtClean="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Python's syntax and </a:t>
            </a:r>
            <a:r>
              <a:rPr lang="en-US" sz="1800" i="1" dirty="0">
                <a:latin typeface="Times New Roman" panose="02020603050405020304" pitchFamily="18" charset="0"/>
                <a:cs typeface="Times New Roman" panose="02020603050405020304" pitchFamily="18" charset="0"/>
              </a:rPr>
              <a:t>dynamic typing</a:t>
            </a:r>
            <a:r>
              <a:rPr lang="en-US" sz="1800" dirty="0">
                <a:latin typeface="Times New Roman" panose="02020603050405020304" pitchFamily="18" charset="0"/>
                <a:cs typeface="Times New Roman" panose="02020603050405020304" pitchFamily="18" charset="0"/>
              </a:rPr>
              <a:t> with its interpreted nature make it an ideal language for scripting and rapid application development</a:t>
            </a:r>
            <a:r>
              <a:rPr lang="en-US" sz="1800" dirty="0" smtClean="0">
                <a:latin typeface="Times New Roman" panose="02020603050405020304" pitchFamily="18" charset="0"/>
                <a:cs typeface="Times New Roman" panose="02020603050405020304" pitchFamily="18" charset="0"/>
              </a:rPr>
              <a:t>.</a:t>
            </a:r>
          </a:p>
          <a:p>
            <a:endParaRPr lang="en-US" sz="1800" dirty="0" smtClean="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Python supports </a:t>
            </a:r>
            <a:r>
              <a:rPr lang="en-US" sz="1800" i="1" dirty="0">
                <a:latin typeface="Times New Roman" panose="02020603050405020304" pitchFamily="18" charset="0"/>
                <a:cs typeface="Times New Roman" panose="02020603050405020304" pitchFamily="18" charset="0"/>
              </a:rPr>
              <a:t>multiple programming pattern</a:t>
            </a:r>
            <a:r>
              <a:rPr lang="en-US" sz="1800" dirty="0">
                <a:latin typeface="Times New Roman" panose="02020603050405020304" pitchFamily="18" charset="0"/>
                <a:cs typeface="Times New Roman" panose="02020603050405020304" pitchFamily="18" charset="0"/>
              </a:rPr>
              <a:t>, including object-oriented, imperative, and functional or procedural programming styles</a:t>
            </a:r>
            <a:r>
              <a:rPr lang="en-US" sz="1800" dirty="0" smtClean="0">
                <a:latin typeface="Times New Roman" panose="02020603050405020304" pitchFamily="18" charset="0"/>
                <a:cs typeface="Times New Roman" panose="02020603050405020304" pitchFamily="18" charset="0"/>
              </a:rPr>
              <a:t>.</a:t>
            </a:r>
          </a:p>
          <a:p>
            <a:pPr marL="114300" indent="0">
              <a:buNone/>
            </a:pPr>
            <a:r>
              <a:rPr lang="en-US" dirty="0"/>
              <a:t/>
            </a:r>
            <a:br>
              <a:rPr lang="en-US" dirty="0"/>
            </a:br>
            <a:endParaRPr lang="en-US" dirty="0"/>
          </a:p>
        </p:txBody>
      </p:sp>
    </p:spTree>
    <p:extLst>
      <p:ext uri="{BB962C8B-B14F-4D97-AF65-F5344CB8AC3E}">
        <p14:creationId xmlns="" xmlns:p14="http://schemas.microsoft.com/office/powerpoint/2010/main" val="370280160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User </a:t>
            </a:r>
            <a:r>
              <a:rPr lang="en-US" sz="3600" dirty="0"/>
              <a:t>– I/O Operations</a:t>
            </a:r>
          </a:p>
        </p:txBody>
      </p:sp>
      <p:sp>
        <p:nvSpPr>
          <p:cNvPr id="7" name="Text Placeholder 6"/>
          <p:cNvSpPr>
            <a:spLocks noGrp="1"/>
          </p:cNvSpPr>
          <p:nvPr>
            <p:ph type="body" idx="1"/>
          </p:nvPr>
        </p:nvSpPr>
        <p:spPr/>
        <p:txBody>
          <a:bodyPr/>
          <a:lstStyle/>
          <a:p>
            <a:r>
              <a:rPr lang="en-US" dirty="0"/>
              <a:t/>
            </a:r>
            <a:br>
              <a:rPr lang="en-US" dirty="0"/>
            </a:br>
            <a:r>
              <a:rPr lang="en-US" b="0" dirty="0"/>
              <a:t>Python 3.6</a:t>
            </a:r>
          </a:p>
          <a:p>
            <a:endParaRPr lang="en-US" dirty="0"/>
          </a:p>
        </p:txBody>
      </p:sp>
      <p:sp>
        <p:nvSpPr>
          <p:cNvPr id="8" name="Text Placeholder 7"/>
          <p:cNvSpPr>
            <a:spLocks noGrp="1"/>
          </p:cNvSpPr>
          <p:nvPr>
            <p:ph type="body" sz="half" idx="3"/>
          </p:nvPr>
        </p:nvSpPr>
        <p:spPr/>
        <p:txBody>
          <a:bodyPr/>
          <a:lstStyle/>
          <a:p>
            <a:r>
              <a:rPr lang="en-US" dirty="0"/>
              <a:t/>
            </a:r>
            <a:br>
              <a:rPr lang="en-US" dirty="0"/>
            </a:br>
            <a:r>
              <a:rPr lang="en-US" b="0" dirty="0"/>
              <a:t>Python 2.7</a:t>
            </a:r>
          </a:p>
          <a:p>
            <a:endParaRPr lang="en-US" dirty="0"/>
          </a:p>
        </p:txBody>
      </p:sp>
      <p:pic>
        <p:nvPicPr>
          <p:cNvPr id="6" name="Content Placeholder 5"/>
          <p:cNvPicPr>
            <a:picLocks noGrp="1" noChangeAspect="1"/>
          </p:cNvPicPr>
          <p:nvPr>
            <p:ph sz="quarter" idx="2"/>
          </p:nvPr>
        </p:nvPicPr>
        <p:blipFill>
          <a:blip r:embed="rId2" cstate="print">
            <a:extLst>
              <a:ext uri="{28A0092B-C50C-407E-A947-70E740481C1C}">
                <a14:useLocalDpi xmlns="" xmlns:a14="http://schemas.microsoft.com/office/drawing/2010/main" val="0"/>
              </a:ext>
            </a:extLst>
          </a:blip>
          <a:stretch>
            <a:fillRect/>
          </a:stretch>
        </p:blipFill>
        <p:spPr>
          <a:xfrm>
            <a:off x="444226" y="2969977"/>
            <a:ext cx="3915322" cy="3362795"/>
          </a:xfrm>
        </p:spPr>
      </p:pic>
      <p:pic>
        <p:nvPicPr>
          <p:cNvPr id="10" name="Content Placeholder 9"/>
          <p:cNvPicPr>
            <a:picLocks noGrp="1" noChangeAspect="1"/>
          </p:cNvPicPr>
          <p:nvPr>
            <p:ph sz="quarter" idx="4"/>
          </p:nvPr>
        </p:nvPicPr>
        <p:blipFill>
          <a:blip r:embed="rId3" cstate="print">
            <a:extLst>
              <a:ext uri="{28A0092B-C50C-407E-A947-70E740481C1C}">
                <a14:useLocalDpi xmlns="" xmlns:a14="http://schemas.microsoft.com/office/drawing/2010/main" val="0"/>
              </a:ext>
            </a:extLst>
          </a:blip>
          <a:stretch>
            <a:fillRect/>
          </a:stretch>
        </p:blipFill>
        <p:spPr>
          <a:xfrm>
            <a:off x="4805092" y="2743200"/>
            <a:ext cx="3867690" cy="3657600"/>
          </a:xfrm>
        </p:spPr>
      </p:pic>
    </p:spTree>
    <p:extLst>
      <p:ext uri="{BB962C8B-B14F-4D97-AF65-F5344CB8AC3E}">
        <p14:creationId xmlns="" xmlns:p14="http://schemas.microsoft.com/office/powerpoint/2010/main" val="132665662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 I/O </a:t>
            </a:r>
            <a:r>
              <a:rPr lang="en-US" dirty="0" smtClean="0"/>
              <a:t>Operations Example 1</a:t>
            </a:r>
            <a:endParaRPr lang="en-US" dirty="0"/>
          </a:p>
        </p:txBody>
      </p:sp>
      <p:sp>
        <p:nvSpPr>
          <p:cNvPr id="3" name="Text Placeholder 2"/>
          <p:cNvSpPr>
            <a:spLocks noGrp="1"/>
          </p:cNvSpPr>
          <p:nvPr>
            <p:ph type="body" idx="1"/>
          </p:nvPr>
        </p:nvSpPr>
        <p:spPr/>
        <p:txBody>
          <a:bodyPr/>
          <a:lstStyle/>
          <a:p>
            <a:r>
              <a:rPr lang="en-US" dirty="0" smtClean="0"/>
              <a:t>Program</a:t>
            </a:r>
            <a:endParaRPr lang="en-US" dirty="0"/>
          </a:p>
        </p:txBody>
      </p:sp>
      <p:sp>
        <p:nvSpPr>
          <p:cNvPr id="4" name="Text Placeholder 3"/>
          <p:cNvSpPr>
            <a:spLocks noGrp="1"/>
          </p:cNvSpPr>
          <p:nvPr>
            <p:ph type="body" sz="half" idx="3"/>
          </p:nvPr>
        </p:nvSpPr>
        <p:spPr/>
        <p:txBody>
          <a:bodyPr/>
          <a:lstStyle/>
          <a:p>
            <a:r>
              <a:rPr lang="en-US" dirty="0" smtClean="0"/>
              <a:t>Output</a:t>
            </a:r>
            <a:endParaRPr lang="en-US" dirty="0"/>
          </a:p>
        </p:txBody>
      </p:sp>
      <p:sp>
        <p:nvSpPr>
          <p:cNvPr id="5" name="Content Placeholder 4"/>
          <p:cNvSpPr>
            <a:spLocks noGrp="1"/>
          </p:cNvSpPr>
          <p:nvPr>
            <p:ph sz="quarter" idx="2"/>
          </p:nvPr>
        </p:nvSpPr>
        <p:spPr/>
        <p:txBody>
          <a:bodyPr/>
          <a:lstStyle/>
          <a:p>
            <a:pPr fontAlgn="base"/>
            <a:r>
              <a:rPr lang="en-US" dirty="0"/>
              <a:t># Python program showing  </a:t>
            </a:r>
          </a:p>
          <a:p>
            <a:pPr fontAlgn="base"/>
            <a:r>
              <a:rPr lang="en-US" dirty="0"/>
              <a:t># a use of input() </a:t>
            </a:r>
          </a:p>
          <a:p>
            <a:pPr fontAlgn="base"/>
            <a:r>
              <a:rPr lang="en-US" dirty="0"/>
              <a:t>  </a:t>
            </a:r>
          </a:p>
          <a:p>
            <a:pPr fontAlgn="base"/>
            <a:r>
              <a:rPr lang="en-US" dirty="0" err="1"/>
              <a:t>val</a:t>
            </a:r>
            <a:r>
              <a:rPr lang="en-US" dirty="0"/>
              <a:t> = input("Enter your value: ") </a:t>
            </a:r>
          </a:p>
          <a:p>
            <a:pPr fontAlgn="base"/>
            <a:r>
              <a:rPr lang="en-US" dirty="0"/>
              <a:t>print(</a:t>
            </a:r>
            <a:r>
              <a:rPr lang="en-US" dirty="0" err="1"/>
              <a:t>val</a:t>
            </a:r>
            <a:r>
              <a:rPr lang="en-US" dirty="0"/>
              <a:t>)</a:t>
            </a:r>
          </a:p>
          <a:p>
            <a:endParaRPr lang="en-US" dirty="0"/>
          </a:p>
        </p:txBody>
      </p:sp>
      <p:pic>
        <p:nvPicPr>
          <p:cNvPr id="18434" name="Picture 2"/>
          <p:cNvPicPr>
            <a:picLocks noGrp="1" noChangeAspect="1" noChangeArrowheads="1"/>
          </p:cNvPicPr>
          <p:nvPr>
            <p:ph sz="quarter" idx="4"/>
          </p:nvPr>
        </p:nvPicPr>
        <p:blipFill>
          <a:blip r:embed="rId2" cstate="print">
            <a:extLst>
              <a:ext uri="{28A0092B-C50C-407E-A947-70E740481C1C}">
                <a14:useLocalDpi xmlns="" xmlns:a14="http://schemas.microsoft.com/office/drawing/2010/main" val="0"/>
              </a:ext>
            </a:extLst>
          </a:blip>
          <a:srcRect/>
          <a:stretch>
            <a:fillRect/>
          </a:stretch>
        </p:blipFill>
        <p:spPr bwMode="auto">
          <a:xfrm>
            <a:off x="4800600" y="2819400"/>
            <a:ext cx="4041775" cy="2209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9328378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 I/O </a:t>
            </a:r>
            <a:r>
              <a:rPr lang="en-US" dirty="0" smtClean="0"/>
              <a:t>Operations </a:t>
            </a:r>
            <a:r>
              <a:rPr lang="en-US" dirty="0"/>
              <a:t>Example </a:t>
            </a:r>
            <a:r>
              <a:rPr lang="en-US" dirty="0" smtClean="0"/>
              <a:t>2</a:t>
            </a:r>
            <a:endParaRPr lang="en-US" dirty="0"/>
          </a:p>
        </p:txBody>
      </p:sp>
      <p:sp>
        <p:nvSpPr>
          <p:cNvPr id="4" name="Text Placeholder 3"/>
          <p:cNvSpPr>
            <a:spLocks noGrp="1"/>
          </p:cNvSpPr>
          <p:nvPr>
            <p:ph type="body" sz="half" idx="3"/>
          </p:nvPr>
        </p:nvSpPr>
        <p:spPr/>
        <p:txBody>
          <a:bodyPr/>
          <a:lstStyle/>
          <a:p>
            <a:r>
              <a:rPr lang="en-US" dirty="0" smtClean="0"/>
              <a:t>Output</a:t>
            </a:r>
            <a:endParaRPr lang="en-US" dirty="0"/>
          </a:p>
        </p:txBody>
      </p:sp>
      <p:sp>
        <p:nvSpPr>
          <p:cNvPr id="5" name="Content Placeholder 4"/>
          <p:cNvSpPr>
            <a:spLocks noGrp="1"/>
          </p:cNvSpPr>
          <p:nvPr>
            <p:ph sz="quarter" idx="2"/>
          </p:nvPr>
        </p:nvSpPr>
        <p:spPr/>
        <p:txBody>
          <a:bodyPr>
            <a:normAutofit fontScale="92500"/>
          </a:bodyPr>
          <a:lstStyle/>
          <a:p>
            <a:pPr fontAlgn="base"/>
            <a:r>
              <a:rPr lang="en-US" dirty="0"/>
              <a:t># Program to check input  </a:t>
            </a:r>
          </a:p>
          <a:p>
            <a:pPr fontAlgn="base"/>
            <a:r>
              <a:rPr lang="en-US" dirty="0"/>
              <a:t># type in Python </a:t>
            </a:r>
          </a:p>
          <a:p>
            <a:pPr fontAlgn="base"/>
            <a:r>
              <a:rPr lang="en-US" dirty="0"/>
              <a:t>  </a:t>
            </a:r>
          </a:p>
          <a:p>
            <a:pPr fontAlgn="base"/>
            <a:r>
              <a:rPr lang="en-US" dirty="0" err="1"/>
              <a:t>num</a:t>
            </a:r>
            <a:r>
              <a:rPr lang="en-US" dirty="0"/>
              <a:t> = input ("Enter number :") </a:t>
            </a:r>
          </a:p>
          <a:p>
            <a:pPr fontAlgn="base"/>
            <a:r>
              <a:rPr lang="en-US" dirty="0"/>
              <a:t>print(</a:t>
            </a:r>
            <a:r>
              <a:rPr lang="en-US" dirty="0" err="1"/>
              <a:t>num</a:t>
            </a:r>
            <a:r>
              <a:rPr lang="en-US" dirty="0"/>
              <a:t>) </a:t>
            </a:r>
          </a:p>
          <a:p>
            <a:pPr fontAlgn="base"/>
            <a:r>
              <a:rPr lang="en-US" dirty="0"/>
              <a:t>name1 = input("Enter name : ") </a:t>
            </a:r>
          </a:p>
          <a:p>
            <a:pPr fontAlgn="base"/>
            <a:r>
              <a:rPr lang="en-US" dirty="0"/>
              <a:t>print(name1) </a:t>
            </a:r>
          </a:p>
          <a:p>
            <a:pPr fontAlgn="base"/>
            <a:r>
              <a:rPr lang="en-US" dirty="0"/>
              <a:t>  </a:t>
            </a:r>
          </a:p>
          <a:p>
            <a:pPr fontAlgn="base"/>
            <a:r>
              <a:rPr lang="en-US" dirty="0"/>
              <a:t># Printing type of input value </a:t>
            </a:r>
          </a:p>
          <a:p>
            <a:pPr fontAlgn="base"/>
            <a:r>
              <a:rPr lang="en-US" dirty="0"/>
              <a:t>print ("type of number", type(</a:t>
            </a:r>
            <a:r>
              <a:rPr lang="en-US" dirty="0" err="1"/>
              <a:t>num</a:t>
            </a:r>
            <a:r>
              <a:rPr lang="en-US" dirty="0"/>
              <a:t>)) </a:t>
            </a:r>
          </a:p>
          <a:p>
            <a:pPr fontAlgn="base"/>
            <a:r>
              <a:rPr lang="en-US" dirty="0"/>
              <a:t>print ("type of name", type(name1)) </a:t>
            </a:r>
          </a:p>
          <a:p>
            <a:endParaRPr lang="en-US" dirty="0"/>
          </a:p>
        </p:txBody>
      </p:sp>
      <p:sp>
        <p:nvSpPr>
          <p:cNvPr id="7" name="Text Placeholder 2"/>
          <p:cNvSpPr>
            <a:spLocks noGrp="1"/>
          </p:cNvSpPr>
          <p:nvPr>
            <p:ph type="body" idx="1"/>
          </p:nvPr>
        </p:nvSpPr>
        <p:spPr/>
        <p:txBody>
          <a:bodyPr/>
          <a:lstStyle/>
          <a:p>
            <a:r>
              <a:rPr lang="en-US" dirty="0" smtClean="0"/>
              <a:t>Program</a:t>
            </a:r>
            <a:endParaRPr lang="en-US" dirty="0"/>
          </a:p>
        </p:txBody>
      </p:sp>
      <p:sp>
        <p:nvSpPr>
          <p:cNvPr id="8" name="Content Placeholder 7"/>
          <p:cNvSpPr>
            <a:spLocks noGrp="1"/>
          </p:cNvSpPr>
          <p:nvPr>
            <p:ph sz="quarter" idx="4"/>
          </p:nvPr>
        </p:nvSpPr>
        <p:spPr/>
        <p:txBody>
          <a:bodyPr/>
          <a:lstStyle/>
          <a:p>
            <a:endParaRPr lang="en-US" dirty="0"/>
          </a:p>
        </p:txBody>
      </p:sp>
      <p:pic>
        <p:nvPicPr>
          <p:cNvPr id="19460" name="Picture 4" descr="https://media.geeksforgeeks.org/wp-content/uploads/Capture4-10.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718957" y="2743200"/>
            <a:ext cx="4191000" cy="2667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6817492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Python Operators</a:t>
            </a:r>
            <a:br>
              <a:rPr lang="en-US" dirty="0"/>
            </a:br>
            <a:endParaRPr lang="en-US" dirty="0"/>
          </a:p>
        </p:txBody>
      </p:sp>
      <p:sp>
        <p:nvSpPr>
          <p:cNvPr id="8" name="Content Placeholder 7"/>
          <p:cNvSpPr>
            <a:spLocks noGrp="1"/>
          </p:cNvSpPr>
          <p:nvPr>
            <p:ph idx="1"/>
          </p:nvPr>
        </p:nvSpPr>
        <p:spPr>
          <a:xfrm>
            <a:off x="457200" y="1828800"/>
            <a:ext cx="8229600" cy="4325112"/>
          </a:xfrm>
        </p:spPr>
        <p:txBody>
          <a:bodyPr>
            <a:normAutofit/>
          </a:bodyPr>
          <a:lstStyle/>
          <a:p>
            <a:r>
              <a:rPr lang="en-US" sz="1800" dirty="0"/>
              <a:t>The operator can be defined as a symbol which is responsible for a particular operation between two operands. </a:t>
            </a:r>
            <a:endParaRPr lang="en-US" sz="1800" dirty="0" smtClean="0"/>
          </a:p>
          <a:p>
            <a:r>
              <a:rPr lang="en-US" sz="1800" dirty="0"/>
              <a:t>Arithmetic operators</a:t>
            </a:r>
          </a:p>
          <a:p>
            <a:r>
              <a:rPr lang="en-US" sz="1800" dirty="0"/>
              <a:t>Comparison operators</a:t>
            </a:r>
          </a:p>
          <a:p>
            <a:r>
              <a:rPr lang="en-US" sz="1800" dirty="0"/>
              <a:t>Assignment Operators</a:t>
            </a:r>
          </a:p>
          <a:p>
            <a:r>
              <a:rPr lang="en-US" sz="1800" dirty="0"/>
              <a:t>Logical Operators</a:t>
            </a:r>
          </a:p>
          <a:p>
            <a:r>
              <a:rPr lang="en-US" sz="1800" dirty="0"/>
              <a:t>Bitwise Operators</a:t>
            </a:r>
          </a:p>
          <a:p>
            <a:r>
              <a:rPr lang="en-US" sz="1800" dirty="0"/>
              <a:t>Membership Operators</a:t>
            </a:r>
          </a:p>
          <a:p>
            <a:r>
              <a:rPr lang="en-US" sz="1800" dirty="0"/>
              <a:t>Identity Operators</a:t>
            </a:r>
          </a:p>
          <a:p>
            <a:endParaRPr lang="en-US" sz="1800" dirty="0"/>
          </a:p>
        </p:txBody>
      </p:sp>
    </p:spTree>
    <p:extLst>
      <p:ext uri="{BB962C8B-B14F-4D97-AF65-F5344CB8AC3E}">
        <p14:creationId xmlns="" xmlns:p14="http://schemas.microsoft.com/office/powerpoint/2010/main" val="54548739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71600"/>
            <a:ext cx="8229600" cy="609600"/>
          </a:xfrm>
        </p:spPr>
        <p:txBody>
          <a:bodyPr>
            <a:normAutofit fontScale="90000"/>
          </a:bodyPr>
          <a:lstStyle/>
          <a:p>
            <a:r>
              <a:rPr lang="en-US" dirty="0"/>
              <a:t>Arithmetic operators</a:t>
            </a:r>
            <a:br>
              <a:rPr lang="en-US" dirty="0"/>
            </a:b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442685" y="1676400"/>
            <a:ext cx="8229600" cy="4685983"/>
          </a:xfrm>
        </p:spPr>
      </p:pic>
    </p:spTree>
    <p:extLst>
      <p:ext uri="{BB962C8B-B14F-4D97-AF65-F5344CB8AC3E}">
        <p14:creationId xmlns="" xmlns:p14="http://schemas.microsoft.com/office/powerpoint/2010/main" val="145686670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a:t>
            </a:r>
            <a:br>
              <a:rPr lang="en-US" dirty="0" smtClean="0"/>
            </a:br>
            <a:endParaRPr lang="en-US" dirty="0"/>
          </a:p>
        </p:txBody>
      </p:sp>
      <p:pic>
        <p:nvPicPr>
          <p:cNvPr id="26626" name="Picture 2" descr="C:\Users\Swati\Desktop\edureka\51.PNG"/>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7200" y="1752600"/>
            <a:ext cx="6785675" cy="489743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21241933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990600"/>
            <a:ext cx="8534400" cy="1219200"/>
          </a:xfrm>
        </p:spPr>
        <p:txBody>
          <a:bodyPr>
            <a:normAutofit fontScale="90000"/>
          </a:bodyPr>
          <a:lstStyle/>
          <a:p>
            <a:r>
              <a:rPr lang="en-US" dirty="0" smtClean="0"/>
              <a:t>Comparison </a:t>
            </a:r>
            <a:r>
              <a:rPr lang="en-US" dirty="0"/>
              <a:t>operator</a:t>
            </a:r>
            <a:br>
              <a:rPr lang="en-US" dirty="0"/>
            </a:br>
            <a:endParaRPr lang="en-US" dirty="0"/>
          </a:p>
        </p:txBody>
      </p:sp>
      <p:sp>
        <p:nvSpPr>
          <p:cNvPr id="3" name="Content Placeholder 2"/>
          <p:cNvSpPr>
            <a:spLocks noGrp="1"/>
          </p:cNvSpPr>
          <p:nvPr>
            <p:ph idx="1"/>
          </p:nvPr>
        </p:nvSpPr>
        <p:spPr>
          <a:xfrm>
            <a:off x="190500" y="1676400"/>
            <a:ext cx="8686800" cy="4953000"/>
          </a:xfrm>
        </p:spPr>
        <p:txBody>
          <a:bodyPr/>
          <a:lstStyle/>
          <a:p>
            <a:r>
              <a:rPr lang="en-US" sz="1800" dirty="0" smtClean="0"/>
              <a:t>Comparison </a:t>
            </a:r>
            <a:r>
              <a:rPr lang="en-US" sz="1800" dirty="0"/>
              <a:t>operators are used to comparing the value of the two operands and returns Boolean true or false accordingly. The comparison operators are described in the following table.</a:t>
            </a:r>
          </a:p>
          <a:p>
            <a:endParaRPr lang="en-US" dirty="0"/>
          </a:p>
        </p:txBody>
      </p:sp>
      <p:pic>
        <p:nvPicPr>
          <p:cNvPr id="20483" name="Picture 3" descr="C:\Users\Swati\Desktop\edureka\52.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5800" y="2590800"/>
            <a:ext cx="7696200" cy="36576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75004750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229600" cy="1066800"/>
          </a:xfrm>
        </p:spPr>
        <p:txBody>
          <a:bodyPr/>
          <a:lstStyle/>
          <a:p>
            <a:r>
              <a:rPr lang="en-US" dirty="0" smtClean="0"/>
              <a:t>Example</a:t>
            </a:r>
            <a:endParaRPr lang="en-US" dirty="0"/>
          </a:p>
        </p:txBody>
      </p:sp>
      <p:pic>
        <p:nvPicPr>
          <p:cNvPr id="9" name="Content Placeholder 8"/>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260835" y="1219200"/>
            <a:ext cx="6039693" cy="3372321"/>
          </a:xfrm>
        </p:spPr>
      </p:pic>
      <p:pic>
        <p:nvPicPr>
          <p:cNvPr id="27650" name="Picture 2" descr="C:\Users\Swati\Desktop\edureka\54.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04800" y="5105400"/>
            <a:ext cx="5581650" cy="1600200"/>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TextBox 9"/>
          <p:cNvSpPr txBox="1"/>
          <p:nvPr/>
        </p:nvSpPr>
        <p:spPr>
          <a:xfrm>
            <a:off x="272142" y="4630839"/>
            <a:ext cx="3004457" cy="461665"/>
          </a:xfrm>
          <a:prstGeom prst="rect">
            <a:avLst/>
          </a:prstGeom>
          <a:noFill/>
        </p:spPr>
        <p:txBody>
          <a:bodyPr wrap="square" rtlCol="0">
            <a:spAutoFit/>
          </a:bodyPr>
          <a:lstStyle/>
          <a:p>
            <a:r>
              <a:rPr lang="en-US" sz="2400" dirty="0" smtClean="0"/>
              <a:t>Output</a:t>
            </a:r>
            <a:endParaRPr lang="en-US" sz="2400" dirty="0"/>
          </a:p>
        </p:txBody>
      </p:sp>
    </p:spTree>
    <p:extLst>
      <p:ext uri="{BB962C8B-B14F-4D97-AF65-F5344CB8AC3E}">
        <p14:creationId xmlns="" xmlns:p14="http://schemas.microsoft.com/office/powerpoint/2010/main" val="344899138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a:t>
            </a:r>
            <a:r>
              <a:rPr lang="en-US" dirty="0"/>
              <a:t>O</a:t>
            </a:r>
            <a:r>
              <a:rPr lang="en-US" dirty="0" smtClean="0"/>
              <a:t>perators</a:t>
            </a:r>
            <a:endParaRPr lang="en-US" dirty="0"/>
          </a:p>
        </p:txBody>
      </p:sp>
      <p:sp>
        <p:nvSpPr>
          <p:cNvPr id="3" name="Content Placeholder 2"/>
          <p:cNvSpPr>
            <a:spLocks noGrp="1"/>
          </p:cNvSpPr>
          <p:nvPr>
            <p:ph idx="1"/>
          </p:nvPr>
        </p:nvSpPr>
        <p:spPr>
          <a:xfrm>
            <a:off x="362743" y="2057400"/>
            <a:ext cx="8229600" cy="4325112"/>
          </a:xfrm>
        </p:spPr>
        <p:txBody>
          <a:bodyPr>
            <a:normAutofit/>
          </a:bodyPr>
          <a:lstStyle/>
          <a:p>
            <a:r>
              <a:rPr lang="en-US" sz="1800" dirty="0"/>
              <a:t>The assignment operators are used to assign the value of the right expression to the left operand.</a:t>
            </a:r>
          </a:p>
        </p:txBody>
      </p:sp>
      <p:pic>
        <p:nvPicPr>
          <p:cNvPr id="21506" name="Picture 2" descr="C:\Users\Swati\Desktop\edureka\44.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2819400"/>
            <a:ext cx="8955087" cy="38862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56699279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762000" y="2286000"/>
            <a:ext cx="5772956" cy="3648584"/>
          </a:xfrm>
        </p:spPr>
      </p:pic>
    </p:spTree>
    <p:extLst>
      <p:ext uri="{BB962C8B-B14F-4D97-AF65-F5344CB8AC3E}">
        <p14:creationId xmlns="" xmlns:p14="http://schemas.microsoft.com/office/powerpoint/2010/main" val="31466338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Python popular?</a:t>
            </a:r>
            <a:endParaRPr lang="en-US" dirty="0"/>
          </a:p>
        </p:txBody>
      </p:sp>
      <p:pic>
        <p:nvPicPr>
          <p:cNvPr id="2050" name="Picture 2" descr="C:\Users\Swati\Desktop\edureka\2.PNG"/>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tretch>
            <a:fillRect/>
          </a:stretch>
        </p:blipFill>
        <p:spPr bwMode="auto">
          <a:xfrm>
            <a:off x="457200" y="2831390"/>
            <a:ext cx="8229600" cy="316054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19246811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for Assignment Operator</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990600" y="2209800"/>
            <a:ext cx="3429000" cy="4364038"/>
          </a:xfrm>
        </p:spPr>
      </p:pic>
    </p:spTree>
    <p:extLst>
      <p:ext uri="{BB962C8B-B14F-4D97-AF65-F5344CB8AC3E}">
        <p14:creationId xmlns="" xmlns:p14="http://schemas.microsoft.com/office/powerpoint/2010/main" val="204195726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smtClean="0"/>
              <a:t>Bitwise Operator</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1800" dirty="0"/>
              <a:t>The bitwise operators perform bit by bit operation on the values of the two operands. </a:t>
            </a:r>
          </a:p>
        </p:txBody>
      </p:sp>
      <p:pic>
        <p:nvPicPr>
          <p:cNvPr id="22531" name="Picture 3" descr="C:\Users\Swati\Desktop\edureka\46.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38200" y="2895600"/>
            <a:ext cx="8001000" cy="380999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3226677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1211942"/>
            <a:ext cx="8225971" cy="646331"/>
          </a:xfrm>
          <a:prstGeom prst="rect">
            <a:avLst/>
          </a:prstGeom>
        </p:spPr>
        <p:txBody>
          <a:bodyPr wrap="square">
            <a:spAutoFit/>
          </a:bodyPr>
          <a:lstStyle/>
          <a:p>
            <a:r>
              <a:rPr lang="en-US" dirty="0"/>
              <a:t/>
            </a:r>
            <a:br>
              <a:rPr lang="en-US" dirty="0"/>
            </a:br>
            <a:endParaRPr lang="en-US" dirty="0"/>
          </a:p>
        </p:txBody>
      </p:sp>
      <p:sp>
        <p:nvSpPr>
          <p:cNvPr id="8" name="Content Placeholder 7"/>
          <p:cNvSpPr>
            <a:spLocks noGrp="1"/>
          </p:cNvSpPr>
          <p:nvPr>
            <p:ph idx="1"/>
          </p:nvPr>
        </p:nvSpPr>
        <p:spPr/>
        <p:txBody>
          <a:bodyPr/>
          <a:lstStyle/>
          <a:p>
            <a:endParaRPr lang="en-US" dirty="0"/>
          </a:p>
        </p:txBody>
      </p:sp>
      <p:pic>
        <p:nvPicPr>
          <p:cNvPr id="286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6200" y="823913"/>
            <a:ext cx="7677150" cy="603408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86135684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Operators</a:t>
            </a:r>
            <a:endParaRPr lang="en-US" dirty="0"/>
          </a:p>
        </p:txBody>
      </p:sp>
      <p:sp>
        <p:nvSpPr>
          <p:cNvPr id="3" name="Content Placeholder 2"/>
          <p:cNvSpPr>
            <a:spLocks noGrp="1"/>
          </p:cNvSpPr>
          <p:nvPr>
            <p:ph idx="1"/>
          </p:nvPr>
        </p:nvSpPr>
        <p:spPr/>
        <p:txBody>
          <a:bodyPr/>
          <a:lstStyle/>
          <a:p>
            <a:r>
              <a:rPr lang="en-US" sz="1800" dirty="0"/>
              <a:t>The logical operators are used primarily in the expression evaluation to make a decision. Python supports the following logical operators</a:t>
            </a:r>
            <a:r>
              <a:rPr lang="en-US" dirty="0"/>
              <a:t>.</a:t>
            </a:r>
          </a:p>
          <a:p>
            <a:r>
              <a:rPr lang="en-US" dirty="0"/>
              <a:t/>
            </a:r>
            <a:br>
              <a:rPr lang="en-US" dirty="0"/>
            </a:br>
            <a:endParaRPr lang="en-US" dirty="0"/>
          </a:p>
        </p:txBody>
      </p:sp>
      <p:pic>
        <p:nvPicPr>
          <p:cNvPr id="23555" name="Picture 3" descr="C:\Users\Swati\Desktop\edureka\57.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38200" y="3048000"/>
            <a:ext cx="7848600" cy="28956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4317336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9698" name="Picture 2" descr="C:\Users\Swati\Desktop\edureka\58.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7200" y="2133600"/>
            <a:ext cx="3990975" cy="3719512"/>
          </a:xfrm>
          <a:prstGeom prst="rect">
            <a:avLst/>
          </a:prstGeom>
          <a:noFill/>
          <a:extLst>
            <a:ext uri="{909E8E84-426E-40DD-AFC4-6F175D3DCCD1}">
              <a14:hiddenFill xmlns="" xmlns:a14="http://schemas.microsoft.com/office/drawing/2010/main">
                <a:solidFill>
                  <a:srgbClr val="FFFFFF"/>
                </a:solidFill>
              </a14:hiddenFill>
            </a:ext>
          </a:extLst>
        </p:spPr>
      </p:pic>
      <p:pic>
        <p:nvPicPr>
          <p:cNvPr id="29699" name="Picture 3" descr="C:\Users\Swati\Desktop\edureka\59.PNG"/>
          <p:cNvPicPr>
            <a:picLocks noGrp="1" noChangeAspect="1" noChangeArrowheads="1"/>
          </p:cNvPicPr>
          <p:nvPr>
            <p:ph idx="1"/>
          </p:nvPr>
        </p:nvPicPr>
        <p:blipFill>
          <a:blip r:embed="rId3" cstate="print">
            <a:extLst>
              <a:ext uri="{28A0092B-C50C-407E-A947-70E740481C1C}">
                <a14:useLocalDpi xmlns="" xmlns:a14="http://schemas.microsoft.com/office/drawing/2010/main" val="0"/>
              </a:ext>
            </a:extLst>
          </a:blip>
          <a:srcRect/>
          <a:stretch>
            <a:fillRect/>
          </a:stretch>
        </p:blipFill>
        <p:spPr bwMode="auto">
          <a:xfrm>
            <a:off x="5105400" y="2819400"/>
            <a:ext cx="3200400" cy="2819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43698421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Membership Operator </a:t>
            </a:r>
            <a:endParaRPr lang="en-US" dirty="0"/>
          </a:p>
        </p:txBody>
      </p:sp>
      <p:sp>
        <p:nvSpPr>
          <p:cNvPr id="5" name="Content Placeholder 4"/>
          <p:cNvSpPr>
            <a:spLocks noGrp="1"/>
          </p:cNvSpPr>
          <p:nvPr>
            <p:ph idx="1"/>
          </p:nvPr>
        </p:nvSpPr>
        <p:spPr>
          <a:xfrm>
            <a:off x="381000" y="2295144"/>
            <a:ext cx="8229600" cy="4325112"/>
          </a:xfrm>
        </p:spPr>
        <p:txBody>
          <a:bodyPr>
            <a:normAutofit/>
          </a:bodyPr>
          <a:lstStyle/>
          <a:p>
            <a:r>
              <a:rPr lang="en-US" sz="1800" dirty="0"/>
              <a:t>Python membership operators are used to check the membership of value inside a Python data structure. If the value is present in the data structure, then the resulting value is true otherwise it returns false</a:t>
            </a:r>
            <a:r>
              <a:rPr lang="en-US" sz="1800" dirty="0" smtClean="0"/>
              <a:t>.</a:t>
            </a:r>
          </a:p>
          <a:p>
            <a:endParaRPr lang="en-US" sz="1800" dirty="0"/>
          </a:p>
        </p:txBody>
      </p:sp>
      <p:pic>
        <p:nvPicPr>
          <p:cNvPr id="24579" name="Picture 3" descr="C:\Users\Swati\Desktop\edureka\63.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38200" y="3429000"/>
            <a:ext cx="6935787" cy="2057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64439039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3174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7200" y="2286000"/>
            <a:ext cx="2514600" cy="416968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31747" name="Picture 3"/>
          <p:cNvPicPr>
            <a:picLocks noGrp="1" noChangeAspect="1" noChangeArrowheads="1"/>
          </p:cNvPicPr>
          <p:nvPr>
            <p:ph idx="1"/>
          </p:nvPr>
        </p:nvPicPr>
        <p:blipFill>
          <a:blip r:embed="rId3" cstate="print">
            <a:extLst>
              <a:ext uri="{28A0092B-C50C-407E-A947-70E740481C1C}">
                <a14:useLocalDpi xmlns="" xmlns:a14="http://schemas.microsoft.com/office/drawing/2010/main" val="0"/>
              </a:ext>
            </a:extLst>
          </a:blip>
          <a:srcRect/>
          <a:stretch>
            <a:fillRect/>
          </a:stretch>
        </p:blipFill>
        <p:spPr bwMode="auto">
          <a:xfrm>
            <a:off x="5791200" y="3200400"/>
            <a:ext cx="2362200" cy="15716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56043718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Identity Operators</a:t>
            </a:r>
            <a:endParaRPr lang="en-US" dirty="0"/>
          </a:p>
        </p:txBody>
      </p:sp>
      <p:sp>
        <p:nvSpPr>
          <p:cNvPr id="3" name="Content Placeholder 2"/>
          <p:cNvSpPr>
            <a:spLocks noGrp="1"/>
          </p:cNvSpPr>
          <p:nvPr>
            <p:ph idx="1"/>
          </p:nvPr>
        </p:nvSpPr>
        <p:spPr/>
        <p:txBody>
          <a:bodyPr/>
          <a:lstStyle/>
          <a:p>
            <a:r>
              <a:rPr lang="en-US" dirty="0"/>
              <a:t>The identity operators are used to decide whether an element certain class or type.</a:t>
            </a:r>
          </a:p>
          <a:p>
            <a:r>
              <a:rPr lang="en-US" dirty="0"/>
              <a:t/>
            </a:r>
            <a:br>
              <a:rPr lang="en-US" dirty="0"/>
            </a:br>
            <a:endParaRPr lang="en-US" dirty="0"/>
          </a:p>
        </p:txBody>
      </p:sp>
      <p:pic>
        <p:nvPicPr>
          <p:cNvPr id="25603" name="Picture 3" descr="C:\Users\Swati\Desktop\edureka\60.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14400" y="3276600"/>
            <a:ext cx="7696200" cy="2667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53649420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22"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7200" y="990600"/>
            <a:ext cx="3838575" cy="5257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30723" name="Picture 3" descr="C:\Users\Swati\Desktop\edureka\62.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076371" y="3048000"/>
            <a:ext cx="2590800" cy="1524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93272686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COMMENTS</a:t>
            </a:r>
            <a:endParaRPr lang="en-US" dirty="0"/>
          </a:p>
        </p:txBody>
      </p:sp>
      <p:sp>
        <p:nvSpPr>
          <p:cNvPr id="3" name="Content Placeholder 2"/>
          <p:cNvSpPr>
            <a:spLocks noGrp="1"/>
          </p:cNvSpPr>
          <p:nvPr>
            <p:ph idx="1"/>
          </p:nvPr>
        </p:nvSpPr>
        <p:spPr/>
        <p:txBody>
          <a:bodyPr>
            <a:normAutofit/>
          </a:bodyPr>
          <a:lstStyle/>
          <a:p>
            <a:r>
              <a:rPr lang="en-US" sz="1800" dirty="0"/>
              <a:t>Python Comment is an essential tool for the programmers. </a:t>
            </a:r>
            <a:endParaRPr lang="en-US" sz="1800" dirty="0" smtClean="0"/>
          </a:p>
          <a:p>
            <a:r>
              <a:rPr lang="en-US" sz="1800" dirty="0" smtClean="0"/>
              <a:t>Comments </a:t>
            </a:r>
            <a:r>
              <a:rPr lang="en-US" sz="1800" dirty="0"/>
              <a:t>are generally used to explain the code. We can easily understand the code if it has a proper explanation. </a:t>
            </a:r>
            <a:endParaRPr lang="en-US" sz="1800" dirty="0" smtClean="0"/>
          </a:p>
          <a:p>
            <a:r>
              <a:rPr lang="en-US" sz="1800" dirty="0"/>
              <a:t>In the other programming language such as C++, It provides the // for single-lined comment and /*.... */ for multiple-lined comment, but Python provides the single-lined Python comment</a:t>
            </a:r>
            <a:r>
              <a:rPr lang="en-US" sz="1800" dirty="0" smtClean="0"/>
              <a:t>.</a:t>
            </a:r>
          </a:p>
          <a:p>
            <a:r>
              <a:rPr lang="en-US" sz="1800" dirty="0" smtClean="0"/>
              <a:t>To </a:t>
            </a:r>
            <a:r>
              <a:rPr lang="en-US" sz="1800" dirty="0"/>
              <a:t>apply the comment in the code we use the hash(#) at the beginning of the statement or code</a:t>
            </a:r>
            <a:r>
              <a:rPr lang="en-US" sz="1800" dirty="0" smtClean="0"/>
              <a:t>.</a:t>
            </a:r>
          </a:p>
          <a:p>
            <a:r>
              <a:rPr lang="en-US" sz="1800" dirty="0"/>
              <a:t>Let's understand the following example</a:t>
            </a:r>
            <a:r>
              <a:rPr lang="en-US" sz="1800" dirty="0" smtClean="0"/>
              <a:t>.</a:t>
            </a:r>
          </a:p>
          <a:p>
            <a:pPr marL="109728" indent="0">
              <a:buNone/>
            </a:pPr>
            <a:r>
              <a:rPr lang="en-US" sz="1800" dirty="0" smtClean="0"/>
              <a:t>	#</a:t>
            </a:r>
            <a:r>
              <a:rPr lang="en-US" sz="1800" dirty="0"/>
              <a:t> This is the print statement  </a:t>
            </a:r>
            <a:endParaRPr lang="en-US" sz="1800" dirty="0" smtClean="0"/>
          </a:p>
          <a:p>
            <a:pPr marL="109728" indent="0">
              <a:buNone/>
            </a:pPr>
            <a:r>
              <a:rPr lang="en-US" sz="1800" b="1" dirty="0"/>
              <a:t>	</a:t>
            </a:r>
            <a:r>
              <a:rPr lang="en-US" sz="1800" b="1" dirty="0" smtClean="0"/>
              <a:t>print</a:t>
            </a:r>
            <a:r>
              <a:rPr lang="en-US" sz="1800" dirty="0"/>
              <a:t>("Hello Python")  </a:t>
            </a:r>
          </a:p>
          <a:p>
            <a:endParaRPr lang="en-US" sz="1800" dirty="0" smtClean="0"/>
          </a:p>
        </p:txBody>
      </p:sp>
    </p:spTree>
    <p:extLst>
      <p:ext uri="{BB962C8B-B14F-4D97-AF65-F5344CB8AC3E}">
        <p14:creationId xmlns="" xmlns:p14="http://schemas.microsoft.com/office/powerpoint/2010/main" val="28286038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Python Features</a:t>
            </a:r>
            <a:br>
              <a:rPr lang="en-US" dirty="0"/>
            </a:br>
            <a:endParaRPr lang="en-US" dirty="0"/>
          </a:p>
        </p:txBody>
      </p:sp>
      <p:sp>
        <p:nvSpPr>
          <p:cNvPr id="3" name="Content Placeholder 2"/>
          <p:cNvSpPr>
            <a:spLocks noGrp="1"/>
          </p:cNvSpPr>
          <p:nvPr>
            <p:ph idx="1"/>
          </p:nvPr>
        </p:nvSpPr>
        <p:spPr>
          <a:xfrm>
            <a:off x="457200" y="2133600"/>
            <a:ext cx="7620000" cy="4267200"/>
          </a:xfrm>
        </p:spPr>
        <p:txBody>
          <a:bodyPr>
            <a:normAutofit/>
          </a:bodyPr>
          <a:lstStyle/>
          <a:p>
            <a:r>
              <a:rPr lang="en-US" sz="1800" dirty="0" smtClean="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Easy to Learn and </a:t>
            </a:r>
            <a:r>
              <a:rPr lang="en-US" sz="1800" b="1" dirty="0" smtClean="0">
                <a:latin typeface="Times New Roman" panose="02020603050405020304" pitchFamily="18" charset="0"/>
                <a:cs typeface="Times New Roman" panose="02020603050405020304" pitchFamily="18" charset="0"/>
              </a:rPr>
              <a:t>Use</a:t>
            </a:r>
            <a:r>
              <a:rPr lang="en-US" sz="1800" dirty="0" smtClean="0">
                <a:latin typeface="Times New Roman" panose="02020603050405020304" pitchFamily="18" charset="0"/>
                <a:cs typeface="Times New Roman" panose="02020603050405020304" pitchFamily="18" charset="0"/>
              </a:rPr>
              <a:t>: </a:t>
            </a:r>
          </a:p>
          <a:p>
            <a:pPr marL="114300"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Python </a:t>
            </a:r>
            <a:r>
              <a:rPr lang="en-US" sz="1800" dirty="0">
                <a:latin typeface="Times New Roman" panose="02020603050405020304" pitchFamily="18" charset="0"/>
                <a:cs typeface="Times New Roman" panose="02020603050405020304" pitchFamily="18" charset="0"/>
              </a:rPr>
              <a:t>is easy to learn as compared to other programming languages</a:t>
            </a:r>
            <a:r>
              <a:rPr lang="en-US" sz="1800" dirty="0" smtClean="0">
                <a:latin typeface="Times New Roman" panose="02020603050405020304" pitchFamily="18" charset="0"/>
                <a:cs typeface="Times New Roman" panose="02020603050405020304" pitchFamily="18" charset="0"/>
              </a:rPr>
              <a:t>.</a:t>
            </a:r>
          </a:p>
          <a:p>
            <a:r>
              <a:rPr lang="en-US" sz="1800" b="1" dirty="0" smtClean="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Expressive </a:t>
            </a:r>
            <a:r>
              <a:rPr lang="en-US" sz="1800" b="1" dirty="0" smtClean="0">
                <a:latin typeface="Times New Roman" panose="02020603050405020304" pitchFamily="18" charset="0"/>
                <a:cs typeface="Times New Roman" panose="02020603050405020304" pitchFamily="18" charset="0"/>
              </a:rPr>
              <a:t>Language: </a:t>
            </a:r>
          </a:p>
          <a:p>
            <a:pPr lvl="1"/>
            <a:r>
              <a:rPr lang="en-US" sz="1600" dirty="0" smtClean="0">
                <a:latin typeface="Times New Roman" panose="02020603050405020304" pitchFamily="18" charset="0"/>
                <a:cs typeface="Times New Roman" panose="02020603050405020304" pitchFamily="18" charset="0"/>
              </a:rPr>
              <a:t>Python </a:t>
            </a:r>
            <a:r>
              <a:rPr lang="en-US" sz="1600" dirty="0">
                <a:latin typeface="Times New Roman" panose="02020603050405020304" pitchFamily="18" charset="0"/>
                <a:cs typeface="Times New Roman" panose="02020603050405020304" pitchFamily="18" charset="0"/>
              </a:rPr>
              <a:t>can perform complex tasks using a few lines of </a:t>
            </a:r>
            <a:r>
              <a:rPr lang="en-US" sz="1600" dirty="0" smtClean="0">
                <a:latin typeface="Times New Roman" panose="02020603050405020304" pitchFamily="18" charset="0"/>
                <a:cs typeface="Times New Roman" panose="02020603050405020304" pitchFamily="18" charset="0"/>
              </a:rPr>
              <a:t>code.</a:t>
            </a:r>
          </a:p>
          <a:p>
            <a:r>
              <a:rPr lang="en-US" sz="1800" b="1" dirty="0" smtClean="0">
                <a:latin typeface="Times New Roman" panose="02020603050405020304" pitchFamily="18" charset="0"/>
                <a:cs typeface="Times New Roman" panose="02020603050405020304" pitchFamily="18" charset="0"/>
              </a:rPr>
              <a:t>Interpreted Language : </a:t>
            </a:r>
          </a:p>
          <a:p>
            <a:pPr lvl="1"/>
            <a:r>
              <a:rPr lang="en-US" sz="1600" dirty="0" smtClean="0">
                <a:latin typeface="Times New Roman" panose="02020603050405020304" pitchFamily="18" charset="0"/>
                <a:cs typeface="Times New Roman" panose="02020603050405020304" pitchFamily="18" charset="0"/>
              </a:rPr>
              <a:t>Python </a:t>
            </a:r>
            <a:r>
              <a:rPr lang="en-US" sz="1600" dirty="0">
                <a:latin typeface="Times New Roman" panose="02020603050405020304" pitchFamily="18" charset="0"/>
                <a:cs typeface="Times New Roman" panose="02020603050405020304" pitchFamily="18" charset="0"/>
              </a:rPr>
              <a:t>is an interpreted language; it means the Python program is executed one line at a time. </a:t>
            </a:r>
          </a:p>
          <a:p>
            <a:r>
              <a:rPr lang="en-US" sz="1800" b="1" dirty="0" smtClean="0">
                <a:latin typeface="Times New Roman" panose="02020603050405020304" pitchFamily="18" charset="0"/>
                <a:cs typeface="Times New Roman" panose="02020603050405020304" pitchFamily="18" charset="0"/>
              </a:rPr>
              <a:t>Cross-platform Language: </a:t>
            </a:r>
          </a:p>
          <a:p>
            <a:pPr lvl="1"/>
            <a:r>
              <a:rPr lang="en-US" sz="1600" dirty="0" smtClean="0">
                <a:latin typeface="Times New Roman" panose="02020603050405020304" pitchFamily="18" charset="0"/>
                <a:cs typeface="Times New Roman" panose="02020603050405020304" pitchFamily="18" charset="0"/>
              </a:rPr>
              <a:t>Python </a:t>
            </a:r>
            <a:r>
              <a:rPr lang="en-US" sz="1600" dirty="0">
                <a:latin typeface="Times New Roman" panose="02020603050405020304" pitchFamily="18" charset="0"/>
                <a:cs typeface="Times New Roman" panose="02020603050405020304" pitchFamily="18" charset="0"/>
              </a:rPr>
              <a:t>can run equally on different platforms such as Windows, Linux, UNIX, and Macintosh, etc. </a:t>
            </a:r>
          </a:p>
          <a:p>
            <a:r>
              <a:rPr lang="en-US" sz="1800" b="1" dirty="0" smtClean="0">
                <a:latin typeface="Times New Roman" panose="02020603050405020304" pitchFamily="18" charset="0"/>
                <a:cs typeface="Times New Roman" panose="02020603050405020304" pitchFamily="18" charset="0"/>
              </a:rPr>
              <a:t>Free </a:t>
            </a:r>
            <a:r>
              <a:rPr lang="en-US" sz="1800" b="1" dirty="0">
                <a:latin typeface="Times New Roman" panose="02020603050405020304" pitchFamily="18" charset="0"/>
                <a:cs typeface="Times New Roman" panose="02020603050405020304" pitchFamily="18" charset="0"/>
              </a:rPr>
              <a:t>and Open </a:t>
            </a:r>
            <a:r>
              <a:rPr lang="en-US" sz="1800" b="1" dirty="0" smtClean="0">
                <a:latin typeface="Times New Roman" panose="02020603050405020304" pitchFamily="18" charset="0"/>
                <a:cs typeface="Times New Roman" panose="02020603050405020304" pitchFamily="18" charset="0"/>
              </a:rPr>
              <a:t>Source :</a:t>
            </a:r>
          </a:p>
          <a:p>
            <a:pPr lvl="1"/>
            <a:r>
              <a:rPr lang="en-US" sz="1600" dirty="0" smtClean="0">
                <a:latin typeface="Times New Roman" panose="02020603050405020304" pitchFamily="18" charset="0"/>
                <a:cs typeface="Times New Roman" panose="02020603050405020304" pitchFamily="18" charset="0"/>
              </a:rPr>
              <a:t>Python </a:t>
            </a:r>
            <a:r>
              <a:rPr lang="en-US" sz="1600" dirty="0">
                <a:latin typeface="Times New Roman" panose="02020603050405020304" pitchFamily="18" charset="0"/>
                <a:cs typeface="Times New Roman" panose="02020603050405020304" pitchFamily="18" charset="0"/>
              </a:rPr>
              <a:t>is freely available for everyone. It is freely available on its official website </a:t>
            </a:r>
            <a:r>
              <a:rPr lang="en-US" sz="1600" dirty="0">
                <a:latin typeface="Times New Roman" panose="02020603050405020304" pitchFamily="18" charset="0"/>
                <a:cs typeface="Times New Roman" panose="02020603050405020304" pitchFamily="18" charset="0"/>
                <a:hlinkClick r:id="rId2"/>
              </a:rPr>
              <a:t>www.python.org</a:t>
            </a:r>
            <a:r>
              <a:rPr lang="en-US" sz="1600" dirty="0">
                <a:latin typeface="Times New Roman" panose="02020603050405020304" pitchFamily="18" charset="0"/>
                <a:cs typeface="Times New Roman" panose="02020603050405020304" pitchFamily="18" charset="0"/>
              </a:rPr>
              <a:t>.</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21783264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Multiline Python Comment</a:t>
            </a:r>
            <a:br>
              <a:rPr lang="en-US" dirty="0"/>
            </a:br>
            <a:r>
              <a:rPr lang="en-US" dirty="0"/>
              <a:t/>
            </a:r>
            <a:br>
              <a:rPr lang="en-US" dirty="0"/>
            </a:br>
            <a:endParaRPr lang="en-US" dirty="0"/>
          </a:p>
        </p:txBody>
      </p:sp>
      <p:sp>
        <p:nvSpPr>
          <p:cNvPr id="3" name="Content Placeholder 2"/>
          <p:cNvSpPr>
            <a:spLocks noGrp="1"/>
          </p:cNvSpPr>
          <p:nvPr>
            <p:ph idx="1"/>
          </p:nvPr>
        </p:nvSpPr>
        <p:spPr>
          <a:xfrm>
            <a:off x="609600" y="1676400"/>
            <a:ext cx="8229600" cy="4325112"/>
          </a:xfrm>
        </p:spPr>
        <p:txBody>
          <a:bodyPr>
            <a:normAutofit/>
          </a:bodyPr>
          <a:lstStyle/>
          <a:p>
            <a:r>
              <a:rPr lang="en-US" sz="1800" dirty="0"/>
              <a:t>We must use the hash(#) at the beginning of every line of code to apply the multiline Python comment. Consider the following example</a:t>
            </a:r>
            <a:r>
              <a:rPr lang="en-US" sz="1800" dirty="0" smtClean="0"/>
              <a:t>.</a:t>
            </a:r>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r>
              <a:rPr lang="en-US" sz="1800" dirty="0"/>
              <a:t>We can also use the triple quotes </a:t>
            </a:r>
            <a:r>
              <a:rPr lang="en-US" sz="1800" dirty="0" smtClean="0"/>
              <a:t>('''''') </a:t>
            </a:r>
            <a:r>
              <a:rPr lang="en-US" sz="1800" dirty="0"/>
              <a:t>for multiline comment. The triple quotes are also used to string formatting</a:t>
            </a:r>
          </a:p>
          <a:p>
            <a:endParaRPr lang="en-US" sz="1800" dirty="0"/>
          </a:p>
        </p:txBody>
      </p:sp>
      <p:pic>
        <p:nvPicPr>
          <p:cNvPr id="32770" name="Picture 2" descr="C:\Users\Swati\Desktop\edureka\67.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95400" y="2438400"/>
            <a:ext cx="3933825" cy="233362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22323440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95400"/>
            <a:ext cx="8229600" cy="1066800"/>
          </a:xfrm>
        </p:spPr>
        <p:txBody>
          <a:bodyPr>
            <a:normAutofit fontScale="90000"/>
          </a:bodyPr>
          <a:lstStyle/>
          <a:p>
            <a:r>
              <a:rPr lang="en-US" dirty="0"/>
              <a:t>Docstrings Python Comment</a:t>
            </a:r>
            <a:br>
              <a:rPr lang="en-US" dirty="0"/>
            </a:br>
            <a:r>
              <a:rPr lang="en-US" dirty="0"/>
              <a:t/>
            </a:r>
            <a:br>
              <a:rPr lang="en-US" dirty="0"/>
            </a:br>
            <a:endParaRPr lang="en-US" dirty="0"/>
          </a:p>
        </p:txBody>
      </p:sp>
      <p:sp>
        <p:nvSpPr>
          <p:cNvPr id="3" name="Content Placeholder 2"/>
          <p:cNvSpPr>
            <a:spLocks noGrp="1"/>
          </p:cNvSpPr>
          <p:nvPr>
            <p:ph idx="1"/>
          </p:nvPr>
        </p:nvSpPr>
        <p:spPr>
          <a:xfrm>
            <a:off x="381000" y="1676400"/>
            <a:ext cx="8610600" cy="4876800"/>
          </a:xfrm>
        </p:spPr>
        <p:txBody>
          <a:bodyPr>
            <a:normAutofit/>
          </a:bodyPr>
          <a:lstStyle/>
          <a:p>
            <a:r>
              <a:rPr lang="en-US" sz="1800" dirty="0"/>
              <a:t>The </a:t>
            </a:r>
            <a:r>
              <a:rPr lang="en-US" sz="1800" dirty="0" err="1"/>
              <a:t>docstring</a:t>
            </a:r>
            <a:r>
              <a:rPr lang="en-US" sz="1800" dirty="0"/>
              <a:t> comment is mostly used in the module, function, class or method</a:t>
            </a:r>
            <a:r>
              <a:rPr lang="en-US" sz="1800" dirty="0" smtClean="0"/>
              <a:t>.</a:t>
            </a:r>
          </a:p>
          <a:p>
            <a:endParaRPr lang="en-US" sz="1800" dirty="0"/>
          </a:p>
          <a:p>
            <a:endParaRPr lang="en-US" sz="1800" dirty="0"/>
          </a:p>
        </p:txBody>
      </p:sp>
      <p:pic>
        <p:nvPicPr>
          <p:cNvPr id="33794" name="Picture 2" descr="C:\Users\Swati\Desktop\edureka\68.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14400" y="2133600"/>
            <a:ext cx="5053013" cy="21907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78572206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Python Indentations</a:t>
            </a:r>
            <a:endParaRPr lang="en-US" dirty="0"/>
          </a:p>
        </p:txBody>
      </p:sp>
      <p:sp>
        <p:nvSpPr>
          <p:cNvPr id="3" name="Content Placeholder 2"/>
          <p:cNvSpPr>
            <a:spLocks noGrp="1"/>
          </p:cNvSpPr>
          <p:nvPr>
            <p:ph idx="1"/>
          </p:nvPr>
        </p:nvSpPr>
        <p:spPr/>
        <p:txBody>
          <a:bodyPr>
            <a:normAutofit/>
          </a:bodyPr>
          <a:lstStyle/>
          <a:p>
            <a:r>
              <a:rPr lang="en-US" sz="1800" dirty="0"/>
              <a:t>Whitespaces are used as indentation in Python</a:t>
            </a:r>
            <a:r>
              <a:rPr lang="en-US" sz="1800" dirty="0" smtClean="0"/>
              <a:t>.</a:t>
            </a:r>
          </a:p>
          <a:p>
            <a:r>
              <a:rPr lang="en-US" sz="1800" dirty="0"/>
              <a:t>I</a:t>
            </a:r>
            <a:r>
              <a:rPr lang="en-US" sz="1800" dirty="0" smtClean="0"/>
              <a:t>ndentation </a:t>
            </a:r>
            <a:r>
              <a:rPr lang="en-US" sz="1800" dirty="0"/>
              <a:t>uses at the beginning of the code and ends with the unintended line. That same line indentation defines the block of the code (body of a function, loop, etc</a:t>
            </a:r>
            <a:r>
              <a:rPr lang="en-US" sz="1800" dirty="0" smtClean="0"/>
              <a:t>.)</a:t>
            </a:r>
          </a:p>
          <a:p>
            <a:r>
              <a:rPr lang="en-US" sz="1800" dirty="0"/>
              <a:t>Generally, four whitespaces are used as the indentation. The amount of indentation depends on user, but it must be consistent throughout that block.</a:t>
            </a:r>
          </a:p>
          <a:p>
            <a:r>
              <a:rPr lang="en-US" sz="1800" dirty="0"/>
              <a:t/>
            </a:r>
            <a:br>
              <a:rPr lang="en-US" sz="1800" dirty="0"/>
            </a:br>
            <a:endParaRPr lang="en-US" sz="1800" dirty="0"/>
          </a:p>
        </p:txBody>
      </p:sp>
      <p:pic>
        <p:nvPicPr>
          <p:cNvPr id="34818" name="Picture 2" descr="C:\Users\Swati\Desktop\edureka\69.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14400" y="4038600"/>
            <a:ext cx="7620000" cy="2819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25324493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971800"/>
            <a:ext cx="8229600" cy="1066800"/>
          </a:xfrm>
        </p:spPr>
        <p:txBody>
          <a:bodyPr/>
          <a:lstStyle/>
          <a:p>
            <a:r>
              <a:rPr lang="en-US" dirty="0" smtClean="0"/>
              <a:t>CONTROL STATEMENTS</a:t>
            </a:r>
            <a:endParaRPr lang="en-US" dirty="0"/>
          </a:p>
        </p:txBody>
      </p:sp>
    </p:spTree>
    <p:extLst>
      <p:ext uri="{BB962C8B-B14F-4D97-AF65-F5344CB8AC3E}">
        <p14:creationId xmlns="" xmlns:p14="http://schemas.microsoft.com/office/powerpoint/2010/main" val="164024579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Indentation in Python</a:t>
            </a:r>
            <a:br>
              <a:rPr lang="en-US" dirty="0"/>
            </a:br>
            <a:endParaRPr lang="en-US" dirty="0"/>
          </a:p>
        </p:txBody>
      </p:sp>
      <p:sp>
        <p:nvSpPr>
          <p:cNvPr id="3" name="Content Placeholder 2"/>
          <p:cNvSpPr>
            <a:spLocks noGrp="1"/>
          </p:cNvSpPr>
          <p:nvPr>
            <p:ph idx="1"/>
          </p:nvPr>
        </p:nvSpPr>
        <p:spPr>
          <a:xfrm>
            <a:off x="457200" y="1828800"/>
            <a:ext cx="8229600" cy="4343400"/>
          </a:xfrm>
        </p:spPr>
        <p:txBody>
          <a:bodyPr>
            <a:normAutofit/>
          </a:bodyPr>
          <a:lstStyle/>
          <a:p>
            <a:r>
              <a:rPr lang="en-US" sz="1800" dirty="0" smtClean="0"/>
              <a:t>For </a:t>
            </a:r>
            <a:r>
              <a:rPr lang="en-US" sz="1800" dirty="0"/>
              <a:t>the ease of programming and to achieve simplicity, python doesn't allow the use of parentheses for the block level code. In Python, indentation is used to declare a block. If two statements are at the same indentation level, then they are the part of the same block.</a:t>
            </a:r>
          </a:p>
          <a:p>
            <a:r>
              <a:rPr lang="en-US" sz="1800" dirty="0"/>
              <a:t>Generally, four spaces are given to indent the statements which are a typical amount of indentation in python.</a:t>
            </a:r>
          </a:p>
          <a:p>
            <a:r>
              <a:rPr lang="en-US" sz="1800" dirty="0"/>
              <a:t>Indentation is the most used part of the python language since it declares the block of code. All the statements of one block are intended at the same level indentation. We will see how the actual indentation takes place in decision making and other stuff in python.</a:t>
            </a:r>
          </a:p>
          <a:p>
            <a:endParaRPr lang="en-US" sz="1800" dirty="0"/>
          </a:p>
        </p:txBody>
      </p:sp>
    </p:spTree>
    <p:extLst>
      <p:ext uri="{BB962C8B-B14F-4D97-AF65-F5344CB8AC3E}">
        <p14:creationId xmlns="" xmlns:p14="http://schemas.microsoft.com/office/powerpoint/2010/main" val="56052750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If –Else Statements</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533400" y="2286000"/>
            <a:ext cx="8229600" cy="3408863"/>
          </a:xfrm>
        </p:spPr>
      </p:pic>
    </p:spTree>
    <p:extLst>
      <p:ext uri="{BB962C8B-B14F-4D97-AF65-F5344CB8AC3E}">
        <p14:creationId xmlns="" xmlns:p14="http://schemas.microsoft.com/office/powerpoint/2010/main" val="386755665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8229600" cy="1066800"/>
          </a:xfrm>
        </p:spPr>
        <p:txBody>
          <a:bodyPr/>
          <a:lstStyle/>
          <a:p>
            <a:r>
              <a:rPr lang="en-US" dirty="0" smtClean="0"/>
              <a:t>If - Statement</a:t>
            </a:r>
            <a:endParaRPr lang="en-US" dirty="0"/>
          </a:p>
        </p:txBody>
      </p:sp>
      <p:sp>
        <p:nvSpPr>
          <p:cNvPr id="3" name="Content Placeholder 2"/>
          <p:cNvSpPr>
            <a:spLocks noGrp="1"/>
          </p:cNvSpPr>
          <p:nvPr>
            <p:ph idx="1"/>
          </p:nvPr>
        </p:nvSpPr>
        <p:spPr>
          <a:xfrm>
            <a:off x="457200" y="1600200"/>
            <a:ext cx="8229600" cy="4974336"/>
          </a:xfrm>
        </p:spPr>
        <p:txBody>
          <a:bodyPr>
            <a:normAutofit/>
          </a:bodyPr>
          <a:lstStyle/>
          <a:p>
            <a:r>
              <a:rPr lang="en-US" sz="1800" dirty="0"/>
              <a:t>The if statement is used to test a particular condition and if the condition is true, it executes a block of code known as if-block</a:t>
            </a:r>
            <a:r>
              <a:rPr lang="en-US" sz="1800" dirty="0" smtClean="0"/>
              <a:t>.</a:t>
            </a:r>
          </a:p>
          <a:p>
            <a:r>
              <a:rPr lang="en-US" sz="1800" dirty="0" smtClean="0"/>
              <a:t> </a:t>
            </a:r>
            <a:r>
              <a:rPr lang="en-US" sz="1800" dirty="0"/>
              <a:t>The condition of if statement can be any valid logical </a:t>
            </a:r>
            <a:r>
              <a:rPr lang="en-US" sz="1800" dirty="0" smtClean="0"/>
              <a:t>expression </a:t>
            </a:r>
            <a:r>
              <a:rPr lang="en-US" sz="1800" dirty="0"/>
              <a:t>which can be either evaluated to true or false</a:t>
            </a:r>
            <a:r>
              <a:rPr lang="en-US" sz="1800" dirty="0" smtClean="0"/>
              <a:t>.</a:t>
            </a:r>
          </a:p>
          <a:p>
            <a:endParaRPr lang="en-US" sz="1800" dirty="0"/>
          </a:p>
        </p:txBody>
      </p:sp>
      <p:pic>
        <p:nvPicPr>
          <p:cNvPr id="35842" name="Picture 2" descr="C:\Users\Swati\Desktop\edureka\7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477055" y="3200400"/>
            <a:ext cx="4237945" cy="3581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35061498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and Example</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762000" y="2667000"/>
            <a:ext cx="2762636" cy="2514600"/>
          </a:xfrm>
        </p:spPr>
      </p:pic>
      <p:pic>
        <p:nvPicPr>
          <p:cNvPr id="36866" name="Picture 2" descr="C:\Users\Swati\Desktop\edureka\73.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105400" y="2391229"/>
            <a:ext cx="3429000" cy="35052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60482683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447800"/>
            <a:ext cx="8229600" cy="1066800"/>
          </a:xfrm>
        </p:spPr>
        <p:txBody>
          <a:bodyPr>
            <a:normAutofit fontScale="90000"/>
          </a:bodyPr>
          <a:lstStyle/>
          <a:p>
            <a:r>
              <a:rPr lang="en-US" dirty="0"/>
              <a:t>Example 2 : Program to print the largest </a:t>
            </a:r>
            <a:r>
              <a:rPr lang="en-US" dirty="0" smtClean="0"/>
              <a:t>   of </a:t>
            </a:r>
            <a:r>
              <a:rPr lang="en-US" dirty="0"/>
              <a:t>the three numbers.</a:t>
            </a:r>
            <a:br>
              <a:rPr lang="en-US" dirty="0"/>
            </a:br>
            <a:r>
              <a:rPr lang="en-US" dirty="0"/>
              <a:t/>
            </a:r>
            <a:br>
              <a:rPr lang="en-US" dirty="0"/>
            </a:b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762000" y="2057400"/>
            <a:ext cx="5239482" cy="4343400"/>
          </a:xfrm>
        </p:spPr>
      </p:pic>
    </p:spTree>
    <p:extLst>
      <p:ext uri="{BB962C8B-B14F-4D97-AF65-F5344CB8AC3E}">
        <p14:creationId xmlns="" xmlns:p14="http://schemas.microsoft.com/office/powerpoint/2010/main" val="46731004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229600" cy="1066800"/>
          </a:xfrm>
        </p:spPr>
        <p:txBody>
          <a:bodyPr/>
          <a:lstStyle/>
          <a:p>
            <a:r>
              <a:rPr lang="en-US" dirty="0" smtClean="0"/>
              <a:t>If-Else Statement</a:t>
            </a:r>
            <a:endParaRPr lang="en-US" dirty="0"/>
          </a:p>
        </p:txBody>
      </p:sp>
      <p:sp>
        <p:nvSpPr>
          <p:cNvPr id="3" name="Content Placeholder 2"/>
          <p:cNvSpPr>
            <a:spLocks noGrp="1"/>
          </p:cNvSpPr>
          <p:nvPr>
            <p:ph idx="1"/>
          </p:nvPr>
        </p:nvSpPr>
        <p:spPr>
          <a:xfrm>
            <a:off x="228600" y="1524000"/>
            <a:ext cx="8229600" cy="4325112"/>
          </a:xfrm>
        </p:spPr>
        <p:txBody>
          <a:bodyPr/>
          <a:lstStyle/>
          <a:p>
            <a:r>
              <a:rPr lang="en-US" sz="1800" dirty="0"/>
              <a:t>The if-else statement provides an else block combined with the if statement which is executed in the false case of the condition.</a:t>
            </a:r>
          </a:p>
          <a:p>
            <a:r>
              <a:rPr lang="en-US" sz="1800" dirty="0"/>
              <a:t>If the condition is true, then the if-block is executed. Otherwise, the else-block is executed.</a:t>
            </a:r>
          </a:p>
          <a:p>
            <a:endParaRPr lang="en-US" dirty="0"/>
          </a:p>
        </p:txBody>
      </p:sp>
      <p:pic>
        <p:nvPicPr>
          <p:cNvPr id="37890" name="Picture 2" descr="C:\Users\Swati\Desktop\edureka\75.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638800" y="2545895"/>
            <a:ext cx="3314700" cy="42576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417508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229600" cy="4325112"/>
          </a:xfrm>
        </p:spPr>
        <p:txBody>
          <a:bodyPr>
            <a:noAutofit/>
          </a:bodyPr>
          <a:lstStyle/>
          <a:p>
            <a:pPr marL="109538" indent="-109538">
              <a:tabLst>
                <a:tab pos="0" algn="l"/>
              </a:tabLst>
            </a:pPr>
            <a:r>
              <a:rPr lang="en-US" sz="1800" b="1" dirty="0" smtClean="0">
                <a:latin typeface="Times New Roman" panose="02020603050405020304" pitchFamily="18" charset="0"/>
                <a:cs typeface="Times New Roman" panose="02020603050405020304" pitchFamily="18" charset="0"/>
              </a:rPr>
              <a:t>Object-Oriented </a:t>
            </a:r>
            <a:r>
              <a:rPr lang="en-US" sz="1800" b="1" dirty="0">
                <a:latin typeface="Times New Roman" panose="02020603050405020304" pitchFamily="18" charset="0"/>
                <a:cs typeface="Times New Roman" panose="02020603050405020304" pitchFamily="18" charset="0"/>
              </a:rPr>
              <a:t>Language</a:t>
            </a:r>
          </a:p>
          <a:p>
            <a:pPr marL="0" lvl="1" indent="0">
              <a:buNone/>
              <a:tabLst>
                <a:tab pos="0" algn="l"/>
              </a:tabLst>
            </a:pPr>
            <a:r>
              <a:rPr lang="en-US" sz="1800" dirty="0" smtClean="0">
                <a:solidFill>
                  <a:schemeClr val="tx1"/>
                </a:solidFill>
                <a:latin typeface="Times New Roman" panose="02020603050405020304" pitchFamily="18" charset="0"/>
                <a:cs typeface="Times New Roman" panose="02020603050405020304" pitchFamily="18" charset="0"/>
              </a:rPr>
              <a:t>		Python </a:t>
            </a:r>
            <a:r>
              <a:rPr lang="en-US" sz="1800" dirty="0">
                <a:solidFill>
                  <a:schemeClr val="tx1"/>
                </a:solidFill>
                <a:latin typeface="Times New Roman" panose="02020603050405020304" pitchFamily="18" charset="0"/>
                <a:cs typeface="Times New Roman" panose="02020603050405020304" pitchFamily="18" charset="0"/>
              </a:rPr>
              <a:t>supports object-oriented language and concepts of classes and objects come into </a:t>
            </a:r>
            <a:r>
              <a:rPr lang="en-US" sz="1800" dirty="0" smtClean="0">
                <a:solidFill>
                  <a:schemeClr val="tx1"/>
                </a:solidFill>
                <a:latin typeface="Times New Roman" panose="02020603050405020304" pitchFamily="18" charset="0"/>
                <a:cs typeface="Times New Roman" panose="02020603050405020304" pitchFamily="18" charset="0"/>
              </a:rPr>
              <a:t>existence.</a:t>
            </a:r>
          </a:p>
          <a:p>
            <a:pPr marL="0" lvl="1" indent="0">
              <a:buNone/>
              <a:tabLst>
                <a:tab pos="0" algn="l"/>
              </a:tabLst>
            </a:pPr>
            <a:r>
              <a:rPr lang="en-US" sz="1800" b="1" dirty="0" smtClean="0">
                <a:solidFill>
                  <a:schemeClr val="tx1"/>
                </a:solidFill>
                <a:latin typeface="Times New Roman" panose="02020603050405020304" pitchFamily="18" charset="0"/>
                <a:cs typeface="Times New Roman" panose="02020603050405020304" pitchFamily="18" charset="0"/>
              </a:rPr>
              <a:t> Extensible</a:t>
            </a:r>
          </a:p>
          <a:p>
            <a:pPr marL="0" lvl="1" indent="0">
              <a:buNone/>
              <a:tabLst>
                <a:tab pos="0" algn="l"/>
              </a:tabLst>
            </a:pPr>
            <a:r>
              <a:rPr lang="en-US" sz="1800" dirty="0" smtClean="0">
                <a:solidFill>
                  <a:schemeClr val="tx1"/>
                </a:solidFill>
                <a:latin typeface="Times New Roman" panose="02020603050405020304" pitchFamily="18" charset="0"/>
                <a:cs typeface="Times New Roman" panose="02020603050405020304" pitchFamily="18" charset="0"/>
              </a:rPr>
              <a:t>		It implies that other languages such as C/C++ can be used to compile the code and thus it can be used further in our Python code.</a:t>
            </a:r>
          </a:p>
          <a:p>
            <a:pPr marL="0" lvl="1" indent="0">
              <a:tabLst>
                <a:tab pos="0" algn="l"/>
              </a:tabLst>
            </a:pPr>
            <a:r>
              <a:rPr lang="en-US" sz="1800" b="1" dirty="0" smtClean="0">
                <a:solidFill>
                  <a:schemeClr val="tx1"/>
                </a:solidFill>
                <a:latin typeface="Times New Roman" panose="02020603050405020304" pitchFamily="18" charset="0"/>
                <a:cs typeface="Times New Roman" panose="02020603050405020304" pitchFamily="18" charset="0"/>
              </a:rPr>
              <a:t> Large </a:t>
            </a:r>
            <a:r>
              <a:rPr lang="en-US" sz="1800" b="1" dirty="0">
                <a:solidFill>
                  <a:schemeClr val="tx1"/>
                </a:solidFill>
                <a:latin typeface="Times New Roman" panose="02020603050405020304" pitchFamily="18" charset="0"/>
                <a:cs typeface="Times New Roman" panose="02020603050405020304" pitchFamily="18" charset="0"/>
              </a:rPr>
              <a:t>Standard Library</a:t>
            </a:r>
          </a:p>
          <a:p>
            <a:pPr marL="0" lvl="1" indent="0">
              <a:buNone/>
              <a:tabLst>
                <a:tab pos="0" algn="l"/>
              </a:tabLst>
            </a:pPr>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It provides a vast range of libraries for the various fields such as machine learning, web developer, and also for the scripting</a:t>
            </a:r>
            <a:r>
              <a:rPr lang="en-US" sz="1800" dirty="0" smtClean="0">
                <a:solidFill>
                  <a:schemeClr val="tx1"/>
                </a:solidFill>
                <a:latin typeface="Times New Roman" panose="02020603050405020304" pitchFamily="18" charset="0"/>
                <a:cs typeface="Times New Roman" panose="02020603050405020304" pitchFamily="18" charset="0"/>
              </a:rPr>
              <a:t>.</a:t>
            </a:r>
          </a:p>
          <a:p>
            <a:pPr marL="0" indent="0">
              <a:tabLst>
                <a:tab pos="0" algn="l"/>
              </a:tabLst>
            </a:pPr>
            <a:r>
              <a:rPr lang="en-US" sz="1800" b="1" dirty="0" smtClean="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GUI Programming Support</a:t>
            </a:r>
          </a:p>
          <a:p>
            <a:pPr marL="0" lvl="1" indent="0">
              <a:buNone/>
              <a:tabLst>
                <a:tab pos="0" algn="l"/>
              </a:tabLst>
            </a:pPr>
            <a:r>
              <a:rPr lang="en-US" sz="1800" dirty="0" smtClean="0">
                <a:solidFill>
                  <a:schemeClr val="tx1"/>
                </a:solidFill>
                <a:latin typeface="Times New Roman" panose="02020603050405020304" pitchFamily="18" charset="0"/>
                <a:cs typeface="Times New Roman" panose="02020603050405020304" pitchFamily="18" charset="0"/>
              </a:rPr>
              <a:t> 	Graphical </a:t>
            </a:r>
            <a:r>
              <a:rPr lang="en-US" sz="1800" dirty="0">
                <a:solidFill>
                  <a:schemeClr val="tx1"/>
                </a:solidFill>
                <a:latin typeface="Times New Roman" panose="02020603050405020304" pitchFamily="18" charset="0"/>
                <a:cs typeface="Times New Roman" panose="02020603050405020304" pitchFamily="18" charset="0"/>
              </a:rPr>
              <a:t>User Interface is used for the developing Desktop </a:t>
            </a:r>
            <a:r>
              <a:rPr lang="en-US" sz="1800" dirty="0" smtClean="0">
                <a:solidFill>
                  <a:schemeClr val="tx1"/>
                </a:solidFill>
                <a:latin typeface="Times New Roman" panose="02020603050405020304" pitchFamily="18" charset="0"/>
                <a:cs typeface="Times New Roman" panose="02020603050405020304" pitchFamily="18" charset="0"/>
              </a:rPr>
              <a:t>application.</a:t>
            </a:r>
          </a:p>
          <a:p>
            <a:pPr marL="0" lvl="1" indent="0">
              <a:tabLst>
                <a:tab pos="0" algn="l"/>
              </a:tabLst>
            </a:pPr>
            <a:r>
              <a:rPr lang="en-US" sz="1800" b="1" dirty="0" smtClean="0">
                <a:solidFill>
                  <a:schemeClr val="tx1"/>
                </a:solidFill>
                <a:latin typeface="Times New Roman" panose="02020603050405020304" pitchFamily="18" charset="0"/>
                <a:cs typeface="Times New Roman" panose="02020603050405020304" pitchFamily="18" charset="0"/>
              </a:rPr>
              <a:t>Integrated</a:t>
            </a:r>
          </a:p>
          <a:p>
            <a:pPr marL="274320" lvl="3" indent="0">
              <a:buNone/>
              <a:tabLst>
                <a:tab pos="0" algn="l"/>
              </a:tabLst>
            </a:pPr>
            <a:r>
              <a:rPr lang="en-US" sz="1800" dirty="0">
                <a:solidFill>
                  <a:schemeClr val="tx1"/>
                </a:solidFill>
                <a:latin typeface="Times New Roman" panose="02020603050405020304" pitchFamily="18" charset="0"/>
                <a:cs typeface="Times New Roman" panose="02020603050405020304" pitchFamily="18" charset="0"/>
              </a:rPr>
              <a:t>It can be easily integrated with languages like C, C++, and JAVA, etc. </a:t>
            </a:r>
            <a:endParaRPr lang="en-US" sz="1800" b="1" dirty="0">
              <a:solidFill>
                <a:schemeClr val="tx1"/>
              </a:solidFill>
              <a:latin typeface="Times New Roman" panose="02020603050405020304" pitchFamily="18" charset="0"/>
              <a:cs typeface="Times New Roman" panose="02020603050405020304" pitchFamily="18" charset="0"/>
            </a:endParaRPr>
          </a:p>
          <a:p>
            <a:pPr marL="0" lvl="1" indent="0">
              <a:tabLst>
                <a:tab pos="0" algn="l"/>
              </a:tabLst>
            </a:pPr>
            <a:r>
              <a:rPr lang="en-US" sz="1800" b="1" dirty="0" smtClean="0">
                <a:solidFill>
                  <a:schemeClr val="tx1"/>
                </a:solidFill>
                <a:latin typeface="Times New Roman" panose="02020603050405020304" pitchFamily="18" charset="0"/>
                <a:cs typeface="Times New Roman" panose="02020603050405020304" pitchFamily="18" charset="0"/>
              </a:rPr>
              <a:t>Dynamic </a:t>
            </a:r>
            <a:r>
              <a:rPr lang="en-US" sz="1800" b="1" dirty="0">
                <a:solidFill>
                  <a:schemeClr val="tx1"/>
                </a:solidFill>
                <a:latin typeface="Times New Roman" panose="02020603050405020304" pitchFamily="18" charset="0"/>
                <a:cs typeface="Times New Roman" panose="02020603050405020304" pitchFamily="18" charset="0"/>
              </a:rPr>
              <a:t>Memory </a:t>
            </a:r>
            <a:r>
              <a:rPr lang="en-US" sz="1800" b="1" dirty="0" smtClean="0">
                <a:solidFill>
                  <a:schemeClr val="tx1"/>
                </a:solidFill>
                <a:latin typeface="Times New Roman" panose="02020603050405020304" pitchFamily="18" charset="0"/>
                <a:cs typeface="Times New Roman" panose="02020603050405020304" pitchFamily="18" charset="0"/>
              </a:rPr>
              <a:t>Allocation </a:t>
            </a:r>
          </a:p>
          <a:p>
            <a:pPr marL="365760" lvl="2" indent="0">
              <a:buNone/>
              <a:tabLst>
                <a:tab pos="0" algn="l"/>
              </a:tabLst>
            </a:pPr>
            <a:r>
              <a:rPr lang="en-US" sz="1800" dirty="0" smtClean="0">
                <a:solidFill>
                  <a:schemeClr val="tx1"/>
                </a:solidFill>
                <a:latin typeface="Times New Roman" panose="02020603050405020304" pitchFamily="18" charset="0"/>
                <a:cs typeface="Times New Roman" panose="02020603050405020304" pitchFamily="18" charset="0"/>
              </a:rPr>
              <a:t>In </a:t>
            </a:r>
            <a:r>
              <a:rPr lang="en-US" sz="1800" dirty="0">
                <a:solidFill>
                  <a:schemeClr val="tx1"/>
                </a:solidFill>
                <a:latin typeface="Times New Roman" panose="02020603050405020304" pitchFamily="18" charset="0"/>
                <a:cs typeface="Times New Roman" panose="02020603050405020304" pitchFamily="18" charset="0"/>
              </a:rPr>
              <a:t>Python, we don't need to specify the data-type of the variable.</a:t>
            </a:r>
            <a:endParaRPr lang="en-US" sz="1800" b="1" dirty="0">
              <a:solidFill>
                <a:schemeClr val="tx1"/>
              </a:solidFill>
              <a:latin typeface="Times New Roman" panose="02020603050405020304" pitchFamily="18" charset="0"/>
              <a:cs typeface="Times New Roman" panose="02020603050405020304" pitchFamily="18" charset="0"/>
            </a:endParaRPr>
          </a:p>
          <a:p>
            <a:pPr marL="297180" lvl="1" indent="0">
              <a:buNone/>
              <a:tabLst>
                <a:tab pos="0" algn="l"/>
              </a:tabLst>
            </a:pP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91752086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and Example</a:t>
            </a:r>
            <a:endParaRPr lang="en-US" dirty="0"/>
          </a:p>
        </p:txBody>
      </p:sp>
      <p:pic>
        <p:nvPicPr>
          <p:cNvPr id="38914" name="Picture 2" descr="C:\Users\Swati\Desktop\edureka\76.PNG"/>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762000" y="2438400"/>
            <a:ext cx="2810267" cy="3352800"/>
          </a:xfrm>
          <a:prstGeom prst="rect">
            <a:avLst/>
          </a:prstGeom>
          <a:noFill/>
          <a:extLst>
            <a:ext uri="{909E8E84-426E-40DD-AFC4-6F175D3DCCD1}">
              <a14:hiddenFill xmlns="" xmlns:a14="http://schemas.microsoft.com/office/drawing/2010/main">
                <a:solidFill>
                  <a:srgbClr val="FFFFFF"/>
                </a:solidFill>
              </a14:hiddenFill>
            </a:ext>
          </a:extLst>
        </p:spPr>
      </p:pic>
      <p:pic>
        <p:nvPicPr>
          <p:cNvPr id="38915" name="Picture 3" descr="C:\Users\Swati\Desktop\edureka\77.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962400" y="2743200"/>
            <a:ext cx="4876800" cy="26860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84282425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2: Program to check </a:t>
            </a:r>
            <a:r>
              <a:rPr lang="en-US" dirty="0" smtClean="0"/>
              <a:t>whether         </a:t>
            </a:r>
            <a:r>
              <a:rPr lang="en-US" dirty="0"/>
              <a:t>a number is even or not.</a:t>
            </a:r>
            <a:br>
              <a:rPr lang="en-US" dirty="0"/>
            </a:br>
            <a:r>
              <a:rPr lang="en-US" dirty="0"/>
              <a:t/>
            </a:r>
            <a:br>
              <a:rPr lang="en-US" dirty="0"/>
            </a:b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457200" y="1676400"/>
            <a:ext cx="7924800" cy="4319801"/>
          </a:xfrm>
        </p:spPr>
      </p:pic>
    </p:spTree>
    <p:extLst>
      <p:ext uri="{BB962C8B-B14F-4D97-AF65-F5344CB8AC3E}">
        <p14:creationId xmlns="" xmlns:p14="http://schemas.microsoft.com/office/powerpoint/2010/main" val="212919706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1066800"/>
          </a:xfrm>
        </p:spPr>
        <p:txBody>
          <a:bodyPr>
            <a:normAutofit fontScale="90000"/>
          </a:bodyPr>
          <a:lstStyle/>
          <a:p>
            <a:r>
              <a:rPr lang="en-US" dirty="0" smtClean="0"/>
              <a:t>                                                                                     The </a:t>
            </a:r>
            <a:r>
              <a:rPr lang="en-US" dirty="0"/>
              <a:t>elif statement</a:t>
            </a:r>
            <a:br>
              <a:rPr lang="en-US" dirty="0"/>
            </a:br>
            <a:r>
              <a:rPr lang="en-US" dirty="0"/>
              <a:t/>
            </a:r>
            <a:br>
              <a:rPr lang="en-US" dirty="0"/>
            </a:br>
            <a:endParaRPr lang="en-US" dirty="0"/>
          </a:p>
        </p:txBody>
      </p:sp>
      <p:sp>
        <p:nvSpPr>
          <p:cNvPr id="3" name="Content Placeholder 2"/>
          <p:cNvSpPr>
            <a:spLocks noGrp="1"/>
          </p:cNvSpPr>
          <p:nvPr>
            <p:ph idx="1"/>
          </p:nvPr>
        </p:nvSpPr>
        <p:spPr>
          <a:xfrm>
            <a:off x="381000" y="1371600"/>
            <a:ext cx="8229600" cy="5257800"/>
          </a:xfrm>
        </p:spPr>
        <p:txBody>
          <a:bodyPr>
            <a:normAutofit/>
          </a:bodyPr>
          <a:lstStyle/>
          <a:p>
            <a:r>
              <a:rPr lang="en-US" sz="1800" dirty="0"/>
              <a:t>The elif statement enables us to check multiple conditions and execute the specific block of statements depending upon the true condition among them.</a:t>
            </a:r>
          </a:p>
        </p:txBody>
      </p:sp>
      <p:pic>
        <p:nvPicPr>
          <p:cNvPr id="39939" name="Picture 3" descr="C:\Users\Swati\Desktop\edureka\80.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953000" y="2086430"/>
            <a:ext cx="3695549" cy="4572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59777581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and Example</a:t>
            </a:r>
            <a:endParaRPr lang="en-US" dirty="0"/>
          </a:p>
        </p:txBody>
      </p:sp>
      <p:pic>
        <p:nvPicPr>
          <p:cNvPr id="4" name="Picture 2" descr="C:\Users\Swati\Desktop\edureka\79.PNG"/>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304800" y="2300514"/>
            <a:ext cx="4343400" cy="42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40962" name="Picture 2" descr="C:\Users\Swati\Desktop\edureka\8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105400" y="2300514"/>
            <a:ext cx="3295650" cy="42672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37430975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Elif - Example</a:t>
            </a:r>
            <a:endParaRPr lang="en-US" dirty="0"/>
          </a:p>
        </p:txBody>
      </p:sp>
      <p:sp>
        <p:nvSpPr>
          <p:cNvPr id="3" name="Content Placeholder 2"/>
          <p:cNvSpPr>
            <a:spLocks noGrp="1"/>
          </p:cNvSpPr>
          <p:nvPr>
            <p:ph idx="1"/>
          </p:nvPr>
        </p:nvSpPr>
        <p:spPr/>
        <p:txBody>
          <a:bodyPr/>
          <a:lstStyle/>
          <a:p>
            <a:endParaRPr lang="en-US" dirty="0"/>
          </a:p>
        </p:txBody>
      </p:sp>
      <p:pic>
        <p:nvPicPr>
          <p:cNvPr id="41986" name="Picture 2" descr="C:\Users\Swati\Desktop\edureka\82.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68086" y="2133600"/>
            <a:ext cx="5094514" cy="4343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50705026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38200"/>
            <a:ext cx="8229600" cy="1066800"/>
          </a:xfrm>
        </p:spPr>
        <p:txBody>
          <a:bodyPr/>
          <a:lstStyle/>
          <a:p>
            <a:r>
              <a:rPr lang="en-US" dirty="0" smtClean="0"/>
              <a:t>Iteration</a:t>
            </a:r>
            <a:endParaRPr lang="en-US" dirty="0"/>
          </a:p>
        </p:txBody>
      </p:sp>
      <p:sp>
        <p:nvSpPr>
          <p:cNvPr id="3" name="Content Placeholder 2"/>
          <p:cNvSpPr>
            <a:spLocks noGrp="1"/>
          </p:cNvSpPr>
          <p:nvPr>
            <p:ph idx="1"/>
          </p:nvPr>
        </p:nvSpPr>
        <p:spPr>
          <a:xfrm>
            <a:off x="381000" y="1676400"/>
            <a:ext cx="8229600" cy="4495800"/>
          </a:xfrm>
        </p:spPr>
        <p:txBody>
          <a:bodyPr>
            <a:normAutofit/>
          </a:bodyPr>
          <a:lstStyle/>
          <a:p>
            <a:r>
              <a:rPr lang="en-US" sz="1800" dirty="0"/>
              <a:t>The flow of the programs written in any programming language is sequential by default. </a:t>
            </a:r>
            <a:endParaRPr lang="en-US" sz="1800" dirty="0" smtClean="0"/>
          </a:p>
          <a:p>
            <a:r>
              <a:rPr lang="en-US" sz="1800" dirty="0"/>
              <a:t>The execution of a specific code may need to be repeated several numbers of times</a:t>
            </a:r>
            <a:r>
              <a:rPr lang="en-US" sz="1800" dirty="0" smtClean="0"/>
              <a:t>.</a:t>
            </a:r>
          </a:p>
          <a:p>
            <a:r>
              <a:rPr lang="en-US" sz="1800" dirty="0"/>
              <a:t>For this purpose, The programming languages provide various types of loops which are capable of repeating some specific code several numbers of times.</a:t>
            </a:r>
          </a:p>
        </p:txBody>
      </p:sp>
      <p:pic>
        <p:nvPicPr>
          <p:cNvPr id="43010" name="Picture 2" descr="C:\Users\Swati\Desktop\edureka\83.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791200" y="3276600"/>
            <a:ext cx="2942401" cy="32766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91464840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457200" y="2057400"/>
            <a:ext cx="8229600" cy="3455699"/>
          </a:xfrm>
        </p:spPr>
      </p:pic>
    </p:spTree>
    <p:extLst>
      <p:ext uri="{BB962C8B-B14F-4D97-AF65-F5344CB8AC3E}">
        <p14:creationId xmlns="" xmlns:p14="http://schemas.microsoft.com/office/powerpoint/2010/main" val="345708400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a:t>
            </a:r>
            <a:endParaRPr lang="en-US" dirty="0"/>
          </a:p>
        </p:txBody>
      </p:sp>
      <p:sp>
        <p:nvSpPr>
          <p:cNvPr id="3" name="Content Placeholder 2"/>
          <p:cNvSpPr>
            <a:spLocks noGrp="1"/>
          </p:cNvSpPr>
          <p:nvPr>
            <p:ph idx="1"/>
          </p:nvPr>
        </p:nvSpPr>
        <p:spPr/>
        <p:txBody>
          <a:bodyPr>
            <a:normAutofit/>
          </a:bodyPr>
          <a:lstStyle/>
          <a:p>
            <a:r>
              <a:rPr lang="en-US" sz="1800" dirty="0"/>
              <a:t>The for </a:t>
            </a:r>
            <a:r>
              <a:rPr lang="en-US" sz="1800" b="1" dirty="0"/>
              <a:t>loop in Python</a:t>
            </a:r>
            <a:r>
              <a:rPr lang="en-US" sz="1800" dirty="0"/>
              <a:t> is used to iterate the statements or a part of the program several times. It is frequently used to traverse the data structures like list, tuple, or dictionary</a:t>
            </a:r>
            <a:r>
              <a:rPr lang="en-US" sz="1800" dirty="0" smtClean="0"/>
              <a:t>.</a:t>
            </a:r>
          </a:p>
          <a:p>
            <a:endParaRPr lang="en-US" sz="1800" dirty="0"/>
          </a:p>
        </p:txBody>
      </p:sp>
      <p:pic>
        <p:nvPicPr>
          <p:cNvPr id="44034" name="Picture 2" descr="C:\Users\Swati\Desktop\edureka\85.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14400" y="3276600"/>
            <a:ext cx="2286000" cy="1676400"/>
          </a:xfrm>
          <a:prstGeom prst="rect">
            <a:avLst/>
          </a:prstGeom>
          <a:noFill/>
          <a:extLst>
            <a:ext uri="{909E8E84-426E-40DD-AFC4-6F175D3DCCD1}">
              <a14:hiddenFill xmlns="" xmlns:a14="http://schemas.microsoft.com/office/drawing/2010/main">
                <a:solidFill>
                  <a:srgbClr val="FFFFFF"/>
                </a:solidFill>
              </a14:hiddenFill>
            </a:ext>
          </a:extLst>
        </p:spPr>
      </p:pic>
      <p:pic>
        <p:nvPicPr>
          <p:cNvPr id="44036" name="Picture 4" descr="C:\Users\Swati\Desktop\edureka\86.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867400" y="2971800"/>
            <a:ext cx="3071812" cy="348444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70481713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1800" dirty="0"/>
              <a:t>Example-1: Iterating string using for </a:t>
            </a:r>
            <a:r>
              <a:rPr lang="en-US" sz="1800" dirty="0" smtClean="0"/>
              <a:t>loop</a:t>
            </a:r>
            <a:r>
              <a:rPr lang="en-US" dirty="0"/>
              <a:t/>
            </a:r>
            <a:br>
              <a:rPr lang="en-US" dirty="0"/>
            </a:br>
            <a:endParaRPr lang="en-US" dirty="0"/>
          </a:p>
        </p:txBody>
      </p:sp>
      <p:pic>
        <p:nvPicPr>
          <p:cNvPr id="45058" name="Picture 2" descr="C:\Users\Swati\Desktop\edureka\88.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14400" y="2743200"/>
            <a:ext cx="3279098" cy="3810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71356538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1066800"/>
          </a:xfrm>
        </p:spPr>
        <p:txBody>
          <a:bodyPr>
            <a:normAutofit fontScale="90000"/>
          </a:bodyPr>
          <a:lstStyle/>
          <a:p>
            <a:r>
              <a:rPr lang="en-US" sz="2700" b="1" dirty="0" smtClean="0"/>
              <a:t/>
            </a:r>
            <a:br>
              <a:rPr lang="en-US" sz="2700" b="1" dirty="0" smtClean="0"/>
            </a:br>
            <a:r>
              <a:rPr lang="en-US" sz="2700" b="1" dirty="0"/>
              <a:t/>
            </a:r>
            <a:br>
              <a:rPr lang="en-US" sz="2700" b="1" dirty="0"/>
            </a:br>
            <a:r>
              <a:rPr lang="en-US" sz="2700" b="1" dirty="0" smtClean="0"/>
              <a:t/>
            </a:r>
            <a:br>
              <a:rPr lang="en-US" sz="2700" b="1" dirty="0" smtClean="0"/>
            </a:br>
            <a:r>
              <a:rPr lang="en-US" sz="2700" b="1" dirty="0"/>
              <a:t/>
            </a:r>
            <a:br>
              <a:rPr lang="en-US" sz="2700" b="1" dirty="0"/>
            </a:br>
            <a:r>
              <a:rPr lang="en-US" sz="2700" b="1" dirty="0" smtClean="0"/>
              <a:t>Example- </a:t>
            </a:r>
            <a:r>
              <a:rPr lang="en-US" sz="2700" b="1" dirty="0"/>
              <a:t>2: Program to print the table of the given number .</a:t>
            </a:r>
            <a:r>
              <a:rPr lang="en-US" sz="2700" dirty="0"/>
              <a:t/>
            </a:r>
            <a:br>
              <a:rPr lang="en-US" sz="2700" dirty="0"/>
            </a:br>
            <a:r>
              <a:rPr lang="en-US" dirty="0"/>
              <a:t/>
            </a:r>
            <a:br>
              <a:rPr lang="en-US" dirty="0"/>
            </a:br>
            <a:endParaRPr lang="en-US" dirty="0"/>
          </a:p>
        </p:txBody>
      </p:sp>
      <p:sp>
        <p:nvSpPr>
          <p:cNvPr id="3" name="Content Placeholder 2"/>
          <p:cNvSpPr>
            <a:spLocks noGrp="1"/>
          </p:cNvSpPr>
          <p:nvPr>
            <p:ph idx="1"/>
          </p:nvPr>
        </p:nvSpPr>
        <p:spPr>
          <a:xfrm>
            <a:off x="457200" y="1524000"/>
            <a:ext cx="8229600" cy="5029200"/>
          </a:xfrm>
        </p:spPr>
        <p:txBody>
          <a:bodyPr/>
          <a:lstStyle/>
          <a:p>
            <a:endParaRPr lang="en-US" dirty="0"/>
          </a:p>
        </p:txBody>
      </p:sp>
      <p:pic>
        <p:nvPicPr>
          <p:cNvPr id="46082" name="Picture 2" descr="C:\Users\Swati\Desktop\edureka\89.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38200" y="1524000"/>
            <a:ext cx="3990975" cy="48768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8941914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0" y="3276600"/>
            <a:ext cx="4038600" cy="1066800"/>
          </a:xfrm>
        </p:spPr>
        <p:txBody>
          <a:bodyPr>
            <a:normAutofit fontScale="90000"/>
          </a:bodyPr>
          <a:lstStyle/>
          <a:p>
            <a:r>
              <a:rPr lang="en-US" dirty="0"/>
              <a:t>Guido van Rossum</a:t>
            </a:r>
            <a:br>
              <a:rPr lang="en-US" dirty="0"/>
            </a:br>
            <a:r>
              <a:rPr lang="en-US" dirty="0"/>
              <a:t/>
            </a:r>
            <a:br>
              <a:rPr lang="en-US" dirty="0"/>
            </a:br>
            <a:endParaRPr lang="en-US" dirty="0"/>
          </a:p>
        </p:txBody>
      </p:sp>
      <p:pic>
        <p:nvPicPr>
          <p:cNvPr id="6147" name="Picture 3"/>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838200" y="1295400"/>
            <a:ext cx="3352800" cy="39211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8375091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a:t/>
            </a:r>
            <a:br>
              <a:rPr lang="en-US" b="1" dirty="0"/>
            </a:br>
            <a:r>
              <a:rPr lang="en-US" b="1" dirty="0" smtClean="0"/>
              <a:t>Example-4</a:t>
            </a:r>
            <a:r>
              <a:rPr lang="en-US" b="1" dirty="0"/>
              <a:t>: Program to print the sum of the given list.</a:t>
            </a:r>
            <a:r>
              <a:rPr lang="en-US" dirty="0"/>
              <a:t/>
            </a:r>
            <a:br>
              <a:rPr lang="en-US" dirty="0"/>
            </a:br>
            <a:r>
              <a:rPr lang="en-US" dirty="0"/>
              <a:t/>
            </a:r>
            <a:br>
              <a:rPr lang="en-US" dirty="0"/>
            </a:br>
            <a:endParaRPr lang="en-US" dirty="0"/>
          </a:p>
        </p:txBody>
      </p:sp>
      <p:pic>
        <p:nvPicPr>
          <p:cNvPr id="47106" name="Picture 2" descr="C:\Users\Swati\Desktop\edureka\90.PNG"/>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533400" y="2209800"/>
            <a:ext cx="5715000" cy="36576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2910112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229600" cy="1066800"/>
          </a:xfrm>
        </p:spPr>
        <p:txBody>
          <a:bodyPr>
            <a:normAutofit fontScale="90000"/>
          </a:bodyPr>
          <a:lstStyle/>
          <a:p>
            <a:r>
              <a:rPr lang="en-US" dirty="0" smtClean="0"/>
              <a:t/>
            </a:r>
            <a:br>
              <a:rPr lang="en-US" dirty="0" smtClean="0"/>
            </a:br>
            <a:r>
              <a:rPr lang="en-US" dirty="0" smtClean="0"/>
              <a:t>For </a:t>
            </a:r>
            <a:r>
              <a:rPr lang="en-US" dirty="0"/>
              <a:t>loop Using range() function</a:t>
            </a:r>
            <a:br>
              <a:rPr lang="en-US" dirty="0"/>
            </a:br>
            <a:endParaRPr lang="en-US" dirty="0"/>
          </a:p>
        </p:txBody>
      </p:sp>
      <p:sp>
        <p:nvSpPr>
          <p:cNvPr id="3" name="Content Placeholder 2"/>
          <p:cNvSpPr>
            <a:spLocks noGrp="1"/>
          </p:cNvSpPr>
          <p:nvPr>
            <p:ph idx="1"/>
          </p:nvPr>
        </p:nvSpPr>
        <p:spPr>
          <a:xfrm>
            <a:off x="381000" y="1676400"/>
            <a:ext cx="8229600" cy="4325112"/>
          </a:xfrm>
        </p:spPr>
        <p:txBody>
          <a:bodyPr>
            <a:normAutofit fontScale="92500" lnSpcReduction="10000"/>
          </a:bodyPr>
          <a:lstStyle/>
          <a:p>
            <a:r>
              <a:rPr lang="en-US" sz="1800" dirty="0"/>
              <a:t>The range() </a:t>
            </a:r>
            <a:r>
              <a:rPr lang="en-US" sz="1800" dirty="0" smtClean="0"/>
              <a:t>function</a:t>
            </a:r>
          </a:p>
          <a:p>
            <a:pPr lvl="1"/>
            <a:r>
              <a:rPr lang="en-US" sz="1800" dirty="0">
                <a:solidFill>
                  <a:schemeClr val="tx1"/>
                </a:solidFill>
              </a:rPr>
              <a:t>The </a:t>
            </a:r>
            <a:r>
              <a:rPr lang="en-US" sz="1800" b="1" dirty="0">
                <a:solidFill>
                  <a:schemeClr val="tx1"/>
                </a:solidFill>
              </a:rPr>
              <a:t>range()</a:t>
            </a:r>
            <a:r>
              <a:rPr lang="en-US" sz="1800" dirty="0">
                <a:solidFill>
                  <a:schemeClr val="tx1"/>
                </a:solidFill>
              </a:rPr>
              <a:t> function is used to generate the sequence of the numbers</a:t>
            </a:r>
            <a:r>
              <a:rPr lang="en-US" sz="1800" dirty="0" smtClean="0">
                <a:solidFill>
                  <a:schemeClr val="tx1"/>
                </a:solidFill>
              </a:rPr>
              <a:t>.</a:t>
            </a:r>
          </a:p>
          <a:p>
            <a:pPr lvl="1"/>
            <a:endParaRPr lang="en-US" sz="1800" dirty="0">
              <a:solidFill>
                <a:schemeClr val="tx1"/>
              </a:solidFill>
            </a:endParaRPr>
          </a:p>
          <a:p>
            <a:pPr lvl="1"/>
            <a:endParaRPr lang="en-US" sz="1800" dirty="0" smtClean="0">
              <a:solidFill>
                <a:schemeClr val="tx1"/>
              </a:solidFill>
            </a:endParaRPr>
          </a:p>
          <a:p>
            <a:pPr lvl="1"/>
            <a:endParaRPr lang="en-US" sz="1800" dirty="0">
              <a:solidFill>
                <a:schemeClr val="tx1"/>
              </a:solidFill>
            </a:endParaRPr>
          </a:p>
          <a:p>
            <a:pPr lvl="1"/>
            <a:endParaRPr lang="en-US" sz="1800" dirty="0" smtClean="0">
              <a:solidFill>
                <a:schemeClr val="tx1"/>
              </a:solidFill>
            </a:endParaRPr>
          </a:p>
          <a:p>
            <a:pPr lvl="1"/>
            <a:endParaRPr lang="en-US" sz="1800" dirty="0">
              <a:solidFill>
                <a:schemeClr val="tx1"/>
              </a:solidFill>
            </a:endParaRPr>
          </a:p>
          <a:p>
            <a:pPr lvl="1"/>
            <a:endParaRPr lang="en-US" sz="1800" dirty="0" smtClean="0">
              <a:solidFill>
                <a:schemeClr val="tx1"/>
              </a:solidFill>
            </a:endParaRPr>
          </a:p>
          <a:p>
            <a:r>
              <a:rPr lang="en-US" sz="1800" dirty="0"/>
              <a:t>The start represents the beginning of the iteration.</a:t>
            </a:r>
          </a:p>
          <a:p>
            <a:r>
              <a:rPr lang="en-US" sz="1800" dirty="0"/>
              <a:t>The stop represents that the loop will iterate till stop-1. The </a:t>
            </a:r>
            <a:r>
              <a:rPr lang="en-US" sz="1800" b="1" dirty="0"/>
              <a:t>range(1,5)</a:t>
            </a:r>
            <a:r>
              <a:rPr lang="en-US" sz="1800" dirty="0"/>
              <a:t> will generate numbers 1 to 4 iterations. It is optional.</a:t>
            </a:r>
          </a:p>
          <a:p>
            <a:r>
              <a:rPr lang="en-US" sz="1800" dirty="0"/>
              <a:t>The step size is used to skip the specific numbers from the iteration. It is optional to use. By default, the step size is 1. It is optional.</a:t>
            </a:r>
          </a:p>
          <a:p>
            <a:pPr lvl="1"/>
            <a:r>
              <a:rPr lang="en-US" dirty="0" smtClean="0"/>
              <a:t/>
            </a:r>
            <a:br>
              <a:rPr lang="en-US" dirty="0" smtClean="0"/>
            </a:br>
            <a:endParaRPr lang="en-US" dirty="0"/>
          </a:p>
        </p:txBody>
      </p:sp>
      <p:pic>
        <p:nvPicPr>
          <p:cNvPr id="4813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14399" y="2590800"/>
            <a:ext cx="2897579" cy="1143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30129584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9154" name="Picture 2" descr="C:\Users\Swati\Desktop\edureka\92.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81000" y="2133600"/>
            <a:ext cx="5105400" cy="44958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79361868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800" dirty="0"/>
              <a:t>We can also use the range() function with sequence of numbers. The </a:t>
            </a:r>
            <a:r>
              <a:rPr lang="en-US" sz="1800" dirty="0" err="1"/>
              <a:t>len</a:t>
            </a:r>
            <a:r>
              <a:rPr lang="en-US" sz="1800" dirty="0"/>
              <a:t>() function is combined with range() function which iterate through a sequence using indexing. Consider the following example</a:t>
            </a:r>
            <a:r>
              <a:rPr lang="en-US" sz="1800" dirty="0" smtClean="0"/>
              <a:t>.</a:t>
            </a:r>
          </a:p>
          <a:p>
            <a:pPr lvl="1"/>
            <a:endParaRPr lang="en-US" sz="1600" dirty="0"/>
          </a:p>
        </p:txBody>
      </p:sp>
      <p:pic>
        <p:nvPicPr>
          <p:cNvPr id="50178" name="Picture 2" descr="C:\Users\Swati\Desktop\edureka\93.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14400" y="3200400"/>
            <a:ext cx="3276600" cy="3200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9223206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229600" cy="1066800"/>
          </a:xfrm>
        </p:spPr>
        <p:txBody>
          <a:bodyPr>
            <a:normAutofit fontScale="90000"/>
          </a:bodyPr>
          <a:lstStyle/>
          <a:p>
            <a:r>
              <a:rPr lang="en-US" dirty="0" smtClean="0"/>
              <a:t/>
            </a:r>
            <a:br>
              <a:rPr lang="en-US" dirty="0" smtClean="0"/>
            </a:br>
            <a:r>
              <a:rPr lang="en-US" dirty="0"/>
              <a:t/>
            </a:r>
            <a:br>
              <a:rPr lang="en-US" dirty="0"/>
            </a:br>
            <a:r>
              <a:rPr lang="en-US" dirty="0" smtClean="0"/>
              <a:t>Nested </a:t>
            </a:r>
            <a:r>
              <a:rPr lang="en-US" dirty="0"/>
              <a:t>for loop in python</a:t>
            </a:r>
            <a:br>
              <a:rPr lang="en-US" dirty="0"/>
            </a:br>
            <a:r>
              <a:rPr lang="en-US" dirty="0"/>
              <a:t/>
            </a:r>
            <a:br>
              <a:rPr lang="en-US" dirty="0"/>
            </a:br>
            <a:endParaRPr lang="en-US" dirty="0"/>
          </a:p>
        </p:txBody>
      </p:sp>
      <p:sp>
        <p:nvSpPr>
          <p:cNvPr id="3" name="Content Placeholder 2"/>
          <p:cNvSpPr>
            <a:spLocks noGrp="1"/>
          </p:cNvSpPr>
          <p:nvPr>
            <p:ph idx="1"/>
          </p:nvPr>
        </p:nvSpPr>
        <p:spPr>
          <a:xfrm>
            <a:off x="228600" y="1676400"/>
            <a:ext cx="8229600" cy="4325112"/>
          </a:xfrm>
        </p:spPr>
        <p:txBody>
          <a:bodyPr>
            <a:normAutofit/>
          </a:bodyPr>
          <a:lstStyle/>
          <a:p>
            <a:r>
              <a:rPr lang="en-US" sz="1800" dirty="0"/>
              <a:t>Python allows us to nest any number of for loops inside a </a:t>
            </a:r>
            <a:r>
              <a:rPr lang="en-US" sz="1800" b="1" dirty="0"/>
              <a:t>for</a:t>
            </a:r>
            <a:r>
              <a:rPr lang="en-US" sz="1800" dirty="0"/>
              <a:t> loop. The inner loop is executed n number of times for every iteration of the outer loop. The syntax is given below.</a:t>
            </a:r>
          </a:p>
        </p:txBody>
      </p:sp>
      <p:pic>
        <p:nvPicPr>
          <p:cNvPr id="51202" name="Picture 2" descr="C:\Users\Swati\Desktop\edureka\94.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09600" y="2895600"/>
            <a:ext cx="3162300" cy="25146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03105231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a:t>
            </a:r>
            <a:endParaRPr lang="en-US" dirty="0"/>
          </a:p>
        </p:txBody>
      </p:sp>
      <p:sp>
        <p:nvSpPr>
          <p:cNvPr id="3" name="Content Placeholder 2"/>
          <p:cNvSpPr>
            <a:spLocks noGrp="1"/>
          </p:cNvSpPr>
          <p:nvPr>
            <p:ph idx="1"/>
          </p:nvPr>
        </p:nvSpPr>
        <p:spPr/>
        <p:txBody>
          <a:bodyPr>
            <a:normAutofit/>
          </a:bodyPr>
          <a:lstStyle/>
          <a:p>
            <a:r>
              <a:rPr lang="en-US" sz="1800" dirty="0"/>
              <a:t>The Python while loop allows a part of the code to be executed until the given condition returns false</a:t>
            </a:r>
            <a:r>
              <a:rPr lang="en-US" sz="1800" dirty="0" smtClean="0"/>
              <a:t>.</a:t>
            </a:r>
          </a:p>
          <a:p>
            <a:r>
              <a:rPr lang="en-US" sz="1800" dirty="0"/>
              <a:t>It is also known as a pre-tested loop.</a:t>
            </a:r>
          </a:p>
          <a:p>
            <a:r>
              <a:rPr lang="en-US" sz="1800" dirty="0"/>
              <a:t>It can be viewed as a repeating if statement. </a:t>
            </a:r>
          </a:p>
          <a:p>
            <a:r>
              <a:rPr lang="en-US" sz="1800" dirty="0"/>
              <a:t>When we don't know the number of iterations then the while loop is most effective to use.</a:t>
            </a:r>
          </a:p>
          <a:p>
            <a:r>
              <a:rPr lang="en-US" sz="1800" dirty="0"/>
              <a:t>The syntax is given below.</a:t>
            </a:r>
          </a:p>
          <a:p>
            <a:endParaRPr lang="en-US" sz="1800" dirty="0"/>
          </a:p>
        </p:txBody>
      </p:sp>
      <p:pic>
        <p:nvPicPr>
          <p:cNvPr id="52226" name="Picture 2" descr="C:\Users\Swati\Desktop\edureka\96.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38200" y="4495800"/>
            <a:ext cx="2333625" cy="92392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9715297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a:t>
            </a:r>
            <a:endParaRPr lang="en-US" dirty="0"/>
          </a:p>
        </p:txBody>
      </p:sp>
      <p:pic>
        <p:nvPicPr>
          <p:cNvPr id="71682"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5800" y="1981200"/>
            <a:ext cx="4142727" cy="4876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88407937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32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43000" y="1097478"/>
            <a:ext cx="4600575" cy="540129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19285508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42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33400" y="1180605"/>
            <a:ext cx="4857750" cy="49815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48814235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85800"/>
            <a:ext cx="8229600" cy="1066800"/>
          </a:xfrm>
        </p:spPr>
        <p:txBody>
          <a:bodyPr>
            <a:normAutofit fontScale="90000"/>
          </a:bodyPr>
          <a:lstStyle/>
          <a:p>
            <a:r>
              <a:rPr lang="en-US" dirty="0" smtClean="0"/>
              <a:t/>
            </a:r>
            <a:br>
              <a:rPr lang="en-US" dirty="0" smtClean="0"/>
            </a:br>
            <a:r>
              <a:rPr lang="en-US" dirty="0"/>
              <a:t/>
            </a:r>
            <a:br>
              <a:rPr lang="en-US" dirty="0"/>
            </a:br>
            <a:r>
              <a:rPr lang="en-US" dirty="0" smtClean="0"/>
              <a:t>Infinite </a:t>
            </a:r>
            <a:r>
              <a:rPr lang="en-US" dirty="0"/>
              <a:t>while loop</a:t>
            </a:r>
            <a:br>
              <a:rPr lang="en-US" dirty="0"/>
            </a:br>
            <a:r>
              <a:rPr lang="en-US" dirty="0"/>
              <a:t/>
            </a:r>
            <a:br>
              <a:rPr lang="en-US" dirty="0"/>
            </a:br>
            <a:endParaRPr lang="en-US" dirty="0"/>
          </a:p>
        </p:txBody>
      </p:sp>
      <p:sp>
        <p:nvSpPr>
          <p:cNvPr id="3" name="Content Placeholder 2"/>
          <p:cNvSpPr>
            <a:spLocks noGrp="1"/>
          </p:cNvSpPr>
          <p:nvPr>
            <p:ph idx="1"/>
          </p:nvPr>
        </p:nvSpPr>
        <p:spPr>
          <a:xfrm>
            <a:off x="304800" y="1600200"/>
            <a:ext cx="8229600" cy="4325112"/>
          </a:xfrm>
        </p:spPr>
        <p:txBody>
          <a:bodyPr>
            <a:normAutofit/>
          </a:bodyPr>
          <a:lstStyle/>
          <a:p>
            <a:r>
              <a:rPr lang="en-US" sz="1800" dirty="0"/>
              <a:t>If the condition is given in the while loop never becomes false, then the while loop will never terminate, and it turns into the infinite while loop.</a:t>
            </a:r>
          </a:p>
          <a:p>
            <a:r>
              <a:rPr lang="en-US" sz="1800" dirty="0"/>
              <a:t>Any non-zero value in the while loop indicates an always-true condition, whereas zero indicates the always-false condition. This type of approach is useful if we want our program to run continuously in the loop without any disturbance.</a:t>
            </a:r>
          </a:p>
          <a:p>
            <a:r>
              <a:rPr lang="en-US" dirty="0"/>
              <a:t/>
            </a:r>
            <a:br>
              <a:rPr lang="en-US" dirty="0"/>
            </a:br>
            <a:r>
              <a:rPr lang="en-US" dirty="0"/>
              <a:t/>
            </a:r>
            <a:br>
              <a:rPr lang="en-US" dirty="0"/>
            </a:br>
            <a:endParaRPr lang="en-US" dirty="0"/>
          </a:p>
        </p:txBody>
      </p:sp>
      <p:pic>
        <p:nvPicPr>
          <p:cNvPr id="5529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62000" y="3124200"/>
            <a:ext cx="3733800" cy="3657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6177293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Custom 1">
      <a:majorFont>
        <a:latin typeface="Times New Roman"/>
        <a:ea typeface=""/>
        <a:cs typeface=""/>
      </a:majorFont>
      <a:minorFont>
        <a:latin typeface="Times New Roman"/>
        <a:ea typeface=""/>
        <a:cs typeface=""/>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29945</TotalTime>
  <Words>2828</Words>
  <Application>Microsoft Office PowerPoint</Application>
  <PresentationFormat>On-screen Show (4:3)</PresentationFormat>
  <Paragraphs>596</Paragraphs>
  <Slides>130</Slides>
  <Notes>0</Notes>
  <HiddenSlides>0</HiddenSlides>
  <MMClips>0</MMClips>
  <ScaleCrop>false</ScaleCrop>
  <HeadingPairs>
    <vt:vector size="4" baseType="variant">
      <vt:variant>
        <vt:lpstr>Theme</vt:lpstr>
      </vt:variant>
      <vt:variant>
        <vt:i4>1</vt:i4>
      </vt:variant>
      <vt:variant>
        <vt:lpstr>Slide Titles</vt:lpstr>
      </vt:variant>
      <vt:variant>
        <vt:i4>130</vt:i4>
      </vt:variant>
    </vt:vector>
  </HeadingPairs>
  <TitlesOfParts>
    <vt:vector size="131" baseType="lpstr">
      <vt:lpstr>Urban</vt:lpstr>
      <vt:lpstr>PYTHON</vt:lpstr>
      <vt:lpstr>   </vt:lpstr>
      <vt:lpstr> Python History and Versions </vt:lpstr>
      <vt:lpstr>Agenda</vt:lpstr>
      <vt:lpstr>What is Python</vt:lpstr>
      <vt:lpstr>Why is Python popular?</vt:lpstr>
      <vt:lpstr>Python Features </vt:lpstr>
      <vt:lpstr>Slide 8</vt:lpstr>
      <vt:lpstr>Guido van Rossum  </vt:lpstr>
      <vt:lpstr>Where is Python used in the industry?</vt:lpstr>
      <vt:lpstr>Python Applications</vt:lpstr>
      <vt:lpstr>Python Applications</vt:lpstr>
      <vt:lpstr>Python Applications</vt:lpstr>
      <vt:lpstr>Audio or Video-based Applications </vt:lpstr>
      <vt:lpstr>Variables</vt:lpstr>
      <vt:lpstr>Naming Rules</vt:lpstr>
      <vt:lpstr>Slide 17</vt:lpstr>
      <vt:lpstr>Slide 18</vt:lpstr>
      <vt:lpstr> Multiple Assignment </vt:lpstr>
      <vt:lpstr>Slide 20</vt:lpstr>
      <vt:lpstr>Basic Fundamentals</vt:lpstr>
      <vt:lpstr>Data Types</vt:lpstr>
      <vt:lpstr>Slide 23</vt:lpstr>
      <vt:lpstr>Standard datatypes</vt:lpstr>
      <vt:lpstr>Numbers</vt:lpstr>
      <vt:lpstr>Slide 26</vt:lpstr>
      <vt:lpstr>  Sequence Type  </vt:lpstr>
      <vt:lpstr> String Example :1 </vt:lpstr>
      <vt:lpstr>Example : 2</vt:lpstr>
      <vt:lpstr>List</vt:lpstr>
      <vt:lpstr>LIST -EXAMPLE</vt:lpstr>
      <vt:lpstr>Example on list</vt:lpstr>
      <vt:lpstr>TUPLE</vt:lpstr>
      <vt:lpstr>Slide 34</vt:lpstr>
      <vt:lpstr>Tuple - Example</vt:lpstr>
      <vt:lpstr>Dictionary</vt:lpstr>
      <vt:lpstr>Dictionary Example</vt:lpstr>
      <vt:lpstr>Boolean</vt:lpstr>
      <vt:lpstr>Boolean Example</vt:lpstr>
      <vt:lpstr>Set</vt:lpstr>
      <vt:lpstr>Slide 41</vt:lpstr>
      <vt:lpstr>Slide 42</vt:lpstr>
      <vt:lpstr>Slide 43</vt:lpstr>
      <vt:lpstr>Slide 44</vt:lpstr>
      <vt:lpstr>Expressions</vt:lpstr>
      <vt:lpstr>Statements</vt:lpstr>
      <vt:lpstr>Statements</vt:lpstr>
      <vt:lpstr>User – I/O Operations</vt:lpstr>
      <vt:lpstr>User – I/O Operations</vt:lpstr>
      <vt:lpstr>User – I/O Operations</vt:lpstr>
      <vt:lpstr>User – I/O Operations Example 1</vt:lpstr>
      <vt:lpstr>User – I/O Operations Example 2</vt:lpstr>
      <vt:lpstr>Python Operators </vt:lpstr>
      <vt:lpstr>Arithmetic operators </vt:lpstr>
      <vt:lpstr>Example </vt:lpstr>
      <vt:lpstr>Comparison operator </vt:lpstr>
      <vt:lpstr>Example</vt:lpstr>
      <vt:lpstr>Assignment  Operators</vt:lpstr>
      <vt:lpstr>Example</vt:lpstr>
      <vt:lpstr>Example for Assignment Operator</vt:lpstr>
      <vt:lpstr> Bitwise Operator </vt:lpstr>
      <vt:lpstr>Slide 62</vt:lpstr>
      <vt:lpstr>Logical Operators</vt:lpstr>
      <vt:lpstr>Slide 64</vt:lpstr>
      <vt:lpstr>Membership Operator </vt:lpstr>
      <vt:lpstr>Example</vt:lpstr>
      <vt:lpstr>Identity Operators</vt:lpstr>
      <vt:lpstr>Slide 68</vt:lpstr>
      <vt:lpstr>PYTHON COMMENTS</vt:lpstr>
      <vt:lpstr>Multiline Python Comment  </vt:lpstr>
      <vt:lpstr>Docstrings Python Comment  </vt:lpstr>
      <vt:lpstr>Python Indentations</vt:lpstr>
      <vt:lpstr>CONTROL STATEMENTS</vt:lpstr>
      <vt:lpstr>Indentation in Python </vt:lpstr>
      <vt:lpstr>Python If –Else Statements</vt:lpstr>
      <vt:lpstr>If - Statement</vt:lpstr>
      <vt:lpstr>Syntax and Example</vt:lpstr>
      <vt:lpstr>Example 2 : Program to print the largest    of the three numbers.  </vt:lpstr>
      <vt:lpstr>If-Else Statement</vt:lpstr>
      <vt:lpstr>Syntax and Example</vt:lpstr>
      <vt:lpstr>Example 2: Program to check whether         a number is even or not.  </vt:lpstr>
      <vt:lpstr>                                                                                     The elif statement  </vt:lpstr>
      <vt:lpstr>Syntax and Example</vt:lpstr>
      <vt:lpstr>Elif - Example</vt:lpstr>
      <vt:lpstr>Iteration</vt:lpstr>
      <vt:lpstr>Slide 86</vt:lpstr>
      <vt:lpstr>For -Loop</vt:lpstr>
      <vt:lpstr>Slide 88</vt:lpstr>
      <vt:lpstr>    Example- 2: Program to print the table of the given number .  </vt:lpstr>
      <vt:lpstr>  Example-4: Program to print the sum of the given list.  </vt:lpstr>
      <vt:lpstr> For loop Using range() function </vt:lpstr>
      <vt:lpstr>Slide 92</vt:lpstr>
      <vt:lpstr>Slide 93</vt:lpstr>
      <vt:lpstr>  Nested for loop in python  </vt:lpstr>
      <vt:lpstr>While Loop</vt:lpstr>
      <vt:lpstr>While loop</vt:lpstr>
      <vt:lpstr>Slide 97</vt:lpstr>
      <vt:lpstr>Slide 98</vt:lpstr>
      <vt:lpstr>  Infinite while loop  </vt:lpstr>
      <vt:lpstr>  Using else with while loop  </vt:lpstr>
      <vt:lpstr>Slide 101</vt:lpstr>
      <vt:lpstr>  Python break statement  </vt:lpstr>
      <vt:lpstr>Slide 103</vt:lpstr>
      <vt:lpstr> Python continue Statement  </vt:lpstr>
      <vt:lpstr> Pass Statement </vt:lpstr>
      <vt:lpstr>Example</vt:lpstr>
      <vt:lpstr>  Python Function  </vt:lpstr>
      <vt:lpstr>Slide 108</vt:lpstr>
      <vt:lpstr> Python Built-in Functions  </vt:lpstr>
      <vt:lpstr>Slide 110</vt:lpstr>
      <vt:lpstr>  Function Calling  </vt:lpstr>
      <vt:lpstr>Slide 112</vt:lpstr>
      <vt:lpstr>Slide 113</vt:lpstr>
      <vt:lpstr>Slide 114</vt:lpstr>
      <vt:lpstr>  Arguments in function  </vt:lpstr>
      <vt:lpstr>Slide 116</vt:lpstr>
      <vt:lpstr>Fruitful Function</vt:lpstr>
      <vt:lpstr>Void functions</vt:lpstr>
      <vt:lpstr>Slide 119</vt:lpstr>
      <vt:lpstr>  Recursion  </vt:lpstr>
      <vt:lpstr>Slide 121</vt:lpstr>
      <vt:lpstr>LOCAL and GLOBAL Variables</vt:lpstr>
      <vt:lpstr>Slide 123</vt:lpstr>
      <vt:lpstr>Slide 124</vt:lpstr>
      <vt:lpstr>PYTHON MODULE</vt:lpstr>
      <vt:lpstr>Slide 126</vt:lpstr>
      <vt:lpstr>The import statement </vt:lpstr>
      <vt:lpstr>Slide 128</vt:lpstr>
      <vt:lpstr>The from-import statement </vt:lpstr>
      <vt:lpstr>calculation.py: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admin</dc:creator>
  <cp:lastModifiedBy>Vijay Kumar AS</cp:lastModifiedBy>
  <cp:revision>495</cp:revision>
  <dcterms:created xsi:type="dcterms:W3CDTF">2020-07-07T05:30:42Z</dcterms:created>
  <dcterms:modified xsi:type="dcterms:W3CDTF">2021-11-12T09:39:01Z</dcterms:modified>
</cp:coreProperties>
</file>