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383" r:id="rId86"/>
    <p:sldId id="384" r:id="rId87"/>
    <p:sldId id="385" r:id="rId88"/>
    <p:sldId id="386" r:id="rId8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5875" y="609277"/>
            <a:ext cx="1920248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1" y="1702666"/>
            <a:ext cx="8665845" cy="2076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monty@python.org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714" y="2043370"/>
            <a:ext cx="2097405" cy="1931670"/>
          </a:xfrm>
          <a:prstGeom prst="rect">
            <a:avLst/>
          </a:prstGeom>
        </p:spPr>
        <p:txBody>
          <a:bodyPr vert="horz" wrap="square" lIns="0" tIns="459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15"/>
              </a:spcBef>
            </a:pPr>
            <a:r>
              <a:rPr sz="6000" u="none" spc="10" dirty="0"/>
              <a:t>UNIT</a:t>
            </a:r>
            <a:r>
              <a:rPr sz="6000" u="none" spc="-150" dirty="0"/>
              <a:t> </a:t>
            </a:r>
            <a:r>
              <a:rPr sz="6000" u="none" spc="10" dirty="0"/>
              <a:t>II</a:t>
            </a:r>
            <a:endParaRPr sz="6000"/>
          </a:p>
          <a:p>
            <a:pPr marL="18415" algn="ctr">
              <a:lnSpc>
                <a:spcPct val="100000"/>
              </a:lnSpc>
              <a:spcBef>
                <a:spcPts val="1410"/>
              </a:spcBef>
            </a:pPr>
            <a:r>
              <a:rPr sz="2400" b="0" u="none" spc="-5" dirty="0">
                <a:latin typeface="Calibri"/>
                <a:cs typeface="Calibri"/>
              </a:rPr>
              <a:t>Lambda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55098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Creating</a:t>
            </a:r>
            <a:r>
              <a:rPr spc="-310" dirty="0"/>
              <a:t> </a:t>
            </a:r>
            <a:r>
              <a:rPr spc="15" dirty="0"/>
              <a:t>String</a:t>
            </a:r>
            <a:r>
              <a:rPr spc="-310" dirty="0"/>
              <a:t> </a:t>
            </a:r>
            <a:r>
              <a:rPr spc="40" dirty="0"/>
              <a:t>in</a:t>
            </a:r>
            <a:r>
              <a:rPr spc="-240" dirty="0"/>
              <a:t> </a:t>
            </a:r>
            <a:r>
              <a:rPr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94252"/>
            <a:ext cx="10201275" cy="1221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8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We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10" dirty="0">
                <a:latin typeface="Calibri"/>
                <a:cs typeface="Calibri"/>
              </a:rPr>
              <a:t>create a </a:t>
            </a:r>
            <a:r>
              <a:rPr sz="2750" spc="-15" dirty="0">
                <a:latin typeface="Calibri"/>
                <a:cs typeface="Calibri"/>
              </a:rPr>
              <a:t>string </a:t>
            </a:r>
            <a:r>
              <a:rPr sz="2750" spc="-5" dirty="0">
                <a:latin typeface="Calibri"/>
                <a:cs typeface="Calibri"/>
              </a:rPr>
              <a:t>by enclosing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characters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-20" dirty="0">
                <a:latin typeface="Calibri"/>
                <a:cs typeface="Calibri"/>
              </a:rPr>
              <a:t>single </a:t>
            </a:r>
            <a:r>
              <a:rPr sz="2750" spc="-5" dirty="0">
                <a:latin typeface="Calibri"/>
                <a:cs typeface="Calibri"/>
              </a:rPr>
              <a:t>quotes </a:t>
            </a:r>
            <a:r>
              <a:rPr sz="2750" spc="25" dirty="0">
                <a:latin typeface="Calibri"/>
                <a:cs typeface="Calibri"/>
              </a:rPr>
              <a:t>or  </a:t>
            </a:r>
            <a:r>
              <a:rPr sz="2750" spc="-10" dirty="0">
                <a:latin typeface="Calibri"/>
                <a:cs typeface="Calibri"/>
              </a:rPr>
              <a:t>double quotes. </a:t>
            </a: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5" dirty="0">
                <a:latin typeface="Calibri"/>
                <a:cs typeface="Calibri"/>
              </a:rPr>
              <a:t>also </a:t>
            </a:r>
            <a:r>
              <a:rPr sz="2750" spc="-10" dirty="0">
                <a:latin typeface="Calibri"/>
                <a:cs typeface="Calibri"/>
              </a:rPr>
              <a:t>provides triple-quotes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represent the  </a:t>
            </a:r>
            <a:r>
              <a:rPr sz="2750" spc="-15" dirty="0">
                <a:latin typeface="Calibri"/>
                <a:cs typeface="Calibri"/>
              </a:rPr>
              <a:t>string, </a:t>
            </a:r>
            <a:r>
              <a:rPr sz="2750" spc="-10" dirty="0">
                <a:latin typeface="Calibri"/>
                <a:cs typeface="Calibri"/>
              </a:rPr>
              <a:t>but </a:t>
            </a:r>
            <a:r>
              <a:rPr sz="2750" spc="-15" dirty="0">
                <a:latin typeface="Calibri"/>
                <a:cs typeface="Calibri"/>
              </a:rPr>
              <a:t>it is </a:t>
            </a:r>
            <a:r>
              <a:rPr sz="2750" spc="-20" dirty="0">
                <a:latin typeface="Calibri"/>
                <a:cs typeface="Calibri"/>
              </a:rPr>
              <a:t>generally </a:t>
            </a:r>
            <a:r>
              <a:rPr sz="2750" spc="-15" dirty="0">
                <a:latin typeface="Calibri"/>
                <a:cs typeface="Calibri"/>
              </a:rPr>
              <a:t>used for multiline string </a:t>
            </a:r>
            <a:r>
              <a:rPr sz="2750" spc="25" dirty="0">
                <a:latin typeface="Calibri"/>
                <a:cs typeface="Calibri"/>
              </a:rPr>
              <a:t>or</a:t>
            </a:r>
            <a:r>
              <a:rPr sz="2750" spc="-30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docstrings.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61398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String</a:t>
            </a:r>
            <a:r>
              <a:rPr spc="-310" dirty="0"/>
              <a:t> </a:t>
            </a:r>
            <a:r>
              <a:rPr spc="-10" dirty="0"/>
              <a:t>indexing</a:t>
            </a:r>
            <a:r>
              <a:rPr spc="-310" dirty="0"/>
              <a:t> </a:t>
            </a:r>
            <a:r>
              <a:rPr spc="20" dirty="0"/>
              <a:t>and</a:t>
            </a:r>
            <a:r>
              <a:rPr spc="-240" dirty="0"/>
              <a:t> </a:t>
            </a:r>
            <a:r>
              <a:rPr spc="-10" dirty="0"/>
              <a:t>splitting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94252"/>
            <a:ext cx="10014585" cy="840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indexing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15" dirty="0">
                <a:latin typeface="Calibri"/>
                <a:cs typeface="Calibri"/>
              </a:rPr>
              <a:t>strings </a:t>
            </a:r>
            <a:r>
              <a:rPr sz="2750" spc="-5" dirty="0">
                <a:latin typeface="Calibri"/>
                <a:cs typeface="Calibri"/>
              </a:rPr>
              <a:t>starts from </a:t>
            </a:r>
            <a:r>
              <a:rPr sz="2750" spc="15" dirty="0">
                <a:latin typeface="Calibri"/>
                <a:cs typeface="Calibri"/>
              </a:rPr>
              <a:t>0. </a:t>
            </a:r>
            <a:r>
              <a:rPr sz="2750" spc="-5" dirty="0">
                <a:latin typeface="Calibri"/>
                <a:cs typeface="Calibri"/>
              </a:rPr>
              <a:t>For </a:t>
            </a:r>
            <a:r>
              <a:rPr sz="2750" spc="-20" dirty="0">
                <a:latin typeface="Calibri"/>
                <a:cs typeface="Calibri"/>
              </a:rPr>
              <a:t>example,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-40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string</a:t>
            </a:r>
            <a:endParaRPr sz="275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750" spc="5" dirty="0">
                <a:latin typeface="Calibri"/>
                <a:cs typeface="Calibri"/>
              </a:rPr>
              <a:t>“HELLO”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35" dirty="0">
                <a:latin typeface="Calibri"/>
                <a:cs typeface="Calibri"/>
              </a:rPr>
              <a:t>indexed </a:t>
            </a:r>
            <a:r>
              <a:rPr sz="2750" spc="15" dirty="0">
                <a:latin typeface="Calibri"/>
                <a:cs typeface="Calibri"/>
              </a:rPr>
              <a:t>as </a:t>
            </a:r>
            <a:r>
              <a:rPr sz="2750" spc="-5" dirty="0">
                <a:latin typeface="Calibri"/>
                <a:cs typeface="Calibri"/>
              </a:rPr>
              <a:t>given below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figure.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8031" y="2910103"/>
            <a:ext cx="2867010" cy="3590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19151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33575" y="1910535"/>
            <a:ext cx="8372475" cy="4229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1259" y="1813302"/>
            <a:ext cx="4703445" cy="27482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8600">
              <a:lnSpc>
                <a:spcPct val="91400"/>
              </a:lnSpc>
              <a:spcBef>
                <a:spcPts val="409"/>
              </a:spcBef>
            </a:pPr>
            <a:r>
              <a:rPr sz="2750" spc="30" dirty="0">
                <a:latin typeface="Times New Roman"/>
                <a:cs typeface="Times New Roman"/>
              </a:rPr>
              <a:t>The </a:t>
            </a:r>
            <a:r>
              <a:rPr sz="2750" spc="-45" dirty="0">
                <a:latin typeface="Times New Roman"/>
                <a:cs typeface="Times New Roman"/>
              </a:rPr>
              <a:t>slice </a:t>
            </a:r>
            <a:r>
              <a:rPr sz="2750" spc="-20" dirty="0">
                <a:latin typeface="Times New Roman"/>
                <a:cs typeface="Times New Roman"/>
              </a:rPr>
              <a:t>operator </a:t>
            </a:r>
            <a:r>
              <a:rPr sz="2750" spc="-5" dirty="0">
                <a:latin typeface="Times New Roman"/>
                <a:cs typeface="Times New Roman"/>
              </a:rPr>
              <a:t>[] </a:t>
            </a:r>
            <a:r>
              <a:rPr sz="2750" spc="-40" dirty="0">
                <a:latin typeface="Times New Roman"/>
                <a:cs typeface="Times New Roman"/>
              </a:rPr>
              <a:t>is </a:t>
            </a:r>
            <a:r>
              <a:rPr sz="2750" dirty="0">
                <a:latin typeface="Times New Roman"/>
                <a:cs typeface="Times New Roman"/>
              </a:rPr>
              <a:t>used </a:t>
            </a:r>
            <a:r>
              <a:rPr sz="2750" spc="-5" dirty="0">
                <a:latin typeface="Times New Roman"/>
                <a:cs typeface="Times New Roman"/>
              </a:rPr>
              <a:t>to  </a:t>
            </a:r>
            <a:r>
              <a:rPr sz="2750" spc="-20" dirty="0">
                <a:latin typeface="Times New Roman"/>
                <a:cs typeface="Times New Roman"/>
              </a:rPr>
              <a:t>access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15" dirty="0">
                <a:latin typeface="Times New Roman"/>
                <a:cs typeface="Times New Roman"/>
              </a:rPr>
              <a:t>individual characters 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20" dirty="0">
                <a:latin typeface="Times New Roman"/>
                <a:cs typeface="Times New Roman"/>
              </a:rPr>
              <a:t>string. </a:t>
            </a:r>
            <a:r>
              <a:rPr sz="2750" spc="-15" dirty="0">
                <a:latin typeface="Times New Roman"/>
                <a:cs typeface="Times New Roman"/>
              </a:rPr>
              <a:t>However, </a:t>
            </a:r>
            <a:r>
              <a:rPr sz="2750" spc="20" dirty="0">
                <a:latin typeface="Times New Roman"/>
                <a:cs typeface="Times New Roman"/>
              </a:rPr>
              <a:t>we </a:t>
            </a:r>
            <a:r>
              <a:rPr sz="2750" spc="-10" dirty="0">
                <a:latin typeface="Times New Roman"/>
                <a:cs typeface="Times New Roman"/>
              </a:rPr>
              <a:t>can  </a:t>
            </a:r>
            <a:r>
              <a:rPr sz="2750" spc="10" dirty="0">
                <a:latin typeface="Times New Roman"/>
                <a:cs typeface="Times New Roman"/>
              </a:rPr>
              <a:t>use the </a:t>
            </a:r>
            <a:r>
              <a:rPr sz="2750" spc="5" dirty="0">
                <a:latin typeface="Times New Roman"/>
                <a:cs typeface="Times New Roman"/>
              </a:rPr>
              <a:t>: </a:t>
            </a:r>
            <a:r>
              <a:rPr sz="2750" spc="-20" dirty="0">
                <a:latin typeface="Times New Roman"/>
                <a:cs typeface="Times New Roman"/>
              </a:rPr>
              <a:t>(colon) operator </a:t>
            </a:r>
            <a:r>
              <a:rPr sz="2750" spc="-40" dirty="0">
                <a:latin typeface="Times New Roman"/>
                <a:cs typeface="Times New Roman"/>
              </a:rPr>
              <a:t>in  </a:t>
            </a:r>
            <a:r>
              <a:rPr sz="2750" spc="-10" dirty="0">
                <a:latin typeface="Times New Roman"/>
                <a:cs typeface="Times New Roman"/>
              </a:rPr>
              <a:t>Python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spc="-20" dirty="0">
                <a:latin typeface="Times New Roman"/>
                <a:cs typeface="Times New Roman"/>
              </a:rPr>
              <a:t>access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15" dirty="0">
                <a:latin typeface="Times New Roman"/>
                <a:cs typeface="Times New Roman"/>
              </a:rPr>
              <a:t>substring  </a:t>
            </a:r>
            <a:r>
              <a:rPr sz="2750" spc="-10" dirty="0">
                <a:latin typeface="Times New Roman"/>
                <a:cs typeface="Times New Roman"/>
              </a:rPr>
              <a:t>from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30" dirty="0">
                <a:latin typeface="Times New Roman"/>
                <a:cs typeface="Times New Roman"/>
              </a:rPr>
              <a:t>given </a:t>
            </a:r>
            <a:r>
              <a:rPr sz="2750" spc="-20" dirty="0">
                <a:latin typeface="Times New Roman"/>
                <a:cs typeface="Times New Roman"/>
              </a:rPr>
              <a:t>string. </a:t>
            </a:r>
            <a:r>
              <a:rPr sz="2750" spc="-15" dirty="0">
                <a:latin typeface="Times New Roman"/>
                <a:cs typeface="Times New Roman"/>
              </a:rPr>
              <a:t>Consider 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example.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5900" y="1839770"/>
            <a:ext cx="3438525" cy="4124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813302"/>
            <a:ext cx="10292080" cy="12122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0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2749550" algn="l"/>
              </a:tabLst>
            </a:pPr>
            <a:r>
              <a:rPr sz="2750" spc="-5" dirty="0">
                <a:latin typeface="Times New Roman"/>
                <a:cs typeface="Times New Roman"/>
              </a:rPr>
              <a:t>Here, </a:t>
            </a:r>
            <a:r>
              <a:rPr sz="2750" spc="25" dirty="0">
                <a:latin typeface="Times New Roman"/>
                <a:cs typeface="Times New Roman"/>
              </a:rPr>
              <a:t>we </a:t>
            </a:r>
            <a:r>
              <a:rPr sz="2750" spc="15" dirty="0">
                <a:latin typeface="Times New Roman"/>
                <a:cs typeface="Times New Roman"/>
              </a:rPr>
              <a:t>must </a:t>
            </a:r>
            <a:r>
              <a:rPr sz="2750" spc="-20" dirty="0">
                <a:latin typeface="Times New Roman"/>
                <a:cs typeface="Times New Roman"/>
              </a:rPr>
              <a:t>notice </a:t>
            </a:r>
            <a:r>
              <a:rPr sz="2750" dirty="0">
                <a:latin typeface="Times New Roman"/>
                <a:cs typeface="Times New Roman"/>
              </a:rPr>
              <a:t>that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5" dirty="0">
                <a:latin typeface="Times New Roman"/>
                <a:cs typeface="Times New Roman"/>
              </a:rPr>
              <a:t>upper range </a:t>
            </a:r>
            <a:r>
              <a:rPr sz="2750" spc="-30" dirty="0">
                <a:latin typeface="Times New Roman"/>
                <a:cs typeface="Times New Roman"/>
              </a:rPr>
              <a:t>given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45" dirty="0">
                <a:latin typeface="Times New Roman"/>
                <a:cs typeface="Times New Roman"/>
              </a:rPr>
              <a:t>slice </a:t>
            </a:r>
            <a:r>
              <a:rPr sz="2750" spc="-20" dirty="0">
                <a:latin typeface="Times New Roman"/>
                <a:cs typeface="Times New Roman"/>
              </a:rPr>
              <a:t>operator </a:t>
            </a:r>
            <a:r>
              <a:rPr sz="2750" spc="-40" dirty="0">
                <a:latin typeface="Times New Roman"/>
                <a:cs typeface="Times New Roman"/>
              </a:rPr>
              <a:t>is  </a:t>
            </a:r>
            <a:r>
              <a:rPr sz="2750" spc="-35" dirty="0">
                <a:latin typeface="Times New Roman"/>
                <a:cs typeface="Times New Roman"/>
              </a:rPr>
              <a:t>always</a:t>
            </a:r>
            <a:r>
              <a:rPr sz="2750" spc="365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exclusive	i.e., </a:t>
            </a:r>
            <a:r>
              <a:rPr sz="2750" spc="-45" dirty="0">
                <a:latin typeface="Times New Roman"/>
                <a:cs typeface="Times New Roman"/>
              </a:rPr>
              <a:t>if </a:t>
            </a:r>
            <a:r>
              <a:rPr sz="2750" spc="-10" dirty="0">
                <a:latin typeface="Times New Roman"/>
                <a:cs typeface="Times New Roman"/>
              </a:rPr>
              <a:t>str </a:t>
            </a:r>
            <a:r>
              <a:rPr sz="2750" spc="15" dirty="0">
                <a:latin typeface="Times New Roman"/>
                <a:cs typeface="Times New Roman"/>
              </a:rPr>
              <a:t>= </a:t>
            </a:r>
            <a:r>
              <a:rPr sz="2750" spc="-10" dirty="0">
                <a:latin typeface="Times New Roman"/>
                <a:cs typeface="Times New Roman"/>
              </a:rPr>
              <a:t>'HELLO' </a:t>
            </a:r>
            <a:r>
              <a:rPr sz="2750" spc="-45" dirty="0">
                <a:latin typeface="Times New Roman"/>
                <a:cs typeface="Times New Roman"/>
              </a:rPr>
              <a:t>is </a:t>
            </a:r>
            <a:r>
              <a:rPr sz="2750" spc="-20" dirty="0">
                <a:latin typeface="Times New Roman"/>
                <a:cs typeface="Times New Roman"/>
              </a:rPr>
              <a:t>given, </a:t>
            </a:r>
            <a:r>
              <a:rPr sz="2750" spc="5" dirty="0">
                <a:latin typeface="Times New Roman"/>
                <a:cs typeface="Times New Roman"/>
              </a:rPr>
              <a:t>then </a:t>
            </a:r>
            <a:r>
              <a:rPr sz="2750" spc="-10" dirty="0">
                <a:latin typeface="Times New Roman"/>
                <a:cs typeface="Times New Roman"/>
              </a:rPr>
              <a:t>str[1:3] </a:t>
            </a:r>
            <a:r>
              <a:rPr sz="2750" spc="-40" dirty="0">
                <a:latin typeface="Times New Roman"/>
                <a:cs typeface="Times New Roman"/>
              </a:rPr>
              <a:t>will  </a:t>
            </a:r>
            <a:r>
              <a:rPr sz="2750" spc="-35" dirty="0">
                <a:latin typeface="Times New Roman"/>
                <a:cs typeface="Times New Roman"/>
              </a:rPr>
              <a:t>always </a:t>
            </a:r>
            <a:r>
              <a:rPr sz="2750" spc="-20" dirty="0">
                <a:latin typeface="Times New Roman"/>
                <a:cs typeface="Times New Roman"/>
              </a:rPr>
              <a:t>include </a:t>
            </a:r>
            <a:r>
              <a:rPr sz="2750" spc="-5" dirty="0">
                <a:latin typeface="Times New Roman"/>
                <a:cs typeface="Times New Roman"/>
              </a:rPr>
              <a:t>str[1] </a:t>
            </a:r>
            <a:r>
              <a:rPr sz="2750" spc="15" dirty="0">
                <a:latin typeface="Times New Roman"/>
                <a:cs typeface="Times New Roman"/>
              </a:rPr>
              <a:t>= </a:t>
            </a:r>
            <a:r>
              <a:rPr sz="2750" spc="-50" dirty="0">
                <a:latin typeface="Times New Roman"/>
                <a:cs typeface="Times New Roman"/>
              </a:rPr>
              <a:t>'E', </a:t>
            </a:r>
            <a:r>
              <a:rPr sz="2750" spc="-5" dirty="0">
                <a:latin typeface="Times New Roman"/>
                <a:cs typeface="Times New Roman"/>
              </a:rPr>
              <a:t>str[2] </a:t>
            </a:r>
            <a:r>
              <a:rPr sz="2750" spc="15" dirty="0">
                <a:latin typeface="Times New Roman"/>
                <a:cs typeface="Times New Roman"/>
              </a:rPr>
              <a:t>= </a:t>
            </a:r>
            <a:r>
              <a:rPr sz="2750" spc="-55" dirty="0">
                <a:latin typeface="Times New Roman"/>
                <a:cs typeface="Times New Roman"/>
              </a:rPr>
              <a:t>'L'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dirty="0">
                <a:latin typeface="Times New Roman"/>
                <a:cs typeface="Times New Roman"/>
              </a:rPr>
              <a:t>nothing</a:t>
            </a:r>
            <a:r>
              <a:rPr sz="2750" spc="-335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else.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0517" y="2007139"/>
            <a:ext cx="6501676" cy="459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813302"/>
            <a:ext cx="10329545" cy="12122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0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1594485" algn="l"/>
                <a:tab pos="4676775" algn="l"/>
              </a:tabLst>
            </a:pPr>
            <a:r>
              <a:rPr sz="2750" spc="-130" dirty="0">
                <a:latin typeface="Times New Roman"/>
                <a:cs typeface="Times New Roman"/>
              </a:rPr>
              <a:t>We  </a:t>
            </a:r>
            <a:r>
              <a:rPr sz="2750" spc="-10" dirty="0">
                <a:latin typeface="Times New Roman"/>
                <a:cs typeface="Times New Roman"/>
              </a:rPr>
              <a:t>can </a:t>
            </a:r>
            <a:r>
              <a:rPr sz="2750" spc="-5" dirty="0">
                <a:latin typeface="Times New Roman"/>
                <a:cs typeface="Times New Roman"/>
              </a:rPr>
              <a:t>do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negative</a:t>
            </a:r>
            <a:r>
              <a:rPr sz="2750" spc="270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slicing	in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20" dirty="0">
                <a:latin typeface="Times New Roman"/>
                <a:cs typeface="Times New Roman"/>
              </a:rPr>
              <a:t>string; </a:t>
            </a:r>
            <a:r>
              <a:rPr sz="2750" spc="-45" dirty="0">
                <a:latin typeface="Times New Roman"/>
                <a:cs typeface="Times New Roman"/>
              </a:rPr>
              <a:t>it </a:t>
            </a:r>
            <a:r>
              <a:rPr sz="2750" spc="-15" dirty="0">
                <a:latin typeface="Times New Roman"/>
                <a:cs typeface="Times New Roman"/>
              </a:rPr>
              <a:t>starts </a:t>
            </a:r>
            <a:r>
              <a:rPr sz="2750" spc="-10" dirty="0">
                <a:latin typeface="Times New Roman"/>
                <a:cs typeface="Times New Roman"/>
              </a:rPr>
              <a:t>from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15" dirty="0">
                <a:latin typeface="Times New Roman"/>
                <a:cs typeface="Times New Roman"/>
              </a:rPr>
              <a:t>rightmost  </a:t>
            </a:r>
            <a:r>
              <a:rPr sz="2750" spc="-20" dirty="0">
                <a:latin typeface="Times New Roman"/>
                <a:cs typeface="Times New Roman"/>
              </a:rPr>
              <a:t>character, </a:t>
            </a:r>
            <a:r>
              <a:rPr sz="2750" spc="-5" dirty="0">
                <a:latin typeface="Times New Roman"/>
                <a:cs typeface="Times New Roman"/>
              </a:rPr>
              <a:t>which </a:t>
            </a:r>
            <a:r>
              <a:rPr sz="2750" spc="-45" dirty="0">
                <a:latin typeface="Times New Roman"/>
                <a:cs typeface="Times New Roman"/>
              </a:rPr>
              <a:t>is </a:t>
            </a:r>
            <a:r>
              <a:rPr sz="2750" spc="-20" dirty="0">
                <a:latin typeface="Times New Roman"/>
                <a:cs typeface="Times New Roman"/>
              </a:rPr>
              <a:t>indicated </a:t>
            </a:r>
            <a:r>
              <a:rPr sz="2750" spc="-10" dirty="0">
                <a:latin typeface="Times New Roman"/>
                <a:cs typeface="Times New Roman"/>
              </a:rPr>
              <a:t>as </a:t>
            </a:r>
            <a:r>
              <a:rPr sz="2750" spc="-15" dirty="0">
                <a:latin typeface="Times New Roman"/>
                <a:cs typeface="Times New Roman"/>
              </a:rPr>
              <a:t>-1. </a:t>
            </a:r>
            <a:r>
              <a:rPr sz="2750" spc="30" dirty="0">
                <a:latin typeface="Times New Roman"/>
                <a:cs typeface="Times New Roman"/>
              </a:rPr>
              <a:t>The </a:t>
            </a:r>
            <a:r>
              <a:rPr sz="2750" spc="-5" dirty="0">
                <a:latin typeface="Times New Roman"/>
                <a:cs typeface="Times New Roman"/>
              </a:rPr>
              <a:t>second </a:t>
            </a:r>
            <a:r>
              <a:rPr sz="2750" spc="-15" dirty="0">
                <a:latin typeface="Times New Roman"/>
                <a:cs typeface="Times New Roman"/>
              </a:rPr>
              <a:t>rightmost </a:t>
            </a:r>
            <a:r>
              <a:rPr sz="2750" spc="-20" dirty="0">
                <a:latin typeface="Times New Roman"/>
                <a:cs typeface="Times New Roman"/>
              </a:rPr>
              <a:t>index  </a:t>
            </a:r>
            <a:r>
              <a:rPr sz="2750" spc="-30" dirty="0">
                <a:latin typeface="Times New Roman"/>
                <a:cs typeface="Times New Roman"/>
              </a:rPr>
              <a:t>indicates	</a:t>
            </a:r>
            <a:r>
              <a:rPr sz="2750" spc="-15" dirty="0">
                <a:latin typeface="Times New Roman"/>
                <a:cs typeface="Times New Roman"/>
              </a:rPr>
              <a:t>-2,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-5" dirty="0">
                <a:latin typeface="Times New Roman"/>
                <a:cs typeface="Times New Roman"/>
              </a:rPr>
              <a:t>so </a:t>
            </a:r>
            <a:r>
              <a:rPr sz="2750" spc="5" dirty="0">
                <a:latin typeface="Times New Roman"/>
                <a:cs typeface="Times New Roman"/>
              </a:rPr>
              <a:t>on. </a:t>
            </a:r>
            <a:r>
              <a:rPr sz="2750" spc="-15" dirty="0">
                <a:latin typeface="Times New Roman"/>
                <a:cs typeface="Times New Roman"/>
              </a:rPr>
              <a:t>Consider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20" dirty="0">
                <a:latin typeface="Times New Roman"/>
                <a:cs typeface="Times New Roman"/>
              </a:rPr>
              <a:t>following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image.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4654" y="3344887"/>
            <a:ext cx="3543300" cy="300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19151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357998" y="1968526"/>
            <a:ext cx="7179946" cy="4699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2852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String</a:t>
            </a:r>
            <a:r>
              <a:rPr spc="-360" dirty="0"/>
              <a:t> </a:t>
            </a:r>
            <a:r>
              <a:rPr spc="10" dirty="0"/>
              <a:t>Slicing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02673"/>
            <a:ext cx="8288020" cy="20764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-15" dirty="0">
                <a:latin typeface="Calibri"/>
                <a:cs typeface="Calibri"/>
              </a:rPr>
              <a:t>is used for </a:t>
            </a:r>
            <a:r>
              <a:rPr sz="2750" spc="-10" dirty="0">
                <a:latin typeface="Calibri"/>
                <a:cs typeface="Calibri"/>
              </a:rPr>
              <a:t>obtaining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substring </a:t>
            </a:r>
            <a:r>
              <a:rPr sz="2750" spc="-5" dirty="0">
                <a:latin typeface="Calibri"/>
                <a:cs typeface="Calibri"/>
              </a:rPr>
              <a:t>from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given</a:t>
            </a:r>
            <a:r>
              <a:rPr sz="2750" spc="59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string.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5" dirty="0">
                <a:latin typeface="Calibri"/>
                <a:cs typeface="Calibri"/>
              </a:rPr>
              <a:t>be </a:t>
            </a:r>
            <a:r>
              <a:rPr sz="2750" spc="5" dirty="0">
                <a:latin typeface="Calibri"/>
                <a:cs typeface="Calibri"/>
              </a:rPr>
              <a:t>done </a:t>
            </a:r>
            <a:r>
              <a:rPr sz="2750" spc="-10" dirty="0">
                <a:latin typeface="Calibri"/>
                <a:cs typeface="Calibri"/>
              </a:rPr>
              <a:t>in two</a:t>
            </a:r>
            <a:r>
              <a:rPr sz="2750" spc="3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ways:</a:t>
            </a:r>
            <a:endParaRPr sz="27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755"/>
              </a:spcBef>
              <a:buSzPct val="96363"/>
              <a:buFont typeface="Wingdings"/>
              <a:buChar char=""/>
              <a:tabLst>
                <a:tab pos="299085" algn="l"/>
              </a:tabLst>
            </a:pPr>
            <a:r>
              <a:rPr sz="2750" spc="-15" dirty="0">
                <a:latin typeface="Calibri"/>
                <a:cs typeface="Calibri"/>
              </a:rPr>
              <a:t>slice(  </a:t>
            </a:r>
            <a:r>
              <a:rPr sz="2750" spc="5" dirty="0">
                <a:latin typeface="Calibri"/>
                <a:cs typeface="Calibri"/>
              </a:rPr>
              <a:t>)</a:t>
            </a:r>
            <a:r>
              <a:rPr sz="2750" spc="-40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constructor</a:t>
            </a:r>
            <a:endParaRPr sz="27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680"/>
              </a:spcBef>
              <a:buSzPct val="96363"/>
              <a:buFont typeface="Wingdings"/>
              <a:buChar char=""/>
              <a:tabLst>
                <a:tab pos="299085" algn="l"/>
              </a:tabLst>
            </a:pPr>
            <a:r>
              <a:rPr sz="2750" spc="-15" dirty="0">
                <a:latin typeface="Calibri"/>
                <a:cs typeface="Calibri"/>
              </a:rPr>
              <a:t>Extending</a:t>
            </a:r>
            <a:r>
              <a:rPr sz="2750" spc="2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indexing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41382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slice( </a:t>
            </a:r>
            <a:r>
              <a:rPr spc="5" dirty="0"/>
              <a:t>)</a:t>
            </a:r>
            <a:r>
              <a:rPr spc="-430" dirty="0"/>
              <a:t> </a:t>
            </a:r>
            <a:r>
              <a:rPr spc="-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54" y="1765994"/>
            <a:ext cx="10198735" cy="41744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1103630" indent="-229235">
              <a:lnSpc>
                <a:spcPct val="794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10" dirty="0">
                <a:latin typeface="Calibri"/>
                <a:cs typeface="Calibri"/>
              </a:rPr>
              <a:t>It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creates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slice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representing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set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indices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specified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  </a:t>
            </a:r>
            <a:r>
              <a:rPr sz="2600" spc="-10" dirty="0">
                <a:latin typeface="Calibri"/>
                <a:cs typeface="Calibri"/>
              </a:rPr>
              <a:t>range(start,stop,step).</a:t>
            </a:r>
            <a:endParaRPr sz="2600">
              <a:latin typeface="Calibri"/>
              <a:cs typeface="Calibri"/>
            </a:endParaRPr>
          </a:p>
          <a:p>
            <a:pPr marL="231775" marR="8569960" indent="-219710">
              <a:lnSpc>
                <a:spcPct val="110700"/>
              </a:lnSpc>
              <a:spcBef>
                <a:spcPts val="7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5" dirty="0">
                <a:latin typeface="Calibri"/>
                <a:cs typeface="Calibri"/>
              </a:rPr>
              <a:t>Syntax:  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30" dirty="0">
                <a:latin typeface="Calibri"/>
                <a:cs typeface="Calibri"/>
              </a:rPr>
              <a:t>(s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09"/>
              </a:spcBef>
            </a:pPr>
            <a:r>
              <a:rPr sz="2600" dirty="0">
                <a:latin typeface="Calibri"/>
                <a:cs typeface="Calibri"/>
              </a:rPr>
              <a:t>slice(start,stop,step)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b="1" spc="5" dirty="0">
                <a:latin typeface="Calibri"/>
                <a:cs typeface="Calibri"/>
              </a:rPr>
              <a:t>start</a:t>
            </a:r>
            <a:r>
              <a:rPr sz="2600" spc="5" dirty="0">
                <a:latin typeface="Calibri"/>
                <a:cs typeface="Calibri"/>
              </a:rPr>
              <a:t>-Starting </a:t>
            </a:r>
            <a:r>
              <a:rPr sz="2600" spc="-25" dirty="0">
                <a:latin typeface="Calibri"/>
                <a:cs typeface="Calibri"/>
              </a:rPr>
              <a:t>index </a:t>
            </a:r>
            <a:r>
              <a:rPr sz="2600" spc="-5" dirty="0">
                <a:latin typeface="Calibri"/>
                <a:cs typeface="Calibri"/>
              </a:rPr>
              <a:t>where </a:t>
            </a:r>
            <a:r>
              <a:rPr sz="2600" spc="5" dirty="0">
                <a:latin typeface="Calibri"/>
                <a:cs typeface="Calibri"/>
              </a:rPr>
              <a:t>slicing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object</a:t>
            </a:r>
            <a:r>
              <a:rPr sz="2600" spc="-15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starts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600" b="1" spc="5" dirty="0">
                <a:latin typeface="Calibri"/>
                <a:cs typeface="Calibri"/>
              </a:rPr>
              <a:t>stop</a:t>
            </a:r>
            <a:r>
              <a:rPr sz="2600" spc="5" dirty="0">
                <a:latin typeface="Calibri"/>
                <a:cs typeface="Calibri"/>
              </a:rPr>
              <a:t>-Ending </a:t>
            </a:r>
            <a:r>
              <a:rPr sz="2600" spc="-25" dirty="0">
                <a:latin typeface="Calibri"/>
                <a:cs typeface="Calibri"/>
              </a:rPr>
              <a:t>index </a:t>
            </a:r>
            <a:r>
              <a:rPr sz="2600" spc="-5" dirty="0">
                <a:latin typeface="Calibri"/>
                <a:cs typeface="Calibri"/>
              </a:rPr>
              <a:t>where </a:t>
            </a:r>
            <a:r>
              <a:rPr sz="2600" spc="5" dirty="0">
                <a:latin typeface="Calibri"/>
                <a:cs typeface="Calibri"/>
              </a:rPr>
              <a:t>the slicing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object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stops</a:t>
            </a:r>
            <a:endParaRPr sz="2600">
              <a:latin typeface="Calibri"/>
              <a:cs typeface="Calibri"/>
            </a:endParaRPr>
          </a:p>
          <a:p>
            <a:pPr marL="241300" marR="572135" indent="-229235">
              <a:lnSpc>
                <a:spcPct val="79400"/>
              </a:lnSpc>
              <a:spcBef>
                <a:spcPts val="1055"/>
              </a:spcBef>
            </a:pPr>
            <a:r>
              <a:rPr sz="2600" b="1" spc="15" dirty="0">
                <a:latin typeface="Calibri"/>
                <a:cs typeface="Calibri"/>
              </a:rPr>
              <a:t>step</a:t>
            </a:r>
            <a:r>
              <a:rPr sz="2600" spc="15" dirty="0">
                <a:latin typeface="Calibri"/>
                <a:cs typeface="Calibri"/>
              </a:rPr>
              <a:t>-It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optional argument </a:t>
            </a:r>
            <a:r>
              <a:rPr sz="2600" spc="1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determines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increment</a:t>
            </a:r>
            <a:r>
              <a:rPr sz="2600" spc="-4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  </a:t>
            </a:r>
            <a:r>
              <a:rPr sz="2600" spc="10" dirty="0">
                <a:latin typeface="Calibri"/>
                <a:cs typeface="Calibri"/>
              </a:rPr>
              <a:t>each </a:t>
            </a:r>
            <a:r>
              <a:rPr sz="2600" spc="-25" dirty="0">
                <a:latin typeface="Calibri"/>
                <a:cs typeface="Calibri"/>
              </a:rPr>
              <a:t>index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slicing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b="1" dirty="0">
                <a:latin typeface="Calibri"/>
                <a:cs typeface="Calibri"/>
              </a:rPr>
              <a:t>Return </a:t>
            </a:r>
            <a:r>
              <a:rPr sz="2600" b="1" spc="-5" dirty="0">
                <a:latin typeface="Calibri"/>
                <a:cs typeface="Calibri"/>
              </a:rPr>
              <a:t>Type</a:t>
            </a:r>
            <a:r>
              <a:rPr sz="2600" spc="-5" dirty="0">
                <a:latin typeface="Calibri"/>
                <a:cs typeface="Calibri"/>
              </a:rPr>
              <a:t>-Returns </a:t>
            </a:r>
            <a:r>
              <a:rPr sz="2600" spc="1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sliced </a:t>
            </a:r>
            <a:r>
              <a:rPr sz="2600" spc="-10" dirty="0">
                <a:latin typeface="Calibri"/>
                <a:cs typeface="Calibri"/>
              </a:rPr>
              <a:t>object </a:t>
            </a:r>
            <a:r>
              <a:rPr sz="2600" dirty="0">
                <a:latin typeface="Calibri"/>
                <a:cs typeface="Calibri"/>
              </a:rPr>
              <a:t>containing </a:t>
            </a:r>
            <a:r>
              <a:rPr sz="2600" spc="-5" dirty="0">
                <a:latin typeface="Calibri"/>
                <a:cs typeface="Calibri"/>
              </a:rPr>
              <a:t>elements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given </a:t>
            </a:r>
            <a:r>
              <a:rPr sz="2600" spc="-15" dirty="0">
                <a:latin typeface="Calibri"/>
                <a:cs typeface="Calibri"/>
              </a:rPr>
              <a:t>range</a:t>
            </a:r>
            <a:r>
              <a:rPr sz="2600" spc="-4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24536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C</a:t>
            </a:r>
            <a:r>
              <a:rPr spc="40" dirty="0"/>
              <a:t>O</a:t>
            </a:r>
            <a:r>
              <a:rPr spc="-30" dirty="0"/>
              <a:t>NT</a:t>
            </a:r>
            <a:r>
              <a:rPr spc="-55" dirty="0"/>
              <a:t>E</a:t>
            </a:r>
            <a:r>
              <a:rPr spc="-30" dirty="0"/>
              <a:t>NT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63" y="1702673"/>
            <a:ext cx="8352790" cy="4127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0" dirty="0">
                <a:latin typeface="Calibri"/>
                <a:cs typeface="Calibri"/>
              </a:rPr>
              <a:t>map()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function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latin typeface="Calibri"/>
                <a:cs typeface="Calibri"/>
              </a:rPr>
              <a:t>Strings, </a:t>
            </a:r>
            <a:r>
              <a:rPr sz="2750" spc="-25" dirty="0">
                <a:latin typeface="Calibri"/>
                <a:cs typeface="Calibri"/>
              </a:rPr>
              <a:t>indexing,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Slicing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Built-in </a:t>
            </a:r>
            <a:r>
              <a:rPr sz="2750" spc="-10" dirty="0">
                <a:latin typeface="Calibri"/>
                <a:cs typeface="Calibri"/>
              </a:rPr>
              <a:t>String</a:t>
            </a:r>
            <a:r>
              <a:rPr sz="2750" spc="-1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methods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Lists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Dictionaries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40" dirty="0">
                <a:latin typeface="Calibri"/>
                <a:cs typeface="Calibri"/>
              </a:rPr>
              <a:t>Tuples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latin typeface="Calibri"/>
                <a:cs typeface="Calibri"/>
              </a:rPr>
              <a:t>Files: </a:t>
            </a:r>
            <a:r>
              <a:rPr sz="2750" spc="-10" dirty="0">
                <a:latin typeface="Calibri"/>
                <a:cs typeface="Calibri"/>
              </a:rPr>
              <a:t>Opening 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10" dirty="0">
                <a:latin typeface="Calibri"/>
                <a:cs typeface="Calibri"/>
              </a:rPr>
              <a:t>– </a:t>
            </a:r>
            <a:r>
              <a:rPr sz="2750" spc="5" dirty="0">
                <a:latin typeface="Calibri"/>
                <a:cs typeface="Calibri"/>
              </a:rPr>
              <a:t>modes: </a:t>
            </a:r>
            <a:r>
              <a:rPr sz="2750" dirty="0">
                <a:latin typeface="Calibri"/>
                <a:cs typeface="Calibri"/>
              </a:rPr>
              <a:t>read, </a:t>
            </a:r>
            <a:r>
              <a:rPr sz="2750" spc="-10" dirty="0">
                <a:latin typeface="Calibri"/>
                <a:cs typeface="Calibri"/>
              </a:rPr>
              <a:t>write,</a:t>
            </a:r>
            <a:r>
              <a:rPr sz="2750" spc="4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append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Reading </a:t>
            </a:r>
            <a:r>
              <a:rPr sz="2750" spc="-5" dirty="0">
                <a:latin typeface="Calibri"/>
                <a:cs typeface="Calibri"/>
              </a:rPr>
              <a:t>from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15" dirty="0">
                <a:latin typeface="Calibri"/>
                <a:cs typeface="Calibri"/>
              </a:rPr>
              <a:t>writing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file, </a:t>
            </a:r>
            <a:r>
              <a:rPr sz="2750" spc="-5" dirty="0">
                <a:latin typeface="Calibri"/>
                <a:cs typeface="Calibri"/>
              </a:rPr>
              <a:t>closing, </a:t>
            </a:r>
            <a:r>
              <a:rPr sz="2750" spc="-20" dirty="0">
                <a:latin typeface="Calibri"/>
                <a:cs typeface="Calibri"/>
              </a:rPr>
              <a:t>deleting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22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file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19151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8820" y="1702666"/>
            <a:ext cx="2030095" cy="25914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784225">
              <a:lnSpc>
                <a:spcPct val="100000"/>
              </a:lnSpc>
              <a:spcBef>
                <a:spcPts val="850"/>
              </a:spcBef>
            </a:pPr>
            <a:r>
              <a:rPr sz="275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7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275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75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7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275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  <a:p>
            <a:pPr marL="12700" marR="203835" indent="17780">
              <a:lnSpc>
                <a:spcPts val="4060"/>
              </a:lnSpc>
              <a:spcBef>
                <a:spcPts val="254"/>
              </a:spcBef>
            </a:pPr>
            <a:r>
              <a:rPr sz="2750" spc="-10" dirty="0">
                <a:latin typeface="Calibri"/>
                <a:cs typeface="Calibri"/>
              </a:rPr>
              <a:t>String </a:t>
            </a:r>
            <a:r>
              <a:rPr sz="2750" spc="-15" dirty="0">
                <a:latin typeface="Calibri"/>
                <a:cs typeface="Calibri"/>
              </a:rPr>
              <a:t>slicing  </a:t>
            </a:r>
            <a:r>
              <a:rPr sz="2750" dirty="0">
                <a:latin typeface="Calibri"/>
                <a:cs typeface="Calibri"/>
              </a:rPr>
              <a:t>AST</a:t>
            </a:r>
            <a:endParaRPr sz="275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415"/>
              </a:spcBef>
            </a:pPr>
            <a:r>
              <a:rPr sz="2750" spc="10" dirty="0">
                <a:latin typeface="Calibri"/>
                <a:cs typeface="Calibri"/>
              </a:rPr>
              <a:t>SR</a:t>
            </a:r>
            <a:endParaRPr sz="275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755"/>
              </a:spcBef>
            </a:pPr>
            <a:r>
              <a:rPr sz="2750" spc="-60" dirty="0">
                <a:latin typeface="Calibri"/>
                <a:cs typeface="Calibri"/>
              </a:rPr>
              <a:t>GITA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68" y="1702666"/>
            <a:ext cx="3033395" cy="4127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spc="-5" dirty="0">
                <a:latin typeface="Calibri"/>
                <a:cs typeface="Calibri"/>
              </a:rPr>
              <a:t>String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‘ASTRING’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10" dirty="0">
                <a:latin typeface="Calibri"/>
                <a:cs typeface="Calibri"/>
              </a:rPr>
              <a:t>S1 =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slice(3)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10" dirty="0">
                <a:latin typeface="Calibri"/>
                <a:cs typeface="Calibri"/>
              </a:rPr>
              <a:t>S2 =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slice(1,5,2)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10" dirty="0">
                <a:latin typeface="Calibri"/>
                <a:cs typeface="Calibri"/>
              </a:rPr>
              <a:t>S3 =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slice(-1,-12,-2)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22100"/>
              </a:lnSpc>
              <a:spcBef>
                <a:spcPts val="25"/>
              </a:spcBef>
              <a:tabLst>
                <a:tab pos="1892300" algn="l"/>
              </a:tabLst>
            </a:pPr>
            <a:r>
              <a:rPr sz="2750" spc="-20" dirty="0">
                <a:latin typeface="Calibri"/>
                <a:cs typeface="Calibri"/>
              </a:rPr>
              <a:t>p</a:t>
            </a:r>
            <a:r>
              <a:rPr sz="2750" spc="10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</a:t>
            </a:r>
            <a:r>
              <a:rPr sz="2750" spc="-20" dirty="0">
                <a:latin typeface="Calibri"/>
                <a:cs typeface="Calibri"/>
              </a:rPr>
              <a:t>nt</a:t>
            </a:r>
            <a:r>
              <a:rPr sz="2750" spc="-10" dirty="0">
                <a:latin typeface="Calibri"/>
                <a:cs typeface="Calibri"/>
              </a:rPr>
              <a:t>(</a:t>
            </a:r>
            <a:r>
              <a:rPr sz="2750" spc="-25" dirty="0">
                <a:latin typeface="Calibri"/>
                <a:cs typeface="Calibri"/>
              </a:rPr>
              <a:t>“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-20" dirty="0">
                <a:latin typeface="Calibri"/>
                <a:cs typeface="Calibri"/>
              </a:rPr>
              <a:t>t</a:t>
            </a:r>
            <a:r>
              <a:rPr sz="2750" spc="10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</a:t>
            </a:r>
            <a:r>
              <a:rPr sz="2750" spc="-20" dirty="0">
                <a:latin typeface="Calibri"/>
                <a:cs typeface="Calibri"/>
              </a:rPr>
              <a:t>n</a:t>
            </a:r>
            <a:r>
              <a:rPr sz="2750" spc="10" dirty="0">
                <a:latin typeface="Calibri"/>
                <a:cs typeface="Calibri"/>
              </a:rPr>
              <a:t>g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s</a:t>
            </a:r>
            <a:r>
              <a:rPr sz="2750" spc="-35" dirty="0">
                <a:latin typeface="Calibri"/>
                <a:cs typeface="Calibri"/>
              </a:rPr>
              <a:t>li</a:t>
            </a:r>
            <a:r>
              <a:rPr sz="2750" spc="35" dirty="0">
                <a:latin typeface="Calibri"/>
                <a:cs typeface="Calibri"/>
              </a:rPr>
              <a:t>c</a:t>
            </a:r>
            <a:r>
              <a:rPr sz="2750" spc="-35" dirty="0">
                <a:latin typeface="Calibri"/>
                <a:cs typeface="Calibri"/>
              </a:rPr>
              <a:t>i</a:t>
            </a:r>
            <a:r>
              <a:rPr sz="2750" spc="-20" dirty="0">
                <a:latin typeface="Calibri"/>
                <a:cs typeface="Calibri"/>
              </a:rPr>
              <a:t>n</a:t>
            </a:r>
            <a:r>
              <a:rPr sz="2750" spc="120" dirty="0">
                <a:latin typeface="Calibri"/>
                <a:cs typeface="Calibri"/>
              </a:rPr>
              <a:t>g</a:t>
            </a:r>
            <a:r>
              <a:rPr sz="2750" spc="-25" dirty="0">
                <a:latin typeface="Calibri"/>
                <a:cs typeface="Calibri"/>
              </a:rPr>
              <a:t>”</a:t>
            </a:r>
            <a:r>
              <a:rPr sz="2750" spc="5" dirty="0">
                <a:latin typeface="Calibri"/>
                <a:cs typeface="Calibri"/>
              </a:rPr>
              <a:t>)  </a:t>
            </a:r>
            <a:r>
              <a:rPr sz="2750" spc="-5" dirty="0">
                <a:latin typeface="Calibri"/>
                <a:cs typeface="Calibri"/>
              </a:rPr>
              <a:t>print(String[s1])  print(String[s2])  print(String[s3])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42068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Extending</a:t>
            </a:r>
            <a:r>
              <a:rPr spc="-340" dirty="0"/>
              <a:t> </a:t>
            </a:r>
            <a:r>
              <a:rPr spc="-20" dirty="0"/>
              <a:t>indexing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02673"/>
            <a:ext cx="9288780" cy="15709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5" dirty="0">
                <a:latin typeface="Calibri"/>
                <a:cs typeface="Calibri"/>
              </a:rPr>
              <a:t>Indexing </a:t>
            </a:r>
            <a:r>
              <a:rPr sz="2750" spc="-15" dirty="0">
                <a:latin typeface="Calibri"/>
                <a:cs typeface="Calibri"/>
              </a:rPr>
              <a:t>syntax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5" dirty="0">
                <a:latin typeface="Calibri"/>
                <a:cs typeface="Calibri"/>
              </a:rPr>
              <a:t>be </a:t>
            </a:r>
            <a:r>
              <a:rPr sz="2750" spc="-15" dirty="0">
                <a:latin typeface="Calibri"/>
                <a:cs typeface="Calibri"/>
              </a:rPr>
              <a:t>used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substitute </a:t>
            </a:r>
            <a:r>
              <a:rPr sz="2750" spc="-15" dirty="0">
                <a:latin typeface="Calibri"/>
                <a:cs typeface="Calibri"/>
              </a:rPr>
              <a:t>for </a:t>
            </a:r>
            <a:r>
              <a:rPr sz="2750" spc="-10" dirty="0">
                <a:latin typeface="Calibri"/>
                <a:cs typeface="Calibri"/>
              </a:rPr>
              <a:t>the slice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object.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5" dirty="0">
                <a:latin typeface="Calibri"/>
                <a:cs typeface="Calibri"/>
              </a:rPr>
              <a:t>String[start:end:step]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19151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57" y="1702666"/>
            <a:ext cx="3602990" cy="31064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415290">
              <a:lnSpc>
                <a:spcPct val="122100"/>
              </a:lnSpc>
              <a:spcBef>
                <a:spcPts val="120"/>
              </a:spcBef>
            </a:pPr>
            <a:r>
              <a:rPr sz="2750" spc="-5" dirty="0">
                <a:latin typeface="Calibri"/>
                <a:cs typeface="Calibri"/>
              </a:rPr>
              <a:t>String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30" dirty="0">
                <a:latin typeface="Calibri"/>
                <a:cs typeface="Calibri"/>
              </a:rPr>
              <a:t>‘ASTRING’  </a:t>
            </a:r>
            <a:r>
              <a:rPr sz="2750" spc="-15" dirty="0">
                <a:latin typeface="Calibri"/>
                <a:cs typeface="Calibri"/>
              </a:rPr>
              <a:t>print(String[ </a:t>
            </a:r>
            <a:r>
              <a:rPr sz="2750" spc="5" dirty="0">
                <a:latin typeface="Calibri"/>
                <a:cs typeface="Calibri"/>
              </a:rPr>
              <a:t>:3])  </a:t>
            </a:r>
            <a:r>
              <a:rPr sz="2750" dirty="0">
                <a:latin typeface="Calibri"/>
                <a:cs typeface="Calibri"/>
              </a:rPr>
              <a:t>print(String[1:5:2])  </a:t>
            </a:r>
            <a:r>
              <a:rPr sz="2750" spc="-20" dirty="0">
                <a:latin typeface="Calibri"/>
                <a:cs typeface="Calibri"/>
              </a:rPr>
              <a:t>p</a:t>
            </a:r>
            <a:r>
              <a:rPr sz="2750" spc="10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</a:t>
            </a:r>
            <a:r>
              <a:rPr sz="2750" spc="-20" dirty="0">
                <a:latin typeface="Calibri"/>
                <a:cs typeface="Calibri"/>
              </a:rPr>
              <a:t>nt</a:t>
            </a:r>
            <a:r>
              <a:rPr sz="2750" spc="-10" dirty="0">
                <a:latin typeface="Calibri"/>
                <a:cs typeface="Calibri"/>
              </a:rPr>
              <a:t>(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-20" dirty="0">
                <a:latin typeface="Calibri"/>
                <a:cs typeface="Calibri"/>
              </a:rPr>
              <a:t>t</a:t>
            </a:r>
            <a:r>
              <a:rPr sz="2750" spc="10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</a:t>
            </a:r>
            <a:r>
              <a:rPr sz="2750" spc="-20" dirty="0">
                <a:latin typeface="Calibri"/>
                <a:cs typeface="Calibri"/>
              </a:rPr>
              <a:t>ng</a:t>
            </a:r>
            <a:r>
              <a:rPr sz="2750" spc="40" dirty="0">
                <a:latin typeface="Calibri"/>
                <a:cs typeface="Calibri"/>
              </a:rPr>
              <a:t>[</a:t>
            </a:r>
            <a:r>
              <a:rPr sz="2750" spc="-25" dirty="0">
                <a:latin typeface="Calibri"/>
                <a:cs typeface="Calibri"/>
              </a:rPr>
              <a:t>-</a:t>
            </a:r>
            <a:r>
              <a:rPr sz="2750" spc="30" dirty="0">
                <a:latin typeface="Calibri"/>
                <a:cs typeface="Calibri"/>
              </a:rPr>
              <a:t>1</a:t>
            </a:r>
            <a:r>
              <a:rPr sz="2750" spc="5" dirty="0">
                <a:latin typeface="Calibri"/>
                <a:cs typeface="Calibri"/>
              </a:rPr>
              <a:t>:</a:t>
            </a:r>
            <a:r>
              <a:rPr sz="2750" spc="-20" dirty="0">
                <a:latin typeface="Calibri"/>
                <a:cs typeface="Calibri"/>
              </a:rPr>
              <a:t>-</a:t>
            </a:r>
            <a:r>
              <a:rPr sz="2750" spc="30" dirty="0">
                <a:latin typeface="Calibri"/>
                <a:cs typeface="Calibri"/>
              </a:rPr>
              <a:t>12</a:t>
            </a:r>
            <a:r>
              <a:rPr sz="2750" spc="80" dirty="0">
                <a:latin typeface="Calibri"/>
                <a:cs typeface="Calibri"/>
              </a:rPr>
              <a:t>:</a:t>
            </a:r>
            <a:r>
              <a:rPr sz="2750" spc="-25" dirty="0">
                <a:latin typeface="Calibri"/>
                <a:cs typeface="Calibri"/>
              </a:rPr>
              <a:t>-</a:t>
            </a:r>
            <a:r>
              <a:rPr sz="2750" spc="25" dirty="0">
                <a:latin typeface="Calibri"/>
                <a:cs typeface="Calibri"/>
              </a:rPr>
              <a:t>2</a:t>
            </a:r>
            <a:r>
              <a:rPr sz="2750" spc="-20" dirty="0">
                <a:latin typeface="Calibri"/>
                <a:cs typeface="Calibri"/>
              </a:rPr>
              <a:t>]</a:t>
            </a:r>
            <a:r>
              <a:rPr sz="2750" spc="5" dirty="0"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print(“\nReverse</a:t>
            </a:r>
            <a:r>
              <a:rPr sz="2750" spc="27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String”)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1950085" algn="l"/>
              </a:tabLst>
            </a:pPr>
            <a:r>
              <a:rPr sz="2750" spc="-15" dirty="0">
                <a:latin typeface="Calibri"/>
                <a:cs typeface="Calibri"/>
              </a:rPr>
              <a:t>print(String[:</a:t>
            </a:r>
            <a:r>
              <a:rPr sz="2750" spc="-15" dirty="0">
                <a:latin typeface="Times New Roman"/>
                <a:cs typeface="Times New Roman"/>
              </a:rPr>
              <a:t>	</a:t>
            </a:r>
            <a:r>
              <a:rPr sz="2750" spc="-5" dirty="0">
                <a:latin typeface="Calibri"/>
                <a:cs typeface="Calibri"/>
              </a:rPr>
              <a:t>:-1])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315" y="1702666"/>
            <a:ext cx="2151380" cy="31064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850"/>
              </a:spcBef>
            </a:pPr>
            <a:r>
              <a:rPr sz="275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750">
              <a:latin typeface="Calibri"/>
              <a:cs typeface="Calibri"/>
            </a:endParaRPr>
          </a:p>
          <a:p>
            <a:pPr marL="12700" marR="1447165" indent="27305">
              <a:lnSpc>
                <a:spcPct val="121800"/>
              </a:lnSpc>
              <a:spcBef>
                <a:spcPts val="35"/>
              </a:spcBef>
            </a:pPr>
            <a:r>
              <a:rPr sz="2750" dirty="0">
                <a:latin typeface="Calibri"/>
                <a:cs typeface="Calibri"/>
              </a:rPr>
              <a:t>AST  </a:t>
            </a:r>
            <a:r>
              <a:rPr sz="2750" spc="5" dirty="0">
                <a:latin typeface="Calibri"/>
                <a:cs typeface="Calibri"/>
              </a:rPr>
              <a:t>SR  </a:t>
            </a:r>
            <a:r>
              <a:rPr sz="2750" spc="-60" dirty="0">
                <a:latin typeface="Calibri"/>
                <a:cs typeface="Calibri"/>
              </a:rPr>
              <a:t>GITA</a:t>
            </a:r>
            <a:endParaRPr sz="275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755"/>
              </a:spcBef>
            </a:pPr>
            <a:r>
              <a:rPr sz="2750" spc="-20" dirty="0">
                <a:latin typeface="Calibri"/>
                <a:cs typeface="Calibri"/>
              </a:rPr>
              <a:t>Reverse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String</a:t>
            </a:r>
            <a:endParaRPr sz="275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755"/>
              </a:spcBef>
            </a:pPr>
            <a:r>
              <a:rPr sz="2750" spc="5" dirty="0">
                <a:latin typeface="Calibri"/>
                <a:cs typeface="Calibri"/>
              </a:rPr>
              <a:t>GNIRTSA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51974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10" dirty="0"/>
              <a:t>Built-in </a:t>
            </a:r>
            <a:r>
              <a:rPr u="none" spc="5" dirty="0"/>
              <a:t>String</a:t>
            </a:r>
            <a:r>
              <a:rPr u="none" spc="-215" dirty="0"/>
              <a:t> </a:t>
            </a:r>
            <a:r>
              <a:rPr u="none" spc="15" dirty="0"/>
              <a:t>methods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60153"/>
          <a:ext cx="6544943" cy="4312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0389"/>
                <a:gridCol w="4694554"/>
              </a:tblGrid>
              <a:tr h="37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capitalize()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Converts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8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upper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isalpha()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58102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 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alphabet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6400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islower()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34975">
                        <a:lnSpc>
                          <a:spcPct val="1008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8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 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lower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isupper()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34975">
                        <a:lnSpc>
                          <a:spcPct val="1008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8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 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upper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lower()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Converts 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into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lower</a:t>
                      </a:r>
                      <a:r>
                        <a:rPr sz="1800" spc="-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replace()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704850">
                        <a:lnSpc>
                          <a:spcPct val="1008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 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 where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specified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is 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replaced with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specified</a:t>
                      </a:r>
                      <a:r>
                        <a:rPr sz="18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6401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split()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323850">
                        <a:lnSpc>
                          <a:spcPct val="100800"/>
                        </a:lnSpc>
                        <a:spcBef>
                          <a:spcPts val="254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Splits</a:t>
                      </a:r>
                      <a:r>
                        <a:rPr sz="18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separator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list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1850" y="1819280"/>
          <a:ext cx="10515600" cy="2966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/>
                <a:gridCol w="8637905"/>
              </a:tblGrid>
              <a:tr h="3708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upper()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Converts 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into upper</a:t>
                      </a:r>
                      <a:r>
                        <a:rPr sz="1800" spc="-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count()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occurrences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substring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find()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occurrence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substring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index()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substring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join()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 a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concatenated</a:t>
                      </a:r>
                      <a:r>
                        <a:rPr sz="18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partition()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 a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Tuple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len()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the length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12527"/>
            <a:ext cx="2183765" cy="94106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dirty="0">
                <a:latin typeface="Calibri"/>
                <a:cs typeface="Calibri"/>
              </a:rPr>
              <a:t>a = </a:t>
            </a:r>
            <a:r>
              <a:rPr sz="2400" spc="-15" dirty="0">
                <a:latin typeface="Calibri"/>
                <a:cs typeface="Calibri"/>
              </a:rPr>
              <a:t>“Hello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World”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print(len(a))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6808" y="1712527"/>
            <a:ext cx="1101090" cy="94106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UT</a:t>
            </a:r>
            <a:endParaRPr sz="2400">
              <a:latin typeface="Calibri"/>
              <a:cs typeface="Calibri"/>
            </a:endParaRPr>
          </a:p>
          <a:p>
            <a:pPr marL="509905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latin typeface="Calibri"/>
                <a:cs typeface="Calibri"/>
              </a:rPr>
              <a:t>13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5440" y="3634991"/>
            <a:ext cx="14909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Hello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World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1" y="3086111"/>
            <a:ext cx="7495540" cy="23050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dirty="0">
                <a:latin typeface="Calibri"/>
                <a:cs typeface="Calibri"/>
              </a:rPr>
              <a:t>a = </a:t>
            </a:r>
            <a:r>
              <a:rPr sz="2400" spc="-15" dirty="0">
                <a:latin typeface="Calibri"/>
                <a:cs typeface="Calibri"/>
              </a:rPr>
              <a:t>“Hello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World”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1955800" algn="l"/>
              </a:tabLst>
            </a:pPr>
            <a:r>
              <a:rPr sz="2400" dirty="0">
                <a:latin typeface="Calibri"/>
                <a:cs typeface="Calibri"/>
              </a:rPr>
              <a:t>print(a.strip())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#removes </a:t>
            </a:r>
            <a:r>
              <a:rPr sz="2400" spc="5" dirty="0">
                <a:latin typeface="Calibri"/>
                <a:cs typeface="Calibri"/>
              </a:rPr>
              <a:t>whitespace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beginning or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dirty="0">
                <a:latin typeface="Calibri"/>
                <a:cs typeface="Calibri"/>
              </a:rPr>
              <a:t>a = </a:t>
            </a:r>
            <a:r>
              <a:rPr sz="2400" spc="-15" dirty="0">
                <a:latin typeface="Calibri"/>
                <a:cs typeface="Calibri"/>
              </a:rPr>
              <a:t>“Hello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World”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print(a.lower())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9060" y="4998972"/>
            <a:ext cx="14243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hello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world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02666"/>
            <a:ext cx="2527935" cy="10560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spc="10" dirty="0">
                <a:latin typeface="Calibri"/>
                <a:cs typeface="Calibri"/>
              </a:rPr>
              <a:t>a = </a:t>
            </a:r>
            <a:r>
              <a:rPr sz="2750" spc="-15" dirty="0">
                <a:latin typeface="Calibri"/>
                <a:cs typeface="Calibri"/>
              </a:rPr>
              <a:t>“Hello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World”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print(a.upper())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2617" y="1702666"/>
            <a:ext cx="2140585" cy="10560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850"/>
              </a:spcBef>
            </a:pPr>
            <a:r>
              <a:rPr sz="275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5" dirty="0">
                <a:latin typeface="Calibri"/>
                <a:cs typeface="Calibri"/>
              </a:rPr>
              <a:t>HELLO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WORLD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1" y="3238631"/>
            <a:ext cx="3509010" cy="10553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750" spc="10" dirty="0">
                <a:latin typeface="Calibri"/>
                <a:cs typeface="Calibri"/>
              </a:rPr>
              <a:t>a = </a:t>
            </a:r>
            <a:r>
              <a:rPr sz="2750" spc="-15" dirty="0">
                <a:latin typeface="Calibri"/>
                <a:cs typeface="Calibri"/>
              </a:rPr>
              <a:t>“Hello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World”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5" dirty="0">
                <a:latin typeface="Calibri"/>
                <a:cs typeface="Calibri"/>
              </a:rPr>
              <a:t>print(a.replace(“H”,</a:t>
            </a:r>
            <a:r>
              <a:rPr sz="2750" spc="265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“J”))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8126" y="3844922"/>
            <a:ext cx="20351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0" dirty="0">
                <a:latin typeface="Calibri"/>
                <a:cs typeface="Calibri"/>
              </a:rPr>
              <a:t>JELLO</a:t>
            </a:r>
            <a:r>
              <a:rPr sz="2750" spc="-7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WORLD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1" y="4773677"/>
            <a:ext cx="2527935" cy="10560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spc="10" dirty="0">
                <a:latin typeface="Calibri"/>
                <a:cs typeface="Calibri"/>
              </a:rPr>
              <a:t>a = </a:t>
            </a:r>
            <a:r>
              <a:rPr sz="2750" spc="-15" dirty="0">
                <a:latin typeface="Calibri"/>
                <a:cs typeface="Calibri"/>
              </a:rPr>
              <a:t>“Hello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World”</a:t>
            </a: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spc="-30" dirty="0">
                <a:latin typeface="Calibri"/>
                <a:cs typeface="Calibri"/>
              </a:rPr>
              <a:t>print(</a:t>
            </a:r>
            <a:r>
              <a:rPr sz="2750" spc="-30" dirty="0" err="1">
                <a:latin typeface="Calibri"/>
                <a:cs typeface="Calibri"/>
              </a:rPr>
              <a:t>a.split</a:t>
            </a:r>
            <a:r>
              <a:rPr sz="2750" spc="-30" smtClean="0">
                <a:latin typeface="Calibri"/>
                <a:cs typeface="Calibri"/>
              </a:rPr>
              <a:t>(“</a:t>
            </a:r>
            <a:r>
              <a:rPr lang="en-US" sz="2750" spc="-30" smtClean="0">
                <a:latin typeface="Calibri"/>
                <a:cs typeface="Calibri"/>
              </a:rPr>
              <a:t> </a:t>
            </a:r>
            <a:r>
              <a:rPr sz="2750" spc="-30" smtClean="0">
                <a:latin typeface="Calibri"/>
                <a:cs typeface="Calibri"/>
              </a:rPr>
              <a:t>”))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6014" y="5380992"/>
            <a:ext cx="23456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45" dirty="0">
                <a:latin typeface="Calibri"/>
                <a:cs typeface="Calibri"/>
              </a:rPr>
              <a:t>[‘Hello’,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‘World’]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10058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L</a:t>
            </a:r>
            <a:r>
              <a:rPr spc="70" dirty="0"/>
              <a:t>i</a:t>
            </a:r>
            <a:r>
              <a:rPr spc="-55" dirty="0"/>
              <a:t>s</a:t>
            </a:r>
            <a:r>
              <a:rPr spc="-20" dirty="0"/>
              <a:t>t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02673"/>
            <a:ext cx="9603105" cy="25914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List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collections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elements </a:t>
            </a:r>
            <a:r>
              <a:rPr sz="2750" spc="-5" dirty="0">
                <a:latin typeface="Calibri"/>
                <a:cs typeface="Calibri"/>
              </a:rPr>
              <a:t>which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5" dirty="0">
                <a:latin typeface="Calibri"/>
                <a:cs typeface="Calibri"/>
              </a:rPr>
              <a:t>ordered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35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changeable.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Python, </a:t>
            </a:r>
            <a:r>
              <a:rPr sz="2750" spc="-25" dirty="0">
                <a:latin typeface="Calibri"/>
                <a:cs typeface="Calibri"/>
              </a:rPr>
              <a:t>lists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spc="-25" dirty="0">
                <a:latin typeface="Calibri"/>
                <a:cs typeface="Calibri"/>
              </a:rPr>
              <a:t>written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-5" dirty="0">
                <a:latin typeface="Calibri"/>
                <a:cs typeface="Calibri"/>
              </a:rPr>
              <a:t>square</a:t>
            </a:r>
            <a:r>
              <a:rPr sz="2750" spc="-229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brackets.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Example- </a:t>
            </a:r>
            <a:r>
              <a:rPr sz="2750" spc="10" dirty="0">
                <a:latin typeface="Calibri"/>
                <a:cs typeface="Calibri"/>
              </a:rPr>
              <a:t>L = </a:t>
            </a:r>
            <a:r>
              <a:rPr sz="2750" spc="5" dirty="0">
                <a:latin typeface="Calibri"/>
                <a:cs typeface="Calibri"/>
              </a:rPr>
              <a:t>[1,2,3,4]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-1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list.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Elements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stored </a:t>
            </a:r>
            <a:r>
              <a:rPr sz="2750" spc="-10" dirty="0">
                <a:latin typeface="Calibri"/>
                <a:cs typeface="Calibri"/>
              </a:rPr>
              <a:t>in the </a:t>
            </a:r>
            <a:r>
              <a:rPr sz="2750" spc="-20" dirty="0">
                <a:latin typeface="Calibri"/>
                <a:cs typeface="Calibri"/>
              </a:rPr>
              <a:t>list </a:t>
            </a:r>
            <a:r>
              <a:rPr sz="2750" spc="-10" dirty="0">
                <a:latin typeface="Calibri"/>
                <a:cs typeface="Calibri"/>
              </a:rPr>
              <a:t>separated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by </a:t>
            </a:r>
            <a:r>
              <a:rPr sz="2750" spc="25" dirty="0">
                <a:latin typeface="Calibri"/>
                <a:cs typeface="Calibri"/>
              </a:rPr>
              <a:t>commas.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Lists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5" dirty="0">
                <a:latin typeface="Calibri"/>
                <a:cs typeface="Calibri"/>
              </a:rPr>
              <a:t>store </a:t>
            </a:r>
            <a:r>
              <a:rPr sz="2750" spc="-10" dirty="0">
                <a:latin typeface="Calibri"/>
                <a:cs typeface="Calibri"/>
              </a:rPr>
              <a:t>elements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20" dirty="0">
                <a:latin typeface="Calibri"/>
                <a:cs typeface="Calibri"/>
              </a:rPr>
              <a:t>different</a:t>
            </a:r>
            <a:r>
              <a:rPr sz="2750" spc="-1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668083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Accessing</a:t>
            </a:r>
            <a:r>
              <a:rPr spc="-305" dirty="0"/>
              <a:t> </a:t>
            </a:r>
            <a:r>
              <a:rPr spc="-15" dirty="0"/>
              <a:t>elements</a:t>
            </a:r>
            <a:r>
              <a:rPr spc="-315" dirty="0"/>
              <a:t> </a:t>
            </a:r>
            <a:r>
              <a:rPr spc="15" dirty="0"/>
              <a:t>from</a:t>
            </a:r>
            <a:r>
              <a:rPr spc="-300" dirty="0"/>
              <a:t> </a:t>
            </a:r>
            <a:r>
              <a:rPr spc="15" dirty="0"/>
              <a:t>a</a:t>
            </a:r>
            <a:r>
              <a:rPr spc="-90" dirty="0"/>
              <a:t> </a:t>
            </a:r>
            <a:r>
              <a:rPr spc="25" dirty="0"/>
              <a:t>list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pc="15" dirty="0"/>
              <a:t>List</a:t>
            </a:r>
            <a:r>
              <a:rPr spc="-15" dirty="0"/>
              <a:t> </a:t>
            </a:r>
            <a:r>
              <a:rPr dirty="0"/>
              <a:t>index</a:t>
            </a:r>
          </a:p>
          <a:p>
            <a:pPr marL="12700" marR="5080">
              <a:lnSpc>
                <a:spcPts val="4060"/>
              </a:lnSpc>
              <a:spcBef>
                <a:spcPts val="254"/>
              </a:spcBef>
            </a:pPr>
            <a:r>
              <a:rPr b="0" u="none" spc="-20" dirty="0">
                <a:latin typeface="Calibri"/>
                <a:cs typeface="Calibri"/>
              </a:rPr>
              <a:t>We </a:t>
            </a:r>
            <a:r>
              <a:rPr b="0" u="none" spc="25" dirty="0">
                <a:latin typeface="Calibri"/>
                <a:cs typeface="Calibri"/>
              </a:rPr>
              <a:t>can </a:t>
            </a:r>
            <a:r>
              <a:rPr b="0" u="none" spc="-15" dirty="0">
                <a:latin typeface="Calibri"/>
                <a:cs typeface="Calibri"/>
              </a:rPr>
              <a:t>use </a:t>
            </a:r>
            <a:r>
              <a:rPr b="0" u="none" spc="-10" dirty="0">
                <a:latin typeface="Calibri"/>
                <a:cs typeface="Calibri"/>
              </a:rPr>
              <a:t>the </a:t>
            </a:r>
            <a:r>
              <a:rPr b="0" u="none" spc="-35" dirty="0">
                <a:latin typeface="Calibri"/>
                <a:cs typeface="Calibri"/>
              </a:rPr>
              <a:t>index </a:t>
            </a:r>
            <a:r>
              <a:rPr b="0" u="none" dirty="0">
                <a:latin typeface="Calibri"/>
                <a:cs typeface="Calibri"/>
              </a:rPr>
              <a:t>operator </a:t>
            </a:r>
            <a:r>
              <a:rPr b="0" u="none" spc="-5" dirty="0">
                <a:latin typeface="Calibri"/>
                <a:cs typeface="Calibri"/>
              </a:rPr>
              <a:t>‘[ ]’ to </a:t>
            </a:r>
            <a:r>
              <a:rPr b="0" u="none" spc="10" dirty="0">
                <a:latin typeface="Calibri"/>
                <a:cs typeface="Calibri"/>
              </a:rPr>
              <a:t>access </a:t>
            </a:r>
            <a:r>
              <a:rPr b="0" u="none" spc="20" dirty="0">
                <a:latin typeface="Calibri"/>
                <a:cs typeface="Calibri"/>
              </a:rPr>
              <a:t>an </a:t>
            </a:r>
            <a:r>
              <a:rPr b="0" u="none" spc="-15" dirty="0">
                <a:latin typeface="Calibri"/>
                <a:cs typeface="Calibri"/>
              </a:rPr>
              <a:t>item ina </a:t>
            </a:r>
            <a:r>
              <a:rPr b="0" u="none" spc="-25" dirty="0">
                <a:latin typeface="Calibri"/>
                <a:cs typeface="Calibri"/>
              </a:rPr>
              <a:t>list.  </a:t>
            </a:r>
            <a:r>
              <a:rPr b="0" u="none" spc="-5" dirty="0">
                <a:latin typeface="Calibri"/>
                <a:cs typeface="Calibri"/>
              </a:rPr>
              <a:t>In </a:t>
            </a:r>
            <a:r>
              <a:rPr b="0" u="none" dirty="0">
                <a:latin typeface="Calibri"/>
                <a:cs typeface="Calibri"/>
              </a:rPr>
              <a:t>Python, </a:t>
            </a:r>
            <a:r>
              <a:rPr b="0" u="none" spc="-15" dirty="0">
                <a:latin typeface="Calibri"/>
                <a:cs typeface="Calibri"/>
              </a:rPr>
              <a:t>indices </a:t>
            </a:r>
            <a:r>
              <a:rPr b="0" u="none" dirty="0">
                <a:latin typeface="Calibri"/>
                <a:cs typeface="Calibri"/>
              </a:rPr>
              <a:t>start </a:t>
            </a:r>
            <a:r>
              <a:rPr b="0" u="none" spc="15" dirty="0">
                <a:latin typeface="Calibri"/>
                <a:cs typeface="Calibri"/>
              </a:rPr>
              <a:t>at</a:t>
            </a:r>
            <a:r>
              <a:rPr b="0" u="none" spc="-100" dirty="0">
                <a:latin typeface="Calibri"/>
                <a:cs typeface="Calibri"/>
              </a:rPr>
              <a:t> </a:t>
            </a:r>
            <a:r>
              <a:rPr b="0" u="none" spc="15" dirty="0">
                <a:latin typeface="Calibri"/>
                <a:cs typeface="Calibri"/>
              </a:rPr>
              <a:t>0.</a:t>
            </a: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b="0" u="none" spc="-10" dirty="0">
                <a:latin typeface="Calibri"/>
                <a:cs typeface="Calibri"/>
              </a:rPr>
              <a:t>Example- </a:t>
            </a:r>
            <a:r>
              <a:rPr b="0" u="none" spc="-15" dirty="0">
                <a:latin typeface="Calibri"/>
                <a:cs typeface="Calibri"/>
              </a:rPr>
              <a:t>my_list </a:t>
            </a:r>
            <a:r>
              <a:rPr b="0" u="none" spc="10" dirty="0">
                <a:latin typeface="Calibri"/>
                <a:cs typeface="Calibri"/>
              </a:rPr>
              <a:t>= </a:t>
            </a:r>
            <a:r>
              <a:rPr b="0" u="none" spc="-75" dirty="0">
                <a:latin typeface="Calibri"/>
                <a:cs typeface="Calibri"/>
              </a:rPr>
              <a:t>[‘p’, </a:t>
            </a:r>
            <a:r>
              <a:rPr b="0" u="none" spc="-40" dirty="0">
                <a:latin typeface="Calibri"/>
                <a:cs typeface="Calibri"/>
              </a:rPr>
              <a:t>‘r’, </a:t>
            </a:r>
            <a:r>
              <a:rPr b="0" u="none" spc="-90" dirty="0">
                <a:latin typeface="Calibri"/>
                <a:cs typeface="Calibri"/>
              </a:rPr>
              <a:t>‘o’, </a:t>
            </a:r>
            <a:r>
              <a:rPr b="0" u="none" spc="-85" dirty="0">
                <a:latin typeface="Calibri"/>
                <a:cs typeface="Calibri"/>
              </a:rPr>
              <a:t>‘b’,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‘e’]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6170" y="3753201"/>
            <a:ext cx="2326005" cy="1561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21700"/>
              </a:lnSpc>
              <a:spcBef>
                <a:spcPts val="135"/>
              </a:spcBef>
            </a:pPr>
            <a:r>
              <a:rPr sz="2750" spc="-20" dirty="0">
                <a:latin typeface="Calibri"/>
                <a:cs typeface="Calibri"/>
              </a:rPr>
              <a:t>p</a:t>
            </a:r>
            <a:r>
              <a:rPr sz="2750" spc="10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</a:t>
            </a:r>
            <a:r>
              <a:rPr sz="2750" spc="-20" dirty="0">
                <a:latin typeface="Calibri"/>
                <a:cs typeface="Calibri"/>
              </a:rPr>
              <a:t>nt</a:t>
            </a:r>
            <a:r>
              <a:rPr sz="2750" spc="-15" dirty="0">
                <a:latin typeface="Calibri"/>
                <a:cs typeface="Calibri"/>
              </a:rPr>
              <a:t>(</a:t>
            </a:r>
            <a:r>
              <a:rPr sz="2750" spc="-25" dirty="0">
                <a:latin typeface="Calibri"/>
                <a:cs typeface="Calibri"/>
              </a:rPr>
              <a:t>m</a:t>
            </a:r>
            <a:r>
              <a:rPr sz="2750" spc="25" dirty="0">
                <a:latin typeface="Calibri"/>
                <a:cs typeface="Calibri"/>
              </a:rPr>
              <a:t>y</a:t>
            </a:r>
            <a:r>
              <a:rPr sz="2750" spc="-25" dirty="0">
                <a:latin typeface="Calibri"/>
                <a:cs typeface="Calibri"/>
              </a:rPr>
              <a:t>_</a:t>
            </a:r>
            <a:r>
              <a:rPr sz="2750" spc="-35" dirty="0">
                <a:latin typeface="Calibri"/>
                <a:cs typeface="Calibri"/>
              </a:rPr>
              <a:t>li</a:t>
            </a:r>
            <a:r>
              <a:rPr sz="2750" spc="-25" dirty="0">
                <a:latin typeface="Calibri"/>
                <a:cs typeface="Calibri"/>
              </a:rPr>
              <a:t>s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20" dirty="0">
                <a:latin typeface="Calibri"/>
                <a:cs typeface="Calibri"/>
              </a:rPr>
              <a:t>[</a:t>
            </a:r>
            <a:r>
              <a:rPr sz="2750" spc="100" dirty="0">
                <a:latin typeface="Calibri"/>
                <a:cs typeface="Calibri"/>
              </a:rPr>
              <a:t>0</a:t>
            </a:r>
            <a:r>
              <a:rPr sz="2750" spc="-20" dirty="0">
                <a:latin typeface="Calibri"/>
                <a:cs typeface="Calibri"/>
              </a:rPr>
              <a:t>]</a:t>
            </a:r>
            <a:r>
              <a:rPr sz="2750" spc="5" dirty="0">
                <a:latin typeface="Calibri"/>
                <a:cs typeface="Calibri"/>
              </a:rPr>
              <a:t>) 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Calibri"/>
                <a:cs typeface="Calibri"/>
              </a:rPr>
              <a:t>p</a:t>
            </a:r>
            <a:r>
              <a:rPr sz="2750" spc="5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int</a:t>
            </a:r>
            <a:r>
              <a:rPr sz="2750" spc="-20" dirty="0">
                <a:latin typeface="Calibri"/>
                <a:cs typeface="Calibri"/>
              </a:rPr>
              <a:t>(</a:t>
            </a:r>
            <a:r>
              <a:rPr sz="2750" spc="-25" dirty="0">
                <a:latin typeface="Calibri"/>
                <a:cs typeface="Calibri"/>
              </a:rPr>
              <a:t>m</a:t>
            </a:r>
            <a:r>
              <a:rPr sz="2750" spc="25" dirty="0">
                <a:latin typeface="Calibri"/>
                <a:cs typeface="Calibri"/>
              </a:rPr>
              <a:t>y</a:t>
            </a:r>
            <a:r>
              <a:rPr sz="2750" spc="-25" dirty="0">
                <a:latin typeface="Calibri"/>
                <a:cs typeface="Calibri"/>
              </a:rPr>
              <a:t>_</a:t>
            </a:r>
            <a:r>
              <a:rPr sz="2750" spc="-35" dirty="0">
                <a:latin typeface="Calibri"/>
                <a:cs typeface="Calibri"/>
              </a:rPr>
              <a:t>li</a:t>
            </a:r>
            <a:r>
              <a:rPr sz="2750" spc="-25" dirty="0">
                <a:latin typeface="Calibri"/>
                <a:cs typeface="Calibri"/>
              </a:rPr>
              <a:t>st</a:t>
            </a:r>
            <a:r>
              <a:rPr sz="2750" spc="-20" dirty="0">
                <a:latin typeface="Calibri"/>
                <a:cs typeface="Calibri"/>
              </a:rPr>
              <a:t>[</a:t>
            </a:r>
            <a:r>
              <a:rPr sz="2750" spc="100" dirty="0">
                <a:latin typeface="Calibri"/>
                <a:cs typeface="Calibri"/>
              </a:rPr>
              <a:t>2</a:t>
            </a:r>
            <a:r>
              <a:rPr sz="2750" spc="-20" dirty="0">
                <a:latin typeface="Calibri"/>
                <a:cs typeface="Calibri"/>
              </a:rPr>
              <a:t>]</a:t>
            </a:r>
            <a:r>
              <a:rPr sz="2750" spc="5" dirty="0">
                <a:latin typeface="Calibri"/>
                <a:cs typeface="Calibri"/>
              </a:rPr>
              <a:t>) 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Calibri"/>
                <a:cs typeface="Calibri"/>
              </a:rPr>
              <a:t>p</a:t>
            </a:r>
            <a:r>
              <a:rPr sz="2750" spc="5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int</a:t>
            </a:r>
            <a:r>
              <a:rPr sz="2750" spc="-20" dirty="0">
                <a:latin typeface="Calibri"/>
                <a:cs typeface="Calibri"/>
              </a:rPr>
              <a:t>(</a:t>
            </a:r>
            <a:r>
              <a:rPr sz="2750" spc="-25" dirty="0">
                <a:latin typeface="Calibri"/>
                <a:cs typeface="Calibri"/>
              </a:rPr>
              <a:t>m</a:t>
            </a:r>
            <a:r>
              <a:rPr sz="2750" spc="25" dirty="0">
                <a:latin typeface="Calibri"/>
                <a:cs typeface="Calibri"/>
              </a:rPr>
              <a:t>y</a:t>
            </a:r>
            <a:r>
              <a:rPr sz="2750" spc="-25" dirty="0">
                <a:latin typeface="Calibri"/>
                <a:cs typeface="Calibri"/>
              </a:rPr>
              <a:t>_</a:t>
            </a:r>
            <a:r>
              <a:rPr sz="2750" spc="-35" dirty="0">
                <a:latin typeface="Calibri"/>
                <a:cs typeface="Calibri"/>
              </a:rPr>
              <a:t>li</a:t>
            </a:r>
            <a:r>
              <a:rPr sz="2750" spc="-25" dirty="0">
                <a:latin typeface="Calibri"/>
                <a:cs typeface="Calibri"/>
              </a:rPr>
              <a:t>st</a:t>
            </a:r>
            <a:r>
              <a:rPr sz="2750" spc="-20" dirty="0">
                <a:latin typeface="Calibri"/>
                <a:cs typeface="Calibri"/>
              </a:rPr>
              <a:t>[</a:t>
            </a:r>
            <a:r>
              <a:rPr sz="2750" spc="100" dirty="0">
                <a:latin typeface="Calibri"/>
                <a:cs typeface="Calibri"/>
              </a:rPr>
              <a:t>4</a:t>
            </a:r>
            <a:r>
              <a:rPr sz="2750" spc="-20" dirty="0">
                <a:latin typeface="Calibri"/>
                <a:cs typeface="Calibri"/>
              </a:rPr>
              <a:t>]</a:t>
            </a:r>
            <a:r>
              <a:rPr sz="2750" spc="5" dirty="0"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738" y="3753201"/>
            <a:ext cx="1679575" cy="1561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21700"/>
              </a:lnSpc>
              <a:spcBef>
                <a:spcPts val="135"/>
              </a:spcBef>
            </a:pPr>
            <a:r>
              <a:rPr sz="2750" spc="10" dirty="0">
                <a:latin typeface="Calibri"/>
                <a:cs typeface="Calibri"/>
              </a:rPr>
              <a:t># </a:t>
            </a:r>
            <a:r>
              <a:rPr sz="2750" spc="-10" dirty="0">
                <a:latin typeface="Calibri"/>
                <a:cs typeface="Calibri"/>
              </a:rPr>
              <a:t>Output: </a:t>
            </a:r>
            <a:r>
              <a:rPr sz="2750" spc="15" dirty="0">
                <a:latin typeface="Calibri"/>
                <a:cs typeface="Calibri"/>
              </a:rPr>
              <a:t>p  </a:t>
            </a:r>
            <a:r>
              <a:rPr sz="2750" spc="10" dirty="0">
                <a:latin typeface="Calibri"/>
                <a:cs typeface="Calibri"/>
              </a:rPr>
              <a:t># </a:t>
            </a:r>
            <a:r>
              <a:rPr sz="2750" spc="-5" dirty="0">
                <a:latin typeface="Calibri"/>
                <a:cs typeface="Calibri"/>
              </a:rPr>
              <a:t>Output:o  </a:t>
            </a:r>
            <a:r>
              <a:rPr sz="2750" spc="10" dirty="0">
                <a:latin typeface="Calibri"/>
                <a:cs typeface="Calibri"/>
              </a:rPr>
              <a:t>#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Output:e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02666"/>
            <a:ext cx="10088245" cy="24676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Negative</a:t>
            </a:r>
            <a:r>
              <a:rPr sz="275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indexing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dirty="0">
                <a:latin typeface="Calibri"/>
                <a:cs typeface="Calibri"/>
              </a:rPr>
              <a:t>allows </a:t>
            </a:r>
            <a:r>
              <a:rPr sz="2750" spc="-15" dirty="0">
                <a:latin typeface="Calibri"/>
                <a:cs typeface="Calibri"/>
              </a:rPr>
              <a:t>negative </a:t>
            </a:r>
            <a:r>
              <a:rPr sz="2750" spc="-30" dirty="0">
                <a:latin typeface="Calibri"/>
                <a:cs typeface="Calibri"/>
              </a:rPr>
              <a:t>indexing </a:t>
            </a:r>
            <a:r>
              <a:rPr sz="2750" spc="-15" dirty="0">
                <a:latin typeface="Calibri"/>
                <a:cs typeface="Calibri"/>
              </a:rPr>
              <a:t>for its</a:t>
            </a:r>
            <a:r>
              <a:rPr sz="2750" spc="-3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sequences.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1105"/>
              </a:spcBef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35" dirty="0">
                <a:latin typeface="Calibri"/>
                <a:cs typeface="Calibri"/>
              </a:rPr>
              <a:t>index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5" dirty="0">
                <a:latin typeface="Calibri"/>
                <a:cs typeface="Calibri"/>
              </a:rPr>
              <a:t>-1 </a:t>
            </a:r>
            <a:r>
              <a:rPr sz="2750" spc="-30" dirty="0">
                <a:latin typeface="Calibri"/>
                <a:cs typeface="Calibri"/>
              </a:rPr>
              <a:t>refers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the last </a:t>
            </a:r>
            <a:r>
              <a:rPr sz="2750" spc="-5" dirty="0">
                <a:latin typeface="Calibri"/>
                <a:cs typeface="Calibri"/>
              </a:rPr>
              <a:t>item, -2 </a:t>
            </a:r>
            <a:r>
              <a:rPr sz="2750" spc="-30" dirty="0">
                <a:latin typeface="Calibri"/>
                <a:cs typeface="Calibri"/>
              </a:rPr>
              <a:t>refers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second </a:t>
            </a:r>
            <a:r>
              <a:rPr sz="2750" spc="-10" dirty="0">
                <a:latin typeface="Calibri"/>
                <a:cs typeface="Calibri"/>
              </a:rPr>
              <a:t>last </a:t>
            </a:r>
            <a:r>
              <a:rPr sz="2750" spc="-15" dirty="0">
                <a:latin typeface="Calibri"/>
                <a:cs typeface="Calibri"/>
              </a:rPr>
              <a:t>item 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5" dirty="0">
                <a:latin typeface="Calibri"/>
                <a:cs typeface="Calibri"/>
              </a:rPr>
              <a:t>so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on.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750" spc="-10" dirty="0">
                <a:latin typeface="Calibri"/>
                <a:cs typeface="Calibri"/>
              </a:rPr>
              <a:t>Example- </a:t>
            </a:r>
            <a:r>
              <a:rPr sz="2750" spc="-15" dirty="0">
                <a:latin typeface="Calibri"/>
                <a:cs typeface="Calibri"/>
              </a:rPr>
              <a:t>my_list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75" dirty="0">
                <a:latin typeface="Calibri"/>
                <a:cs typeface="Calibri"/>
              </a:rPr>
              <a:t>[‘p’, </a:t>
            </a:r>
            <a:r>
              <a:rPr sz="2750" spc="-40" dirty="0">
                <a:latin typeface="Calibri"/>
                <a:cs typeface="Calibri"/>
              </a:rPr>
              <a:t>‘r’, </a:t>
            </a:r>
            <a:r>
              <a:rPr sz="2750" spc="-90" dirty="0">
                <a:latin typeface="Calibri"/>
                <a:cs typeface="Calibri"/>
              </a:rPr>
              <a:t>‘o’, </a:t>
            </a:r>
            <a:r>
              <a:rPr sz="2750" spc="-85" dirty="0">
                <a:latin typeface="Calibri"/>
                <a:cs typeface="Calibri"/>
              </a:rPr>
              <a:t>’b’,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65" dirty="0">
                <a:latin typeface="Calibri"/>
                <a:cs typeface="Calibri"/>
              </a:rPr>
              <a:t>’e’]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6171" y="4135592"/>
            <a:ext cx="2439670" cy="105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90"/>
              </a:spcBef>
            </a:pPr>
            <a:r>
              <a:rPr sz="2750" spc="-10" dirty="0">
                <a:latin typeface="Calibri"/>
                <a:cs typeface="Calibri"/>
              </a:rPr>
              <a:t>print(my_list[-1])  </a:t>
            </a:r>
            <a:r>
              <a:rPr sz="2750" spc="-20" dirty="0">
                <a:latin typeface="Calibri"/>
                <a:cs typeface="Calibri"/>
              </a:rPr>
              <a:t>p</a:t>
            </a:r>
            <a:r>
              <a:rPr sz="2750" spc="10" dirty="0">
                <a:latin typeface="Calibri"/>
                <a:cs typeface="Calibri"/>
              </a:rPr>
              <a:t>r</a:t>
            </a:r>
            <a:r>
              <a:rPr sz="2750" spc="-25" dirty="0">
                <a:latin typeface="Calibri"/>
                <a:cs typeface="Calibri"/>
              </a:rPr>
              <a:t>i</a:t>
            </a:r>
            <a:r>
              <a:rPr sz="2750" spc="-20" dirty="0">
                <a:latin typeface="Calibri"/>
                <a:cs typeface="Calibri"/>
              </a:rPr>
              <a:t>nt</a:t>
            </a:r>
            <a:r>
              <a:rPr sz="2750" spc="-15" dirty="0">
                <a:latin typeface="Calibri"/>
                <a:cs typeface="Calibri"/>
              </a:rPr>
              <a:t>(</a:t>
            </a:r>
            <a:r>
              <a:rPr sz="2750" spc="-25" dirty="0">
                <a:latin typeface="Calibri"/>
                <a:cs typeface="Calibri"/>
              </a:rPr>
              <a:t>m</a:t>
            </a:r>
            <a:r>
              <a:rPr sz="2750" spc="25" dirty="0">
                <a:latin typeface="Calibri"/>
                <a:cs typeface="Calibri"/>
              </a:rPr>
              <a:t>y</a:t>
            </a:r>
            <a:r>
              <a:rPr sz="2750" spc="-25" dirty="0">
                <a:latin typeface="Calibri"/>
                <a:cs typeface="Calibri"/>
              </a:rPr>
              <a:t>_</a:t>
            </a:r>
            <a:r>
              <a:rPr sz="2750" spc="-35" dirty="0">
                <a:latin typeface="Calibri"/>
                <a:cs typeface="Calibri"/>
              </a:rPr>
              <a:t>li</a:t>
            </a:r>
            <a:r>
              <a:rPr sz="2750" spc="-25" dirty="0">
                <a:latin typeface="Calibri"/>
                <a:cs typeface="Calibri"/>
              </a:rPr>
              <a:t>s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50" dirty="0">
                <a:latin typeface="Calibri"/>
                <a:cs typeface="Calibri"/>
              </a:rPr>
              <a:t>[</a:t>
            </a:r>
            <a:r>
              <a:rPr sz="2750" spc="-20" dirty="0">
                <a:latin typeface="Calibri"/>
                <a:cs typeface="Calibri"/>
              </a:rPr>
              <a:t>-</a:t>
            </a:r>
            <a:r>
              <a:rPr sz="2750" spc="25" dirty="0">
                <a:latin typeface="Calibri"/>
                <a:cs typeface="Calibri"/>
              </a:rPr>
              <a:t>5</a:t>
            </a:r>
            <a:r>
              <a:rPr sz="2750" spc="50" dirty="0">
                <a:latin typeface="Calibri"/>
                <a:cs typeface="Calibri"/>
              </a:rPr>
              <a:t>]</a:t>
            </a:r>
            <a:r>
              <a:rPr sz="2750" spc="5" dirty="0"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5193" y="4135592"/>
            <a:ext cx="1670050" cy="105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22900"/>
              </a:lnSpc>
              <a:spcBef>
                <a:spcPts val="90"/>
              </a:spcBef>
            </a:pPr>
            <a:r>
              <a:rPr sz="2750" spc="10" dirty="0">
                <a:latin typeface="Calibri"/>
                <a:cs typeface="Calibri"/>
              </a:rPr>
              <a:t># </a:t>
            </a:r>
            <a:r>
              <a:rPr sz="2750" spc="-10" dirty="0">
                <a:latin typeface="Calibri"/>
                <a:cs typeface="Calibri"/>
              </a:rPr>
              <a:t>outputs </a:t>
            </a:r>
            <a:r>
              <a:rPr sz="2750" spc="10" dirty="0">
                <a:latin typeface="Calibri"/>
                <a:cs typeface="Calibri"/>
              </a:rPr>
              <a:t>e  </a:t>
            </a:r>
            <a:r>
              <a:rPr sz="2750" spc="-10" dirty="0">
                <a:latin typeface="Calibri"/>
                <a:cs typeface="Calibri"/>
              </a:rPr>
              <a:t>#outputs</a:t>
            </a:r>
            <a:r>
              <a:rPr sz="2750" spc="26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p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33293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map()</a:t>
            </a:r>
            <a:r>
              <a:rPr spc="-34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94252"/>
            <a:ext cx="10062210" cy="13455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10" dirty="0">
                <a:latin typeface="Calibri"/>
                <a:cs typeface="Calibri"/>
              </a:rPr>
              <a:t>map() </a:t>
            </a:r>
            <a:r>
              <a:rPr sz="2750" spc="-5" dirty="0">
                <a:latin typeface="Calibri"/>
                <a:cs typeface="Calibri"/>
              </a:rPr>
              <a:t>function </a:t>
            </a:r>
            <a:r>
              <a:rPr sz="2750" spc="-25" dirty="0">
                <a:latin typeface="Calibri"/>
                <a:cs typeface="Calibri"/>
              </a:rPr>
              <a:t>executes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specified </a:t>
            </a:r>
            <a:r>
              <a:rPr sz="2750" spc="-5" dirty="0">
                <a:latin typeface="Calibri"/>
                <a:cs typeface="Calibri"/>
              </a:rPr>
              <a:t>function </a:t>
            </a:r>
            <a:r>
              <a:rPr sz="2750" spc="-15" dirty="0">
                <a:latin typeface="Calibri"/>
                <a:cs typeface="Calibri"/>
              </a:rPr>
              <a:t>for </a:t>
            </a:r>
            <a:r>
              <a:rPr sz="2750" spc="15" dirty="0">
                <a:latin typeface="Calibri"/>
                <a:cs typeface="Calibri"/>
              </a:rPr>
              <a:t>each </a:t>
            </a:r>
            <a:r>
              <a:rPr sz="2750" spc="-15" dirty="0">
                <a:latin typeface="Calibri"/>
                <a:cs typeface="Calibri"/>
              </a:rPr>
              <a:t>item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20" dirty="0">
                <a:latin typeface="Calibri"/>
                <a:cs typeface="Calibri"/>
              </a:rPr>
              <a:t>an  </a:t>
            </a:r>
            <a:r>
              <a:rPr sz="2750" spc="-20" dirty="0">
                <a:latin typeface="Calibri"/>
                <a:cs typeface="Calibri"/>
              </a:rPr>
              <a:t>iterable.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item is sent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function </a:t>
            </a:r>
            <a:r>
              <a:rPr sz="2750" spc="20" dirty="0">
                <a:latin typeface="Calibri"/>
                <a:cs typeface="Calibri"/>
              </a:rPr>
              <a:t>as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30" dirty="0">
                <a:latin typeface="Calibri"/>
                <a:cs typeface="Calibri"/>
              </a:rPr>
              <a:t>parameter.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0" y="1702673"/>
            <a:ext cx="8045450" cy="4127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list within </a:t>
            </a:r>
            <a:r>
              <a:rPr sz="2750" dirty="0">
                <a:latin typeface="Calibri"/>
                <a:cs typeface="Calibri"/>
              </a:rPr>
              <a:t>another </a:t>
            </a:r>
            <a:r>
              <a:rPr sz="2750" spc="-20" dirty="0">
                <a:latin typeface="Calibri"/>
                <a:cs typeface="Calibri"/>
              </a:rPr>
              <a:t>list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called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-15" dirty="0">
                <a:latin typeface="Calibri"/>
                <a:cs typeface="Calibri"/>
              </a:rPr>
              <a:t>nested</a:t>
            </a:r>
            <a:r>
              <a:rPr sz="2750" spc="-17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list.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25" dirty="0">
                <a:latin typeface="Calibri"/>
                <a:cs typeface="Calibri"/>
              </a:rPr>
              <a:t>list </a:t>
            </a:r>
            <a:r>
              <a:rPr sz="2750" spc="-5" dirty="0">
                <a:latin typeface="Calibri"/>
                <a:cs typeface="Calibri"/>
              </a:rPr>
              <a:t>that </a:t>
            </a:r>
            <a:r>
              <a:rPr sz="2750" dirty="0">
                <a:latin typeface="Calibri"/>
                <a:cs typeface="Calibri"/>
              </a:rPr>
              <a:t>contains </a:t>
            </a:r>
            <a:r>
              <a:rPr sz="2750" spc="-5" dirty="0">
                <a:latin typeface="Calibri"/>
                <a:cs typeface="Calibri"/>
              </a:rPr>
              <a:t>no </a:t>
            </a:r>
            <a:r>
              <a:rPr sz="2750" spc="-10" dirty="0">
                <a:latin typeface="Calibri"/>
                <a:cs typeface="Calibri"/>
              </a:rPr>
              <a:t>elements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5" dirty="0">
                <a:latin typeface="Calibri"/>
                <a:cs typeface="Calibri"/>
              </a:rPr>
              <a:t>called </a:t>
            </a:r>
            <a:r>
              <a:rPr sz="2750" spc="20" dirty="0">
                <a:latin typeface="Calibri"/>
                <a:cs typeface="Calibri"/>
              </a:rPr>
              <a:t>an</a:t>
            </a:r>
            <a:r>
              <a:rPr sz="2750" spc="3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empty </a:t>
            </a:r>
            <a:r>
              <a:rPr sz="2750" spc="-25" dirty="0">
                <a:latin typeface="Calibri"/>
                <a:cs typeface="Calibri"/>
              </a:rPr>
              <a:t>list.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Example-</a:t>
            </a:r>
            <a:endParaRPr sz="27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680"/>
              </a:spcBef>
            </a:pPr>
            <a:r>
              <a:rPr sz="2750" spc="-5" dirty="0">
                <a:latin typeface="Calibri"/>
                <a:cs typeface="Calibri"/>
              </a:rPr>
              <a:t>cheese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20" dirty="0">
                <a:latin typeface="Calibri"/>
                <a:cs typeface="Calibri"/>
              </a:rPr>
              <a:t>[‘Cheddar’, </a:t>
            </a:r>
            <a:r>
              <a:rPr sz="2750" spc="-50" dirty="0">
                <a:latin typeface="Calibri"/>
                <a:cs typeface="Calibri"/>
              </a:rPr>
              <a:t>‘Edam’,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‘Gouda’]</a:t>
            </a:r>
            <a:endParaRPr sz="2750">
              <a:latin typeface="Calibri"/>
              <a:cs typeface="Calibri"/>
            </a:endParaRPr>
          </a:p>
          <a:p>
            <a:pPr marL="250825" marR="4866640">
              <a:lnSpc>
                <a:spcPct val="122900"/>
              </a:lnSpc>
            </a:pPr>
            <a:r>
              <a:rPr sz="2750" spc="-15" dirty="0">
                <a:latin typeface="Calibri"/>
                <a:cs typeface="Calibri"/>
              </a:rPr>
              <a:t>numbers </a:t>
            </a:r>
            <a:r>
              <a:rPr sz="2750" spc="10" dirty="0">
                <a:latin typeface="Calibri"/>
                <a:cs typeface="Calibri"/>
              </a:rPr>
              <a:t>= [42, </a:t>
            </a:r>
            <a:r>
              <a:rPr sz="2750" spc="20" dirty="0">
                <a:latin typeface="Calibri"/>
                <a:cs typeface="Calibri"/>
              </a:rPr>
              <a:t>123]  </a:t>
            </a:r>
            <a:r>
              <a:rPr sz="2750" dirty="0">
                <a:latin typeface="Calibri"/>
                <a:cs typeface="Calibri"/>
              </a:rPr>
              <a:t>empty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5" dirty="0">
                <a:latin typeface="Calibri"/>
                <a:cs typeface="Calibri"/>
              </a:rPr>
              <a:t>[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680"/>
              </a:spcBef>
              <a:tabLst>
                <a:tab pos="2378710" algn="l"/>
              </a:tabLst>
            </a:pPr>
            <a:r>
              <a:rPr sz="2750" spc="-10" dirty="0">
                <a:latin typeface="Calibri"/>
                <a:cs typeface="Calibri"/>
              </a:rPr>
              <a:t>print(cheeses,</a:t>
            </a:r>
            <a:r>
              <a:rPr sz="2750" spc="-10" dirty="0">
                <a:latin typeface="Times New Roman"/>
                <a:cs typeface="Times New Roman"/>
              </a:rPr>
              <a:t>	</a:t>
            </a:r>
            <a:r>
              <a:rPr sz="2750" spc="-15" dirty="0">
                <a:latin typeface="Calibri"/>
                <a:cs typeface="Calibri"/>
              </a:rPr>
              <a:t>numbers,</a:t>
            </a:r>
            <a:r>
              <a:rPr sz="2750" spc="2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empty)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426710" algn="l"/>
              </a:tabLst>
            </a:pPr>
            <a:r>
              <a:rPr sz="2750" spc="-10" dirty="0">
                <a:latin typeface="Calibri"/>
                <a:cs typeface="Calibri"/>
              </a:rPr>
              <a:t>Output-  </a:t>
            </a:r>
            <a:r>
              <a:rPr sz="2750" spc="-20" dirty="0">
                <a:latin typeface="Calibri"/>
                <a:cs typeface="Calibri"/>
              </a:rPr>
              <a:t>[‘Cheddar’,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‘Edam’,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‘Gouda’]	</a:t>
            </a:r>
            <a:r>
              <a:rPr sz="2750" spc="10" dirty="0">
                <a:latin typeface="Calibri"/>
                <a:cs typeface="Calibri"/>
              </a:rPr>
              <a:t>[42, </a:t>
            </a:r>
            <a:r>
              <a:rPr sz="2750" spc="20" dirty="0">
                <a:latin typeface="Calibri"/>
                <a:cs typeface="Calibri"/>
              </a:rPr>
              <a:t>123] </a:t>
            </a:r>
            <a:r>
              <a:rPr sz="2750" spc="5" dirty="0">
                <a:latin typeface="Calibri"/>
                <a:cs typeface="Calibri"/>
              </a:rPr>
              <a:t>[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38011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Lists are</a:t>
            </a:r>
            <a:r>
              <a:rPr spc="-550" dirty="0"/>
              <a:t> </a:t>
            </a:r>
            <a:r>
              <a:rPr spc="-5" dirty="0"/>
              <a:t>mutable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02673"/>
            <a:ext cx="10259060" cy="40030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Lists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changed.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10"/>
              </a:lnSpc>
              <a:spcBef>
                <a:spcPts val="109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When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bracket </a:t>
            </a:r>
            <a:r>
              <a:rPr sz="2750" dirty="0">
                <a:latin typeface="Calibri"/>
                <a:cs typeface="Calibri"/>
              </a:rPr>
              <a:t>operator </a:t>
            </a:r>
            <a:r>
              <a:rPr sz="2750" spc="-10" dirty="0">
                <a:latin typeface="Calibri"/>
                <a:cs typeface="Calibri"/>
              </a:rPr>
              <a:t>appears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left </a:t>
            </a:r>
            <a:r>
              <a:rPr sz="2750" spc="-20" dirty="0">
                <a:latin typeface="Calibri"/>
                <a:cs typeface="Calibri"/>
              </a:rPr>
              <a:t>side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spc="-10" dirty="0">
                <a:latin typeface="Calibri"/>
                <a:cs typeface="Calibri"/>
              </a:rPr>
              <a:t>assignment,  </a:t>
            </a:r>
            <a:r>
              <a:rPr sz="2750" spc="-15" dirty="0">
                <a:latin typeface="Calibri"/>
                <a:cs typeface="Calibri"/>
              </a:rPr>
              <a:t>it </a:t>
            </a:r>
            <a:r>
              <a:rPr sz="2750" spc="-20" dirty="0">
                <a:latin typeface="Calibri"/>
                <a:cs typeface="Calibri"/>
              </a:rPr>
              <a:t>identifies </a:t>
            </a:r>
            <a:r>
              <a:rPr sz="2750" spc="-10" dirty="0">
                <a:latin typeface="Calibri"/>
                <a:cs typeface="Calibri"/>
              </a:rPr>
              <a:t>the element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25" dirty="0">
                <a:latin typeface="Calibri"/>
                <a:cs typeface="Calibri"/>
              </a:rPr>
              <a:t>list </a:t>
            </a:r>
            <a:r>
              <a:rPr sz="2750" spc="-5" dirty="0">
                <a:latin typeface="Calibri"/>
                <a:cs typeface="Calibri"/>
              </a:rPr>
              <a:t>which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5" dirty="0">
                <a:latin typeface="Calibri"/>
                <a:cs typeface="Calibri"/>
              </a:rPr>
              <a:t>to be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assigned.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Example-</a:t>
            </a:r>
            <a:endParaRPr sz="27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755"/>
              </a:spcBef>
            </a:pPr>
            <a:r>
              <a:rPr sz="2750" spc="-15" dirty="0">
                <a:latin typeface="Calibri"/>
                <a:cs typeface="Calibri"/>
              </a:rPr>
              <a:t>numbers </a:t>
            </a:r>
            <a:r>
              <a:rPr sz="2750" spc="10" dirty="0">
                <a:latin typeface="Calibri"/>
                <a:cs typeface="Calibri"/>
              </a:rPr>
              <a:t>= [42,</a:t>
            </a:r>
            <a:r>
              <a:rPr sz="2750" spc="-24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123]</a:t>
            </a:r>
            <a:endParaRPr sz="2750">
              <a:latin typeface="Calibri"/>
              <a:cs typeface="Calibri"/>
            </a:endParaRPr>
          </a:p>
          <a:p>
            <a:pPr marL="250825" marR="7789545">
              <a:lnSpc>
                <a:spcPts val="4050"/>
              </a:lnSpc>
              <a:spcBef>
                <a:spcPts val="190"/>
              </a:spcBef>
            </a:pPr>
            <a:r>
              <a:rPr sz="2750" spc="-10" dirty="0">
                <a:latin typeface="Calibri"/>
                <a:cs typeface="Calibri"/>
              </a:rPr>
              <a:t>numbers[1] </a:t>
            </a:r>
            <a:r>
              <a:rPr sz="2750" spc="10" dirty="0">
                <a:latin typeface="Calibri"/>
                <a:cs typeface="Calibri"/>
              </a:rPr>
              <a:t>= 5  </a:t>
            </a:r>
            <a:r>
              <a:rPr sz="2750" spc="-15" dirty="0">
                <a:latin typeface="Calibri"/>
                <a:cs typeface="Calibri"/>
              </a:rPr>
              <a:t>numbers</a:t>
            </a:r>
            <a:endParaRPr sz="27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500"/>
              </a:spcBef>
              <a:tabLst>
                <a:tab pos="1507490" algn="l"/>
              </a:tabLst>
            </a:pPr>
            <a:r>
              <a:rPr sz="2750" spc="10" dirty="0">
                <a:latin typeface="Calibri"/>
                <a:cs typeface="Calibri"/>
              </a:rPr>
              <a:t>[42,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5]</a:t>
            </a:r>
            <a:r>
              <a:rPr sz="2750" spc="15" dirty="0">
                <a:latin typeface="Times New Roman"/>
                <a:cs typeface="Times New Roman"/>
              </a:rPr>
              <a:t>	</a:t>
            </a:r>
            <a:r>
              <a:rPr sz="2750" spc="-10" dirty="0">
                <a:latin typeface="Calibri"/>
                <a:cs typeface="Calibri"/>
              </a:rPr>
              <a:t>#Output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02673"/>
            <a:ext cx="5634990" cy="361187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‘in’ </a:t>
            </a:r>
            <a:r>
              <a:rPr sz="2750" dirty="0">
                <a:latin typeface="Calibri"/>
                <a:cs typeface="Calibri"/>
              </a:rPr>
              <a:t>operator </a:t>
            </a:r>
            <a:r>
              <a:rPr sz="2750" spc="-5" dirty="0">
                <a:latin typeface="Calibri"/>
                <a:cs typeface="Calibri"/>
              </a:rPr>
              <a:t>also </a:t>
            </a:r>
            <a:r>
              <a:rPr sz="2750" spc="15" dirty="0">
                <a:latin typeface="Calibri"/>
                <a:cs typeface="Calibri"/>
              </a:rPr>
              <a:t>works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33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lists</a:t>
            </a:r>
            <a:endParaRPr sz="275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Example-</a:t>
            </a:r>
            <a:endParaRPr sz="2750">
              <a:latin typeface="Calibri"/>
              <a:cs typeface="Calibri"/>
            </a:endParaRPr>
          </a:p>
          <a:p>
            <a:pPr marL="250825" marR="5080" algn="just">
              <a:lnSpc>
                <a:spcPct val="120600"/>
              </a:lnSpc>
              <a:spcBef>
                <a:spcPts val="75"/>
              </a:spcBef>
            </a:pPr>
            <a:r>
              <a:rPr sz="2750" spc="-10" dirty="0">
                <a:latin typeface="Calibri"/>
                <a:cs typeface="Calibri"/>
              </a:rPr>
              <a:t>cheeses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35" dirty="0">
                <a:latin typeface="Calibri"/>
                <a:cs typeface="Calibri"/>
              </a:rPr>
              <a:t>[‘cheddar’, </a:t>
            </a:r>
            <a:r>
              <a:rPr sz="2750" spc="-65" dirty="0">
                <a:latin typeface="Calibri"/>
                <a:cs typeface="Calibri"/>
              </a:rPr>
              <a:t>‘edam’, </a:t>
            </a:r>
            <a:r>
              <a:rPr sz="2750" spc="-10" dirty="0">
                <a:latin typeface="Calibri"/>
                <a:cs typeface="Calibri"/>
              </a:rPr>
              <a:t>‘gouda’]  </a:t>
            </a:r>
            <a:r>
              <a:rPr sz="2750" spc="-20" dirty="0">
                <a:latin typeface="Calibri"/>
                <a:cs typeface="Calibri"/>
              </a:rPr>
              <a:t>‘edam’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-3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cheeses</a:t>
            </a:r>
            <a:endParaRPr sz="2750">
              <a:latin typeface="Calibri"/>
              <a:cs typeface="Calibri"/>
            </a:endParaRPr>
          </a:p>
          <a:p>
            <a:pPr marL="336550" marR="2978785" indent="-85725" algn="just">
              <a:lnSpc>
                <a:spcPct val="121700"/>
              </a:lnSpc>
              <a:spcBef>
                <a:spcPts val="40"/>
              </a:spcBef>
            </a:pPr>
            <a:r>
              <a:rPr sz="2750" spc="-35" dirty="0">
                <a:latin typeface="Calibri"/>
                <a:cs typeface="Calibri"/>
              </a:rPr>
              <a:t>True </a:t>
            </a:r>
            <a:r>
              <a:rPr sz="2750" spc="-10" dirty="0">
                <a:latin typeface="Calibri"/>
                <a:cs typeface="Calibri"/>
              </a:rPr>
              <a:t>#Output  ‘brie’ in cheeses  </a:t>
            </a:r>
            <a:r>
              <a:rPr sz="2750" spc="-20" dirty="0">
                <a:latin typeface="Calibri"/>
                <a:cs typeface="Calibri"/>
              </a:rPr>
              <a:t>False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#Output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34137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Traversing </a:t>
            </a:r>
            <a:r>
              <a:rPr spc="15" dirty="0"/>
              <a:t>a</a:t>
            </a:r>
            <a:r>
              <a:rPr spc="-320" dirty="0"/>
              <a:t> </a:t>
            </a:r>
            <a:r>
              <a:rPr spc="2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94252"/>
            <a:ext cx="9808210" cy="28816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20" dirty="0">
                <a:latin typeface="Calibri"/>
                <a:cs typeface="Calibri"/>
              </a:rPr>
              <a:t>most </a:t>
            </a:r>
            <a:r>
              <a:rPr sz="2750" spc="40" dirty="0">
                <a:latin typeface="Calibri"/>
                <a:cs typeface="Calibri"/>
              </a:rPr>
              <a:t>common </a:t>
            </a:r>
            <a:r>
              <a:rPr sz="2750" spc="-20" dirty="0">
                <a:latin typeface="Calibri"/>
                <a:cs typeface="Calibri"/>
              </a:rPr>
              <a:t>way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25" dirty="0">
                <a:latin typeface="Calibri"/>
                <a:cs typeface="Calibri"/>
              </a:rPr>
              <a:t>traversing </a:t>
            </a:r>
            <a:r>
              <a:rPr sz="2750" spc="-10" dirty="0">
                <a:latin typeface="Calibri"/>
                <a:cs typeface="Calibri"/>
              </a:rPr>
              <a:t>elements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list </a:t>
            </a:r>
            <a:r>
              <a:rPr sz="2750" spc="-15" dirty="0">
                <a:latin typeface="Calibri"/>
                <a:cs typeface="Calibri"/>
              </a:rPr>
              <a:t>is with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for  </a:t>
            </a:r>
            <a:r>
              <a:rPr sz="2750" spc="10" dirty="0">
                <a:latin typeface="Calibri"/>
                <a:cs typeface="Calibri"/>
              </a:rPr>
              <a:t>loop.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Example-</a:t>
            </a:r>
            <a:endParaRPr sz="2750">
              <a:latin typeface="Calibri"/>
              <a:cs typeface="Calibri"/>
            </a:endParaRPr>
          </a:p>
          <a:p>
            <a:pPr marL="737235" marR="6402705" indent="-486409">
              <a:lnSpc>
                <a:spcPct val="122900"/>
              </a:lnSpc>
            </a:pPr>
            <a:r>
              <a:rPr sz="2750" spc="-15" dirty="0">
                <a:latin typeface="Calibri"/>
                <a:cs typeface="Calibri"/>
              </a:rPr>
              <a:t>for </a:t>
            </a:r>
            <a:r>
              <a:rPr sz="2750" spc="-5" dirty="0">
                <a:latin typeface="Calibri"/>
                <a:cs typeface="Calibri"/>
              </a:rPr>
              <a:t>cheese </a:t>
            </a:r>
            <a:r>
              <a:rPr sz="2750" spc="-10" dirty="0">
                <a:latin typeface="Calibri"/>
                <a:cs typeface="Calibri"/>
              </a:rPr>
              <a:t>in cheeses:  </a:t>
            </a:r>
            <a:r>
              <a:rPr sz="2750" spc="-5" dirty="0">
                <a:latin typeface="Calibri"/>
                <a:cs typeface="Calibri"/>
              </a:rPr>
              <a:t>print(cheese)</a:t>
            </a:r>
            <a:endParaRPr sz="27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680"/>
              </a:spcBef>
            </a:pP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-15" dirty="0">
                <a:latin typeface="Calibri"/>
                <a:cs typeface="Calibri"/>
              </a:rPr>
              <a:t>is needed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read </a:t>
            </a:r>
            <a:r>
              <a:rPr sz="2750" spc="-10" dirty="0">
                <a:latin typeface="Calibri"/>
                <a:cs typeface="Calibri"/>
              </a:rPr>
              <a:t>elements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list.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60" y="1721766"/>
            <a:ext cx="9575165" cy="42418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If we </a:t>
            </a:r>
            <a:r>
              <a:rPr sz="2750" dirty="0">
                <a:latin typeface="Calibri"/>
                <a:cs typeface="Calibri"/>
              </a:rPr>
              <a:t>want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write </a:t>
            </a:r>
            <a:r>
              <a:rPr sz="2750" spc="25" dirty="0">
                <a:latin typeface="Calibri"/>
                <a:cs typeface="Calibri"/>
              </a:rPr>
              <a:t>or </a:t>
            </a:r>
            <a:r>
              <a:rPr sz="2750" spc="-10" dirty="0">
                <a:latin typeface="Calibri"/>
                <a:cs typeface="Calibri"/>
              </a:rPr>
              <a:t>update the elements, </a:t>
            </a:r>
            <a:r>
              <a:rPr sz="2750" spc="-5" dirty="0">
                <a:latin typeface="Calibri"/>
                <a:cs typeface="Calibri"/>
              </a:rPr>
              <a:t>we </a:t>
            </a:r>
            <a:r>
              <a:rPr sz="2750" spc="-10" dirty="0">
                <a:latin typeface="Calibri"/>
                <a:cs typeface="Calibri"/>
              </a:rPr>
              <a:t>need the</a:t>
            </a:r>
            <a:r>
              <a:rPr sz="2750" spc="56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indices.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We </a:t>
            </a:r>
            <a:r>
              <a:rPr sz="2750" spc="-5" dirty="0">
                <a:latin typeface="Calibri"/>
                <a:cs typeface="Calibri"/>
              </a:rPr>
              <a:t>have to </a:t>
            </a:r>
            <a:r>
              <a:rPr sz="2750" spc="-15" dirty="0">
                <a:latin typeface="Calibri"/>
                <a:cs typeface="Calibri"/>
              </a:rPr>
              <a:t>use </a:t>
            </a:r>
            <a:r>
              <a:rPr sz="2750" spc="-25" dirty="0">
                <a:latin typeface="Calibri"/>
                <a:cs typeface="Calibri"/>
              </a:rPr>
              <a:t>built-in </a:t>
            </a:r>
            <a:r>
              <a:rPr sz="2750" spc="-5" dirty="0">
                <a:latin typeface="Calibri"/>
                <a:cs typeface="Calibri"/>
              </a:rPr>
              <a:t>functions </a:t>
            </a:r>
            <a:r>
              <a:rPr sz="2750" spc="-15" dirty="0">
                <a:latin typeface="Calibri"/>
                <a:cs typeface="Calibri"/>
              </a:rPr>
              <a:t>“range”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-95" dirty="0">
                <a:latin typeface="Calibri"/>
                <a:cs typeface="Calibri"/>
              </a:rPr>
              <a:t> </a:t>
            </a:r>
            <a:r>
              <a:rPr sz="2750" spc="-130" dirty="0">
                <a:latin typeface="Calibri"/>
                <a:cs typeface="Calibri"/>
              </a:rPr>
              <a:t>“len”.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Example-</a:t>
            </a:r>
            <a:endParaRPr sz="2750">
              <a:latin typeface="Calibri"/>
              <a:cs typeface="Calibri"/>
            </a:endParaRPr>
          </a:p>
          <a:p>
            <a:pPr marL="737235" marR="4799330" indent="-486409">
              <a:lnSpc>
                <a:spcPts val="3750"/>
              </a:lnSpc>
              <a:spcBef>
                <a:spcPts val="130"/>
              </a:spcBef>
            </a:pPr>
            <a:r>
              <a:rPr sz="2750" spc="-15" dirty="0">
                <a:latin typeface="Calibri"/>
                <a:cs typeface="Calibri"/>
              </a:rPr>
              <a:t>for </a:t>
            </a:r>
            <a:r>
              <a:rPr sz="2750" spc="5" dirty="0">
                <a:latin typeface="Calibri"/>
                <a:cs typeface="Calibri"/>
              </a:rPr>
              <a:t>i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-5" dirty="0">
                <a:latin typeface="Calibri"/>
                <a:cs typeface="Calibri"/>
              </a:rPr>
              <a:t>range(len(numbers)):  </a:t>
            </a:r>
            <a:r>
              <a:rPr sz="2750" spc="-20" dirty="0">
                <a:latin typeface="Calibri"/>
                <a:cs typeface="Calibri"/>
              </a:rPr>
              <a:t>numbers[i]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20" dirty="0">
                <a:latin typeface="Calibri"/>
                <a:cs typeface="Calibri"/>
              </a:rPr>
              <a:t>numbers[i] </a:t>
            </a:r>
            <a:r>
              <a:rPr sz="2750" spc="10" dirty="0">
                <a:latin typeface="Calibri"/>
                <a:cs typeface="Calibri"/>
              </a:rPr>
              <a:t>*</a:t>
            </a:r>
            <a:r>
              <a:rPr sz="2750" spc="-35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2</a:t>
            </a:r>
            <a:endParaRPr sz="275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185"/>
              </a:spcBef>
            </a:pPr>
            <a:r>
              <a:rPr sz="2750" spc="-10" dirty="0">
                <a:latin typeface="Calibri"/>
                <a:cs typeface="Calibri"/>
              </a:rPr>
              <a:t>This </a:t>
            </a:r>
            <a:r>
              <a:rPr sz="2750" spc="15" dirty="0">
                <a:latin typeface="Calibri"/>
                <a:cs typeface="Calibri"/>
              </a:rPr>
              <a:t>loop </a:t>
            </a:r>
            <a:r>
              <a:rPr sz="2750" spc="-25" dirty="0">
                <a:latin typeface="Calibri"/>
                <a:cs typeface="Calibri"/>
              </a:rPr>
              <a:t>traverses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list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updates </a:t>
            </a:r>
            <a:r>
              <a:rPr sz="2750" spc="15" dirty="0">
                <a:latin typeface="Calibri"/>
                <a:cs typeface="Calibri"/>
              </a:rPr>
              <a:t>each</a:t>
            </a:r>
            <a:r>
              <a:rPr sz="2750" spc="-2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element.</a:t>
            </a:r>
            <a:endParaRPr sz="2750">
              <a:latin typeface="Calibri"/>
              <a:cs typeface="Calibri"/>
            </a:endParaRPr>
          </a:p>
          <a:p>
            <a:pPr marL="174625" marR="2445385">
              <a:lnSpc>
                <a:spcPct val="111500"/>
              </a:lnSpc>
            </a:pPr>
            <a:r>
              <a:rPr sz="2750" spc="-20" dirty="0">
                <a:latin typeface="Calibri"/>
                <a:cs typeface="Calibri"/>
              </a:rPr>
              <a:t>“len” </a:t>
            </a:r>
            <a:r>
              <a:rPr sz="2750" spc="-5" dirty="0">
                <a:latin typeface="Calibri"/>
                <a:cs typeface="Calibri"/>
              </a:rPr>
              <a:t>returns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number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elements in the </a:t>
            </a:r>
            <a:r>
              <a:rPr sz="2750" spc="-25" dirty="0">
                <a:latin typeface="Calibri"/>
                <a:cs typeface="Calibri"/>
              </a:rPr>
              <a:t>list.  </a:t>
            </a:r>
            <a:r>
              <a:rPr sz="2750" spc="-15" dirty="0">
                <a:latin typeface="Calibri"/>
                <a:cs typeface="Calibri"/>
              </a:rPr>
              <a:t>“range” </a:t>
            </a:r>
            <a:r>
              <a:rPr sz="2750" spc="-5" dirty="0">
                <a:latin typeface="Calibri"/>
                <a:cs typeface="Calibri"/>
              </a:rPr>
              <a:t>returns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5" dirty="0">
                <a:latin typeface="Calibri"/>
                <a:cs typeface="Calibri"/>
              </a:rPr>
              <a:t>list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5" dirty="0">
                <a:latin typeface="Calibri"/>
                <a:cs typeface="Calibri"/>
              </a:rPr>
              <a:t>indices </a:t>
            </a:r>
            <a:r>
              <a:rPr sz="2750" spc="-5" dirty="0">
                <a:latin typeface="Calibri"/>
                <a:cs typeface="Calibri"/>
              </a:rPr>
              <a:t>from </a:t>
            </a:r>
            <a:r>
              <a:rPr sz="2750" spc="10" dirty="0">
                <a:latin typeface="Calibri"/>
                <a:cs typeface="Calibri"/>
              </a:rPr>
              <a:t>0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-3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n-1.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In </a:t>
            </a:r>
            <a:r>
              <a:rPr sz="2750" spc="-15" dirty="0">
                <a:latin typeface="Calibri"/>
                <a:cs typeface="Calibri"/>
              </a:rPr>
              <a:t>nested </a:t>
            </a:r>
            <a:r>
              <a:rPr sz="2750" spc="-25" dirty="0">
                <a:latin typeface="Calibri"/>
                <a:cs typeface="Calibri"/>
              </a:rPr>
              <a:t>list, list </a:t>
            </a:r>
            <a:r>
              <a:rPr sz="2750" spc="-20" dirty="0">
                <a:latin typeface="Calibri"/>
                <a:cs typeface="Calibri"/>
              </a:rPr>
              <a:t>within </a:t>
            </a:r>
            <a:r>
              <a:rPr sz="2750" spc="-15" dirty="0">
                <a:latin typeface="Calibri"/>
                <a:cs typeface="Calibri"/>
              </a:rPr>
              <a:t>it is </a:t>
            </a:r>
            <a:r>
              <a:rPr sz="2750" spc="-10" dirty="0">
                <a:latin typeface="Calibri"/>
                <a:cs typeface="Calibri"/>
              </a:rPr>
              <a:t>taken </a:t>
            </a:r>
            <a:r>
              <a:rPr sz="2750" spc="15" dirty="0">
                <a:latin typeface="Calibri"/>
                <a:cs typeface="Calibri"/>
              </a:rPr>
              <a:t>as </a:t>
            </a:r>
            <a:r>
              <a:rPr sz="2750" spc="20" dirty="0">
                <a:latin typeface="Calibri"/>
                <a:cs typeface="Calibri"/>
              </a:rPr>
              <a:t>an</a:t>
            </a:r>
            <a:r>
              <a:rPr sz="2750" spc="-1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element.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1794252"/>
            <a:ext cx="9714865" cy="8401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b="0" u="none" spc="-10" dirty="0">
                <a:latin typeface="Calibri"/>
                <a:cs typeface="Calibri"/>
              </a:rPr>
              <a:t>Example- </a:t>
            </a:r>
            <a:r>
              <a:rPr sz="2750" b="0" u="none" dirty="0">
                <a:latin typeface="Calibri"/>
                <a:cs typeface="Calibri"/>
              </a:rPr>
              <a:t>[1,[2,3],4,[5],[6,7,8]] contains </a:t>
            </a:r>
            <a:r>
              <a:rPr sz="2750" b="0" u="none" spc="15" dirty="0">
                <a:latin typeface="Calibri"/>
                <a:cs typeface="Calibri"/>
              </a:rPr>
              <a:t>5 </a:t>
            </a:r>
            <a:r>
              <a:rPr sz="2750" b="0" u="none" spc="-10" dirty="0">
                <a:latin typeface="Calibri"/>
                <a:cs typeface="Calibri"/>
              </a:rPr>
              <a:t>elements </a:t>
            </a:r>
            <a:r>
              <a:rPr sz="2750" b="0" u="none" spc="-15" dirty="0">
                <a:latin typeface="Calibri"/>
                <a:cs typeface="Calibri"/>
              </a:rPr>
              <a:t>with </a:t>
            </a:r>
            <a:r>
              <a:rPr sz="2750" b="0" u="none" dirty="0">
                <a:latin typeface="Calibri"/>
                <a:cs typeface="Calibri"/>
              </a:rPr>
              <a:t>[2,3], [5],  </a:t>
            </a:r>
            <a:r>
              <a:rPr sz="2750" b="0" u="none" spc="5" dirty="0">
                <a:latin typeface="Calibri"/>
                <a:cs typeface="Calibri"/>
              </a:rPr>
              <a:t>[6,7,8] </a:t>
            </a:r>
            <a:r>
              <a:rPr sz="2750" b="0" u="none" spc="-10" dirty="0">
                <a:latin typeface="Calibri"/>
                <a:cs typeface="Calibri"/>
              </a:rPr>
              <a:t>taken </a:t>
            </a:r>
            <a:r>
              <a:rPr sz="2750" b="0" u="none" spc="15" dirty="0">
                <a:latin typeface="Calibri"/>
                <a:cs typeface="Calibri"/>
              </a:rPr>
              <a:t>as </a:t>
            </a:r>
            <a:r>
              <a:rPr sz="2750" b="0" u="none" spc="-15" dirty="0">
                <a:latin typeface="Calibri"/>
                <a:cs typeface="Calibri"/>
              </a:rPr>
              <a:t>individual</a:t>
            </a:r>
            <a:r>
              <a:rPr sz="2750" b="0" u="none" spc="430" dirty="0">
                <a:latin typeface="Calibri"/>
                <a:cs typeface="Calibri"/>
              </a:rPr>
              <a:t> </a:t>
            </a:r>
            <a:r>
              <a:rPr sz="2750" b="0" u="none" spc="-10" dirty="0">
                <a:latin typeface="Calibri"/>
                <a:cs typeface="Calibri"/>
              </a:rPr>
              <a:t>elements.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33496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List</a:t>
            </a:r>
            <a:r>
              <a:rPr spc="-330" dirty="0"/>
              <a:t> </a:t>
            </a:r>
            <a:r>
              <a:rPr spc="-2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02673"/>
            <a:ext cx="5099050" cy="31064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10" dirty="0">
                <a:latin typeface="Calibri"/>
                <a:cs typeface="Calibri"/>
              </a:rPr>
              <a:t>+ </a:t>
            </a:r>
            <a:r>
              <a:rPr sz="2750" dirty="0">
                <a:latin typeface="Calibri"/>
                <a:cs typeface="Calibri"/>
              </a:rPr>
              <a:t>operator </a:t>
            </a:r>
            <a:r>
              <a:rPr sz="2750" spc="5" dirty="0">
                <a:latin typeface="Calibri"/>
                <a:cs typeface="Calibri"/>
              </a:rPr>
              <a:t>concatenates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lists:</a:t>
            </a:r>
            <a:endParaRPr sz="27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a =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[1,2,3]</a:t>
            </a:r>
            <a:endParaRPr sz="27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b =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[4,5,6]</a:t>
            </a:r>
            <a:endParaRPr sz="27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680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c = a +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b</a:t>
            </a:r>
            <a:endParaRPr sz="2750">
              <a:latin typeface="Calibri"/>
              <a:cs typeface="Calibri"/>
            </a:endParaRPr>
          </a:p>
          <a:p>
            <a:pPr marL="250825" marR="3112135">
              <a:lnSpc>
                <a:spcPct val="122900"/>
              </a:lnSpc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c  </a:t>
            </a:r>
            <a:r>
              <a:rPr sz="2750" spc="-20" dirty="0">
                <a:latin typeface="Calibri"/>
                <a:cs typeface="Calibri"/>
              </a:rPr>
              <a:t>[</a:t>
            </a:r>
            <a:r>
              <a:rPr sz="2750" spc="25" dirty="0">
                <a:latin typeface="Calibri"/>
                <a:cs typeface="Calibri"/>
              </a:rPr>
              <a:t>1</a:t>
            </a:r>
            <a:r>
              <a:rPr sz="2750" spc="-15" dirty="0">
                <a:latin typeface="Calibri"/>
                <a:cs typeface="Calibri"/>
              </a:rPr>
              <a:t>,</a:t>
            </a:r>
            <a:r>
              <a:rPr sz="2750" spc="25" dirty="0">
                <a:latin typeface="Calibri"/>
                <a:cs typeface="Calibri"/>
              </a:rPr>
              <a:t>2</a:t>
            </a:r>
            <a:r>
              <a:rPr sz="2750" spc="-15" dirty="0">
                <a:latin typeface="Calibri"/>
                <a:cs typeface="Calibri"/>
              </a:rPr>
              <a:t>,</a:t>
            </a:r>
            <a:r>
              <a:rPr sz="2750" spc="25" dirty="0">
                <a:latin typeface="Calibri"/>
                <a:cs typeface="Calibri"/>
              </a:rPr>
              <a:t>3</a:t>
            </a:r>
            <a:r>
              <a:rPr sz="2750" spc="-15" dirty="0">
                <a:latin typeface="Calibri"/>
                <a:cs typeface="Calibri"/>
              </a:rPr>
              <a:t>,</a:t>
            </a:r>
            <a:r>
              <a:rPr sz="2750" spc="25" dirty="0">
                <a:latin typeface="Calibri"/>
                <a:cs typeface="Calibri"/>
              </a:rPr>
              <a:t>4</a:t>
            </a:r>
            <a:r>
              <a:rPr sz="2750" spc="-15" dirty="0">
                <a:latin typeface="Calibri"/>
                <a:cs typeface="Calibri"/>
              </a:rPr>
              <a:t>,</a:t>
            </a:r>
            <a:r>
              <a:rPr sz="2750" spc="25" dirty="0">
                <a:latin typeface="Calibri"/>
                <a:cs typeface="Calibri"/>
              </a:rPr>
              <a:t>5</a:t>
            </a:r>
            <a:r>
              <a:rPr sz="2750" spc="-15" dirty="0">
                <a:latin typeface="Calibri"/>
                <a:cs typeface="Calibri"/>
              </a:rPr>
              <a:t>,</a:t>
            </a:r>
            <a:r>
              <a:rPr sz="2750" spc="25" dirty="0">
                <a:latin typeface="Calibri"/>
                <a:cs typeface="Calibri"/>
              </a:rPr>
              <a:t>6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21291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List</a:t>
            </a:r>
            <a:r>
              <a:rPr spc="-350" dirty="0"/>
              <a:t> </a:t>
            </a:r>
            <a:r>
              <a:rPr spc="20" dirty="0"/>
              <a:t>Slices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02673"/>
            <a:ext cx="5611495" cy="4127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slice </a:t>
            </a:r>
            <a:r>
              <a:rPr sz="2750" dirty="0">
                <a:latin typeface="Calibri"/>
                <a:cs typeface="Calibri"/>
              </a:rPr>
              <a:t>operator </a:t>
            </a:r>
            <a:r>
              <a:rPr sz="2750" spc="-5" dirty="0">
                <a:latin typeface="Calibri"/>
                <a:cs typeface="Calibri"/>
              </a:rPr>
              <a:t>also </a:t>
            </a:r>
            <a:r>
              <a:rPr sz="2750" spc="15" dirty="0">
                <a:latin typeface="Calibri"/>
                <a:cs typeface="Calibri"/>
              </a:rPr>
              <a:t>works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3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lists: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5" dirty="0">
                <a:latin typeface="Calibri"/>
                <a:cs typeface="Calibri"/>
              </a:rPr>
              <a:t>t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85" dirty="0">
                <a:latin typeface="Calibri"/>
                <a:cs typeface="Calibri"/>
              </a:rPr>
              <a:t>’b’, </a:t>
            </a:r>
            <a:r>
              <a:rPr sz="2750" spc="-130" dirty="0">
                <a:latin typeface="Calibri"/>
                <a:cs typeface="Calibri"/>
              </a:rPr>
              <a:t>’c’, </a:t>
            </a:r>
            <a:r>
              <a:rPr sz="2750" spc="-125" dirty="0">
                <a:latin typeface="Calibri"/>
                <a:cs typeface="Calibri"/>
              </a:rPr>
              <a:t>‘d’, ‘e’,</a:t>
            </a:r>
            <a:r>
              <a:rPr sz="2750" spc="-23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‘f’]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t[1:3]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5" dirty="0">
                <a:latin typeface="Calibri"/>
                <a:cs typeface="Calibri"/>
              </a:rPr>
              <a:t>[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40" dirty="0">
                <a:latin typeface="Calibri"/>
                <a:cs typeface="Calibri"/>
              </a:rPr>
              <a:t>‘c’</a:t>
            </a:r>
            <a:r>
              <a:rPr sz="2750" spc="-2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t[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:4]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‘d’]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-5" dirty="0">
                <a:latin typeface="Calibri"/>
                <a:cs typeface="Calibri"/>
              </a:rPr>
              <a:t>t[3:</a:t>
            </a:r>
            <a:r>
              <a:rPr sz="2750" spc="2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spc="-105" dirty="0">
                <a:latin typeface="Calibri"/>
                <a:cs typeface="Calibri"/>
              </a:rPr>
              <a:t>[‘d’, </a:t>
            </a:r>
            <a:r>
              <a:rPr sz="2750" spc="-125" dirty="0">
                <a:latin typeface="Calibri"/>
                <a:cs typeface="Calibri"/>
              </a:rPr>
              <a:t>‘e’, </a:t>
            </a:r>
            <a:r>
              <a:rPr sz="2750" spc="40" dirty="0">
                <a:latin typeface="Calibri"/>
                <a:cs typeface="Calibri"/>
              </a:rPr>
              <a:t>‘f’</a:t>
            </a:r>
            <a:r>
              <a:rPr sz="2750" spc="-3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57" y="1702673"/>
            <a:ext cx="9285605" cy="25914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If </a:t>
            </a:r>
            <a:r>
              <a:rPr sz="2750" spc="-25" dirty="0">
                <a:latin typeface="Calibri"/>
                <a:cs typeface="Calibri"/>
              </a:rPr>
              <a:t>first </a:t>
            </a:r>
            <a:r>
              <a:rPr sz="2750" spc="-30" dirty="0">
                <a:latin typeface="Calibri"/>
                <a:cs typeface="Calibri"/>
              </a:rPr>
              <a:t>index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removed, </a:t>
            </a:r>
            <a:r>
              <a:rPr sz="2750" spc="-10" dirty="0">
                <a:latin typeface="Calibri"/>
                <a:cs typeface="Calibri"/>
              </a:rPr>
              <a:t>the slice </a:t>
            </a:r>
            <a:r>
              <a:rPr sz="2750" spc="-5" dirty="0">
                <a:latin typeface="Calibri"/>
                <a:cs typeface="Calibri"/>
              </a:rPr>
              <a:t>starts </a:t>
            </a:r>
            <a:r>
              <a:rPr sz="2750" spc="15" dirty="0">
                <a:latin typeface="Calibri"/>
                <a:cs typeface="Calibri"/>
              </a:rPr>
              <a:t>at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-18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beginning.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If </a:t>
            </a:r>
            <a:r>
              <a:rPr sz="2750" spc="5" dirty="0">
                <a:latin typeface="Calibri"/>
                <a:cs typeface="Calibri"/>
              </a:rPr>
              <a:t>second </a:t>
            </a:r>
            <a:r>
              <a:rPr sz="2750" spc="-35" dirty="0">
                <a:latin typeface="Calibri"/>
                <a:cs typeface="Calibri"/>
              </a:rPr>
              <a:t>index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removed, </a:t>
            </a:r>
            <a:r>
              <a:rPr sz="2750" spc="-10" dirty="0">
                <a:latin typeface="Calibri"/>
                <a:cs typeface="Calibri"/>
              </a:rPr>
              <a:t>the slice </a:t>
            </a:r>
            <a:r>
              <a:rPr sz="2750" spc="5" dirty="0">
                <a:latin typeface="Calibri"/>
                <a:cs typeface="Calibri"/>
              </a:rPr>
              <a:t>goes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37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end.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If </a:t>
            </a:r>
            <a:r>
              <a:rPr sz="2750" spc="5" dirty="0">
                <a:latin typeface="Calibri"/>
                <a:cs typeface="Calibri"/>
              </a:rPr>
              <a:t>both </a:t>
            </a:r>
            <a:r>
              <a:rPr sz="2750" spc="-15" dirty="0">
                <a:latin typeface="Calibri"/>
                <a:cs typeface="Calibri"/>
              </a:rPr>
              <a:t>indices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spc="10" dirty="0">
                <a:latin typeface="Calibri"/>
                <a:cs typeface="Calibri"/>
              </a:rPr>
              <a:t>removed, </a:t>
            </a:r>
            <a:r>
              <a:rPr sz="2750" spc="-10" dirty="0">
                <a:latin typeface="Calibri"/>
                <a:cs typeface="Calibri"/>
              </a:rPr>
              <a:t>the slice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15" dirty="0">
                <a:latin typeface="Calibri"/>
                <a:cs typeface="Calibri"/>
              </a:rPr>
              <a:t>copy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whole</a:t>
            </a:r>
            <a:r>
              <a:rPr sz="2750" spc="-2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list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10" dirty="0">
                <a:latin typeface="Calibri"/>
                <a:cs typeface="Calibri"/>
              </a:rPr>
              <a:t>&gt;&gt;&gt; t[ </a:t>
            </a:r>
            <a:r>
              <a:rPr sz="2750" spc="5" dirty="0">
                <a:latin typeface="Calibri"/>
                <a:cs typeface="Calibri"/>
              </a:rPr>
              <a:t>: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125" dirty="0">
                <a:latin typeface="Calibri"/>
                <a:cs typeface="Calibri"/>
              </a:rPr>
              <a:t>‘d’, ‘e’, </a:t>
            </a:r>
            <a:r>
              <a:rPr sz="2750" spc="40" dirty="0">
                <a:latin typeface="Calibri"/>
                <a:cs typeface="Calibri"/>
              </a:rPr>
              <a:t>‘f’</a:t>
            </a:r>
            <a:r>
              <a:rPr sz="2750" spc="-2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94252"/>
            <a:ext cx="10241915" cy="28816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slice </a:t>
            </a:r>
            <a:r>
              <a:rPr sz="2750" dirty="0">
                <a:latin typeface="Calibri"/>
                <a:cs typeface="Calibri"/>
              </a:rPr>
              <a:t>operator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left </a:t>
            </a:r>
            <a:r>
              <a:rPr sz="2750" spc="-20" dirty="0">
                <a:latin typeface="Calibri"/>
                <a:cs typeface="Calibri"/>
              </a:rPr>
              <a:t>side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spc="-10" dirty="0">
                <a:latin typeface="Calibri"/>
                <a:cs typeface="Calibri"/>
              </a:rPr>
              <a:t>assignment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10" dirty="0">
                <a:latin typeface="Calibri"/>
                <a:cs typeface="Calibri"/>
              </a:rPr>
              <a:t>update </a:t>
            </a:r>
            <a:r>
              <a:rPr sz="2750" spc="-15" dirty="0">
                <a:latin typeface="Calibri"/>
                <a:cs typeface="Calibri"/>
              </a:rPr>
              <a:t>multiple  </a:t>
            </a:r>
            <a:r>
              <a:rPr sz="2750" spc="-10" dirty="0">
                <a:latin typeface="Calibri"/>
                <a:cs typeface="Calibri"/>
              </a:rPr>
              <a:t>elements.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t = </a:t>
            </a: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125" dirty="0">
                <a:latin typeface="Calibri"/>
                <a:cs typeface="Calibri"/>
              </a:rPr>
              <a:t>‘d’, ‘e’, </a:t>
            </a:r>
            <a:r>
              <a:rPr sz="2750" spc="40" dirty="0">
                <a:latin typeface="Calibri"/>
                <a:cs typeface="Calibri"/>
              </a:rPr>
              <a:t>‘f’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5" dirty="0">
                <a:latin typeface="Calibri"/>
                <a:cs typeface="Calibri"/>
              </a:rPr>
              <a:t>t[1:3]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55" dirty="0">
                <a:latin typeface="Calibri"/>
                <a:cs typeface="Calibri"/>
              </a:rPr>
              <a:t>[‘x’,</a:t>
            </a:r>
            <a:r>
              <a:rPr sz="2750" spc="37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‘y’]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60" dirty="0">
                <a:latin typeface="Calibri"/>
                <a:cs typeface="Calibri"/>
              </a:rPr>
              <a:t>‘x’, </a:t>
            </a:r>
            <a:r>
              <a:rPr sz="2750" spc="-55" dirty="0">
                <a:latin typeface="Calibri"/>
                <a:cs typeface="Calibri"/>
              </a:rPr>
              <a:t>‘y’, </a:t>
            </a:r>
            <a:r>
              <a:rPr sz="2750" spc="-125" dirty="0">
                <a:latin typeface="Calibri"/>
                <a:cs typeface="Calibri"/>
              </a:rPr>
              <a:t>‘d’, ‘e’, </a:t>
            </a:r>
            <a:r>
              <a:rPr sz="2750" spc="40" dirty="0">
                <a:latin typeface="Calibri"/>
                <a:cs typeface="Calibri"/>
              </a:rPr>
              <a:t>‘f’</a:t>
            </a:r>
            <a:r>
              <a:rPr sz="2750" spc="-38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1775455"/>
            <a:ext cx="14027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70" dirty="0">
                <a:latin typeface="Calibri"/>
                <a:cs typeface="Calibri"/>
              </a:rPr>
              <a:t>S</a:t>
            </a:r>
            <a:r>
              <a:rPr sz="3950" b="1" spc="10" dirty="0">
                <a:latin typeface="Calibri"/>
                <a:cs typeface="Calibri"/>
              </a:rPr>
              <a:t>y</a:t>
            </a:r>
            <a:r>
              <a:rPr sz="3950" b="1" spc="-30" dirty="0">
                <a:latin typeface="Calibri"/>
                <a:cs typeface="Calibri"/>
              </a:rPr>
              <a:t>n</a:t>
            </a:r>
            <a:r>
              <a:rPr sz="3950" b="1" spc="-95" dirty="0">
                <a:latin typeface="Calibri"/>
                <a:cs typeface="Calibri"/>
              </a:rPr>
              <a:t>t</a:t>
            </a:r>
            <a:r>
              <a:rPr sz="3950" b="1" spc="-5" dirty="0">
                <a:latin typeface="Calibri"/>
                <a:cs typeface="Calibri"/>
              </a:rPr>
              <a:t>a</a:t>
            </a:r>
            <a:r>
              <a:rPr sz="3950" b="1" spc="10" dirty="0">
                <a:latin typeface="Calibri"/>
                <a:cs typeface="Calibri"/>
              </a:rPr>
              <a:t>x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1" y="2379695"/>
            <a:ext cx="9124315" cy="25920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dirty="0">
                <a:latin typeface="Calibri"/>
                <a:cs typeface="Calibri"/>
              </a:rPr>
              <a:t>map(function,iterables)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Parameter</a:t>
            </a:r>
            <a:r>
              <a:rPr sz="2750" b="1" u="heavy" spc="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Values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b="1" spc="10" dirty="0">
                <a:latin typeface="Calibri"/>
                <a:cs typeface="Calibri"/>
              </a:rPr>
              <a:t>function: </a:t>
            </a:r>
            <a:r>
              <a:rPr sz="2750" spc="-20" dirty="0">
                <a:latin typeface="Calibri"/>
                <a:cs typeface="Calibri"/>
              </a:rPr>
              <a:t>Required. </a:t>
            </a:r>
            <a:r>
              <a:rPr sz="275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function to </a:t>
            </a:r>
            <a:r>
              <a:rPr sz="2750" spc="-25" dirty="0">
                <a:latin typeface="Calibri"/>
                <a:cs typeface="Calibri"/>
              </a:rPr>
              <a:t>execute </a:t>
            </a:r>
            <a:r>
              <a:rPr sz="2750" spc="-15" dirty="0">
                <a:latin typeface="Calibri"/>
                <a:cs typeface="Calibri"/>
              </a:rPr>
              <a:t>for </a:t>
            </a:r>
            <a:r>
              <a:rPr sz="2750" spc="15" dirty="0">
                <a:latin typeface="Calibri"/>
                <a:cs typeface="Calibri"/>
              </a:rPr>
              <a:t>each</a:t>
            </a:r>
            <a:r>
              <a:rPr sz="2750" spc="-18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item.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b="1" dirty="0">
                <a:latin typeface="Calibri"/>
                <a:cs typeface="Calibri"/>
              </a:rPr>
              <a:t>iterable: </a:t>
            </a:r>
            <a:r>
              <a:rPr sz="2750" spc="-20" dirty="0">
                <a:latin typeface="Calibri"/>
                <a:cs typeface="Calibri"/>
              </a:rPr>
              <a:t>Required. </a:t>
            </a: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sequence, </a:t>
            </a:r>
            <a:r>
              <a:rPr sz="2750" dirty="0">
                <a:latin typeface="Calibri"/>
                <a:cs typeface="Calibri"/>
              </a:rPr>
              <a:t>collection </a:t>
            </a:r>
            <a:r>
              <a:rPr sz="2750" spc="25" dirty="0">
                <a:latin typeface="Calibri"/>
                <a:cs typeface="Calibri"/>
              </a:rPr>
              <a:t>or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spc="-10" dirty="0">
                <a:latin typeface="Calibri"/>
                <a:cs typeface="Calibri"/>
              </a:rPr>
              <a:t>iterator</a:t>
            </a:r>
            <a:r>
              <a:rPr sz="2750" spc="-26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object.</a:t>
            </a:r>
            <a:endParaRPr sz="2750">
              <a:latin typeface="Calibri"/>
              <a:cs typeface="Calibri"/>
            </a:endParaRPr>
          </a:p>
          <a:p>
            <a:pPr marL="1308735">
              <a:lnSpc>
                <a:spcPct val="100000"/>
              </a:lnSpc>
              <a:spcBef>
                <a:spcPts val="755"/>
              </a:spcBef>
            </a:pPr>
            <a:r>
              <a:rPr sz="2750" spc="-20" dirty="0">
                <a:latin typeface="Calibri"/>
                <a:cs typeface="Calibri"/>
              </a:rPr>
              <a:t>We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15" dirty="0">
                <a:latin typeface="Calibri"/>
                <a:cs typeface="Calibri"/>
              </a:rPr>
              <a:t>send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-5" dirty="0">
                <a:latin typeface="Calibri"/>
                <a:cs typeface="Calibri"/>
              </a:rPr>
              <a:t>many </a:t>
            </a:r>
            <a:r>
              <a:rPr sz="2750" spc="-20" dirty="0">
                <a:latin typeface="Calibri"/>
                <a:cs typeface="Calibri"/>
              </a:rPr>
              <a:t>iterables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-5" dirty="0">
                <a:latin typeface="Calibri"/>
                <a:cs typeface="Calibri"/>
              </a:rPr>
              <a:t>we</a:t>
            </a:r>
            <a:r>
              <a:rPr sz="2750" spc="-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like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29019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List</a:t>
            </a:r>
            <a:r>
              <a:rPr spc="-33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02673"/>
            <a:ext cx="7009765" cy="25914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10" dirty="0">
                <a:latin typeface="Calibri"/>
                <a:cs typeface="Calibri"/>
              </a:rPr>
              <a:t>provides </a:t>
            </a:r>
            <a:r>
              <a:rPr sz="2750" dirty="0">
                <a:latin typeface="Calibri"/>
                <a:cs typeface="Calibri"/>
              </a:rPr>
              <a:t>methods that </a:t>
            </a:r>
            <a:r>
              <a:rPr sz="2750" spc="-5" dirty="0">
                <a:latin typeface="Calibri"/>
                <a:cs typeface="Calibri"/>
              </a:rPr>
              <a:t>operate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6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lists.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5" dirty="0">
                <a:latin typeface="Calibri"/>
                <a:cs typeface="Calibri"/>
              </a:rPr>
              <a:t>t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40" dirty="0">
                <a:latin typeface="Calibri"/>
                <a:cs typeface="Calibri"/>
              </a:rPr>
              <a:t>‘c’</a:t>
            </a:r>
            <a:r>
              <a:rPr sz="2750" spc="-409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t.append(‘d’)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60" dirty="0">
                <a:latin typeface="Calibri"/>
                <a:cs typeface="Calibri"/>
              </a:rPr>
              <a:t>‘d’</a:t>
            </a:r>
            <a:r>
              <a:rPr sz="2750" spc="-28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94252"/>
            <a:ext cx="10335895" cy="39116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We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25" dirty="0">
                <a:latin typeface="Calibri"/>
                <a:cs typeface="Calibri"/>
              </a:rPr>
              <a:t>extend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list </a:t>
            </a:r>
            <a:r>
              <a:rPr sz="2750" spc="-5" dirty="0">
                <a:latin typeface="Calibri"/>
                <a:cs typeface="Calibri"/>
              </a:rPr>
              <a:t>by taking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list </a:t>
            </a:r>
            <a:r>
              <a:rPr sz="2750" spc="20" dirty="0">
                <a:latin typeface="Calibri"/>
                <a:cs typeface="Calibri"/>
              </a:rPr>
              <a:t>as an </a:t>
            </a:r>
            <a:r>
              <a:rPr sz="2750" spc="-10" dirty="0">
                <a:latin typeface="Calibri"/>
                <a:cs typeface="Calibri"/>
              </a:rPr>
              <a:t>argument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appends </a:t>
            </a:r>
            <a:r>
              <a:rPr sz="2750" dirty="0">
                <a:latin typeface="Calibri"/>
                <a:cs typeface="Calibri"/>
              </a:rPr>
              <a:t>all </a:t>
            </a:r>
            <a:r>
              <a:rPr sz="2750" spc="25" dirty="0">
                <a:latin typeface="Calibri"/>
                <a:cs typeface="Calibri"/>
              </a:rPr>
              <a:t>of 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elements.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-5" dirty="0">
                <a:latin typeface="Calibri"/>
                <a:cs typeface="Calibri"/>
              </a:rPr>
              <a:t>t1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85" dirty="0">
                <a:latin typeface="Calibri"/>
                <a:cs typeface="Calibri"/>
              </a:rPr>
              <a:t>‘b’,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‘c’]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-5" dirty="0">
                <a:latin typeface="Calibri"/>
                <a:cs typeface="Calibri"/>
              </a:rPr>
              <a:t>t2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105" dirty="0">
                <a:latin typeface="Calibri"/>
                <a:cs typeface="Calibri"/>
              </a:rPr>
              <a:t>[‘d’,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‘e’]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t1.extend(t2)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t1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125" dirty="0">
                <a:latin typeface="Calibri"/>
                <a:cs typeface="Calibri"/>
              </a:rPr>
              <a:t>‘d’,</a:t>
            </a:r>
            <a:r>
              <a:rPr sz="2750" spc="-195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‘e’]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-10" dirty="0">
                <a:latin typeface="Calibri"/>
                <a:cs typeface="Calibri"/>
              </a:rPr>
              <a:t>leaves </a:t>
            </a:r>
            <a:r>
              <a:rPr sz="2750" spc="-5" dirty="0">
                <a:latin typeface="Calibri"/>
                <a:cs typeface="Calibri"/>
              </a:rPr>
              <a:t>t2</a:t>
            </a:r>
            <a:r>
              <a:rPr sz="2750" spc="2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unmodified.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61" y="1702673"/>
            <a:ext cx="9819640" cy="31064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‘sort’ </a:t>
            </a:r>
            <a:r>
              <a:rPr sz="2750" spc="-5" dirty="0">
                <a:latin typeface="Calibri"/>
                <a:cs typeface="Calibri"/>
              </a:rPr>
              <a:t>arranges </a:t>
            </a:r>
            <a:r>
              <a:rPr sz="2750" spc="-10" dirty="0">
                <a:latin typeface="Calibri"/>
                <a:cs typeface="Calibri"/>
              </a:rPr>
              <a:t>the elements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list </a:t>
            </a:r>
            <a:r>
              <a:rPr sz="2750" spc="-5" dirty="0">
                <a:latin typeface="Calibri"/>
                <a:cs typeface="Calibri"/>
              </a:rPr>
              <a:t>from </a:t>
            </a:r>
            <a:r>
              <a:rPr sz="2750" spc="10" dirty="0">
                <a:latin typeface="Calibri"/>
                <a:cs typeface="Calibri"/>
              </a:rPr>
              <a:t>low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36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high.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5" dirty="0">
                <a:latin typeface="Calibri"/>
                <a:cs typeface="Calibri"/>
              </a:rPr>
              <a:t>t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105" dirty="0">
                <a:latin typeface="Calibri"/>
                <a:cs typeface="Calibri"/>
              </a:rPr>
              <a:t>[‘d’,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125" dirty="0">
                <a:latin typeface="Calibri"/>
                <a:cs typeface="Calibri"/>
              </a:rPr>
              <a:t>‘e’, </a:t>
            </a:r>
            <a:r>
              <a:rPr sz="2750" spc="-85" dirty="0">
                <a:latin typeface="Calibri"/>
                <a:cs typeface="Calibri"/>
              </a:rPr>
              <a:t>‘b’,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‘a’]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t.sort()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80" dirty="0">
                <a:latin typeface="Calibri"/>
                <a:cs typeface="Calibri"/>
              </a:rPr>
              <a:t>[‘a’,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125" dirty="0">
                <a:latin typeface="Calibri"/>
                <a:cs typeface="Calibri"/>
              </a:rPr>
              <a:t>‘d’,</a:t>
            </a:r>
            <a:r>
              <a:rPr sz="2750" spc="-200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‘e’]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20" dirty="0">
                <a:latin typeface="Calibri"/>
                <a:cs typeface="Calibri"/>
              </a:rPr>
              <a:t>Most </a:t>
            </a:r>
            <a:r>
              <a:rPr sz="2750" spc="-25" dirty="0">
                <a:latin typeface="Calibri"/>
                <a:cs typeface="Calibri"/>
              </a:rPr>
              <a:t>list </a:t>
            </a:r>
            <a:r>
              <a:rPr sz="2750" dirty="0">
                <a:latin typeface="Calibri"/>
                <a:cs typeface="Calibri"/>
              </a:rPr>
              <a:t>methods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34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void. </a:t>
            </a:r>
            <a:r>
              <a:rPr sz="2750" spc="-5" dirty="0">
                <a:latin typeface="Calibri"/>
                <a:cs typeface="Calibri"/>
              </a:rPr>
              <a:t>They </a:t>
            </a:r>
            <a:r>
              <a:rPr sz="2750" spc="5" dirty="0">
                <a:latin typeface="Calibri"/>
                <a:cs typeface="Calibri"/>
              </a:rPr>
              <a:t>modify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list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5" dirty="0">
                <a:latin typeface="Calibri"/>
                <a:cs typeface="Calibri"/>
              </a:rPr>
              <a:t>return </a:t>
            </a:r>
            <a:r>
              <a:rPr sz="2750" spc="-40" dirty="0">
                <a:latin typeface="Calibri"/>
                <a:cs typeface="Calibri"/>
              </a:rPr>
              <a:t>‘None’.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408" y="3797353"/>
            <a:ext cx="28047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u="none" dirty="0">
                <a:latin typeface="Calibri"/>
                <a:cs typeface="Calibri"/>
              </a:rPr>
              <a:t>Dictionaries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22256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94252"/>
            <a:ext cx="9800590" cy="2757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12445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  <a:tab pos="662749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dictionary  contains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collection</a:t>
            </a:r>
            <a:r>
              <a:rPr sz="2750" spc="-13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indices</a:t>
            </a:r>
            <a:r>
              <a:rPr sz="2750" spc="-15" dirty="0">
                <a:latin typeface="Times New Roman"/>
                <a:cs typeface="Times New Roman"/>
              </a:rPr>
              <a:t>	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collection </a:t>
            </a:r>
            <a:r>
              <a:rPr sz="2750" spc="25" dirty="0">
                <a:latin typeface="Calibri"/>
                <a:cs typeface="Calibri"/>
              </a:rPr>
              <a:t>of  </a:t>
            </a:r>
            <a:r>
              <a:rPr sz="2750" spc="-15" dirty="0">
                <a:latin typeface="Calibri"/>
                <a:cs typeface="Calibri"/>
              </a:rPr>
              <a:t>values.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collection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5" dirty="0">
                <a:latin typeface="Calibri"/>
                <a:cs typeface="Calibri"/>
              </a:rPr>
              <a:t>indices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called</a:t>
            </a:r>
            <a:r>
              <a:rPr sz="2750" spc="-1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keys.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Each </a:t>
            </a:r>
            <a:r>
              <a:rPr sz="2750" spc="-20" dirty="0">
                <a:latin typeface="Calibri"/>
                <a:cs typeface="Calibri"/>
              </a:rPr>
              <a:t>key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associated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single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value.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association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key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value is </a:t>
            </a:r>
            <a:r>
              <a:rPr sz="2750" spc="-5" dirty="0">
                <a:latin typeface="Calibri"/>
                <a:cs typeface="Calibri"/>
              </a:rPr>
              <a:t>called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key-value </a:t>
            </a:r>
            <a:r>
              <a:rPr sz="2750" spc="-5" dirty="0">
                <a:latin typeface="Calibri"/>
                <a:cs typeface="Calibri"/>
              </a:rPr>
              <a:t>pair </a:t>
            </a:r>
            <a:r>
              <a:rPr sz="2750" spc="25" dirty="0">
                <a:latin typeface="Calibri"/>
                <a:cs typeface="Calibri"/>
              </a:rPr>
              <a:t>or </a:t>
            </a:r>
            <a:r>
              <a:rPr sz="2750" spc="20" dirty="0">
                <a:latin typeface="Calibri"/>
                <a:cs typeface="Calibri"/>
              </a:rPr>
              <a:t>an  </a:t>
            </a:r>
            <a:r>
              <a:rPr sz="2750" spc="-5" dirty="0">
                <a:latin typeface="Calibri"/>
                <a:cs typeface="Calibri"/>
              </a:rPr>
              <a:t>item.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49" y="1718612"/>
            <a:ext cx="10335895" cy="42221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function </a:t>
            </a:r>
            <a:r>
              <a:rPr sz="2600" spc="-5" dirty="0">
                <a:latin typeface="Calibri"/>
                <a:cs typeface="Calibri"/>
              </a:rPr>
              <a:t>“dict” </a:t>
            </a:r>
            <a:r>
              <a:rPr sz="2600" spc="5" dirty="0">
                <a:latin typeface="Calibri"/>
                <a:cs typeface="Calibri"/>
              </a:rPr>
              <a:t>creates </a:t>
            </a:r>
            <a:r>
              <a:rPr sz="2600" spc="1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dirty="0">
                <a:latin typeface="Calibri"/>
                <a:cs typeface="Calibri"/>
              </a:rPr>
              <a:t>dictionary </a:t>
            </a:r>
            <a:r>
              <a:rPr sz="2600" spc="15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-37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items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curly </a:t>
            </a:r>
            <a:r>
              <a:rPr sz="2600" spc="-10" dirty="0">
                <a:latin typeface="Calibri"/>
                <a:cs typeface="Calibri"/>
              </a:rPr>
              <a:t>braces </a:t>
            </a:r>
            <a:r>
              <a:rPr sz="2600" spc="5" dirty="0">
                <a:latin typeface="Calibri"/>
                <a:cs typeface="Calibri"/>
              </a:rPr>
              <a:t>{ } </a:t>
            </a:r>
            <a:r>
              <a:rPr sz="2600" spc="-10" dirty="0">
                <a:latin typeface="Calibri"/>
                <a:cs typeface="Calibri"/>
              </a:rPr>
              <a:t>represent </a:t>
            </a: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spc="5" dirty="0">
                <a:latin typeface="Calibri"/>
                <a:cs typeface="Calibri"/>
              </a:rPr>
              <a:t>empty</a:t>
            </a:r>
            <a:r>
              <a:rPr sz="2600" spc="-2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dictionary.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add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items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dictionary,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can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use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square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brackets: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spc="-10" dirty="0">
                <a:latin typeface="Calibri"/>
                <a:cs typeface="Calibri"/>
              </a:rPr>
              <a:t>&gt;&gt;&gt; </a:t>
            </a:r>
            <a:r>
              <a:rPr sz="2600" spc="-5" dirty="0">
                <a:latin typeface="Calibri"/>
                <a:cs typeface="Calibri"/>
              </a:rPr>
              <a:t>a[‘one’]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‘uno’</a:t>
            </a:r>
            <a:endParaRPr sz="2600">
              <a:latin typeface="Calibri"/>
              <a:cs typeface="Calibri"/>
            </a:endParaRPr>
          </a:p>
          <a:p>
            <a:pPr marL="12700" marR="378460">
              <a:lnSpc>
                <a:spcPts val="2550"/>
              </a:lnSpc>
              <a:spcBef>
                <a:spcPts val="895"/>
              </a:spcBef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creates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that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maps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1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key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‘one’</a:t>
            </a:r>
            <a:r>
              <a:rPr sz="2600" spc="20" dirty="0">
                <a:latin typeface="Calibri"/>
                <a:cs typeface="Calibri"/>
              </a:rPr>
              <a:t> to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‘uno’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 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dictionary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‘a’.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2550"/>
              </a:lnSpc>
              <a:spcBef>
                <a:spcPts val="9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10" dirty="0">
                <a:latin typeface="Calibri"/>
                <a:cs typeface="Calibri"/>
              </a:rPr>
              <a:t>If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dictionary,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will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key-value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pair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with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colon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 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key </a:t>
            </a:r>
            <a:r>
              <a:rPr sz="2600" spc="10" dirty="0">
                <a:latin typeface="Calibri"/>
                <a:cs typeface="Calibri"/>
              </a:rPr>
              <a:t>and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600" spc="-10" dirty="0">
                <a:latin typeface="Calibri"/>
                <a:cs typeface="Calibri"/>
              </a:rPr>
              <a:t>&gt;&gt;&gt;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spc="5" dirty="0">
                <a:latin typeface="Calibri"/>
                <a:cs typeface="Calibri"/>
              </a:rPr>
              <a:t>{ </a:t>
            </a:r>
            <a:r>
              <a:rPr sz="2600" spc="-25" dirty="0">
                <a:latin typeface="Calibri"/>
                <a:cs typeface="Calibri"/>
              </a:rPr>
              <a:t>‘one’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‘uno’}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63" y="1737419"/>
            <a:ext cx="9518015" cy="4345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30" dirty="0">
                <a:latin typeface="Calibri"/>
                <a:cs typeface="Calibri"/>
              </a:rPr>
              <a:t>We </a:t>
            </a:r>
            <a:r>
              <a:rPr sz="2600" spc="20" dirty="0">
                <a:latin typeface="Calibri"/>
                <a:cs typeface="Calibri"/>
              </a:rPr>
              <a:t>can </a:t>
            </a:r>
            <a:r>
              <a:rPr sz="2600" spc="10" dirty="0">
                <a:latin typeface="Calibri"/>
                <a:cs typeface="Calibri"/>
              </a:rPr>
              <a:t>create</a:t>
            </a:r>
            <a:r>
              <a:rPr sz="2600" spc="-4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new </a:t>
            </a:r>
            <a:r>
              <a:rPr sz="2600" dirty="0">
                <a:latin typeface="Calibri"/>
                <a:cs typeface="Calibri"/>
              </a:rPr>
              <a:t>dictionary </a:t>
            </a:r>
            <a:r>
              <a:rPr sz="2600" spc="15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multiple </a:t>
            </a:r>
            <a:r>
              <a:rPr sz="2600" spc="10" dirty="0">
                <a:latin typeface="Calibri"/>
                <a:cs typeface="Calibri"/>
              </a:rPr>
              <a:t>items: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10" dirty="0">
                <a:latin typeface="Calibri"/>
                <a:cs typeface="Calibri"/>
              </a:rPr>
              <a:t>&gt;&gt;&gt; </a:t>
            </a:r>
            <a:r>
              <a:rPr sz="2600" spc="10" dirty="0">
                <a:latin typeface="Calibri"/>
                <a:cs typeface="Calibri"/>
              </a:rPr>
              <a:t>a = </a:t>
            </a:r>
            <a:r>
              <a:rPr sz="2600" spc="5" dirty="0">
                <a:latin typeface="Calibri"/>
                <a:cs typeface="Calibri"/>
              </a:rPr>
              <a:t>{ </a:t>
            </a:r>
            <a:r>
              <a:rPr sz="2600" spc="-25" dirty="0">
                <a:latin typeface="Calibri"/>
                <a:cs typeface="Calibri"/>
              </a:rPr>
              <a:t>‘one’ </a:t>
            </a:r>
            <a:r>
              <a:rPr sz="2600" spc="5" dirty="0">
                <a:latin typeface="Calibri"/>
                <a:cs typeface="Calibri"/>
              </a:rPr>
              <a:t>: </a:t>
            </a:r>
            <a:r>
              <a:rPr sz="2600" spc="-5" dirty="0">
                <a:latin typeface="Calibri"/>
                <a:cs typeface="Calibri"/>
              </a:rPr>
              <a:t>‘uno’ 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10" dirty="0">
                <a:latin typeface="Calibri"/>
                <a:cs typeface="Calibri"/>
              </a:rPr>
              <a:t>‘two’ </a:t>
            </a:r>
            <a:r>
              <a:rPr sz="2600" spc="5" dirty="0">
                <a:latin typeface="Calibri"/>
                <a:cs typeface="Calibri"/>
              </a:rPr>
              <a:t>: </a:t>
            </a:r>
            <a:r>
              <a:rPr sz="2600" spc="-25" dirty="0">
                <a:latin typeface="Calibri"/>
                <a:cs typeface="Calibri"/>
              </a:rPr>
              <a:t>‘dos’ 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‘three’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18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‘tres’}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spc="15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print </a:t>
            </a:r>
            <a:r>
              <a:rPr sz="2600" spc="5" dirty="0">
                <a:latin typeface="Calibri"/>
                <a:cs typeface="Calibri"/>
              </a:rPr>
              <a:t>this</a:t>
            </a:r>
            <a:r>
              <a:rPr sz="2600" spc="-1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dictionary,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10" dirty="0">
                <a:latin typeface="Calibri"/>
                <a:cs typeface="Calibri"/>
              </a:rPr>
              <a:t>&gt;&gt;&gt;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20" dirty="0">
                <a:latin typeface="Calibri"/>
                <a:cs typeface="Calibri"/>
              </a:rPr>
              <a:t>{‘one’ </a:t>
            </a:r>
            <a:r>
              <a:rPr sz="2600" spc="5" dirty="0">
                <a:latin typeface="Calibri"/>
                <a:cs typeface="Calibri"/>
              </a:rPr>
              <a:t>: </a:t>
            </a:r>
            <a:r>
              <a:rPr sz="2600" spc="-5" dirty="0">
                <a:latin typeface="Calibri"/>
                <a:cs typeface="Calibri"/>
              </a:rPr>
              <a:t>‘uno’ 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‘three’ </a:t>
            </a:r>
            <a:r>
              <a:rPr sz="2600" spc="5" dirty="0">
                <a:latin typeface="Calibri"/>
                <a:cs typeface="Calibri"/>
              </a:rPr>
              <a:t>: </a:t>
            </a:r>
            <a:r>
              <a:rPr sz="2600" spc="10" dirty="0">
                <a:latin typeface="Calibri"/>
                <a:cs typeface="Calibri"/>
              </a:rPr>
              <a:t>‘tres’ 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10" dirty="0">
                <a:latin typeface="Calibri"/>
                <a:cs typeface="Calibri"/>
              </a:rPr>
              <a:t>‘two’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28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‘dos’}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order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key-value </a:t>
            </a:r>
            <a:r>
              <a:rPr sz="2600" spc="-15" dirty="0">
                <a:latin typeface="Calibri"/>
                <a:cs typeface="Calibri"/>
              </a:rPr>
              <a:t>pairs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not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same.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30" dirty="0">
                <a:latin typeface="Calibri"/>
                <a:cs typeface="Calibri"/>
              </a:rPr>
              <a:t>We </a:t>
            </a:r>
            <a:r>
              <a:rPr sz="2600" spc="20" dirty="0">
                <a:latin typeface="Calibri"/>
                <a:cs typeface="Calibri"/>
              </a:rPr>
              <a:t>can </a:t>
            </a:r>
            <a:r>
              <a:rPr sz="2600" spc="5" dirty="0">
                <a:latin typeface="Calibri"/>
                <a:cs typeface="Calibri"/>
              </a:rPr>
              <a:t>use the </a:t>
            </a:r>
            <a:r>
              <a:rPr sz="2600" spc="-15" dirty="0">
                <a:latin typeface="Calibri"/>
                <a:cs typeface="Calibri"/>
              </a:rPr>
              <a:t>keys </a:t>
            </a:r>
            <a:r>
              <a:rPr sz="2600" spc="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look </a:t>
            </a:r>
            <a:r>
              <a:rPr sz="2600" spc="-5" dirty="0">
                <a:latin typeface="Calibri"/>
                <a:cs typeface="Calibri"/>
              </a:rPr>
              <a:t>up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corresponding</a:t>
            </a:r>
            <a:r>
              <a:rPr sz="2600" spc="-3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values:</a:t>
            </a:r>
            <a:endParaRPr sz="2600">
              <a:latin typeface="Calibri"/>
              <a:cs typeface="Calibri"/>
            </a:endParaRPr>
          </a:p>
          <a:p>
            <a:pPr marL="12700" marR="7861300">
              <a:lnSpc>
                <a:spcPct val="101099"/>
              </a:lnSpc>
            </a:pPr>
            <a:r>
              <a:rPr sz="2600" spc="-10" dirty="0">
                <a:latin typeface="Calibri"/>
                <a:cs typeface="Calibri"/>
              </a:rPr>
              <a:t>&gt;&gt;&gt;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a[‘two’]  </a:t>
            </a:r>
            <a:r>
              <a:rPr sz="2600" spc="-30" dirty="0">
                <a:latin typeface="Calibri"/>
                <a:cs typeface="Calibri"/>
              </a:rPr>
              <a:t>‘dos’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69800"/>
              </a:lnSpc>
              <a:spcBef>
                <a:spcPts val="1055"/>
              </a:spcBef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‘two’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always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maps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‘dos’. </a:t>
            </a:r>
            <a:r>
              <a:rPr sz="2600" spc="-30" dirty="0">
                <a:latin typeface="Calibri"/>
                <a:cs typeface="Calibri"/>
              </a:rPr>
              <a:t>So,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items  </a:t>
            </a:r>
            <a:r>
              <a:rPr sz="2600" spc="-5" dirty="0">
                <a:latin typeface="Calibri"/>
                <a:cs typeface="Calibri"/>
              </a:rPr>
              <a:t>doesn’t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matter.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26120"/>
            <a:ext cx="10023475" cy="42506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latin typeface="Calibri"/>
                <a:cs typeface="Calibri"/>
              </a:rPr>
              <a:t>If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30" dirty="0">
                <a:latin typeface="Calibri"/>
                <a:cs typeface="Calibri"/>
              </a:rPr>
              <a:t>key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-5" dirty="0">
                <a:latin typeface="Calibri"/>
                <a:cs typeface="Calibri"/>
              </a:rPr>
              <a:t>not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10" dirty="0">
                <a:latin typeface="Calibri"/>
                <a:cs typeface="Calibri"/>
              </a:rPr>
              <a:t>dictionary, </a:t>
            </a:r>
            <a:r>
              <a:rPr sz="2150" spc="20" dirty="0">
                <a:latin typeface="Calibri"/>
                <a:cs typeface="Calibri"/>
              </a:rPr>
              <a:t>we </a:t>
            </a:r>
            <a:r>
              <a:rPr sz="2150" spc="5" dirty="0">
                <a:latin typeface="Calibri"/>
                <a:cs typeface="Calibri"/>
              </a:rPr>
              <a:t>get </a:t>
            </a:r>
            <a:r>
              <a:rPr sz="2150" spc="15" dirty="0">
                <a:latin typeface="Calibri"/>
                <a:cs typeface="Calibri"/>
              </a:rPr>
              <a:t>an</a:t>
            </a:r>
            <a:r>
              <a:rPr sz="2150" spc="43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exception.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150" spc="-10" dirty="0">
                <a:latin typeface="Calibri"/>
                <a:cs typeface="Calibri"/>
              </a:rPr>
              <a:t>&gt;&gt;&gt;</a:t>
            </a:r>
            <a:r>
              <a:rPr sz="2150" spc="1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a[‘four’]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150" spc="-15" dirty="0">
                <a:latin typeface="Calibri"/>
                <a:cs typeface="Calibri"/>
              </a:rPr>
              <a:t>KeyError </a:t>
            </a:r>
            <a:r>
              <a:rPr sz="2150" spc="5" dirty="0">
                <a:latin typeface="Calibri"/>
                <a:cs typeface="Calibri"/>
              </a:rPr>
              <a:t>:</a:t>
            </a:r>
            <a:r>
              <a:rPr sz="2150" spc="-30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‘four’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Calibri"/>
                <a:cs typeface="Calibri"/>
              </a:rPr>
              <a:t>The “len” </a:t>
            </a:r>
            <a:r>
              <a:rPr sz="2150" spc="5" dirty="0">
                <a:latin typeface="Calibri"/>
                <a:cs typeface="Calibri"/>
              </a:rPr>
              <a:t>function works </a:t>
            </a:r>
            <a:r>
              <a:rPr sz="2150" dirty="0">
                <a:latin typeface="Calibri"/>
                <a:cs typeface="Calibri"/>
              </a:rPr>
              <a:t>on dictionaries. </a:t>
            </a:r>
            <a:r>
              <a:rPr sz="2150" spc="-5" dirty="0">
                <a:latin typeface="Calibri"/>
                <a:cs typeface="Calibri"/>
              </a:rPr>
              <a:t>It returns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5" dirty="0">
                <a:latin typeface="Calibri"/>
                <a:cs typeface="Calibri"/>
              </a:rPr>
              <a:t>number of key-value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pairs.</a:t>
            </a:r>
            <a:endParaRPr sz="2150">
              <a:latin typeface="Calibri"/>
              <a:cs typeface="Calibri"/>
            </a:endParaRPr>
          </a:p>
          <a:p>
            <a:pPr marL="12700" marR="8870950">
              <a:lnSpc>
                <a:spcPct val="110600"/>
              </a:lnSpc>
            </a:pPr>
            <a:r>
              <a:rPr sz="2150" spc="-10" dirty="0">
                <a:latin typeface="Calibri"/>
                <a:cs typeface="Calibri"/>
              </a:rPr>
              <a:t>&gt;&gt;&gt; </a:t>
            </a:r>
            <a:r>
              <a:rPr sz="2150" spc="5" dirty="0">
                <a:latin typeface="Calibri"/>
                <a:cs typeface="Calibri"/>
              </a:rPr>
              <a:t>len(a)  </a:t>
            </a:r>
            <a:r>
              <a:rPr sz="2150" spc="10" dirty="0">
                <a:latin typeface="Calibri"/>
                <a:cs typeface="Calibri"/>
              </a:rPr>
              <a:t>3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223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Calibri"/>
                <a:cs typeface="Calibri"/>
              </a:rPr>
              <a:t>The </a:t>
            </a:r>
            <a:r>
              <a:rPr sz="2150" spc="5" dirty="0">
                <a:latin typeface="Calibri"/>
                <a:cs typeface="Calibri"/>
              </a:rPr>
              <a:t>“in” </a:t>
            </a:r>
            <a:r>
              <a:rPr sz="2150" spc="-10" dirty="0">
                <a:latin typeface="Calibri"/>
                <a:cs typeface="Calibri"/>
              </a:rPr>
              <a:t>operator </a:t>
            </a:r>
            <a:r>
              <a:rPr sz="2150" spc="5" dirty="0">
                <a:latin typeface="Calibri"/>
                <a:cs typeface="Calibri"/>
              </a:rPr>
              <a:t>works </a:t>
            </a:r>
            <a:r>
              <a:rPr sz="2150" dirty="0">
                <a:latin typeface="Calibri"/>
                <a:cs typeface="Calibri"/>
              </a:rPr>
              <a:t>on dictionaries. </a:t>
            </a:r>
            <a:r>
              <a:rPr sz="2150" spc="-5" dirty="0">
                <a:latin typeface="Calibri"/>
                <a:cs typeface="Calibri"/>
              </a:rPr>
              <a:t>It </a:t>
            </a:r>
            <a:r>
              <a:rPr sz="2150" spc="10" dirty="0">
                <a:latin typeface="Calibri"/>
                <a:cs typeface="Calibri"/>
              </a:rPr>
              <a:t>tells </a:t>
            </a:r>
            <a:r>
              <a:rPr sz="2150" dirty="0">
                <a:latin typeface="Calibri"/>
                <a:cs typeface="Calibri"/>
              </a:rPr>
              <a:t>whether something appears </a:t>
            </a:r>
            <a:r>
              <a:rPr sz="2150" spc="10" dirty="0">
                <a:latin typeface="Calibri"/>
                <a:cs typeface="Calibri"/>
              </a:rPr>
              <a:t>as a </a:t>
            </a:r>
            <a:r>
              <a:rPr sz="2150" spc="-30" dirty="0">
                <a:latin typeface="Calibri"/>
                <a:cs typeface="Calibri"/>
              </a:rPr>
              <a:t>key</a:t>
            </a:r>
            <a:r>
              <a:rPr sz="2150" spc="16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ts val="2230"/>
              </a:lnSpc>
            </a:pP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dictionary.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150" spc="-10" dirty="0">
                <a:latin typeface="Calibri"/>
                <a:cs typeface="Calibri"/>
              </a:rPr>
              <a:t>&gt;&gt;&gt; </a:t>
            </a:r>
            <a:r>
              <a:rPr sz="2150" spc="-25" dirty="0">
                <a:latin typeface="Calibri"/>
                <a:cs typeface="Calibri"/>
              </a:rPr>
              <a:t>‘one’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-19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150" spc="-40" dirty="0">
                <a:latin typeface="Calibri"/>
                <a:cs typeface="Calibri"/>
              </a:rPr>
              <a:t>True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1736089" algn="l"/>
              </a:tabLst>
            </a:pPr>
            <a:r>
              <a:rPr sz="2150" spc="-10" dirty="0">
                <a:latin typeface="Calibri"/>
                <a:cs typeface="Calibri"/>
              </a:rPr>
              <a:t>&gt;&gt;&gt;  ‘uno’</a:t>
            </a:r>
            <a:r>
              <a:rPr sz="2150" spc="-22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	# </a:t>
            </a:r>
            <a:r>
              <a:rPr sz="2150" dirty="0">
                <a:latin typeface="Calibri"/>
                <a:cs typeface="Calibri"/>
              </a:rPr>
              <a:t>appearing </a:t>
            </a:r>
            <a:r>
              <a:rPr sz="2150" spc="10" dirty="0">
                <a:latin typeface="Calibri"/>
                <a:cs typeface="Calibri"/>
              </a:rPr>
              <a:t>as a value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-5" dirty="0">
                <a:latin typeface="Calibri"/>
                <a:cs typeface="Calibri"/>
              </a:rPr>
              <a:t>not </a:t>
            </a:r>
            <a:r>
              <a:rPr sz="2150" spc="5" dirty="0">
                <a:latin typeface="Calibri"/>
                <a:cs typeface="Calibri"/>
              </a:rPr>
              <a:t>good</a:t>
            </a:r>
            <a:r>
              <a:rPr sz="2150" spc="2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enough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150" spc="-10" dirty="0">
                <a:latin typeface="Calibri"/>
                <a:cs typeface="Calibri"/>
              </a:rPr>
              <a:t>False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49" y="1794252"/>
            <a:ext cx="10108565" cy="2881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0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see </a:t>
            </a:r>
            <a:r>
              <a:rPr sz="2750" spc="-15" dirty="0">
                <a:latin typeface="Calibri"/>
                <a:cs typeface="Calibri"/>
              </a:rPr>
              <a:t>whether </a:t>
            </a:r>
            <a:r>
              <a:rPr sz="2750" spc="-5" dirty="0">
                <a:latin typeface="Calibri"/>
                <a:cs typeface="Calibri"/>
              </a:rPr>
              <a:t>something </a:t>
            </a:r>
            <a:r>
              <a:rPr sz="2750" spc="-10" dirty="0">
                <a:latin typeface="Calibri"/>
                <a:cs typeface="Calibri"/>
              </a:rPr>
              <a:t>appears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value in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dictionary, </a:t>
            </a:r>
            <a:r>
              <a:rPr sz="2750" spc="-5" dirty="0">
                <a:latin typeface="Calibri"/>
                <a:cs typeface="Calibri"/>
              </a:rPr>
              <a:t>we</a:t>
            </a:r>
            <a:r>
              <a:rPr sz="2750" spc="-3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use</a:t>
            </a:r>
            <a:endParaRPr sz="275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method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spc="-40" dirty="0">
                <a:latin typeface="Calibri"/>
                <a:cs typeface="Calibri"/>
              </a:rPr>
              <a:t>“values()”.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This </a:t>
            </a:r>
            <a:r>
              <a:rPr sz="2750" spc="5" dirty="0">
                <a:latin typeface="Calibri"/>
                <a:cs typeface="Calibri"/>
              </a:rPr>
              <a:t>method </a:t>
            </a:r>
            <a:r>
              <a:rPr sz="2750" spc="-5" dirty="0">
                <a:latin typeface="Calibri"/>
                <a:cs typeface="Calibri"/>
              </a:rPr>
              <a:t>returns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collection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5" dirty="0">
                <a:latin typeface="Calibri"/>
                <a:cs typeface="Calibri"/>
              </a:rPr>
              <a:t>values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use the </a:t>
            </a:r>
            <a:r>
              <a:rPr sz="2750" spc="-20" dirty="0">
                <a:latin typeface="Calibri"/>
                <a:cs typeface="Calibri"/>
              </a:rPr>
              <a:t>“in”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operator.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vals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a.values()</a:t>
            </a:r>
            <a:endParaRPr sz="2750">
              <a:latin typeface="Calibri"/>
              <a:cs typeface="Calibri"/>
            </a:endParaRPr>
          </a:p>
          <a:p>
            <a:pPr marL="12700" marR="7766050">
              <a:lnSpc>
                <a:spcPct val="120600"/>
              </a:lnSpc>
              <a:spcBef>
                <a:spcPts val="7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-5" dirty="0">
                <a:latin typeface="Calibri"/>
                <a:cs typeface="Calibri"/>
              </a:rPr>
              <a:t>‘uno’ </a:t>
            </a:r>
            <a:r>
              <a:rPr sz="2750" spc="-10" dirty="0">
                <a:latin typeface="Calibri"/>
                <a:cs typeface="Calibri"/>
              </a:rPr>
              <a:t>in vals  </a:t>
            </a:r>
            <a:r>
              <a:rPr sz="2750" spc="-35" dirty="0">
                <a:latin typeface="Calibri"/>
                <a:cs typeface="Calibri"/>
              </a:rPr>
              <a:t>True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828738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Dictionary</a:t>
            </a:r>
            <a:r>
              <a:rPr spc="-330" dirty="0"/>
              <a:t> </a:t>
            </a:r>
            <a:r>
              <a:rPr spc="15" dirty="0"/>
              <a:t>as</a:t>
            </a:r>
            <a:r>
              <a:rPr spc="-90" dirty="0"/>
              <a:t> </a:t>
            </a:r>
            <a:r>
              <a:rPr spc="15" dirty="0"/>
              <a:t>a</a:t>
            </a:r>
            <a:r>
              <a:rPr spc="-95" dirty="0"/>
              <a:t> </a:t>
            </a:r>
            <a:r>
              <a:rPr spc="-5" dirty="0"/>
              <a:t>Collection</a:t>
            </a:r>
            <a:r>
              <a:rPr spc="-300" dirty="0"/>
              <a:t> </a:t>
            </a:r>
            <a:r>
              <a:rPr spc="15" dirty="0"/>
              <a:t>of</a:t>
            </a:r>
            <a:r>
              <a:rPr spc="-155" dirty="0"/>
              <a:t> </a:t>
            </a:r>
            <a:r>
              <a:rPr spc="-35" dirty="0"/>
              <a:t>Counters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26120"/>
            <a:ext cx="9634220" cy="40119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latin typeface="Calibri"/>
                <a:cs typeface="Calibri"/>
              </a:rPr>
              <a:t>Using </a:t>
            </a:r>
            <a:r>
              <a:rPr sz="2150" dirty="0">
                <a:latin typeface="Calibri"/>
                <a:cs typeface="Calibri"/>
              </a:rPr>
              <a:t>dictionaries, there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dirty="0">
                <a:latin typeface="Calibri"/>
                <a:cs typeface="Calibri"/>
              </a:rPr>
              <a:t>no </a:t>
            </a:r>
            <a:r>
              <a:rPr sz="2150" spc="-10" dirty="0">
                <a:latin typeface="Calibri"/>
                <a:cs typeface="Calibri"/>
              </a:rPr>
              <a:t>need </a:t>
            </a:r>
            <a:r>
              <a:rPr sz="2150" spc="15" dirty="0">
                <a:latin typeface="Calibri"/>
                <a:cs typeface="Calibri"/>
              </a:rPr>
              <a:t>to </a:t>
            </a:r>
            <a:r>
              <a:rPr sz="2150" spc="-5" dirty="0">
                <a:latin typeface="Calibri"/>
                <a:cs typeface="Calibri"/>
              </a:rPr>
              <a:t>count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21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occurrences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dirty="0">
                <a:latin typeface="Calibri"/>
                <a:cs typeface="Calibri"/>
              </a:rPr>
              <a:t>each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dirty="0">
                <a:latin typeface="Calibri"/>
                <a:cs typeface="Calibri"/>
              </a:rPr>
              <a:t>letters.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15" dirty="0">
                <a:latin typeface="Calibri"/>
                <a:cs typeface="Calibri"/>
              </a:rPr>
              <a:t>We </a:t>
            </a:r>
            <a:r>
              <a:rPr sz="2150" spc="5" dirty="0">
                <a:latin typeface="Calibri"/>
                <a:cs typeface="Calibri"/>
              </a:rPr>
              <a:t>can </a:t>
            </a:r>
            <a:r>
              <a:rPr sz="2150" spc="-10" dirty="0">
                <a:latin typeface="Calibri"/>
                <a:cs typeface="Calibri"/>
              </a:rPr>
              <a:t>make </a:t>
            </a:r>
            <a:r>
              <a:rPr sz="2150" spc="-5" dirty="0">
                <a:latin typeface="Calibri"/>
                <a:cs typeface="Calibri"/>
              </a:rPr>
              <a:t>room </a:t>
            </a:r>
            <a:r>
              <a:rPr sz="2150" spc="-20" dirty="0">
                <a:latin typeface="Calibri"/>
                <a:cs typeface="Calibri"/>
              </a:rPr>
              <a:t>for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5" dirty="0">
                <a:latin typeface="Calibri"/>
                <a:cs typeface="Calibri"/>
              </a:rPr>
              <a:t>letters </a:t>
            </a:r>
            <a:r>
              <a:rPr sz="2150" spc="10" dirty="0">
                <a:latin typeface="Calibri"/>
                <a:cs typeface="Calibri"/>
              </a:rPr>
              <a:t>that</a:t>
            </a:r>
            <a:r>
              <a:rPr sz="2150" spc="385" dirty="0">
                <a:latin typeface="Calibri"/>
                <a:cs typeface="Calibri"/>
              </a:rPr>
              <a:t> </a:t>
            </a:r>
            <a:r>
              <a:rPr sz="2150" spc="-35" dirty="0">
                <a:latin typeface="Calibri"/>
                <a:cs typeface="Calibri"/>
              </a:rPr>
              <a:t>appear.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latin typeface="Calibri"/>
                <a:cs typeface="Calibri"/>
              </a:rPr>
              <a:t>Example:</a:t>
            </a:r>
            <a:endParaRPr sz="2150">
              <a:latin typeface="Calibri"/>
              <a:cs typeface="Calibri"/>
            </a:endParaRPr>
          </a:p>
          <a:p>
            <a:pPr marL="517525" marR="7519034" indent="-314325">
              <a:lnSpc>
                <a:spcPts val="2860"/>
              </a:lnSpc>
              <a:spcBef>
                <a:spcPts val="135"/>
              </a:spcBef>
            </a:pPr>
            <a:r>
              <a:rPr sz="2150" spc="-10" dirty="0">
                <a:latin typeface="Calibri"/>
                <a:cs typeface="Calibri"/>
              </a:rPr>
              <a:t>def </a:t>
            </a:r>
            <a:r>
              <a:rPr sz="2150" dirty="0">
                <a:latin typeface="Calibri"/>
                <a:cs typeface="Calibri"/>
              </a:rPr>
              <a:t>histogram(s):  </a:t>
            </a:r>
            <a:r>
              <a:rPr sz="2150" spc="10" dirty="0">
                <a:latin typeface="Calibri"/>
                <a:cs typeface="Calibri"/>
              </a:rPr>
              <a:t>d =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dict()</a:t>
            </a:r>
            <a:endParaRPr sz="2150">
              <a:latin typeface="Calibri"/>
              <a:cs typeface="Calibri"/>
            </a:endParaRPr>
          </a:p>
          <a:p>
            <a:pPr marL="517525">
              <a:lnSpc>
                <a:spcPct val="100000"/>
              </a:lnSpc>
              <a:spcBef>
                <a:spcPts val="130"/>
              </a:spcBef>
            </a:pPr>
            <a:r>
              <a:rPr sz="2150" spc="-20" dirty="0">
                <a:latin typeface="Calibri"/>
                <a:cs typeface="Calibri"/>
              </a:rPr>
              <a:t>for </a:t>
            </a:r>
            <a:r>
              <a:rPr sz="2150" spc="10" dirty="0">
                <a:latin typeface="Calibri"/>
                <a:cs typeface="Calibri"/>
              </a:rPr>
              <a:t>c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s:</a:t>
            </a:r>
            <a:endParaRPr sz="2150">
              <a:latin typeface="Calibri"/>
              <a:cs typeface="Calibri"/>
            </a:endParaRPr>
          </a:p>
          <a:p>
            <a:pPr marL="899160">
              <a:lnSpc>
                <a:spcPct val="100000"/>
              </a:lnSpc>
              <a:spcBef>
                <a:spcPts val="270"/>
              </a:spcBef>
            </a:pPr>
            <a:r>
              <a:rPr sz="2150" spc="15" dirty="0">
                <a:latin typeface="Calibri"/>
                <a:cs typeface="Calibri"/>
              </a:rPr>
              <a:t>if </a:t>
            </a:r>
            <a:r>
              <a:rPr sz="2150" spc="10" dirty="0">
                <a:latin typeface="Calibri"/>
                <a:cs typeface="Calibri"/>
              </a:rPr>
              <a:t>c </a:t>
            </a:r>
            <a:r>
              <a:rPr sz="2150" spc="-5" dirty="0">
                <a:latin typeface="Calibri"/>
                <a:cs typeface="Calibri"/>
              </a:rPr>
              <a:t>not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d:</a:t>
            </a:r>
            <a:endParaRPr sz="2150">
              <a:latin typeface="Calibri"/>
              <a:cs typeface="Calibri"/>
            </a:endParaRPr>
          </a:p>
          <a:p>
            <a:pPr marL="1089660">
              <a:lnSpc>
                <a:spcPct val="100000"/>
              </a:lnSpc>
              <a:spcBef>
                <a:spcPts val="275"/>
              </a:spcBef>
            </a:pPr>
            <a:r>
              <a:rPr sz="2150" dirty="0">
                <a:latin typeface="Calibri"/>
                <a:cs typeface="Calibri"/>
              </a:rPr>
              <a:t>d[c] </a:t>
            </a:r>
            <a:r>
              <a:rPr sz="2150" spc="10" dirty="0">
                <a:latin typeface="Calibri"/>
                <a:cs typeface="Calibri"/>
              </a:rPr>
              <a:t>=</a:t>
            </a:r>
            <a:r>
              <a:rPr sz="2150" spc="114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1</a:t>
            </a:r>
            <a:endParaRPr sz="215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  <a:spcBef>
                <a:spcPts val="275"/>
              </a:spcBef>
            </a:pPr>
            <a:r>
              <a:rPr sz="2150" spc="-5" dirty="0">
                <a:latin typeface="Calibri"/>
                <a:cs typeface="Calibri"/>
              </a:rPr>
              <a:t>else:</a:t>
            </a:r>
            <a:endParaRPr sz="2150">
              <a:latin typeface="Calibri"/>
              <a:cs typeface="Calibri"/>
            </a:endParaRPr>
          </a:p>
          <a:p>
            <a:pPr marL="1346835">
              <a:lnSpc>
                <a:spcPct val="100000"/>
              </a:lnSpc>
              <a:spcBef>
                <a:spcPts val="275"/>
              </a:spcBef>
            </a:pPr>
            <a:r>
              <a:rPr sz="2150" dirty="0">
                <a:latin typeface="Calibri"/>
                <a:cs typeface="Calibri"/>
              </a:rPr>
              <a:t>d[c] </a:t>
            </a:r>
            <a:r>
              <a:rPr sz="2150" spc="-5" dirty="0">
                <a:latin typeface="Calibri"/>
                <a:cs typeface="Calibri"/>
              </a:rPr>
              <a:t>+=</a:t>
            </a:r>
            <a:r>
              <a:rPr sz="2150" spc="114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1</a:t>
            </a:r>
            <a:endParaRPr sz="2150">
              <a:latin typeface="Calibri"/>
              <a:cs typeface="Calibri"/>
            </a:endParaRPr>
          </a:p>
          <a:p>
            <a:pPr marL="136525">
              <a:lnSpc>
                <a:spcPct val="100000"/>
              </a:lnSpc>
              <a:spcBef>
                <a:spcPts val="270"/>
              </a:spcBef>
            </a:pP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d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63" y="1737419"/>
            <a:ext cx="8199755" cy="4134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4175" marR="5897245" indent="-372110">
              <a:lnSpc>
                <a:spcPct val="101099"/>
              </a:lnSpc>
              <a:spcBef>
                <a:spcPts val="90"/>
              </a:spcBef>
            </a:pPr>
            <a:r>
              <a:rPr sz="2600" spc="-10" dirty="0">
                <a:latin typeface="Calibri"/>
                <a:cs typeface="Calibri"/>
              </a:rPr>
              <a:t>def </a:t>
            </a:r>
            <a:r>
              <a:rPr sz="2600" spc="5" dirty="0">
                <a:latin typeface="Calibri"/>
                <a:cs typeface="Calibri"/>
              </a:rPr>
              <a:t>myfunc(a,b)</a:t>
            </a:r>
            <a:r>
              <a:rPr sz="2600" spc="-229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:  </a:t>
            </a:r>
            <a:r>
              <a:rPr sz="2600" spc="-5" dirty="0">
                <a:latin typeface="Calibri"/>
                <a:cs typeface="Calibri"/>
              </a:rPr>
              <a:t>return </a:t>
            </a:r>
            <a:r>
              <a:rPr sz="2600" spc="10" dirty="0">
                <a:latin typeface="Calibri"/>
                <a:cs typeface="Calibri"/>
              </a:rPr>
              <a:t>a +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b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10" dirty="0">
                <a:latin typeface="Calibri"/>
                <a:cs typeface="Calibri"/>
              </a:rPr>
              <a:t>x = </a:t>
            </a:r>
            <a:r>
              <a:rPr sz="2150" spc="-5" dirty="0">
                <a:latin typeface="Calibri"/>
                <a:cs typeface="Calibri"/>
              </a:rPr>
              <a:t>map(myfunc, </a:t>
            </a:r>
            <a:r>
              <a:rPr sz="2150" spc="-35" dirty="0">
                <a:latin typeface="Calibri"/>
                <a:cs typeface="Calibri"/>
              </a:rPr>
              <a:t>(‘apple’, </a:t>
            </a:r>
            <a:r>
              <a:rPr sz="2150" spc="-25" dirty="0">
                <a:latin typeface="Calibri"/>
                <a:cs typeface="Calibri"/>
              </a:rPr>
              <a:t>‘banana’, </a:t>
            </a:r>
            <a:r>
              <a:rPr sz="2150" spc="-5" dirty="0">
                <a:latin typeface="Calibri"/>
                <a:cs typeface="Calibri"/>
              </a:rPr>
              <a:t>‘cherry’), </a:t>
            </a:r>
            <a:r>
              <a:rPr sz="2150" spc="-40" dirty="0">
                <a:latin typeface="Calibri"/>
                <a:cs typeface="Calibri"/>
              </a:rPr>
              <a:t>(‘orange’, </a:t>
            </a:r>
            <a:r>
              <a:rPr sz="2150" spc="-35" dirty="0">
                <a:latin typeface="Calibri"/>
                <a:cs typeface="Calibri"/>
              </a:rPr>
              <a:t>‘lemon’,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‘grapes’))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150" spc="10" dirty="0">
                <a:latin typeface="Calibri"/>
                <a:cs typeface="Calibri"/>
              </a:rPr>
              <a:t>print(x)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spc="-10" dirty="0">
                <a:latin typeface="Calibri"/>
                <a:cs typeface="Calibri"/>
              </a:rPr>
              <a:t>#convert </a:t>
            </a:r>
            <a:r>
              <a:rPr sz="2150" spc="10" dirty="0">
                <a:latin typeface="Calibri"/>
                <a:cs typeface="Calibri"/>
              </a:rPr>
              <a:t>the map </a:t>
            </a:r>
            <a:r>
              <a:rPr sz="2150" spc="15" dirty="0">
                <a:latin typeface="Calibri"/>
                <a:cs typeface="Calibri"/>
              </a:rPr>
              <a:t>into </a:t>
            </a:r>
            <a:r>
              <a:rPr sz="2150" spc="10" dirty="0">
                <a:latin typeface="Calibri"/>
                <a:cs typeface="Calibri"/>
              </a:rPr>
              <a:t>a list, </a:t>
            </a:r>
            <a:r>
              <a:rPr sz="2150" spc="-20" dirty="0">
                <a:latin typeface="Calibri"/>
                <a:cs typeface="Calibri"/>
              </a:rPr>
              <a:t>for</a:t>
            </a:r>
            <a:r>
              <a:rPr sz="2150" spc="19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readability: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150" spc="10" dirty="0">
                <a:latin typeface="Calibri"/>
                <a:cs typeface="Calibri"/>
              </a:rPr>
              <a:t>print(list(x))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150" spc="-10" dirty="0">
                <a:latin typeface="Calibri"/>
                <a:cs typeface="Calibri"/>
              </a:rPr>
              <a:t>[‘appleorange’ </a:t>
            </a:r>
            <a:r>
              <a:rPr sz="2150" spc="5" dirty="0">
                <a:latin typeface="Calibri"/>
                <a:cs typeface="Calibri"/>
              </a:rPr>
              <a:t>, </a:t>
            </a:r>
            <a:r>
              <a:rPr sz="2150" dirty="0">
                <a:latin typeface="Calibri"/>
                <a:cs typeface="Calibri"/>
              </a:rPr>
              <a:t>‘bananalemon’ </a:t>
            </a:r>
            <a:r>
              <a:rPr sz="2150" spc="5" dirty="0">
                <a:latin typeface="Calibri"/>
                <a:cs typeface="Calibri"/>
              </a:rPr>
              <a:t>,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‘cherrygrapes’]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54" y="1737419"/>
            <a:ext cx="10073640" cy="4222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name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function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“histogram”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which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collection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counters.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first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function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creates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an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empty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dictionary.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loop </a:t>
            </a:r>
            <a:r>
              <a:rPr sz="2600" spc="-20" dirty="0">
                <a:latin typeface="Calibri"/>
                <a:cs typeface="Calibri"/>
              </a:rPr>
              <a:t>traverses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string.</a:t>
            </a:r>
            <a:endParaRPr sz="2600">
              <a:latin typeface="Calibri"/>
              <a:cs typeface="Calibri"/>
            </a:endParaRPr>
          </a:p>
          <a:p>
            <a:pPr marL="241300" marR="217170" indent="-229235">
              <a:lnSpc>
                <a:spcPct val="6980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Each </a:t>
            </a:r>
            <a:r>
              <a:rPr sz="2600" spc="15" dirty="0">
                <a:latin typeface="Calibri"/>
                <a:cs typeface="Calibri"/>
              </a:rPr>
              <a:t>time </a:t>
            </a:r>
            <a:r>
              <a:rPr sz="2600" spc="-20" dirty="0">
                <a:latin typeface="Calibri"/>
                <a:cs typeface="Calibri"/>
              </a:rPr>
              <a:t>through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loop, </a:t>
            </a:r>
            <a:r>
              <a:rPr sz="2600" spc="5" dirty="0">
                <a:latin typeface="Calibri"/>
                <a:cs typeface="Calibri"/>
              </a:rPr>
              <a:t>if the </a:t>
            </a:r>
            <a:r>
              <a:rPr sz="2600" dirty="0">
                <a:latin typeface="Calibri"/>
                <a:cs typeface="Calibri"/>
              </a:rPr>
              <a:t>character </a:t>
            </a:r>
            <a:r>
              <a:rPr sz="2600" spc="-35" dirty="0">
                <a:latin typeface="Calibri"/>
                <a:cs typeface="Calibri"/>
              </a:rPr>
              <a:t>‘c’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not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dictionary,</a:t>
            </a:r>
            <a:r>
              <a:rPr sz="2600" spc="-2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 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item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created</a:t>
            </a:r>
            <a:r>
              <a:rPr sz="2600" spc="-17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with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‘c’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initial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spc="-35" dirty="0">
                <a:latin typeface="Calibri"/>
                <a:cs typeface="Calibri"/>
              </a:rPr>
              <a:t>‘c’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already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dictionary, </a:t>
            </a:r>
            <a:r>
              <a:rPr sz="2600" spc="5" dirty="0">
                <a:latin typeface="Calibri"/>
                <a:cs typeface="Calibri"/>
              </a:rPr>
              <a:t>d[c] is</a:t>
            </a:r>
            <a:r>
              <a:rPr sz="2600" spc="-3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incremented.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10" dirty="0">
                <a:latin typeface="Calibri"/>
                <a:cs typeface="Calibri"/>
              </a:rPr>
              <a:t>&gt;&gt;&gt; </a:t>
            </a:r>
            <a:r>
              <a:rPr sz="2600" spc="15" dirty="0">
                <a:latin typeface="Calibri"/>
                <a:cs typeface="Calibri"/>
              </a:rPr>
              <a:t>h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histogram(‘brontosaurus’)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10" dirty="0">
                <a:latin typeface="Calibri"/>
                <a:cs typeface="Calibri"/>
              </a:rPr>
              <a:t>&gt;&gt;&gt;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h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spc="-5" dirty="0">
                <a:latin typeface="Calibri"/>
                <a:cs typeface="Calibri"/>
              </a:rPr>
              <a:t>{‘a’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‘b’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‘o’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2,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‘n’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‘s’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2,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5" dirty="0">
                <a:latin typeface="Calibri"/>
                <a:cs typeface="Calibri"/>
              </a:rPr>
              <a:t>‘r’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2,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‘u’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2,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40" dirty="0">
                <a:latin typeface="Calibri"/>
                <a:cs typeface="Calibri"/>
              </a:rPr>
              <a:t>‘t’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1}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650"/>
              </a:lnSpc>
              <a:spcBef>
                <a:spcPts val="110"/>
              </a:spcBef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histogram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indicates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that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letters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‘a’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‘b’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appear</a:t>
            </a:r>
            <a:r>
              <a:rPr sz="2600" spc="-5" dirty="0">
                <a:latin typeface="Calibri"/>
                <a:cs typeface="Calibri"/>
              </a:rPr>
              <a:t> once,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‘o’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appears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650"/>
              </a:lnSpc>
            </a:pPr>
            <a:r>
              <a:rPr sz="2600" spc="15" dirty="0">
                <a:latin typeface="Calibri"/>
                <a:cs typeface="Calibri"/>
              </a:rPr>
              <a:t>twice </a:t>
            </a:r>
            <a:r>
              <a:rPr sz="2600" spc="10" dirty="0">
                <a:latin typeface="Calibri"/>
                <a:cs typeface="Calibri"/>
              </a:rPr>
              <a:t>and </a:t>
            </a:r>
            <a:r>
              <a:rPr sz="2600" spc="25" dirty="0">
                <a:latin typeface="Calibri"/>
                <a:cs typeface="Calibri"/>
              </a:rPr>
              <a:t>so</a:t>
            </a:r>
            <a:r>
              <a:rPr sz="2600" spc="-1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46944"/>
            <a:ext cx="9636760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Dictionaries </a:t>
            </a:r>
            <a:r>
              <a:rPr sz="2400" spc="-3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10" dirty="0">
                <a:latin typeface="Calibri"/>
                <a:cs typeface="Calibri"/>
              </a:rPr>
              <a:t>method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spc="-5" dirty="0">
                <a:latin typeface="Calibri"/>
                <a:cs typeface="Calibri"/>
              </a:rPr>
              <a:t>“get”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key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455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key </a:t>
            </a:r>
            <a:r>
              <a:rPr sz="2400" spc="-20" dirty="0">
                <a:latin typeface="Calibri"/>
                <a:cs typeface="Calibri"/>
              </a:rPr>
              <a:t>appears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dictionary, </a:t>
            </a:r>
            <a:r>
              <a:rPr sz="2400" spc="-5" dirty="0">
                <a:latin typeface="Calibri"/>
                <a:cs typeface="Calibri"/>
              </a:rPr>
              <a:t>“get” </a:t>
            </a:r>
            <a:r>
              <a:rPr sz="2400" dirty="0">
                <a:latin typeface="Calibri"/>
                <a:cs typeface="Calibri"/>
              </a:rPr>
              <a:t>returns </a:t>
            </a:r>
            <a:r>
              <a:rPr sz="2400" spc="5" dirty="0">
                <a:latin typeface="Calibri"/>
                <a:cs typeface="Calibri"/>
              </a:rPr>
              <a:t>the corresponding</a:t>
            </a:r>
            <a:r>
              <a:rPr sz="2400" spc="-2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5"/>
              </a:lnSpc>
            </a:pPr>
            <a:r>
              <a:rPr sz="2400" spc="5" dirty="0">
                <a:latin typeface="Calibri"/>
                <a:cs typeface="Calibri"/>
              </a:rPr>
              <a:t>otherwise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returns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&gt;&gt;&gt; h 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histogram(‘a’)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Calibri"/>
                <a:cs typeface="Calibri"/>
              </a:rPr>
              <a:t>&gt;&gt;&gt;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30" dirty="0">
                <a:latin typeface="Calibri"/>
                <a:cs typeface="Calibri"/>
              </a:rPr>
              <a:t>{‘a’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Calibri"/>
                <a:cs typeface="Calibri"/>
              </a:rPr>
              <a:t>&gt;&gt;&gt; </a:t>
            </a:r>
            <a:r>
              <a:rPr sz="2400" spc="-30" dirty="0">
                <a:latin typeface="Calibri"/>
                <a:cs typeface="Calibri"/>
              </a:rPr>
              <a:t>h.get(‘a’,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&gt;&gt;&gt; </a:t>
            </a:r>
            <a:r>
              <a:rPr sz="2400" spc="-20" dirty="0">
                <a:latin typeface="Calibri"/>
                <a:cs typeface="Calibri"/>
              </a:rPr>
              <a:t>h.get(‘b’,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54940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Looping </a:t>
            </a:r>
            <a:r>
              <a:rPr spc="20" dirty="0"/>
              <a:t>and</a:t>
            </a:r>
            <a:r>
              <a:rPr spc="-565" dirty="0"/>
              <a:t> </a:t>
            </a:r>
            <a:r>
              <a:rPr spc="-10" dirty="0"/>
              <a:t>Dictionaries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37549"/>
            <a:ext cx="6471920" cy="40411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dictionary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used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in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“for”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statement,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traverses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keys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of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dictionary.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15" dirty="0">
                <a:latin typeface="Calibri"/>
                <a:cs typeface="Calibri"/>
              </a:rPr>
              <a:t>Example:</a:t>
            </a:r>
            <a:r>
              <a:rPr sz="1500" spc="-14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“print_hist”</a:t>
            </a:r>
            <a:r>
              <a:rPr sz="1500" spc="-145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prints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key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and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corresponding</a:t>
            </a:r>
            <a:r>
              <a:rPr sz="1500" spc="-15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value</a:t>
            </a:r>
            <a:endParaRPr sz="1500">
              <a:latin typeface="Calibri"/>
              <a:cs typeface="Calibri"/>
            </a:endParaRPr>
          </a:p>
          <a:p>
            <a:pPr marL="269875" marR="5113020" indent="-257810">
              <a:lnSpc>
                <a:spcPts val="2250"/>
              </a:lnSpc>
              <a:spcBef>
                <a:spcPts val="155"/>
              </a:spcBef>
            </a:pPr>
            <a:r>
              <a:rPr sz="1500" spc="10" dirty="0">
                <a:latin typeface="Calibri"/>
                <a:cs typeface="Calibri"/>
              </a:rPr>
              <a:t>def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print_hist(h):  </a:t>
            </a:r>
            <a:r>
              <a:rPr sz="1500" spc="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c </a:t>
            </a:r>
            <a:r>
              <a:rPr sz="1500" spc="10" dirty="0">
                <a:latin typeface="Calibri"/>
                <a:cs typeface="Calibri"/>
              </a:rPr>
              <a:t>in</a:t>
            </a:r>
            <a:r>
              <a:rPr sz="1500" spc="-15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h:</a:t>
            </a:r>
            <a:endParaRPr sz="150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alibri"/>
                <a:cs typeface="Calibri"/>
              </a:rPr>
              <a:t>print(c,h[c])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5" dirty="0">
                <a:latin typeface="Calibri"/>
                <a:cs typeface="Calibri"/>
              </a:rPr>
              <a:t>&gt;&gt;&gt; </a:t>
            </a:r>
            <a:r>
              <a:rPr sz="1500" dirty="0">
                <a:latin typeface="Calibri"/>
                <a:cs typeface="Calibri"/>
              </a:rPr>
              <a:t>h =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histogram(‘parrot’)</a:t>
            </a:r>
            <a:endParaRPr sz="1500">
              <a:latin typeface="Calibri"/>
              <a:cs typeface="Calibri"/>
            </a:endParaRPr>
          </a:p>
          <a:p>
            <a:pPr marL="12700" marR="5125085">
              <a:lnSpc>
                <a:spcPct val="125200"/>
              </a:lnSpc>
              <a:spcBef>
                <a:spcPts val="75"/>
              </a:spcBef>
            </a:pPr>
            <a:r>
              <a:rPr sz="1500" dirty="0">
                <a:latin typeface="Calibri"/>
                <a:cs typeface="Calibri"/>
              </a:rPr>
              <a:t>&gt;&gt;&gt;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print_hist(h) 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p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dirty="0">
                <a:latin typeface="Calibri"/>
                <a:cs typeface="Calibri"/>
              </a:rPr>
              <a:t>r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t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dirty="0">
                <a:latin typeface="Calibri"/>
                <a:cs typeface="Calibri"/>
              </a:rPr>
              <a:t>o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keys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have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no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particular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order.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08725"/>
            <a:ext cx="10091420" cy="14846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5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traverse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keys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sorted </a:t>
            </a:r>
            <a:r>
              <a:rPr sz="2600" spc="-50" dirty="0">
                <a:latin typeface="Calibri"/>
                <a:cs typeface="Calibri"/>
              </a:rPr>
              <a:t>order, </a:t>
            </a:r>
            <a:r>
              <a:rPr sz="2600" spc="15" dirty="0">
                <a:latin typeface="Calibri"/>
                <a:cs typeface="Calibri"/>
              </a:rPr>
              <a:t>we </a:t>
            </a:r>
            <a:r>
              <a:rPr sz="2600" spc="20" dirty="0">
                <a:latin typeface="Calibri"/>
                <a:cs typeface="Calibri"/>
              </a:rPr>
              <a:t>can </a:t>
            </a:r>
            <a:r>
              <a:rPr sz="2600" spc="5" dirty="0">
                <a:latin typeface="Calibri"/>
                <a:cs typeface="Calibri"/>
              </a:rPr>
              <a:t>use </a:t>
            </a:r>
            <a:r>
              <a:rPr sz="2600" dirty="0">
                <a:latin typeface="Calibri"/>
                <a:cs typeface="Calibri"/>
              </a:rPr>
              <a:t>built-in function</a:t>
            </a:r>
            <a:r>
              <a:rPr sz="2600" spc="-3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“sorted”.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Example: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600" spc="-10" dirty="0">
                <a:latin typeface="Calibri"/>
                <a:cs typeface="Calibri"/>
              </a:rPr>
              <a:t>&gt;&gt;&gt;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25" dirty="0">
                <a:latin typeface="Calibri"/>
                <a:cs typeface="Calibri"/>
              </a:rPr>
              <a:t>key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sorted(h):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1389" y="3253800"/>
            <a:ext cx="22923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latin typeface="Calibri"/>
                <a:cs typeface="Calibri"/>
              </a:rPr>
              <a:t>print(key,</a:t>
            </a:r>
            <a:r>
              <a:rPr sz="2600" spc="-2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h[key])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3177481"/>
            <a:ext cx="461645" cy="29159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5" dirty="0">
                <a:latin typeface="Calibri"/>
                <a:cs typeface="Calibri"/>
              </a:rPr>
              <a:t>. .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1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600" spc="10" dirty="0">
                <a:latin typeface="Calibri"/>
                <a:cs typeface="Calibri"/>
              </a:rPr>
              <a:t>o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600" spc="10" dirty="0">
                <a:latin typeface="Calibri"/>
                <a:cs typeface="Calibri"/>
              </a:rPr>
              <a:t>p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78765" algn="l"/>
              </a:tabLst>
            </a:pP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68605" algn="l"/>
              </a:tabLst>
            </a:pPr>
            <a:r>
              <a:rPr sz="2600" spc="10" dirty="0">
                <a:latin typeface="Calibri"/>
                <a:cs typeface="Calibri"/>
              </a:rPr>
              <a:t>t</a:t>
            </a:r>
            <a:r>
              <a:rPr sz="2600" spc="10" dirty="0">
                <a:latin typeface="Times New Roman"/>
                <a:cs typeface="Times New Roman"/>
              </a:rPr>
              <a:t>	</a:t>
            </a:r>
            <a:r>
              <a:rPr sz="2600" spc="15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35115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Reverse</a:t>
            </a:r>
            <a:r>
              <a:rPr spc="-325" dirty="0"/>
              <a:t> </a:t>
            </a:r>
            <a:r>
              <a:rPr spc="-15" dirty="0"/>
              <a:t>Lookup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46944"/>
            <a:ext cx="10204450" cy="435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455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dictionary </a:t>
            </a:r>
            <a:r>
              <a:rPr sz="2400" spc="-35" dirty="0">
                <a:latin typeface="Calibri"/>
                <a:cs typeface="Calibri"/>
              </a:rPr>
              <a:t>“d”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key </a:t>
            </a:r>
            <a:r>
              <a:rPr sz="2400" spc="-65" dirty="0">
                <a:latin typeface="Calibri"/>
                <a:cs typeface="Calibri"/>
              </a:rPr>
              <a:t>“k”, </a:t>
            </a:r>
            <a:r>
              <a:rPr sz="2400" spc="-15" dirty="0">
                <a:latin typeface="Calibri"/>
                <a:cs typeface="Calibri"/>
              </a:rPr>
              <a:t>it is easy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spc="5" dirty="0">
                <a:latin typeface="Calibri"/>
                <a:cs typeface="Calibri"/>
              </a:rPr>
              <a:t>the corresponding </a:t>
            </a:r>
            <a:r>
              <a:rPr sz="2400" spc="-15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5"/>
              </a:lnSpc>
            </a:pPr>
            <a:r>
              <a:rPr sz="2400" spc="10" dirty="0">
                <a:latin typeface="Calibri"/>
                <a:cs typeface="Calibri"/>
              </a:rPr>
              <a:t>d[k].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operation is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lookup.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reverse </a:t>
            </a:r>
            <a:r>
              <a:rPr sz="2400" spc="5" dirty="0">
                <a:latin typeface="Calibri"/>
                <a:cs typeface="Calibri"/>
              </a:rPr>
              <a:t>lookup, </a:t>
            </a:r>
            <a:r>
              <a:rPr sz="2400" spc="-15" dirty="0">
                <a:latin typeface="Calibri"/>
                <a:cs typeface="Calibri"/>
              </a:rPr>
              <a:t>value is given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key is </a:t>
            </a:r>
            <a:r>
              <a:rPr sz="2400" spc="5" dirty="0">
                <a:latin typeface="Calibri"/>
                <a:cs typeface="Calibri"/>
              </a:rPr>
              <a:t>to 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found.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88950" marR="7134859" indent="-476884">
              <a:lnSpc>
                <a:spcPct val="104299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def </a:t>
            </a:r>
            <a:r>
              <a:rPr sz="2400" spc="-5" dirty="0">
                <a:latin typeface="Calibri"/>
                <a:cs typeface="Calibri"/>
              </a:rPr>
              <a:t>reverse_lookup(d,v): 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d:</a:t>
            </a:r>
            <a:endParaRPr sz="2400">
              <a:latin typeface="Calibri"/>
              <a:cs typeface="Calibri"/>
            </a:endParaRPr>
          </a:p>
          <a:p>
            <a:pPr marL="899160" marR="7920355" algn="ctr">
              <a:lnSpc>
                <a:spcPct val="104299"/>
              </a:lnSpc>
            </a:pPr>
            <a:r>
              <a:rPr sz="2400" spc="-15" dirty="0">
                <a:latin typeface="Calibri"/>
                <a:cs typeface="Calibri"/>
              </a:rPr>
              <a:t>if </a:t>
            </a:r>
            <a:r>
              <a:rPr sz="2400" spc="10" dirty="0">
                <a:latin typeface="Calibri"/>
                <a:cs typeface="Calibri"/>
              </a:rPr>
              <a:t>d[k] </a:t>
            </a:r>
            <a:r>
              <a:rPr sz="2400" spc="-5" dirty="0">
                <a:latin typeface="Calibri"/>
                <a:cs typeface="Calibri"/>
              </a:rPr>
              <a:t>==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v: 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  <a:p>
            <a:pPr marR="6968490" algn="ctr">
              <a:lnSpc>
                <a:spcPct val="100000"/>
              </a:lnSpc>
              <a:spcBef>
                <a:spcPts val="200"/>
              </a:spcBef>
            </a:pPr>
            <a:r>
              <a:rPr sz="2400" spc="-25" dirty="0">
                <a:latin typeface="Calibri"/>
                <a:cs typeface="Calibri"/>
              </a:rPr>
              <a:t>raise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LookupError()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raise </a:t>
            </a:r>
            <a:r>
              <a:rPr sz="2400" dirty="0">
                <a:latin typeface="Calibri"/>
                <a:cs typeface="Calibri"/>
              </a:rPr>
              <a:t>statement </a:t>
            </a:r>
            <a:r>
              <a:rPr sz="2400" spc="5" dirty="0">
                <a:latin typeface="Calibri"/>
                <a:cs typeface="Calibri"/>
              </a:rPr>
              <a:t>causes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exception.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455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above example,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spc="5" dirty="0">
                <a:latin typeface="Calibri"/>
                <a:cs typeface="Calibri"/>
              </a:rPr>
              <a:t>causes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“lookupError”, </a:t>
            </a:r>
            <a:r>
              <a:rPr sz="2400" spc="5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built-in exception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5"/>
              </a:lnSpc>
            </a:pPr>
            <a:r>
              <a:rPr sz="2400" spc="-5" dirty="0">
                <a:latin typeface="Calibri"/>
                <a:cs typeface="Calibri"/>
              </a:rPr>
              <a:t>indicate </a:t>
            </a:r>
            <a:r>
              <a:rPr sz="2400" dirty="0">
                <a:latin typeface="Calibri"/>
                <a:cs typeface="Calibri"/>
              </a:rPr>
              <a:t>that a lookup </a:t>
            </a:r>
            <a:r>
              <a:rPr sz="2400" spc="-15" dirty="0">
                <a:latin typeface="Calibri"/>
                <a:cs typeface="Calibri"/>
              </a:rPr>
              <a:t>operation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failed.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94252"/>
            <a:ext cx="9678670" cy="4293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If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get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end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loop,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if</a:t>
            </a:r>
            <a:r>
              <a:rPr sz="2750" spc="30" dirty="0">
                <a:latin typeface="Calibri"/>
                <a:cs typeface="Calibri"/>
              </a:rPr>
              <a:t> ‘v’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doesn’t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appear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endParaRPr sz="275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750" dirty="0">
                <a:latin typeface="Calibri"/>
                <a:cs typeface="Calibri"/>
              </a:rPr>
              <a:t>dictionary </a:t>
            </a:r>
            <a:r>
              <a:rPr sz="2750" spc="15" dirty="0">
                <a:latin typeface="Calibri"/>
                <a:cs typeface="Calibri"/>
              </a:rPr>
              <a:t>as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value, </a:t>
            </a:r>
            <a:r>
              <a:rPr sz="2750" spc="-5" dirty="0">
                <a:latin typeface="Calibri"/>
                <a:cs typeface="Calibri"/>
              </a:rPr>
              <a:t>so we </a:t>
            </a:r>
            <a:r>
              <a:rPr sz="2750" spc="-20" dirty="0">
                <a:latin typeface="Calibri"/>
                <a:cs typeface="Calibri"/>
              </a:rPr>
              <a:t>raise </a:t>
            </a:r>
            <a:r>
              <a:rPr sz="2750" spc="20" dirty="0">
                <a:latin typeface="Calibri"/>
                <a:cs typeface="Calibri"/>
              </a:rPr>
              <a:t>an</a:t>
            </a:r>
            <a:r>
              <a:rPr sz="2750" spc="6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exception.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h =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histogram(‘parrot’)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k =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reverse_lookup(h,2)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k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50" dirty="0">
                <a:latin typeface="Calibri"/>
                <a:cs typeface="Calibri"/>
              </a:rPr>
              <a:t>‘r’</a:t>
            </a:r>
            <a:endParaRPr sz="2750">
              <a:latin typeface="Calibri"/>
              <a:cs typeface="Calibri"/>
            </a:endParaRPr>
          </a:p>
          <a:p>
            <a:pPr marL="241300" marR="488315" indent="-229235">
              <a:lnSpc>
                <a:spcPts val="3010"/>
              </a:lnSpc>
              <a:spcBef>
                <a:spcPts val="1100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When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spc="-20" dirty="0">
                <a:latin typeface="Calibri"/>
                <a:cs typeface="Calibri"/>
              </a:rPr>
              <a:t>exception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20" dirty="0">
                <a:latin typeface="Calibri"/>
                <a:cs typeface="Calibri"/>
              </a:rPr>
              <a:t>raised, </a:t>
            </a:r>
            <a:r>
              <a:rPr sz="2750" spc="-15" dirty="0">
                <a:latin typeface="Calibri"/>
                <a:cs typeface="Calibri"/>
              </a:rPr>
              <a:t>it </a:t>
            </a:r>
            <a:r>
              <a:rPr sz="2750" spc="-10" dirty="0">
                <a:latin typeface="Calibri"/>
                <a:cs typeface="Calibri"/>
              </a:rPr>
              <a:t>prints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traceback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spc="-5" dirty="0">
                <a:latin typeface="Calibri"/>
                <a:cs typeface="Calibri"/>
              </a:rPr>
              <a:t>error  message.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94252"/>
            <a:ext cx="10139680" cy="33966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raise </a:t>
            </a:r>
            <a:r>
              <a:rPr sz="2750" spc="-5" dirty="0">
                <a:latin typeface="Calibri"/>
                <a:cs typeface="Calibri"/>
              </a:rPr>
              <a:t>statement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10" dirty="0">
                <a:latin typeface="Calibri"/>
                <a:cs typeface="Calibri"/>
              </a:rPr>
              <a:t>take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detailed </a:t>
            </a:r>
            <a:r>
              <a:rPr sz="2750" spc="-5" dirty="0">
                <a:latin typeface="Calibri"/>
                <a:cs typeface="Calibri"/>
              </a:rPr>
              <a:t>error </a:t>
            </a:r>
            <a:r>
              <a:rPr sz="2750" dirty="0">
                <a:latin typeface="Calibri"/>
                <a:cs typeface="Calibri"/>
              </a:rPr>
              <a:t>message </a:t>
            </a:r>
            <a:r>
              <a:rPr sz="2750" spc="20" dirty="0">
                <a:latin typeface="Calibri"/>
                <a:cs typeface="Calibri"/>
              </a:rPr>
              <a:t>as an </a:t>
            </a:r>
            <a:r>
              <a:rPr sz="2750" dirty="0">
                <a:latin typeface="Calibri"/>
                <a:cs typeface="Calibri"/>
              </a:rPr>
              <a:t>optional  </a:t>
            </a:r>
            <a:r>
              <a:rPr sz="2750" spc="-10" dirty="0">
                <a:latin typeface="Calibri"/>
                <a:cs typeface="Calibri"/>
              </a:rPr>
              <a:t>argument.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-20" dirty="0">
                <a:latin typeface="Calibri"/>
                <a:cs typeface="Calibri"/>
              </a:rPr>
              <a:t>raise </a:t>
            </a:r>
            <a:r>
              <a:rPr sz="2750" dirty="0">
                <a:latin typeface="Calibri"/>
                <a:cs typeface="Calibri"/>
              </a:rPr>
              <a:t>LookupError(‘value </a:t>
            </a:r>
            <a:r>
              <a:rPr sz="2750" spc="5" dirty="0">
                <a:latin typeface="Calibri"/>
                <a:cs typeface="Calibri"/>
              </a:rPr>
              <a:t>does </a:t>
            </a:r>
            <a:r>
              <a:rPr sz="2750" spc="10" dirty="0">
                <a:latin typeface="Calibri"/>
                <a:cs typeface="Calibri"/>
              </a:rPr>
              <a:t>not </a:t>
            </a:r>
            <a:r>
              <a:rPr sz="2750" dirty="0">
                <a:latin typeface="Calibri"/>
                <a:cs typeface="Calibri"/>
              </a:rPr>
              <a:t>appear </a:t>
            </a:r>
            <a:r>
              <a:rPr sz="2750" spc="-10" dirty="0">
                <a:latin typeface="Calibri"/>
                <a:cs typeface="Calibri"/>
              </a:rPr>
              <a:t>in the</a:t>
            </a:r>
            <a:r>
              <a:rPr sz="2750" spc="3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dictionary’)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5" dirty="0">
                <a:latin typeface="Calibri"/>
                <a:cs typeface="Calibri"/>
              </a:rPr>
              <a:t>Traceback </a:t>
            </a:r>
            <a:r>
              <a:rPr sz="2750" spc="15" dirty="0">
                <a:latin typeface="Calibri"/>
                <a:cs typeface="Calibri"/>
              </a:rPr>
              <a:t>(most </a:t>
            </a:r>
            <a:r>
              <a:rPr sz="2750" dirty="0">
                <a:latin typeface="Calibri"/>
                <a:cs typeface="Calibri"/>
              </a:rPr>
              <a:t>recent </a:t>
            </a:r>
            <a:r>
              <a:rPr sz="2750" spc="5" dirty="0">
                <a:latin typeface="Calibri"/>
                <a:cs typeface="Calibri"/>
              </a:rPr>
              <a:t>call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last):</a:t>
            </a:r>
            <a:endParaRPr sz="275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680"/>
              </a:spcBef>
            </a:pPr>
            <a:r>
              <a:rPr sz="2750" spc="-15" dirty="0">
                <a:latin typeface="Calibri"/>
                <a:cs typeface="Calibri"/>
              </a:rPr>
              <a:t>File </a:t>
            </a:r>
            <a:r>
              <a:rPr sz="2750" spc="-45" dirty="0">
                <a:latin typeface="Calibri"/>
                <a:cs typeface="Calibri"/>
              </a:rPr>
              <a:t>“&lt;stdin&gt;”, </a:t>
            </a:r>
            <a:r>
              <a:rPr sz="2750" spc="-20" dirty="0">
                <a:latin typeface="Calibri"/>
                <a:cs typeface="Calibri"/>
              </a:rPr>
              <a:t>line </a:t>
            </a:r>
            <a:r>
              <a:rPr sz="2750" spc="15" dirty="0">
                <a:latin typeface="Calibri"/>
                <a:cs typeface="Calibri"/>
              </a:rPr>
              <a:t>1,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?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10" dirty="0">
                <a:latin typeface="Calibri"/>
                <a:cs typeface="Calibri"/>
              </a:rPr>
              <a:t>LookupError: </a:t>
            </a:r>
            <a:r>
              <a:rPr sz="2750" spc="-10" dirty="0">
                <a:latin typeface="Calibri"/>
                <a:cs typeface="Calibri"/>
              </a:rPr>
              <a:t>value </a:t>
            </a:r>
            <a:r>
              <a:rPr sz="2750" spc="5" dirty="0">
                <a:latin typeface="Calibri"/>
                <a:cs typeface="Calibri"/>
              </a:rPr>
              <a:t>does </a:t>
            </a:r>
            <a:r>
              <a:rPr sz="2750" spc="10" dirty="0">
                <a:latin typeface="Calibri"/>
                <a:cs typeface="Calibri"/>
              </a:rPr>
              <a:t>not </a:t>
            </a:r>
            <a:r>
              <a:rPr sz="2750" dirty="0">
                <a:latin typeface="Calibri"/>
                <a:cs typeface="Calibri"/>
              </a:rPr>
              <a:t>appear </a:t>
            </a:r>
            <a:r>
              <a:rPr sz="2750" spc="-10" dirty="0">
                <a:latin typeface="Calibri"/>
                <a:cs typeface="Calibri"/>
              </a:rPr>
              <a:t>in the</a:t>
            </a:r>
            <a:r>
              <a:rPr sz="2750" spc="5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dictionary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14732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250" dirty="0"/>
              <a:t>T</a:t>
            </a:r>
            <a:r>
              <a:rPr u="none" spc="30" dirty="0"/>
              <a:t>up</a:t>
            </a:r>
            <a:r>
              <a:rPr u="none" spc="5" dirty="0"/>
              <a:t>l</a:t>
            </a:r>
            <a:r>
              <a:rPr u="none" dirty="0"/>
              <a:t>e</a:t>
            </a:r>
            <a:r>
              <a:rPr u="none"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63" y="1702677"/>
            <a:ext cx="8963025" cy="361187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sequence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values.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values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5" dirty="0">
                <a:latin typeface="Calibri"/>
                <a:cs typeface="Calibri"/>
              </a:rPr>
              <a:t>be </a:t>
            </a:r>
            <a:r>
              <a:rPr sz="2750" spc="-20" dirty="0">
                <a:latin typeface="Calibri"/>
                <a:cs typeface="Calibri"/>
              </a:rPr>
              <a:t>any </a:t>
            </a:r>
            <a:r>
              <a:rPr sz="2750" spc="-5" dirty="0">
                <a:latin typeface="Calibri"/>
                <a:cs typeface="Calibri"/>
              </a:rPr>
              <a:t>type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15" dirty="0">
                <a:latin typeface="Calibri"/>
                <a:cs typeface="Calibri"/>
              </a:rPr>
              <a:t>they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spc="-35" dirty="0">
                <a:latin typeface="Calibri"/>
                <a:cs typeface="Calibri"/>
              </a:rPr>
              <a:t>indexed </a:t>
            </a:r>
            <a:r>
              <a:rPr sz="2750" spc="-5" dirty="0">
                <a:latin typeface="Calibri"/>
                <a:cs typeface="Calibri"/>
              </a:rPr>
              <a:t>by</a:t>
            </a:r>
            <a:r>
              <a:rPr sz="2750" spc="434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integers.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40" dirty="0">
                <a:latin typeface="Calibri"/>
                <a:cs typeface="Calibri"/>
              </a:rPr>
              <a:t>Tuples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-35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immutable.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5" dirty="0">
                <a:latin typeface="Calibri"/>
                <a:cs typeface="Calibri"/>
              </a:rPr>
              <a:t>comma-separated </a:t>
            </a:r>
            <a:r>
              <a:rPr sz="2750" spc="-20" dirty="0">
                <a:latin typeface="Calibri"/>
                <a:cs typeface="Calibri"/>
              </a:rPr>
              <a:t>list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15" dirty="0">
                <a:latin typeface="Calibri"/>
                <a:cs typeface="Calibri"/>
              </a:rPr>
              <a:t> values: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t = </a:t>
            </a:r>
            <a:r>
              <a:rPr sz="2750" spc="-95" dirty="0">
                <a:latin typeface="Calibri"/>
                <a:cs typeface="Calibri"/>
              </a:rPr>
              <a:t>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125" dirty="0">
                <a:latin typeface="Calibri"/>
                <a:cs typeface="Calibri"/>
              </a:rPr>
              <a:t>‘d’,</a:t>
            </a:r>
            <a:r>
              <a:rPr sz="2750" spc="-60" dirty="0">
                <a:latin typeface="Calibri"/>
                <a:cs typeface="Calibri"/>
              </a:rPr>
              <a:t> ‘e’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5" dirty="0">
                <a:latin typeface="Calibri"/>
                <a:cs typeface="Calibri"/>
              </a:rPr>
              <a:t>also be </a:t>
            </a:r>
            <a:r>
              <a:rPr sz="2750" spc="-10" dirty="0">
                <a:latin typeface="Calibri"/>
                <a:cs typeface="Calibri"/>
              </a:rPr>
              <a:t>represented</a:t>
            </a:r>
            <a:r>
              <a:rPr sz="2750" spc="4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5" dirty="0">
                <a:latin typeface="Calibri"/>
                <a:cs typeface="Calibri"/>
              </a:rPr>
              <a:t>t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75" dirty="0">
                <a:latin typeface="Calibri"/>
                <a:cs typeface="Calibri"/>
              </a:rPr>
              <a:t>(‘a’,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125" dirty="0">
                <a:latin typeface="Calibri"/>
                <a:cs typeface="Calibri"/>
              </a:rPr>
              <a:t>‘d’,</a:t>
            </a:r>
            <a:r>
              <a:rPr sz="2750" spc="-50" dirty="0">
                <a:latin typeface="Calibri"/>
                <a:cs typeface="Calibri"/>
              </a:rPr>
              <a:t> ‘e’)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65677"/>
            <a:ext cx="9653270" cy="40741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5080" indent="-229235">
              <a:lnSpc>
                <a:spcPts val="27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0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create a </a:t>
            </a: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single </a:t>
            </a:r>
            <a:r>
              <a:rPr sz="2750" spc="-10" dirty="0">
                <a:latin typeface="Calibri"/>
                <a:cs typeface="Calibri"/>
              </a:rPr>
              <a:t>element, </a:t>
            </a:r>
            <a:r>
              <a:rPr sz="2750" spc="-5" dirty="0">
                <a:latin typeface="Calibri"/>
                <a:cs typeface="Calibri"/>
              </a:rPr>
              <a:t>we have to </a:t>
            </a:r>
            <a:r>
              <a:rPr sz="2750" spc="-15" dirty="0">
                <a:latin typeface="Calibri"/>
                <a:cs typeface="Calibri"/>
              </a:rPr>
              <a:t>include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final  </a:t>
            </a:r>
            <a:r>
              <a:rPr sz="2750" spc="35" dirty="0">
                <a:latin typeface="Calibri"/>
                <a:cs typeface="Calibri"/>
              </a:rPr>
              <a:t>comma: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-5" dirty="0">
                <a:latin typeface="Calibri"/>
                <a:cs typeface="Calibri"/>
              </a:rPr>
              <a:t>t1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265" dirty="0">
                <a:latin typeface="Calibri"/>
                <a:cs typeface="Calibri"/>
              </a:rPr>
              <a:t> </a:t>
            </a:r>
            <a:r>
              <a:rPr sz="2750" spc="-95" dirty="0">
                <a:latin typeface="Calibri"/>
                <a:cs typeface="Calibri"/>
              </a:rPr>
              <a:t>‘a’,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type(t1)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750" dirty="0">
                <a:latin typeface="Calibri"/>
                <a:cs typeface="Calibri"/>
              </a:rPr>
              <a:t>&lt;class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‘tuple’&gt;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value in parentheses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not a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tuple: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-5" dirty="0">
                <a:latin typeface="Calibri"/>
                <a:cs typeface="Calibri"/>
              </a:rPr>
              <a:t>t2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2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(‘a’)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type(t2)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750" dirty="0">
                <a:latin typeface="Calibri"/>
                <a:cs typeface="Calibri"/>
              </a:rPr>
              <a:t>&lt;class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‘str’&gt;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63" y="1765994"/>
            <a:ext cx="10269220" cy="4174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8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Another </a:t>
            </a:r>
            <a:r>
              <a:rPr sz="2600" spc="-5" dirty="0">
                <a:latin typeface="Calibri"/>
                <a:cs typeface="Calibri"/>
              </a:rPr>
              <a:t>way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to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create</a:t>
            </a:r>
            <a:r>
              <a:rPr sz="2600" spc="-1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built-in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</a:t>
            </a:r>
            <a:r>
              <a:rPr sz="2600" spc="-25" dirty="0">
                <a:latin typeface="Calibri"/>
                <a:cs typeface="Calibri"/>
              </a:rPr>
              <a:t> “tuple”.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With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800"/>
              </a:lnSpc>
            </a:pPr>
            <a:r>
              <a:rPr sz="2600" dirty="0">
                <a:latin typeface="Calibri"/>
                <a:cs typeface="Calibri"/>
              </a:rPr>
              <a:t>argument, </a:t>
            </a:r>
            <a:r>
              <a:rPr sz="2600" spc="5" dirty="0">
                <a:latin typeface="Calibri"/>
                <a:cs typeface="Calibri"/>
              </a:rPr>
              <a:t>it creates </a:t>
            </a: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spc="5" dirty="0">
                <a:latin typeface="Calibri"/>
                <a:cs typeface="Calibri"/>
              </a:rPr>
              <a:t>empty</a:t>
            </a:r>
            <a:r>
              <a:rPr sz="2600" spc="-3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tuple: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659765" algn="l"/>
              </a:tabLst>
            </a:pPr>
            <a:r>
              <a:rPr sz="2600" spc="-10" dirty="0">
                <a:latin typeface="Calibri"/>
                <a:cs typeface="Calibri"/>
              </a:rPr>
              <a:t>&gt;&gt;&gt;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Calibri"/>
                <a:cs typeface="Calibri"/>
              </a:rPr>
              <a:t>t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tuple()</a:t>
            </a:r>
            <a:endParaRPr sz="2600">
              <a:latin typeface="Calibri"/>
              <a:cs typeface="Calibri"/>
            </a:endParaRPr>
          </a:p>
          <a:p>
            <a:pPr marL="12700" marR="9736455">
              <a:lnSpc>
                <a:spcPts val="3529"/>
              </a:lnSpc>
              <a:spcBef>
                <a:spcPts val="110"/>
              </a:spcBef>
            </a:pPr>
            <a:r>
              <a:rPr sz="2600" spc="-5" dirty="0">
                <a:latin typeface="Calibri"/>
                <a:cs typeface="Calibri"/>
              </a:rPr>
              <a:t>&gt;&gt;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  </a:t>
            </a:r>
            <a:r>
              <a:rPr sz="2600" spc="35" dirty="0">
                <a:latin typeface="Calibri"/>
                <a:cs typeface="Calibri"/>
              </a:rPr>
              <a:t>()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ct val="79400"/>
              </a:lnSpc>
              <a:spcBef>
                <a:spcPts val="869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argument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10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sequence(string, </a:t>
            </a:r>
            <a:r>
              <a:rPr sz="2600" spc="10" dirty="0">
                <a:latin typeface="Calibri"/>
                <a:cs typeface="Calibri"/>
              </a:rPr>
              <a:t>list</a:t>
            </a:r>
            <a:r>
              <a:rPr sz="2600" spc="-4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tuple),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result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10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tuple </a:t>
            </a:r>
            <a:r>
              <a:rPr sz="2600" spc="15" dirty="0">
                <a:latin typeface="Calibri"/>
                <a:cs typeface="Calibri"/>
              </a:rPr>
              <a:t>with 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elements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sequence: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spc="-10" dirty="0">
                <a:latin typeface="Calibri"/>
                <a:cs typeface="Calibri"/>
              </a:rPr>
              <a:t>&gt;&gt;&gt; </a:t>
            </a:r>
            <a:r>
              <a:rPr sz="2600" spc="5" dirty="0">
                <a:latin typeface="Calibri"/>
                <a:cs typeface="Calibri"/>
              </a:rPr>
              <a:t>t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tuple(‘lupins’)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2600" spc="-10" dirty="0">
                <a:latin typeface="Calibri"/>
                <a:cs typeface="Calibri"/>
              </a:rPr>
              <a:t>&gt;&gt;&gt;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spc="-30" dirty="0">
                <a:latin typeface="Calibri"/>
                <a:cs typeface="Calibri"/>
              </a:rPr>
              <a:t>(‘l’, </a:t>
            </a:r>
            <a:r>
              <a:rPr sz="2600" spc="-50" dirty="0">
                <a:latin typeface="Calibri"/>
                <a:cs typeface="Calibri"/>
              </a:rPr>
              <a:t>‘u’, ‘p’, </a:t>
            </a:r>
            <a:r>
              <a:rPr sz="2600" spc="-40" dirty="0">
                <a:latin typeface="Calibri"/>
                <a:cs typeface="Calibri"/>
              </a:rPr>
              <a:t>‘i’, </a:t>
            </a:r>
            <a:r>
              <a:rPr sz="2600" spc="-50" dirty="0">
                <a:latin typeface="Calibri"/>
                <a:cs typeface="Calibri"/>
              </a:rPr>
              <a:t>‘n’,</a:t>
            </a:r>
            <a:r>
              <a:rPr sz="2600" spc="-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‘s’)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21766"/>
            <a:ext cx="6737984" cy="424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 marR="4416425" indent="-486409">
              <a:lnSpc>
                <a:spcPct val="111500"/>
              </a:lnSpc>
              <a:spcBef>
                <a:spcPts val="95"/>
              </a:spcBef>
            </a:pPr>
            <a:r>
              <a:rPr sz="2750" spc="-15" dirty="0">
                <a:latin typeface="Calibri"/>
                <a:cs typeface="Calibri"/>
              </a:rPr>
              <a:t>def </a:t>
            </a:r>
            <a:r>
              <a:rPr sz="2750" spc="-5" dirty="0">
                <a:latin typeface="Calibri"/>
                <a:cs typeface="Calibri"/>
              </a:rPr>
              <a:t>myfunc(n):  return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len(n)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50" spc="10" dirty="0">
                <a:latin typeface="Calibri"/>
                <a:cs typeface="Calibri"/>
              </a:rPr>
              <a:t>x = </a:t>
            </a:r>
            <a:r>
              <a:rPr sz="2750" dirty="0">
                <a:latin typeface="Calibri"/>
                <a:cs typeface="Calibri"/>
              </a:rPr>
              <a:t>map(myfunc, </a:t>
            </a:r>
            <a:r>
              <a:rPr sz="2750" spc="-20" dirty="0">
                <a:latin typeface="Calibri"/>
                <a:cs typeface="Calibri"/>
              </a:rPr>
              <a:t>(‘apple’ </a:t>
            </a:r>
            <a:r>
              <a:rPr sz="2750" spc="5" dirty="0">
                <a:latin typeface="Calibri"/>
                <a:cs typeface="Calibri"/>
              </a:rPr>
              <a:t>, </a:t>
            </a:r>
            <a:r>
              <a:rPr sz="2750" dirty="0">
                <a:latin typeface="Calibri"/>
                <a:cs typeface="Calibri"/>
              </a:rPr>
              <a:t>‘banana’ </a:t>
            </a:r>
            <a:r>
              <a:rPr sz="2750" spc="5" dirty="0">
                <a:latin typeface="Calibri"/>
                <a:cs typeface="Calibri"/>
              </a:rPr>
              <a:t>, </a:t>
            </a:r>
            <a:r>
              <a:rPr sz="2750" spc="-5" dirty="0">
                <a:latin typeface="Calibri"/>
                <a:cs typeface="Calibri"/>
              </a:rPr>
              <a:t>‘cherry’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))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750" spc="-10" dirty="0">
                <a:latin typeface="Calibri"/>
                <a:cs typeface="Calibri"/>
              </a:rPr>
              <a:t>print(x)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50" spc="-15" dirty="0">
                <a:latin typeface="Calibri"/>
                <a:cs typeface="Calibri"/>
              </a:rPr>
              <a:t>print(list(x))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dirty="0">
                <a:latin typeface="Calibri"/>
                <a:cs typeface="Calibri"/>
              </a:rPr>
              <a:t>[‘5’ </a:t>
            </a:r>
            <a:r>
              <a:rPr sz="2750" spc="5" dirty="0">
                <a:latin typeface="Calibri"/>
                <a:cs typeface="Calibri"/>
              </a:rPr>
              <a:t>, ‘6’ ,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‘6’]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94252"/>
            <a:ext cx="9225915" cy="39116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Most </a:t>
            </a:r>
            <a:r>
              <a:rPr sz="2750" spc="-20" dirty="0">
                <a:latin typeface="Calibri"/>
                <a:cs typeface="Calibri"/>
              </a:rPr>
              <a:t>list </a:t>
            </a:r>
            <a:r>
              <a:rPr sz="2750" spc="-5" dirty="0">
                <a:latin typeface="Calibri"/>
                <a:cs typeface="Calibri"/>
              </a:rPr>
              <a:t>operations also </a:t>
            </a:r>
            <a:r>
              <a:rPr sz="2750" spc="10" dirty="0">
                <a:latin typeface="Calibri"/>
                <a:cs typeface="Calibri"/>
              </a:rPr>
              <a:t>work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-20" dirty="0">
                <a:latin typeface="Calibri"/>
                <a:cs typeface="Calibri"/>
              </a:rPr>
              <a:t>tuples. </a:t>
            </a:r>
            <a:r>
              <a:rPr sz="2750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bracket </a:t>
            </a:r>
            <a:r>
              <a:rPr sz="2750" dirty="0">
                <a:latin typeface="Calibri"/>
                <a:cs typeface="Calibri"/>
              </a:rPr>
              <a:t>operator  </a:t>
            </a:r>
            <a:r>
              <a:rPr sz="2750" spc="-35" dirty="0">
                <a:latin typeface="Calibri"/>
                <a:cs typeface="Calibri"/>
              </a:rPr>
              <a:t>indexes </a:t>
            </a:r>
            <a:r>
              <a:rPr sz="2750" spc="20" dirty="0">
                <a:latin typeface="Calibri"/>
                <a:cs typeface="Calibri"/>
              </a:rPr>
              <a:t>an</a:t>
            </a:r>
            <a:r>
              <a:rPr sz="2750" spc="-2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element: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t = </a:t>
            </a:r>
            <a:r>
              <a:rPr sz="2750" spc="-75" dirty="0">
                <a:latin typeface="Calibri"/>
                <a:cs typeface="Calibri"/>
              </a:rPr>
              <a:t>(‘a’,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125" dirty="0">
                <a:latin typeface="Calibri"/>
                <a:cs typeface="Calibri"/>
              </a:rPr>
              <a:t>‘d’,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‘e’)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t[0]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20" dirty="0">
                <a:latin typeface="Calibri"/>
                <a:cs typeface="Calibri"/>
              </a:rPr>
              <a:t>‘a’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Slice </a:t>
            </a:r>
            <a:r>
              <a:rPr sz="2750" dirty="0">
                <a:latin typeface="Calibri"/>
                <a:cs typeface="Calibri"/>
              </a:rPr>
              <a:t>operator </a:t>
            </a:r>
            <a:r>
              <a:rPr sz="2750" spc="-10" dirty="0">
                <a:latin typeface="Calibri"/>
                <a:cs typeface="Calibri"/>
              </a:rPr>
              <a:t>selects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range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1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elements: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t[1:3]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70" dirty="0">
                <a:latin typeface="Calibri"/>
                <a:cs typeface="Calibri"/>
              </a:rPr>
              <a:t>(‘b’,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‘c’)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02673"/>
            <a:ext cx="10160000" cy="4127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If we </a:t>
            </a:r>
            <a:r>
              <a:rPr sz="2750" dirty="0">
                <a:latin typeface="Calibri"/>
                <a:cs typeface="Calibri"/>
              </a:rPr>
              <a:t>try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5" dirty="0">
                <a:latin typeface="Calibri"/>
                <a:cs typeface="Calibri"/>
              </a:rPr>
              <a:t>modify </a:t>
            </a:r>
            <a:r>
              <a:rPr sz="2750" spc="10" dirty="0">
                <a:latin typeface="Calibri"/>
                <a:cs typeface="Calibri"/>
              </a:rPr>
              <a:t>one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elements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tuple, </a:t>
            </a:r>
            <a:r>
              <a:rPr sz="2750" spc="-5" dirty="0">
                <a:latin typeface="Calibri"/>
                <a:cs typeface="Calibri"/>
              </a:rPr>
              <a:t>we </a:t>
            </a:r>
            <a:r>
              <a:rPr sz="2750" spc="-10" dirty="0">
                <a:latin typeface="Calibri"/>
                <a:cs typeface="Calibri"/>
              </a:rPr>
              <a:t>get </a:t>
            </a:r>
            <a:r>
              <a:rPr sz="2750" spc="20" dirty="0">
                <a:latin typeface="Calibri"/>
                <a:cs typeface="Calibri"/>
              </a:rPr>
              <a:t>an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error: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dirty="0">
                <a:latin typeface="Calibri"/>
                <a:cs typeface="Calibri"/>
              </a:rPr>
              <a:t>t[0]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285" dirty="0">
                <a:latin typeface="Calibri"/>
                <a:cs typeface="Calibri"/>
              </a:rPr>
              <a:t> </a:t>
            </a:r>
            <a:r>
              <a:rPr sz="2750" spc="-110" dirty="0">
                <a:latin typeface="Calibri"/>
                <a:cs typeface="Calibri"/>
              </a:rPr>
              <a:t>‘A’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5" dirty="0">
                <a:latin typeface="Calibri"/>
                <a:cs typeface="Calibri"/>
              </a:rPr>
              <a:t>TypeError: </a:t>
            </a:r>
            <a:r>
              <a:rPr sz="2750" spc="10" dirty="0">
                <a:latin typeface="Calibri"/>
                <a:cs typeface="Calibri"/>
              </a:rPr>
              <a:t>object </a:t>
            </a:r>
            <a:r>
              <a:rPr sz="2750" spc="-10" dirty="0">
                <a:latin typeface="Calibri"/>
                <a:cs typeface="Calibri"/>
              </a:rPr>
              <a:t>doesn’t </a:t>
            </a:r>
            <a:r>
              <a:rPr sz="2750" spc="-5" dirty="0">
                <a:latin typeface="Calibri"/>
                <a:cs typeface="Calibri"/>
              </a:rPr>
              <a:t>support </a:t>
            </a:r>
            <a:r>
              <a:rPr sz="2750" spc="-15" dirty="0">
                <a:latin typeface="Calibri"/>
                <a:cs typeface="Calibri"/>
              </a:rPr>
              <a:t>item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assignment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We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replace </a:t>
            </a:r>
            <a:r>
              <a:rPr sz="2750" spc="10" dirty="0">
                <a:latin typeface="Calibri"/>
                <a:cs typeface="Calibri"/>
              </a:rPr>
              <a:t>one </a:t>
            </a: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-15" dirty="0">
                <a:latin typeface="Calibri"/>
                <a:cs typeface="Calibri"/>
              </a:rPr>
              <a:t>with</a:t>
            </a:r>
            <a:r>
              <a:rPr sz="2750" spc="-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another: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t = </a:t>
            </a:r>
            <a:r>
              <a:rPr sz="2750" spc="-110" dirty="0">
                <a:latin typeface="Calibri"/>
                <a:cs typeface="Calibri"/>
              </a:rPr>
              <a:t>(‘A’,) </a:t>
            </a:r>
            <a:r>
              <a:rPr sz="2750" spc="10" dirty="0">
                <a:latin typeface="Calibri"/>
                <a:cs typeface="Calibri"/>
              </a:rPr>
              <a:t>+ </a:t>
            </a:r>
            <a:r>
              <a:rPr sz="2750" spc="-5" dirty="0">
                <a:latin typeface="Calibri"/>
                <a:cs typeface="Calibri"/>
              </a:rPr>
              <a:t>t[1: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]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130" dirty="0">
                <a:latin typeface="Calibri"/>
                <a:cs typeface="Calibri"/>
              </a:rPr>
              <a:t>(‘A’, </a:t>
            </a:r>
            <a:r>
              <a:rPr sz="2750" spc="-85" dirty="0">
                <a:latin typeface="Calibri"/>
                <a:cs typeface="Calibri"/>
              </a:rPr>
              <a:t>‘b’, </a:t>
            </a:r>
            <a:r>
              <a:rPr sz="2750" spc="-110" dirty="0">
                <a:latin typeface="Calibri"/>
                <a:cs typeface="Calibri"/>
              </a:rPr>
              <a:t>‘c’, </a:t>
            </a:r>
            <a:r>
              <a:rPr sz="2750" spc="-125" dirty="0">
                <a:latin typeface="Calibri"/>
                <a:cs typeface="Calibri"/>
              </a:rPr>
              <a:t>‘d’,</a:t>
            </a:r>
            <a:r>
              <a:rPr sz="2750" spc="-130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‘e’)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spc="-10" dirty="0">
                <a:latin typeface="Calibri"/>
                <a:cs typeface="Calibri"/>
              </a:rPr>
              <a:t>This </a:t>
            </a:r>
            <a:r>
              <a:rPr sz="2750" spc="-5" dirty="0">
                <a:latin typeface="Calibri"/>
                <a:cs typeface="Calibri"/>
              </a:rPr>
              <a:t>statement </a:t>
            </a:r>
            <a:r>
              <a:rPr sz="2750" spc="5" dirty="0">
                <a:latin typeface="Calibri"/>
                <a:cs typeface="Calibri"/>
              </a:rPr>
              <a:t>makes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new </a:t>
            </a: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15" dirty="0">
                <a:latin typeface="Calibri"/>
                <a:cs typeface="Calibri"/>
              </a:rPr>
              <a:t>then </a:t>
            </a:r>
            <a:r>
              <a:rPr sz="2750" spc="5" dirty="0">
                <a:latin typeface="Calibri"/>
                <a:cs typeface="Calibri"/>
              </a:rPr>
              <a:t>makes </a:t>
            </a:r>
            <a:r>
              <a:rPr sz="2750" spc="10" dirty="0">
                <a:latin typeface="Calibri"/>
                <a:cs typeface="Calibri"/>
              </a:rPr>
              <a:t>‘t’ </a:t>
            </a:r>
            <a:r>
              <a:rPr sz="2750" spc="-20" dirty="0">
                <a:latin typeface="Calibri"/>
                <a:cs typeface="Calibri"/>
              </a:rPr>
              <a:t>refer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-17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it.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21766"/>
            <a:ext cx="9857740" cy="41179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relational </a:t>
            </a:r>
            <a:r>
              <a:rPr sz="2750" spc="-5" dirty="0">
                <a:latin typeface="Calibri"/>
                <a:cs typeface="Calibri"/>
              </a:rPr>
              <a:t>operators </a:t>
            </a:r>
            <a:r>
              <a:rPr sz="2750" spc="10" dirty="0">
                <a:latin typeface="Calibri"/>
                <a:cs typeface="Calibri"/>
              </a:rPr>
              <a:t>work </a:t>
            </a:r>
            <a:r>
              <a:rPr sz="2750" spc="-15" dirty="0">
                <a:latin typeface="Calibri"/>
                <a:cs typeface="Calibri"/>
              </a:rPr>
              <a:t>with</a:t>
            </a:r>
            <a:r>
              <a:rPr sz="2750" spc="4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tuples.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5" dirty="0">
                <a:latin typeface="Calibri"/>
                <a:cs typeface="Calibri"/>
              </a:rPr>
              <a:t>starts by </a:t>
            </a:r>
            <a:r>
              <a:rPr sz="2750" spc="10" dirty="0">
                <a:latin typeface="Calibri"/>
                <a:cs typeface="Calibri"/>
              </a:rPr>
              <a:t>comparing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first</a:t>
            </a:r>
            <a:r>
              <a:rPr sz="2750" spc="5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element.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2710"/>
              </a:lnSpc>
              <a:spcBef>
                <a:spcPts val="96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If </a:t>
            </a:r>
            <a:r>
              <a:rPr sz="2750" spc="-15" dirty="0">
                <a:latin typeface="Calibri"/>
                <a:cs typeface="Calibri"/>
              </a:rPr>
              <a:t>they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spc="-15" dirty="0">
                <a:latin typeface="Calibri"/>
                <a:cs typeface="Calibri"/>
              </a:rPr>
              <a:t>equal,it </a:t>
            </a:r>
            <a:r>
              <a:rPr sz="2750" spc="5" dirty="0">
                <a:latin typeface="Calibri"/>
                <a:cs typeface="Calibri"/>
              </a:rPr>
              <a:t>goes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next </a:t>
            </a:r>
            <a:r>
              <a:rPr sz="2750" spc="-10" dirty="0">
                <a:latin typeface="Calibri"/>
                <a:cs typeface="Calibri"/>
              </a:rPr>
              <a:t>elements,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5" dirty="0">
                <a:latin typeface="Calibri"/>
                <a:cs typeface="Calibri"/>
              </a:rPr>
              <a:t>so </a:t>
            </a:r>
            <a:r>
              <a:rPr sz="2750" spc="10" dirty="0">
                <a:latin typeface="Calibri"/>
                <a:cs typeface="Calibri"/>
              </a:rPr>
              <a:t>on, </a:t>
            </a:r>
            <a:r>
              <a:rPr sz="2750" spc="-20" dirty="0">
                <a:latin typeface="Calibri"/>
                <a:cs typeface="Calibri"/>
              </a:rPr>
              <a:t>until </a:t>
            </a:r>
            <a:r>
              <a:rPr sz="2750" spc="-15" dirty="0">
                <a:latin typeface="Calibri"/>
                <a:cs typeface="Calibri"/>
              </a:rPr>
              <a:t>it  </a:t>
            </a:r>
            <a:r>
              <a:rPr sz="2750" spc="-20" dirty="0">
                <a:latin typeface="Calibri"/>
                <a:cs typeface="Calibri"/>
              </a:rPr>
              <a:t>finds </a:t>
            </a:r>
            <a:r>
              <a:rPr sz="2750" spc="-10" dirty="0">
                <a:latin typeface="Calibri"/>
                <a:cs typeface="Calibri"/>
              </a:rPr>
              <a:t>elements </a:t>
            </a:r>
            <a:r>
              <a:rPr sz="2750" spc="-5" dirty="0">
                <a:latin typeface="Calibri"/>
                <a:cs typeface="Calibri"/>
              </a:rPr>
              <a:t>that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spc="-65" dirty="0">
                <a:latin typeface="Calibri"/>
                <a:cs typeface="Calibri"/>
              </a:rPr>
              <a:t>differ.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latin typeface="Calibri"/>
                <a:cs typeface="Calibri"/>
              </a:rPr>
              <a:t>Subsequent </a:t>
            </a:r>
            <a:r>
              <a:rPr sz="2750" spc="-10" dirty="0">
                <a:latin typeface="Calibri"/>
                <a:cs typeface="Calibri"/>
              </a:rPr>
              <a:t>elements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spc="10" dirty="0">
                <a:latin typeface="Calibri"/>
                <a:cs typeface="Calibri"/>
              </a:rPr>
              <a:t>not </a:t>
            </a:r>
            <a:r>
              <a:rPr sz="2750" spc="-5" dirty="0">
                <a:latin typeface="Calibri"/>
                <a:cs typeface="Calibri"/>
              </a:rPr>
              <a:t>considered.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5" dirty="0">
                <a:latin typeface="Calibri"/>
                <a:cs typeface="Calibri"/>
              </a:rPr>
              <a:t>(0,1,2) </a:t>
            </a:r>
            <a:r>
              <a:rPr sz="2750" spc="10" dirty="0">
                <a:latin typeface="Calibri"/>
                <a:cs typeface="Calibri"/>
              </a:rPr>
              <a:t>&lt;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(0,3,4)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750" spc="-35" dirty="0">
                <a:latin typeface="Calibri"/>
                <a:cs typeface="Calibri"/>
              </a:rPr>
              <a:t>True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5" dirty="0">
                <a:latin typeface="Calibri"/>
                <a:cs typeface="Calibri"/>
              </a:rPr>
              <a:t>&gt;&gt;&gt;(0,1,2000000) </a:t>
            </a:r>
            <a:r>
              <a:rPr sz="2750" spc="10" dirty="0">
                <a:latin typeface="Calibri"/>
                <a:cs typeface="Calibri"/>
              </a:rPr>
              <a:t>&lt;</a:t>
            </a:r>
            <a:r>
              <a:rPr sz="2750" spc="-36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(0,3,4)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-35" dirty="0">
                <a:latin typeface="Calibri"/>
                <a:cs typeface="Calibri"/>
              </a:rPr>
              <a:t>True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40030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35" dirty="0"/>
              <a:t>Tuple</a:t>
            </a:r>
            <a:r>
              <a:rPr u="none" spc="-170" dirty="0"/>
              <a:t> </a:t>
            </a:r>
            <a:r>
              <a:rPr u="none" spc="10"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94255"/>
            <a:ext cx="10170160" cy="41694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In </a:t>
            </a: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-10" dirty="0">
                <a:latin typeface="Calibri"/>
                <a:cs typeface="Calibri"/>
              </a:rPr>
              <a:t>assignment, the </a:t>
            </a:r>
            <a:r>
              <a:rPr sz="2750" spc="-15" dirty="0">
                <a:latin typeface="Calibri"/>
                <a:cs typeface="Calibri"/>
              </a:rPr>
              <a:t>left </a:t>
            </a:r>
            <a:r>
              <a:rPr sz="2750" spc="-20" dirty="0">
                <a:latin typeface="Calibri"/>
                <a:cs typeface="Calibri"/>
              </a:rPr>
              <a:t>side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variables, the right </a:t>
            </a:r>
            <a:r>
              <a:rPr sz="2750" spc="-20" dirty="0">
                <a:latin typeface="Calibri"/>
                <a:cs typeface="Calibri"/>
              </a:rPr>
              <a:t>side 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30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expressions.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Each </a:t>
            </a:r>
            <a:r>
              <a:rPr sz="2750" spc="-10" dirty="0">
                <a:latin typeface="Calibri"/>
                <a:cs typeface="Calibri"/>
              </a:rPr>
              <a:t>value </a:t>
            </a:r>
            <a:r>
              <a:rPr sz="2750" spc="-15" dirty="0">
                <a:latin typeface="Calibri"/>
                <a:cs typeface="Calibri"/>
              </a:rPr>
              <a:t>is assigned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5" dirty="0">
                <a:latin typeface="Calibri"/>
                <a:cs typeface="Calibri"/>
              </a:rPr>
              <a:t>its </a:t>
            </a:r>
            <a:r>
              <a:rPr sz="2750" spc="-5" dirty="0">
                <a:latin typeface="Calibri"/>
                <a:cs typeface="Calibri"/>
              </a:rPr>
              <a:t>respective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variable.</a:t>
            </a:r>
            <a:endParaRPr sz="2750">
              <a:latin typeface="Calibri"/>
              <a:cs typeface="Calibri"/>
            </a:endParaRPr>
          </a:p>
          <a:p>
            <a:pPr marL="241300" marR="189865" indent="-22923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latin typeface="Calibri"/>
                <a:cs typeface="Calibri"/>
              </a:rPr>
              <a:t>All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expressions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-10" dirty="0">
                <a:latin typeface="Calibri"/>
                <a:cs typeface="Calibri"/>
              </a:rPr>
              <a:t>the right </a:t>
            </a:r>
            <a:r>
              <a:rPr sz="2750" spc="-20" dirty="0">
                <a:latin typeface="Calibri"/>
                <a:cs typeface="Calibri"/>
              </a:rPr>
              <a:t>side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spc="-10" dirty="0">
                <a:latin typeface="Calibri"/>
                <a:cs typeface="Calibri"/>
              </a:rPr>
              <a:t>evaluated </a:t>
            </a:r>
            <a:r>
              <a:rPr sz="2750" spc="-15" dirty="0">
                <a:latin typeface="Calibri"/>
                <a:cs typeface="Calibri"/>
              </a:rPr>
              <a:t>before </a:t>
            </a:r>
            <a:r>
              <a:rPr sz="2750" spc="-20" dirty="0">
                <a:latin typeface="Calibri"/>
                <a:cs typeface="Calibri"/>
              </a:rPr>
              <a:t>any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 assignments.</a:t>
            </a:r>
            <a:endParaRPr sz="2750">
              <a:latin typeface="Calibri"/>
              <a:cs typeface="Calibri"/>
            </a:endParaRPr>
          </a:p>
          <a:p>
            <a:pPr marL="241300" marR="38100" indent="-229235">
              <a:lnSpc>
                <a:spcPts val="300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number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variables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left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number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5" dirty="0">
                <a:latin typeface="Calibri"/>
                <a:cs typeface="Calibri"/>
              </a:rPr>
              <a:t>values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-10" dirty="0">
                <a:latin typeface="Calibri"/>
                <a:cs typeface="Calibri"/>
              </a:rPr>
              <a:t>the  right </a:t>
            </a:r>
            <a:r>
              <a:rPr sz="2750" dirty="0">
                <a:latin typeface="Calibri"/>
                <a:cs typeface="Calibri"/>
              </a:rPr>
              <a:t>must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29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same: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a,b =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1,2,3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spc="-15" dirty="0">
                <a:latin typeface="Calibri"/>
                <a:cs typeface="Calibri"/>
              </a:rPr>
              <a:t>ValueError: </a:t>
            </a:r>
            <a:r>
              <a:rPr sz="2750" spc="10" dirty="0">
                <a:latin typeface="Calibri"/>
                <a:cs typeface="Calibri"/>
              </a:rPr>
              <a:t>too </a:t>
            </a:r>
            <a:r>
              <a:rPr sz="2750" spc="-5" dirty="0">
                <a:latin typeface="Calibri"/>
                <a:cs typeface="Calibri"/>
              </a:rPr>
              <a:t>many </a:t>
            </a:r>
            <a:r>
              <a:rPr sz="2750" spc="-15" dirty="0">
                <a:latin typeface="Calibri"/>
                <a:cs typeface="Calibri"/>
              </a:rPr>
              <a:t>values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4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unpack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63" y="1722432"/>
            <a:ext cx="10302875" cy="43935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right </a:t>
            </a:r>
            <a:r>
              <a:rPr sz="2400" dirty="0">
                <a:latin typeface="Calibri"/>
                <a:cs typeface="Calibri"/>
              </a:rPr>
              <a:t>side of </a:t>
            </a:r>
            <a:r>
              <a:rPr sz="2400" spc="5" dirty="0">
                <a:latin typeface="Calibri"/>
                <a:cs typeface="Calibri"/>
              </a:rPr>
              <a:t>the assignment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30" dirty="0">
                <a:latin typeface="Calibri"/>
                <a:cs typeface="Calibri"/>
              </a:rPr>
              <a:t>any </a:t>
            </a:r>
            <a:r>
              <a:rPr sz="2400" dirty="0">
                <a:latin typeface="Calibri"/>
                <a:cs typeface="Calibri"/>
              </a:rPr>
              <a:t>kind of </a:t>
            </a:r>
            <a:r>
              <a:rPr sz="2400" spc="5" dirty="0">
                <a:latin typeface="Calibri"/>
                <a:cs typeface="Calibri"/>
              </a:rPr>
              <a:t>sequence(string,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tuple).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605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split </a:t>
            </a:r>
            <a:r>
              <a:rPr sz="2400" spc="-1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email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 a </a:t>
            </a:r>
            <a:r>
              <a:rPr sz="2400" spc="10" dirty="0">
                <a:latin typeface="Calibri"/>
                <a:cs typeface="Calibri"/>
              </a:rPr>
              <a:t>user </a:t>
            </a:r>
            <a:r>
              <a:rPr sz="2400" spc="5" dirty="0">
                <a:latin typeface="Calibri"/>
                <a:cs typeface="Calibri"/>
              </a:rPr>
              <a:t>name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 domain, </a:t>
            </a:r>
            <a:r>
              <a:rPr sz="2400" spc="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can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5"/>
              </a:lnSpc>
            </a:pPr>
            <a:r>
              <a:rPr sz="2400" spc="-5" dirty="0">
                <a:latin typeface="Calibri"/>
                <a:cs typeface="Calibri"/>
              </a:rPr>
              <a:t>write: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&gt;&gt;&gt; addr = </a:t>
            </a:r>
            <a:r>
              <a:rPr sz="2400" spc="5" dirty="0">
                <a:latin typeface="Calibri"/>
                <a:cs typeface="Calibri"/>
                <a:hlinkClick r:id="rId2"/>
              </a:rPr>
              <a:t>‘m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  <a:hlinkClick r:id="rId2"/>
              </a:rPr>
              <a:t>nty@python.org</a:t>
            </a:r>
            <a:r>
              <a:rPr sz="2400" spc="5" dirty="0"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&gt;&gt;&gt; </a:t>
            </a:r>
            <a:r>
              <a:rPr sz="2400" spc="5" dirty="0">
                <a:latin typeface="Calibri"/>
                <a:cs typeface="Calibri"/>
              </a:rPr>
              <a:t>uname, </a:t>
            </a:r>
            <a:r>
              <a:rPr sz="2400" spc="-5" dirty="0">
                <a:latin typeface="Calibri"/>
                <a:cs typeface="Calibri"/>
              </a:rPr>
              <a:t>domain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addr.split(‘@’)</a:t>
            </a:r>
            <a:endParaRPr sz="2400">
              <a:latin typeface="Calibri"/>
              <a:cs typeface="Calibri"/>
            </a:endParaRPr>
          </a:p>
          <a:p>
            <a:pPr marL="241300" marR="753745" indent="-229235">
              <a:lnSpc>
                <a:spcPts val="2330"/>
              </a:lnSpc>
              <a:spcBef>
                <a:spcPts val="95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return </a:t>
            </a:r>
            <a:r>
              <a:rPr sz="2400" spc="-15" dirty="0">
                <a:latin typeface="Calibri"/>
                <a:cs typeface="Calibri"/>
              </a:rPr>
              <a:t>value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“split”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5" dirty="0">
                <a:latin typeface="Calibri"/>
                <a:cs typeface="Calibri"/>
              </a:rPr>
              <a:t>two elements, 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5" dirty="0">
                <a:latin typeface="Calibri"/>
                <a:cs typeface="Calibri"/>
              </a:rPr>
              <a:t>element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  </a:t>
            </a:r>
            <a:r>
              <a:rPr sz="2400" dirty="0">
                <a:latin typeface="Calibri"/>
                <a:cs typeface="Calibri"/>
              </a:rPr>
              <a:t>assigned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-35" dirty="0">
                <a:latin typeface="Calibri"/>
                <a:cs typeface="Calibri"/>
              </a:rPr>
              <a:t>“uname”,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5" dirty="0">
                <a:latin typeface="Calibri"/>
                <a:cs typeface="Calibri"/>
              </a:rPr>
              <a:t>second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“domain”: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00" dirty="0">
                <a:latin typeface="Calibri"/>
                <a:cs typeface="Calibri"/>
              </a:rPr>
              <a:t>&gt;&gt;&gt;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15" dirty="0">
                <a:latin typeface="Calibri"/>
                <a:cs typeface="Calibri"/>
              </a:rPr>
              <a:t>‘monty’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&gt;&gt;&gt;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5" dirty="0">
                <a:latin typeface="Calibri"/>
                <a:cs typeface="Calibri"/>
              </a:rPr>
              <a:t>‘python.org’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53054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30" dirty="0"/>
              <a:t>Tuples </a:t>
            </a:r>
            <a:r>
              <a:rPr u="none" spc="15" dirty="0"/>
              <a:t>as </a:t>
            </a:r>
            <a:r>
              <a:rPr u="none" spc="-20" dirty="0"/>
              <a:t>Return</a:t>
            </a:r>
            <a:r>
              <a:rPr u="none" spc="-175" dirty="0"/>
              <a:t> </a:t>
            </a:r>
            <a:r>
              <a:rPr u="none" spc="-2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55" y="1765680"/>
            <a:ext cx="9976485" cy="42837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5080" indent="-229235">
              <a:lnSpc>
                <a:spcPts val="27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5" dirty="0">
                <a:latin typeface="Calibri"/>
                <a:cs typeface="Calibri"/>
              </a:rPr>
              <a:t>function </a:t>
            </a:r>
            <a:r>
              <a:rPr sz="2750" spc="-10" dirty="0">
                <a:latin typeface="Calibri"/>
                <a:cs typeface="Calibri"/>
              </a:rPr>
              <a:t>returning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value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5" dirty="0">
                <a:latin typeface="Calibri"/>
                <a:cs typeface="Calibri"/>
              </a:rPr>
              <a:t>same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-10" dirty="0">
                <a:latin typeface="Calibri"/>
                <a:cs typeface="Calibri"/>
              </a:rPr>
              <a:t>returning </a:t>
            </a:r>
            <a:r>
              <a:rPr sz="2750" spc="-15" dirty="0">
                <a:latin typeface="Calibri"/>
                <a:cs typeface="Calibri"/>
              </a:rPr>
              <a:t>multiple  values.</a:t>
            </a:r>
            <a:endParaRPr sz="2750">
              <a:latin typeface="Calibri"/>
              <a:cs typeface="Calibri"/>
            </a:endParaRPr>
          </a:p>
          <a:p>
            <a:pPr marL="241300" marR="521334" indent="-229235">
              <a:lnSpc>
                <a:spcPts val="2700"/>
              </a:lnSpc>
              <a:spcBef>
                <a:spcPts val="98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For </a:t>
            </a:r>
            <a:r>
              <a:rPr sz="2750" spc="-20" dirty="0">
                <a:latin typeface="Calibri"/>
                <a:cs typeface="Calibri"/>
              </a:rPr>
              <a:t>example,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5" dirty="0">
                <a:latin typeface="Calibri"/>
                <a:cs typeface="Calibri"/>
              </a:rPr>
              <a:t>we </a:t>
            </a:r>
            <a:r>
              <a:rPr sz="2750" dirty="0">
                <a:latin typeface="Calibri"/>
                <a:cs typeface="Calibri"/>
              </a:rPr>
              <a:t>want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divide two </a:t>
            </a:r>
            <a:r>
              <a:rPr sz="2750" spc="-25" dirty="0">
                <a:latin typeface="Calibri"/>
                <a:cs typeface="Calibri"/>
              </a:rPr>
              <a:t>integers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10" dirty="0">
                <a:latin typeface="Calibri"/>
                <a:cs typeface="Calibri"/>
              </a:rPr>
              <a:t>compute </a:t>
            </a:r>
            <a:r>
              <a:rPr sz="2750" spc="-10" dirty="0">
                <a:latin typeface="Calibri"/>
                <a:cs typeface="Calibri"/>
              </a:rPr>
              <a:t>the  quotient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25" dirty="0">
                <a:latin typeface="Calibri"/>
                <a:cs typeface="Calibri"/>
              </a:rPr>
              <a:t>remainder, </a:t>
            </a:r>
            <a:r>
              <a:rPr sz="2750" spc="10" dirty="0">
                <a:latin typeface="Calibri"/>
                <a:cs typeface="Calibri"/>
              </a:rPr>
              <a:t>compute </a:t>
            </a:r>
            <a:r>
              <a:rPr sz="2750" spc="-10" dirty="0">
                <a:latin typeface="Calibri"/>
                <a:cs typeface="Calibri"/>
              </a:rPr>
              <a:t>them </a:t>
            </a:r>
            <a:r>
              <a:rPr sz="2750" spc="5" dirty="0">
                <a:latin typeface="Calibri"/>
                <a:cs typeface="Calibri"/>
              </a:rPr>
              <a:t>both </a:t>
            </a:r>
            <a:r>
              <a:rPr sz="2750" spc="15" dirty="0">
                <a:latin typeface="Calibri"/>
                <a:cs typeface="Calibri"/>
              </a:rPr>
              <a:t>at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15" dirty="0">
                <a:latin typeface="Calibri"/>
                <a:cs typeface="Calibri"/>
              </a:rPr>
              <a:t>same</a:t>
            </a:r>
            <a:r>
              <a:rPr sz="2750" spc="-229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time.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ts val="3000"/>
              </a:lnSpc>
              <a:spcBef>
                <a:spcPts val="390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built-in </a:t>
            </a:r>
            <a:r>
              <a:rPr sz="2750" spc="-5" dirty="0">
                <a:latin typeface="Calibri"/>
                <a:cs typeface="Calibri"/>
              </a:rPr>
              <a:t>function </a:t>
            </a:r>
            <a:r>
              <a:rPr sz="2750" spc="-15" dirty="0">
                <a:latin typeface="Calibri"/>
                <a:cs typeface="Calibri"/>
              </a:rPr>
              <a:t>“divmod” </a:t>
            </a:r>
            <a:r>
              <a:rPr sz="2750" spc="-10" dirty="0">
                <a:latin typeface="Calibri"/>
                <a:cs typeface="Calibri"/>
              </a:rPr>
              <a:t>takes two arguments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5" dirty="0">
                <a:latin typeface="Calibri"/>
                <a:cs typeface="Calibri"/>
              </a:rPr>
              <a:t>returns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endParaRPr sz="2750">
              <a:latin typeface="Calibri"/>
              <a:cs typeface="Calibri"/>
            </a:endParaRPr>
          </a:p>
          <a:p>
            <a:pPr marL="241300">
              <a:lnSpc>
                <a:spcPts val="3000"/>
              </a:lnSpc>
            </a:pPr>
            <a:r>
              <a:rPr sz="2750" spc="-20" dirty="0">
                <a:latin typeface="Calibri"/>
                <a:cs typeface="Calibri"/>
              </a:rPr>
              <a:t>tuple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two </a:t>
            </a:r>
            <a:r>
              <a:rPr sz="2750" spc="-15" dirty="0">
                <a:latin typeface="Calibri"/>
                <a:cs typeface="Calibri"/>
              </a:rPr>
              <a:t>values: </a:t>
            </a:r>
            <a:r>
              <a:rPr sz="2750" spc="-10" dirty="0">
                <a:latin typeface="Calibri"/>
                <a:cs typeface="Calibri"/>
              </a:rPr>
              <a:t>the quotient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-34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remainder.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We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5" dirty="0">
                <a:latin typeface="Calibri"/>
                <a:cs typeface="Calibri"/>
              </a:rPr>
              <a:t>store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result </a:t>
            </a:r>
            <a:r>
              <a:rPr sz="2750" spc="15" dirty="0">
                <a:latin typeface="Calibri"/>
                <a:cs typeface="Calibri"/>
              </a:rPr>
              <a:t>as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-34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tuple: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5" dirty="0">
                <a:latin typeface="Calibri"/>
                <a:cs typeface="Calibri"/>
              </a:rPr>
              <a:t>t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2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divmod(7,3)</a:t>
            </a:r>
            <a:endParaRPr sz="2750">
              <a:latin typeface="Calibri"/>
              <a:cs typeface="Calibri"/>
            </a:endParaRPr>
          </a:p>
          <a:p>
            <a:pPr marL="12700" marR="9227185">
              <a:lnSpc>
                <a:spcPct val="111500"/>
              </a:lnSpc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5" dirty="0">
                <a:latin typeface="Calibri"/>
                <a:cs typeface="Calibri"/>
              </a:rPr>
              <a:t>t  (2,1)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63" y="1726120"/>
            <a:ext cx="10009505" cy="42506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15" dirty="0">
                <a:latin typeface="Calibri"/>
                <a:cs typeface="Calibri"/>
              </a:rPr>
              <a:t>We </a:t>
            </a:r>
            <a:r>
              <a:rPr sz="2150" spc="5" dirty="0">
                <a:latin typeface="Calibri"/>
                <a:cs typeface="Calibri"/>
              </a:rPr>
              <a:t>can </a:t>
            </a:r>
            <a:r>
              <a:rPr sz="2150" spc="-5" dirty="0">
                <a:latin typeface="Calibri"/>
                <a:cs typeface="Calibri"/>
              </a:rPr>
              <a:t>use </a:t>
            </a:r>
            <a:r>
              <a:rPr sz="2150" spc="10" dirty="0">
                <a:latin typeface="Calibri"/>
                <a:cs typeface="Calibri"/>
              </a:rPr>
              <a:t>tuple </a:t>
            </a:r>
            <a:r>
              <a:rPr sz="2150" dirty="0">
                <a:latin typeface="Calibri"/>
                <a:cs typeface="Calibri"/>
              </a:rPr>
              <a:t>assignment </a:t>
            </a:r>
            <a:r>
              <a:rPr sz="2150" spc="15" dirty="0">
                <a:latin typeface="Calibri"/>
                <a:cs typeface="Calibri"/>
              </a:rPr>
              <a:t>to </a:t>
            </a:r>
            <a:r>
              <a:rPr sz="2150" dirty="0">
                <a:latin typeface="Calibri"/>
                <a:cs typeface="Calibri"/>
              </a:rPr>
              <a:t>store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5" dirty="0">
                <a:latin typeface="Calibri"/>
                <a:cs typeface="Calibri"/>
              </a:rPr>
              <a:t>elements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separately: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150" spc="-10" dirty="0">
                <a:latin typeface="Calibri"/>
                <a:cs typeface="Calibri"/>
              </a:rPr>
              <a:t>&gt;&gt;&gt; </a:t>
            </a:r>
            <a:r>
              <a:rPr sz="2150" dirty="0">
                <a:latin typeface="Calibri"/>
                <a:cs typeface="Calibri"/>
              </a:rPr>
              <a:t>quot, </a:t>
            </a:r>
            <a:r>
              <a:rPr sz="2150" spc="-5" dirty="0">
                <a:latin typeface="Calibri"/>
                <a:cs typeface="Calibri"/>
              </a:rPr>
              <a:t>rem </a:t>
            </a:r>
            <a:r>
              <a:rPr sz="2150" spc="10" dirty="0">
                <a:latin typeface="Calibri"/>
                <a:cs typeface="Calibri"/>
              </a:rPr>
              <a:t>=</a:t>
            </a:r>
            <a:r>
              <a:rPr sz="2150" spc="-12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divmod(7,3)</a:t>
            </a:r>
            <a:endParaRPr sz="2150">
              <a:latin typeface="Calibri"/>
              <a:cs typeface="Calibri"/>
            </a:endParaRPr>
          </a:p>
          <a:p>
            <a:pPr marL="12700" marR="8980170">
              <a:lnSpc>
                <a:spcPct val="110500"/>
              </a:lnSpc>
              <a:spcBef>
                <a:spcPts val="5"/>
              </a:spcBef>
            </a:pPr>
            <a:r>
              <a:rPr sz="2150" spc="-10" dirty="0">
                <a:latin typeface="Calibri"/>
                <a:cs typeface="Calibri"/>
              </a:rPr>
              <a:t>&gt;&gt;&gt; </a:t>
            </a:r>
            <a:r>
              <a:rPr sz="2150" spc="-5" dirty="0">
                <a:latin typeface="Calibri"/>
                <a:cs typeface="Calibri"/>
              </a:rPr>
              <a:t>quot  </a:t>
            </a:r>
            <a:r>
              <a:rPr sz="2150" spc="10" dirty="0">
                <a:latin typeface="Calibri"/>
                <a:cs typeface="Calibri"/>
              </a:rPr>
              <a:t>2</a:t>
            </a:r>
            <a:endParaRPr sz="2150">
              <a:latin typeface="Calibri"/>
              <a:cs typeface="Calibri"/>
            </a:endParaRPr>
          </a:p>
          <a:p>
            <a:pPr marL="12700" marR="9052560">
              <a:lnSpc>
                <a:spcPct val="110600"/>
              </a:lnSpc>
              <a:spcBef>
                <a:spcPts val="5"/>
              </a:spcBef>
            </a:pPr>
            <a:r>
              <a:rPr sz="2150" spc="-10" dirty="0">
                <a:latin typeface="Calibri"/>
                <a:cs typeface="Calibri"/>
              </a:rPr>
              <a:t>&gt;&gt;&gt; </a:t>
            </a:r>
            <a:r>
              <a:rPr sz="2150" spc="-5" dirty="0">
                <a:latin typeface="Calibri"/>
                <a:cs typeface="Calibri"/>
              </a:rPr>
              <a:t>rem  </a:t>
            </a:r>
            <a:r>
              <a:rPr sz="2150" spc="10" dirty="0">
                <a:latin typeface="Calibri"/>
                <a:cs typeface="Calibri"/>
              </a:rPr>
              <a:t>1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latin typeface="Calibri"/>
                <a:cs typeface="Calibri"/>
              </a:rPr>
              <a:t>An </a:t>
            </a:r>
            <a:r>
              <a:rPr sz="2150" dirty="0">
                <a:latin typeface="Calibri"/>
                <a:cs typeface="Calibri"/>
              </a:rPr>
              <a:t>example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10" dirty="0">
                <a:latin typeface="Calibri"/>
                <a:cs typeface="Calibri"/>
              </a:rPr>
              <a:t>a </a:t>
            </a:r>
            <a:r>
              <a:rPr sz="2150" spc="5" dirty="0">
                <a:latin typeface="Calibri"/>
                <a:cs typeface="Calibri"/>
              </a:rPr>
              <a:t>function </a:t>
            </a:r>
            <a:r>
              <a:rPr sz="2150" spc="10" dirty="0">
                <a:latin typeface="Calibri"/>
                <a:cs typeface="Calibri"/>
              </a:rPr>
              <a:t>that </a:t>
            </a:r>
            <a:r>
              <a:rPr sz="2150" spc="-5" dirty="0">
                <a:latin typeface="Calibri"/>
                <a:cs typeface="Calibri"/>
              </a:rPr>
              <a:t>returns </a:t>
            </a:r>
            <a:r>
              <a:rPr sz="2150" spc="10" dirty="0">
                <a:latin typeface="Calibri"/>
                <a:cs typeface="Calibri"/>
              </a:rPr>
              <a:t>a</a:t>
            </a:r>
            <a:r>
              <a:rPr sz="2150" spc="-1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tuple:</a:t>
            </a:r>
            <a:endParaRPr sz="215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275"/>
              </a:spcBef>
            </a:pPr>
            <a:r>
              <a:rPr sz="2150" spc="-10" dirty="0">
                <a:latin typeface="Calibri"/>
                <a:cs typeface="Calibri"/>
              </a:rPr>
              <a:t>def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min_max(t):</a:t>
            </a:r>
            <a:endParaRPr sz="2150">
              <a:latin typeface="Calibri"/>
              <a:cs typeface="Calibri"/>
            </a:endParaRPr>
          </a:p>
          <a:p>
            <a:pPr marL="651510">
              <a:lnSpc>
                <a:spcPct val="100000"/>
              </a:lnSpc>
              <a:spcBef>
                <a:spcPts val="275"/>
              </a:spcBef>
            </a:pPr>
            <a:r>
              <a:rPr sz="2150" dirty="0">
                <a:latin typeface="Calibri"/>
                <a:cs typeface="Calibri"/>
              </a:rPr>
              <a:t>return </a:t>
            </a:r>
            <a:r>
              <a:rPr sz="2150" spc="10" dirty="0">
                <a:latin typeface="Calibri"/>
                <a:cs typeface="Calibri"/>
              </a:rPr>
              <a:t>min(t),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max(t)</a:t>
            </a:r>
            <a:endParaRPr sz="2150">
              <a:latin typeface="Calibri"/>
              <a:cs typeface="Calibri"/>
            </a:endParaRPr>
          </a:p>
          <a:p>
            <a:pPr marL="241300" marR="5080" indent="-229235">
              <a:lnSpc>
                <a:spcPct val="728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Calibri"/>
                <a:cs typeface="Calibri"/>
              </a:rPr>
              <a:t>“max” </a:t>
            </a:r>
            <a:r>
              <a:rPr sz="2150" spc="5" dirty="0">
                <a:latin typeface="Calibri"/>
                <a:cs typeface="Calibri"/>
              </a:rPr>
              <a:t>and “min” are </a:t>
            </a:r>
            <a:r>
              <a:rPr sz="2150" spc="15" dirty="0">
                <a:latin typeface="Calibri"/>
                <a:cs typeface="Calibri"/>
              </a:rPr>
              <a:t>built-in </a:t>
            </a:r>
            <a:r>
              <a:rPr sz="2150" dirty="0">
                <a:latin typeface="Calibri"/>
                <a:cs typeface="Calibri"/>
              </a:rPr>
              <a:t>functions </a:t>
            </a:r>
            <a:r>
              <a:rPr sz="2150" spc="10" dirty="0">
                <a:latin typeface="Calibri"/>
                <a:cs typeface="Calibri"/>
              </a:rPr>
              <a:t>that find the </a:t>
            </a:r>
            <a:r>
              <a:rPr sz="2150" spc="5" dirty="0">
                <a:latin typeface="Calibri"/>
                <a:cs typeface="Calibri"/>
              </a:rPr>
              <a:t>largest and </a:t>
            </a:r>
            <a:r>
              <a:rPr sz="2150" dirty="0">
                <a:latin typeface="Calibri"/>
                <a:cs typeface="Calibri"/>
              </a:rPr>
              <a:t>smallest </a:t>
            </a:r>
            <a:r>
              <a:rPr sz="2150" spc="-5" dirty="0">
                <a:latin typeface="Calibri"/>
                <a:cs typeface="Calibri"/>
              </a:rPr>
              <a:t>elements of </a:t>
            </a:r>
            <a:r>
              <a:rPr sz="2150" spc="10" dirty="0">
                <a:latin typeface="Calibri"/>
                <a:cs typeface="Calibri"/>
              </a:rPr>
              <a:t>a  </a:t>
            </a:r>
            <a:r>
              <a:rPr sz="2150" spc="-15" dirty="0">
                <a:latin typeface="Calibri"/>
                <a:cs typeface="Calibri"/>
              </a:rPr>
              <a:t>sequence.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5" dirty="0">
                <a:latin typeface="Calibri"/>
                <a:cs typeface="Calibri"/>
              </a:rPr>
              <a:t>“min_max” </a:t>
            </a:r>
            <a:r>
              <a:rPr sz="2150" spc="-5" dirty="0">
                <a:latin typeface="Calibri"/>
                <a:cs typeface="Calibri"/>
              </a:rPr>
              <a:t>computes </a:t>
            </a:r>
            <a:r>
              <a:rPr sz="2150" spc="5" dirty="0">
                <a:latin typeface="Calibri"/>
                <a:cs typeface="Calibri"/>
              </a:rPr>
              <a:t>both and </a:t>
            </a:r>
            <a:r>
              <a:rPr sz="2150" spc="-5" dirty="0">
                <a:latin typeface="Calibri"/>
                <a:cs typeface="Calibri"/>
              </a:rPr>
              <a:t>returns </a:t>
            </a:r>
            <a:r>
              <a:rPr sz="2150" spc="10" dirty="0">
                <a:latin typeface="Calibri"/>
                <a:cs typeface="Calibri"/>
              </a:rPr>
              <a:t>a tuple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20" dirty="0">
                <a:latin typeface="Calibri"/>
                <a:cs typeface="Calibri"/>
              </a:rPr>
              <a:t>two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values.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74783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10" dirty="0"/>
              <a:t>Variable-Length </a:t>
            </a:r>
            <a:r>
              <a:rPr u="none" spc="-15" dirty="0"/>
              <a:t>Argument</a:t>
            </a:r>
            <a:r>
              <a:rPr u="none" spc="-250" dirty="0"/>
              <a:t> </a:t>
            </a:r>
            <a:r>
              <a:rPr u="none" spc="-30" dirty="0"/>
              <a:t>Tuples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60" y="1708729"/>
            <a:ext cx="9915525" cy="43846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Functions </a:t>
            </a:r>
            <a:r>
              <a:rPr sz="2600" spc="2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take </a:t>
            </a:r>
            <a:r>
              <a:rPr sz="2600" spc="10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variable </a:t>
            </a:r>
            <a:r>
              <a:rPr sz="2600" spc="-10" dirty="0">
                <a:latin typeface="Calibri"/>
                <a:cs typeface="Calibri"/>
              </a:rPr>
              <a:t>number of</a:t>
            </a:r>
            <a:r>
              <a:rPr sz="2600" spc="-3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arguments.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parameter </a:t>
            </a:r>
            <a:r>
              <a:rPr sz="2600" spc="10" dirty="0">
                <a:latin typeface="Calibri"/>
                <a:cs typeface="Calibri"/>
              </a:rPr>
              <a:t>that </a:t>
            </a:r>
            <a:r>
              <a:rPr sz="2600" spc="-15" dirty="0">
                <a:latin typeface="Calibri"/>
                <a:cs typeface="Calibri"/>
              </a:rPr>
              <a:t>begins </a:t>
            </a:r>
            <a:r>
              <a:rPr sz="2600" spc="15" dirty="0">
                <a:latin typeface="Calibri"/>
                <a:cs typeface="Calibri"/>
              </a:rPr>
              <a:t>with </a:t>
            </a:r>
            <a:r>
              <a:rPr sz="2600" spc="10" dirty="0">
                <a:latin typeface="Calibri"/>
                <a:cs typeface="Calibri"/>
              </a:rPr>
              <a:t>* </a:t>
            </a:r>
            <a:r>
              <a:rPr sz="2600" spc="-25" dirty="0">
                <a:latin typeface="Calibri"/>
                <a:cs typeface="Calibri"/>
              </a:rPr>
              <a:t>gathers </a:t>
            </a:r>
            <a:r>
              <a:rPr sz="2600" dirty="0">
                <a:latin typeface="Calibri"/>
                <a:cs typeface="Calibri"/>
              </a:rPr>
              <a:t>arguments </a:t>
            </a:r>
            <a:r>
              <a:rPr sz="2600" spc="5" dirty="0">
                <a:latin typeface="Calibri"/>
                <a:cs typeface="Calibri"/>
              </a:rPr>
              <a:t>into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3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tuple.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For </a:t>
            </a:r>
            <a:r>
              <a:rPr sz="2600" spc="-20" dirty="0">
                <a:latin typeface="Calibri"/>
                <a:cs typeface="Calibri"/>
              </a:rPr>
              <a:t>example, </a:t>
            </a:r>
            <a:r>
              <a:rPr sz="2600" spc="5" dirty="0">
                <a:latin typeface="Calibri"/>
                <a:cs typeface="Calibri"/>
              </a:rPr>
              <a:t>“printall” </a:t>
            </a:r>
            <a:r>
              <a:rPr sz="2600" spc="-5" dirty="0">
                <a:latin typeface="Calibri"/>
                <a:cs typeface="Calibri"/>
              </a:rPr>
              <a:t>takes </a:t>
            </a:r>
            <a:r>
              <a:rPr sz="2600" spc="-20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number of </a:t>
            </a:r>
            <a:r>
              <a:rPr sz="2600" dirty="0">
                <a:latin typeface="Calibri"/>
                <a:cs typeface="Calibri"/>
              </a:rPr>
              <a:t>arguments </a:t>
            </a:r>
            <a:r>
              <a:rPr sz="2600" spc="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prints</a:t>
            </a:r>
            <a:r>
              <a:rPr sz="2600" spc="-3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them:</a:t>
            </a:r>
            <a:endParaRPr sz="2600">
              <a:latin typeface="Calibri"/>
              <a:cs typeface="Calibri"/>
            </a:endParaRPr>
          </a:p>
          <a:p>
            <a:pPr marL="680085" marR="7170420" indent="-448309">
              <a:lnSpc>
                <a:spcPct val="120300"/>
              </a:lnSpc>
              <a:spcBef>
                <a:spcPts val="80"/>
              </a:spcBef>
            </a:pPr>
            <a:r>
              <a:rPr sz="2600" spc="-10" dirty="0">
                <a:latin typeface="Calibri"/>
                <a:cs typeface="Calibri"/>
              </a:rPr>
              <a:t>def </a:t>
            </a:r>
            <a:r>
              <a:rPr sz="2600" spc="5" dirty="0">
                <a:latin typeface="Calibri"/>
                <a:cs typeface="Calibri"/>
              </a:rPr>
              <a:t>printall(*args):  print(args)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gather </a:t>
            </a:r>
            <a:r>
              <a:rPr sz="2600" spc="-5" dirty="0">
                <a:latin typeface="Calibri"/>
                <a:cs typeface="Calibri"/>
              </a:rPr>
              <a:t>parameter </a:t>
            </a:r>
            <a:r>
              <a:rPr sz="2600" spc="20" dirty="0">
                <a:latin typeface="Calibri"/>
                <a:cs typeface="Calibri"/>
              </a:rPr>
              <a:t>can </a:t>
            </a:r>
            <a:r>
              <a:rPr sz="2600" spc="-10" dirty="0">
                <a:latin typeface="Calibri"/>
                <a:cs typeface="Calibri"/>
              </a:rPr>
              <a:t>have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5" dirty="0">
                <a:latin typeface="Calibri"/>
                <a:cs typeface="Calibri"/>
              </a:rPr>
              <a:t>name, </a:t>
            </a:r>
            <a:r>
              <a:rPr sz="2600" spc="-10" dirty="0">
                <a:latin typeface="Calibri"/>
                <a:cs typeface="Calibri"/>
              </a:rPr>
              <a:t>but </a:t>
            </a:r>
            <a:r>
              <a:rPr sz="2600" spc="-5" dirty="0">
                <a:latin typeface="Calibri"/>
                <a:cs typeface="Calibri"/>
              </a:rPr>
              <a:t>“args”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3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conventional.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Here </a:t>
            </a:r>
            <a:r>
              <a:rPr sz="2600" spc="5" dirty="0">
                <a:latin typeface="Calibri"/>
                <a:cs typeface="Calibri"/>
              </a:rPr>
              <a:t>is the </a:t>
            </a:r>
            <a:r>
              <a:rPr sz="2600" dirty="0">
                <a:latin typeface="Calibri"/>
                <a:cs typeface="Calibri"/>
              </a:rPr>
              <a:t>working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600" spc="-10" dirty="0">
                <a:latin typeface="Calibri"/>
                <a:cs typeface="Calibri"/>
              </a:rPr>
              <a:t>&gt;&gt;&gt;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printall(1,2.0,‘3’)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600" spc="-5" dirty="0">
                <a:latin typeface="Calibri"/>
                <a:cs typeface="Calibri"/>
              </a:rPr>
              <a:t>(1,2.0,‘3’)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37419"/>
            <a:ext cx="10309225" cy="4222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The complement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gather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“scatter”.</a:t>
            </a:r>
            <a:endParaRPr sz="2600">
              <a:latin typeface="Calibri"/>
              <a:cs typeface="Calibri"/>
            </a:endParaRPr>
          </a:p>
          <a:p>
            <a:pPr marL="241300" marR="594360" indent="-229235">
              <a:lnSpc>
                <a:spcPct val="6980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10" dirty="0">
                <a:latin typeface="Calibri"/>
                <a:cs typeface="Calibri"/>
              </a:rPr>
              <a:t>If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have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sequence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want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to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pass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function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as  </a:t>
            </a:r>
            <a:r>
              <a:rPr sz="2600" spc="5" dirty="0">
                <a:latin typeface="Calibri"/>
                <a:cs typeface="Calibri"/>
              </a:rPr>
              <a:t>multiple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arguments,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can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*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operator.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2650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For </a:t>
            </a:r>
            <a:r>
              <a:rPr sz="2600" spc="-20" dirty="0">
                <a:latin typeface="Calibri"/>
                <a:cs typeface="Calibri"/>
              </a:rPr>
              <a:t>example, </a:t>
            </a:r>
            <a:r>
              <a:rPr sz="2600" spc="-15" dirty="0">
                <a:latin typeface="Calibri"/>
                <a:cs typeface="Calibri"/>
              </a:rPr>
              <a:t>“divmod” </a:t>
            </a:r>
            <a:r>
              <a:rPr sz="2600" spc="-5" dirty="0">
                <a:latin typeface="Calibri"/>
                <a:cs typeface="Calibri"/>
              </a:rPr>
              <a:t>takes </a:t>
            </a:r>
            <a:r>
              <a:rPr sz="2600" spc="-15" dirty="0">
                <a:latin typeface="Calibri"/>
                <a:cs typeface="Calibri"/>
              </a:rPr>
              <a:t>exactly </a:t>
            </a:r>
            <a:r>
              <a:rPr sz="2600" spc="20" dirty="0">
                <a:latin typeface="Calibri"/>
                <a:cs typeface="Calibri"/>
              </a:rPr>
              <a:t>two </a:t>
            </a:r>
            <a:r>
              <a:rPr sz="2600" dirty="0">
                <a:latin typeface="Calibri"/>
                <a:cs typeface="Calibri"/>
              </a:rPr>
              <a:t>arguments. </a:t>
            </a:r>
            <a:r>
              <a:rPr sz="2600" spc="1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doesn’t </a:t>
            </a:r>
            <a:r>
              <a:rPr sz="2600" dirty="0">
                <a:latin typeface="Calibri"/>
                <a:cs typeface="Calibri"/>
              </a:rPr>
              <a:t>work </a:t>
            </a:r>
            <a:r>
              <a:rPr sz="2600" spc="15" dirty="0">
                <a:latin typeface="Calibri"/>
                <a:cs typeface="Calibri"/>
              </a:rPr>
              <a:t>with</a:t>
            </a:r>
            <a:r>
              <a:rPr sz="2600" spc="-28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650"/>
              </a:lnSpc>
            </a:pPr>
            <a:r>
              <a:rPr sz="2600" spc="-5" dirty="0">
                <a:latin typeface="Calibri"/>
                <a:cs typeface="Calibri"/>
              </a:rPr>
              <a:t>tuple: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10" dirty="0">
                <a:latin typeface="Calibri"/>
                <a:cs typeface="Calibri"/>
              </a:rPr>
              <a:t>&gt;&gt;&gt; </a:t>
            </a:r>
            <a:r>
              <a:rPr sz="2600" spc="5" dirty="0">
                <a:latin typeface="Calibri"/>
                <a:cs typeface="Calibri"/>
              </a:rPr>
              <a:t>t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(7,3)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10" dirty="0">
                <a:latin typeface="Calibri"/>
                <a:cs typeface="Calibri"/>
              </a:rPr>
              <a:t>&gt;&gt;&gt;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divmod(t)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30" dirty="0">
                <a:latin typeface="Calibri"/>
                <a:cs typeface="Calibri"/>
              </a:rPr>
              <a:t>TypeError: </a:t>
            </a:r>
            <a:r>
              <a:rPr sz="2600" dirty="0">
                <a:latin typeface="Calibri"/>
                <a:cs typeface="Calibri"/>
              </a:rPr>
              <a:t>divmod </a:t>
            </a:r>
            <a:r>
              <a:rPr sz="2600" spc="-15" dirty="0">
                <a:latin typeface="Calibri"/>
                <a:cs typeface="Calibri"/>
              </a:rPr>
              <a:t>expected </a:t>
            </a:r>
            <a:r>
              <a:rPr sz="2600" spc="10" dirty="0">
                <a:latin typeface="Calibri"/>
                <a:cs typeface="Calibri"/>
              </a:rPr>
              <a:t>2 </a:t>
            </a:r>
            <a:r>
              <a:rPr sz="2600" dirty="0">
                <a:latin typeface="Calibri"/>
                <a:cs typeface="Calibri"/>
              </a:rPr>
              <a:t>arguments, </a:t>
            </a:r>
            <a:r>
              <a:rPr sz="2600" spc="-15" dirty="0">
                <a:latin typeface="Calibri"/>
                <a:cs typeface="Calibri"/>
              </a:rPr>
              <a:t>got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5" dirty="0">
                <a:latin typeface="Calibri"/>
                <a:cs typeface="Calibri"/>
              </a:rPr>
              <a:t>But, if </a:t>
            </a:r>
            <a:r>
              <a:rPr sz="2600" spc="15" dirty="0">
                <a:latin typeface="Calibri"/>
                <a:cs typeface="Calibri"/>
              </a:rPr>
              <a:t>we scatter</a:t>
            </a:r>
            <a:r>
              <a:rPr sz="2600" spc="-44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tuple, </a:t>
            </a:r>
            <a:r>
              <a:rPr sz="2600" spc="5" dirty="0">
                <a:latin typeface="Calibri"/>
                <a:cs typeface="Calibri"/>
              </a:rPr>
              <a:t>it works:</a:t>
            </a:r>
            <a:endParaRPr sz="2600">
              <a:latin typeface="Calibri"/>
              <a:cs typeface="Calibri"/>
            </a:endParaRPr>
          </a:p>
          <a:p>
            <a:pPr marL="12700" marR="8223250">
              <a:lnSpc>
                <a:spcPts val="3229"/>
              </a:lnSpc>
              <a:spcBef>
                <a:spcPts val="45"/>
              </a:spcBef>
            </a:pPr>
            <a:r>
              <a:rPr sz="2600" spc="-10" dirty="0">
                <a:latin typeface="Calibri"/>
                <a:cs typeface="Calibri"/>
              </a:rPr>
              <a:t>&gt;&gt;&gt; </a:t>
            </a:r>
            <a:r>
              <a:rPr sz="2600" dirty="0">
                <a:latin typeface="Calibri"/>
                <a:cs typeface="Calibri"/>
              </a:rPr>
              <a:t>divmod(*t)  </a:t>
            </a:r>
            <a:r>
              <a:rPr sz="2600" spc="20" dirty="0">
                <a:latin typeface="Calibri"/>
                <a:cs typeface="Calibri"/>
              </a:rPr>
              <a:t>(2,1)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63" y="1702673"/>
            <a:ext cx="9907905" cy="361187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Many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built-in </a:t>
            </a:r>
            <a:r>
              <a:rPr sz="2750" spc="-5" dirty="0">
                <a:latin typeface="Calibri"/>
                <a:cs typeface="Calibri"/>
              </a:rPr>
              <a:t>functions </a:t>
            </a:r>
            <a:r>
              <a:rPr sz="2750" spc="-10" dirty="0">
                <a:latin typeface="Calibri"/>
                <a:cs typeface="Calibri"/>
              </a:rPr>
              <a:t>use variable-length argument</a:t>
            </a:r>
            <a:r>
              <a:rPr sz="2750" spc="-38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tuples.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For </a:t>
            </a:r>
            <a:r>
              <a:rPr sz="2750" spc="-20" dirty="0">
                <a:latin typeface="Calibri"/>
                <a:cs typeface="Calibri"/>
              </a:rPr>
              <a:t>example, </a:t>
            </a:r>
            <a:r>
              <a:rPr sz="2750" spc="30" dirty="0">
                <a:latin typeface="Calibri"/>
                <a:cs typeface="Calibri"/>
              </a:rPr>
              <a:t>“max”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5" dirty="0">
                <a:latin typeface="Calibri"/>
                <a:cs typeface="Calibri"/>
              </a:rPr>
              <a:t>“min”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10" dirty="0">
                <a:latin typeface="Calibri"/>
                <a:cs typeface="Calibri"/>
              </a:rPr>
              <a:t>take </a:t>
            </a:r>
            <a:r>
              <a:rPr sz="2750" spc="-20" dirty="0">
                <a:latin typeface="Calibri"/>
                <a:cs typeface="Calibri"/>
              </a:rPr>
              <a:t>any </a:t>
            </a:r>
            <a:r>
              <a:rPr sz="2750" spc="-5" dirty="0">
                <a:latin typeface="Calibri"/>
                <a:cs typeface="Calibri"/>
              </a:rPr>
              <a:t>number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arguments:</a:t>
            </a:r>
            <a:endParaRPr sz="2750">
              <a:latin typeface="Calibri"/>
              <a:cs typeface="Calibri"/>
            </a:endParaRPr>
          </a:p>
          <a:p>
            <a:pPr marL="12700" marR="7740015">
              <a:lnSpc>
                <a:spcPct val="120600"/>
              </a:lnSpc>
              <a:spcBef>
                <a:spcPts val="75"/>
              </a:spcBef>
            </a:pPr>
            <a:r>
              <a:rPr sz="2750" spc="-10" dirty="0">
                <a:latin typeface="Calibri"/>
                <a:cs typeface="Calibri"/>
              </a:rPr>
              <a:t>&gt;&gt;&gt; </a:t>
            </a:r>
            <a:r>
              <a:rPr sz="2750" spc="10" dirty="0">
                <a:latin typeface="Calibri"/>
                <a:cs typeface="Calibri"/>
              </a:rPr>
              <a:t>max(1,2,3)  </a:t>
            </a:r>
            <a:r>
              <a:rPr sz="2750" spc="15" dirty="0">
                <a:latin typeface="Calibri"/>
                <a:cs typeface="Calibri"/>
              </a:rPr>
              <a:t>3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“sum” </a:t>
            </a:r>
            <a:r>
              <a:rPr sz="2750" spc="-5" dirty="0">
                <a:latin typeface="Calibri"/>
                <a:cs typeface="Calibri"/>
              </a:rPr>
              <a:t>function </a:t>
            </a:r>
            <a:r>
              <a:rPr sz="2750" spc="5" dirty="0">
                <a:latin typeface="Calibri"/>
                <a:cs typeface="Calibri"/>
              </a:rPr>
              <a:t>does </a:t>
            </a:r>
            <a:r>
              <a:rPr sz="2750" spc="10" dirty="0">
                <a:latin typeface="Calibri"/>
                <a:cs typeface="Calibri"/>
              </a:rPr>
              <a:t>not </a:t>
            </a:r>
            <a:r>
              <a:rPr sz="2750" spc="-10" dirty="0">
                <a:latin typeface="Calibri"/>
                <a:cs typeface="Calibri"/>
              </a:rPr>
              <a:t>take </a:t>
            </a:r>
            <a:r>
              <a:rPr sz="2750" spc="-15" dirty="0">
                <a:latin typeface="Calibri"/>
                <a:cs typeface="Calibri"/>
              </a:rPr>
              <a:t>multiple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arguments: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 dirty="0">
                <a:latin typeface="Calibri"/>
                <a:cs typeface="Calibri"/>
              </a:rPr>
              <a:t>&gt;&gt;&gt;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sum(1,2,3)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 spc="-15" dirty="0">
                <a:latin typeface="Calibri"/>
                <a:cs typeface="Calibri"/>
              </a:rPr>
              <a:t>TypeError: </a:t>
            </a:r>
            <a:r>
              <a:rPr sz="2750" spc="-10" dirty="0">
                <a:latin typeface="Calibri"/>
                <a:cs typeface="Calibri"/>
              </a:rPr>
              <a:t>sum </a:t>
            </a:r>
            <a:r>
              <a:rPr sz="2750" spc="-15" dirty="0">
                <a:latin typeface="Calibri"/>
                <a:cs typeface="Calibri"/>
              </a:rPr>
              <a:t>expected </a:t>
            </a:r>
            <a:r>
              <a:rPr sz="2750" spc="15" dirty="0">
                <a:latin typeface="Calibri"/>
                <a:cs typeface="Calibri"/>
              </a:rPr>
              <a:t>at </a:t>
            </a:r>
            <a:r>
              <a:rPr sz="2750" spc="20" dirty="0">
                <a:latin typeface="Calibri"/>
                <a:cs typeface="Calibri"/>
              </a:rPr>
              <a:t>most </a:t>
            </a:r>
            <a:r>
              <a:rPr sz="2750" spc="10" dirty="0">
                <a:latin typeface="Calibri"/>
                <a:cs typeface="Calibri"/>
              </a:rPr>
              <a:t>2 </a:t>
            </a:r>
            <a:r>
              <a:rPr sz="2750" spc="-10" dirty="0">
                <a:latin typeface="Calibri"/>
                <a:cs typeface="Calibri"/>
              </a:rPr>
              <a:t>arguments, </a:t>
            </a:r>
            <a:r>
              <a:rPr sz="2750" spc="10" dirty="0">
                <a:latin typeface="Calibri"/>
                <a:cs typeface="Calibri"/>
              </a:rPr>
              <a:t>got</a:t>
            </a:r>
            <a:r>
              <a:rPr sz="2750" spc="-38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3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21766"/>
            <a:ext cx="3040380" cy="42418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750" spc="-15" dirty="0">
                <a:latin typeface="Calibri"/>
                <a:cs typeface="Calibri"/>
              </a:rPr>
              <a:t>def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add(n):</a:t>
            </a:r>
            <a:endParaRPr sz="2750">
              <a:latin typeface="Calibri"/>
              <a:cs typeface="Calibri"/>
            </a:endParaRPr>
          </a:p>
          <a:p>
            <a:pPr marL="575310">
              <a:lnSpc>
                <a:spcPct val="100000"/>
              </a:lnSpc>
              <a:spcBef>
                <a:spcPts val="380"/>
              </a:spcBef>
            </a:pPr>
            <a:r>
              <a:rPr sz="2750" spc="-5" dirty="0">
                <a:latin typeface="Calibri"/>
                <a:cs typeface="Calibri"/>
              </a:rPr>
              <a:t>return </a:t>
            </a:r>
            <a:r>
              <a:rPr sz="2750" spc="10" dirty="0">
                <a:latin typeface="Calibri"/>
                <a:cs typeface="Calibri"/>
              </a:rPr>
              <a:t>n +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n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50" spc="5" dirty="0">
                <a:latin typeface="Calibri"/>
                <a:cs typeface="Calibri"/>
              </a:rPr>
              <a:t>Num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(1,2,3,4)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11500"/>
              </a:lnSpc>
              <a:spcBef>
                <a:spcPts val="75"/>
              </a:spcBef>
            </a:pPr>
            <a:r>
              <a:rPr sz="2750" spc="-30" dirty="0">
                <a:latin typeface="Calibri"/>
                <a:cs typeface="Calibri"/>
              </a:rPr>
              <a:t>Res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5" dirty="0">
                <a:latin typeface="Calibri"/>
                <a:cs typeface="Calibri"/>
              </a:rPr>
              <a:t>map(add,Num)  </a:t>
            </a:r>
            <a:r>
              <a:rPr sz="2750" spc="-15" dirty="0">
                <a:latin typeface="Calibri"/>
                <a:cs typeface="Calibri"/>
              </a:rPr>
              <a:t>print(list(Res))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5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5" dirty="0">
                <a:latin typeface="Calibri"/>
                <a:cs typeface="Calibri"/>
              </a:rPr>
              <a:t>[2, </a:t>
            </a:r>
            <a:r>
              <a:rPr sz="2750" spc="15" dirty="0">
                <a:latin typeface="Calibri"/>
                <a:cs typeface="Calibri"/>
              </a:rPr>
              <a:t>4, 6,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8]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10261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15" dirty="0"/>
              <a:t>F</a:t>
            </a:r>
            <a:r>
              <a:rPr u="none" spc="-10" dirty="0"/>
              <a:t>i</a:t>
            </a:r>
            <a:r>
              <a:rPr u="none" spc="5" dirty="0"/>
              <a:t>l</a:t>
            </a:r>
            <a:r>
              <a:rPr u="none" dirty="0"/>
              <a:t>e</a:t>
            </a:r>
            <a:r>
              <a:rPr u="none"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63" y="1737423"/>
            <a:ext cx="10356215" cy="424116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41300" marR="288925" indent="-229235">
              <a:lnSpc>
                <a:spcPct val="69800"/>
              </a:lnSpc>
              <a:spcBef>
                <a:spcPts val="107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Files </a:t>
            </a:r>
            <a:r>
              <a:rPr sz="2600" spc="1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named </a:t>
            </a:r>
            <a:r>
              <a:rPr sz="2600" dirty="0">
                <a:latin typeface="Calibri"/>
                <a:cs typeface="Calibri"/>
              </a:rPr>
              <a:t>locations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5" dirty="0">
                <a:latin typeface="Calibri"/>
                <a:cs typeface="Calibri"/>
              </a:rPr>
              <a:t>disk </a:t>
            </a:r>
            <a:r>
              <a:rPr sz="2600" spc="15" dirty="0">
                <a:latin typeface="Calibri"/>
                <a:cs typeface="Calibri"/>
              </a:rPr>
              <a:t>to </a:t>
            </a:r>
            <a:r>
              <a:rPr sz="2600" spc="5" dirty="0">
                <a:latin typeface="Calibri"/>
                <a:cs typeface="Calibri"/>
              </a:rPr>
              <a:t>store </a:t>
            </a:r>
            <a:r>
              <a:rPr sz="2600" dirty="0">
                <a:latin typeface="Calibri"/>
                <a:cs typeface="Calibri"/>
              </a:rPr>
              <a:t>related </a:t>
            </a:r>
            <a:r>
              <a:rPr sz="2600" spc="-5" dirty="0">
                <a:latin typeface="Calibri"/>
                <a:cs typeface="Calibri"/>
              </a:rPr>
              <a:t>information. They </a:t>
            </a:r>
            <a:r>
              <a:rPr sz="2600" spc="10" dirty="0">
                <a:latin typeface="Calibri"/>
                <a:cs typeface="Calibri"/>
              </a:rPr>
              <a:t>are 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to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permanently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store</a:t>
            </a:r>
            <a:r>
              <a:rPr sz="2600" spc="-1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data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non-volatile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(e.g.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hard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disk).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2685"/>
              </a:lnSpc>
              <a:spcBef>
                <a:spcPts val="3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5" dirty="0">
                <a:latin typeface="Calibri"/>
                <a:cs typeface="Calibri"/>
              </a:rPr>
              <a:t>Since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Random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Access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(RAM)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volatile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(which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loses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data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</a:t>
            </a:r>
            <a:endParaRPr sz="2600">
              <a:latin typeface="Calibri"/>
              <a:cs typeface="Calibri"/>
            </a:endParaRPr>
          </a:p>
          <a:p>
            <a:pPr marL="241300" marR="897255">
              <a:lnSpc>
                <a:spcPct val="69800"/>
              </a:lnSpc>
              <a:spcBef>
                <a:spcPts val="505"/>
              </a:spcBef>
            </a:pP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turned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off),</a:t>
            </a:r>
            <a:r>
              <a:rPr sz="2600" spc="-19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use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files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future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use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data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  </a:t>
            </a:r>
            <a:r>
              <a:rPr sz="2600" dirty="0">
                <a:latin typeface="Calibri"/>
                <a:cs typeface="Calibri"/>
              </a:rPr>
              <a:t>permanently storing</a:t>
            </a:r>
            <a:r>
              <a:rPr sz="2600" spc="-1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2650"/>
              </a:lnSpc>
              <a:spcBef>
                <a:spcPts val="3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want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to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read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 </a:t>
            </a:r>
            <a:r>
              <a:rPr sz="2600" spc="10" dirty="0">
                <a:latin typeface="Calibri"/>
                <a:cs typeface="Calibri"/>
              </a:rPr>
              <a:t>write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to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file,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need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to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open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first.</a:t>
            </a:r>
            <a:endParaRPr sz="2600">
              <a:latin typeface="Calibri"/>
              <a:cs typeface="Calibri"/>
            </a:endParaRPr>
          </a:p>
          <a:p>
            <a:pPr marL="241300" marR="5080">
              <a:lnSpc>
                <a:spcPct val="69800"/>
              </a:lnSpc>
              <a:spcBef>
                <a:spcPts val="470"/>
              </a:spcBef>
            </a:pP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spc="15" dirty="0">
                <a:latin typeface="Calibri"/>
                <a:cs typeface="Calibri"/>
              </a:rPr>
              <a:t>we </a:t>
            </a:r>
            <a:r>
              <a:rPr sz="2600" spc="10" dirty="0">
                <a:latin typeface="Calibri"/>
                <a:cs typeface="Calibri"/>
              </a:rPr>
              <a:t>are </a:t>
            </a:r>
            <a:r>
              <a:rPr sz="2600" spc="-15" dirty="0">
                <a:latin typeface="Calibri"/>
                <a:cs typeface="Calibri"/>
              </a:rPr>
              <a:t>done, </a:t>
            </a: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needs </a:t>
            </a:r>
            <a:r>
              <a:rPr sz="2600" spc="2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be closed </a:t>
            </a:r>
            <a:r>
              <a:rPr sz="2600" spc="20" dirty="0">
                <a:latin typeface="Calibri"/>
                <a:cs typeface="Calibri"/>
              </a:rPr>
              <a:t>so </a:t>
            </a:r>
            <a:r>
              <a:rPr sz="2600" spc="10" dirty="0">
                <a:latin typeface="Calibri"/>
                <a:cs typeface="Calibri"/>
              </a:rPr>
              <a:t>that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resources </a:t>
            </a:r>
            <a:r>
              <a:rPr sz="2600" spc="10" dirty="0">
                <a:latin typeface="Calibri"/>
                <a:cs typeface="Calibri"/>
              </a:rPr>
              <a:t>that are</a:t>
            </a:r>
            <a:r>
              <a:rPr sz="2600" spc="-44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tied 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file are</a:t>
            </a:r>
            <a:r>
              <a:rPr sz="2600" spc="-2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freed.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Hence,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Python, </a:t>
            </a:r>
            <a:r>
              <a:rPr sz="2600" spc="10" dirty="0">
                <a:latin typeface="Calibri"/>
                <a:cs typeface="Calibri"/>
              </a:rPr>
              <a:t>a file </a:t>
            </a:r>
            <a:r>
              <a:rPr sz="2600" spc="-10" dirty="0">
                <a:latin typeface="Calibri"/>
                <a:cs typeface="Calibri"/>
              </a:rPr>
              <a:t>operation </a:t>
            </a:r>
            <a:r>
              <a:rPr sz="2600" spc="-5" dirty="0">
                <a:latin typeface="Calibri"/>
                <a:cs typeface="Calibri"/>
              </a:rPr>
              <a:t>takes </a:t>
            </a:r>
            <a:r>
              <a:rPr sz="2600" spc="5" dirty="0">
                <a:latin typeface="Calibri"/>
                <a:cs typeface="Calibri"/>
              </a:rPr>
              <a:t>place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following</a:t>
            </a:r>
            <a:r>
              <a:rPr sz="2600" spc="-3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order: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Open </a:t>
            </a:r>
            <a:r>
              <a:rPr sz="2600" spc="1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Read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10" dirty="0">
                <a:latin typeface="Calibri"/>
                <a:cs typeface="Calibri"/>
              </a:rPr>
              <a:t>write </a:t>
            </a:r>
            <a:r>
              <a:rPr sz="2600" spc="-10" dirty="0">
                <a:latin typeface="Calibri"/>
                <a:cs typeface="Calibri"/>
              </a:rPr>
              <a:t>(perform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operation)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10" dirty="0">
                <a:latin typeface="Calibri"/>
                <a:cs typeface="Calibri"/>
              </a:rPr>
              <a:t>Close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424746"/>
            <a:ext cx="42030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10" dirty="0"/>
              <a:t>Creating </a:t>
            </a:r>
            <a:r>
              <a:rPr u="none" spc="15" dirty="0"/>
              <a:t>a </a:t>
            </a:r>
            <a:r>
              <a:rPr u="none" spc="20" dirty="0"/>
              <a:t>new</a:t>
            </a:r>
            <a:r>
              <a:rPr u="none" spc="-215" dirty="0"/>
              <a:t> </a:t>
            </a:r>
            <a:r>
              <a:rPr u="none" spc="1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63" y="1501770"/>
            <a:ext cx="10330180" cy="44265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865505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new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5" dirty="0">
                <a:latin typeface="Calibri"/>
                <a:cs typeface="Calibri"/>
              </a:rPr>
              <a:t>be </a:t>
            </a:r>
            <a:r>
              <a:rPr sz="2750" spc="5" dirty="0">
                <a:latin typeface="Calibri"/>
                <a:cs typeface="Calibri"/>
              </a:rPr>
              <a:t>created </a:t>
            </a:r>
            <a:r>
              <a:rPr sz="2750" spc="-5" dirty="0">
                <a:latin typeface="Calibri"/>
                <a:cs typeface="Calibri"/>
              </a:rPr>
              <a:t>by </a:t>
            </a:r>
            <a:r>
              <a:rPr sz="2750" spc="-20" dirty="0">
                <a:latin typeface="Calibri"/>
                <a:cs typeface="Calibri"/>
              </a:rPr>
              <a:t>using </a:t>
            </a:r>
            <a:r>
              <a:rPr sz="2750" spc="10" dirty="0">
                <a:latin typeface="Calibri"/>
                <a:cs typeface="Calibri"/>
              </a:rPr>
              <a:t>one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following </a:t>
            </a:r>
            <a:r>
              <a:rPr sz="2750" spc="10" dirty="0">
                <a:latin typeface="Calibri"/>
                <a:cs typeface="Calibri"/>
              </a:rPr>
              <a:t>access  </a:t>
            </a:r>
            <a:r>
              <a:rPr sz="2750" spc="15" dirty="0">
                <a:latin typeface="Calibri"/>
                <a:cs typeface="Calibri"/>
              </a:rPr>
              <a:t>modes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function</a:t>
            </a:r>
            <a:r>
              <a:rPr sz="2750" spc="-7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open().</a:t>
            </a:r>
            <a:endParaRPr sz="2750">
              <a:latin typeface="Calibri"/>
              <a:cs typeface="Calibri"/>
            </a:endParaRPr>
          </a:p>
          <a:p>
            <a:pPr marL="241300" marR="453390" indent="-229235">
              <a:lnSpc>
                <a:spcPts val="3080"/>
              </a:lnSpc>
              <a:spcBef>
                <a:spcPts val="894"/>
              </a:spcBef>
              <a:buFont typeface="Arial"/>
              <a:buChar char="•"/>
              <a:tabLst>
                <a:tab pos="241935" algn="l"/>
              </a:tabLst>
            </a:pPr>
            <a:r>
              <a:rPr sz="2750" b="1" spc="10" dirty="0">
                <a:latin typeface="Calibri"/>
                <a:cs typeface="Calibri"/>
              </a:rPr>
              <a:t>x: </a:t>
            </a:r>
            <a:r>
              <a:rPr sz="2750" spc="-15" dirty="0">
                <a:latin typeface="Calibri"/>
                <a:cs typeface="Calibri"/>
              </a:rPr>
              <a:t>it </a:t>
            </a:r>
            <a:r>
              <a:rPr sz="2750" spc="5" dirty="0">
                <a:latin typeface="Calibri"/>
                <a:cs typeface="Calibri"/>
              </a:rPr>
              <a:t>creates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new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specified </a:t>
            </a:r>
            <a:r>
              <a:rPr sz="2750" spc="10" dirty="0">
                <a:latin typeface="Calibri"/>
                <a:cs typeface="Calibri"/>
              </a:rPr>
              <a:t>name. </a:t>
            </a: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causes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error </a:t>
            </a:r>
            <a:r>
              <a:rPr sz="2750" spc="10" dirty="0">
                <a:latin typeface="Calibri"/>
                <a:cs typeface="Calibri"/>
              </a:rPr>
              <a:t>a 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30" dirty="0">
                <a:latin typeface="Calibri"/>
                <a:cs typeface="Calibri"/>
              </a:rPr>
              <a:t>exists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15" dirty="0">
                <a:latin typeface="Calibri"/>
                <a:cs typeface="Calibri"/>
              </a:rPr>
              <a:t>same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name.</a:t>
            </a:r>
            <a:endParaRPr sz="2750">
              <a:latin typeface="Calibri"/>
              <a:cs typeface="Calibri"/>
            </a:endParaRPr>
          </a:p>
          <a:p>
            <a:pPr marL="241300" marR="103505" indent="-229235">
              <a:lnSpc>
                <a:spcPct val="92200"/>
              </a:lnSpc>
              <a:spcBef>
                <a:spcPts val="875"/>
              </a:spcBef>
              <a:buFont typeface="Arial"/>
              <a:buChar char="•"/>
              <a:tabLst>
                <a:tab pos="241935" algn="l"/>
              </a:tabLst>
            </a:pPr>
            <a:r>
              <a:rPr sz="2750" b="1" dirty="0">
                <a:latin typeface="Calibri"/>
                <a:cs typeface="Calibri"/>
              </a:rPr>
              <a:t>a: </a:t>
            </a: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5" dirty="0">
                <a:latin typeface="Calibri"/>
                <a:cs typeface="Calibri"/>
              </a:rPr>
              <a:t>creates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0" dirty="0">
                <a:latin typeface="Calibri"/>
                <a:cs typeface="Calibri"/>
              </a:rPr>
              <a:t>new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specified </a:t>
            </a:r>
            <a:r>
              <a:rPr sz="2750" spc="15" dirty="0">
                <a:latin typeface="Calibri"/>
                <a:cs typeface="Calibri"/>
              </a:rPr>
              <a:t>name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5" dirty="0">
                <a:latin typeface="Calibri"/>
                <a:cs typeface="Calibri"/>
              </a:rPr>
              <a:t>no </a:t>
            </a:r>
            <a:r>
              <a:rPr sz="2750" dirty="0">
                <a:latin typeface="Calibri"/>
                <a:cs typeface="Calibri"/>
              </a:rPr>
              <a:t>such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30" dirty="0">
                <a:latin typeface="Calibri"/>
                <a:cs typeface="Calibri"/>
              </a:rPr>
              <a:t>exists. </a:t>
            </a:r>
            <a:r>
              <a:rPr sz="2750" spc="-5" dirty="0">
                <a:latin typeface="Calibri"/>
                <a:cs typeface="Calibri"/>
              </a:rPr>
              <a:t>It  </a:t>
            </a:r>
            <a:r>
              <a:rPr sz="2750" spc="-10" dirty="0">
                <a:latin typeface="Calibri"/>
                <a:cs typeface="Calibri"/>
              </a:rPr>
              <a:t>appends the </a:t>
            </a:r>
            <a:r>
              <a:rPr sz="2750" dirty="0">
                <a:latin typeface="Calibri"/>
                <a:cs typeface="Calibri"/>
              </a:rPr>
              <a:t>content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dirty="0">
                <a:latin typeface="Calibri"/>
                <a:cs typeface="Calibri"/>
              </a:rPr>
              <a:t>already </a:t>
            </a:r>
            <a:r>
              <a:rPr sz="2750" spc="-30" dirty="0">
                <a:latin typeface="Calibri"/>
                <a:cs typeface="Calibri"/>
              </a:rPr>
              <a:t>exists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-10" dirty="0">
                <a:latin typeface="Calibri"/>
                <a:cs typeface="Calibri"/>
              </a:rPr>
              <a:t>the  </a:t>
            </a:r>
            <a:r>
              <a:rPr sz="2750" spc="-15" dirty="0">
                <a:latin typeface="Calibri"/>
                <a:cs typeface="Calibri"/>
              </a:rPr>
              <a:t>specified</a:t>
            </a:r>
            <a:r>
              <a:rPr sz="2750" spc="31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name.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935" algn="l"/>
              </a:tabLst>
            </a:pPr>
            <a:r>
              <a:rPr sz="2750" b="1" spc="30" dirty="0">
                <a:latin typeface="Calibri"/>
                <a:cs typeface="Calibri"/>
              </a:rPr>
              <a:t>w: </a:t>
            </a: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5" dirty="0">
                <a:latin typeface="Calibri"/>
                <a:cs typeface="Calibri"/>
              </a:rPr>
              <a:t>creates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5" dirty="0">
                <a:latin typeface="Calibri"/>
                <a:cs typeface="Calibri"/>
              </a:rPr>
              <a:t>new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specified </a:t>
            </a:r>
            <a:r>
              <a:rPr sz="2750" spc="15" dirty="0">
                <a:latin typeface="Calibri"/>
                <a:cs typeface="Calibri"/>
              </a:rPr>
              <a:t>name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5" dirty="0">
                <a:latin typeface="Calibri"/>
                <a:cs typeface="Calibri"/>
              </a:rPr>
              <a:t>no </a:t>
            </a:r>
            <a:r>
              <a:rPr sz="2750" dirty="0">
                <a:latin typeface="Calibri"/>
                <a:cs typeface="Calibri"/>
              </a:rPr>
              <a:t>such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25" dirty="0">
                <a:latin typeface="Calibri"/>
                <a:cs typeface="Calibri"/>
              </a:rPr>
              <a:t>exists. </a:t>
            </a:r>
            <a:r>
              <a:rPr sz="2750" spc="-5" dirty="0">
                <a:latin typeface="Calibri"/>
                <a:cs typeface="Calibri"/>
              </a:rPr>
              <a:t>It  </a:t>
            </a:r>
            <a:r>
              <a:rPr sz="2750" dirty="0">
                <a:latin typeface="Calibri"/>
                <a:cs typeface="Calibri"/>
              </a:rPr>
              <a:t>overwrites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existing</a:t>
            </a:r>
            <a:r>
              <a:rPr sz="2750" spc="51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file.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Consider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following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example.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363" y="999106"/>
            <a:ext cx="7427941" cy="4768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307334"/>
            <a:ext cx="52336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10" dirty="0"/>
              <a:t>Opening</a:t>
            </a:r>
            <a:r>
              <a:rPr u="none" spc="-315" dirty="0"/>
              <a:t> </a:t>
            </a:r>
            <a:r>
              <a:rPr u="none" spc="35" dirty="0"/>
              <a:t>Files</a:t>
            </a:r>
            <a:r>
              <a:rPr u="none" spc="-340" dirty="0"/>
              <a:t> </a:t>
            </a:r>
            <a:r>
              <a:rPr u="none" spc="45" dirty="0"/>
              <a:t>in</a:t>
            </a:r>
            <a:r>
              <a:rPr u="none" spc="-245" dirty="0"/>
              <a:t> </a:t>
            </a:r>
            <a:r>
              <a:rPr u="none" spc="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107185"/>
            <a:ext cx="10793730" cy="16033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5080" indent="-229235">
              <a:lnSpc>
                <a:spcPct val="91800"/>
              </a:lnSpc>
              <a:spcBef>
                <a:spcPts val="40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10" dirty="0">
                <a:latin typeface="Calibri"/>
                <a:cs typeface="Calibri"/>
              </a:rPr>
              <a:t>provides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b="1" spc="25" dirty="0">
                <a:latin typeface="Calibri"/>
                <a:cs typeface="Calibri"/>
              </a:rPr>
              <a:t>open() </a:t>
            </a:r>
            <a:r>
              <a:rPr sz="2750" spc="-5" dirty="0">
                <a:latin typeface="Calibri"/>
                <a:cs typeface="Calibri"/>
              </a:rPr>
              <a:t>function </a:t>
            </a:r>
            <a:r>
              <a:rPr sz="2750" dirty="0">
                <a:latin typeface="Calibri"/>
                <a:cs typeface="Calibri"/>
              </a:rPr>
              <a:t>that </a:t>
            </a:r>
            <a:r>
              <a:rPr sz="2750" spc="5" dirty="0">
                <a:latin typeface="Calibri"/>
                <a:cs typeface="Calibri"/>
              </a:rPr>
              <a:t>accepts </a:t>
            </a:r>
            <a:r>
              <a:rPr sz="2750" spc="-10" dirty="0">
                <a:latin typeface="Calibri"/>
                <a:cs typeface="Calibri"/>
              </a:rPr>
              <a:t>two arguments, </a:t>
            </a:r>
            <a:r>
              <a:rPr sz="2750" spc="-20" dirty="0">
                <a:latin typeface="Calibri"/>
                <a:cs typeface="Calibri"/>
              </a:rPr>
              <a:t>file  </a:t>
            </a:r>
            <a:r>
              <a:rPr sz="2750" spc="15" dirty="0">
                <a:latin typeface="Calibri"/>
                <a:cs typeface="Calibri"/>
              </a:rPr>
              <a:t>name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10" dirty="0">
                <a:latin typeface="Calibri"/>
                <a:cs typeface="Calibri"/>
              </a:rPr>
              <a:t>access </a:t>
            </a:r>
            <a:r>
              <a:rPr sz="2750" spc="20" dirty="0">
                <a:latin typeface="Calibri"/>
                <a:cs typeface="Calibri"/>
              </a:rPr>
              <a:t>mode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-5" dirty="0">
                <a:latin typeface="Calibri"/>
                <a:cs typeface="Calibri"/>
              </a:rPr>
              <a:t>which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accessed. The </a:t>
            </a:r>
            <a:r>
              <a:rPr sz="2750" spc="-5" dirty="0">
                <a:latin typeface="Calibri"/>
                <a:cs typeface="Calibri"/>
              </a:rPr>
              <a:t>function returns 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10" dirty="0">
                <a:latin typeface="Calibri"/>
                <a:cs typeface="Calibri"/>
              </a:rPr>
              <a:t>object </a:t>
            </a:r>
            <a:r>
              <a:rPr sz="2750" spc="-5" dirty="0">
                <a:latin typeface="Calibri"/>
                <a:cs typeface="Calibri"/>
              </a:rPr>
              <a:t>which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5" dirty="0">
                <a:latin typeface="Calibri"/>
                <a:cs typeface="Calibri"/>
              </a:rPr>
              <a:t>be </a:t>
            </a:r>
            <a:r>
              <a:rPr sz="2750" spc="-15" dirty="0">
                <a:latin typeface="Calibri"/>
                <a:cs typeface="Calibri"/>
              </a:rPr>
              <a:t>used </a:t>
            </a:r>
            <a:r>
              <a:rPr sz="2750" spc="-5" dirty="0">
                <a:latin typeface="Calibri"/>
                <a:cs typeface="Calibri"/>
              </a:rPr>
              <a:t>to perform </a:t>
            </a:r>
            <a:r>
              <a:rPr sz="2750" dirty="0">
                <a:latin typeface="Calibri"/>
                <a:cs typeface="Calibri"/>
              </a:rPr>
              <a:t>various </a:t>
            </a:r>
            <a:r>
              <a:rPr sz="2750" spc="-5" dirty="0">
                <a:latin typeface="Calibri"/>
                <a:cs typeface="Calibri"/>
              </a:rPr>
              <a:t>operations </a:t>
            </a:r>
            <a:r>
              <a:rPr sz="2750" spc="-25" dirty="0">
                <a:latin typeface="Calibri"/>
                <a:cs typeface="Calibri"/>
              </a:rPr>
              <a:t>like  </a:t>
            </a:r>
            <a:r>
              <a:rPr sz="2750" spc="-10" dirty="0">
                <a:latin typeface="Calibri"/>
                <a:cs typeface="Calibri"/>
              </a:rPr>
              <a:t>reading, </a:t>
            </a:r>
            <a:r>
              <a:rPr sz="2750" spc="-15" dirty="0">
                <a:latin typeface="Calibri"/>
                <a:cs typeface="Calibri"/>
              </a:rPr>
              <a:t>writing,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5864" y="3238717"/>
            <a:ext cx="5452160" cy="1037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486"/>
            <a:ext cx="12192000" cy="6834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031" y="2100548"/>
            <a:ext cx="4548938" cy="3639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608" y="457830"/>
            <a:ext cx="396112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30" dirty="0"/>
              <a:t>The </a:t>
            </a:r>
            <a:r>
              <a:rPr sz="3950" u="none" spc="20" dirty="0"/>
              <a:t>close()</a:t>
            </a:r>
            <a:r>
              <a:rPr sz="3950" u="none" spc="-160" dirty="0"/>
              <a:t> </a:t>
            </a:r>
            <a:r>
              <a:rPr sz="3950" u="none" spc="10" dirty="0"/>
              <a:t>method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89639" y="1135696"/>
            <a:ext cx="10225405" cy="339597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sz="2750" spc="15" dirty="0">
                <a:latin typeface="Calibri"/>
                <a:cs typeface="Calibri"/>
              </a:rPr>
              <a:t>Once </a:t>
            </a:r>
            <a:r>
              <a:rPr sz="2750" dirty="0">
                <a:latin typeface="Calibri"/>
                <a:cs typeface="Calibri"/>
              </a:rPr>
              <a:t>all </a:t>
            </a:r>
            <a:r>
              <a:rPr sz="2750" spc="-1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operations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done </a:t>
            </a:r>
            <a:r>
              <a:rPr sz="2750" spc="25" dirty="0">
                <a:latin typeface="Calibri"/>
                <a:cs typeface="Calibri"/>
              </a:rPr>
              <a:t>on </a:t>
            </a:r>
            <a:r>
              <a:rPr sz="2750" spc="-15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file, </a:t>
            </a:r>
            <a:r>
              <a:rPr sz="2750" spc="-5" dirty="0">
                <a:latin typeface="Calibri"/>
                <a:cs typeface="Calibri"/>
              </a:rPr>
              <a:t>we </a:t>
            </a:r>
            <a:r>
              <a:rPr sz="2750" dirty="0">
                <a:latin typeface="Calibri"/>
                <a:cs typeface="Calibri"/>
              </a:rPr>
              <a:t>must </a:t>
            </a:r>
            <a:r>
              <a:rPr sz="2750" spc="5" dirty="0">
                <a:latin typeface="Calibri"/>
                <a:cs typeface="Calibri"/>
              </a:rPr>
              <a:t>close </a:t>
            </a:r>
            <a:r>
              <a:rPr sz="2750" spc="-15" dirty="0">
                <a:latin typeface="Calibri"/>
                <a:cs typeface="Calibri"/>
              </a:rPr>
              <a:t>it through  </a:t>
            </a:r>
            <a:r>
              <a:rPr sz="2750" spc="10" dirty="0">
                <a:latin typeface="Calibri"/>
                <a:cs typeface="Calibri"/>
              </a:rPr>
              <a:t>our </a:t>
            </a: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5" dirty="0">
                <a:latin typeface="Calibri"/>
                <a:cs typeface="Calibri"/>
              </a:rPr>
              <a:t>script </a:t>
            </a:r>
            <a:r>
              <a:rPr sz="2750" spc="-20" dirty="0">
                <a:latin typeface="Calibri"/>
                <a:cs typeface="Calibri"/>
              </a:rPr>
              <a:t>using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b="1" spc="10" dirty="0">
                <a:latin typeface="Calibri"/>
                <a:cs typeface="Calibri"/>
              </a:rPr>
              <a:t>close() </a:t>
            </a:r>
            <a:r>
              <a:rPr sz="2750" dirty="0">
                <a:latin typeface="Calibri"/>
                <a:cs typeface="Calibri"/>
              </a:rPr>
              <a:t>method. </a:t>
            </a:r>
            <a:r>
              <a:rPr sz="2750" spc="-35" dirty="0">
                <a:latin typeface="Calibri"/>
                <a:cs typeface="Calibri"/>
              </a:rPr>
              <a:t>Any </a:t>
            </a:r>
            <a:r>
              <a:rPr sz="2750" spc="-25" dirty="0">
                <a:latin typeface="Calibri"/>
                <a:cs typeface="Calibri"/>
              </a:rPr>
              <a:t>unwritten  </a:t>
            </a:r>
            <a:r>
              <a:rPr sz="2750" dirty="0">
                <a:latin typeface="Calibri"/>
                <a:cs typeface="Calibri"/>
              </a:rPr>
              <a:t>information </a:t>
            </a:r>
            <a:r>
              <a:rPr sz="2750" spc="-15" dirty="0">
                <a:latin typeface="Calibri"/>
                <a:cs typeface="Calibri"/>
              </a:rPr>
              <a:t>gets </a:t>
            </a:r>
            <a:r>
              <a:rPr sz="2750" spc="-10" dirty="0">
                <a:latin typeface="Calibri"/>
                <a:cs typeface="Calibri"/>
              </a:rPr>
              <a:t>destroyed </a:t>
            </a:r>
            <a:r>
              <a:rPr sz="2750" spc="15" dirty="0">
                <a:latin typeface="Calibri"/>
                <a:cs typeface="Calibri"/>
              </a:rPr>
              <a:t>once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b="1" spc="10" dirty="0">
                <a:latin typeface="Calibri"/>
                <a:cs typeface="Calibri"/>
              </a:rPr>
              <a:t>close() </a:t>
            </a:r>
            <a:r>
              <a:rPr sz="2750" spc="5" dirty="0">
                <a:latin typeface="Calibri"/>
                <a:cs typeface="Calibri"/>
              </a:rPr>
              <a:t>method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5" dirty="0">
                <a:latin typeface="Calibri"/>
                <a:cs typeface="Calibri"/>
              </a:rPr>
              <a:t>called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file  </a:t>
            </a:r>
            <a:r>
              <a:rPr sz="2750" dirty="0">
                <a:latin typeface="Calibri"/>
                <a:cs typeface="Calibri"/>
              </a:rPr>
              <a:t>object.</a:t>
            </a:r>
            <a:endParaRPr sz="2750">
              <a:latin typeface="Calibri"/>
              <a:cs typeface="Calibri"/>
            </a:endParaRPr>
          </a:p>
          <a:p>
            <a:pPr marL="241300" marR="600710" indent="-228600" algn="just">
              <a:lnSpc>
                <a:spcPct val="922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750" spc="-20" dirty="0">
                <a:latin typeface="Calibri"/>
                <a:cs typeface="Calibri"/>
              </a:rPr>
              <a:t>We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5" dirty="0">
                <a:latin typeface="Calibri"/>
                <a:cs typeface="Calibri"/>
              </a:rPr>
              <a:t>perform </a:t>
            </a:r>
            <a:r>
              <a:rPr sz="2750" spc="-20" dirty="0">
                <a:latin typeface="Calibri"/>
                <a:cs typeface="Calibri"/>
              </a:rPr>
              <a:t>any </a:t>
            </a:r>
            <a:r>
              <a:rPr sz="2750" spc="-5" dirty="0">
                <a:latin typeface="Calibri"/>
                <a:cs typeface="Calibri"/>
              </a:rPr>
              <a:t>operation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externally using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 </a:t>
            </a:r>
            <a:r>
              <a:rPr sz="2750" spc="-25" dirty="0">
                <a:latin typeface="Calibri"/>
                <a:cs typeface="Calibri"/>
              </a:rPr>
              <a:t>system </a:t>
            </a:r>
            <a:r>
              <a:rPr sz="2750" spc="-10" dirty="0">
                <a:latin typeface="Calibri"/>
                <a:cs typeface="Calibri"/>
              </a:rPr>
              <a:t>which </a:t>
            </a:r>
            <a:r>
              <a:rPr sz="2750" spc="-15" dirty="0">
                <a:latin typeface="Calibri"/>
                <a:cs typeface="Calibri"/>
              </a:rPr>
              <a:t>is the </a:t>
            </a:r>
            <a:r>
              <a:rPr sz="2750" spc="-10" dirty="0">
                <a:latin typeface="Calibri"/>
                <a:cs typeface="Calibri"/>
              </a:rPr>
              <a:t>currently </a:t>
            </a:r>
            <a:r>
              <a:rPr sz="2750" spc="-5" dirty="0">
                <a:latin typeface="Calibri"/>
                <a:cs typeface="Calibri"/>
              </a:rPr>
              <a:t>opened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Python; </a:t>
            </a:r>
            <a:r>
              <a:rPr sz="2750" spc="-5" dirty="0">
                <a:latin typeface="Calibri"/>
                <a:cs typeface="Calibri"/>
              </a:rPr>
              <a:t>hence </a:t>
            </a:r>
            <a:r>
              <a:rPr sz="2750" spc="-15" dirty="0">
                <a:latin typeface="Calibri"/>
                <a:cs typeface="Calibri"/>
              </a:rPr>
              <a:t>it is </a:t>
            </a:r>
            <a:r>
              <a:rPr sz="2750" spc="20" dirty="0">
                <a:latin typeface="Calibri"/>
                <a:cs typeface="Calibri"/>
              </a:rPr>
              <a:t>good  </a:t>
            </a:r>
            <a:r>
              <a:rPr sz="2750" spc="-5" dirty="0">
                <a:latin typeface="Calibri"/>
                <a:cs typeface="Calibri"/>
              </a:rPr>
              <a:t>practice to </a:t>
            </a:r>
            <a:r>
              <a:rPr sz="2750" spc="5" dirty="0">
                <a:latin typeface="Calibri"/>
                <a:cs typeface="Calibri"/>
              </a:rPr>
              <a:t>close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15" dirty="0">
                <a:latin typeface="Calibri"/>
                <a:cs typeface="Calibri"/>
              </a:rPr>
              <a:t>once </a:t>
            </a:r>
            <a:r>
              <a:rPr sz="2750" dirty="0">
                <a:latin typeface="Calibri"/>
                <a:cs typeface="Calibri"/>
              </a:rPr>
              <a:t>all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operations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done.</a:t>
            </a:r>
            <a:endParaRPr sz="275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750" spc="-5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syntax </a:t>
            </a:r>
            <a:r>
              <a:rPr sz="2750" spc="-10" dirty="0">
                <a:latin typeface="Calibri"/>
                <a:cs typeface="Calibri"/>
              </a:rPr>
              <a:t>to </a:t>
            </a:r>
            <a:r>
              <a:rPr sz="2750" spc="-15" dirty="0">
                <a:latin typeface="Calibri"/>
                <a:cs typeface="Calibri"/>
              </a:rPr>
              <a:t>use the </a:t>
            </a:r>
            <a:r>
              <a:rPr sz="2750" b="1" spc="10" dirty="0">
                <a:latin typeface="Calibri"/>
                <a:cs typeface="Calibri"/>
              </a:rPr>
              <a:t>close() </a:t>
            </a:r>
            <a:r>
              <a:rPr sz="2750" spc="5" dirty="0">
                <a:latin typeface="Calibri"/>
                <a:cs typeface="Calibri"/>
              </a:rPr>
              <a:t>method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10" dirty="0">
                <a:latin typeface="Calibri"/>
                <a:cs typeface="Calibri"/>
              </a:rPr>
              <a:t>given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below.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1397" y="5062008"/>
            <a:ext cx="3505321" cy="791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902" y="1885471"/>
            <a:ext cx="4484248" cy="4022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307334"/>
            <a:ext cx="33826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20" dirty="0"/>
              <a:t>Writing </a:t>
            </a:r>
            <a:r>
              <a:rPr u="none" spc="5" dirty="0"/>
              <a:t>the</a:t>
            </a:r>
            <a:r>
              <a:rPr u="none" spc="-50" dirty="0"/>
              <a:t> </a:t>
            </a:r>
            <a:r>
              <a:rPr u="none" spc="1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94259"/>
            <a:ext cx="10014585" cy="26339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0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write </a:t>
            </a:r>
            <a:r>
              <a:rPr sz="2750" spc="20" dirty="0">
                <a:latin typeface="Calibri"/>
                <a:cs typeface="Calibri"/>
              </a:rPr>
              <a:t>some </a:t>
            </a:r>
            <a:r>
              <a:rPr sz="2750" spc="-25" dirty="0">
                <a:latin typeface="Calibri"/>
                <a:cs typeface="Calibri"/>
              </a:rPr>
              <a:t>text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file, </a:t>
            </a:r>
            <a:r>
              <a:rPr sz="2750" spc="-5" dirty="0">
                <a:latin typeface="Calibri"/>
                <a:cs typeface="Calibri"/>
              </a:rPr>
              <a:t>we </a:t>
            </a:r>
            <a:r>
              <a:rPr sz="2750" spc="-10" dirty="0">
                <a:latin typeface="Calibri"/>
                <a:cs typeface="Calibri"/>
              </a:rPr>
              <a:t>need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5" dirty="0">
                <a:latin typeface="Calibri"/>
                <a:cs typeface="Calibri"/>
              </a:rPr>
              <a:t>open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using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open  method </a:t>
            </a:r>
            <a:r>
              <a:rPr sz="2750" spc="-15" dirty="0">
                <a:latin typeface="Calibri"/>
                <a:cs typeface="Calibri"/>
              </a:rPr>
              <a:t>with </a:t>
            </a:r>
            <a:r>
              <a:rPr sz="2750" spc="10" dirty="0">
                <a:latin typeface="Calibri"/>
                <a:cs typeface="Calibri"/>
              </a:rPr>
              <a:t>one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following </a:t>
            </a:r>
            <a:r>
              <a:rPr sz="2750" spc="10" dirty="0">
                <a:latin typeface="Calibri"/>
                <a:cs typeface="Calibri"/>
              </a:rPr>
              <a:t>access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modes.</a:t>
            </a:r>
            <a:endParaRPr sz="2750">
              <a:latin typeface="Calibri"/>
              <a:cs typeface="Calibri"/>
            </a:endParaRPr>
          </a:p>
          <a:p>
            <a:pPr marL="241300" marR="99060" indent="-229235">
              <a:lnSpc>
                <a:spcPts val="3080"/>
              </a:lnSpc>
              <a:spcBef>
                <a:spcPts val="900"/>
              </a:spcBef>
              <a:buFont typeface="Arial"/>
              <a:buChar char="•"/>
              <a:tabLst>
                <a:tab pos="241935" algn="l"/>
              </a:tabLst>
            </a:pPr>
            <a:r>
              <a:rPr sz="2750" b="1" spc="30" dirty="0">
                <a:latin typeface="Calibri"/>
                <a:cs typeface="Calibri"/>
              </a:rPr>
              <a:t>w: </a:t>
            </a: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-20" dirty="0">
                <a:latin typeface="Calibri"/>
                <a:cs typeface="Calibri"/>
              </a:rPr>
              <a:t>will </a:t>
            </a:r>
            <a:r>
              <a:rPr sz="2750" spc="5" dirty="0">
                <a:latin typeface="Calibri"/>
                <a:cs typeface="Calibri"/>
              </a:rPr>
              <a:t>overwrite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20" dirty="0">
                <a:latin typeface="Calibri"/>
                <a:cs typeface="Calibri"/>
              </a:rPr>
              <a:t>any file </a:t>
            </a:r>
            <a:r>
              <a:rPr sz="2750" spc="-25" dirty="0">
                <a:latin typeface="Calibri"/>
                <a:cs typeface="Calibri"/>
              </a:rPr>
              <a:t>exists. </a:t>
            </a:r>
            <a:r>
              <a:rPr sz="275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10" dirty="0">
                <a:latin typeface="Calibri"/>
                <a:cs typeface="Calibri"/>
              </a:rPr>
              <a:t>pointer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5" dirty="0">
                <a:latin typeface="Calibri"/>
                <a:cs typeface="Calibri"/>
              </a:rPr>
              <a:t>at </a:t>
            </a:r>
            <a:r>
              <a:rPr sz="2750" spc="-10" dirty="0">
                <a:latin typeface="Calibri"/>
                <a:cs typeface="Calibri"/>
              </a:rPr>
              <a:t>the  </a:t>
            </a:r>
            <a:r>
              <a:rPr sz="2750" spc="-20" dirty="0">
                <a:latin typeface="Calibri"/>
                <a:cs typeface="Calibri"/>
              </a:rPr>
              <a:t>beginning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-1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file.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80"/>
              </a:lnSpc>
              <a:spcBef>
                <a:spcPts val="900"/>
              </a:spcBef>
              <a:buFont typeface="Arial"/>
              <a:buChar char="•"/>
              <a:tabLst>
                <a:tab pos="241935" algn="l"/>
              </a:tabLst>
            </a:pPr>
            <a:r>
              <a:rPr sz="2750" b="1" dirty="0">
                <a:latin typeface="Calibri"/>
                <a:cs typeface="Calibri"/>
              </a:rPr>
              <a:t>a: </a:t>
            </a: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-20" dirty="0">
                <a:latin typeface="Calibri"/>
                <a:cs typeface="Calibri"/>
              </a:rPr>
              <a:t>will </a:t>
            </a:r>
            <a:r>
              <a:rPr sz="2750" spc="-5" dirty="0">
                <a:latin typeface="Calibri"/>
                <a:cs typeface="Calibri"/>
              </a:rPr>
              <a:t>append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existing </a:t>
            </a:r>
            <a:r>
              <a:rPr sz="2750" spc="-20" dirty="0">
                <a:latin typeface="Calibri"/>
                <a:cs typeface="Calibri"/>
              </a:rPr>
              <a:t>file. </a:t>
            </a:r>
            <a:r>
              <a:rPr sz="275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10" dirty="0">
                <a:latin typeface="Calibri"/>
                <a:cs typeface="Calibri"/>
              </a:rPr>
              <a:t>pointer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5" dirty="0">
                <a:latin typeface="Calibri"/>
                <a:cs typeface="Calibri"/>
              </a:rPr>
              <a:t>at </a:t>
            </a:r>
            <a:r>
              <a:rPr sz="2750" spc="-10" dirty="0">
                <a:latin typeface="Calibri"/>
                <a:cs typeface="Calibri"/>
              </a:rPr>
              <a:t>the end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 </a:t>
            </a:r>
            <a:r>
              <a:rPr sz="2750" spc="-20" dirty="0">
                <a:latin typeface="Calibri"/>
                <a:cs typeface="Calibri"/>
              </a:rPr>
              <a:t>file. </a:t>
            </a: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5" dirty="0">
                <a:latin typeface="Calibri"/>
                <a:cs typeface="Calibri"/>
              </a:rPr>
              <a:t>creates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5" dirty="0">
                <a:latin typeface="Calibri"/>
                <a:cs typeface="Calibri"/>
              </a:rPr>
              <a:t>new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5" dirty="0">
                <a:latin typeface="Calibri"/>
                <a:cs typeface="Calibri"/>
              </a:rPr>
              <a:t>no </a:t>
            </a:r>
            <a:r>
              <a:rPr sz="2750" spc="-20" dirty="0">
                <a:latin typeface="Calibri"/>
                <a:cs typeface="Calibri"/>
              </a:rPr>
              <a:t>file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exists.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5474" y="639513"/>
            <a:ext cx="8238191" cy="359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7207" y="4533560"/>
            <a:ext cx="8251819" cy="882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1721766"/>
            <a:ext cx="5344795" cy="42418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750" spc="-5" dirty="0">
                <a:latin typeface="Calibri"/>
                <a:cs typeface="Calibri"/>
              </a:rPr>
              <a:t>#List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strings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10" dirty="0">
                <a:latin typeface="Calibri"/>
                <a:cs typeface="Calibri"/>
              </a:rPr>
              <a:t>L = </a:t>
            </a:r>
            <a:r>
              <a:rPr sz="2750" spc="-10" dirty="0">
                <a:latin typeface="Calibri"/>
                <a:cs typeface="Calibri"/>
              </a:rPr>
              <a:t>[‘sat’ </a:t>
            </a:r>
            <a:r>
              <a:rPr sz="2750" spc="5" dirty="0">
                <a:latin typeface="Calibri"/>
                <a:cs typeface="Calibri"/>
              </a:rPr>
              <a:t>, </a:t>
            </a:r>
            <a:r>
              <a:rPr sz="2750" spc="10" dirty="0">
                <a:latin typeface="Calibri"/>
                <a:cs typeface="Calibri"/>
              </a:rPr>
              <a:t>‘bat’ </a:t>
            </a:r>
            <a:r>
              <a:rPr sz="2750" spc="5" dirty="0">
                <a:latin typeface="Calibri"/>
                <a:cs typeface="Calibri"/>
              </a:rPr>
              <a:t>, </a:t>
            </a:r>
            <a:r>
              <a:rPr sz="2750" spc="-10" dirty="0">
                <a:latin typeface="Calibri"/>
                <a:cs typeface="Calibri"/>
              </a:rPr>
              <a:t>‘cat’ </a:t>
            </a:r>
            <a:r>
              <a:rPr sz="2750" spc="5" dirty="0">
                <a:latin typeface="Calibri"/>
                <a:cs typeface="Calibri"/>
              </a:rPr>
              <a:t>,</a:t>
            </a:r>
            <a:r>
              <a:rPr sz="2750" spc="-21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‘mat’]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617855">
              <a:lnSpc>
                <a:spcPct val="113799"/>
              </a:lnSpc>
            </a:pPr>
            <a:r>
              <a:rPr sz="2750" spc="15" dirty="0">
                <a:latin typeface="Calibri"/>
                <a:cs typeface="Calibri"/>
              </a:rPr>
              <a:t>#map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25" dirty="0">
                <a:latin typeface="Calibri"/>
                <a:cs typeface="Calibri"/>
              </a:rPr>
              <a:t>listify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list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5" dirty="0">
                <a:latin typeface="Calibri"/>
                <a:cs typeface="Calibri"/>
              </a:rPr>
              <a:t>strings  </a:t>
            </a:r>
            <a:r>
              <a:rPr sz="2750" spc="-65" dirty="0">
                <a:latin typeface="Calibri"/>
                <a:cs typeface="Calibri"/>
              </a:rPr>
              <a:t>Test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15" dirty="0">
                <a:latin typeface="Calibri"/>
                <a:cs typeface="Calibri"/>
              </a:rPr>
              <a:t>list(map(list,</a:t>
            </a:r>
            <a:r>
              <a:rPr sz="2750" spc="49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L))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-35" dirty="0">
                <a:latin typeface="Calibri"/>
                <a:cs typeface="Calibri"/>
              </a:rPr>
              <a:t>print(Test)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5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-30" dirty="0">
                <a:latin typeface="Calibri"/>
                <a:cs typeface="Calibri"/>
              </a:rPr>
              <a:t>[[‘s’ </a:t>
            </a:r>
            <a:r>
              <a:rPr sz="2750" spc="5" dirty="0">
                <a:latin typeface="Calibri"/>
                <a:cs typeface="Calibri"/>
              </a:rPr>
              <a:t>, </a:t>
            </a:r>
            <a:r>
              <a:rPr sz="2750" spc="-20" dirty="0">
                <a:latin typeface="Calibri"/>
                <a:cs typeface="Calibri"/>
              </a:rPr>
              <a:t>‘a’ </a:t>
            </a:r>
            <a:r>
              <a:rPr sz="2750" spc="5" dirty="0">
                <a:latin typeface="Calibri"/>
                <a:cs typeface="Calibri"/>
              </a:rPr>
              <a:t>, </a:t>
            </a:r>
            <a:r>
              <a:rPr sz="2750" dirty="0">
                <a:latin typeface="Calibri"/>
                <a:cs typeface="Calibri"/>
              </a:rPr>
              <a:t>‘t’], </a:t>
            </a:r>
            <a:r>
              <a:rPr sz="2750" spc="-75" dirty="0">
                <a:latin typeface="Calibri"/>
                <a:cs typeface="Calibri"/>
              </a:rPr>
              <a:t>[‘b’, </a:t>
            </a:r>
            <a:r>
              <a:rPr sz="2750" spc="-95" dirty="0">
                <a:latin typeface="Calibri"/>
                <a:cs typeface="Calibri"/>
              </a:rPr>
              <a:t>‘a’, </a:t>
            </a:r>
            <a:r>
              <a:rPr sz="2750" dirty="0">
                <a:latin typeface="Calibri"/>
                <a:cs typeface="Calibri"/>
              </a:rPr>
              <a:t>‘t’], </a:t>
            </a:r>
            <a:r>
              <a:rPr sz="2750" spc="-60" dirty="0">
                <a:latin typeface="Calibri"/>
                <a:cs typeface="Calibri"/>
              </a:rPr>
              <a:t>[‘m’, </a:t>
            </a:r>
            <a:r>
              <a:rPr sz="2750" spc="-95" dirty="0">
                <a:latin typeface="Calibri"/>
                <a:cs typeface="Calibri"/>
              </a:rPr>
              <a:t>‘a’,</a:t>
            </a:r>
            <a:r>
              <a:rPr sz="2750" spc="2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‘t’]]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1" y="609277"/>
            <a:ext cx="31254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dirty="0"/>
              <a:t>Reading </a:t>
            </a:r>
            <a:r>
              <a:rPr u="none" spc="15" dirty="0"/>
              <a:t>a</a:t>
            </a:r>
            <a:r>
              <a:rPr u="none" spc="-150" dirty="0"/>
              <a:t> </a:t>
            </a:r>
            <a:r>
              <a:rPr u="none" spc="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68" y="1794255"/>
            <a:ext cx="9191625" cy="1737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0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read a </a:t>
            </a:r>
            <a:r>
              <a:rPr sz="2750" spc="-20" dirty="0">
                <a:latin typeface="Calibri"/>
                <a:cs typeface="Calibri"/>
              </a:rPr>
              <a:t>file using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5" dirty="0">
                <a:latin typeface="Calibri"/>
                <a:cs typeface="Calibri"/>
              </a:rPr>
              <a:t>script,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10" dirty="0">
                <a:latin typeface="Calibri"/>
                <a:cs typeface="Calibri"/>
              </a:rPr>
              <a:t>provides</a:t>
            </a:r>
            <a:endParaRPr sz="2750">
              <a:latin typeface="Calibri"/>
              <a:cs typeface="Calibri"/>
            </a:endParaRPr>
          </a:p>
          <a:p>
            <a:pPr marL="241300" marR="5080">
              <a:lnSpc>
                <a:spcPts val="3010"/>
              </a:lnSpc>
              <a:spcBef>
                <a:spcPts val="229"/>
              </a:spcBef>
            </a:pP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b="1" spc="15" dirty="0">
                <a:latin typeface="Calibri"/>
                <a:cs typeface="Calibri"/>
              </a:rPr>
              <a:t>read() </a:t>
            </a:r>
            <a:r>
              <a:rPr sz="2750" dirty="0">
                <a:latin typeface="Calibri"/>
                <a:cs typeface="Calibri"/>
              </a:rPr>
              <a:t>method. The </a:t>
            </a:r>
            <a:r>
              <a:rPr sz="2750" b="1" spc="15" dirty="0">
                <a:latin typeface="Calibri"/>
                <a:cs typeface="Calibri"/>
              </a:rPr>
              <a:t>read() </a:t>
            </a:r>
            <a:r>
              <a:rPr sz="2750" spc="5" dirty="0">
                <a:latin typeface="Calibri"/>
                <a:cs typeface="Calibri"/>
              </a:rPr>
              <a:t>method </a:t>
            </a:r>
            <a:r>
              <a:rPr sz="2750" dirty="0">
                <a:latin typeface="Calibri"/>
                <a:cs typeface="Calibri"/>
              </a:rPr>
              <a:t>reads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string </a:t>
            </a:r>
            <a:r>
              <a:rPr sz="2750" spc="-5" dirty="0">
                <a:latin typeface="Calibri"/>
                <a:cs typeface="Calibri"/>
              </a:rPr>
              <a:t>from </a:t>
            </a:r>
            <a:r>
              <a:rPr sz="2750" spc="-10" dirty="0">
                <a:latin typeface="Calibri"/>
                <a:cs typeface="Calibri"/>
              </a:rPr>
              <a:t>the  </a:t>
            </a:r>
            <a:r>
              <a:rPr sz="2750" spc="-20" dirty="0">
                <a:latin typeface="Calibri"/>
                <a:cs typeface="Calibri"/>
              </a:rPr>
              <a:t>file. </a:t>
            </a:r>
            <a:r>
              <a:rPr sz="2750" spc="-5" dirty="0">
                <a:latin typeface="Calibri"/>
                <a:cs typeface="Calibri"/>
              </a:rPr>
              <a:t>It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10" dirty="0">
                <a:latin typeface="Calibri"/>
                <a:cs typeface="Calibri"/>
              </a:rPr>
              <a:t>read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data </a:t>
            </a:r>
            <a:r>
              <a:rPr sz="2750" spc="-10" dirty="0">
                <a:latin typeface="Calibri"/>
                <a:cs typeface="Calibri"/>
              </a:rPr>
              <a:t>in the </a:t>
            </a:r>
            <a:r>
              <a:rPr sz="2750" spc="-25" dirty="0">
                <a:latin typeface="Calibri"/>
                <a:cs typeface="Calibri"/>
              </a:rPr>
              <a:t>text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-15" dirty="0">
                <a:latin typeface="Calibri"/>
                <a:cs typeface="Calibri"/>
              </a:rPr>
              <a:t>well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5" dirty="0">
                <a:latin typeface="Calibri"/>
                <a:cs typeface="Calibri"/>
              </a:rPr>
              <a:t>binary</a:t>
            </a:r>
            <a:r>
              <a:rPr sz="2750" spc="-27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format.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syntax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b="1" spc="15" dirty="0">
                <a:latin typeface="Calibri"/>
                <a:cs typeface="Calibri"/>
              </a:rPr>
              <a:t>read() </a:t>
            </a:r>
            <a:r>
              <a:rPr sz="2750" spc="5" dirty="0">
                <a:latin typeface="Calibri"/>
                <a:cs typeface="Calibri"/>
              </a:rPr>
              <a:t>method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5" dirty="0">
                <a:latin typeface="Calibri"/>
                <a:cs typeface="Calibri"/>
              </a:rPr>
              <a:t>given</a:t>
            </a:r>
            <a:r>
              <a:rPr sz="2750" spc="540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below.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402" y="3879341"/>
            <a:ext cx="173355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5528" y="4873051"/>
            <a:ext cx="942911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Here,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count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number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bytes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file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beginning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file. 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count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not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specified,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may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content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file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until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end.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140" y="297106"/>
            <a:ext cx="10860851" cy="5963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5983" y="2001438"/>
            <a:ext cx="6962759" cy="3456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94" y="2034031"/>
            <a:ext cx="5564389" cy="343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0" y="1702673"/>
            <a:ext cx="10219690" cy="348805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Read </a:t>
            </a:r>
            <a:r>
              <a:rPr sz="2750" spc="-5" dirty="0">
                <a:latin typeface="Calibri"/>
                <a:cs typeface="Calibri"/>
              </a:rPr>
              <a:t>Lines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29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file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ts val="3155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15" dirty="0">
                <a:latin typeface="Calibri"/>
                <a:cs typeface="Calibri"/>
              </a:rPr>
              <a:t>facilitates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read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line </a:t>
            </a:r>
            <a:r>
              <a:rPr sz="2750" spc="-5" dirty="0">
                <a:latin typeface="Calibri"/>
                <a:cs typeface="Calibri"/>
              </a:rPr>
              <a:t>by </a:t>
            </a:r>
            <a:r>
              <a:rPr sz="2750" spc="-20" dirty="0">
                <a:latin typeface="Calibri"/>
                <a:cs typeface="Calibri"/>
              </a:rPr>
              <a:t>line </a:t>
            </a:r>
            <a:r>
              <a:rPr sz="2750" spc="-5" dirty="0">
                <a:latin typeface="Calibri"/>
                <a:cs typeface="Calibri"/>
              </a:rPr>
              <a:t>by </a:t>
            </a:r>
            <a:r>
              <a:rPr sz="2750" spc="-20" dirty="0">
                <a:latin typeface="Calibri"/>
                <a:cs typeface="Calibri"/>
              </a:rPr>
              <a:t>using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endParaRPr sz="2750">
              <a:latin typeface="Calibri"/>
              <a:cs typeface="Calibri"/>
            </a:endParaRPr>
          </a:p>
          <a:p>
            <a:pPr marL="241300" marR="5080">
              <a:lnSpc>
                <a:spcPct val="92200"/>
              </a:lnSpc>
              <a:spcBef>
                <a:spcPts val="110"/>
              </a:spcBef>
              <a:tabLst>
                <a:tab pos="4274185" algn="l"/>
              </a:tabLst>
            </a:pPr>
            <a:r>
              <a:rPr sz="2750" spc="-5" dirty="0">
                <a:latin typeface="Calibri"/>
                <a:cs typeface="Calibri"/>
              </a:rPr>
              <a:t>function </a:t>
            </a:r>
            <a:r>
              <a:rPr sz="2750" b="1" spc="15" dirty="0">
                <a:latin typeface="Calibri"/>
                <a:cs typeface="Calibri"/>
              </a:rPr>
              <a:t>readline() </a:t>
            </a:r>
            <a:r>
              <a:rPr sz="2750" dirty="0">
                <a:latin typeface="Calibri"/>
                <a:cs typeface="Calibri"/>
              </a:rPr>
              <a:t>method. The </a:t>
            </a:r>
            <a:r>
              <a:rPr sz="2750" b="1" spc="15" dirty="0">
                <a:latin typeface="Calibri"/>
                <a:cs typeface="Calibri"/>
              </a:rPr>
              <a:t>readline() </a:t>
            </a:r>
            <a:r>
              <a:rPr sz="2750" spc="5" dirty="0">
                <a:latin typeface="Calibri"/>
                <a:cs typeface="Calibri"/>
              </a:rPr>
              <a:t>method </a:t>
            </a:r>
            <a:r>
              <a:rPr sz="2750" dirty="0">
                <a:latin typeface="Calibri"/>
                <a:cs typeface="Calibri"/>
              </a:rPr>
              <a:t>reads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lines </a:t>
            </a:r>
            <a:r>
              <a:rPr sz="2750" spc="25" dirty="0">
                <a:latin typeface="Calibri"/>
                <a:cs typeface="Calibri"/>
              </a:rPr>
              <a:t>of 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5" dirty="0">
                <a:latin typeface="Calibri"/>
                <a:cs typeface="Calibri"/>
              </a:rPr>
              <a:t>from</a:t>
            </a:r>
            <a:r>
              <a:rPr sz="2750" spc="3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beginning,</a:t>
            </a:r>
            <a:r>
              <a:rPr sz="2750" spc="-15" dirty="0">
                <a:latin typeface="Times New Roman"/>
                <a:cs typeface="Times New Roman"/>
              </a:rPr>
              <a:t>	</a:t>
            </a:r>
            <a:r>
              <a:rPr sz="2750" spc="-20" dirty="0">
                <a:latin typeface="Calibri"/>
                <a:cs typeface="Calibri"/>
              </a:rPr>
              <a:t>i.e.,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5" dirty="0">
                <a:latin typeface="Calibri"/>
                <a:cs typeface="Calibri"/>
              </a:rPr>
              <a:t>we </a:t>
            </a:r>
            <a:r>
              <a:rPr sz="2750" spc="-15" dirty="0">
                <a:latin typeface="Calibri"/>
                <a:cs typeface="Calibri"/>
              </a:rPr>
              <a:t>use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readline() </a:t>
            </a:r>
            <a:r>
              <a:rPr sz="2750" spc="5" dirty="0">
                <a:latin typeface="Calibri"/>
                <a:cs typeface="Calibri"/>
              </a:rPr>
              <a:t>method </a:t>
            </a:r>
            <a:r>
              <a:rPr sz="2750" spc="-10" dirty="0">
                <a:latin typeface="Calibri"/>
                <a:cs typeface="Calibri"/>
              </a:rPr>
              <a:t>two  times, then </a:t>
            </a:r>
            <a:r>
              <a:rPr sz="2750" spc="-5" dirty="0">
                <a:latin typeface="Calibri"/>
                <a:cs typeface="Calibri"/>
              </a:rPr>
              <a:t>we </a:t>
            </a:r>
            <a:r>
              <a:rPr sz="2750" spc="25" dirty="0">
                <a:latin typeface="Calibri"/>
                <a:cs typeface="Calibri"/>
              </a:rPr>
              <a:t>can </a:t>
            </a:r>
            <a:r>
              <a:rPr sz="2750" spc="-10" dirty="0">
                <a:latin typeface="Calibri"/>
                <a:cs typeface="Calibri"/>
              </a:rPr>
              <a:t>get the </a:t>
            </a:r>
            <a:r>
              <a:rPr sz="2750" spc="-25" dirty="0">
                <a:latin typeface="Calibri"/>
                <a:cs typeface="Calibri"/>
              </a:rPr>
              <a:t>first </a:t>
            </a:r>
            <a:r>
              <a:rPr sz="2750" spc="-10" dirty="0">
                <a:latin typeface="Calibri"/>
                <a:cs typeface="Calibri"/>
              </a:rPr>
              <a:t>two </a:t>
            </a:r>
            <a:r>
              <a:rPr sz="2750" spc="-20" dirty="0">
                <a:latin typeface="Calibri"/>
                <a:cs typeface="Calibri"/>
              </a:rPr>
              <a:t>lines</a:t>
            </a:r>
            <a:r>
              <a:rPr sz="2750" spc="-114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file.</a:t>
            </a:r>
            <a:endParaRPr sz="2750">
              <a:latin typeface="Calibri"/>
              <a:cs typeface="Calibri"/>
            </a:endParaRPr>
          </a:p>
          <a:p>
            <a:pPr marL="241300" marR="2924175" indent="-22923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Consider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15" dirty="0">
                <a:latin typeface="Calibri"/>
                <a:cs typeface="Calibri"/>
              </a:rPr>
              <a:t>following </a:t>
            </a:r>
            <a:r>
              <a:rPr sz="2750" spc="-20" dirty="0">
                <a:latin typeface="Calibri"/>
                <a:cs typeface="Calibri"/>
              </a:rPr>
              <a:t>example </a:t>
            </a:r>
            <a:r>
              <a:rPr sz="2750" spc="-5" dirty="0">
                <a:latin typeface="Calibri"/>
                <a:cs typeface="Calibri"/>
              </a:rPr>
              <a:t>which </a:t>
            </a:r>
            <a:r>
              <a:rPr sz="2750" dirty="0">
                <a:latin typeface="Calibri"/>
                <a:cs typeface="Calibri"/>
              </a:rPr>
              <a:t>contains </a:t>
            </a:r>
            <a:r>
              <a:rPr sz="2750" spc="10" dirty="0">
                <a:latin typeface="Calibri"/>
                <a:cs typeface="Calibri"/>
              </a:rPr>
              <a:t>a  </a:t>
            </a:r>
            <a:r>
              <a:rPr sz="2750" spc="-5" dirty="0">
                <a:latin typeface="Calibri"/>
                <a:cs typeface="Calibri"/>
              </a:rPr>
              <a:t>function </a:t>
            </a:r>
            <a:r>
              <a:rPr sz="2750" b="1" spc="15" dirty="0">
                <a:latin typeface="Calibri"/>
                <a:cs typeface="Calibri"/>
              </a:rPr>
              <a:t>readline() </a:t>
            </a:r>
            <a:r>
              <a:rPr sz="2750" dirty="0">
                <a:latin typeface="Calibri"/>
                <a:cs typeface="Calibri"/>
              </a:rPr>
              <a:t>that reads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first </a:t>
            </a:r>
            <a:r>
              <a:rPr sz="2750" spc="-20" dirty="0">
                <a:latin typeface="Calibri"/>
                <a:cs typeface="Calibri"/>
              </a:rPr>
              <a:t>line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our</a:t>
            </a:r>
            <a:endParaRPr sz="2750">
              <a:latin typeface="Calibri"/>
              <a:cs typeface="Calibri"/>
            </a:endParaRPr>
          </a:p>
          <a:p>
            <a:pPr marL="241300">
              <a:lnSpc>
                <a:spcPts val="2955"/>
              </a:lnSpc>
            </a:pPr>
            <a:r>
              <a:rPr sz="2750" spc="-20" dirty="0">
                <a:latin typeface="Calibri"/>
                <a:cs typeface="Calibri"/>
              </a:rPr>
              <a:t>file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"file2.txt"</a:t>
            </a:r>
            <a:r>
              <a:rPr sz="2750" b="1" spc="12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containing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three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lines.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Consider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following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example.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480" y="488496"/>
            <a:ext cx="10280618" cy="522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863" y="212195"/>
            <a:ext cx="11138248" cy="5766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474" y="577463"/>
            <a:ext cx="25311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-15" dirty="0"/>
              <a:t>Delete </a:t>
            </a:r>
            <a:r>
              <a:rPr sz="3950" u="none" spc="10" dirty="0"/>
              <a:t>a</a:t>
            </a:r>
            <a:r>
              <a:rPr sz="3950" u="none" spc="90" dirty="0"/>
              <a:t> </a:t>
            </a:r>
            <a:r>
              <a:rPr sz="3950" u="none" spc="5" dirty="0"/>
              <a:t>File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740406" y="1281369"/>
            <a:ext cx="7890509" cy="23571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5080" indent="-229235">
              <a:lnSpc>
                <a:spcPts val="2630"/>
              </a:lnSpc>
              <a:spcBef>
                <a:spcPts val="395"/>
              </a:spcBef>
              <a:buChar char="•"/>
              <a:tabLst>
                <a:tab pos="241935" algn="l"/>
              </a:tabLst>
            </a:pPr>
            <a:r>
              <a:rPr sz="2400" spc="-175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delete </a:t>
            </a:r>
            <a:r>
              <a:rPr sz="2400" dirty="0">
                <a:latin typeface="Arial"/>
                <a:cs typeface="Arial"/>
              </a:rPr>
              <a:t>a file, </a:t>
            </a:r>
            <a:r>
              <a:rPr sz="2400" spc="-45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must </a:t>
            </a:r>
            <a:r>
              <a:rPr sz="2400" spc="-15" dirty="0">
                <a:latin typeface="Arial"/>
                <a:cs typeface="Arial"/>
              </a:rPr>
              <a:t>import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25" dirty="0">
                <a:latin typeface="Arial"/>
                <a:cs typeface="Arial"/>
              </a:rPr>
              <a:t>module, </a:t>
            </a:r>
            <a:r>
              <a:rPr sz="2400" spc="-20" dirty="0">
                <a:latin typeface="Arial"/>
                <a:cs typeface="Arial"/>
              </a:rPr>
              <a:t>and </a:t>
            </a:r>
            <a:r>
              <a:rPr sz="2400" spc="10" dirty="0">
                <a:latin typeface="Arial"/>
                <a:cs typeface="Arial"/>
              </a:rPr>
              <a:t>run  </a:t>
            </a:r>
            <a:r>
              <a:rPr sz="2400" spc="-5" dirty="0">
                <a:latin typeface="Arial"/>
                <a:cs typeface="Arial"/>
              </a:rPr>
              <a:t>its </a:t>
            </a:r>
            <a:r>
              <a:rPr sz="2400" spc="-25" dirty="0">
                <a:latin typeface="Arial"/>
                <a:cs typeface="Arial"/>
              </a:rPr>
              <a:t>os.remove()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Char char="•"/>
              <a:tabLst>
                <a:tab pos="241935" algn="l"/>
              </a:tabLst>
            </a:pPr>
            <a:r>
              <a:rPr sz="2400" spc="-40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Char char="•"/>
              <a:tabLst>
                <a:tab pos="241935" algn="l"/>
              </a:tabLst>
            </a:pPr>
            <a:r>
              <a:rPr sz="2400" spc="-35" dirty="0">
                <a:latin typeface="Arial"/>
                <a:cs typeface="Arial"/>
              </a:rPr>
              <a:t>Remove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file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"demofile.txt":</a:t>
            </a:r>
            <a:endParaRPr sz="2400">
              <a:latin typeface="Arial"/>
              <a:cs typeface="Arial"/>
            </a:endParaRPr>
          </a:p>
          <a:p>
            <a:pPr marL="699135" marR="3829050" lvl="1" indent="-229235">
              <a:lnSpc>
                <a:spcPts val="2550"/>
              </a:lnSpc>
              <a:spcBef>
                <a:spcPts val="560"/>
              </a:spcBef>
              <a:buChar char="•"/>
              <a:tabLst>
                <a:tab pos="699770" algn="l"/>
              </a:tabLst>
            </a:pPr>
            <a:r>
              <a:rPr sz="2400" spc="-15" dirty="0">
                <a:latin typeface="Arial"/>
                <a:cs typeface="Arial"/>
              </a:rPr>
              <a:t>import </a:t>
            </a:r>
            <a:r>
              <a:rPr sz="2400" spc="-60" dirty="0">
                <a:latin typeface="Arial"/>
                <a:cs typeface="Arial"/>
              </a:rPr>
              <a:t>os  </a:t>
            </a:r>
            <a:r>
              <a:rPr sz="2400" spc="-20" dirty="0">
                <a:latin typeface="Arial"/>
                <a:cs typeface="Arial"/>
              </a:rPr>
              <a:t>os.remove("demofile.txt")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63" y="889462"/>
            <a:ext cx="9689465" cy="45173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Check </a:t>
            </a:r>
            <a:r>
              <a:rPr sz="2750" spc="-15" dirty="0">
                <a:latin typeface="Calibri"/>
                <a:cs typeface="Calibri"/>
              </a:rPr>
              <a:t>if File</a:t>
            </a:r>
            <a:r>
              <a:rPr sz="2750" spc="26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exist: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0" dirty="0">
                <a:latin typeface="Calibri"/>
                <a:cs typeface="Calibri"/>
              </a:rPr>
              <a:t>To </a:t>
            </a:r>
            <a:r>
              <a:rPr sz="2750" dirty="0">
                <a:latin typeface="Calibri"/>
                <a:cs typeface="Calibri"/>
              </a:rPr>
              <a:t>avoid </a:t>
            </a:r>
            <a:r>
              <a:rPr sz="2750" spc="-30" dirty="0">
                <a:latin typeface="Calibri"/>
                <a:cs typeface="Calibri"/>
              </a:rPr>
              <a:t>getting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spc="-40" dirty="0">
                <a:latin typeface="Calibri"/>
                <a:cs typeface="Calibri"/>
              </a:rPr>
              <a:t>error, </a:t>
            </a:r>
            <a:r>
              <a:rPr sz="2750" spc="30" dirty="0">
                <a:latin typeface="Calibri"/>
                <a:cs typeface="Calibri"/>
              </a:rPr>
              <a:t>you </a:t>
            </a:r>
            <a:r>
              <a:rPr sz="2750" spc="-5" dirty="0">
                <a:latin typeface="Calibri"/>
                <a:cs typeface="Calibri"/>
              </a:rPr>
              <a:t>might </a:t>
            </a:r>
            <a:r>
              <a:rPr sz="2750" dirty="0">
                <a:latin typeface="Calibri"/>
                <a:cs typeface="Calibri"/>
              </a:rPr>
              <a:t>want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check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25" dirty="0">
                <a:latin typeface="Calibri"/>
                <a:cs typeface="Calibri"/>
              </a:rPr>
              <a:t>exists  </a:t>
            </a:r>
            <a:r>
              <a:rPr sz="2750" spc="-10" dirty="0">
                <a:latin typeface="Calibri"/>
                <a:cs typeface="Calibri"/>
              </a:rPr>
              <a:t>before </a:t>
            </a:r>
            <a:r>
              <a:rPr sz="2750" spc="30" dirty="0">
                <a:latin typeface="Calibri"/>
                <a:cs typeface="Calibri"/>
              </a:rPr>
              <a:t>you </a:t>
            </a:r>
            <a:r>
              <a:rPr sz="2750" dirty="0">
                <a:latin typeface="Calibri"/>
                <a:cs typeface="Calibri"/>
              </a:rPr>
              <a:t>try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20" dirty="0">
                <a:latin typeface="Calibri"/>
                <a:cs typeface="Calibri"/>
              </a:rPr>
              <a:t>delete</a:t>
            </a:r>
            <a:r>
              <a:rPr sz="2750" spc="28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it: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libri"/>
                <a:cs typeface="Calibri"/>
              </a:rPr>
              <a:t>Example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Check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-25" dirty="0">
                <a:latin typeface="Calibri"/>
                <a:cs typeface="Calibri"/>
              </a:rPr>
              <a:t>exists, </a:t>
            </a:r>
            <a:r>
              <a:rPr sz="2750" i="1" spc="5" dirty="0">
                <a:latin typeface="Calibri"/>
                <a:cs typeface="Calibri"/>
              </a:rPr>
              <a:t>then </a:t>
            </a:r>
            <a:r>
              <a:rPr sz="2750" spc="-15" dirty="0">
                <a:latin typeface="Calibri"/>
                <a:cs typeface="Calibri"/>
              </a:rPr>
              <a:t>delete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it: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ts val="319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0" dirty="0">
                <a:latin typeface="Calibri"/>
                <a:cs typeface="Calibri"/>
              </a:rPr>
              <a:t>import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45" dirty="0">
                <a:latin typeface="Calibri"/>
                <a:cs typeface="Calibri"/>
              </a:rPr>
              <a:t>os</a:t>
            </a:r>
            <a:endParaRPr sz="2750">
              <a:latin typeface="Calibri"/>
              <a:cs typeface="Calibri"/>
            </a:endParaRPr>
          </a:p>
          <a:p>
            <a:pPr marL="403225" marR="4892675" indent="-161925">
              <a:lnSpc>
                <a:spcPts val="3000"/>
              </a:lnSpc>
              <a:spcBef>
                <a:spcPts val="240"/>
              </a:spcBef>
            </a:pP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dirty="0">
                <a:latin typeface="Calibri"/>
                <a:cs typeface="Calibri"/>
              </a:rPr>
              <a:t>os.path.exists("demofile.txt"):  </a:t>
            </a:r>
            <a:r>
              <a:rPr sz="2750" spc="-5" dirty="0">
                <a:latin typeface="Calibri"/>
                <a:cs typeface="Calibri"/>
              </a:rPr>
              <a:t>os.remove("demofile.txt")</a:t>
            </a:r>
            <a:endParaRPr sz="2750">
              <a:latin typeface="Calibri"/>
              <a:cs typeface="Calibri"/>
            </a:endParaRPr>
          </a:p>
          <a:p>
            <a:pPr marL="241300">
              <a:lnSpc>
                <a:spcPts val="2845"/>
              </a:lnSpc>
            </a:pPr>
            <a:r>
              <a:rPr sz="2750" spc="-20" dirty="0">
                <a:latin typeface="Calibri"/>
                <a:cs typeface="Calibri"/>
              </a:rPr>
              <a:t>else:</a:t>
            </a:r>
            <a:endParaRPr sz="2750">
              <a:latin typeface="Calibri"/>
              <a:cs typeface="Calibri"/>
            </a:endParaRPr>
          </a:p>
          <a:p>
            <a:pPr marL="403225">
              <a:lnSpc>
                <a:spcPts val="3190"/>
              </a:lnSpc>
            </a:pPr>
            <a:r>
              <a:rPr sz="2750" spc="-10" dirty="0">
                <a:latin typeface="Calibri"/>
                <a:cs typeface="Calibri"/>
              </a:rPr>
              <a:t>print("The </a:t>
            </a:r>
            <a:r>
              <a:rPr sz="2750" spc="-20" dirty="0">
                <a:latin typeface="Calibri"/>
                <a:cs typeface="Calibri"/>
              </a:rPr>
              <a:t>file </a:t>
            </a:r>
            <a:r>
              <a:rPr sz="2750" spc="5" dirty="0">
                <a:latin typeface="Calibri"/>
                <a:cs typeface="Calibri"/>
              </a:rPr>
              <a:t>does </a:t>
            </a:r>
            <a:r>
              <a:rPr sz="2750" spc="10" dirty="0">
                <a:latin typeface="Calibri"/>
                <a:cs typeface="Calibri"/>
              </a:rPr>
              <a:t>not</a:t>
            </a:r>
            <a:r>
              <a:rPr sz="2750" spc="-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exist")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2320" y="609277"/>
            <a:ext cx="15487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1" y="1794252"/>
            <a:ext cx="10222230" cy="3015697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5080" indent="-229235" algn="just">
              <a:lnSpc>
                <a:spcPct val="91800"/>
              </a:lnSpc>
              <a:spcBef>
                <a:spcPts val="40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5" dirty="0">
                <a:latin typeface="Calibri"/>
                <a:cs typeface="Calibri"/>
              </a:rPr>
              <a:t>Python </a:t>
            </a:r>
            <a:r>
              <a:rPr sz="2750" spc="-15" dirty="0">
                <a:latin typeface="Calibri"/>
                <a:cs typeface="Calibri"/>
              </a:rPr>
              <a:t>string is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collection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characters </a:t>
            </a:r>
            <a:r>
              <a:rPr sz="2750" spc="-15" dirty="0">
                <a:latin typeface="Calibri"/>
                <a:cs typeface="Calibri"/>
              </a:rPr>
              <a:t>surrounded </a:t>
            </a:r>
            <a:r>
              <a:rPr sz="2750" spc="-5" dirty="0">
                <a:latin typeface="Calibri"/>
                <a:cs typeface="Calibri"/>
              </a:rPr>
              <a:t>by </a:t>
            </a:r>
            <a:r>
              <a:rPr sz="2750" spc="-20" dirty="0">
                <a:latin typeface="Calibri"/>
                <a:cs typeface="Calibri"/>
              </a:rPr>
              <a:t>single  </a:t>
            </a:r>
            <a:r>
              <a:rPr sz="2750" spc="-10" dirty="0">
                <a:latin typeface="Calibri"/>
                <a:cs typeface="Calibri"/>
              </a:rPr>
              <a:t>quotes, double quotes, </a:t>
            </a:r>
            <a:r>
              <a:rPr sz="2750" spc="25" dirty="0">
                <a:latin typeface="Calibri"/>
                <a:cs typeface="Calibri"/>
              </a:rPr>
              <a:t>or </a:t>
            </a:r>
            <a:r>
              <a:rPr sz="2750" spc="-15" dirty="0">
                <a:latin typeface="Calibri"/>
                <a:cs typeface="Calibri"/>
              </a:rPr>
              <a:t>triple </a:t>
            </a:r>
            <a:r>
              <a:rPr sz="2750" spc="-10" dirty="0">
                <a:latin typeface="Calibri"/>
                <a:cs typeface="Calibri"/>
              </a:rPr>
              <a:t>quotes. </a:t>
            </a:r>
            <a:r>
              <a:rPr sz="275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computer </a:t>
            </a:r>
            <a:r>
              <a:rPr sz="2750" dirty="0">
                <a:latin typeface="Calibri"/>
                <a:cs typeface="Calibri"/>
              </a:rPr>
              <a:t>does </a:t>
            </a:r>
            <a:r>
              <a:rPr sz="2750" spc="10" dirty="0">
                <a:latin typeface="Calibri"/>
                <a:cs typeface="Calibri"/>
              </a:rPr>
              <a:t>not  </a:t>
            </a:r>
            <a:r>
              <a:rPr sz="2750" spc="-15" dirty="0">
                <a:latin typeface="Calibri"/>
                <a:cs typeface="Calibri"/>
              </a:rPr>
              <a:t>understand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characters, </a:t>
            </a:r>
            <a:r>
              <a:rPr sz="2750" spc="-30" dirty="0">
                <a:latin typeface="Calibri"/>
                <a:cs typeface="Calibri"/>
              </a:rPr>
              <a:t>internally, </a:t>
            </a:r>
            <a:r>
              <a:rPr sz="2750" spc="-1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stores </a:t>
            </a:r>
            <a:r>
              <a:rPr sz="2750" spc="-5" dirty="0">
                <a:latin typeface="Calibri"/>
                <a:cs typeface="Calibri"/>
              </a:rPr>
              <a:t>manipulated </a:t>
            </a:r>
            <a:r>
              <a:rPr sz="2750" dirty="0">
                <a:latin typeface="Calibri"/>
                <a:cs typeface="Calibri"/>
              </a:rPr>
              <a:t>character  </a:t>
            </a:r>
            <a:r>
              <a:rPr sz="2750" spc="20" dirty="0">
                <a:latin typeface="Calibri"/>
                <a:cs typeface="Calibri"/>
              </a:rPr>
              <a:t>as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combination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15" dirty="0">
                <a:latin typeface="Calibri"/>
                <a:cs typeface="Calibri"/>
              </a:rPr>
              <a:t>0s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2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1s</a:t>
            </a:r>
            <a:r>
              <a:rPr sz="2750" dirty="0" smtClean="0">
                <a:latin typeface="Calibri"/>
                <a:cs typeface="Calibri"/>
              </a:rPr>
              <a:t>.</a:t>
            </a:r>
            <a:endParaRPr lang="en-US" sz="2750" dirty="0" smtClean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1800"/>
              </a:lnSpc>
              <a:spcBef>
                <a:spcPts val="400"/>
              </a:spcBef>
              <a:buFont typeface="Arial"/>
              <a:buChar char="•"/>
              <a:tabLst>
                <a:tab pos="241935" algn="l"/>
              </a:tabLst>
            </a:pPr>
            <a:endParaRPr lang="en-US" sz="275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1800"/>
              </a:lnSpc>
              <a:spcBef>
                <a:spcPts val="400"/>
              </a:spcBef>
              <a:buFont typeface="Arial"/>
              <a:buChar char="•"/>
              <a:tabLst>
                <a:tab pos="241935" algn="l"/>
              </a:tabLst>
            </a:pPr>
            <a:endParaRPr sz="2750" dirty="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Each character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encoded </a:t>
            </a:r>
            <a:r>
              <a:rPr sz="2750" spc="-10" dirty="0">
                <a:latin typeface="Calibri"/>
                <a:cs typeface="Calibri"/>
              </a:rPr>
              <a:t>in the </a:t>
            </a:r>
            <a:r>
              <a:rPr sz="2750" dirty="0">
                <a:latin typeface="Calibri"/>
                <a:cs typeface="Calibri"/>
              </a:rPr>
              <a:t>ASCII </a:t>
            </a:r>
            <a:r>
              <a:rPr sz="2750" spc="25" dirty="0">
                <a:latin typeface="Calibri"/>
                <a:cs typeface="Calibri"/>
              </a:rPr>
              <a:t>or </a:t>
            </a:r>
            <a:r>
              <a:rPr sz="2750" spc="5" dirty="0">
                <a:latin typeface="Calibri"/>
                <a:cs typeface="Calibri"/>
              </a:rPr>
              <a:t>Unicode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character</a:t>
            </a:r>
            <a:r>
              <a:rPr sz="2750" spc="-30" dirty="0" smtClean="0">
                <a:latin typeface="Calibri"/>
                <a:cs typeface="Calibri"/>
              </a:rPr>
              <a:t>.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4342</Words>
  <Application>Microsoft Office PowerPoint</Application>
  <PresentationFormat>Custom</PresentationFormat>
  <Paragraphs>526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UNIT II Lambda</vt:lpstr>
      <vt:lpstr>CONTENTS</vt:lpstr>
      <vt:lpstr>map() function</vt:lpstr>
      <vt:lpstr>Syntax</vt:lpstr>
      <vt:lpstr>Example</vt:lpstr>
      <vt:lpstr>Slide 6</vt:lpstr>
      <vt:lpstr>Slide 7</vt:lpstr>
      <vt:lpstr>Slide 8</vt:lpstr>
      <vt:lpstr>Strings</vt:lpstr>
      <vt:lpstr>Creating String in Python</vt:lpstr>
      <vt:lpstr>String indexing and splitting</vt:lpstr>
      <vt:lpstr>Example</vt:lpstr>
      <vt:lpstr>Slide 13</vt:lpstr>
      <vt:lpstr>Slide 14</vt:lpstr>
      <vt:lpstr>Slide 15</vt:lpstr>
      <vt:lpstr>Slide 16</vt:lpstr>
      <vt:lpstr>Example</vt:lpstr>
      <vt:lpstr>String Slicing</vt:lpstr>
      <vt:lpstr>slice( ) constructor</vt:lpstr>
      <vt:lpstr>Example</vt:lpstr>
      <vt:lpstr>Extending indexing</vt:lpstr>
      <vt:lpstr>Example</vt:lpstr>
      <vt:lpstr>Built-in String methods</vt:lpstr>
      <vt:lpstr>Slide 24</vt:lpstr>
      <vt:lpstr>Example</vt:lpstr>
      <vt:lpstr>Slide 26</vt:lpstr>
      <vt:lpstr>Lists</vt:lpstr>
      <vt:lpstr>Accessing elements from a list</vt:lpstr>
      <vt:lpstr>Slide 29</vt:lpstr>
      <vt:lpstr>Slide 30</vt:lpstr>
      <vt:lpstr>Lists are mutable</vt:lpstr>
      <vt:lpstr>Slide 32</vt:lpstr>
      <vt:lpstr>Traversing a list</vt:lpstr>
      <vt:lpstr>Slide 34</vt:lpstr>
      <vt:lpstr>Example- [1,[2,3],4,[5],[6,7,8]] contains 5 elements with [2,3], [5],  [6,7,8] taken as individual elements.</vt:lpstr>
      <vt:lpstr>List Operations</vt:lpstr>
      <vt:lpstr>List Slices</vt:lpstr>
      <vt:lpstr>Slide 38</vt:lpstr>
      <vt:lpstr>Slide 39</vt:lpstr>
      <vt:lpstr>List Methods</vt:lpstr>
      <vt:lpstr>Slide 41</vt:lpstr>
      <vt:lpstr>Slide 42</vt:lpstr>
      <vt:lpstr>Dictionaries</vt:lpstr>
      <vt:lpstr>Definition</vt:lpstr>
      <vt:lpstr>Slide 45</vt:lpstr>
      <vt:lpstr>Slide 46</vt:lpstr>
      <vt:lpstr>Slide 47</vt:lpstr>
      <vt:lpstr>Slide 48</vt:lpstr>
      <vt:lpstr>Dictionary as a Collection of Counters</vt:lpstr>
      <vt:lpstr>Slide 50</vt:lpstr>
      <vt:lpstr>Slide 51</vt:lpstr>
      <vt:lpstr>Looping and Dictionaries</vt:lpstr>
      <vt:lpstr>Slide 53</vt:lpstr>
      <vt:lpstr>Reverse Lookup</vt:lpstr>
      <vt:lpstr>Slide 55</vt:lpstr>
      <vt:lpstr>Slide 56</vt:lpstr>
      <vt:lpstr>Tuples</vt:lpstr>
      <vt:lpstr>Slide 58</vt:lpstr>
      <vt:lpstr>Slide 59</vt:lpstr>
      <vt:lpstr>Slide 60</vt:lpstr>
      <vt:lpstr>Slide 61</vt:lpstr>
      <vt:lpstr>Slide 62</vt:lpstr>
      <vt:lpstr>Tuple Assignment</vt:lpstr>
      <vt:lpstr>Slide 64</vt:lpstr>
      <vt:lpstr>Tuples as Return Values</vt:lpstr>
      <vt:lpstr>Slide 66</vt:lpstr>
      <vt:lpstr>Variable-Length Argument Tuples</vt:lpstr>
      <vt:lpstr>Slide 68</vt:lpstr>
      <vt:lpstr>Slide 69</vt:lpstr>
      <vt:lpstr>Files</vt:lpstr>
      <vt:lpstr>Creating a new file</vt:lpstr>
      <vt:lpstr>Slide 72</vt:lpstr>
      <vt:lpstr>Opening Files in Python</vt:lpstr>
      <vt:lpstr>Slide 74</vt:lpstr>
      <vt:lpstr>Slide 75</vt:lpstr>
      <vt:lpstr>The close() method</vt:lpstr>
      <vt:lpstr>Slide 77</vt:lpstr>
      <vt:lpstr>Writing the file</vt:lpstr>
      <vt:lpstr>Slide 79</vt:lpstr>
      <vt:lpstr>Reading a File</vt:lpstr>
      <vt:lpstr>Slide 81</vt:lpstr>
      <vt:lpstr>Slide 82</vt:lpstr>
      <vt:lpstr>Slide 83</vt:lpstr>
      <vt:lpstr>Slide 84</vt:lpstr>
      <vt:lpstr>Slide 85</vt:lpstr>
      <vt:lpstr>Slide 86</vt:lpstr>
      <vt:lpstr>Delete a File</vt:lpstr>
      <vt:lpstr>Slide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 Lambda</dc:title>
  <cp:lastModifiedBy>Vijay Kumar AS</cp:lastModifiedBy>
  <cp:revision>3</cp:revision>
  <dcterms:created xsi:type="dcterms:W3CDTF">2021-02-12T09:15:21Z</dcterms:created>
  <dcterms:modified xsi:type="dcterms:W3CDTF">2022-01-24T06:09:17Z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2020-12-21T00:00:00Z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2020-12-21T00:00:00Z</vt:filetime>
  </property>
</Properties>
</file>