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59" r:id="rId5"/>
    <p:sldId id="260" r:id="rId6"/>
    <p:sldId id="270" r:id="rId7"/>
    <p:sldId id="272" r:id="rId8"/>
    <p:sldId id="261" r:id="rId9"/>
    <p:sldId id="273" r:id="rId10"/>
    <p:sldId id="274" r:id="rId11"/>
    <p:sldId id="275" r:id="rId12"/>
    <p:sldId id="276" r:id="rId13"/>
    <p:sldId id="277" r:id="rId14"/>
    <p:sldId id="278" r:id="rId15"/>
    <p:sldId id="279"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60" r:id="rId92"/>
    <p:sldId id="357" r:id="rId93"/>
    <p:sldId id="361" r:id="rId94"/>
    <p:sldId id="358" r:id="rId95"/>
    <p:sldId id="362" r:id="rId96"/>
    <p:sldId id="359" r:id="rId97"/>
    <p:sldId id="363" r:id="rId98"/>
    <p:sldId id="364" r:id="rId99"/>
    <p:sldId id="365" r:id="rId100"/>
    <p:sldId id="366" r:id="rId101"/>
    <p:sldId id="367" r:id="rId102"/>
    <p:sldId id="368" r:id="rId103"/>
    <p:sldId id="369" r:id="rId104"/>
    <p:sldId id="370" r:id="rId105"/>
    <p:sldId id="371" r:id="rId106"/>
    <p:sldId id="375" r:id="rId107"/>
    <p:sldId id="372" r:id="rId108"/>
    <p:sldId id="373" r:id="rId109"/>
    <p:sldId id="374" r:id="rId110"/>
    <p:sldId id="376" r:id="rId111"/>
    <p:sldId id="378" r:id="rId112"/>
    <p:sldId id="377" r:id="rId113"/>
    <p:sldId id="379"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5735" autoAdjust="0"/>
    <p:restoredTop sz="86380" autoAdjust="0"/>
  </p:normalViewPr>
  <p:slideViewPr>
    <p:cSldViewPr>
      <p:cViewPr varScale="1">
        <p:scale>
          <a:sx n="73" d="100"/>
          <a:sy n="73" d="100"/>
        </p:scale>
        <p:origin x="-1698" y="-102"/>
      </p:cViewPr>
      <p:guideLst>
        <p:guide orient="horz" pos="2160"/>
        <p:guide pos="2880"/>
      </p:guideLst>
    </p:cSldViewPr>
  </p:slideViewPr>
  <p:outlineViewPr>
    <p:cViewPr>
      <p:scale>
        <a:sx n="33" d="100"/>
        <a:sy n="33" d="100"/>
      </p:scale>
      <p:origin x="264" y="54084"/>
    </p:cViewPr>
  </p:outlin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UNIT IV</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20000"/>
          </a:bodyPr>
          <a:lstStyle/>
          <a:p>
            <a:r>
              <a:rPr lang="en-US" sz="4800" b="1" dirty="0" smtClean="0"/>
              <a:t>Regular Expressions and GUI Programming</a:t>
            </a:r>
            <a:endParaRPr 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i</a:t>
            </a:r>
            <a:r>
              <a:rPr lang="en-US" dirty="0" smtClean="0"/>
              <a:t>mport re</a:t>
            </a:r>
          </a:p>
          <a:p>
            <a:pPr marL="109728" indent="0">
              <a:buNone/>
            </a:pPr>
            <a:endParaRPr lang="en-US" dirty="0"/>
          </a:p>
          <a:p>
            <a:pPr marL="109728" indent="0">
              <a:buNone/>
            </a:pPr>
            <a:r>
              <a:rPr lang="en-US" dirty="0" smtClean="0"/>
              <a:t>txt = “The rain in Spain”</a:t>
            </a:r>
          </a:p>
          <a:p>
            <a:pPr marL="109728" indent="0">
              <a:buNone/>
            </a:pPr>
            <a:r>
              <a:rPr lang="en-US" dirty="0" smtClean="0"/>
              <a:t>x = </a:t>
            </a:r>
            <a:r>
              <a:rPr lang="en-US" dirty="0" err="1" smtClean="0"/>
              <a:t>re.sub</a:t>
            </a:r>
            <a:r>
              <a:rPr lang="en-US" dirty="0" smtClean="0"/>
              <a:t>(“\s”, “9”, txt)</a:t>
            </a:r>
          </a:p>
          <a:p>
            <a:pPr marL="109728" indent="0">
              <a:buNone/>
            </a:pPr>
            <a:r>
              <a:rPr lang="en-US" dirty="0"/>
              <a:t>p</a:t>
            </a:r>
            <a:r>
              <a:rPr lang="en-US" dirty="0" smtClean="0"/>
              <a:t>rint(x)</a:t>
            </a:r>
          </a:p>
          <a:p>
            <a:pPr marL="109728" indent="0">
              <a:buNone/>
            </a:pPr>
            <a:endParaRPr lang="en-US" dirty="0"/>
          </a:p>
          <a:p>
            <a:pPr marL="109728" indent="0">
              <a:buNone/>
            </a:pPr>
            <a:r>
              <a:rPr lang="en-US" b="1" u="sng" dirty="0" smtClean="0"/>
              <a:t>OUTPUT</a:t>
            </a:r>
            <a:r>
              <a:rPr lang="en-US" dirty="0" smtClean="0"/>
              <a:t> </a:t>
            </a:r>
          </a:p>
          <a:p>
            <a:pPr marL="109728" indent="0">
              <a:buNone/>
            </a:pPr>
            <a:r>
              <a:rPr lang="en-US" dirty="0" smtClean="0"/>
              <a:t>The9rain9in9Spain</a:t>
            </a:r>
            <a:endParaRPr lang="en-US" dirty="0"/>
          </a:p>
        </p:txBody>
      </p:sp>
      <p:sp>
        <p:nvSpPr>
          <p:cNvPr id="3" name="Title 2"/>
          <p:cNvSpPr>
            <a:spLocks noGrp="1"/>
          </p:cNvSpPr>
          <p:nvPr>
            <p:ph type="title"/>
          </p:nvPr>
        </p:nvSpPr>
        <p:spPr/>
        <p:txBody>
          <a:bodyPr/>
          <a:lstStyle/>
          <a:p>
            <a:r>
              <a:rPr lang="en-US" dirty="0" smtClean="0"/>
              <a:t>The sub( ) function</a:t>
            </a:r>
            <a:endParaRPr lang="en-US" dirty="0"/>
          </a:p>
        </p:txBody>
      </p:sp>
    </p:spTree>
    <p:extLst>
      <p:ext uri="{BB962C8B-B14F-4D97-AF65-F5344CB8AC3E}">
        <p14:creationId xmlns="" xmlns:p14="http://schemas.microsoft.com/office/powerpoint/2010/main" val="1849863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536611837"/>
              </p:ext>
            </p:extLst>
          </p:nvPr>
        </p:nvGraphicFramePr>
        <p:xfrm>
          <a:off x="457200" y="1481138"/>
          <a:ext cx="8229600" cy="5039360"/>
        </p:xfrm>
        <a:graphic>
          <a:graphicData uri="http://schemas.openxmlformats.org/drawingml/2006/table">
            <a:tbl>
              <a:tblPr firstRow="1" bandRow="1">
                <a:tableStyleId>{5C22544A-7EE6-4342-B048-85BDC9FD1C3A}</a:tableStyleId>
              </a:tblPr>
              <a:tblGrid>
                <a:gridCol w="2286000"/>
                <a:gridCol w="5943600"/>
              </a:tblGrid>
              <a:tr h="370840">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scrollregion</a:t>
                      </a:r>
                      <a:endParaRPr lang="en-US" dirty="0"/>
                    </a:p>
                  </a:txBody>
                  <a:tcPr/>
                </a:tc>
                <a:tc>
                  <a:txBody>
                    <a:bodyPr/>
                    <a:lstStyle/>
                    <a:p>
                      <a:r>
                        <a:rPr kumimoji="0" lang="en-US" b="0" i="0" kern="1200" dirty="0" smtClean="0">
                          <a:solidFill>
                            <a:schemeClr val="dk1"/>
                          </a:solidFill>
                          <a:effectLst/>
                          <a:latin typeface="+mn-lt"/>
                          <a:ea typeface="+mn-ea"/>
                          <a:cs typeface="+mn-cs"/>
                        </a:rPr>
                        <a:t>A tuple (w, n, e, s) that defines over how large an area the canvas can be scrolled, where w is the left side, n the top, e the right side, and s the bottom.</a:t>
                      </a:r>
                      <a:endParaRPr lang="en-US" dirty="0"/>
                    </a:p>
                  </a:txBody>
                  <a:tcPr/>
                </a:tc>
              </a:tr>
              <a:tr h="370840">
                <a:tc>
                  <a:txBody>
                    <a:bodyPr/>
                    <a:lstStyle/>
                    <a:p>
                      <a:r>
                        <a:rPr kumimoji="0" lang="en-US" b="1" i="0" kern="1200" dirty="0" smtClean="0">
                          <a:solidFill>
                            <a:schemeClr val="dk1"/>
                          </a:solidFill>
                          <a:effectLst/>
                          <a:latin typeface="+mn-lt"/>
                          <a:ea typeface="+mn-ea"/>
                          <a:cs typeface="+mn-cs"/>
                        </a:rPr>
                        <a:t>width</a:t>
                      </a:r>
                      <a:endParaRPr lang="en-US" dirty="0"/>
                    </a:p>
                  </a:txBody>
                  <a:tcPr/>
                </a:tc>
                <a:tc>
                  <a:txBody>
                    <a:bodyPr/>
                    <a:lstStyle/>
                    <a:p>
                      <a:r>
                        <a:rPr kumimoji="0" lang="en-US" b="0" i="0" kern="1200" dirty="0" smtClean="0">
                          <a:solidFill>
                            <a:schemeClr val="dk1"/>
                          </a:solidFill>
                          <a:effectLst/>
                          <a:latin typeface="+mn-lt"/>
                          <a:ea typeface="+mn-ea"/>
                          <a:cs typeface="+mn-cs"/>
                        </a:rPr>
                        <a:t>Size of the canvas in the X dimension.</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xscrollincrement</a:t>
                      </a:r>
                      <a:endParaRPr lang="en-US" dirty="0"/>
                    </a:p>
                  </a:txBody>
                  <a:tcPr/>
                </a:tc>
                <a:tc>
                  <a:txBody>
                    <a:bodyPr/>
                    <a:lstStyle/>
                    <a:p>
                      <a:r>
                        <a:rPr kumimoji="0" lang="en-US" b="0" i="0" kern="1200" dirty="0" smtClean="0">
                          <a:solidFill>
                            <a:schemeClr val="dk1"/>
                          </a:solidFill>
                          <a:effectLst/>
                          <a:latin typeface="+mn-lt"/>
                          <a:ea typeface="+mn-ea"/>
                          <a:cs typeface="+mn-cs"/>
                        </a:rPr>
                        <a:t>If this option is set to some positive dimension, the canvas can be positioned only on multiples of that distance, and the value will be used for scrolling by scrolling units, such as when the user clicks on the arrows at the ends of a scrollbar.</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xscrollcommand</a:t>
                      </a:r>
                      <a:endParaRPr lang="en-US" dirty="0"/>
                    </a:p>
                  </a:txBody>
                  <a:tcPr/>
                </a:tc>
                <a:tc>
                  <a:txBody>
                    <a:bodyPr/>
                    <a:lstStyle/>
                    <a:p>
                      <a:r>
                        <a:rPr kumimoji="0" lang="en-US" b="0" i="0" kern="1200" dirty="0" smtClean="0">
                          <a:solidFill>
                            <a:schemeClr val="dk1"/>
                          </a:solidFill>
                          <a:effectLst/>
                          <a:latin typeface="+mn-lt"/>
                          <a:ea typeface="+mn-ea"/>
                          <a:cs typeface="+mn-cs"/>
                        </a:rPr>
                        <a:t>If the canvas is scrollable, this attribute should be the .set() method of the horizontal scrollbar.</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yscrollincrement</a:t>
                      </a:r>
                      <a:endParaRPr lang="en-US" dirty="0"/>
                    </a:p>
                  </a:txBody>
                  <a:tcPr/>
                </a:tc>
                <a:tc>
                  <a:txBody>
                    <a:bodyPr/>
                    <a:lstStyle/>
                    <a:p>
                      <a:r>
                        <a:rPr kumimoji="0" lang="en-US" b="0" i="0" kern="1200" dirty="0" smtClean="0">
                          <a:solidFill>
                            <a:schemeClr val="dk1"/>
                          </a:solidFill>
                          <a:effectLst/>
                          <a:latin typeface="+mn-lt"/>
                          <a:ea typeface="+mn-ea"/>
                          <a:cs typeface="+mn-cs"/>
                        </a:rPr>
                        <a:t>Works like </a:t>
                      </a:r>
                      <a:r>
                        <a:rPr kumimoji="0" lang="en-US" b="0" i="0" kern="1200" dirty="0" err="1" smtClean="0">
                          <a:solidFill>
                            <a:schemeClr val="dk1"/>
                          </a:solidFill>
                          <a:effectLst/>
                          <a:latin typeface="+mn-lt"/>
                          <a:ea typeface="+mn-ea"/>
                          <a:cs typeface="+mn-cs"/>
                        </a:rPr>
                        <a:t>xscrollincrement</a:t>
                      </a:r>
                      <a:r>
                        <a:rPr kumimoji="0" lang="en-US" b="0" i="0" kern="1200" dirty="0" smtClean="0">
                          <a:solidFill>
                            <a:schemeClr val="dk1"/>
                          </a:solidFill>
                          <a:effectLst/>
                          <a:latin typeface="+mn-lt"/>
                          <a:ea typeface="+mn-ea"/>
                          <a:cs typeface="+mn-cs"/>
                        </a:rPr>
                        <a:t>, but governs vertical movement.</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yscrollcommand</a:t>
                      </a:r>
                      <a:endParaRPr lang="en-US" dirty="0"/>
                    </a:p>
                  </a:txBody>
                  <a:tcPr/>
                </a:tc>
                <a:tc>
                  <a:txBody>
                    <a:bodyPr/>
                    <a:lstStyle/>
                    <a:p>
                      <a:r>
                        <a:rPr kumimoji="0" lang="en-US" b="0" i="0" kern="1200" dirty="0" smtClean="0">
                          <a:solidFill>
                            <a:schemeClr val="dk1"/>
                          </a:solidFill>
                          <a:effectLst/>
                          <a:latin typeface="+mn-lt"/>
                          <a:ea typeface="+mn-ea"/>
                          <a:cs typeface="+mn-cs"/>
                        </a:rPr>
                        <a:t>If the canvas is scrollable, this attribute should be the .set() method of the vertical scrollbar.</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4104202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The Canvas widget can support the following standard items </a:t>
            </a:r>
            <a:r>
              <a:rPr lang="en-US" dirty="0" smtClean="0"/>
              <a:t>−</a:t>
            </a:r>
          </a:p>
          <a:p>
            <a:pPr>
              <a:buFont typeface="Wingdings" panose="05000000000000000000" pitchFamily="2" charset="2"/>
              <a:buChar char="Ø"/>
            </a:pPr>
            <a:r>
              <a:rPr lang="en-US" b="1" dirty="0"/>
              <a:t>arc</a:t>
            </a:r>
            <a:r>
              <a:rPr lang="en-US" dirty="0"/>
              <a:t> − Creates an arc item, which can be a chord, a </a:t>
            </a:r>
            <a:r>
              <a:rPr lang="en-US" dirty="0" err="1"/>
              <a:t>pieslice</a:t>
            </a:r>
            <a:r>
              <a:rPr lang="en-US" dirty="0"/>
              <a:t> or a simple arc</a:t>
            </a:r>
            <a:r>
              <a:rPr lang="en-US" dirty="0" smtClean="0"/>
              <a:t>.</a:t>
            </a:r>
          </a:p>
          <a:p>
            <a:pPr marL="109728" indent="0">
              <a:buNone/>
            </a:pPr>
            <a:r>
              <a:rPr lang="en-US" dirty="0" smtClean="0"/>
              <a:t>e.g. </a:t>
            </a:r>
          </a:p>
          <a:p>
            <a:pPr marL="109728" indent="0">
              <a:buNone/>
            </a:pPr>
            <a:r>
              <a:rPr lang="en-US" dirty="0"/>
              <a:t> </a:t>
            </a:r>
            <a:r>
              <a:rPr lang="en-US" dirty="0" smtClean="0"/>
              <a:t>    </a:t>
            </a:r>
            <a:r>
              <a:rPr lang="en-US" dirty="0" err="1" smtClean="0"/>
              <a:t>coord</a:t>
            </a:r>
            <a:r>
              <a:rPr lang="en-US" dirty="0" smtClean="0"/>
              <a:t> = 10,50,240,210</a:t>
            </a:r>
          </a:p>
          <a:p>
            <a:pPr marL="109728" indent="0">
              <a:buNone/>
            </a:pPr>
            <a:r>
              <a:rPr lang="en-US" dirty="0"/>
              <a:t> </a:t>
            </a:r>
            <a:r>
              <a:rPr lang="en-US" dirty="0" smtClean="0"/>
              <a:t>    </a:t>
            </a:r>
            <a:r>
              <a:rPr lang="en-US" sz="2400" dirty="0" smtClean="0"/>
              <a:t>arc = </a:t>
            </a:r>
            <a:r>
              <a:rPr lang="en-US" sz="1800" dirty="0" smtClean="0"/>
              <a:t>canvas.create_arc(</a:t>
            </a:r>
            <a:r>
              <a:rPr lang="en-US" sz="1800" dirty="0" err="1" smtClean="0"/>
              <a:t>coord,start</a:t>
            </a:r>
            <a:r>
              <a:rPr lang="en-US" sz="1800" dirty="0" smtClean="0"/>
              <a:t>=0,extent=150,fill=“blue”)</a:t>
            </a:r>
          </a:p>
          <a:p>
            <a:pPr>
              <a:buFont typeface="Wingdings" panose="05000000000000000000" pitchFamily="2" charset="2"/>
              <a:buChar char="Ø"/>
            </a:pPr>
            <a:r>
              <a:rPr lang="en-US" sz="2400" b="1" dirty="0"/>
              <a:t>image</a:t>
            </a:r>
            <a:r>
              <a:rPr lang="en-US" sz="2400" dirty="0"/>
              <a:t> − Creates an image item, which can be an instance of either the </a:t>
            </a:r>
            <a:r>
              <a:rPr lang="en-US" sz="2400" dirty="0" err="1"/>
              <a:t>BitmapImage</a:t>
            </a:r>
            <a:r>
              <a:rPr lang="en-US" sz="2400" dirty="0"/>
              <a:t> or the </a:t>
            </a:r>
            <a:r>
              <a:rPr lang="en-US" sz="2400" dirty="0" err="1"/>
              <a:t>PhotoImage</a:t>
            </a:r>
            <a:r>
              <a:rPr lang="en-US" sz="2400" dirty="0"/>
              <a:t> classes</a:t>
            </a:r>
            <a:r>
              <a:rPr lang="en-US" sz="2400" dirty="0" smtClean="0"/>
              <a:t>.</a:t>
            </a:r>
          </a:p>
          <a:p>
            <a:pPr marL="109728" indent="0">
              <a:buNone/>
            </a:pPr>
            <a:r>
              <a:rPr lang="en-US" sz="2400" dirty="0" smtClean="0"/>
              <a:t>e.g. </a:t>
            </a:r>
          </a:p>
          <a:p>
            <a:pPr marL="109728" indent="0">
              <a:buNone/>
            </a:pPr>
            <a:r>
              <a:rPr lang="en-US" sz="2400" dirty="0"/>
              <a:t> </a:t>
            </a:r>
            <a:r>
              <a:rPr lang="en-US" sz="2400" dirty="0" smtClean="0"/>
              <a:t>     filename = </a:t>
            </a:r>
            <a:r>
              <a:rPr lang="en-US" sz="2400" dirty="0" err="1" smtClean="0"/>
              <a:t>PhotoImage</a:t>
            </a:r>
            <a:r>
              <a:rPr lang="en-US" sz="2400" dirty="0" smtClean="0"/>
              <a:t>(file=“sunshine.gif”)</a:t>
            </a:r>
          </a:p>
          <a:p>
            <a:pPr marL="109728" indent="0">
              <a:buNone/>
            </a:pPr>
            <a:r>
              <a:rPr lang="en-US" sz="2400" dirty="0"/>
              <a:t> </a:t>
            </a:r>
            <a:r>
              <a:rPr lang="en-US" sz="2400" dirty="0" smtClean="0"/>
              <a:t>     </a:t>
            </a:r>
            <a:r>
              <a:rPr lang="en-US" sz="1900" dirty="0" smtClean="0"/>
              <a:t>image = </a:t>
            </a:r>
            <a:r>
              <a:rPr lang="en-US" sz="1900" dirty="0" err="1" smtClean="0"/>
              <a:t>canvas.create_image</a:t>
            </a:r>
            <a:r>
              <a:rPr lang="en-US" sz="1900" dirty="0" smtClean="0"/>
              <a:t>(50,50,anchor=</a:t>
            </a:r>
            <a:r>
              <a:rPr lang="en-US" sz="1900" dirty="0" err="1" smtClean="0"/>
              <a:t>NE,image</a:t>
            </a:r>
            <a:r>
              <a:rPr lang="en-US" sz="1900" dirty="0" smtClean="0"/>
              <a:t>=filename</a:t>
            </a:r>
            <a:r>
              <a:rPr lang="en-US" sz="2400" dirty="0" smtClean="0"/>
              <a:t>)</a:t>
            </a: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2545911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b="1" dirty="0"/>
              <a:t>line</a:t>
            </a:r>
            <a:r>
              <a:rPr lang="en-US" dirty="0"/>
              <a:t> − Creates a line item</a:t>
            </a:r>
            <a:r>
              <a:rPr lang="en-US" dirty="0" smtClean="0"/>
              <a:t>.</a:t>
            </a:r>
          </a:p>
          <a:p>
            <a:pPr marL="109728" indent="0">
              <a:buNone/>
            </a:pPr>
            <a:r>
              <a:rPr lang="en-US" dirty="0" smtClean="0"/>
              <a:t>e.g.</a:t>
            </a:r>
          </a:p>
          <a:p>
            <a:pPr marL="109728" indent="0">
              <a:buNone/>
            </a:pPr>
            <a:r>
              <a:rPr lang="en-US" dirty="0"/>
              <a:t> </a:t>
            </a:r>
            <a:r>
              <a:rPr lang="en-US" dirty="0" smtClean="0"/>
              <a:t>     </a:t>
            </a:r>
            <a:r>
              <a:rPr lang="en-US" sz="2000" dirty="0" smtClean="0"/>
              <a:t>line=</a:t>
            </a:r>
            <a:r>
              <a:rPr lang="en-US" sz="2000" dirty="0" err="1" smtClean="0"/>
              <a:t>canvas.create_line</a:t>
            </a:r>
            <a:r>
              <a:rPr lang="en-US" sz="2000" dirty="0" smtClean="0"/>
              <a:t>(x0,y0,x1,y1,…..,</a:t>
            </a:r>
            <a:r>
              <a:rPr lang="en-US" sz="2000" dirty="0" err="1" smtClean="0"/>
              <a:t>xn,yn,options</a:t>
            </a:r>
            <a:r>
              <a:rPr lang="en-US" sz="2000" dirty="0" smtClean="0"/>
              <a:t>)</a:t>
            </a:r>
            <a:endParaRPr lang="en-US" sz="2000" dirty="0"/>
          </a:p>
          <a:p>
            <a:pPr>
              <a:buFont typeface="Wingdings" panose="05000000000000000000" pitchFamily="2" charset="2"/>
              <a:buChar char="Ø"/>
            </a:pPr>
            <a:r>
              <a:rPr lang="en-US" sz="2000" b="1" dirty="0"/>
              <a:t>oval</a:t>
            </a:r>
            <a:r>
              <a:rPr lang="en-US" sz="2000" dirty="0"/>
              <a:t> − Creates a circle or an ellipse at the given coordinates. It takes two pairs of coordinates; the top left and bottom right corners of the bounding rectangle for the oval</a:t>
            </a:r>
            <a:r>
              <a:rPr lang="en-US" sz="2000" dirty="0" smtClean="0"/>
              <a:t>.</a:t>
            </a:r>
          </a:p>
          <a:p>
            <a:pPr marL="109728" indent="0">
              <a:buNone/>
            </a:pPr>
            <a:r>
              <a:rPr lang="en-US" sz="2000" dirty="0" smtClean="0"/>
              <a:t>e.g.</a:t>
            </a:r>
          </a:p>
          <a:p>
            <a:pPr marL="109728" indent="0">
              <a:buNone/>
            </a:pPr>
            <a:r>
              <a:rPr lang="en-US" sz="2000" dirty="0"/>
              <a:t> </a:t>
            </a:r>
            <a:r>
              <a:rPr lang="en-US" sz="2000" dirty="0" smtClean="0"/>
              <a:t>      oval=</a:t>
            </a:r>
            <a:r>
              <a:rPr lang="en-US" sz="2000" dirty="0" err="1" smtClean="0"/>
              <a:t>canvas.create_oval</a:t>
            </a:r>
            <a:r>
              <a:rPr lang="en-US" sz="2000" dirty="0" smtClean="0"/>
              <a:t>(x0,y0,x1,y1,options)</a:t>
            </a:r>
          </a:p>
          <a:p>
            <a:pPr>
              <a:buFont typeface="Wingdings" panose="05000000000000000000" pitchFamily="2" charset="2"/>
              <a:buChar char="Ø"/>
            </a:pPr>
            <a:r>
              <a:rPr lang="en-US" sz="2000" b="1" dirty="0"/>
              <a:t>polygon</a:t>
            </a:r>
            <a:r>
              <a:rPr lang="en-US" sz="2000" dirty="0"/>
              <a:t> − Creates a polygon item that must have at least three vertices</a:t>
            </a:r>
            <a:r>
              <a:rPr lang="en-US" sz="2000" dirty="0" smtClean="0"/>
              <a:t>.</a:t>
            </a:r>
          </a:p>
          <a:p>
            <a:pPr marL="109728" indent="0">
              <a:buNone/>
            </a:pPr>
            <a:r>
              <a:rPr lang="en-US" sz="2000" dirty="0" smtClean="0"/>
              <a:t>e.g.</a:t>
            </a:r>
          </a:p>
          <a:p>
            <a:pPr marL="109728" indent="0">
              <a:buNone/>
            </a:pPr>
            <a:r>
              <a:rPr lang="en-US" sz="2000" dirty="0"/>
              <a:t> </a:t>
            </a:r>
            <a:r>
              <a:rPr lang="en-US" sz="2000" dirty="0" smtClean="0"/>
              <a:t>      oval=</a:t>
            </a:r>
            <a:r>
              <a:rPr lang="en-US" sz="2000" dirty="0" err="1" smtClean="0"/>
              <a:t>canvas.create_polygon</a:t>
            </a:r>
            <a:r>
              <a:rPr lang="en-US" sz="2000" dirty="0" smtClean="0"/>
              <a:t>(x0,y0,x1,y1,….,</a:t>
            </a:r>
            <a:r>
              <a:rPr lang="en-US" sz="2000" dirty="0" err="1" smtClean="0"/>
              <a:t>xn,yn,options</a:t>
            </a:r>
            <a:r>
              <a:rPr lang="en-US" sz="2000" dirty="0" smtClean="0"/>
              <a:t>)</a:t>
            </a:r>
            <a:endParaRPr lang="en-US" sz="2000"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0236320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import </a:t>
            </a:r>
            <a:r>
              <a:rPr lang="en-US" dirty="0" err="1" smtClean="0"/>
              <a:t>Tkinter</a:t>
            </a:r>
            <a:endParaRPr lang="en-US" dirty="0" smtClean="0"/>
          </a:p>
          <a:p>
            <a:pPr marL="109728" indent="0">
              <a:buNone/>
            </a:pPr>
            <a:r>
              <a:rPr lang="en-US" dirty="0" smtClean="0"/>
              <a:t>top=</a:t>
            </a:r>
            <a:r>
              <a:rPr lang="en-US" dirty="0" err="1" smtClean="0"/>
              <a:t>Tkinter.Tk</a:t>
            </a:r>
            <a:r>
              <a:rPr lang="en-US" dirty="0" smtClean="0"/>
              <a:t>()</a:t>
            </a:r>
          </a:p>
          <a:p>
            <a:pPr marL="109728" indent="0">
              <a:buNone/>
            </a:pPr>
            <a:r>
              <a:rPr lang="en-US" sz="2000" dirty="0" smtClean="0"/>
              <a:t>C=</a:t>
            </a:r>
            <a:r>
              <a:rPr lang="en-US" sz="2000" dirty="0" err="1" smtClean="0"/>
              <a:t>Tkinter.Canvas</a:t>
            </a:r>
            <a:r>
              <a:rPr lang="en-US" sz="2000" dirty="0" smtClean="0"/>
              <a:t>(</a:t>
            </a:r>
            <a:r>
              <a:rPr lang="en-US" sz="2000" dirty="0" err="1" smtClean="0"/>
              <a:t>top,bg</a:t>
            </a:r>
            <a:r>
              <a:rPr lang="en-US" sz="2000" dirty="0" smtClean="0"/>
              <a:t>=“</a:t>
            </a:r>
            <a:r>
              <a:rPr lang="en-US" sz="2000" dirty="0" err="1" smtClean="0"/>
              <a:t>blue”,height</a:t>
            </a:r>
            <a:r>
              <a:rPr lang="en-US" sz="2000" dirty="0" smtClean="0"/>
              <a:t>=250,width=300) </a:t>
            </a:r>
            <a:endParaRPr lang="en-US" sz="2000" dirty="0"/>
          </a:p>
          <a:p>
            <a:pPr marL="109728" indent="0">
              <a:buNone/>
            </a:pPr>
            <a:r>
              <a:rPr lang="en-US" dirty="0" err="1" smtClean="0"/>
              <a:t>coord</a:t>
            </a:r>
            <a:r>
              <a:rPr lang="en-US" dirty="0" smtClean="0"/>
              <a:t>=10,50,240,210</a:t>
            </a:r>
          </a:p>
          <a:p>
            <a:pPr marL="109728" indent="0">
              <a:buNone/>
            </a:pPr>
            <a:r>
              <a:rPr lang="en-US" sz="2000" dirty="0" smtClean="0"/>
              <a:t>arc=</a:t>
            </a:r>
            <a:r>
              <a:rPr lang="en-US" sz="2000" dirty="0" err="1" smtClean="0"/>
              <a:t>C.create_arc</a:t>
            </a:r>
            <a:r>
              <a:rPr lang="en-US" sz="2000" dirty="0" smtClean="0"/>
              <a:t>(</a:t>
            </a:r>
            <a:r>
              <a:rPr lang="en-US" sz="2000" dirty="0" err="1" smtClean="0"/>
              <a:t>coord,start</a:t>
            </a:r>
            <a:r>
              <a:rPr lang="en-US" sz="2000" dirty="0" smtClean="0"/>
              <a:t>=0,extent=150,fill=“red”)</a:t>
            </a:r>
          </a:p>
          <a:p>
            <a:pPr marL="109728" indent="0">
              <a:buNone/>
            </a:pPr>
            <a:r>
              <a:rPr lang="en-US" sz="2000" dirty="0" err="1" smtClean="0"/>
              <a:t>C.pack</a:t>
            </a:r>
            <a:r>
              <a:rPr lang="en-US" sz="2000" dirty="0" smtClean="0"/>
              <a:t>()</a:t>
            </a:r>
          </a:p>
          <a:p>
            <a:pPr marL="109728" indent="0">
              <a:buNone/>
            </a:pPr>
            <a:r>
              <a:rPr lang="en-US" sz="2000" dirty="0" err="1" smtClean="0"/>
              <a:t>top.mainloop</a:t>
            </a:r>
            <a:r>
              <a:rPr lang="en-US" sz="2000" dirty="0" smtClean="0"/>
              <a:t>()</a:t>
            </a:r>
            <a:endParaRPr lang="en-US" sz="2000" dirty="0"/>
          </a:p>
        </p:txBody>
      </p:sp>
      <p:sp>
        <p:nvSpPr>
          <p:cNvPr id="3" name="Title 2"/>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91000" y="3886200"/>
            <a:ext cx="2971800" cy="2743200"/>
          </a:xfrm>
          <a:prstGeom prst="rect">
            <a:avLst/>
          </a:prstGeom>
        </p:spPr>
      </p:pic>
    </p:spTree>
    <p:extLst>
      <p:ext uri="{BB962C8B-B14F-4D97-AF65-F5344CB8AC3E}">
        <p14:creationId xmlns="" xmlns:p14="http://schemas.microsoft.com/office/powerpoint/2010/main" val="6968381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line is a simple geometric primitive.</a:t>
            </a:r>
          </a:p>
          <a:p>
            <a:r>
              <a:rPr lang="en-US" dirty="0" smtClean="0"/>
              <a:t>The “</a:t>
            </a:r>
            <a:r>
              <a:rPr lang="en-US" dirty="0" err="1" smtClean="0"/>
              <a:t>create_line</a:t>
            </a:r>
            <a:r>
              <a:rPr lang="en-US" dirty="0" smtClean="0"/>
              <a:t>” method creates a line item on the Canvas.</a:t>
            </a:r>
            <a:endParaRPr lang="en-US" dirty="0"/>
          </a:p>
        </p:txBody>
      </p:sp>
      <p:sp>
        <p:nvSpPr>
          <p:cNvPr id="3" name="Title 2"/>
          <p:cNvSpPr>
            <a:spLocks noGrp="1"/>
          </p:cNvSpPr>
          <p:nvPr>
            <p:ph type="title"/>
          </p:nvPr>
        </p:nvSpPr>
        <p:spPr/>
        <p:txBody>
          <a:bodyPr/>
          <a:lstStyle/>
          <a:p>
            <a:r>
              <a:rPr lang="en-US" dirty="0" smtClean="0"/>
              <a:t>Drawing line </a:t>
            </a:r>
            <a:endParaRPr lang="en-US" dirty="0"/>
          </a:p>
        </p:txBody>
      </p:sp>
    </p:spTree>
    <p:extLst>
      <p:ext uri="{BB962C8B-B14F-4D97-AF65-F5344CB8AC3E}">
        <p14:creationId xmlns="" xmlns:p14="http://schemas.microsoft.com/office/powerpoint/2010/main" val="35914636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109728" indent="0">
              <a:buNone/>
            </a:pPr>
            <a:r>
              <a:rPr lang="en-US" sz="5600" dirty="0" smtClean="0">
                <a:latin typeface="Times New Roman" panose="02020603050405020304" pitchFamily="18" charset="0"/>
                <a:cs typeface="Times New Roman" panose="02020603050405020304" pitchFamily="18" charset="0"/>
              </a:rPr>
              <a:t>from </a:t>
            </a:r>
            <a:r>
              <a:rPr lang="en-US" sz="5600" dirty="0" err="1" smtClean="0">
                <a:latin typeface="Times New Roman" panose="02020603050405020304" pitchFamily="18" charset="0"/>
                <a:cs typeface="Times New Roman" panose="02020603050405020304" pitchFamily="18" charset="0"/>
              </a:rPr>
              <a:t>tkinter</a:t>
            </a:r>
            <a:r>
              <a:rPr lang="en-US" sz="5600" dirty="0" smtClean="0">
                <a:latin typeface="Times New Roman" panose="02020603050405020304" pitchFamily="18" charset="0"/>
                <a:cs typeface="Times New Roman" panose="02020603050405020304" pitchFamily="18" charset="0"/>
              </a:rPr>
              <a:t> import </a:t>
            </a:r>
            <a:r>
              <a:rPr lang="en-US" sz="5600" dirty="0" err="1" smtClean="0">
                <a:latin typeface="Times New Roman" panose="02020603050405020304" pitchFamily="18" charset="0"/>
                <a:cs typeface="Times New Roman" panose="02020603050405020304" pitchFamily="18" charset="0"/>
              </a:rPr>
              <a:t>Tk</a:t>
            </a:r>
            <a:r>
              <a:rPr lang="en-US" sz="5600" dirty="0" smtClean="0">
                <a:latin typeface="Times New Roman" panose="02020603050405020304" pitchFamily="18" charset="0"/>
                <a:cs typeface="Times New Roman" panose="02020603050405020304" pitchFamily="18" charset="0"/>
              </a:rPr>
              <a:t>, Canvas, Frame, BOTH</a:t>
            </a:r>
          </a:p>
          <a:p>
            <a:pPr marL="109728" indent="0">
              <a:buNone/>
            </a:pPr>
            <a:r>
              <a:rPr lang="en-US" sz="5600" dirty="0" smtClean="0">
                <a:latin typeface="Times New Roman" panose="02020603050405020304" pitchFamily="18" charset="0"/>
                <a:cs typeface="Times New Roman" panose="02020603050405020304" pitchFamily="18" charset="0"/>
              </a:rPr>
              <a:t>class Example(Frame):</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def</a:t>
            </a:r>
            <a:r>
              <a:rPr lang="en-US" sz="5600" dirty="0" smtClean="0">
                <a:latin typeface="Times New Roman" panose="02020603050405020304" pitchFamily="18" charset="0"/>
                <a:cs typeface="Times New Roman" panose="02020603050405020304" pitchFamily="18" charset="0"/>
              </a:rPr>
              <a:t> __</a:t>
            </a:r>
            <a:r>
              <a:rPr lang="en-US" sz="5600" dirty="0" err="1" smtClean="0">
                <a:latin typeface="Times New Roman" panose="02020603050405020304" pitchFamily="18" charset="0"/>
                <a:cs typeface="Times New Roman" panose="02020603050405020304" pitchFamily="18" charset="0"/>
              </a:rPr>
              <a:t>init</a:t>
            </a:r>
            <a:r>
              <a:rPr lang="en-US" sz="5600" dirty="0" smtClean="0">
                <a:latin typeface="Times New Roman" panose="02020603050405020304" pitchFamily="18" charset="0"/>
                <a:cs typeface="Times New Roman" panose="02020603050405020304" pitchFamily="18" charset="0"/>
              </a:rPr>
              <a:t>__(self):</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super().__</a:t>
            </a:r>
            <a:r>
              <a:rPr lang="en-US" sz="5600" dirty="0" err="1" smtClean="0">
                <a:latin typeface="Times New Roman" panose="02020603050405020304" pitchFamily="18" charset="0"/>
                <a:cs typeface="Times New Roman" panose="02020603050405020304" pitchFamily="18" charset="0"/>
              </a:rPr>
              <a:t>init</a:t>
            </a:r>
            <a:r>
              <a:rPr lang="en-US" sz="5600" dirty="0" smtClean="0">
                <a:latin typeface="Times New Roman" panose="02020603050405020304" pitchFamily="18" charset="0"/>
                <a:cs typeface="Times New Roman" panose="02020603050405020304" pitchFamily="18" charset="0"/>
              </a:rPr>
              <a:t>__()</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self.initUI</a:t>
            </a:r>
            <a:r>
              <a:rPr lang="en-US" sz="5600" dirty="0" smtClean="0">
                <a:latin typeface="Times New Roman" panose="02020603050405020304" pitchFamily="18" charset="0"/>
                <a:cs typeface="Times New Roman" panose="02020603050405020304" pitchFamily="18" charset="0"/>
              </a:rPr>
              <a:t>()</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def</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initUI</a:t>
            </a:r>
            <a:r>
              <a:rPr lang="en-US" sz="5600" dirty="0" smtClean="0">
                <a:latin typeface="Times New Roman" panose="02020603050405020304" pitchFamily="18" charset="0"/>
                <a:cs typeface="Times New Roman" panose="02020603050405020304" pitchFamily="18" charset="0"/>
              </a:rPr>
              <a:t>(self):</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self.master.title</a:t>
            </a:r>
            <a:r>
              <a:rPr lang="en-US" sz="5600" dirty="0" smtClean="0">
                <a:latin typeface="Times New Roman" panose="02020603050405020304" pitchFamily="18" charset="0"/>
                <a:cs typeface="Times New Roman" panose="02020603050405020304" pitchFamily="18" charset="0"/>
              </a:rPr>
              <a:t>(“Lines”)</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self.pack(fill=</a:t>
            </a:r>
            <a:r>
              <a:rPr lang="en-US" sz="5600" dirty="0" err="1" smtClean="0">
                <a:latin typeface="Times New Roman" panose="02020603050405020304" pitchFamily="18" charset="0"/>
                <a:cs typeface="Times New Roman" panose="02020603050405020304" pitchFamily="18" charset="0"/>
              </a:rPr>
              <a:t>BOTH,expand</a:t>
            </a:r>
            <a:r>
              <a:rPr lang="en-US" sz="5600" dirty="0" smtClean="0">
                <a:latin typeface="Times New Roman" panose="02020603050405020304" pitchFamily="18" charset="0"/>
                <a:cs typeface="Times New Roman" panose="02020603050405020304" pitchFamily="18" charset="0"/>
              </a:rPr>
              <a:t>=1)</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canvas=Canvas(self)</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canvas.create_line</a:t>
            </a:r>
            <a:r>
              <a:rPr lang="en-US" sz="5600" dirty="0" smtClean="0">
                <a:latin typeface="Times New Roman" panose="02020603050405020304" pitchFamily="18" charset="0"/>
                <a:cs typeface="Times New Roman" panose="02020603050405020304" pitchFamily="18" charset="0"/>
              </a:rPr>
              <a:t>(15,25,200,25)</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canvas.create_line</a:t>
            </a:r>
            <a:r>
              <a:rPr lang="en-US" sz="5600" dirty="0" smtClean="0">
                <a:latin typeface="Times New Roman" panose="02020603050405020304" pitchFamily="18" charset="0"/>
                <a:cs typeface="Times New Roman" panose="02020603050405020304" pitchFamily="18" charset="0"/>
              </a:rPr>
              <a:t>(300,35,300,200,dash=(4,2))    </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canvas.create_line</a:t>
            </a:r>
            <a:r>
              <a:rPr lang="en-US" sz="5600" dirty="0" smtClean="0">
                <a:latin typeface="Times New Roman" panose="02020603050405020304" pitchFamily="18" charset="0"/>
                <a:cs typeface="Times New Roman" panose="02020603050405020304" pitchFamily="18" charset="0"/>
              </a:rPr>
              <a:t>(55,85,155,85,105,180,55,85)</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canvas.pack</a:t>
            </a:r>
            <a:r>
              <a:rPr lang="en-US" sz="5600" dirty="0" smtClean="0">
                <a:latin typeface="Times New Roman" panose="02020603050405020304" pitchFamily="18" charset="0"/>
                <a:cs typeface="Times New Roman" panose="02020603050405020304" pitchFamily="18" charset="0"/>
              </a:rPr>
              <a:t>(fill=</a:t>
            </a:r>
            <a:r>
              <a:rPr lang="en-US" sz="5600" dirty="0" err="1" smtClean="0">
                <a:latin typeface="Times New Roman" panose="02020603050405020304" pitchFamily="18" charset="0"/>
                <a:cs typeface="Times New Roman" panose="02020603050405020304" pitchFamily="18" charset="0"/>
              </a:rPr>
              <a:t>BOTH,expand</a:t>
            </a:r>
            <a:r>
              <a:rPr lang="en-US" sz="5600" dirty="0" smtClean="0">
                <a:latin typeface="Times New Roman" panose="02020603050405020304" pitchFamily="18" charset="0"/>
                <a:cs typeface="Times New Roman" panose="02020603050405020304" pitchFamily="18" charset="0"/>
              </a:rPr>
              <a:t>=1)</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def</a:t>
            </a:r>
            <a:r>
              <a:rPr lang="en-US" sz="5600" dirty="0" smtClean="0">
                <a:latin typeface="Times New Roman" panose="02020603050405020304" pitchFamily="18" charset="0"/>
                <a:cs typeface="Times New Roman" panose="02020603050405020304" pitchFamily="18" charset="0"/>
              </a:rPr>
              <a:t> main():</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root=</a:t>
            </a:r>
            <a:r>
              <a:rPr lang="en-US" sz="5600" dirty="0" err="1" smtClean="0">
                <a:latin typeface="Times New Roman" panose="02020603050405020304" pitchFamily="18" charset="0"/>
                <a:cs typeface="Times New Roman" panose="02020603050405020304" pitchFamily="18" charset="0"/>
              </a:rPr>
              <a:t>Tk</a:t>
            </a:r>
            <a:r>
              <a:rPr lang="en-US" sz="5600" dirty="0" smtClean="0">
                <a:latin typeface="Times New Roman" panose="02020603050405020304" pitchFamily="18" charset="0"/>
                <a:cs typeface="Times New Roman" panose="02020603050405020304" pitchFamily="18" charset="0"/>
              </a:rPr>
              <a:t>()</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ex=Example()</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root.geometry</a:t>
            </a:r>
            <a:r>
              <a:rPr lang="en-US" sz="5600" dirty="0" smtClean="0">
                <a:latin typeface="Times New Roman" panose="02020603050405020304" pitchFamily="18" charset="0"/>
                <a:cs typeface="Times New Roman" panose="02020603050405020304" pitchFamily="18" charset="0"/>
              </a:rPr>
              <a:t>(“400X250+300+300”)</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root.mainloop</a:t>
            </a:r>
            <a:r>
              <a:rPr lang="en-US" sz="5600" dirty="0" smtClean="0">
                <a:latin typeface="Times New Roman" panose="02020603050405020304" pitchFamily="18" charset="0"/>
                <a:cs typeface="Times New Roman" panose="02020603050405020304" pitchFamily="18" charset="0"/>
              </a:rPr>
              <a:t>()</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if __name__==‘__main__’:</a:t>
            </a:r>
          </a:p>
          <a:p>
            <a:pPr marL="109728"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main()</a:t>
            </a:r>
          </a:p>
          <a:p>
            <a:pPr marL="109728" indent="0">
              <a:buNone/>
            </a:pPr>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a:t>
            </a:r>
          </a:p>
          <a:p>
            <a:pPr marL="109728" indent="0">
              <a:buNone/>
            </a:pPr>
            <a:r>
              <a:rPr lang="en-US" sz="2200" dirty="0"/>
              <a:t> </a:t>
            </a:r>
            <a:r>
              <a:rPr lang="en-US" sz="2200" dirty="0" smtClean="0"/>
              <a:t>             </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 xmlns:p14="http://schemas.microsoft.com/office/powerpoint/2010/main" val="2963481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2633392" y="2372327"/>
            <a:ext cx="3877216" cy="2743583"/>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oval is any curve that resembles an ellipse.</a:t>
            </a:r>
          </a:p>
          <a:p>
            <a:r>
              <a:rPr lang="en-US" dirty="0" smtClean="0"/>
              <a:t>We can create an oval on a canvas “</a:t>
            </a:r>
            <a:r>
              <a:rPr lang="en-US" dirty="0" err="1" smtClean="0"/>
              <a:t>c”with</a:t>
            </a:r>
            <a:r>
              <a:rPr lang="en-US" dirty="0" smtClean="0"/>
              <a:t> the following method:</a:t>
            </a:r>
          </a:p>
          <a:p>
            <a:pPr marL="109728" indent="0">
              <a:buNone/>
            </a:pPr>
            <a:r>
              <a:rPr lang="en-US" dirty="0"/>
              <a:t> </a:t>
            </a:r>
            <a:r>
              <a:rPr lang="en-US" dirty="0" smtClean="0"/>
              <a:t>  id = </a:t>
            </a:r>
            <a:r>
              <a:rPr lang="en-US" dirty="0" err="1" smtClean="0"/>
              <a:t>C.create_oval</a:t>
            </a:r>
            <a:r>
              <a:rPr lang="en-US" dirty="0" smtClean="0"/>
              <a:t>(x0,y0,x1,y1,option,….)</a:t>
            </a:r>
          </a:p>
          <a:p>
            <a:pPr marL="109728" indent="0">
              <a:buNone/>
            </a:pPr>
            <a:r>
              <a:rPr lang="en-US" dirty="0"/>
              <a:t> </a:t>
            </a:r>
            <a:r>
              <a:rPr lang="en-US" dirty="0" smtClean="0"/>
              <a:t> This method returns the object ID of the new oval object on the canvas C.</a:t>
            </a:r>
            <a:endParaRPr lang="en-US" dirty="0"/>
          </a:p>
        </p:txBody>
      </p:sp>
      <p:sp>
        <p:nvSpPr>
          <p:cNvPr id="3" name="Title 2"/>
          <p:cNvSpPr>
            <a:spLocks noGrp="1"/>
          </p:cNvSpPr>
          <p:nvPr>
            <p:ph type="title"/>
          </p:nvPr>
        </p:nvSpPr>
        <p:spPr/>
        <p:txBody>
          <a:bodyPr/>
          <a:lstStyle/>
          <a:p>
            <a:r>
              <a:rPr lang="en-US" dirty="0" smtClean="0"/>
              <a:t>Drawing oval </a:t>
            </a:r>
            <a:endParaRPr lang="en-US" dirty="0"/>
          </a:p>
        </p:txBody>
      </p:sp>
    </p:spTree>
    <p:extLst>
      <p:ext uri="{BB962C8B-B14F-4D97-AF65-F5344CB8AC3E}">
        <p14:creationId xmlns="" xmlns:p14="http://schemas.microsoft.com/office/powerpoint/2010/main" val="19317754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following script draws a circle around the point (75,75) with the radius 25.</a:t>
            </a:r>
          </a:p>
          <a:p>
            <a:pPr marL="109728" indent="0">
              <a:buNone/>
            </a:pPr>
            <a:endParaRPr lang="en-US" dirty="0"/>
          </a:p>
          <a:p>
            <a:pPr marL="109728" indent="0">
              <a:buNone/>
            </a:pPr>
            <a:r>
              <a:rPr lang="en-US" sz="3800" dirty="0"/>
              <a:t>f</a:t>
            </a:r>
            <a:r>
              <a:rPr lang="en-US" sz="3800" dirty="0" smtClean="0"/>
              <a:t>rom </a:t>
            </a:r>
            <a:r>
              <a:rPr lang="en-US" sz="3800" dirty="0" err="1" smtClean="0"/>
              <a:t>tkinter</a:t>
            </a:r>
            <a:r>
              <a:rPr lang="en-US" sz="3800" dirty="0" smtClean="0"/>
              <a:t> import *</a:t>
            </a:r>
          </a:p>
          <a:p>
            <a:pPr marL="109728" indent="0">
              <a:buNone/>
            </a:pPr>
            <a:r>
              <a:rPr lang="en-US" sz="3800" dirty="0" err="1"/>
              <a:t>c</a:t>
            </a:r>
            <a:r>
              <a:rPr lang="en-US" sz="3800" dirty="0" err="1" smtClean="0"/>
              <a:t>anvas_width</a:t>
            </a:r>
            <a:r>
              <a:rPr lang="en-US" sz="3800" dirty="0" smtClean="0"/>
              <a:t>=190</a:t>
            </a:r>
          </a:p>
          <a:p>
            <a:pPr marL="109728" indent="0">
              <a:buNone/>
            </a:pPr>
            <a:r>
              <a:rPr lang="en-US" sz="3800" dirty="0" err="1" smtClean="0"/>
              <a:t>canvas_height</a:t>
            </a:r>
            <a:r>
              <a:rPr lang="en-US" sz="3800" dirty="0" smtClean="0"/>
              <a:t> =150</a:t>
            </a:r>
          </a:p>
          <a:p>
            <a:pPr marL="109728" indent="0">
              <a:buNone/>
            </a:pPr>
            <a:r>
              <a:rPr lang="en-US" sz="3800" dirty="0"/>
              <a:t>m</a:t>
            </a:r>
            <a:r>
              <a:rPr lang="en-US" sz="3800" dirty="0" smtClean="0"/>
              <a:t>aster=</a:t>
            </a:r>
            <a:r>
              <a:rPr lang="en-US" sz="3800" dirty="0" err="1" smtClean="0"/>
              <a:t>Tk</a:t>
            </a:r>
            <a:r>
              <a:rPr lang="en-US" sz="3800" dirty="0" smtClean="0"/>
              <a:t>()</a:t>
            </a:r>
          </a:p>
          <a:p>
            <a:pPr marL="109728" indent="0">
              <a:buNone/>
            </a:pPr>
            <a:r>
              <a:rPr lang="en-US" sz="2600" dirty="0" smtClean="0"/>
              <a:t>w=Canvas(</a:t>
            </a:r>
            <a:r>
              <a:rPr lang="en-US" sz="2600" dirty="0" err="1" smtClean="0"/>
              <a:t>master,width</a:t>
            </a:r>
            <a:r>
              <a:rPr lang="en-US" sz="2600" dirty="0" smtClean="0"/>
              <a:t>=</a:t>
            </a:r>
            <a:r>
              <a:rPr lang="en-US" sz="2600" dirty="0" err="1" smtClean="0"/>
              <a:t>canvas_width,height</a:t>
            </a:r>
            <a:r>
              <a:rPr lang="en-US" sz="2600" dirty="0" smtClean="0"/>
              <a:t>=</a:t>
            </a:r>
            <a:r>
              <a:rPr lang="en-US" sz="2600" dirty="0" err="1" smtClean="0"/>
              <a:t>canvas_height</a:t>
            </a:r>
            <a:r>
              <a:rPr lang="en-US" sz="2600" dirty="0" smtClean="0"/>
              <a:t>)</a:t>
            </a:r>
          </a:p>
          <a:p>
            <a:pPr marL="109728" indent="0">
              <a:buNone/>
            </a:pPr>
            <a:r>
              <a:rPr lang="en-US" sz="3800" dirty="0" err="1" smtClean="0"/>
              <a:t>w.pack</a:t>
            </a:r>
            <a:r>
              <a:rPr lang="en-US" sz="3800" dirty="0" smtClean="0"/>
              <a:t>()</a:t>
            </a:r>
          </a:p>
          <a:p>
            <a:pPr marL="109728" indent="0">
              <a:buNone/>
            </a:pPr>
            <a:r>
              <a:rPr lang="en-US" sz="3800" dirty="0" err="1" smtClean="0"/>
              <a:t>w.create_oval</a:t>
            </a:r>
            <a:r>
              <a:rPr lang="en-US" sz="3800" dirty="0" smtClean="0"/>
              <a:t>(50,50,100,100)</a:t>
            </a:r>
          </a:p>
          <a:p>
            <a:pPr marL="109728" indent="0">
              <a:buNone/>
            </a:pPr>
            <a:r>
              <a:rPr lang="en-US" sz="3800" dirty="0" err="1"/>
              <a:t>m</a:t>
            </a:r>
            <a:r>
              <a:rPr lang="en-US" sz="3800" dirty="0" err="1" smtClean="0"/>
              <a:t>ainloop</a:t>
            </a:r>
            <a:r>
              <a:rPr lang="en-US" sz="3800" dirty="0" smtClean="0"/>
              <a:t>()</a:t>
            </a:r>
            <a:endParaRPr lang="en-US" sz="3800"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 xmlns:p14="http://schemas.microsoft.com/office/powerpoint/2010/main" val="36723704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3614604" y="2843881"/>
            <a:ext cx="1914792" cy="1800476"/>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import re</a:t>
            </a:r>
          </a:p>
          <a:p>
            <a:pPr marL="109728" indent="0">
              <a:buNone/>
            </a:pPr>
            <a:endParaRPr lang="en-US" dirty="0"/>
          </a:p>
          <a:p>
            <a:pPr marL="109728" indent="0">
              <a:buNone/>
            </a:pPr>
            <a:r>
              <a:rPr lang="en-US" dirty="0" smtClean="0"/>
              <a:t>txt = “The rain in Spain”</a:t>
            </a:r>
          </a:p>
          <a:p>
            <a:pPr marL="109728" indent="0">
              <a:buNone/>
            </a:pPr>
            <a:r>
              <a:rPr lang="en-US" dirty="0" smtClean="0"/>
              <a:t>x = </a:t>
            </a:r>
            <a:r>
              <a:rPr lang="en-US" dirty="0" err="1" smtClean="0"/>
              <a:t>re.split</a:t>
            </a:r>
            <a:r>
              <a:rPr lang="en-US" dirty="0" smtClean="0"/>
              <a:t>(“\s”, txt)</a:t>
            </a:r>
          </a:p>
          <a:p>
            <a:pPr marL="109728" indent="0">
              <a:buNone/>
            </a:pPr>
            <a:r>
              <a:rPr lang="en-US" dirty="0"/>
              <a:t>p</a:t>
            </a:r>
            <a:r>
              <a:rPr lang="en-US" dirty="0" smtClean="0"/>
              <a:t>rint(x)</a:t>
            </a:r>
          </a:p>
          <a:p>
            <a:pPr marL="109728" indent="0">
              <a:buNone/>
            </a:pPr>
            <a:endParaRPr lang="en-US" dirty="0" smtClean="0"/>
          </a:p>
          <a:p>
            <a:pPr marL="109728" indent="0">
              <a:buNone/>
            </a:pPr>
            <a:r>
              <a:rPr lang="en-US" b="1" u="sng" dirty="0" smtClean="0"/>
              <a:t>OUTPUT</a:t>
            </a:r>
          </a:p>
          <a:p>
            <a:pPr marL="109728" indent="0">
              <a:buNone/>
            </a:pPr>
            <a:r>
              <a:rPr lang="en-US" dirty="0" smtClean="0"/>
              <a:t>[‘The’, ‘rain’, ‘in’, ‘Spain’]  </a:t>
            </a:r>
            <a:endParaRPr lang="en-US" dirty="0"/>
          </a:p>
        </p:txBody>
      </p:sp>
      <p:sp>
        <p:nvSpPr>
          <p:cNvPr id="3" name="Title 2"/>
          <p:cNvSpPr>
            <a:spLocks noGrp="1"/>
          </p:cNvSpPr>
          <p:nvPr>
            <p:ph type="title"/>
          </p:nvPr>
        </p:nvSpPr>
        <p:spPr/>
        <p:txBody>
          <a:bodyPr/>
          <a:lstStyle/>
          <a:p>
            <a:r>
              <a:rPr lang="en-US" dirty="0" smtClean="0"/>
              <a:t>The split( ) function </a:t>
            </a:r>
            <a:endParaRPr lang="en-US" dirty="0"/>
          </a:p>
        </p:txBody>
      </p:sp>
    </p:spTree>
    <p:extLst>
      <p:ext uri="{BB962C8B-B14F-4D97-AF65-F5344CB8AC3E}">
        <p14:creationId xmlns="" xmlns:p14="http://schemas.microsoft.com/office/powerpoint/2010/main" val="28854986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a:t>
            </a:r>
            <a:r>
              <a:rPr lang="en-US" dirty="0" smtClean="0"/>
              <a:t>rom </a:t>
            </a:r>
            <a:r>
              <a:rPr lang="en-US" dirty="0" err="1" smtClean="0"/>
              <a:t>tkinter</a:t>
            </a:r>
            <a:r>
              <a:rPr lang="en-US" dirty="0" smtClean="0"/>
              <a:t> import *</a:t>
            </a:r>
          </a:p>
          <a:p>
            <a:pPr marL="109728" indent="0">
              <a:buNone/>
            </a:pPr>
            <a:r>
              <a:rPr lang="en-US" dirty="0"/>
              <a:t>m</a:t>
            </a:r>
            <a:r>
              <a:rPr lang="en-US" dirty="0" smtClean="0"/>
              <a:t>aster=</a:t>
            </a:r>
            <a:r>
              <a:rPr lang="en-US" dirty="0" err="1" smtClean="0"/>
              <a:t>Tk</a:t>
            </a:r>
            <a:r>
              <a:rPr lang="en-US" dirty="0" smtClean="0"/>
              <a:t>()</a:t>
            </a:r>
          </a:p>
          <a:p>
            <a:pPr marL="109728" indent="0">
              <a:buNone/>
            </a:pPr>
            <a:r>
              <a:rPr lang="en-US" dirty="0" smtClean="0"/>
              <a:t>w=Canvas(</a:t>
            </a:r>
            <a:r>
              <a:rPr lang="en-US" dirty="0" err="1" smtClean="0"/>
              <a:t>master,width</a:t>
            </a:r>
            <a:r>
              <a:rPr lang="en-US" dirty="0" smtClean="0"/>
              <a:t>=250,height=200)</a:t>
            </a:r>
          </a:p>
          <a:p>
            <a:pPr marL="109728" indent="0">
              <a:buNone/>
            </a:pPr>
            <a:r>
              <a:rPr lang="en-US" sz="2000" dirty="0" err="1" smtClean="0"/>
              <a:t>w.create_rectangle</a:t>
            </a:r>
            <a:r>
              <a:rPr lang="en-US" sz="2000" dirty="0" smtClean="0"/>
              <a:t>(0,0,100,100,fill=“</a:t>
            </a:r>
            <a:r>
              <a:rPr lang="en-US" sz="2000" dirty="0" err="1" smtClean="0"/>
              <a:t>blue”,outline</a:t>
            </a:r>
            <a:r>
              <a:rPr lang="en-US" sz="2000" dirty="0" smtClean="0"/>
              <a:t>=‘blue’)</a:t>
            </a:r>
          </a:p>
          <a:p>
            <a:pPr marL="109728" indent="0">
              <a:buNone/>
            </a:pPr>
            <a:r>
              <a:rPr lang="en-US" sz="2000" dirty="0" err="1" smtClean="0"/>
              <a:t>w.create_rectangle</a:t>
            </a:r>
            <a:r>
              <a:rPr lang="en-US" sz="2000" dirty="0" smtClean="0"/>
              <a:t>(50,50,100,100,fill=“</a:t>
            </a:r>
            <a:r>
              <a:rPr lang="en-US" sz="2000" dirty="0" err="1" smtClean="0"/>
              <a:t>red”,outline</a:t>
            </a:r>
            <a:r>
              <a:rPr lang="en-US" sz="2000" dirty="0" smtClean="0"/>
              <a:t>=‘blue’)</a:t>
            </a:r>
          </a:p>
          <a:p>
            <a:pPr marL="109728" indent="0">
              <a:buNone/>
            </a:pPr>
            <a:r>
              <a:rPr lang="en-US" sz="2000" dirty="0" err="1" smtClean="0"/>
              <a:t>w.pack</a:t>
            </a:r>
            <a:r>
              <a:rPr lang="en-US" sz="2000" dirty="0" smtClean="0"/>
              <a:t>()</a:t>
            </a:r>
          </a:p>
          <a:p>
            <a:pPr marL="109728" indent="0">
              <a:buNone/>
            </a:pPr>
            <a:r>
              <a:rPr lang="en-US" sz="2000" dirty="0" err="1"/>
              <a:t>m</a:t>
            </a:r>
            <a:r>
              <a:rPr lang="en-US" sz="2000" dirty="0" err="1" smtClean="0"/>
              <a:t>aster.mainloop</a:t>
            </a:r>
            <a:r>
              <a:rPr lang="en-US" sz="2000" dirty="0" smtClean="0"/>
              <a:t>()</a:t>
            </a:r>
            <a:endParaRPr lang="en-US" sz="2000" dirty="0"/>
          </a:p>
        </p:txBody>
      </p:sp>
      <p:sp>
        <p:nvSpPr>
          <p:cNvPr id="3" name="Title 2"/>
          <p:cNvSpPr>
            <a:spLocks noGrp="1"/>
          </p:cNvSpPr>
          <p:nvPr>
            <p:ph type="title"/>
          </p:nvPr>
        </p:nvSpPr>
        <p:spPr/>
        <p:txBody>
          <a:bodyPr/>
          <a:lstStyle/>
          <a:p>
            <a:r>
              <a:rPr lang="en-US" dirty="0" smtClean="0"/>
              <a:t>Drawing Rectangle</a:t>
            </a:r>
            <a:endParaRPr lang="en-US" dirty="0"/>
          </a:p>
        </p:txBody>
      </p:sp>
    </p:spTree>
    <p:extLst>
      <p:ext uri="{BB962C8B-B14F-4D97-AF65-F5344CB8AC3E}">
        <p14:creationId xmlns="" xmlns:p14="http://schemas.microsoft.com/office/powerpoint/2010/main" val="32868786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3333577" y="2572380"/>
            <a:ext cx="2476846" cy="2343477"/>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smtClean="0"/>
              <a:t>from </a:t>
            </a:r>
            <a:r>
              <a:rPr lang="en-US" dirty="0" err="1" smtClean="0"/>
              <a:t>tkinter</a:t>
            </a:r>
            <a:r>
              <a:rPr lang="en-US" dirty="0" smtClean="0"/>
              <a:t> import *</a:t>
            </a:r>
          </a:p>
          <a:p>
            <a:pPr marL="109728" indent="0">
              <a:buNone/>
            </a:pPr>
            <a:r>
              <a:rPr lang="en-US" dirty="0"/>
              <a:t>i</a:t>
            </a:r>
            <a:r>
              <a:rPr lang="en-US" dirty="0" smtClean="0"/>
              <a:t>mport </a:t>
            </a:r>
            <a:r>
              <a:rPr lang="en-US" dirty="0" err="1" smtClean="0"/>
              <a:t>tkinter</a:t>
            </a:r>
            <a:endParaRPr lang="en-US" dirty="0" smtClean="0"/>
          </a:p>
          <a:p>
            <a:pPr marL="109728" indent="0">
              <a:buNone/>
            </a:pPr>
            <a:r>
              <a:rPr lang="en-US" dirty="0" smtClean="0"/>
              <a:t>master=</a:t>
            </a:r>
            <a:r>
              <a:rPr lang="en-US" dirty="0" err="1" smtClean="0"/>
              <a:t>tkinter.Tk</a:t>
            </a:r>
            <a:r>
              <a:rPr lang="en-US" dirty="0" smtClean="0"/>
              <a:t>()</a:t>
            </a:r>
          </a:p>
          <a:p>
            <a:pPr marL="109728" indent="0">
              <a:buNone/>
            </a:pPr>
            <a:r>
              <a:rPr lang="en-US" dirty="0" err="1" smtClean="0"/>
              <a:t>def</a:t>
            </a:r>
            <a:r>
              <a:rPr lang="en-US" dirty="0" smtClean="0"/>
              <a:t> create_arc1():</a:t>
            </a:r>
          </a:p>
          <a:p>
            <a:pPr marL="109728" indent="0">
              <a:buNone/>
            </a:pPr>
            <a:r>
              <a:rPr lang="en-US" dirty="0"/>
              <a:t> </a:t>
            </a:r>
            <a:r>
              <a:rPr lang="en-US" dirty="0" smtClean="0"/>
              <a:t>   </a:t>
            </a:r>
            <a:r>
              <a:rPr lang="en-US" sz="2000" dirty="0" smtClean="0"/>
              <a:t>canvas=</a:t>
            </a:r>
            <a:r>
              <a:rPr lang="en-US" sz="2000" dirty="0" err="1" smtClean="0"/>
              <a:t>tkinter.Canvas</a:t>
            </a:r>
            <a:r>
              <a:rPr lang="en-US" sz="2000" dirty="0" smtClean="0"/>
              <a:t>(</a:t>
            </a:r>
            <a:r>
              <a:rPr lang="en-US" sz="2000" dirty="0" err="1" smtClean="0"/>
              <a:t>master,width</a:t>
            </a:r>
            <a:r>
              <a:rPr lang="en-US" sz="2000" dirty="0" smtClean="0"/>
              <a:t>=250,height=300)  </a:t>
            </a:r>
          </a:p>
          <a:p>
            <a:pPr marL="109728" indent="0">
              <a:buNone/>
            </a:pPr>
            <a:r>
              <a:rPr lang="en-US" sz="2000" dirty="0"/>
              <a:t> </a:t>
            </a:r>
            <a:r>
              <a:rPr lang="en-US" sz="2000" dirty="0" smtClean="0"/>
              <a:t>    </a:t>
            </a:r>
            <a:r>
              <a:rPr lang="en-US" sz="2000" dirty="0" err="1" smtClean="0"/>
              <a:t>canvas.pack</a:t>
            </a:r>
            <a:r>
              <a:rPr lang="en-US" sz="2000" dirty="0" smtClean="0"/>
              <a:t>()</a:t>
            </a:r>
          </a:p>
          <a:p>
            <a:pPr marL="109728" indent="0">
              <a:buNone/>
            </a:pPr>
            <a:r>
              <a:rPr lang="en-US" sz="2000" dirty="0" smtClean="0"/>
              <a:t>     x1_value=input(“Please enter x1 arc value:”)</a:t>
            </a:r>
          </a:p>
          <a:p>
            <a:pPr marL="109728" indent="0">
              <a:buNone/>
            </a:pPr>
            <a:r>
              <a:rPr lang="en-US" sz="2000" dirty="0" smtClean="0"/>
              <a:t>     x1=</a:t>
            </a:r>
            <a:r>
              <a:rPr lang="en-US" sz="2000" dirty="0" err="1" smtClean="0"/>
              <a:t>int</a:t>
            </a:r>
            <a:r>
              <a:rPr lang="en-US" sz="2000" dirty="0" smtClean="0"/>
              <a:t>(x1_value)</a:t>
            </a:r>
          </a:p>
          <a:p>
            <a:pPr marL="109728" indent="0">
              <a:buNone/>
            </a:pPr>
            <a:r>
              <a:rPr lang="en-US" sz="2000" dirty="0" smtClean="0"/>
              <a:t>     y1_value=input(“Please enter y1 arc value:”)</a:t>
            </a:r>
          </a:p>
          <a:p>
            <a:pPr marL="109728" indent="0">
              <a:buNone/>
            </a:pPr>
            <a:r>
              <a:rPr lang="en-US" sz="2000" dirty="0" smtClean="0"/>
              <a:t>     y1=</a:t>
            </a:r>
            <a:r>
              <a:rPr lang="en-US" sz="2000" dirty="0" err="1" smtClean="0"/>
              <a:t>int</a:t>
            </a:r>
            <a:r>
              <a:rPr lang="en-US" sz="2000" dirty="0" smtClean="0"/>
              <a:t>(y1_value)</a:t>
            </a:r>
          </a:p>
          <a:p>
            <a:pPr marL="109728" indent="0">
              <a:buNone/>
            </a:pPr>
            <a:r>
              <a:rPr lang="en-US" sz="2000" dirty="0" smtClean="0"/>
              <a:t>     x2_value=input</a:t>
            </a:r>
            <a:r>
              <a:rPr lang="en-US" sz="2000" dirty="0"/>
              <a:t>(“Please enter </a:t>
            </a:r>
            <a:r>
              <a:rPr lang="en-US" sz="2000" dirty="0" smtClean="0"/>
              <a:t>x2 </a:t>
            </a:r>
            <a:r>
              <a:rPr lang="en-US" sz="2000" dirty="0"/>
              <a:t>arc value:”)</a:t>
            </a:r>
          </a:p>
          <a:p>
            <a:pPr marL="109728" indent="0">
              <a:buNone/>
            </a:pPr>
            <a:r>
              <a:rPr lang="en-US" sz="2000" dirty="0" smtClean="0"/>
              <a:t>     x2=</a:t>
            </a:r>
            <a:r>
              <a:rPr lang="en-US" sz="2000" dirty="0" err="1" smtClean="0"/>
              <a:t>int</a:t>
            </a:r>
            <a:r>
              <a:rPr lang="en-US" sz="2000" dirty="0" smtClean="0"/>
              <a:t>(x2_value)</a:t>
            </a:r>
          </a:p>
          <a:p>
            <a:pPr marL="109728" indent="0">
              <a:buNone/>
            </a:pPr>
            <a:r>
              <a:rPr lang="en-US" sz="2000" dirty="0" smtClean="0"/>
              <a:t>     y2_value=input</a:t>
            </a:r>
            <a:r>
              <a:rPr lang="en-US" sz="2000" dirty="0"/>
              <a:t>(“Please enter </a:t>
            </a:r>
            <a:r>
              <a:rPr lang="en-US" sz="2000" dirty="0" smtClean="0"/>
              <a:t>y2 </a:t>
            </a:r>
            <a:r>
              <a:rPr lang="en-US" sz="2000" dirty="0"/>
              <a:t>arc value:”)</a:t>
            </a:r>
          </a:p>
          <a:p>
            <a:pPr marL="109728" indent="0">
              <a:buNone/>
            </a:pPr>
            <a:r>
              <a:rPr lang="en-US" sz="2000" dirty="0" smtClean="0"/>
              <a:t>     y2=</a:t>
            </a:r>
            <a:r>
              <a:rPr lang="en-US" sz="2000" dirty="0" err="1" smtClean="0"/>
              <a:t>int</a:t>
            </a:r>
            <a:r>
              <a:rPr lang="en-US" sz="2000" dirty="0" smtClean="0"/>
              <a:t>(y2_value)</a:t>
            </a:r>
          </a:p>
          <a:p>
            <a:pPr marL="109728" indent="0">
              <a:buNone/>
            </a:pPr>
            <a:r>
              <a:rPr lang="en-US" sz="2000" dirty="0" smtClean="0"/>
              <a:t>     </a:t>
            </a:r>
            <a:r>
              <a:rPr lang="en-US" sz="2000" dirty="0" err="1" smtClean="0"/>
              <a:t>canvas.create_arc</a:t>
            </a:r>
            <a:r>
              <a:rPr lang="en-US" sz="2000" dirty="0" smtClean="0"/>
              <a:t>(x1,y1,x2,y2)</a:t>
            </a:r>
          </a:p>
          <a:p>
            <a:pPr marL="109728" indent="0">
              <a:buNone/>
            </a:pPr>
            <a:r>
              <a:rPr lang="en-US" sz="2000" dirty="0"/>
              <a:t>b</a:t>
            </a:r>
            <a:r>
              <a:rPr lang="en-US" sz="2000" dirty="0" smtClean="0"/>
              <a:t>utton=</a:t>
            </a:r>
            <a:r>
              <a:rPr lang="en-US" sz="2000" dirty="0" err="1" smtClean="0"/>
              <a:t>tkinter.Button</a:t>
            </a:r>
            <a:r>
              <a:rPr lang="en-US" sz="2000" dirty="0" smtClean="0"/>
              <a:t>(</a:t>
            </a:r>
            <a:r>
              <a:rPr lang="en-US" sz="2000" dirty="0" err="1" smtClean="0"/>
              <a:t>master,text</a:t>
            </a:r>
            <a:r>
              <a:rPr lang="en-US" sz="2000" dirty="0" smtClean="0"/>
              <a:t>=“Create </a:t>
            </a:r>
            <a:r>
              <a:rPr lang="en-US" sz="2000" dirty="0" err="1" smtClean="0"/>
              <a:t>Arc”,command</a:t>
            </a:r>
            <a:r>
              <a:rPr lang="en-US" sz="2000" dirty="0" smtClean="0"/>
              <a:t>=create_arc1).pack()</a:t>
            </a:r>
          </a:p>
          <a:p>
            <a:pPr marL="109728" indent="0">
              <a:buNone/>
            </a:pPr>
            <a:r>
              <a:rPr lang="en-US" sz="2000" dirty="0" err="1"/>
              <a:t>m</a:t>
            </a:r>
            <a:r>
              <a:rPr lang="en-US" sz="2000" dirty="0" err="1" smtClean="0"/>
              <a:t>aster.mainloop</a:t>
            </a:r>
            <a:r>
              <a:rPr lang="en-US" sz="2000" dirty="0" smtClean="0"/>
              <a:t>()</a:t>
            </a:r>
            <a:endParaRPr lang="en-US" sz="2000" dirty="0"/>
          </a:p>
          <a:p>
            <a:pPr marL="109728" indent="0">
              <a:buNone/>
            </a:pPr>
            <a:endParaRPr lang="en-US" sz="2000" dirty="0"/>
          </a:p>
          <a:p>
            <a:pPr marL="109728" indent="0">
              <a:buNone/>
            </a:pPr>
            <a:endParaRPr lang="en-US" sz="2000" dirty="0" smtClean="0"/>
          </a:p>
          <a:p>
            <a:pPr marL="109728" indent="0">
              <a:buNone/>
            </a:pPr>
            <a:endParaRPr lang="en-US" dirty="0"/>
          </a:p>
        </p:txBody>
      </p:sp>
      <p:sp>
        <p:nvSpPr>
          <p:cNvPr id="3" name="Title 2"/>
          <p:cNvSpPr>
            <a:spLocks noGrp="1"/>
          </p:cNvSpPr>
          <p:nvPr>
            <p:ph type="title"/>
          </p:nvPr>
        </p:nvSpPr>
        <p:spPr/>
        <p:txBody>
          <a:bodyPr/>
          <a:lstStyle/>
          <a:p>
            <a:r>
              <a:rPr lang="en-US" dirty="0" smtClean="0"/>
              <a:t>Drawing arc</a:t>
            </a:r>
            <a:endParaRPr lang="en-US" dirty="0"/>
          </a:p>
        </p:txBody>
      </p:sp>
    </p:spTree>
    <p:extLst>
      <p:ext uri="{BB962C8B-B14F-4D97-AF65-F5344CB8AC3E}">
        <p14:creationId xmlns="" xmlns:p14="http://schemas.microsoft.com/office/powerpoint/2010/main" val="40469624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png"/>
          <p:cNvPicPr>
            <a:picLocks noGrp="1" noChangeAspect="1"/>
          </p:cNvPicPr>
          <p:nvPr>
            <p:ph idx="1"/>
          </p:nvPr>
        </p:nvPicPr>
        <p:blipFill>
          <a:blip r:embed="rId2"/>
          <a:stretch>
            <a:fillRect/>
          </a:stretch>
        </p:blipFill>
        <p:spPr>
          <a:xfrm>
            <a:off x="3124200" y="1219200"/>
            <a:ext cx="1171739" cy="638264"/>
          </a:xfrm>
        </p:spPr>
      </p:pic>
      <p:sp>
        <p:nvSpPr>
          <p:cNvPr id="3" name="Title 2"/>
          <p:cNvSpPr>
            <a:spLocks noGrp="1"/>
          </p:cNvSpPr>
          <p:nvPr>
            <p:ph type="title"/>
          </p:nvPr>
        </p:nvSpPr>
        <p:spPr/>
        <p:txBody>
          <a:bodyPr/>
          <a:lstStyle/>
          <a:p>
            <a:r>
              <a:rPr lang="en-US" dirty="0" smtClean="0"/>
              <a:t>Output</a:t>
            </a:r>
            <a:endParaRPr lang="en-US" dirty="0"/>
          </a:p>
        </p:txBody>
      </p:sp>
      <p:pic>
        <p:nvPicPr>
          <p:cNvPr id="6" name="Picture 5" descr="Untitled.png"/>
          <p:cNvPicPr>
            <a:picLocks noChangeAspect="1"/>
          </p:cNvPicPr>
          <p:nvPr/>
        </p:nvPicPr>
        <p:blipFill>
          <a:blip r:embed="rId3"/>
          <a:stretch>
            <a:fillRect/>
          </a:stretch>
        </p:blipFill>
        <p:spPr>
          <a:xfrm>
            <a:off x="2667000" y="2133600"/>
            <a:ext cx="2295846" cy="866896"/>
          </a:xfrm>
          <a:prstGeom prst="rect">
            <a:avLst/>
          </a:prstGeom>
        </p:spPr>
      </p:pic>
      <p:pic>
        <p:nvPicPr>
          <p:cNvPr id="7" name="Picture 6" descr="Untitled.png"/>
          <p:cNvPicPr>
            <a:picLocks noChangeAspect="1"/>
          </p:cNvPicPr>
          <p:nvPr/>
        </p:nvPicPr>
        <p:blipFill>
          <a:blip r:embed="rId4"/>
          <a:stretch>
            <a:fillRect/>
          </a:stretch>
        </p:blipFill>
        <p:spPr>
          <a:xfrm>
            <a:off x="2743200" y="3124200"/>
            <a:ext cx="2438741" cy="352474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GUI stands for Graphical User Interface.</a:t>
            </a:r>
          </a:p>
          <a:p>
            <a:r>
              <a:rPr lang="en-US" dirty="0" smtClean="0"/>
              <a:t>A GUI allows a user to interact with a computer program using a pointing device that manipulates small pictures on a computer screen.</a:t>
            </a:r>
          </a:p>
          <a:p>
            <a:r>
              <a:rPr lang="en-US" dirty="0" smtClean="0"/>
              <a:t>The small pictures are called </a:t>
            </a:r>
            <a:r>
              <a:rPr lang="en-US" b="1" dirty="0" smtClean="0"/>
              <a:t>icons</a:t>
            </a:r>
            <a:r>
              <a:rPr lang="en-US" dirty="0" smtClean="0"/>
              <a:t> or </a:t>
            </a:r>
            <a:r>
              <a:rPr lang="en-US" b="1" dirty="0" smtClean="0"/>
              <a:t>widgets</a:t>
            </a:r>
            <a:r>
              <a:rPr lang="en-US" dirty="0" smtClean="0"/>
              <a:t>.</a:t>
            </a:r>
          </a:p>
          <a:p>
            <a:r>
              <a:rPr lang="en-US" dirty="0" smtClean="0"/>
              <a:t>The programs that use a graphical user interface are called as “GUI programs”.</a:t>
            </a:r>
            <a:endParaRPr lang="en-US" dirty="0"/>
          </a:p>
        </p:txBody>
      </p:sp>
      <p:sp>
        <p:nvSpPr>
          <p:cNvPr id="3" name="Title 2"/>
          <p:cNvSpPr>
            <a:spLocks noGrp="1"/>
          </p:cNvSpPr>
          <p:nvPr>
            <p:ph type="title"/>
          </p:nvPr>
        </p:nvSpPr>
        <p:spPr/>
        <p:txBody>
          <a:bodyPr/>
          <a:lstStyle/>
          <a:p>
            <a:r>
              <a:rPr lang="en-US" dirty="0" smtClean="0"/>
              <a:t>GUI Programming in Python</a:t>
            </a:r>
            <a:endParaRPr lang="en-US" dirty="0"/>
          </a:p>
        </p:txBody>
      </p:sp>
    </p:spTree>
    <p:extLst>
      <p:ext uri="{BB962C8B-B14F-4D97-AF65-F5344CB8AC3E}">
        <p14:creationId xmlns="" xmlns:p14="http://schemas.microsoft.com/office/powerpoint/2010/main" val="394145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Tkinter</a:t>
            </a:r>
            <a:r>
              <a:rPr lang="en-US" dirty="0" smtClean="0"/>
              <a:t> is the Python interface to the </a:t>
            </a:r>
            <a:r>
              <a:rPr lang="en-US" dirty="0" err="1" smtClean="0"/>
              <a:t>Tk</a:t>
            </a:r>
            <a:r>
              <a:rPr lang="en-US" dirty="0" smtClean="0"/>
              <a:t> GUI toolkit.</a:t>
            </a:r>
          </a:p>
          <a:p>
            <a:r>
              <a:rPr lang="en-US" dirty="0" smtClean="0"/>
              <a:t>It is developed by John</a:t>
            </a:r>
          </a:p>
          <a:p>
            <a:r>
              <a:rPr lang="en-US" dirty="0" err="1" smtClean="0"/>
              <a:t>Tkinter</a:t>
            </a:r>
            <a:r>
              <a:rPr lang="en-US" dirty="0" smtClean="0"/>
              <a:t> is included with standard </a:t>
            </a:r>
            <a:r>
              <a:rPr lang="en-US" dirty="0" err="1" smtClean="0"/>
              <a:t>Linux,Microsoft</a:t>
            </a:r>
            <a:r>
              <a:rPr lang="en-US" dirty="0" smtClean="0"/>
              <a:t> Windows and Mac OS X installs of Python.</a:t>
            </a:r>
          </a:p>
          <a:p>
            <a:r>
              <a:rPr lang="en-US" dirty="0" err="1" smtClean="0"/>
              <a:t>Tkinter</a:t>
            </a:r>
            <a:r>
              <a:rPr lang="en-US" dirty="0" smtClean="0"/>
              <a:t> is free software released under a Python license.</a:t>
            </a:r>
          </a:p>
          <a:p>
            <a:r>
              <a:rPr lang="en-US" dirty="0" err="1" smtClean="0"/>
              <a:t>Tkinter</a:t>
            </a:r>
            <a:r>
              <a:rPr lang="en-US" dirty="0" smtClean="0"/>
              <a:t> provides a powerful object-oriented interface to the </a:t>
            </a:r>
            <a:r>
              <a:rPr lang="en-US" dirty="0" err="1" smtClean="0"/>
              <a:t>Tk</a:t>
            </a:r>
            <a:r>
              <a:rPr lang="en-US" dirty="0" smtClean="0"/>
              <a:t> GUI toolkit.</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Tkinter</a:t>
            </a:r>
            <a:endParaRPr lang="en-US" dirty="0"/>
          </a:p>
        </p:txBody>
      </p:sp>
    </p:spTree>
    <p:extLst>
      <p:ext uri="{BB962C8B-B14F-4D97-AF65-F5344CB8AC3E}">
        <p14:creationId xmlns="" xmlns:p14="http://schemas.microsoft.com/office/powerpoint/2010/main" val="146352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Creating a GUI application using </a:t>
            </a:r>
            <a:r>
              <a:rPr lang="en-US" dirty="0" err="1" smtClean="0"/>
              <a:t>Tkinter</a:t>
            </a:r>
            <a:r>
              <a:rPr lang="en-US" dirty="0" smtClean="0"/>
              <a:t> is an easy task.</a:t>
            </a:r>
          </a:p>
          <a:p>
            <a:r>
              <a:rPr lang="en-US" dirty="0" smtClean="0"/>
              <a:t>The steps are:</a:t>
            </a:r>
          </a:p>
          <a:p>
            <a:pPr>
              <a:buFont typeface="Wingdings" panose="05000000000000000000" pitchFamily="2" charset="2"/>
              <a:buChar char="Ø"/>
            </a:pPr>
            <a:r>
              <a:rPr lang="en-US" sz="2400" dirty="0" smtClean="0"/>
              <a:t>Import the </a:t>
            </a:r>
            <a:r>
              <a:rPr lang="en-US" sz="2400" dirty="0" err="1" smtClean="0"/>
              <a:t>Tkinter</a:t>
            </a:r>
            <a:r>
              <a:rPr lang="en-US" sz="2400" dirty="0" smtClean="0"/>
              <a:t> module.</a:t>
            </a:r>
          </a:p>
          <a:p>
            <a:pPr>
              <a:buFont typeface="Wingdings" panose="05000000000000000000" pitchFamily="2" charset="2"/>
              <a:buChar char="Ø"/>
            </a:pPr>
            <a:r>
              <a:rPr lang="en-US" sz="2400" dirty="0" smtClean="0"/>
              <a:t>Create the GUI application main window.</a:t>
            </a:r>
          </a:p>
          <a:p>
            <a:pPr>
              <a:buFont typeface="Wingdings" panose="05000000000000000000" pitchFamily="2" charset="2"/>
              <a:buChar char="Ø"/>
            </a:pPr>
            <a:r>
              <a:rPr lang="en-US" sz="2400" dirty="0" smtClean="0"/>
              <a:t>Add one or more of widgets to the GUI application.</a:t>
            </a:r>
          </a:p>
          <a:p>
            <a:pPr>
              <a:buFont typeface="Wingdings" panose="05000000000000000000" pitchFamily="2" charset="2"/>
              <a:buChar char="Ø"/>
            </a:pPr>
            <a:r>
              <a:rPr lang="en-US" sz="2400" dirty="0" smtClean="0"/>
              <a:t>Enter the main event loop to take action against each event triggered by the user. </a:t>
            </a: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11742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a:t>
            </a:r>
            <a:r>
              <a:rPr lang="en-US" dirty="0" err="1" smtClean="0"/>
              <a:t>usr</a:t>
            </a:r>
            <a:r>
              <a:rPr lang="en-US" dirty="0" smtClean="0"/>
              <a:t>/bin/python </a:t>
            </a:r>
          </a:p>
          <a:p>
            <a:pPr>
              <a:buNone/>
            </a:pPr>
            <a:r>
              <a:rPr lang="en-US" dirty="0" smtClean="0"/>
              <a:t>import </a:t>
            </a:r>
            <a:r>
              <a:rPr lang="en-US" dirty="0" err="1" smtClean="0"/>
              <a:t>tkinter</a:t>
            </a:r>
            <a:r>
              <a:rPr lang="en-US" dirty="0" smtClean="0"/>
              <a:t> </a:t>
            </a:r>
          </a:p>
          <a:p>
            <a:pPr>
              <a:buNone/>
            </a:pPr>
            <a:r>
              <a:rPr lang="en-US" dirty="0" smtClean="0"/>
              <a:t>top = </a:t>
            </a:r>
            <a:r>
              <a:rPr lang="en-US" dirty="0" err="1" smtClean="0"/>
              <a:t>tkinter.Tk</a:t>
            </a:r>
            <a:r>
              <a:rPr lang="en-US" dirty="0" smtClean="0"/>
              <a:t>() </a:t>
            </a:r>
          </a:p>
          <a:p>
            <a:pPr>
              <a:buNone/>
            </a:pPr>
            <a:r>
              <a:rPr lang="en-US" dirty="0" smtClean="0"/>
              <a:t># Code to add widgets will go here...</a:t>
            </a:r>
          </a:p>
          <a:p>
            <a:pPr>
              <a:buNone/>
            </a:pPr>
            <a:r>
              <a:rPr lang="en-US" dirty="0" err="1" smtClean="0"/>
              <a:t>top.mainloop</a:t>
            </a:r>
            <a:r>
              <a:rPr lang="en-US" dirty="0" smtClean="0"/>
              <a:t>()</a:t>
            </a:r>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
            </a:r>
            <a:br>
              <a:rPr lang="en-US" b="0" dirty="0" smtClean="0"/>
            </a:br>
            <a:r>
              <a:rPr lang="en-US" b="0" dirty="0" smtClean="0"/>
              <a:t>Example</a:t>
            </a:r>
            <a:br>
              <a:rPr lang="en-US" b="0" dirty="0" smtClean="0"/>
            </a:br>
            <a:endParaRPr lang="en-US" dirty="0"/>
          </a:p>
        </p:txBody>
      </p:sp>
      <p:pic>
        <p:nvPicPr>
          <p:cNvPr id="4" name="Picture 3" descr="tkwindow.jpg"/>
          <p:cNvPicPr>
            <a:picLocks noChangeAspect="1"/>
          </p:cNvPicPr>
          <p:nvPr/>
        </p:nvPicPr>
        <p:blipFill>
          <a:blip r:embed="rId2"/>
          <a:stretch>
            <a:fillRect/>
          </a:stretch>
        </p:blipFill>
        <p:spPr>
          <a:xfrm>
            <a:off x="3124200" y="3810000"/>
            <a:ext cx="3429000" cy="2743200"/>
          </a:xfrm>
          <a:prstGeom prst="rect">
            <a:avLst/>
          </a:prstGeom>
        </p:spPr>
      </p:pic>
    </p:spTree>
    <p:extLst>
      <p:ext uri="{BB962C8B-B14F-4D97-AF65-F5344CB8AC3E}">
        <p14:creationId xmlns="" xmlns:p14="http://schemas.microsoft.com/office/powerpoint/2010/main" val="67692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t>Button</a:t>
            </a:r>
            <a:r>
              <a:rPr lang="en-US" dirty="0"/>
              <a:t> –</a:t>
            </a:r>
            <a:r>
              <a:rPr lang="en-US" sz="3200" dirty="0"/>
              <a:t>The Button widget is used to display </a:t>
            </a:r>
            <a:r>
              <a:rPr lang="en-US" sz="3200" dirty="0" smtClean="0"/>
              <a:t>in</a:t>
            </a:r>
          </a:p>
          <a:p>
            <a:pPr marL="109728" indent="0">
              <a:buNone/>
            </a:pPr>
            <a:r>
              <a:rPr lang="en-US" sz="3200" dirty="0"/>
              <a:t> </a:t>
            </a:r>
            <a:r>
              <a:rPr lang="en-US" sz="3200" dirty="0" smtClean="0"/>
              <a:t>              application.</a:t>
            </a:r>
          </a:p>
          <a:p>
            <a:pPr marL="109728" indent="0">
              <a:buNone/>
            </a:pPr>
            <a:endParaRPr lang="en-US" dirty="0"/>
          </a:p>
          <a:p>
            <a:r>
              <a:rPr lang="en-US" b="1" dirty="0"/>
              <a:t>Canvas</a:t>
            </a:r>
            <a:r>
              <a:rPr lang="en-US" dirty="0"/>
              <a:t> – </a:t>
            </a:r>
            <a:r>
              <a:rPr lang="en-US" sz="3200" dirty="0"/>
              <a:t>The Canvas widget is used to draw shapes, such </a:t>
            </a:r>
          </a:p>
          <a:p>
            <a:pPr>
              <a:buNone/>
            </a:pPr>
            <a:r>
              <a:rPr lang="en-US" sz="3200" dirty="0"/>
              <a:t>                </a:t>
            </a:r>
            <a:r>
              <a:rPr lang="en-US" sz="3200" dirty="0" smtClean="0"/>
              <a:t>as </a:t>
            </a:r>
            <a:r>
              <a:rPr lang="en-US" sz="3200" dirty="0"/>
              <a:t>lines, ovals in application</a:t>
            </a:r>
            <a:r>
              <a:rPr lang="en-US" sz="3200" dirty="0" smtClean="0"/>
              <a:t>.</a:t>
            </a:r>
          </a:p>
          <a:p>
            <a:pPr>
              <a:buNone/>
            </a:pPr>
            <a:endParaRPr lang="en-US" dirty="0"/>
          </a:p>
          <a:p>
            <a:r>
              <a:rPr lang="en-US" b="1" dirty="0" err="1"/>
              <a:t>Checkbutton</a:t>
            </a:r>
            <a:r>
              <a:rPr lang="en-US" dirty="0"/>
              <a:t> –</a:t>
            </a:r>
            <a:r>
              <a:rPr lang="en-US" sz="2800" dirty="0"/>
              <a:t>The </a:t>
            </a:r>
            <a:r>
              <a:rPr lang="en-US" sz="2800" dirty="0" err="1"/>
              <a:t>Checkbutton</a:t>
            </a:r>
            <a:r>
              <a:rPr lang="en-US" sz="2800" dirty="0"/>
              <a:t> widget is used to display a </a:t>
            </a:r>
          </a:p>
          <a:p>
            <a:pPr>
              <a:buNone/>
            </a:pPr>
            <a:r>
              <a:rPr lang="en-US" sz="2800" dirty="0"/>
              <a:t>                        </a:t>
            </a:r>
            <a:r>
              <a:rPr lang="en-US" sz="2800" dirty="0" smtClean="0"/>
              <a:t>number </a:t>
            </a:r>
            <a:r>
              <a:rPr lang="en-US" sz="2800" dirty="0"/>
              <a:t>of options as checkboxes. The user can </a:t>
            </a:r>
          </a:p>
          <a:p>
            <a:pPr>
              <a:buNone/>
            </a:pPr>
            <a:r>
              <a:rPr lang="en-US" sz="2800" dirty="0"/>
              <a:t>                        </a:t>
            </a:r>
            <a:r>
              <a:rPr lang="en-US" sz="2800" dirty="0" smtClean="0"/>
              <a:t>select multiple options at a time. </a:t>
            </a:r>
          </a:p>
          <a:p>
            <a:pPr>
              <a:buNone/>
            </a:pPr>
            <a:endParaRPr lang="en-US" sz="2800" dirty="0"/>
          </a:p>
          <a:p>
            <a:r>
              <a:rPr lang="en-US" b="1" dirty="0"/>
              <a:t>Entry</a:t>
            </a:r>
            <a:r>
              <a:rPr lang="en-US" dirty="0"/>
              <a:t> </a:t>
            </a:r>
            <a:r>
              <a:rPr lang="en-US" dirty="0" smtClean="0"/>
              <a:t>– The Entry widget is used to display a single-line text field </a:t>
            </a:r>
          </a:p>
          <a:p>
            <a:pPr marL="109728" indent="0">
              <a:buNone/>
            </a:pPr>
            <a:r>
              <a:rPr lang="en-US" dirty="0" smtClean="0"/>
              <a:t>                for accepting values from a user.</a:t>
            </a:r>
          </a:p>
          <a:p>
            <a:pPr marL="109728" indent="0">
              <a:buNone/>
            </a:pPr>
            <a:endParaRPr lang="en-US" dirty="0"/>
          </a:p>
          <a:p>
            <a:r>
              <a:rPr lang="en-US" b="1" dirty="0"/>
              <a:t>Frame</a:t>
            </a:r>
            <a:r>
              <a:rPr lang="en-US" dirty="0"/>
              <a:t> </a:t>
            </a:r>
            <a:r>
              <a:rPr lang="en-US" dirty="0" smtClean="0"/>
              <a:t>– The Frame widget is used as a container widget to organize </a:t>
            </a:r>
          </a:p>
          <a:p>
            <a:pPr marL="109728" indent="0">
              <a:buNone/>
            </a:pPr>
            <a:r>
              <a:rPr lang="en-US" dirty="0"/>
              <a:t> </a:t>
            </a:r>
            <a:r>
              <a:rPr lang="en-US" dirty="0" smtClean="0"/>
              <a:t>                 other widgets.</a:t>
            </a:r>
            <a:endParaRPr lang="en-US" dirty="0"/>
          </a:p>
          <a:p>
            <a:pPr marL="109728" indent="0">
              <a:buNone/>
            </a:pPr>
            <a:endParaRPr lang="en-US" dirty="0"/>
          </a:p>
        </p:txBody>
      </p:sp>
      <p:sp>
        <p:nvSpPr>
          <p:cNvPr id="3" name="Title 2"/>
          <p:cNvSpPr>
            <a:spLocks noGrp="1"/>
          </p:cNvSpPr>
          <p:nvPr>
            <p:ph type="title"/>
          </p:nvPr>
        </p:nvSpPr>
        <p:spPr/>
        <p:txBody>
          <a:bodyPr/>
          <a:lstStyle/>
          <a:p>
            <a:r>
              <a:rPr lang="en-US" b="0" dirty="0" err="1"/>
              <a:t>Tkinter</a:t>
            </a:r>
            <a:r>
              <a:rPr lang="en-US" b="0" dirty="0"/>
              <a:t> Widgets</a:t>
            </a:r>
            <a:endParaRPr lang="en-US" dirty="0"/>
          </a:p>
        </p:txBody>
      </p:sp>
    </p:spTree>
    <p:extLst>
      <p:ext uri="{BB962C8B-B14F-4D97-AF65-F5344CB8AC3E}">
        <p14:creationId xmlns="" xmlns:p14="http://schemas.microsoft.com/office/powerpoint/2010/main" val="99280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Label</a:t>
            </a:r>
            <a:r>
              <a:rPr lang="en-US" dirty="0"/>
              <a:t> – The Label widget is used to provide a </a:t>
            </a:r>
          </a:p>
          <a:p>
            <a:pPr marL="109728" indent="0">
              <a:buNone/>
            </a:pPr>
            <a:r>
              <a:rPr lang="en-US" dirty="0" smtClean="0"/>
              <a:t>               single-line caption for other widgets. </a:t>
            </a:r>
          </a:p>
          <a:p>
            <a:pPr marL="109728" indent="0">
              <a:buNone/>
            </a:pPr>
            <a:r>
              <a:rPr lang="en-US" dirty="0"/>
              <a:t> </a:t>
            </a:r>
            <a:r>
              <a:rPr lang="en-US" dirty="0" smtClean="0"/>
              <a:t>              It </a:t>
            </a:r>
            <a:r>
              <a:rPr lang="en-US" dirty="0"/>
              <a:t>can also contain images. </a:t>
            </a:r>
          </a:p>
          <a:p>
            <a:r>
              <a:rPr lang="en-US" b="1" dirty="0" err="1"/>
              <a:t>Listbox</a:t>
            </a:r>
            <a:r>
              <a:rPr lang="en-US" dirty="0"/>
              <a:t> – </a:t>
            </a:r>
            <a:r>
              <a:rPr lang="en-US" dirty="0" smtClean="0"/>
              <a:t>The </a:t>
            </a:r>
            <a:r>
              <a:rPr lang="en-US" dirty="0" err="1" smtClean="0"/>
              <a:t>Listbox</a:t>
            </a:r>
            <a:r>
              <a:rPr lang="en-US" dirty="0" smtClean="0"/>
              <a:t> widget is used to </a:t>
            </a:r>
          </a:p>
          <a:p>
            <a:pPr marL="109728" indent="0">
              <a:buNone/>
            </a:pPr>
            <a:r>
              <a:rPr lang="en-US" dirty="0"/>
              <a:t> </a:t>
            </a:r>
            <a:r>
              <a:rPr lang="en-US" dirty="0" smtClean="0"/>
              <a:t>                 provide a list of options to a user.</a:t>
            </a:r>
            <a:endParaRPr lang="en-US" dirty="0"/>
          </a:p>
          <a:p>
            <a:r>
              <a:rPr lang="en-US" b="1" dirty="0" err="1"/>
              <a:t>Menubutton</a:t>
            </a:r>
            <a:r>
              <a:rPr lang="en-US" dirty="0"/>
              <a:t> </a:t>
            </a:r>
            <a:r>
              <a:rPr lang="en-US" dirty="0" smtClean="0"/>
              <a:t>– The </a:t>
            </a:r>
            <a:r>
              <a:rPr lang="en-US" dirty="0" err="1" smtClean="0"/>
              <a:t>Menubutton</a:t>
            </a:r>
            <a:r>
              <a:rPr lang="en-US" dirty="0" smtClean="0"/>
              <a:t> widget is used </a:t>
            </a:r>
          </a:p>
          <a:p>
            <a:pPr marL="109728" indent="0">
              <a:buNone/>
            </a:pPr>
            <a:r>
              <a:rPr lang="en-US" dirty="0"/>
              <a:t> </a:t>
            </a:r>
            <a:r>
              <a:rPr lang="en-US" dirty="0" smtClean="0"/>
              <a:t>                       to display menus in application.</a:t>
            </a:r>
            <a:endParaRPr lang="en-US" dirty="0"/>
          </a:p>
          <a:p>
            <a:r>
              <a:rPr lang="en-US" b="1" dirty="0"/>
              <a:t>Menu</a:t>
            </a:r>
            <a:r>
              <a:rPr lang="en-US" dirty="0"/>
              <a:t> </a:t>
            </a:r>
            <a:r>
              <a:rPr lang="en-US" dirty="0" smtClean="0"/>
              <a:t>– The Menu widget is used to provide </a:t>
            </a:r>
          </a:p>
          <a:p>
            <a:pPr marL="109728" indent="0">
              <a:buNone/>
            </a:pPr>
            <a:r>
              <a:rPr lang="en-US" dirty="0"/>
              <a:t> </a:t>
            </a:r>
            <a:r>
              <a:rPr lang="en-US" dirty="0" smtClean="0"/>
              <a:t>              various commands to a user.</a:t>
            </a:r>
            <a:endParaRPr lang="en-US" dirty="0"/>
          </a:p>
          <a:p>
            <a:r>
              <a:rPr lang="en-US" b="1" dirty="0"/>
              <a:t>Text</a:t>
            </a:r>
            <a:r>
              <a:rPr lang="en-US" dirty="0"/>
              <a:t> </a:t>
            </a:r>
            <a:r>
              <a:rPr lang="en-US" dirty="0" smtClean="0"/>
              <a:t>– The Text widget is used to display text in </a:t>
            </a:r>
          </a:p>
          <a:p>
            <a:pPr marL="109728" indent="0">
              <a:buNone/>
            </a:pPr>
            <a:r>
              <a:rPr lang="en-US" dirty="0" smtClean="0"/>
              <a:t>              multiple lines.</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3992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a:t>
            </a:r>
            <a:r>
              <a:rPr lang="en-US" dirty="0" err="1" smtClean="0"/>
              <a:t>Tkinter</a:t>
            </a:r>
            <a:r>
              <a:rPr lang="en-US" dirty="0" smtClean="0"/>
              <a:t> widgets have access to specific layout management methods which organize widgets throughout the parent widget area.</a:t>
            </a:r>
          </a:p>
          <a:p>
            <a:r>
              <a:rPr lang="en-US" dirty="0" err="1" smtClean="0"/>
              <a:t>Tkinter</a:t>
            </a:r>
            <a:r>
              <a:rPr lang="en-US" dirty="0" smtClean="0"/>
              <a:t> includes layout manager classes: </a:t>
            </a:r>
            <a:r>
              <a:rPr lang="en-US" dirty="0" err="1" smtClean="0"/>
              <a:t>pack,grid</a:t>
            </a:r>
            <a:r>
              <a:rPr lang="en-US" dirty="0" smtClean="0"/>
              <a:t> and place.</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Layout management with </a:t>
            </a:r>
            <a:r>
              <a:rPr lang="en-US" dirty="0" err="1" smtClean="0"/>
              <a:t>pack,grid</a:t>
            </a:r>
            <a:r>
              <a:rPr lang="en-US" dirty="0" smtClean="0"/>
              <a:t> and place</a:t>
            </a:r>
            <a:endParaRPr lang="en-US" dirty="0"/>
          </a:p>
        </p:txBody>
      </p:sp>
    </p:spTree>
    <p:extLst>
      <p:ext uri="{BB962C8B-B14F-4D97-AF65-F5344CB8AC3E}">
        <p14:creationId xmlns="" xmlns:p14="http://schemas.microsoft.com/office/powerpoint/2010/main" val="20373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layout manager organizes widgets in blocks before placing them in the parent widget.</a:t>
            </a:r>
          </a:p>
          <a:p>
            <a:pPr marL="109728" indent="0">
              <a:buNone/>
            </a:pPr>
            <a:endParaRPr lang="en-US" dirty="0"/>
          </a:p>
        </p:txBody>
      </p:sp>
      <p:sp>
        <p:nvSpPr>
          <p:cNvPr id="3" name="Title 2"/>
          <p:cNvSpPr>
            <a:spLocks noGrp="1"/>
          </p:cNvSpPr>
          <p:nvPr>
            <p:ph type="title"/>
          </p:nvPr>
        </p:nvSpPr>
        <p:spPr/>
        <p:txBody>
          <a:bodyPr/>
          <a:lstStyle/>
          <a:p>
            <a:r>
              <a:rPr lang="en-US" dirty="0" smtClean="0"/>
              <a:t>The pack() Method</a:t>
            </a:r>
            <a:endParaRPr lang="en-US" dirty="0"/>
          </a:p>
        </p:txBody>
      </p:sp>
    </p:spTree>
    <p:extLst>
      <p:ext uri="{BB962C8B-B14F-4D97-AF65-F5344CB8AC3E}">
        <p14:creationId xmlns="" xmlns:p14="http://schemas.microsoft.com/office/powerpoint/2010/main" val="401438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regular expressions can be defined as the sequence of characters which are used to search for a pattern in a string.</a:t>
            </a:r>
          </a:p>
          <a:p>
            <a:r>
              <a:rPr lang="en-US" dirty="0" smtClean="0"/>
              <a:t>The module </a:t>
            </a:r>
            <a:r>
              <a:rPr lang="en-US" b="1" dirty="0" smtClean="0"/>
              <a:t>re</a:t>
            </a:r>
            <a:r>
              <a:rPr lang="en-US" dirty="0" smtClean="0"/>
              <a:t> provides the support to use </a:t>
            </a:r>
            <a:r>
              <a:rPr lang="en-US" dirty="0" err="1" smtClean="0"/>
              <a:t>regex</a:t>
            </a:r>
            <a:r>
              <a:rPr lang="en-US" dirty="0" smtClean="0"/>
              <a:t> in the python program.</a:t>
            </a:r>
          </a:p>
          <a:p>
            <a:r>
              <a:rPr lang="en-US" dirty="0" smtClean="0"/>
              <a:t>The </a:t>
            </a:r>
            <a:r>
              <a:rPr lang="en-US" b="1" dirty="0" smtClean="0"/>
              <a:t>re</a:t>
            </a:r>
            <a:r>
              <a:rPr lang="en-US" dirty="0" smtClean="0"/>
              <a:t> module must be imported to use the </a:t>
            </a:r>
            <a:r>
              <a:rPr lang="en-US" dirty="0" err="1" smtClean="0"/>
              <a:t>regex</a:t>
            </a:r>
            <a:r>
              <a:rPr lang="en-US" dirty="0" smtClean="0"/>
              <a:t> functionalities in python:</a:t>
            </a:r>
          </a:p>
          <a:p>
            <a:pPr>
              <a:buNone/>
            </a:pPr>
            <a:r>
              <a:rPr lang="en-US" dirty="0" smtClean="0">
                <a:latin typeface="Times New Roman" pitchFamily="18" charset="0"/>
                <a:cs typeface="Times New Roman" pitchFamily="18" charset="0"/>
              </a:rPr>
              <a:t>   import re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Concept of Regular Expression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layout manager organizes widgets in a table-like structure in the parent widget.</a:t>
            </a:r>
            <a:endParaRPr lang="en-US" dirty="0"/>
          </a:p>
        </p:txBody>
      </p:sp>
      <p:sp>
        <p:nvSpPr>
          <p:cNvPr id="3" name="Title 2"/>
          <p:cNvSpPr>
            <a:spLocks noGrp="1"/>
          </p:cNvSpPr>
          <p:nvPr>
            <p:ph type="title"/>
          </p:nvPr>
        </p:nvSpPr>
        <p:spPr/>
        <p:txBody>
          <a:bodyPr/>
          <a:lstStyle/>
          <a:p>
            <a:r>
              <a:rPr lang="en-US" dirty="0" smtClean="0"/>
              <a:t>The grid() Method </a:t>
            </a:r>
            <a:endParaRPr lang="en-US" dirty="0"/>
          </a:p>
        </p:txBody>
      </p:sp>
    </p:spTree>
    <p:extLst>
      <p:ext uri="{BB962C8B-B14F-4D97-AF65-F5344CB8AC3E}">
        <p14:creationId xmlns="" xmlns:p14="http://schemas.microsoft.com/office/powerpoint/2010/main" val="2534914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layout manager organizes widgets by placing them in a specific position in the </a:t>
            </a:r>
            <a:r>
              <a:rPr lang="en-US" smtClean="0"/>
              <a:t>parent widget.</a:t>
            </a:r>
            <a:endParaRPr lang="en-US"/>
          </a:p>
        </p:txBody>
      </p:sp>
      <p:sp>
        <p:nvSpPr>
          <p:cNvPr id="3" name="Title 2"/>
          <p:cNvSpPr>
            <a:spLocks noGrp="1"/>
          </p:cNvSpPr>
          <p:nvPr>
            <p:ph type="title"/>
          </p:nvPr>
        </p:nvSpPr>
        <p:spPr/>
        <p:txBody>
          <a:bodyPr/>
          <a:lstStyle/>
          <a:p>
            <a:r>
              <a:rPr lang="en-US" dirty="0" smtClean="0"/>
              <a:t>The place() Method</a:t>
            </a:r>
            <a:endParaRPr lang="en-US" dirty="0"/>
          </a:p>
        </p:txBody>
      </p:sp>
    </p:spTree>
    <p:extLst>
      <p:ext uri="{BB962C8B-B14F-4D97-AF65-F5344CB8AC3E}">
        <p14:creationId xmlns="" xmlns:p14="http://schemas.microsoft.com/office/powerpoint/2010/main" val="4269951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a:t>
            </a:r>
            <a:r>
              <a:rPr lang="en-US" dirty="0" smtClean="0"/>
              <a:t>rom </a:t>
            </a:r>
            <a:r>
              <a:rPr lang="en-US" dirty="0" err="1" smtClean="0"/>
              <a:t>tkinter</a:t>
            </a:r>
            <a:r>
              <a:rPr lang="en-US" dirty="0" smtClean="0"/>
              <a:t> import *</a:t>
            </a:r>
          </a:p>
          <a:p>
            <a:pPr marL="109728" indent="0">
              <a:buNone/>
            </a:pPr>
            <a:r>
              <a:rPr lang="en-US" dirty="0"/>
              <a:t>w</a:t>
            </a:r>
            <a:r>
              <a:rPr lang="en-US" dirty="0" smtClean="0"/>
              <a:t>indow = </a:t>
            </a:r>
            <a:r>
              <a:rPr lang="en-US" dirty="0" err="1" smtClean="0"/>
              <a:t>Tk</a:t>
            </a:r>
            <a:r>
              <a:rPr lang="en-US" dirty="0" smtClean="0"/>
              <a:t>()</a:t>
            </a:r>
          </a:p>
          <a:p>
            <a:pPr marL="109728" indent="0">
              <a:buNone/>
            </a:pPr>
            <a:r>
              <a:rPr lang="en-US" dirty="0" err="1" smtClean="0"/>
              <a:t>window.title</a:t>
            </a:r>
            <a:r>
              <a:rPr lang="en-US" dirty="0" smtClean="0"/>
              <a:t>(“Welcome”)</a:t>
            </a:r>
          </a:p>
          <a:p>
            <a:pPr marL="109728" indent="0">
              <a:buNone/>
            </a:pPr>
            <a:r>
              <a:rPr lang="en-US" dirty="0" err="1" smtClean="0"/>
              <a:t>lbl</a:t>
            </a:r>
            <a:r>
              <a:rPr lang="en-US" dirty="0" smtClean="0"/>
              <a:t> = Label(</a:t>
            </a:r>
            <a:r>
              <a:rPr lang="en-US" dirty="0" err="1" smtClean="0"/>
              <a:t>window,text</a:t>
            </a:r>
            <a:r>
              <a:rPr lang="en-US" dirty="0" smtClean="0"/>
              <a:t> =“Hello”)</a:t>
            </a:r>
          </a:p>
          <a:p>
            <a:pPr marL="109728" indent="0">
              <a:buNone/>
            </a:pPr>
            <a:r>
              <a:rPr lang="en-US" dirty="0" err="1" smtClean="0"/>
              <a:t>lbl.grid</a:t>
            </a:r>
            <a:r>
              <a:rPr lang="en-US" dirty="0" smtClean="0"/>
              <a:t>(column=0,row=0)</a:t>
            </a:r>
          </a:p>
          <a:p>
            <a:pPr marL="109728" indent="0">
              <a:buNone/>
            </a:pPr>
            <a:r>
              <a:rPr lang="en-US" dirty="0" err="1" smtClean="0"/>
              <a:t>window.mainloop</a:t>
            </a:r>
            <a:r>
              <a:rPr lang="en-US" dirty="0" smtClean="0"/>
              <a:t>()</a:t>
            </a:r>
          </a:p>
          <a:p>
            <a:pPr marL="109728" indent="0">
              <a:buNone/>
            </a:pPr>
            <a:endParaRPr lang="en-US" dirty="0"/>
          </a:p>
        </p:txBody>
      </p:sp>
      <p:sp>
        <p:nvSpPr>
          <p:cNvPr id="3" name="Title 2"/>
          <p:cNvSpPr>
            <a:spLocks noGrp="1"/>
          </p:cNvSpPr>
          <p:nvPr>
            <p:ph type="title"/>
          </p:nvPr>
        </p:nvSpPr>
        <p:spPr/>
        <p:txBody>
          <a:bodyPr/>
          <a:lstStyle/>
          <a:p>
            <a:r>
              <a:rPr lang="en-US" dirty="0" smtClean="0"/>
              <a:t>Create a label widget</a:t>
            </a:r>
            <a:endParaRPr lang="en-US" dirty="0"/>
          </a:p>
        </p:txBody>
      </p:sp>
      <p:pic>
        <p:nvPicPr>
          <p:cNvPr id="4" name="Picture 3" descr="02-Python-GUI-examples-add-label-1.png"/>
          <p:cNvPicPr>
            <a:picLocks noChangeAspect="1"/>
          </p:cNvPicPr>
          <p:nvPr/>
        </p:nvPicPr>
        <p:blipFill>
          <a:blip r:embed="rId2"/>
          <a:stretch>
            <a:fillRect/>
          </a:stretch>
        </p:blipFill>
        <p:spPr>
          <a:xfrm>
            <a:off x="2590800" y="4343400"/>
            <a:ext cx="2971800" cy="1371600"/>
          </a:xfrm>
          <a:prstGeom prst="rect">
            <a:avLst/>
          </a:prstGeom>
        </p:spPr>
      </p:pic>
    </p:spTree>
    <p:extLst>
      <p:ext uri="{BB962C8B-B14F-4D97-AF65-F5344CB8AC3E}">
        <p14:creationId xmlns="" xmlns:p14="http://schemas.microsoft.com/office/powerpoint/2010/main" val="168329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000" dirty="0"/>
              <a:t>f</a:t>
            </a:r>
            <a:r>
              <a:rPr lang="en-US" sz="2000" dirty="0" smtClean="0"/>
              <a:t>rom </a:t>
            </a:r>
            <a:r>
              <a:rPr lang="en-US" sz="2000" dirty="0" err="1" smtClean="0"/>
              <a:t>tkinter</a:t>
            </a:r>
            <a:r>
              <a:rPr lang="en-US" sz="2000" dirty="0" smtClean="0"/>
              <a:t> import *</a:t>
            </a:r>
          </a:p>
          <a:p>
            <a:pPr marL="109728" indent="0">
              <a:buNone/>
            </a:pPr>
            <a:r>
              <a:rPr lang="en-US" sz="2000" dirty="0"/>
              <a:t>w</a:t>
            </a:r>
            <a:r>
              <a:rPr lang="en-US" sz="2000" dirty="0" smtClean="0"/>
              <a:t>indow = </a:t>
            </a:r>
            <a:r>
              <a:rPr lang="en-US" sz="2000" dirty="0" err="1" smtClean="0"/>
              <a:t>Tk</a:t>
            </a:r>
            <a:r>
              <a:rPr lang="en-US" sz="2000" dirty="0" smtClean="0"/>
              <a:t>()</a:t>
            </a:r>
          </a:p>
          <a:p>
            <a:pPr marL="109728" indent="0">
              <a:buNone/>
            </a:pPr>
            <a:r>
              <a:rPr lang="en-US" sz="2000" dirty="0" err="1" smtClean="0"/>
              <a:t>window.title</a:t>
            </a:r>
            <a:r>
              <a:rPr lang="en-US" sz="2000" dirty="0" smtClean="0"/>
              <a:t>(“Welcome to </a:t>
            </a:r>
            <a:r>
              <a:rPr lang="en-US" sz="2000" dirty="0" err="1" smtClean="0"/>
              <a:t>LikeGeeks</a:t>
            </a:r>
            <a:r>
              <a:rPr lang="en-US" sz="2000" dirty="0" smtClean="0"/>
              <a:t> app”)</a:t>
            </a:r>
          </a:p>
          <a:p>
            <a:pPr marL="109728" indent="0">
              <a:buNone/>
            </a:pPr>
            <a:r>
              <a:rPr lang="en-US" sz="2000" dirty="0" err="1" smtClean="0"/>
              <a:t>window.geometry</a:t>
            </a:r>
            <a:r>
              <a:rPr lang="en-US" sz="2000" dirty="0" smtClean="0"/>
              <a:t>(‘350x200’)</a:t>
            </a:r>
          </a:p>
          <a:p>
            <a:pPr marL="109728" indent="0">
              <a:buNone/>
            </a:pPr>
            <a:r>
              <a:rPr lang="en-US" sz="2000" dirty="0" err="1"/>
              <a:t>lbl</a:t>
            </a:r>
            <a:r>
              <a:rPr lang="en-US" sz="2000" dirty="0"/>
              <a:t> = Label(</a:t>
            </a:r>
            <a:r>
              <a:rPr lang="en-US" sz="2000" dirty="0" err="1"/>
              <a:t>window,text</a:t>
            </a:r>
            <a:r>
              <a:rPr lang="en-US" sz="2000" dirty="0"/>
              <a:t> =“Hello”)</a:t>
            </a:r>
          </a:p>
          <a:p>
            <a:pPr marL="109728" indent="0">
              <a:buNone/>
            </a:pPr>
            <a:r>
              <a:rPr lang="en-US" sz="2000" dirty="0" err="1"/>
              <a:t>lbl.grid</a:t>
            </a:r>
            <a:r>
              <a:rPr lang="en-US" sz="2000" dirty="0"/>
              <a:t>(column=0,row=0)</a:t>
            </a:r>
          </a:p>
          <a:p>
            <a:pPr marL="109728" indent="0">
              <a:buNone/>
            </a:pPr>
            <a:r>
              <a:rPr lang="en-US" sz="2000" dirty="0" err="1"/>
              <a:t>b</a:t>
            </a:r>
            <a:r>
              <a:rPr lang="en-US" sz="2000" dirty="0" err="1" smtClean="0"/>
              <a:t>tn</a:t>
            </a:r>
            <a:r>
              <a:rPr lang="en-US" sz="2000" dirty="0" smtClean="0"/>
              <a:t> = Button(window, text = “Click Me”)</a:t>
            </a:r>
          </a:p>
          <a:p>
            <a:pPr marL="109728" indent="0">
              <a:buNone/>
            </a:pPr>
            <a:r>
              <a:rPr lang="en-US" sz="2000" dirty="0" err="1" smtClean="0"/>
              <a:t>btn.grid</a:t>
            </a:r>
            <a:r>
              <a:rPr lang="en-US" sz="2000" dirty="0" smtClean="0"/>
              <a:t>(column=1,row=0)</a:t>
            </a:r>
          </a:p>
          <a:p>
            <a:pPr marL="109728" indent="0">
              <a:buNone/>
            </a:pPr>
            <a:r>
              <a:rPr lang="en-US" sz="2000" dirty="0" err="1" smtClean="0"/>
              <a:t>window.mainloop</a:t>
            </a:r>
            <a:r>
              <a:rPr lang="en-US" sz="2000" dirty="0" smtClean="0"/>
              <a:t>()</a:t>
            </a:r>
          </a:p>
          <a:p>
            <a:pPr marL="109728" indent="0">
              <a:buNone/>
            </a:pPr>
            <a:endParaRPr lang="en-US" dirty="0"/>
          </a:p>
        </p:txBody>
      </p:sp>
      <p:sp>
        <p:nvSpPr>
          <p:cNvPr id="3" name="Title 2"/>
          <p:cNvSpPr>
            <a:spLocks noGrp="1"/>
          </p:cNvSpPr>
          <p:nvPr>
            <p:ph type="title"/>
          </p:nvPr>
        </p:nvSpPr>
        <p:spPr/>
        <p:txBody>
          <a:bodyPr/>
          <a:lstStyle/>
          <a:p>
            <a:r>
              <a:rPr lang="en-US" dirty="0" smtClean="0"/>
              <a:t>Adding a button widget</a:t>
            </a:r>
            <a:endParaRPr lang="en-US" dirty="0"/>
          </a:p>
        </p:txBody>
      </p:sp>
      <p:pic>
        <p:nvPicPr>
          <p:cNvPr id="4" name="Picture 3" descr="03-Python-GUI-examples-add-button-1.png"/>
          <p:cNvPicPr>
            <a:picLocks noChangeAspect="1"/>
          </p:cNvPicPr>
          <p:nvPr/>
        </p:nvPicPr>
        <p:blipFill>
          <a:blip r:embed="rId2"/>
          <a:stretch>
            <a:fillRect/>
          </a:stretch>
        </p:blipFill>
        <p:spPr>
          <a:xfrm>
            <a:off x="3505200" y="4343400"/>
            <a:ext cx="3457575" cy="2305050"/>
          </a:xfrm>
          <a:prstGeom prst="rect">
            <a:avLst/>
          </a:prstGeom>
        </p:spPr>
      </p:pic>
    </p:spTree>
    <p:extLst>
      <p:ext uri="{BB962C8B-B14F-4D97-AF65-F5344CB8AC3E}">
        <p14:creationId xmlns="" xmlns:p14="http://schemas.microsoft.com/office/powerpoint/2010/main" val="2168145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Autofit/>
          </a:bodyPr>
          <a:lstStyle/>
          <a:p>
            <a:pPr marL="109728" indent="0">
              <a:buNone/>
            </a:pPr>
            <a:r>
              <a:rPr lang="en-US" sz="1800" dirty="0"/>
              <a:t>from </a:t>
            </a:r>
            <a:r>
              <a:rPr lang="en-US" sz="1800" dirty="0" err="1"/>
              <a:t>tkinter</a:t>
            </a:r>
            <a:r>
              <a:rPr lang="en-US" sz="1800" dirty="0"/>
              <a:t> import *</a:t>
            </a:r>
          </a:p>
          <a:p>
            <a:pPr marL="109728" indent="0">
              <a:buNone/>
            </a:pPr>
            <a:r>
              <a:rPr lang="en-US" sz="1800" dirty="0"/>
              <a:t>window = </a:t>
            </a:r>
            <a:r>
              <a:rPr lang="en-US" sz="1800" dirty="0" err="1"/>
              <a:t>Tk</a:t>
            </a:r>
            <a:r>
              <a:rPr lang="en-US" sz="1800" dirty="0"/>
              <a:t>()</a:t>
            </a:r>
          </a:p>
          <a:p>
            <a:pPr marL="109728" indent="0">
              <a:buNone/>
            </a:pPr>
            <a:r>
              <a:rPr lang="en-US" sz="1800" dirty="0" err="1"/>
              <a:t>window.title</a:t>
            </a:r>
            <a:r>
              <a:rPr lang="en-US" sz="1800" dirty="0"/>
              <a:t>(“</a:t>
            </a:r>
            <a:r>
              <a:rPr lang="en-US" sz="1800" dirty="0" smtClean="0"/>
              <a:t>Welcome to </a:t>
            </a:r>
            <a:r>
              <a:rPr lang="en-US" sz="1800" dirty="0" err="1" smtClean="0"/>
              <a:t>LikeGeeks</a:t>
            </a:r>
            <a:r>
              <a:rPr lang="en-US" sz="1800" dirty="0" smtClean="0"/>
              <a:t> app”)</a:t>
            </a:r>
            <a:endParaRPr lang="en-US" sz="1800" dirty="0"/>
          </a:p>
          <a:p>
            <a:pPr marL="109728" indent="0">
              <a:buNone/>
            </a:pPr>
            <a:r>
              <a:rPr lang="en-US" sz="1800" dirty="0" err="1"/>
              <a:t>window.geometry</a:t>
            </a:r>
            <a:r>
              <a:rPr lang="en-US" sz="1800" dirty="0"/>
              <a:t>(‘350x200’)</a:t>
            </a:r>
          </a:p>
          <a:p>
            <a:pPr marL="109728" indent="0">
              <a:buNone/>
            </a:pPr>
            <a:r>
              <a:rPr lang="en-US" sz="1800" dirty="0" err="1"/>
              <a:t>lbl</a:t>
            </a:r>
            <a:r>
              <a:rPr lang="en-US" sz="1800" dirty="0"/>
              <a:t> = Label(</a:t>
            </a:r>
            <a:r>
              <a:rPr lang="en-US" sz="1800" dirty="0" err="1"/>
              <a:t>window,text</a:t>
            </a:r>
            <a:r>
              <a:rPr lang="en-US" sz="1800" dirty="0"/>
              <a:t> =“Hello”)</a:t>
            </a:r>
          </a:p>
          <a:p>
            <a:pPr marL="109728" indent="0">
              <a:buNone/>
            </a:pPr>
            <a:r>
              <a:rPr lang="en-US" sz="1800" dirty="0" err="1"/>
              <a:t>lbl.grid</a:t>
            </a:r>
            <a:r>
              <a:rPr lang="en-US" sz="1800" dirty="0"/>
              <a:t>(column=0,row=0)</a:t>
            </a:r>
          </a:p>
          <a:p>
            <a:pPr marL="109728" indent="0">
              <a:buNone/>
            </a:pPr>
            <a:r>
              <a:rPr lang="en-US" sz="1800" dirty="0" smtClean="0"/>
              <a:t>txt = Entry(</a:t>
            </a:r>
            <a:r>
              <a:rPr lang="en-US" sz="1800" dirty="0" err="1" smtClean="0"/>
              <a:t>window,width</a:t>
            </a:r>
            <a:r>
              <a:rPr lang="en-US" sz="1800" dirty="0" smtClean="0"/>
              <a:t>=10)</a:t>
            </a:r>
          </a:p>
          <a:p>
            <a:pPr marL="109728" indent="0">
              <a:buNone/>
            </a:pPr>
            <a:r>
              <a:rPr lang="en-US" sz="1800" dirty="0" err="1" smtClean="0"/>
              <a:t>txt.grid</a:t>
            </a:r>
            <a:r>
              <a:rPr lang="en-US" sz="1800" dirty="0" smtClean="0"/>
              <a:t>(column=1,row=0)</a:t>
            </a:r>
          </a:p>
          <a:p>
            <a:pPr marL="109728" indent="0">
              <a:buNone/>
            </a:pPr>
            <a:r>
              <a:rPr lang="en-US" sz="1800" dirty="0" err="1" smtClean="0"/>
              <a:t>def</a:t>
            </a:r>
            <a:r>
              <a:rPr lang="en-US" sz="1800" dirty="0" smtClean="0"/>
              <a:t> clicked():</a:t>
            </a:r>
          </a:p>
          <a:p>
            <a:pPr marL="109728" indent="0">
              <a:buNone/>
            </a:pPr>
            <a:r>
              <a:rPr lang="en-US" sz="1800" dirty="0"/>
              <a:t> </a:t>
            </a:r>
            <a:r>
              <a:rPr lang="en-US" sz="1800" dirty="0" smtClean="0"/>
              <a:t>     </a:t>
            </a:r>
            <a:r>
              <a:rPr lang="en-US" sz="1800" dirty="0" err="1" smtClean="0"/>
              <a:t>lbl.configure</a:t>
            </a:r>
            <a:r>
              <a:rPr lang="en-US" sz="1800" dirty="0" smtClean="0"/>
              <a:t>(text=“Button was clicked”)</a:t>
            </a:r>
          </a:p>
          <a:p>
            <a:pPr marL="109728" indent="0">
              <a:buNone/>
            </a:pPr>
            <a:r>
              <a:rPr lang="en-US" sz="1800" dirty="0" err="1" smtClean="0"/>
              <a:t>btn</a:t>
            </a:r>
            <a:r>
              <a:rPr lang="en-US" sz="1800" dirty="0" smtClean="0"/>
              <a:t> = Button(</a:t>
            </a:r>
            <a:r>
              <a:rPr lang="en-US" sz="1800" dirty="0" err="1" smtClean="0"/>
              <a:t>window,text</a:t>
            </a:r>
            <a:r>
              <a:rPr lang="en-US" sz="1800" dirty="0" smtClean="0"/>
              <a:t>=“Click </a:t>
            </a:r>
            <a:r>
              <a:rPr lang="en-US" sz="1800" dirty="0" err="1" smtClean="0"/>
              <a:t>me”,command</a:t>
            </a:r>
            <a:r>
              <a:rPr lang="en-US" sz="1800" dirty="0" smtClean="0"/>
              <a:t>=clicked)</a:t>
            </a:r>
          </a:p>
          <a:p>
            <a:pPr marL="109728" indent="0">
              <a:buNone/>
            </a:pPr>
            <a:r>
              <a:rPr lang="en-US" sz="1800" dirty="0" err="1" smtClean="0"/>
              <a:t>btn.grid</a:t>
            </a:r>
            <a:r>
              <a:rPr lang="en-US" sz="1800" dirty="0" smtClean="0"/>
              <a:t>(column=2,row=0)</a:t>
            </a:r>
          </a:p>
          <a:p>
            <a:pPr marL="109728" indent="0">
              <a:buNone/>
            </a:pPr>
            <a:r>
              <a:rPr lang="en-US" sz="1800" dirty="0" err="1" smtClean="0"/>
              <a:t>window.mainloop</a:t>
            </a:r>
            <a:r>
              <a:rPr lang="en-US" sz="1800" dirty="0" smtClean="0"/>
              <a:t>()  </a:t>
            </a:r>
            <a:endParaRPr lang="en-US" sz="1800" dirty="0"/>
          </a:p>
        </p:txBody>
      </p:sp>
      <p:sp>
        <p:nvSpPr>
          <p:cNvPr id="3" name="Title 2"/>
          <p:cNvSpPr>
            <a:spLocks noGrp="1"/>
          </p:cNvSpPr>
          <p:nvPr>
            <p:ph type="title"/>
          </p:nvPr>
        </p:nvSpPr>
        <p:spPr/>
        <p:txBody>
          <a:bodyPr/>
          <a:lstStyle/>
          <a:p>
            <a:r>
              <a:rPr lang="en-US" dirty="0" err="1" smtClean="0"/>
              <a:t>Tkinter</a:t>
            </a:r>
            <a:r>
              <a:rPr lang="en-US" dirty="0" smtClean="0"/>
              <a:t> textbox</a:t>
            </a:r>
            <a:endParaRPr lang="en-US" dirty="0"/>
          </a:p>
        </p:txBody>
      </p:sp>
      <p:pic>
        <p:nvPicPr>
          <p:cNvPr id="4" name="Picture 3" descr="04-Python-GUI-examples-add-entry-widget.png"/>
          <p:cNvPicPr>
            <a:picLocks noChangeAspect="1"/>
          </p:cNvPicPr>
          <p:nvPr/>
        </p:nvPicPr>
        <p:blipFill>
          <a:blip r:embed="rId2"/>
          <a:stretch>
            <a:fillRect/>
          </a:stretch>
        </p:blipFill>
        <p:spPr>
          <a:xfrm>
            <a:off x="5715000" y="1752600"/>
            <a:ext cx="3429000" cy="2286000"/>
          </a:xfrm>
          <a:prstGeom prst="rect">
            <a:avLst/>
          </a:prstGeom>
        </p:spPr>
      </p:pic>
    </p:spTree>
    <p:extLst>
      <p:ext uri="{BB962C8B-B14F-4D97-AF65-F5344CB8AC3E}">
        <p14:creationId xmlns="" xmlns:p14="http://schemas.microsoft.com/office/powerpoint/2010/main" val="3493250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t>from </a:t>
            </a:r>
            <a:r>
              <a:rPr lang="en-US" sz="2000" dirty="0" err="1"/>
              <a:t>tkinter</a:t>
            </a:r>
            <a:r>
              <a:rPr lang="en-US" sz="2000" dirty="0"/>
              <a:t> import </a:t>
            </a:r>
            <a:r>
              <a:rPr lang="en-US" sz="2000" dirty="0" smtClean="0"/>
              <a:t>*</a:t>
            </a:r>
          </a:p>
          <a:p>
            <a:pPr marL="109728" indent="0">
              <a:buNone/>
            </a:pPr>
            <a:r>
              <a:rPr lang="en-US" sz="2000" dirty="0"/>
              <a:t>f</a:t>
            </a:r>
            <a:r>
              <a:rPr lang="en-US" sz="2000" dirty="0" smtClean="0"/>
              <a:t>rom </a:t>
            </a:r>
            <a:r>
              <a:rPr lang="en-US" sz="2000" dirty="0" err="1" smtClean="0"/>
              <a:t>tkinter.ttk</a:t>
            </a:r>
            <a:r>
              <a:rPr lang="en-US" sz="2000" dirty="0" smtClean="0"/>
              <a:t> import *</a:t>
            </a:r>
            <a:endParaRPr lang="en-US" sz="2000" dirty="0"/>
          </a:p>
          <a:p>
            <a:pPr marL="109728" indent="0">
              <a:buNone/>
            </a:pPr>
            <a:r>
              <a:rPr lang="en-US" sz="2000" dirty="0"/>
              <a:t>window = </a:t>
            </a:r>
            <a:r>
              <a:rPr lang="en-US" sz="2000" dirty="0" err="1"/>
              <a:t>Tk</a:t>
            </a:r>
            <a:r>
              <a:rPr lang="en-US" sz="2000" dirty="0"/>
              <a:t>()</a:t>
            </a:r>
          </a:p>
          <a:p>
            <a:pPr marL="109728" indent="0">
              <a:buNone/>
            </a:pPr>
            <a:r>
              <a:rPr lang="en-US" sz="2000" dirty="0" err="1"/>
              <a:t>window.title</a:t>
            </a:r>
            <a:r>
              <a:rPr lang="en-US" sz="2000" dirty="0"/>
              <a:t>(“Welcome to </a:t>
            </a:r>
            <a:r>
              <a:rPr lang="en-US" sz="2000" dirty="0" err="1"/>
              <a:t>LikeGeeks</a:t>
            </a:r>
            <a:r>
              <a:rPr lang="en-US" sz="2000" dirty="0"/>
              <a:t> app”)</a:t>
            </a:r>
          </a:p>
          <a:p>
            <a:pPr marL="109728" indent="0">
              <a:buNone/>
            </a:pPr>
            <a:r>
              <a:rPr lang="en-US" sz="2000" dirty="0" err="1"/>
              <a:t>window.geometry</a:t>
            </a:r>
            <a:r>
              <a:rPr lang="en-US" sz="2000" dirty="0"/>
              <a:t>(‘350x200</a:t>
            </a:r>
            <a:r>
              <a:rPr lang="en-US" sz="2000" dirty="0" smtClean="0"/>
              <a:t>’)</a:t>
            </a:r>
          </a:p>
          <a:p>
            <a:pPr marL="109728" indent="0">
              <a:buNone/>
            </a:pPr>
            <a:r>
              <a:rPr lang="en-US" sz="2000" dirty="0" smtClean="0"/>
              <a:t>Combo = </a:t>
            </a:r>
            <a:r>
              <a:rPr lang="en-US" sz="2000" dirty="0" err="1" smtClean="0"/>
              <a:t>Combobox</a:t>
            </a:r>
            <a:r>
              <a:rPr lang="en-US" sz="2000" dirty="0" smtClean="0"/>
              <a:t>(window)</a:t>
            </a:r>
          </a:p>
          <a:p>
            <a:pPr marL="109728" indent="0">
              <a:buNone/>
            </a:pPr>
            <a:r>
              <a:rPr lang="en-US" sz="2000" dirty="0" smtClean="0"/>
              <a:t>Combo[‘values’] = (1,2,3,4,5, “Text”)</a:t>
            </a:r>
          </a:p>
          <a:p>
            <a:pPr marL="109728" indent="0">
              <a:buNone/>
            </a:pPr>
            <a:r>
              <a:rPr lang="en-US" sz="2000" dirty="0" err="1" smtClean="0"/>
              <a:t>Combo.current</a:t>
            </a:r>
            <a:r>
              <a:rPr lang="en-US" sz="2000" dirty="0" smtClean="0"/>
              <a:t>(1) #set the selected item</a:t>
            </a:r>
          </a:p>
          <a:p>
            <a:pPr marL="109728" indent="0">
              <a:buNone/>
            </a:pPr>
            <a:r>
              <a:rPr lang="en-US" sz="2000" dirty="0" err="1" smtClean="0"/>
              <a:t>Combo.grid</a:t>
            </a:r>
            <a:r>
              <a:rPr lang="en-US" sz="2000" dirty="0" smtClean="0"/>
              <a:t>(column=0,row=0)</a:t>
            </a:r>
          </a:p>
          <a:p>
            <a:pPr marL="109728" indent="0">
              <a:buNone/>
            </a:pPr>
            <a:r>
              <a:rPr lang="en-US" sz="2000" dirty="0" err="1" smtClean="0"/>
              <a:t>window.mainloop</a:t>
            </a:r>
            <a:r>
              <a:rPr lang="en-US" sz="2000" dirty="0" smtClean="0"/>
              <a:t>()</a:t>
            </a:r>
          </a:p>
          <a:p>
            <a:pPr marL="109728" indent="0">
              <a:buNone/>
            </a:pPr>
            <a:r>
              <a:rPr lang="en-US" sz="2800" dirty="0" smtClean="0"/>
              <a:t> </a:t>
            </a:r>
            <a:endParaRPr lang="en-US" sz="2800" dirty="0"/>
          </a:p>
          <a:p>
            <a:pPr marL="109728" indent="0">
              <a:buNone/>
            </a:pPr>
            <a:endParaRPr lang="en-US" dirty="0"/>
          </a:p>
        </p:txBody>
      </p:sp>
      <p:sp>
        <p:nvSpPr>
          <p:cNvPr id="3" name="Title 2"/>
          <p:cNvSpPr>
            <a:spLocks noGrp="1"/>
          </p:cNvSpPr>
          <p:nvPr>
            <p:ph type="title"/>
          </p:nvPr>
        </p:nvSpPr>
        <p:spPr/>
        <p:txBody>
          <a:bodyPr/>
          <a:lstStyle/>
          <a:p>
            <a:r>
              <a:rPr lang="en-US" dirty="0" smtClean="0"/>
              <a:t>Add a </a:t>
            </a:r>
            <a:r>
              <a:rPr lang="en-US" dirty="0" err="1" smtClean="0"/>
              <a:t>combobox</a:t>
            </a:r>
            <a:r>
              <a:rPr lang="en-US" dirty="0" smtClean="0"/>
              <a:t> widget</a:t>
            </a:r>
            <a:endParaRPr lang="en-US" dirty="0"/>
          </a:p>
        </p:txBody>
      </p:sp>
      <p:pic>
        <p:nvPicPr>
          <p:cNvPr id="4" name="Picture 3" descr="05-Python-GUI-examples-combobox.png"/>
          <p:cNvPicPr>
            <a:picLocks noChangeAspect="1"/>
          </p:cNvPicPr>
          <p:nvPr/>
        </p:nvPicPr>
        <p:blipFill>
          <a:blip r:embed="rId2"/>
          <a:stretch>
            <a:fillRect/>
          </a:stretch>
        </p:blipFill>
        <p:spPr>
          <a:xfrm>
            <a:off x="5562600" y="4419600"/>
            <a:ext cx="3419475" cy="2276475"/>
          </a:xfrm>
          <a:prstGeom prst="rect">
            <a:avLst/>
          </a:prstGeom>
        </p:spPr>
      </p:pic>
    </p:spTree>
    <p:extLst>
      <p:ext uri="{BB962C8B-B14F-4D97-AF65-F5344CB8AC3E}">
        <p14:creationId xmlns="" xmlns:p14="http://schemas.microsoft.com/office/powerpoint/2010/main" val="3002903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dirty="0"/>
              <a:t>from </a:t>
            </a:r>
            <a:r>
              <a:rPr lang="en-US" sz="1800" dirty="0" err="1"/>
              <a:t>tkinter</a:t>
            </a:r>
            <a:r>
              <a:rPr lang="en-US" sz="1800" dirty="0"/>
              <a:t> import *</a:t>
            </a:r>
          </a:p>
          <a:p>
            <a:pPr marL="109728" indent="0">
              <a:buNone/>
            </a:pPr>
            <a:r>
              <a:rPr lang="en-US" sz="1800" dirty="0"/>
              <a:t>from </a:t>
            </a:r>
            <a:r>
              <a:rPr lang="en-US" sz="1800" dirty="0" err="1"/>
              <a:t>tkinter.ttk</a:t>
            </a:r>
            <a:r>
              <a:rPr lang="en-US" sz="1800" dirty="0"/>
              <a:t> import *</a:t>
            </a:r>
          </a:p>
          <a:p>
            <a:pPr marL="109728" indent="0">
              <a:buNone/>
            </a:pPr>
            <a:r>
              <a:rPr lang="en-US" sz="1800" dirty="0"/>
              <a:t>window = </a:t>
            </a:r>
            <a:r>
              <a:rPr lang="en-US" sz="1800" dirty="0" err="1"/>
              <a:t>Tk</a:t>
            </a:r>
            <a:r>
              <a:rPr lang="en-US" sz="1800" dirty="0"/>
              <a:t>()</a:t>
            </a:r>
          </a:p>
          <a:p>
            <a:pPr marL="109728" indent="0">
              <a:buNone/>
            </a:pPr>
            <a:r>
              <a:rPr lang="en-US" sz="1800" dirty="0" err="1"/>
              <a:t>window.title</a:t>
            </a:r>
            <a:r>
              <a:rPr lang="en-US" sz="1800" dirty="0"/>
              <a:t>(“Welcome to </a:t>
            </a:r>
            <a:r>
              <a:rPr lang="en-US" sz="1800" dirty="0" err="1"/>
              <a:t>LikeGeeks</a:t>
            </a:r>
            <a:r>
              <a:rPr lang="en-US" sz="1800" dirty="0"/>
              <a:t> app”)</a:t>
            </a:r>
          </a:p>
          <a:p>
            <a:pPr marL="109728" indent="0">
              <a:buNone/>
            </a:pPr>
            <a:r>
              <a:rPr lang="en-US" sz="1800" dirty="0" err="1"/>
              <a:t>window.geometry</a:t>
            </a:r>
            <a:r>
              <a:rPr lang="en-US" sz="1800" dirty="0"/>
              <a:t>(‘350x200’)</a:t>
            </a:r>
          </a:p>
          <a:p>
            <a:pPr marL="109728" indent="0">
              <a:buNone/>
            </a:pPr>
            <a:r>
              <a:rPr lang="en-US" sz="2000" dirty="0" err="1"/>
              <a:t>c</a:t>
            </a:r>
            <a:r>
              <a:rPr lang="en-US" sz="2000" dirty="0" err="1" smtClean="0"/>
              <a:t>hk_state</a:t>
            </a:r>
            <a:r>
              <a:rPr lang="en-US" sz="2000" dirty="0" smtClean="0"/>
              <a:t> = </a:t>
            </a:r>
            <a:r>
              <a:rPr lang="en-US" sz="2000" dirty="0" err="1" smtClean="0"/>
              <a:t>BooleanVar</a:t>
            </a:r>
            <a:r>
              <a:rPr lang="en-US" sz="2000" dirty="0" smtClean="0"/>
              <a:t>()</a:t>
            </a:r>
          </a:p>
          <a:p>
            <a:pPr marL="109728" indent="0">
              <a:buNone/>
            </a:pPr>
            <a:r>
              <a:rPr lang="en-US" sz="2000" dirty="0" err="1" smtClean="0"/>
              <a:t>chk_state.set</a:t>
            </a:r>
            <a:r>
              <a:rPr lang="en-US" sz="2000" dirty="0" smtClean="0"/>
              <a:t>(True) #set check state</a:t>
            </a:r>
          </a:p>
          <a:p>
            <a:pPr marL="109728" indent="0">
              <a:buNone/>
            </a:pPr>
            <a:r>
              <a:rPr lang="en-US" sz="1800" dirty="0" err="1"/>
              <a:t>c</a:t>
            </a:r>
            <a:r>
              <a:rPr lang="en-US" sz="1800" dirty="0" err="1" smtClean="0"/>
              <a:t>hk</a:t>
            </a:r>
            <a:r>
              <a:rPr lang="en-US" sz="1800" dirty="0" smtClean="0"/>
              <a:t> = </a:t>
            </a:r>
            <a:r>
              <a:rPr lang="en-US" sz="1800" dirty="0" err="1" smtClean="0"/>
              <a:t>Checkbutton</a:t>
            </a:r>
            <a:r>
              <a:rPr lang="en-US" sz="1800" dirty="0" smtClean="0"/>
              <a:t>(</a:t>
            </a:r>
            <a:r>
              <a:rPr lang="en-US" sz="1800" dirty="0" err="1" smtClean="0"/>
              <a:t>window,text</a:t>
            </a:r>
            <a:r>
              <a:rPr lang="en-US" sz="1800" dirty="0" smtClean="0"/>
              <a:t>=‘</a:t>
            </a:r>
            <a:r>
              <a:rPr lang="en-US" sz="1800" dirty="0" err="1" smtClean="0"/>
              <a:t>Choose’,var</a:t>
            </a:r>
            <a:r>
              <a:rPr lang="en-US" sz="1800" dirty="0" smtClean="0"/>
              <a:t>=</a:t>
            </a:r>
            <a:r>
              <a:rPr lang="en-US" sz="1800" dirty="0" err="1" smtClean="0"/>
              <a:t>chk_state</a:t>
            </a:r>
            <a:r>
              <a:rPr lang="en-US" sz="1800" dirty="0" smtClean="0"/>
              <a:t>)</a:t>
            </a:r>
          </a:p>
          <a:p>
            <a:pPr marL="109728" indent="0">
              <a:buNone/>
            </a:pPr>
            <a:r>
              <a:rPr lang="en-US" sz="2000" dirty="0" err="1" smtClean="0"/>
              <a:t>chk.grid</a:t>
            </a:r>
            <a:r>
              <a:rPr lang="en-US" sz="2000" dirty="0" smtClean="0"/>
              <a:t>(column=0, row=0)</a:t>
            </a:r>
          </a:p>
          <a:p>
            <a:pPr marL="109728" indent="0">
              <a:buNone/>
            </a:pPr>
            <a:r>
              <a:rPr lang="en-US" sz="2000" dirty="0" err="1" smtClean="0"/>
              <a:t>window.mainloop</a:t>
            </a:r>
            <a:r>
              <a:rPr lang="en-US" sz="2000" dirty="0" smtClean="0"/>
              <a:t>()</a:t>
            </a:r>
          </a:p>
          <a:p>
            <a:pPr marL="109728" indent="0">
              <a:buNone/>
            </a:pPr>
            <a:endParaRPr lang="en-US" sz="2000" dirty="0"/>
          </a:p>
        </p:txBody>
      </p:sp>
      <p:sp>
        <p:nvSpPr>
          <p:cNvPr id="3" name="Title 2"/>
          <p:cNvSpPr>
            <a:spLocks noGrp="1"/>
          </p:cNvSpPr>
          <p:nvPr>
            <p:ph type="title"/>
          </p:nvPr>
        </p:nvSpPr>
        <p:spPr/>
        <p:txBody>
          <a:bodyPr>
            <a:normAutofit fontScale="90000"/>
          </a:bodyPr>
          <a:lstStyle/>
          <a:p>
            <a:r>
              <a:rPr lang="en-US" dirty="0" smtClean="0"/>
              <a:t>Add a </a:t>
            </a:r>
            <a:r>
              <a:rPr lang="en-US" dirty="0" err="1" smtClean="0"/>
              <a:t>Checkbutton</a:t>
            </a:r>
            <a:r>
              <a:rPr lang="en-US" dirty="0" smtClean="0"/>
              <a:t> widget  (</a:t>
            </a:r>
            <a:r>
              <a:rPr lang="en-US" dirty="0" err="1" smtClean="0"/>
              <a:t>Tkinter</a:t>
            </a:r>
            <a:r>
              <a:rPr lang="en-US" dirty="0" smtClean="0"/>
              <a:t> checkbox)</a:t>
            </a:r>
            <a:endParaRPr lang="en-US" dirty="0"/>
          </a:p>
        </p:txBody>
      </p:sp>
      <p:pic>
        <p:nvPicPr>
          <p:cNvPr id="4" name="Picture 3" descr="05-Python-GUI-examples-add-checkbutton.png"/>
          <p:cNvPicPr>
            <a:picLocks noChangeAspect="1"/>
          </p:cNvPicPr>
          <p:nvPr/>
        </p:nvPicPr>
        <p:blipFill>
          <a:blip r:embed="rId2"/>
          <a:stretch>
            <a:fillRect/>
          </a:stretch>
        </p:blipFill>
        <p:spPr>
          <a:xfrm>
            <a:off x="4724400" y="4343400"/>
            <a:ext cx="3400425" cy="2247900"/>
          </a:xfrm>
          <a:prstGeom prst="rect">
            <a:avLst/>
          </a:prstGeom>
        </p:spPr>
      </p:pic>
    </p:spTree>
    <p:extLst>
      <p:ext uri="{BB962C8B-B14F-4D97-AF65-F5344CB8AC3E}">
        <p14:creationId xmlns="" xmlns:p14="http://schemas.microsoft.com/office/powerpoint/2010/main" val="2287504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800" dirty="0"/>
              <a:t>from </a:t>
            </a:r>
            <a:r>
              <a:rPr lang="en-US" sz="2800" dirty="0" err="1"/>
              <a:t>tkinter</a:t>
            </a:r>
            <a:r>
              <a:rPr lang="en-US" sz="2800" dirty="0"/>
              <a:t> import *</a:t>
            </a:r>
          </a:p>
          <a:p>
            <a:pPr marL="109728" indent="0">
              <a:buNone/>
            </a:pPr>
            <a:r>
              <a:rPr lang="en-US" sz="2800" dirty="0"/>
              <a:t>from </a:t>
            </a:r>
            <a:r>
              <a:rPr lang="en-US" sz="2800" dirty="0" err="1"/>
              <a:t>tkinter.ttk</a:t>
            </a:r>
            <a:r>
              <a:rPr lang="en-US" sz="2800" dirty="0"/>
              <a:t> import *</a:t>
            </a:r>
          </a:p>
          <a:p>
            <a:pPr marL="109728" indent="0">
              <a:buNone/>
            </a:pPr>
            <a:r>
              <a:rPr lang="en-US" sz="2800" dirty="0"/>
              <a:t>window = </a:t>
            </a:r>
            <a:r>
              <a:rPr lang="en-US" sz="2800" dirty="0" err="1"/>
              <a:t>Tk</a:t>
            </a:r>
            <a:r>
              <a:rPr lang="en-US" sz="2800" dirty="0"/>
              <a:t>()</a:t>
            </a:r>
          </a:p>
          <a:p>
            <a:pPr marL="109728" indent="0">
              <a:buNone/>
            </a:pPr>
            <a:r>
              <a:rPr lang="en-US" sz="2800" dirty="0" err="1"/>
              <a:t>window.title</a:t>
            </a:r>
            <a:r>
              <a:rPr lang="en-US" sz="2800" dirty="0"/>
              <a:t>(“Welcome to </a:t>
            </a:r>
            <a:r>
              <a:rPr lang="en-US" sz="2800" dirty="0" err="1"/>
              <a:t>LikeGeeks</a:t>
            </a:r>
            <a:r>
              <a:rPr lang="en-US" sz="2800" dirty="0"/>
              <a:t> app”)</a:t>
            </a:r>
          </a:p>
          <a:p>
            <a:pPr marL="109728" indent="0">
              <a:buNone/>
            </a:pPr>
            <a:r>
              <a:rPr lang="en-US" sz="2800" dirty="0" err="1"/>
              <a:t>window.geometry</a:t>
            </a:r>
            <a:r>
              <a:rPr lang="en-US" sz="2800" dirty="0"/>
              <a:t>(‘</a:t>
            </a:r>
            <a:r>
              <a:rPr lang="en-US" sz="2800" dirty="0" smtClean="0"/>
              <a:t>350x200</a:t>
            </a:r>
            <a:r>
              <a:rPr lang="en-US" sz="2800" dirty="0"/>
              <a:t>’)</a:t>
            </a:r>
          </a:p>
          <a:p>
            <a:pPr marL="109728" indent="0">
              <a:buNone/>
            </a:pPr>
            <a:r>
              <a:rPr lang="en-US" dirty="0" smtClean="0"/>
              <a:t>rad1 = </a:t>
            </a:r>
            <a:r>
              <a:rPr lang="en-US" dirty="0" err="1" smtClean="0"/>
              <a:t>Radiobutton</a:t>
            </a:r>
            <a:r>
              <a:rPr lang="en-US" dirty="0" smtClean="0"/>
              <a:t>(</a:t>
            </a:r>
            <a:r>
              <a:rPr lang="en-US" dirty="0" err="1" smtClean="0"/>
              <a:t>window,text</a:t>
            </a:r>
            <a:r>
              <a:rPr lang="en-US" dirty="0" smtClean="0"/>
              <a:t>=‘</a:t>
            </a:r>
            <a:r>
              <a:rPr lang="en-US" dirty="0" err="1" smtClean="0"/>
              <a:t>First’,value</a:t>
            </a:r>
            <a:r>
              <a:rPr lang="en-US" dirty="0" smtClean="0"/>
              <a:t>=1)</a:t>
            </a:r>
          </a:p>
          <a:p>
            <a:pPr marL="109728" indent="0">
              <a:buNone/>
            </a:pPr>
            <a:r>
              <a:rPr lang="en-US" dirty="0" smtClean="0"/>
              <a:t>rad2 </a:t>
            </a:r>
            <a:r>
              <a:rPr lang="en-US" dirty="0"/>
              <a:t>= </a:t>
            </a:r>
            <a:r>
              <a:rPr lang="en-US" dirty="0" err="1"/>
              <a:t>Radiobutton</a:t>
            </a:r>
            <a:r>
              <a:rPr lang="en-US" dirty="0"/>
              <a:t>(</a:t>
            </a:r>
            <a:r>
              <a:rPr lang="en-US" dirty="0" err="1"/>
              <a:t>window,text</a:t>
            </a:r>
            <a:r>
              <a:rPr lang="en-US" dirty="0" smtClean="0"/>
              <a:t>=‘</a:t>
            </a:r>
            <a:r>
              <a:rPr lang="en-US" dirty="0" err="1" smtClean="0"/>
              <a:t>Second’,value</a:t>
            </a:r>
            <a:r>
              <a:rPr lang="en-US" dirty="0" smtClean="0"/>
              <a:t>=2)</a:t>
            </a:r>
            <a:endParaRPr lang="en-US" dirty="0"/>
          </a:p>
          <a:p>
            <a:pPr marL="109728" indent="0">
              <a:buNone/>
            </a:pPr>
            <a:r>
              <a:rPr lang="en-US" dirty="0" smtClean="0"/>
              <a:t>rad3 </a:t>
            </a:r>
            <a:r>
              <a:rPr lang="en-US" dirty="0"/>
              <a:t>= </a:t>
            </a:r>
            <a:r>
              <a:rPr lang="en-US" dirty="0" err="1"/>
              <a:t>Radiobutton</a:t>
            </a:r>
            <a:r>
              <a:rPr lang="en-US" dirty="0"/>
              <a:t>(</a:t>
            </a:r>
            <a:r>
              <a:rPr lang="en-US" dirty="0" err="1"/>
              <a:t>window,text</a:t>
            </a:r>
            <a:r>
              <a:rPr lang="en-US" dirty="0" smtClean="0"/>
              <a:t>=‘</a:t>
            </a:r>
            <a:r>
              <a:rPr lang="en-US" dirty="0" err="1" smtClean="0"/>
              <a:t>Third’,value</a:t>
            </a:r>
            <a:r>
              <a:rPr lang="en-US" dirty="0" smtClean="0"/>
              <a:t>=3)</a:t>
            </a:r>
          </a:p>
          <a:p>
            <a:pPr marL="109728" indent="0">
              <a:buNone/>
            </a:pPr>
            <a:r>
              <a:rPr lang="en-US" dirty="0" smtClean="0"/>
              <a:t>rad1.grid(column=0,row=0)</a:t>
            </a:r>
          </a:p>
          <a:p>
            <a:pPr marL="109728" indent="0">
              <a:buNone/>
            </a:pPr>
            <a:r>
              <a:rPr lang="en-US" dirty="0" smtClean="0"/>
              <a:t>rad2.grid(column=1,row=0</a:t>
            </a:r>
            <a:r>
              <a:rPr lang="en-US" dirty="0"/>
              <a:t>)</a:t>
            </a:r>
          </a:p>
          <a:p>
            <a:pPr marL="109728" indent="0">
              <a:buNone/>
            </a:pPr>
            <a:r>
              <a:rPr lang="en-US" dirty="0" smtClean="0"/>
              <a:t>rad3.grid(column=2,row=0)</a:t>
            </a:r>
          </a:p>
          <a:p>
            <a:pPr marL="109728" indent="0">
              <a:buNone/>
            </a:pPr>
            <a:r>
              <a:rPr lang="en-US" dirty="0" err="1" smtClean="0"/>
              <a:t>window.mainloop</a:t>
            </a:r>
            <a:r>
              <a:rPr lang="en-US" dirty="0" smtClean="0"/>
              <a:t>()</a:t>
            </a: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Add radio buttons widgets</a:t>
            </a:r>
            <a:endParaRPr lang="en-US" dirty="0"/>
          </a:p>
        </p:txBody>
      </p:sp>
      <p:pic>
        <p:nvPicPr>
          <p:cNvPr id="5" name="Picture 4" descr="06-Python-GUI-examples-add-radio-button.png"/>
          <p:cNvPicPr>
            <a:picLocks noChangeAspect="1"/>
          </p:cNvPicPr>
          <p:nvPr/>
        </p:nvPicPr>
        <p:blipFill>
          <a:blip r:embed="rId2"/>
          <a:stretch>
            <a:fillRect/>
          </a:stretch>
        </p:blipFill>
        <p:spPr>
          <a:xfrm>
            <a:off x="4495800" y="3886200"/>
            <a:ext cx="3943350" cy="2819400"/>
          </a:xfrm>
          <a:prstGeom prst="rect">
            <a:avLst/>
          </a:prstGeom>
        </p:spPr>
      </p:pic>
    </p:spTree>
    <p:extLst>
      <p:ext uri="{BB962C8B-B14F-4D97-AF65-F5344CB8AC3E}">
        <p14:creationId xmlns="" xmlns:p14="http://schemas.microsoft.com/office/powerpoint/2010/main" val="3409916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a:t>GUI Programming with </a:t>
            </a:r>
            <a:r>
              <a:rPr lang="en-US" dirty="0" err="1"/>
              <a:t>Tkinter</a:t>
            </a:r>
            <a:r>
              <a:rPr lang="en-US" dirty="0"/>
              <a:t> </a:t>
            </a:r>
            <a:r>
              <a:rPr lang="en-US" dirty="0" smtClean="0"/>
              <a:t>layout </a:t>
            </a:r>
            <a:r>
              <a:rPr lang="en-US" sz="2400" dirty="0" smtClean="0"/>
              <a:t>managers</a:t>
            </a:r>
            <a:r>
              <a:rPr lang="en-US" sz="2400" dirty="0"/>
              <a:t>: </a:t>
            </a:r>
            <a:endParaRPr lang="en-US" sz="2400" dirty="0" smtClean="0"/>
          </a:p>
          <a:p>
            <a:pPr marL="109728" indent="0">
              <a:buNone/>
            </a:pPr>
            <a:r>
              <a:rPr lang="en-US" dirty="0" err="1" smtClean="0"/>
              <a:t>pack,grid,place</a:t>
            </a:r>
            <a:endParaRPr lang="en-US" dirty="0" smtClean="0"/>
          </a:p>
        </p:txBody>
      </p:sp>
      <p:sp>
        <p:nvSpPr>
          <p:cNvPr id="3" name="Title 2"/>
          <p:cNvSpPr>
            <a:spLocks noGrp="1"/>
          </p:cNvSpPr>
          <p:nvPr>
            <p:ph type="title"/>
          </p:nvPr>
        </p:nvSpPr>
        <p:spPr/>
        <p:txBody>
          <a:bodyPr>
            <a:normAutofit/>
          </a:bodyPr>
          <a:lstStyle/>
          <a:p>
            <a:endParaRPr lang="en-US" dirty="0"/>
          </a:p>
        </p:txBody>
      </p:sp>
    </p:spTree>
    <p:extLst>
      <p:ext uri="{BB962C8B-B14F-4D97-AF65-F5344CB8AC3E}">
        <p14:creationId xmlns="" xmlns:p14="http://schemas.microsoft.com/office/powerpoint/2010/main" val="2557289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dirty="0" smtClean="0"/>
              <a:t>import </a:t>
            </a:r>
            <a:r>
              <a:rPr lang="en-US" dirty="0" err="1" smtClean="0"/>
              <a:t>tkinter</a:t>
            </a:r>
            <a:r>
              <a:rPr lang="en-US" dirty="0" smtClean="0"/>
              <a:t> as </a:t>
            </a:r>
            <a:r>
              <a:rPr lang="en-US" dirty="0" err="1" smtClean="0"/>
              <a:t>tk</a:t>
            </a:r>
            <a:endParaRPr lang="en-US" dirty="0" smtClean="0"/>
          </a:p>
          <a:p>
            <a:pPr marL="109728" indent="0">
              <a:buNone/>
            </a:pPr>
            <a:endParaRPr lang="en-US" dirty="0"/>
          </a:p>
          <a:p>
            <a:pPr marL="109728" indent="0">
              <a:buNone/>
            </a:pPr>
            <a:r>
              <a:rPr lang="en-US" dirty="0"/>
              <a:t>r</a:t>
            </a:r>
            <a:r>
              <a:rPr lang="en-US" dirty="0" smtClean="0"/>
              <a:t>oot = </a:t>
            </a:r>
            <a:r>
              <a:rPr lang="en-US" dirty="0" err="1" smtClean="0"/>
              <a:t>tk.Tk</a:t>
            </a:r>
            <a:r>
              <a:rPr lang="en-US" dirty="0" smtClean="0"/>
              <a:t>()</a:t>
            </a:r>
          </a:p>
          <a:p>
            <a:pPr marL="109728" indent="0">
              <a:buNone/>
            </a:pPr>
            <a:endParaRPr lang="en-US" dirty="0"/>
          </a:p>
          <a:p>
            <a:pPr marL="109728" indent="0">
              <a:buNone/>
            </a:pPr>
            <a:r>
              <a:rPr lang="en-US" dirty="0"/>
              <a:t>w</a:t>
            </a:r>
            <a:r>
              <a:rPr lang="en-US" dirty="0" smtClean="0"/>
              <a:t> = </a:t>
            </a:r>
            <a:r>
              <a:rPr lang="en-US" dirty="0" err="1" smtClean="0"/>
              <a:t>tk.Label</a:t>
            </a:r>
            <a:r>
              <a:rPr lang="en-US" dirty="0" smtClean="0"/>
              <a:t>(</a:t>
            </a:r>
            <a:r>
              <a:rPr lang="en-US" dirty="0" err="1" smtClean="0"/>
              <a:t>root,text</a:t>
            </a:r>
            <a:r>
              <a:rPr lang="en-US" dirty="0" smtClean="0"/>
              <a:t>=“Red Sun”, </a:t>
            </a:r>
            <a:r>
              <a:rPr lang="en-US" dirty="0" err="1" smtClean="0"/>
              <a:t>bg</a:t>
            </a:r>
            <a:r>
              <a:rPr lang="en-US" dirty="0" smtClean="0"/>
              <a:t> = “red”, fg = “white”)</a:t>
            </a:r>
          </a:p>
          <a:p>
            <a:pPr marL="109728" indent="0">
              <a:buNone/>
            </a:pPr>
            <a:r>
              <a:rPr lang="en-US" dirty="0" err="1" smtClean="0"/>
              <a:t>w.pack</a:t>
            </a:r>
            <a:r>
              <a:rPr lang="en-US" dirty="0" smtClean="0"/>
              <a:t>()</a:t>
            </a:r>
          </a:p>
          <a:p>
            <a:pPr marL="109728" indent="0">
              <a:buNone/>
            </a:pPr>
            <a:r>
              <a:rPr lang="en-US" dirty="0" smtClean="0"/>
              <a:t> </a:t>
            </a:r>
            <a:r>
              <a:rPr lang="en-US" dirty="0"/>
              <a:t>w = </a:t>
            </a:r>
            <a:r>
              <a:rPr lang="en-US" dirty="0" err="1"/>
              <a:t>tk.Label</a:t>
            </a:r>
            <a:r>
              <a:rPr lang="en-US" dirty="0"/>
              <a:t>(</a:t>
            </a:r>
            <a:r>
              <a:rPr lang="en-US" dirty="0" err="1"/>
              <a:t>root,text</a:t>
            </a:r>
            <a:r>
              <a:rPr lang="en-US" dirty="0" smtClean="0"/>
              <a:t>=“Green Grass”, </a:t>
            </a:r>
            <a:r>
              <a:rPr lang="en-US" dirty="0" err="1"/>
              <a:t>bg</a:t>
            </a:r>
            <a:r>
              <a:rPr lang="en-US" dirty="0"/>
              <a:t> = </a:t>
            </a:r>
            <a:r>
              <a:rPr lang="en-US" dirty="0" smtClean="0"/>
              <a:t>“green”, </a:t>
            </a:r>
            <a:r>
              <a:rPr lang="en-US" dirty="0"/>
              <a:t>fg = </a:t>
            </a:r>
            <a:r>
              <a:rPr lang="en-US" dirty="0" smtClean="0"/>
              <a:t>“black”)</a:t>
            </a:r>
            <a:endParaRPr lang="en-US" dirty="0"/>
          </a:p>
          <a:p>
            <a:pPr marL="109728" indent="0">
              <a:buNone/>
            </a:pPr>
            <a:r>
              <a:rPr lang="en-US" dirty="0" err="1"/>
              <a:t>w.pack</a:t>
            </a:r>
            <a:r>
              <a:rPr lang="en-US" dirty="0"/>
              <a:t>()</a:t>
            </a:r>
          </a:p>
          <a:p>
            <a:pPr marL="109728" indent="0">
              <a:buNone/>
            </a:pPr>
            <a:r>
              <a:rPr lang="en-US" dirty="0"/>
              <a:t>w = </a:t>
            </a:r>
            <a:r>
              <a:rPr lang="en-US" dirty="0" err="1"/>
              <a:t>tk.Label</a:t>
            </a:r>
            <a:r>
              <a:rPr lang="en-US" dirty="0"/>
              <a:t>(</a:t>
            </a:r>
            <a:r>
              <a:rPr lang="en-US" dirty="0" err="1"/>
              <a:t>root,text</a:t>
            </a:r>
            <a:r>
              <a:rPr lang="en-US" dirty="0" smtClean="0"/>
              <a:t>=“Blue Sky”, </a:t>
            </a:r>
            <a:r>
              <a:rPr lang="en-US" dirty="0" err="1"/>
              <a:t>bg</a:t>
            </a:r>
            <a:r>
              <a:rPr lang="en-US" dirty="0"/>
              <a:t> = </a:t>
            </a:r>
            <a:r>
              <a:rPr lang="en-US" dirty="0" smtClean="0"/>
              <a:t>“blue”, </a:t>
            </a:r>
            <a:r>
              <a:rPr lang="en-US" dirty="0"/>
              <a:t>fg = </a:t>
            </a:r>
            <a:r>
              <a:rPr lang="en-US" dirty="0" smtClean="0"/>
              <a:t>“white”)</a:t>
            </a:r>
            <a:endParaRPr lang="en-US" dirty="0"/>
          </a:p>
          <a:p>
            <a:pPr marL="109728" indent="0">
              <a:buNone/>
            </a:pPr>
            <a:r>
              <a:rPr lang="en-US" dirty="0" err="1"/>
              <a:t>w.pack</a:t>
            </a:r>
            <a:r>
              <a:rPr lang="en-US" dirty="0" smtClean="0"/>
              <a:t>()</a:t>
            </a:r>
          </a:p>
          <a:p>
            <a:pPr marL="109728" indent="0">
              <a:buNone/>
            </a:pPr>
            <a:endParaRPr lang="en-US" dirty="0"/>
          </a:p>
          <a:p>
            <a:pPr marL="109728" indent="0">
              <a:buNone/>
            </a:pPr>
            <a:r>
              <a:rPr lang="en-US" dirty="0" err="1" smtClean="0"/>
              <a:t>tk.mainloop</a:t>
            </a:r>
            <a:r>
              <a:rPr lang="en-US" dirty="0" smtClean="0"/>
              <a:t>()</a:t>
            </a:r>
          </a:p>
          <a:p>
            <a:pPr marL="109728" indent="0">
              <a:buNone/>
            </a:pPr>
            <a:endParaRPr lang="en-US" dirty="0" smtClean="0"/>
          </a:p>
          <a:p>
            <a:pPr marL="109728" indent="0">
              <a:buNone/>
            </a:pPr>
            <a:r>
              <a:rPr lang="en-US" b="1" u="sng" dirty="0" smtClean="0"/>
              <a:t>OUTPUT</a:t>
            </a:r>
            <a:endParaRPr lang="en-US" b="1" u="sng" dirty="0"/>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a:t>p</a:t>
            </a:r>
            <a:r>
              <a:rPr lang="en-US" dirty="0" smtClean="0"/>
              <a:t>ack layout manager</a:t>
            </a:r>
            <a:endParaRPr lang="en-US" dirty="0"/>
          </a:p>
        </p:txBody>
      </p:sp>
      <p:pic>
        <p:nvPicPr>
          <p:cNvPr id="4" name="Picture 3" descr="packing1.png"/>
          <p:cNvPicPr>
            <a:picLocks noChangeAspect="1"/>
          </p:cNvPicPr>
          <p:nvPr/>
        </p:nvPicPr>
        <p:blipFill>
          <a:blip r:embed="rId2"/>
          <a:stretch>
            <a:fillRect/>
          </a:stretch>
        </p:blipFill>
        <p:spPr>
          <a:xfrm>
            <a:off x="2209800" y="5181600"/>
            <a:ext cx="971550" cy="828675"/>
          </a:xfrm>
          <a:prstGeom prst="rect">
            <a:avLst/>
          </a:prstGeom>
        </p:spPr>
      </p:pic>
    </p:spTree>
    <p:extLst>
      <p:ext uri="{BB962C8B-B14F-4D97-AF65-F5344CB8AC3E}">
        <p14:creationId xmlns="" xmlns:p14="http://schemas.microsoft.com/office/powerpoint/2010/main" val="285729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A regular expression can be formed by using the mix of meta-</a:t>
            </a:r>
            <a:r>
              <a:rPr lang="en-US" dirty="0" err="1" smtClean="0"/>
              <a:t>characters,special</a:t>
            </a:r>
            <a:r>
              <a:rPr lang="en-US" dirty="0" smtClean="0"/>
              <a:t> sequences and sets.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t>Forming a regular expression</a:t>
            </a:r>
            <a:endParaRPr lang="en-US"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import </a:t>
            </a:r>
            <a:r>
              <a:rPr lang="en-US" sz="2400" dirty="0" err="1" smtClean="0"/>
              <a:t>tkinter</a:t>
            </a:r>
            <a:r>
              <a:rPr lang="en-US" sz="2400" dirty="0" smtClean="0"/>
              <a:t> as </a:t>
            </a:r>
            <a:r>
              <a:rPr lang="en-US" sz="2400" dirty="0" err="1" smtClean="0"/>
              <a:t>tk</a:t>
            </a:r>
            <a:endParaRPr lang="en-US" sz="2400" dirty="0" smtClean="0"/>
          </a:p>
          <a:p>
            <a:pPr marL="109728" indent="0">
              <a:buNone/>
            </a:pPr>
            <a:endParaRPr lang="en-US" sz="2400" dirty="0"/>
          </a:p>
          <a:p>
            <a:pPr marL="109728" indent="0">
              <a:buNone/>
            </a:pPr>
            <a:r>
              <a:rPr lang="en-US" sz="1800" dirty="0" err="1"/>
              <a:t>c</a:t>
            </a:r>
            <a:r>
              <a:rPr lang="en-US" sz="1800" dirty="0" err="1" smtClean="0"/>
              <a:t>olours</a:t>
            </a:r>
            <a:r>
              <a:rPr lang="en-US" sz="1800" dirty="0" smtClean="0"/>
              <a:t> = [‘</a:t>
            </a:r>
            <a:r>
              <a:rPr lang="en-US" sz="1800" dirty="0" err="1" smtClean="0"/>
              <a:t>red’,’green’,’orange’,’white’,’yellow’,’blue</a:t>
            </a:r>
            <a:r>
              <a:rPr lang="en-US" sz="1800" dirty="0" smtClean="0"/>
              <a:t>’]</a:t>
            </a:r>
          </a:p>
          <a:p>
            <a:pPr marL="109728" indent="0">
              <a:buNone/>
            </a:pPr>
            <a:endParaRPr lang="en-US" sz="1800" dirty="0"/>
          </a:p>
          <a:p>
            <a:pPr marL="109728" indent="0">
              <a:buNone/>
            </a:pPr>
            <a:r>
              <a:rPr lang="en-US" sz="1800" dirty="0"/>
              <a:t>r</a:t>
            </a:r>
            <a:r>
              <a:rPr lang="en-US" sz="1800" dirty="0" smtClean="0"/>
              <a:t>=0</a:t>
            </a:r>
          </a:p>
          <a:p>
            <a:pPr marL="109728" indent="0">
              <a:buNone/>
            </a:pPr>
            <a:r>
              <a:rPr lang="en-US" sz="2400" dirty="0"/>
              <a:t>f</a:t>
            </a:r>
            <a:r>
              <a:rPr lang="en-US" sz="2400" dirty="0" smtClean="0"/>
              <a:t>or c in </a:t>
            </a:r>
            <a:r>
              <a:rPr lang="en-US" sz="2400" dirty="0" err="1" smtClean="0"/>
              <a:t>colours</a:t>
            </a:r>
            <a:r>
              <a:rPr lang="en-US" sz="2400" dirty="0" smtClean="0"/>
              <a:t>:</a:t>
            </a:r>
          </a:p>
          <a:p>
            <a:pPr marL="109728" indent="0">
              <a:buNone/>
            </a:pPr>
            <a:r>
              <a:rPr lang="en-US" sz="2400" dirty="0"/>
              <a:t> </a:t>
            </a:r>
            <a:r>
              <a:rPr lang="en-US" sz="2400" dirty="0" smtClean="0"/>
              <a:t>    </a:t>
            </a:r>
            <a:r>
              <a:rPr lang="en-US" sz="1400" dirty="0" err="1" smtClean="0"/>
              <a:t>tk.Label</a:t>
            </a:r>
            <a:r>
              <a:rPr lang="en-US" sz="1400" dirty="0" smtClean="0"/>
              <a:t>(text=</a:t>
            </a:r>
            <a:r>
              <a:rPr lang="en-US" sz="1400" dirty="0" err="1" smtClean="0"/>
              <a:t>c,relief</a:t>
            </a:r>
            <a:r>
              <a:rPr lang="en-US" sz="1400" dirty="0" smtClean="0"/>
              <a:t>=</a:t>
            </a:r>
            <a:r>
              <a:rPr lang="en-US" sz="1400" dirty="0" err="1" smtClean="0"/>
              <a:t>tk.RIDGE</a:t>
            </a:r>
            <a:r>
              <a:rPr lang="en-US" sz="1400" dirty="0" smtClean="0"/>
              <a:t>, width=15).grid(row=</a:t>
            </a:r>
            <a:r>
              <a:rPr lang="en-US" sz="1400" dirty="0" err="1" smtClean="0"/>
              <a:t>r,column</a:t>
            </a:r>
            <a:r>
              <a:rPr lang="en-US" sz="1400" dirty="0" smtClean="0"/>
              <a:t>=0)</a:t>
            </a:r>
          </a:p>
          <a:p>
            <a:pPr marL="109728" indent="0">
              <a:buNone/>
            </a:pPr>
            <a:r>
              <a:rPr lang="en-US" sz="1400" dirty="0"/>
              <a:t> </a:t>
            </a:r>
            <a:r>
              <a:rPr lang="en-US" sz="1400" dirty="0" smtClean="0"/>
              <a:t>       </a:t>
            </a:r>
            <a:r>
              <a:rPr lang="en-US" sz="1400" dirty="0" err="1" smtClean="0"/>
              <a:t>tk.Entry</a:t>
            </a:r>
            <a:r>
              <a:rPr lang="en-US" sz="1400" dirty="0" smtClean="0"/>
              <a:t>(</a:t>
            </a:r>
            <a:r>
              <a:rPr lang="en-US" sz="1400" dirty="0" err="1" smtClean="0"/>
              <a:t>bg</a:t>
            </a:r>
            <a:r>
              <a:rPr lang="en-US" sz="1400" dirty="0" smtClean="0"/>
              <a:t>=c, relief=</a:t>
            </a:r>
            <a:r>
              <a:rPr lang="en-US" sz="1400" dirty="0" err="1" smtClean="0"/>
              <a:t>tk.SUNKEN,width</a:t>
            </a:r>
            <a:r>
              <a:rPr lang="en-US" sz="1400" dirty="0" smtClean="0"/>
              <a:t>=10).grid(row=</a:t>
            </a:r>
            <a:r>
              <a:rPr lang="en-US" sz="1400" dirty="0" err="1" smtClean="0"/>
              <a:t>r,column</a:t>
            </a:r>
            <a:r>
              <a:rPr lang="en-US" sz="1400" dirty="0" smtClean="0"/>
              <a:t>=1)</a:t>
            </a:r>
          </a:p>
          <a:p>
            <a:pPr marL="109728" indent="0">
              <a:buNone/>
            </a:pPr>
            <a:r>
              <a:rPr lang="en-US" sz="1400" dirty="0"/>
              <a:t> </a:t>
            </a:r>
            <a:r>
              <a:rPr lang="en-US" sz="1400" dirty="0" smtClean="0"/>
              <a:t>       r=r+1</a:t>
            </a:r>
          </a:p>
          <a:p>
            <a:pPr marL="109728" indent="0">
              <a:buNone/>
            </a:pPr>
            <a:endParaRPr lang="en-US" sz="1400" dirty="0"/>
          </a:p>
          <a:p>
            <a:pPr marL="109728" indent="0">
              <a:buNone/>
            </a:pPr>
            <a:r>
              <a:rPr lang="en-US" sz="1400" dirty="0" err="1"/>
              <a:t>t</a:t>
            </a:r>
            <a:r>
              <a:rPr lang="en-US" sz="1400" dirty="0" err="1" smtClean="0"/>
              <a:t>k.mainloop</a:t>
            </a:r>
            <a:r>
              <a:rPr lang="en-US" sz="1400" dirty="0" smtClean="0"/>
              <a:t>()  </a:t>
            </a:r>
          </a:p>
          <a:p>
            <a:pPr marL="109728" indent="0">
              <a:buNone/>
            </a:pPr>
            <a:endParaRPr lang="en-US" sz="1400" dirty="0" smtClean="0"/>
          </a:p>
          <a:p>
            <a:pPr marL="109728" indent="0">
              <a:buNone/>
            </a:pPr>
            <a:endParaRPr lang="en-US" sz="2400" dirty="0"/>
          </a:p>
        </p:txBody>
      </p:sp>
      <p:sp>
        <p:nvSpPr>
          <p:cNvPr id="3" name="Title 2"/>
          <p:cNvSpPr>
            <a:spLocks noGrp="1"/>
          </p:cNvSpPr>
          <p:nvPr>
            <p:ph type="title"/>
          </p:nvPr>
        </p:nvSpPr>
        <p:spPr/>
        <p:txBody>
          <a:bodyPr/>
          <a:lstStyle/>
          <a:p>
            <a:r>
              <a:rPr lang="en-US" dirty="0"/>
              <a:t>g</a:t>
            </a:r>
            <a:r>
              <a:rPr lang="en-US" dirty="0" smtClean="0"/>
              <a:t>rid layout manager </a:t>
            </a:r>
            <a:endParaRPr lang="en-US" dirty="0"/>
          </a:p>
        </p:txBody>
      </p:sp>
      <p:pic>
        <p:nvPicPr>
          <p:cNvPr id="4" name="Picture 3" descr="tkinter_grid.png"/>
          <p:cNvPicPr>
            <a:picLocks noChangeAspect="1"/>
          </p:cNvPicPr>
          <p:nvPr/>
        </p:nvPicPr>
        <p:blipFill>
          <a:blip r:embed="rId2"/>
          <a:stretch>
            <a:fillRect/>
          </a:stretch>
        </p:blipFill>
        <p:spPr>
          <a:xfrm>
            <a:off x="4114800" y="5029200"/>
            <a:ext cx="2019300" cy="1485900"/>
          </a:xfrm>
          <a:prstGeom prst="rect">
            <a:avLst/>
          </a:prstGeom>
        </p:spPr>
      </p:pic>
    </p:spTree>
    <p:extLst>
      <p:ext uri="{BB962C8B-B14F-4D97-AF65-F5344CB8AC3E}">
        <p14:creationId xmlns="" xmlns:p14="http://schemas.microsoft.com/office/powerpoint/2010/main" val="674005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pPr>
              <a:buNone/>
            </a:pPr>
            <a:r>
              <a:rPr lang="en-US" sz="1400" dirty="0" smtClean="0"/>
              <a:t>import </a:t>
            </a:r>
            <a:r>
              <a:rPr lang="en-US" sz="1400" dirty="0" err="1" smtClean="0"/>
              <a:t>tkinter</a:t>
            </a:r>
            <a:r>
              <a:rPr lang="en-US" sz="1400" dirty="0" smtClean="0"/>
              <a:t> as </a:t>
            </a:r>
            <a:r>
              <a:rPr lang="en-US" sz="1400" dirty="0" err="1" smtClean="0"/>
              <a:t>tk</a:t>
            </a:r>
            <a:r>
              <a:rPr lang="en-US" sz="1400" dirty="0" smtClean="0"/>
              <a:t> </a:t>
            </a:r>
          </a:p>
          <a:p>
            <a:pPr>
              <a:buNone/>
            </a:pPr>
            <a:r>
              <a:rPr lang="en-US" sz="1400" dirty="0" smtClean="0"/>
              <a:t>import random </a:t>
            </a:r>
          </a:p>
          <a:p>
            <a:pPr>
              <a:buNone/>
            </a:pPr>
            <a:r>
              <a:rPr lang="en-US" sz="1400" dirty="0" smtClean="0"/>
              <a:t>root = </a:t>
            </a:r>
            <a:r>
              <a:rPr lang="en-US" sz="1400" dirty="0" err="1" smtClean="0"/>
              <a:t>tk.Tk</a:t>
            </a:r>
            <a:r>
              <a:rPr lang="en-US" sz="1400" dirty="0" smtClean="0"/>
              <a:t>() </a:t>
            </a:r>
          </a:p>
          <a:p>
            <a:pPr>
              <a:buNone/>
            </a:pPr>
            <a:r>
              <a:rPr lang="en-US" sz="1400" dirty="0" smtClean="0"/>
              <a:t># width x height + </a:t>
            </a:r>
            <a:r>
              <a:rPr lang="en-US" sz="1400" dirty="0" err="1" smtClean="0"/>
              <a:t>x_offset</a:t>
            </a:r>
            <a:r>
              <a:rPr lang="en-US" sz="1400" dirty="0" smtClean="0"/>
              <a:t> + </a:t>
            </a:r>
            <a:r>
              <a:rPr lang="en-US" sz="1400" dirty="0" err="1" smtClean="0"/>
              <a:t>y_offset</a:t>
            </a:r>
            <a:r>
              <a:rPr lang="en-US" sz="1400" dirty="0" smtClean="0"/>
              <a:t>:</a:t>
            </a:r>
          </a:p>
          <a:p>
            <a:pPr>
              <a:buNone/>
            </a:pPr>
            <a:r>
              <a:rPr lang="en-US" sz="1400" dirty="0" err="1" smtClean="0"/>
              <a:t>root.geometry</a:t>
            </a:r>
            <a:r>
              <a:rPr lang="en-US" sz="1400" dirty="0" smtClean="0"/>
              <a:t>("170x200+30+30") </a:t>
            </a:r>
          </a:p>
          <a:p>
            <a:pPr>
              <a:buNone/>
            </a:pPr>
            <a:r>
              <a:rPr lang="en-US" sz="1400" dirty="0" smtClean="0"/>
              <a:t>languages = ['</a:t>
            </a:r>
            <a:r>
              <a:rPr lang="en-US" sz="1400" dirty="0" err="1" smtClean="0"/>
              <a:t>Python','Perl','C</a:t>
            </a:r>
            <a:r>
              <a:rPr lang="en-US" sz="1400" dirty="0" smtClean="0"/>
              <a:t>++','</a:t>
            </a:r>
            <a:r>
              <a:rPr lang="en-US" sz="1400" dirty="0" err="1" smtClean="0"/>
              <a:t>Java','Tcl</a:t>
            </a:r>
            <a:r>
              <a:rPr lang="en-US" sz="1400" dirty="0" smtClean="0"/>
              <a:t>/</a:t>
            </a:r>
            <a:r>
              <a:rPr lang="en-US" sz="1400" dirty="0" err="1" smtClean="0"/>
              <a:t>Tk</a:t>
            </a:r>
            <a:r>
              <a:rPr lang="en-US" sz="1400" dirty="0" smtClean="0"/>
              <a:t>']</a:t>
            </a:r>
          </a:p>
          <a:p>
            <a:pPr>
              <a:buNone/>
            </a:pPr>
            <a:r>
              <a:rPr lang="en-US" sz="1400" dirty="0" smtClean="0"/>
              <a:t> labels = range(5) </a:t>
            </a:r>
          </a:p>
          <a:p>
            <a:pPr>
              <a:buNone/>
            </a:pPr>
            <a:r>
              <a:rPr lang="en-US" sz="1400" dirty="0" smtClean="0"/>
              <a:t>for </a:t>
            </a:r>
            <a:r>
              <a:rPr lang="en-US" sz="1400" dirty="0" err="1" smtClean="0"/>
              <a:t>i</a:t>
            </a:r>
            <a:r>
              <a:rPr lang="en-US" sz="1400" dirty="0" smtClean="0"/>
              <a:t> in range(5): </a:t>
            </a:r>
          </a:p>
          <a:p>
            <a:pPr>
              <a:buNone/>
            </a:pPr>
            <a:r>
              <a:rPr lang="en-US" sz="1400" dirty="0" smtClean="0"/>
              <a:t>     ct = [</a:t>
            </a:r>
            <a:r>
              <a:rPr lang="en-US" sz="1400" dirty="0" err="1" smtClean="0"/>
              <a:t>random.randrange</a:t>
            </a:r>
            <a:r>
              <a:rPr lang="en-US" sz="1400" dirty="0" smtClean="0"/>
              <a:t>(256) for x in range(3)]   </a:t>
            </a:r>
          </a:p>
          <a:p>
            <a:pPr>
              <a:buNone/>
            </a:pPr>
            <a:r>
              <a:rPr lang="en-US" sz="1400" dirty="0" smtClean="0"/>
              <a:t>     brightness = </a:t>
            </a:r>
            <a:r>
              <a:rPr lang="en-US" sz="1400" dirty="0" err="1" smtClean="0"/>
              <a:t>int</a:t>
            </a:r>
            <a:r>
              <a:rPr lang="en-US" sz="1400" dirty="0" smtClean="0"/>
              <a:t>(round(0.299*ct[0] + 0.587*ct[1] + 0.114*ct[2])) </a:t>
            </a:r>
          </a:p>
          <a:p>
            <a:pPr>
              <a:buNone/>
            </a:pPr>
            <a:r>
              <a:rPr lang="en-US" sz="1400" dirty="0" smtClean="0"/>
              <a:t>    </a:t>
            </a:r>
            <a:r>
              <a:rPr lang="en-US" sz="1400" dirty="0" err="1" smtClean="0"/>
              <a:t>ct_hex</a:t>
            </a:r>
            <a:r>
              <a:rPr lang="en-US" sz="1400" dirty="0" smtClean="0"/>
              <a:t> = "%02x%02x%02x" % </a:t>
            </a:r>
            <a:r>
              <a:rPr lang="en-US" sz="1400" dirty="0" err="1" smtClean="0"/>
              <a:t>tuple</a:t>
            </a:r>
            <a:r>
              <a:rPr lang="en-US" sz="1400" dirty="0" smtClean="0"/>
              <a:t>(ct) </a:t>
            </a:r>
          </a:p>
          <a:p>
            <a:pPr>
              <a:buNone/>
            </a:pPr>
            <a:r>
              <a:rPr lang="en-US" sz="1400" dirty="0" smtClean="0"/>
              <a:t>    </a:t>
            </a:r>
            <a:r>
              <a:rPr lang="en-US" sz="1400" dirty="0" err="1" smtClean="0"/>
              <a:t>bg_colour</a:t>
            </a:r>
            <a:r>
              <a:rPr lang="en-US" sz="1400" dirty="0" smtClean="0"/>
              <a:t> = '#' + "".join(</a:t>
            </a:r>
            <a:r>
              <a:rPr lang="en-US" sz="1400" dirty="0" err="1" smtClean="0"/>
              <a:t>ct_hex</a:t>
            </a:r>
            <a:r>
              <a:rPr lang="en-US" sz="1400" dirty="0" smtClean="0"/>
              <a:t>) </a:t>
            </a:r>
          </a:p>
          <a:p>
            <a:pPr>
              <a:buNone/>
            </a:pPr>
            <a:r>
              <a:rPr lang="en-US" sz="1400" dirty="0" smtClean="0"/>
              <a:t>    l = </a:t>
            </a:r>
            <a:r>
              <a:rPr lang="en-US" sz="1400" dirty="0" err="1" smtClean="0"/>
              <a:t>tk.Label</a:t>
            </a:r>
            <a:r>
              <a:rPr lang="en-US" sz="1400" dirty="0" smtClean="0"/>
              <a:t>(root, text=languages[</a:t>
            </a:r>
            <a:r>
              <a:rPr lang="en-US" sz="1400" dirty="0" err="1" smtClean="0"/>
              <a:t>i</a:t>
            </a:r>
            <a:r>
              <a:rPr lang="en-US" sz="1400" dirty="0" smtClean="0"/>
              <a:t>], fg='White' if brightness &lt; 120 else 'Black', </a:t>
            </a:r>
            <a:r>
              <a:rPr lang="en-US" sz="1400" dirty="0" err="1" smtClean="0"/>
              <a:t>bg</a:t>
            </a:r>
            <a:r>
              <a:rPr lang="en-US" sz="1400" dirty="0" smtClean="0"/>
              <a:t>=</a:t>
            </a:r>
            <a:r>
              <a:rPr lang="en-US" sz="1400" dirty="0" err="1" smtClean="0"/>
              <a:t>bg_colour</a:t>
            </a:r>
            <a:r>
              <a:rPr lang="en-US" sz="1400" dirty="0" smtClean="0"/>
              <a:t>) </a:t>
            </a:r>
          </a:p>
          <a:p>
            <a:pPr>
              <a:buNone/>
            </a:pPr>
            <a:r>
              <a:rPr lang="en-US" sz="1400" dirty="0" smtClean="0"/>
              <a:t>    </a:t>
            </a:r>
            <a:r>
              <a:rPr lang="en-US" sz="1400" dirty="0" err="1" smtClean="0"/>
              <a:t>l.place</a:t>
            </a:r>
            <a:r>
              <a:rPr lang="en-US" sz="1400" dirty="0" smtClean="0"/>
              <a:t>(x = 20, y = 30 + </a:t>
            </a:r>
            <a:r>
              <a:rPr lang="en-US" sz="1400" dirty="0" err="1" smtClean="0"/>
              <a:t>i</a:t>
            </a:r>
            <a:r>
              <a:rPr lang="en-US" sz="1400" dirty="0" smtClean="0"/>
              <a:t>*30, width=120, height=25) </a:t>
            </a:r>
          </a:p>
          <a:p>
            <a:pPr>
              <a:buNone/>
            </a:pPr>
            <a:r>
              <a:rPr lang="en-US" sz="1400" dirty="0" err="1" smtClean="0"/>
              <a:t>root.mainloop</a:t>
            </a:r>
            <a:r>
              <a:rPr lang="en-US" sz="1400" dirty="0" smtClean="0"/>
              <a:t>()</a:t>
            </a:r>
          </a:p>
          <a:p>
            <a:pPr>
              <a:buNone/>
            </a:pPr>
            <a:endParaRPr lang="en-US" sz="1400" dirty="0" smtClean="0"/>
          </a:p>
          <a:p>
            <a:pPr>
              <a:buNone/>
            </a:pPr>
            <a:r>
              <a:rPr lang="en-US" sz="1400" dirty="0" smtClean="0"/>
              <a:t>                                                                  </a:t>
            </a:r>
            <a:r>
              <a:rPr lang="en-US" sz="1400" b="1" u="sng" dirty="0" smtClean="0"/>
              <a:t>OUTPUT          </a:t>
            </a:r>
            <a:endParaRPr lang="en-US" sz="1400" b="1" u="sng" dirty="0"/>
          </a:p>
        </p:txBody>
      </p:sp>
      <p:sp>
        <p:nvSpPr>
          <p:cNvPr id="3" name="Title 2"/>
          <p:cNvSpPr>
            <a:spLocks noGrp="1"/>
          </p:cNvSpPr>
          <p:nvPr>
            <p:ph type="title"/>
          </p:nvPr>
        </p:nvSpPr>
        <p:spPr/>
        <p:txBody>
          <a:bodyPr>
            <a:normAutofit fontScale="90000"/>
          </a:bodyPr>
          <a:lstStyle/>
          <a:p>
            <a:r>
              <a:rPr lang="en-US" dirty="0" smtClean="0"/>
              <a:t>place layout manager </a:t>
            </a:r>
            <a:br>
              <a:rPr lang="en-US" dirty="0" smtClean="0"/>
            </a:br>
            <a:r>
              <a:rPr lang="en-US" dirty="0" smtClean="0"/>
              <a:t/>
            </a:r>
            <a:br>
              <a:rPr lang="en-US" dirty="0" smtClean="0"/>
            </a:br>
            <a:endParaRPr lang="en-US" dirty="0"/>
          </a:p>
        </p:txBody>
      </p:sp>
      <p:pic>
        <p:nvPicPr>
          <p:cNvPr id="4" name="Picture 3" descr="tkinter_place.png"/>
          <p:cNvPicPr>
            <a:picLocks noChangeAspect="1"/>
          </p:cNvPicPr>
          <p:nvPr/>
        </p:nvPicPr>
        <p:blipFill>
          <a:blip r:embed="rId2"/>
          <a:stretch>
            <a:fillRect/>
          </a:stretch>
        </p:blipFill>
        <p:spPr>
          <a:xfrm>
            <a:off x="6019800" y="4695825"/>
            <a:ext cx="1638300" cy="21621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a:t>Widgets with </a:t>
            </a:r>
            <a:r>
              <a:rPr lang="en-US" dirty="0" err="1"/>
              <a:t>attributes:Frame,Label,Button</a:t>
            </a:r>
            <a:endParaRPr lang="en-US" dirty="0"/>
          </a:p>
        </p:txBody>
      </p:sp>
      <p:sp>
        <p:nvSpPr>
          <p:cNvPr id="3" name="Title 2"/>
          <p:cNvSpPr>
            <a:spLocks noGrp="1"/>
          </p:cNvSpPr>
          <p:nvPr>
            <p:ph type="title"/>
          </p:nvPr>
        </p:nvSpPr>
        <p:spPr/>
        <p:txBody>
          <a:bodyPr>
            <a:normAutofit/>
          </a:bodyPr>
          <a:lstStyle/>
          <a:p>
            <a:endParaRPr lang="en-US" dirty="0"/>
          </a:p>
        </p:txBody>
      </p:sp>
    </p:spTree>
    <p:extLst>
      <p:ext uri="{BB962C8B-B14F-4D97-AF65-F5344CB8AC3E}">
        <p14:creationId xmlns="" xmlns:p14="http://schemas.microsoft.com/office/powerpoint/2010/main" val="753867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Frame widget is used for grouping and organizing other widgets.</a:t>
            </a:r>
          </a:p>
          <a:p>
            <a:r>
              <a:rPr lang="en-US" dirty="0" smtClean="0"/>
              <a:t>It works like a </a:t>
            </a:r>
            <a:r>
              <a:rPr lang="en-US" dirty="0" err="1" smtClean="0"/>
              <a:t>container,which</a:t>
            </a:r>
            <a:r>
              <a:rPr lang="en-US" dirty="0" smtClean="0"/>
              <a:t> is responsible for arranging the position of other widgets</a:t>
            </a:r>
          </a:p>
          <a:p>
            <a:r>
              <a:rPr lang="en-US" dirty="0" smtClean="0"/>
              <a:t>It uses rectangular areas in the screen to organize the layout and to provide padding of these widgets.</a:t>
            </a:r>
          </a:p>
          <a:p>
            <a:r>
              <a:rPr lang="en-US" dirty="0" smtClean="0"/>
              <a:t>A frame can also be used as a foundation class to implement complex widgets </a:t>
            </a:r>
            <a:endParaRPr lang="en-US" dirty="0"/>
          </a:p>
        </p:txBody>
      </p:sp>
      <p:sp>
        <p:nvSpPr>
          <p:cNvPr id="3" name="Title 2"/>
          <p:cNvSpPr>
            <a:spLocks noGrp="1"/>
          </p:cNvSpPr>
          <p:nvPr>
            <p:ph type="title"/>
          </p:nvPr>
        </p:nvSpPr>
        <p:spPr/>
        <p:txBody>
          <a:bodyPr/>
          <a:lstStyle/>
          <a:p>
            <a:r>
              <a:rPr lang="en-US" dirty="0" smtClean="0"/>
              <a:t>Frame</a:t>
            </a:r>
            <a:endParaRPr lang="en-US" dirty="0"/>
          </a:p>
        </p:txBody>
      </p:sp>
    </p:spTree>
    <p:extLst>
      <p:ext uri="{BB962C8B-B14F-4D97-AF65-F5344CB8AC3E}">
        <p14:creationId xmlns="" xmlns:p14="http://schemas.microsoft.com/office/powerpoint/2010/main" val="615241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Syntax:</a:t>
            </a:r>
          </a:p>
          <a:p>
            <a:pPr marL="109728" indent="0">
              <a:buNone/>
            </a:pPr>
            <a:r>
              <a:rPr lang="en-US" dirty="0"/>
              <a:t> </a:t>
            </a:r>
            <a:r>
              <a:rPr lang="en-US" dirty="0" smtClean="0"/>
              <a:t>  w = Frame(master, option,…….)</a:t>
            </a:r>
          </a:p>
          <a:p>
            <a:r>
              <a:rPr lang="en-US" dirty="0" smtClean="0"/>
              <a:t>Parameters</a:t>
            </a:r>
          </a:p>
          <a:p>
            <a:pPr>
              <a:buFont typeface="Wingdings" panose="05000000000000000000" pitchFamily="2" charset="2"/>
              <a:buChar char="Ø"/>
            </a:pPr>
            <a:r>
              <a:rPr lang="en-US" dirty="0"/>
              <a:t> </a:t>
            </a:r>
            <a:r>
              <a:rPr lang="en-US" dirty="0" smtClean="0"/>
              <a:t>  </a:t>
            </a:r>
            <a:r>
              <a:rPr lang="en-US" b="1" dirty="0" smtClean="0"/>
              <a:t>master – </a:t>
            </a:r>
            <a:r>
              <a:rPr lang="en-US" dirty="0" smtClean="0"/>
              <a:t>This represents the parent  </a:t>
            </a:r>
          </a:p>
          <a:p>
            <a:pPr marL="109728" indent="0">
              <a:buNone/>
            </a:pPr>
            <a:r>
              <a:rPr lang="en-US" dirty="0" smtClean="0"/>
              <a:t>                    window.</a:t>
            </a:r>
          </a:p>
          <a:p>
            <a:pPr>
              <a:buFont typeface="Wingdings" panose="05000000000000000000" pitchFamily="2" charset="2"/>
              <a:buChar char="Ø"/>
            </a:pPr>
            <a:r>
              <a:rPr lang="en-US" dirty="0"/>
              <a:t> </a:t>
            </a:r>
            <a:r>
              <a:rPr lang="en-US" dirty="0" smtClean="0"/>
              <a:t>  </a:t>
            </a:r>
            <a:r>
              <a:rPr lang="en-US" b="1" dirty="0" smtClean="0"/>
              <a:t>options</a:t>
            </a:r>
            <a:r>
              <a:rPr lang="en-US" dirty="0" smtClean="0"/>
              <a:t> – It is the list of most commonly </a:t>
            </a:r>
          </a:p>
          <a:p>
            <a:pPr marL="109728" indent="0">
              <a:buNone/>
            </a:pPr>
            <a:r>
              <a:rPr lang="en-US" dirty="0"/>
              <a:t> </a:t>
            </a:r>
            <a:r>
              <a:rPr lang="en-US" dirty="0" smtClean="0"/>
              <a:t>                    used options for this widget.</a:t>
            </a:r>
          </a:p>
          <a:p>
            <a:pPr marL="109728" indent="0">
              <a:buNone/>
            </a:pPr>
            <a:r>
              <a:rPr lang="en-US" dirty="0"/>
              <a:t> </a:t>
            </a:r>
            <a:r>
              <a:rPr lang="en-US" dirty="0" smtClean="0"/>
              <a:t>                   These options can be used as </a:t>
            </a:r>
          </a:p>
          <a:p>
            <a:pPr marL="109728" indent="0">
              <a:buNone/>
            </a:pPr>
            <a:r>
              <a:rPr lang="en-US" dirty="0"/>
              <a:t> </a:t>
            </a:r>
            <a:r>
              <a:rPr lang="en-US" dirty="0" smtClean="0"/>
              <a:t>                    key-value pairs separated by </a:t>
            </a:r>
          </a:p>
          <a:p>
            <a:pPr marL="109728" indent="0">
              <a:buNone/>
            </a:pPr>
            <a:r>
              <a:rPr lang="en-US" dirty="0"/>
              <a:t> </a:t>
            </a:r>
            <a:r>
              <a:rPr lang="en-US" dirty="0" smtClean="0"/>
              <a:t>                    commas.</a:t>
            </a:r>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4256554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271262387"/>
              </p:ext>
            </p:extLst>
          </p:nvPr>
        </p:nvGraphicFramePr>
        <p:xfrm>
          <a:off x="457200" y="1524000"/>
          <a:ext cx="8229600" cy="5334000"/>
        </p:xfrm>
        <a:graphic>
          <a:graphicData uri="http://schemas.openxmlformats.org/drawingml/2006/table">
            <a:tbl>
              <a:tblPr firstRow="1" bandRow="1">
                <a:tableStyleId>{5C22544A-7EE6-4342-B048-85BDC9FD1C3A}</a:tableStyleId>
              </a:tblPr>
              <a:tblGrid>
                <a:gridCol w="2514600"/>
                <a:gridCol w="5715000"/>
              </a:tblGrid>
              <a:tr h="304800">
                <a:tc>
                  <a:txBody>
                    <a:bodyPr/>
                    <a:lstStyle/>
                    <a:p>
                      <a:r>
                        <a:rPr lang="en-US" sz="1400" dirty="0" smtClean="0"/>
                        <a:t>Option</a:t>
                      </a:r>
                      <a:endParaRPr lang="en-US" sz="1400" dirty="0"/>
                    </a:p>
                  </a:txBody>
                  <a:tcPr/>
                </a:tc>
                <a:tc>
                  <a:txBody>
                    <a:bodyPr/>
                    <a:lstStyle/>
                    <a:p>
                      <a:r>
                        <a:rPr lang="en-US" sz="1400" dirty="0" smtClean="0"/>
                        <a:t>Description</a:t>
                      </a:r>
                      <a:endParaRPr lang="en-US" sz="1400" dirty="0"/>
                    </a:p>
                  </a:txBody>
                  <a:tcPr/>
                </a:tc>
              </a:tr>
              <a:tr h="533400">
                <a:tc>
                  <a:txBody>
                    <a:bodyPr/>
                    <a:lstStyle/>
                    <a:p>
                      <a:r>
                        <a:rPr lang="en-US" sz="1400" dirty="0" err="1" smtClean="0"/>
                        <a:t>bg</a:t>
                      </a:r>
                      <a:endParaRPr lang="en-US" sz="1400" dirty="0"/>
                    </a:p>
                  </a:txBody>
                  <a:tcPr/>
                </a:tc>
                <a:tc>
                  <a:txBody>
                    <a:bodyPr/>
                    <a:lstStyle/>
                    <a:p>
                      <a:r>
                        <a:rPr lang="en-US" sz="1400" dirty="0" smtClean="0"/>
                        <a:t>The normal background color displayed behind the label and indicator.</a:t>
                      </a:r>
                      <a:endParaRPr lang="en-US" sz="1400" dirty="0"/>
                    </a:p>
                  </a:txBody>
                  <a:tcPr/>
                </a:tc>
              </a:tr>
              <a:tr h="533400">
                <a:tc>
                  <a:txBody>
                    <a:bodyPr/>
                    <a:lstStyle/>
                    <a:p>
                      <a:r>
                        <a:rPr lang="en-US" sz="1400" dirty="0" err="1" smtClean="0"/>
                        <a:t>bd</a:t>
                      </a:r>
                      <a:endParaRPr lang="en-US" sz="1400" dirty="0"/>
                    </a:p>
                  </a:txBody>
                  <a:tcPr/>
                </a:tc>
                <a:tc>
                  <a:txBody>
                    <a:bodyPr/>
                    <a:lstStyle/>
                    <a:p>
                      <a:r>
                        <a:rPr lang="en-US" sz="1400" dirty="0" smtClean="0"/>
                        <a:t>The size of the border around the indicator. Default is 2 pixels.</a:t>
                      </a:r>
                      <a:endParaRPr lang="en-US" sz="1400" dirty="0"/>
                    </a:p>
                  </a:txBody>
                  <a:tcPr/>
                </a:tc>
              </a:tr>
              <a:tr h="762000">
                <a:tc>
                  <a:txBody>
                    <a:bodyPr/>
                    <a:lstStyle/>
                    <a:p>
                      <a:r>
                        <a:rPr lang="en-US" sz="1400" dirty="0" smtClean="0"/>
                        <a:t>cursor</a:t>
                      </a:r>
                      <a:endParaRPr lang="en-US" sz="1400" dirty="0"/>
                    </a:p>
                  </a:txBody>
                  <a:tcPr/>
                </a:tc>
                <a:tc>
                  <a:txBody>
                    <a:bodyPr/>
                    <a:lstStyle/>
                    <a:p>
                      <a:r>
                        <a:rPr lang="en-US" sz="1400" dirty="0" smtClean="0"/>
                        <a:t>If this option is set to a cursor name(</a:t>
                      </a:r>
                      <a:r>
                        <a:rPr lang="en-US" sz="1400" dirty="0" err="1" smtClean="0"/>
                        <a:t>arrow,dot</a:t>
                      </a:r>
                      <a:r>
                        <a:rPr lang="en-US" sz="1400" baseline="0" dirty="0" smtClean="0"/>
                        <a:t> etc.),</a:t>
                      </a:r>
                      <a:r>
                        <a:rPr lang="en-US" sz="1400" dirty="0" smtClean="0"/>
                        <a:t> the mouse cursor will change to that pattern when it is over the </a:t>
                      </a:r>
                      <a:r>
                        <a:rPr lang="en-US" sz="1400" dirty="0" err="1" smtClean="0"/>
                        <a:t>checkbutton</a:t>
                      </a:r>
                      <a:r>
                        <a:rPr lang="en-US" sz="1400" dirty="0" smtClean="0"/>
                        <a:t>.</a:t>
                      </a:r>
                      <a:endParaRPr lang="en-US" sz="1400" dirty="0"/>
                    </a:p>
                  </a:txBody>
                  <a:tcPr/>
                </a:tc>
              </a:tr>
              <a:tr h="304800">
                <a:tc>
                  <a:txBody>
                    <a:bodyPr/>
                    <a:lstStyle/>
                    <a:p>
                      <a:r>
                        <a:rPr lang="en-US" sz="1400" dirty="0" smtClean="0"/>
                        <a:t>height</a:t>
                      </a:r>
                      <a:endParaRPr lang="en-US" sz="1400" dirty="0"/>
                    </a:p>
                  </a:txBody>
                  <a:tcPr/>
                </a:tc>
                <a:tc>
                  <a:txBody>
                    <a:bodyPr/>
                    <a:lstStyle/>
                    <a:p>
                      <a:r>
                        <a:rPr lang="en-US" sz="1400" dirty="0" smtClean="0"/>
                        <a:t>The vertical dimension of the new frame.</a:t>
                      </a:r>
                      <a:endParaRPr lang="en-US" sz="1400" dirty="0"/>
                    </a:p>
                  </a:txBody>
                  <a:tcPr/>
                </a:tc>
              </a:tr>
              <a:tr h="533400">
                <a:tc>
                  <a:txBody>
                    <a:bodyPr/>
                    <a:lstStyle/>
                    <a:p>
                      <a:r>
                        <a:rPr lang="en-US" sz="1400" dirty="0" err="1" smtClean="0"/>
                        <a:t>highlightbackground</a:t>
                      </a:r>
                      <a:endParaRPr lang="en-US" sz="1400" dirty="0"/>
                    </a:p>
                  </a:txBody>
                  <a:tcPr/>
                </a:tc>
                <a:tc>
                  <a:txBody>
                    <a:bodyPr/>
                    <a:lstStyle/>
                    <a:p>
                      <a:r>
                        <a:rPr lang="en-US" sz="1400" dirty="0" smtClean="0"/>
                        <a:t>Color of the focus highlight when the frame does not have focus.</a:t>
                      </a:r>
                      <a:endParaRPr lang="en-US" sz="1400" dirty="0"/>
                    </a:p>
                  </a:txBody>
                  <a:tcPr/>
                </a:tc>
              </a:tr>
              <a:tr h="533400">
                <a:tc>
                  <a:txBody>
                    <a:bodyPr/>
                    <a:lstStyle/>
                    <a:p>
                      <a:r>
                        <a:rPr lang="en-US" sz="1400" dirty="0" err="1" smtClean="0"/>
                        <a:t>highlightcolor</a:t>
                      </a:r>
                      <a:endParaRPr lang="en-US" sz="1400" dirty="0"/>
                    </a:p>
                  </a:txBody>
                  <a:tcPr/>
                </a:tc>
                <a:tc>
                  <a:txBody>
                    <a:bodyPr/>
                    <a:lstStyle/>
                    <a:p>
                      <a:r>
                        <a:rPr lang="en-US" sz="1400" dirty="0" smtClean="0"/>
                        <a:t>Color shown in the focus highlight when the frame has the focus</a:t>
                      </a:r>
                      <a:endParaRPr lang="en-US" sz="1400" dirty="0"/>
                    </a:p>
                  </a:txBody>
                  <a:tcPr/>
                </a:tc>
              </a:tr>
              <a:tr h="304800">
                <a:tc>
                  <a:txBody>
                    <a:bodyPr/>
                    <a:lstStyle/>
                    <a:p>
                      <a:r>
                        <a:rPr lang="en-US" sz="1400" dirty="0" err="1" smtClean="0"/>
                        <a:t>highlightthickness</a:t>
                      </a:r>
                      <a:endParaRPr lang="en-US" sz="1400" dirty="0"/>
                    </a:p>
                  </a:txBody>
                  <a:tcPr/>
                </a:tc>
                <a:tc>
                  <a:txBody>
                    <a:bodyPr/>
                    <a:lstStyle/>
                    <a:p>
                      <a:r>
                        <a:rPr lang="en-US" sz="1400" dirty="0" smtClean="0"/>
                        <a:t>Thickness of the focus highlight.</a:t>
                      </a:r>
                      <a:endParaRPr lang="en-US" sz="1400" dirty="0"/>
                    </a:p>
                  </a:txBody>
                  <a:tcPr/>
                </a:tc>
              </a:tr>
              <a:tr h="762000">
                <a:tc>
                  <a:txBody>
                    <a:bodyPr/>
                    <a:lstStyle/>
                    <a:p>
                      <a:r>
                        <a:rPr lang="en-US" sz="1400" dirty="0" smtClean="0"/>
                        <a:t>relief</a:t>
                      </a:r>
                      <a:endParaRPr lang="en-US" sz="1400" dirty="0"/>
                    </a:p>
                  </a:txBody>
                  <a:tcPr/>
                </a:tc>
                <a:tc>
                  <a:txBody>
                    <a:bodyPr/>
                    <a:lstStyle/>
                    <a:p>
                      <a:r>
                        <a:rPr lang="en-US" sz="1400" dirty="0" smtClean="0"/>
                        <a:t>The</a:t>
                      </a:r>
                      <a:r>
                        <a:rPr lang="en-US" sz="1400" baseline="0" dirty="0" smtClean="0"/>
                        <a:t> default value is relief=FLAT. With this value, the </a:t>
                      </a:r>
                      <a:r>
                        <a:rPr lang="en-US" sz="1400" baseline="0" dirty="0" err="1" smtClean="0"/>
                        <a:t>checkbutton</a:t>
                      </a:r>
                      <a:r>
                        <a:rPr lang="en-US" sz="1400" baseline="0" dirty="0" smtClean="0"/>
                        <a:t> does not stand out from its background.</a:t>
                      </a:r>
                      <a:endParaRPr lang="en-US" sz="1400" dirty="0"/>
                    </a:p>
                  </a:txBody>
                  <a:tcPr/>
                </a:tc>
              </a:tr>
              <a:tr h="762000">
                <a:tc>
                  <a:txBody>
                    <a:bodyPr/>
                    <a:lstStyle/>
                    <a:p>
                      <a:r>
                        <a:rPr lang="en-US" sz="1400" dirty="0" smtClean="0"/>
                        <a:t>width</a:t>
                      </a:r>
                      <a:endParaRPr lang="en-US" sz="1400" dirty="0"/>
                    </a:p>
                  </a:txBody>
                  <a:tcPr/>
                </a:tc>
                <a:tc>
                  <a:txBody>
                    <a:bodyPr/>
                    <a:lstStyle/>
                    <a:p>
                      <a:r>
                        <a:rPr lang="en-US" sz="1400" dirty="0" smtClean="0"/>
                        <a:t>Default</a:t>
                      </a:r>
                      <a:r>
                        <a:rPr lang="en-US" sz="1400" baseline="0" dirty="0" smtClean="0"/>
                        <a:t> width of </a:t>
                      </a:r>
                      <a:r>
                        <a:rPr lang="en-US" sz="1400" baseline="0" dirty="0" err="1" smtClean="0"/>
                        <a:t>checkbutton</a:t>
                      </a:r>
                      <a:r>
                        <a:rPr lang="en-US" sz="1400" baseline="0" dirty="0" smtClean="0"/>
                        <a:t> is determined by size of displayed image or text. Set this option to a number of characters.</a:t>
                      </a:r>
                      <a:endParaRPr lang="en-US" sz="1400" dirty="0"/>
                    </a:p>
                  </a:txBody>
                  <a:tcPr/>
                </a:tc>
              </a:tr>
            </a:tbl>
          </a:graphicData>
        </a:graphic>
      </p:graphicFrame>
      <p:sp>
        <p:nvSpPr>
          <p:cNvPr id="3" name="Title 2"/>
          <p:cNvSpPr>
            <a:spLocks noGrp="1"/>
          </p:cNvSpPr>
          <p:nvPr>
            <p:ph type="title"/>
          </p:nvPr>
        </p:nvSpPr>
        <p:spPr/>
        <p:txBody>
          <a:bodyPr/>
          <a:lstStyle/>
          <a:p>
            <a:endParaRPr lang="en-US" dirty="0"/>
          </a:p>
        </p:txBody>
      </p:sp>
    </p:spTree>
    <p:extLst>
      <p:ext uri="{BB962C8B-B14F-4D97-AF65-F5344CB8AC3E}">
        <p14:creationId xmlns="" xmlns:p14="http://schemas.microsoft.com/office/powerpoint/2010/main" val="1486620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smtClean="0"/>
              <a:t>from </a:t>
            </a:r>
            <a:r>
              <a:rPr lang="en-US" dirty="0" err="1" smtClean="0"/>
              <a:t>tkinter</a:t>
            </a:r>
            <a:r>
              <a:rPr lang="en-US" dirty="0" smtClean="0"/>
              <a:t> import *</a:t>
            </a:r>
          </a:p>
          <a:p>
            <a:pPr marL="109728" indent="0">
              <a:buNone/>
            </a:pPr>
            <a:r>
              <a:rPr lang="en-US" dirty="0"/>
              <a:t>r</a:t>
            </a:r>
            <a:r>
              <a:rPr lang="en-US" dirty="0" smtClean="0"/>
              <a:t>oot = </a:t>
            </a:r>
            <a:r>
              <a:rPr lang="en-US" dirty="0" err="1" smtClean="0"/>
              <a:t>Tk</a:t>
            </a:r>
            <a:r>
              <a:rPr lang="en-US" dirty="0" smtClean="0"/>
              <a:t>()</a:t>
            </a:r>
          </a:p>
          <a:p>
            <a:pPr marL="109728" indent="0">
              <a:buNone/>
            </a:pPr>
            <a:r>
              <a:rPr lang="en-US" dirty="0"/>
              <a:t>f</a:t>
            </a:r>
            <a:r>
              <a:rPr lang="en-US" dirty="0" smtClean="0"/>
              <a:t>rame = Frame(root)</a:t>
            </a:r>
          </a:p>
          <a:p>
            <a:pPr marL="109728" indent="0">
              <a:buNone/>
            </a:pPr>
            <a:r>
              <a:rPr lang="en-US" dirty="0" err="1"/>
              <a:t>f</a:t>
            </a:r>
            <a:r>
              <a:rPr lang="en-US" dirty="0" err="1" smtClean="0"/>
              <a:t>rame.pack</a:t>
            </a:r>
            <a:r>
              <a:rPr lang="en-US" dirty="0" smtClean="0"/>
              <a:t>()</a:t>
            </a:r>
          </a:p>
          <a:p>
            <a:pPr marL="109728" indent="0">
              <a:buNone/>
            </a:pPr>
            <a:r>
              <a:rPr lang="en-US" dirty="0" err="1"/>
              <a:t>b</a:t>
            </a:r>
            <a:r>
              <a:rPr lang="en-US" dirty="0" err="1" smtClean="0"/>
              <a:t>ottomframe</a:t>
            </a:r>
            <a:r>
              <a:rPr lang="en-US" dirty="0" smtClean="0"/>
              <a:t> = Frame(root)</a:t>
            </a:r>
          </a:p>
          <a:p>
            <a:pPr marL="109728" indent="0">
              <a:buNone/>
            </a:pPr>
            <a:r>
              <a:rPr lang="en-US" dirty="0" err="1" smtClean="0"/>
              <a:t>bottomframe.pack</a:t>
            </a:r>
            <a:r>
              <a:rPr lang="en-US" dirty="0" smtClean="0"/>
              <a:t>(side = BOTTOM)</a:t>
            </a:r>
          </a:p>
          <a:p>
            <a:pPr marL="109728" indent="0">
              <a:buNone/>
            </a:pPr>
            <a:r>
              <a:rPr lang="en-US" sz="2400" dirty="0" err="1" smtClean="0"/>
              <a:t>redbutton</a:t>
            </a:r>
            <a:r>
              <a:rPr lang="en-US" sz="2400" dirty="0" smtClean="0"/>
              <a:t> = Button(frame, text = “Red”, fg=“red”)</a:t>
            </a:r>
          </a:p>
          <a:p>
            <a:pPr marL="109728" indent="0">
              <a:buNone/>
            </a:pPr>
            <a:r>
              <a:rPr lang="en-US" sz="2400" dirty="0" err="1" smtClean="0"/>
              <a:t>redbutton.pack</a:t>
            </a:r>
            <a:r>
              <a:rPr lang="en-US" sz="2400" dirty="0" smtClean="0"/>
              <a:t>(side=LEFT)</a:t>
            </a:r>
          </a:p>
          <a:p>
            <a:pPr marL="109728" indent="0">
              <a:buNone/>
            </a:pPr>
            <a:r>
              <a:rPr lang="en-US" sz="2400" dirty="0" err="1" smtClean="0"/>
              <a:t>greenbutton</a:t>
            </a:r>
            <a:r>
              <a:rPr lang="en-US" sz="2400" dirty="0" smtClean="0"/>
              <a:t> </a:t>
            </a:r>
            <a:r>
              <a:rPr lang="en-US" sz="2400" dirty="0"/>
              <a:t>= Button(frame, text = </a:t>
            </a:r>
            <a:r>
              <a:rPr lang="en-US" sz="2400" dirty="0" smtClean="0"/>
              <a:t>“Brown”, </a:t>
            </a:r>
            <a:r>
              <a:rPr lang="en-US" sz="2400" dirty="0"/>
              <a:t>fg</a:t>
            </a:r>
            <a:r>
              <a:rPr lang="en-US" sz="2400" dirty="0" smtClean="0"/>
              <a:t>=“brown”)</a:t>
            </a:r>
            <a:endParaRPr lang="en-US" sz="2400" dirty="0"/>
          </a:p>
          <a:p>
            <a:pPr marL="109728" indent="0">
              <a:buNone/>
            </a:pPr>
            <a:r>
              <a:rPr lang="en-US" sz="2400" dirty="0" err="1" smtClean="0"/>
              <a:t>greenbutton.pack</a:t>
            </a:r>
            <a:r>
              <a:rPr lang="en-US" sz="2400" dirty="0" smtClean="0"/>
              <a:t>(side=LEFT</a:t>
            </a:r>
            <a:r>
              <a:rPr lang="en-US" sz="2400" dirty="0"/>
              <a:t>)</a:t>
            </a:r>
          </a:p>
          <a:p>
            <a:pPr marL="109728" indent="0">
              <a:buNone/>
            </a:pPr>
            <a:r>
              <a:rPr lang="en-US" sz="2400" dirty="0" err="1" smtClean="0"/>
              <a:t>bluebutton</a:t>
            </a:r>
            <a:r>
              <a:rPr lang="en-US" sz="2400" dirty="0" smtClean="0"/>
              <a:t> </a:t>
            </a:r>
            <a:r>
              <a:rPr lang="en-US" sz="2400" dirty="0"/>
              <a:t>= Button(frame, text = </a:t>
            </a:r>
            <a:r>
              <a:rPr lang="en-US" sz="2400" dirty="0" smtClean="0"/>
              <a:t>“Blue”, </a:t>
            </a:r>
            <a:r>
              <a:rPr lang="en-US" sz="2400" dirty="0"/>
              <a:t>fg</a:t>
            </a:r>
            <a:r>
              <a:rPr lang="en-US" sz="2400" dirty="0" smtClean="0"/>
              <a:t>=“blue”)</a:t>
            </a:r>
            <a:endParaRPr lang="en-US" sz="2400" dirty="0"/>
          </a:p>
          <a:p>
            <a:pPr marL="109728" indent="0">
              <a:buNone/>
            </a:pPr>
            <a:r>
              <a:rPr lang="en-US" sz="2400" dirty="0" err="1" smtClean="0"/>
              <a:t>bluebutton.pack</a:t>
            </a:r>
            <a:r>
              <a:rPr lang="en-US" sz="2400" dirty="0" smtClean="0"/>
              <a:t>(side=LEFT)</a:t>
            </a:r>
            <a:endParaRPr lang="en-US" sz="2400" dirty="0"/>
          </a:p>
          <a:p>
            <a:pPr marL="109728" indent="0">
              <a:buNone/>
            </a:pPr>
            <a:r>
              <a:rPr lang="en-US" sz="2400" dirty="0" err="1" smtClean="0"/>
              <a:t>blackbutton</a:t>
            </a:r>
            <a:r>
              <a:rPr lang="en-US" sz="2400" dirty="0" smtClean="0"/>
              <a:t> </a:t>
            </a:r>
            <a:r>
              <a:rPr lang="en-US" sz="2400" dirty="0"/>
              <a:t>= Button(frame, text = </a:t>
            </a:r>
            <a:r>
              <a:rPr lang="en-US" sz="2400" dirty="0" smtClean="0"/>
              <a:t>“Black”, </a:t>
            </a:r>
            <a:r>
              <a:rPr lang="en-US" sz="2400" dirty="0"/>
              <a:t>fg</a:t>
            </a:r>
            <a:r>
              <a:rPr lang="en-US" sz="2400" dirty="0" smtClean="0"/>
              <a:t>=“black”)</a:t>
            </a:r>
            <a:endParaRPr lang="en-US" sz="2400" dirty="0"/>
          </a:p>
          <a:p>
            <a:pPr marL="109728" indent="0">
              <a:buNone/>
            </a:pPr>
            <a:r>
              <a:rPr lang="en-US" sz="2400" dirty="0" err="1" smtClean="0"/>
              <a:t>blackbutton.pack</a:t>
            </a:r>
            <a:r>
              <a:rPr lang="en-US" sz="2400" dirty="0" smtClean="0"/>
              <a:t>(side=BOTTOM)</a:t>
            </a:r>
          </a:p>
          <a:p>
            <a:pPr marL="109728" indent="0">
              <a:buNone/>
            </a:pPr>
            <a:r>
              <a:rPr lang="en-US" sz="2400" dirty="0" err="1" smtClean="0"/>
              <a:t>root.mainloop</a:t>
            </a:r>
            <a:r>
              <a:rPr lang="en-US" sz="2400" dirty="0" smtClean="0"/>
              <a:t>()</a:t>
            </a:r>
            <a:endParaRPr lang="en-US" sz="2400" dirty="0"/>
          </a:p>
          <a:p>
            <a:pPr marL="109728" indent="0">
              <a:buNone/>
            </a:pPr>
            <a:endParaRPr lang="en-US" sz="2400" dirty="0"/>
          </a:p>
          <a:p>
            <a:pPr marL="109728" indent="0">
              <a:buNone/>
            </a:pPr>
            <a:endParaRPr lang="en-US" sz="2400" dirty="0"/>
          </a:p>
        </p:txBody>
      </p:sp>
      <p:sp>
        <p:nvSpPr>
          <p:cNvPr id="3" name="Title 2"/>
          <p:cNvSpPr>
            <a:spLocks noGrp="1"/>
          </p:cNvSpPr>
          <p:nvPr>
            <p:ph type="title"/>
          </p:nvPr>
        </p:nvSpPr>
        <p:spPr/>
        <p:txBody>
          <a:bodyPr/>
          <a:lstStyle/>
          <a:p>
            <a:r>
              <a:rPr lang="en-US" dirty="0" smtClean="0"/>
              <a:t>Example</a:t>
            </a:r>
            <a:endParaRPr lang="en-US" dirty="0"/>
          </a:p>
        </p:txBody>
      </p:sp>
      <p:pic>
        <p:nvPicPr>
          <p:cNvPr id="4" name="Picture 3" descr="tkframe.jpg"/>
          <p:cNvPicPr>
            <a:picLocks noChangeAspect="1"/>
          </p:cNvPicPr>
          <p:nvPr/>
        </p:nvPicPr>
        <p:blipFill>
          <a:blip r:embed="rId2"/>
          <a:stretch>
            <a:fillRect/>
          </a:stretch>
        </p:blipFill>
        <p:spPr>
          <a:xfrm>
            <a:off x="6248400" y="1371600"/>
            <a:ext cx="1752600" cy="1524000"/>
          </a:xfrm>
          <a:prstGeom prst="rect">
            <a:avLst/>
          </a:prstGeom>
        </p:spPr>
      </p:pic>
    </p:spTree>
    <p:extLst>
      <p:ext uri="{BB962C8B-B14F-4D97-AF65-F5344CB8AC3E}">
        <p14:creationId xmlns="" xmlns:p14="http://schemas.microsoft.com/office/powerpoint/2010/main" val="2871070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widget implements a display box where we can place text or images.</a:t>
            </a:r>
          </a:p>
          <a:p>
            <a:r>
              <a:rPr lang="en-US" dirty="0" smtClean="0"/>
              <a:t>The text displayed by this widget can be updated at any time.</a:t>
            </a:r>
          </a:p>
          <a:p>
            <a:r>
              <a:rPr lang="en-US" dirty="0" smtClean="0"/>
              <a:t>It is also possible to underline part of the text and span the text across multiple lines.</a:t>
            </a:r>
            <a:endParaRPr lang="en-US" dirty="0"/>
          </a:p>
        </p:txBody>
      </p:sp>
      <p:sp>
        <p:nvSpPr>
          <p:cNvPr id="3" name="Title 2"/>
          <p:cNvSpPr>
            <a:spLocks noGrp="1"/>
          </p:cNvSpPr>
          <p:nvPr>
            <p:ph type="title"/>
          </p:nvPr>
        </p:nvSpPr>
        <p:spPr/>
        <p:txBody>
          <a:bodyPr/>
          <a:lstStyle/>
          <a:p>
            <a:r>
              <a:rPr lang="en-US" dirty="0" smtClean="0"/>
              <a:t>Label</a:t>
            </a:r>
            <a:endParaRPr lang="en-US" dirty="0"/>
          </a:p>
        </p:txBody>
      </p:sp>
    </p:spTree>
    <p:extLst>
      <p:ext uri="{BB962C8B-B14F-4D97-AF65-F5344CB8AC3E}">
        <p14:creationId xmlns="" xmlns:p14="http://schemas.microsoft.com/office/powerpoint/2010/main" val="1016660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Syntax</a:t>
            </a:r>
          </a:p>
          <a:p>
            <a:pPr marL="109728" indent="0">
              <a:buNone/>
            </a:pPr>
            <a:r>
              <a:rPr lang="en-US" dirty="0"/>
              <a:t> </a:t>
            </a:r>
            <a:r>
              <a:rPr lang="en-US" dirty="0" smtClean="0"/>
              <a:t> w = Label(</a:t>
            </a:r>
            <a:r>
              <a:rPr lang="en-US" dirty="0" err="1" smtClean="0"/>
              <a:t>master,option</a:t>
            </a:r>
            <a:r>
              <a:rPr lang="en-US" dirty="0" smtClean="0"/>
              <a:t>,…)</a:t>
            </a:r>
          </a:p>
          <a:p>
            <a:pPr marL="109728" indent="0">
              <a:buNone/>
            </a:pPr>
            <a:endParaRPr lang="en-US" dirty="0"/>
          </a:p>
          <a:p>
            <a:pPr marL="109728" indent="0">
              <a:buNone/>
            </a:pPr>
            <a:r>
              <a:rPr lang="en-US" b="1" u="sng" dirty="0" smtClean="0"/>
              <a:t>Parameters</a:t>
            </a:r>
          </a:p>
          <a:p>
            <a:pPr>
              <a:buFont typeface="Arial" panose="020B0604020202020204" pitchFamily="34" charset="0"/>
              <a:buChar char="•"/>
            </a:pPr>
            <a:r>
              <a:rPr lang="en-US" b="1" dirty="0"/>
              <a:t>m</a:t>
            </a:r>
            <a:r>
              <a:rPr lang="en-US" b="1" dirty="0" smtClean="0"/>
              <a:t>aster – </a:t>
            </a:r>
            <a:r>
              <a:rPr lang="en-US" dirty="0" smtClean="0"/>
              <a:t>This represents the parent window.</a:t>
            </a:r>
            <a:r>
              <a:rPr lang="en-US" b="1" dirty="0" smtClean="0"/>
              <a:t> </a:t>
            </a:r>
          </a:p>
          <a:p>
            <a:pPr>
              <a:buFont typeface="Arial" panose="020B0604020202020204" pitchFamily="34" charset="0"/>
              <a:buChar char="•"/>
            </a:pPr>
            <a:r>
              <a:rPr lang="en-US" b="1" dirty="0"/>
              <a:t>o</a:t>
            </a:r>
            <a:r>
              <a:rPr lang="en-US" b="1" dirty="0" smtClean="0"/>
              <a:t>ptions – </a:t>
            </a:r>
            <a:r>
              <a:rPr lang="en-US" dirty="0" smtClean="0"/>
              <a:t>Here is the list of most commonly used options for this widget. These options can be used as key-value pairs separated by commas.</a:t>
            </a:r>
            <a:endParaRPr lang="en-US" b="1"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359303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64314976"/>
              </p:ext>
            </p:extLst>
          </p:nvPr>
        </p:nvGraphicFramePr>
        <p:xfrm>
          <a:off x="457200" y="1481138"/>
          <a:ext cx="8229600" cy="4658360"/>
        </p:xfrm>
        <a:graphic>
          <a:graphicData uri="http://schemas.openxmlformats.org/drawingml/2006/table">
            <a:tbl>
              <a:tblPr firstRow="1" bandRow="1">
                <a:tableStyleId>{5C22544A-7EE6-4342-B048-85BDC9FD1C3A}</a:tableStyleId>
              </a:tblPr>
              <a:tblGrid>
                <a:gridCol w="1219200"/>
                <a:gridCol w="7010400"/>
              </a:tblGrid>
              <a:tr h="370840">
                <a:tc>
                  <a:txBody>
                    <a:bodyPr/>
                    <a:lstStyle/>
                    <a:p>
                      <a:r>
                        <a:rPr lang="en-US" sz="1400" dirty="0" smtClean="0"/>
                        <a:t>Option</a:t>
                      </a:r>
                      <a:endParaRPr lang="en-US" sz="1400" dirty="0"/>
                    </a:p>
                  </a:txBody>
                  <a:tcPr/>
                </a:tc>
                <a:tc>
                  <a:txBody>
                    <a:bodyPr/>
                    <a:lstStyle/>
                    <a:p>
                      <a:pPr algn="ctr"/>
                      <a:r>
                        <a:rPr lang="en-US" sz="1400" dirty="0" smtClean="0"/>
                        <a:t>       Description</a:t>
                      </a:r>
                      <a:endParaRPr lang="en-US" sz="1400" dirty="0"/>
                    </a:p>
                  </a:txBody>
                  <a:tcPr/>
                </a:tc>
              </a:tr>
              <a:tr h="370840">
                <a:tc>
                  <a:txBody>
                    <a:bodyPr/>
                    <a:lstStyle/>
                    <a:p>
                      <a:r>
                        <a:rPr lang="en-US" sz="1400" dirty="0" smtClean="0"/>
                        <a:t>anchor</a:t>
                      </a:r>
                      <a:endParaRPr lang="en-US" sz="1400" dirty="0"/>
                    </a:p>
                  </a:txBody>
                  <a:tcPr/>
                </a:tc>
                <a:tc>
                  <a:txBody>
                    <a:bodyPr/>
                    <a:lstStyle/>
                    <a:p>
                      <a:r>
                        <a:rPr lang="en-US" sz="1400" dirty="0" smtClean="0"/>
                        <a:t>This options controls where the text is positioned if the widget has more space than the text needs. The default is anchor=CENTER, which centers the text in the available space.</a:t>
                      </a:r>
                      <a:endParaRPr lang="en-US" sz="1400" dirty="0"/>
                    </a:p>
                  </a:txBody>
                  <a:tcPr/>
                </a:tc>
              </a:tr>
              <a:tr h="370840">
                <a:tc>
                  <a:txBody>
                    <a:bodyPr/>
                    <a:lstStyle/>
                    <a:p>
                      <a:r>
                        <a:rPr lang="en-US" sz="1400" dirty="0" err="1" smtClean="0"/>
                        <a:t>bg</a:t>
                      </a:r>
                      <a:endParaRPr lang="en-US" sz="1400" dirty="0"/>
                    </a:p>
                  </a:txBody>
                  <a:tcPr/>
                </a:tc>
                <a:tc>
                  <a:txBody>
                    <a:bodyPr/>
                    <a:lstStyle/>
                    <a:p>
                      <a:r>
                        <a:rPr lang="en-US" sz="1400" dirty="0" smtClean="0"/>
                        <a:t>The normal background color displayed behind the label</a:t>
                      </a:r>
                      <a:r>
                        <a:rPr lang="en-US" sz="1400" baseline="0" dirty="0" smtClean="0"/>
                        <a:t> and indicator.</a:t>
                      </a:r>
                      <a:endParaRPr lang="en-US" sz="1400" dirty="0"/>
                    </a:p>
                  </a:txBody>
                  <a:tcPr/>
                </a:tc>
              </a:tr>
              <a:tr h="370840">
                <a:tc>
                  <a:txBody>
                    <a:bodyPr/>
                    <a:lstStyle/>
                    <a:p>
                      <a:r>
                        <a:rPr lang="en-US" sz="1400" dirty="0" smtClean="0"/>
                        <a:t>bitmap</a:t>
                      </a:r>
                      <a:endParaRPr lang="en-US" sz="1400" dirty="0"/>
                    </a:p>
                  </a:txBody>
                  <a:tcPr/>
                </a:tc>
                <a:tc>
                  <a:txBody>
                    <a:bodyPr/>
                    <a:lstStyle/>
                    <a:p>
                      <a:r>
                        <a:rPr lang="en-US" sz="1400" dirty="0" smtClean="0"/>
                        <a:t>Set this option equal to a bitmap or image object and the label will display that graphic.</a:t>
                      </a:r>
                      <a:endParaRPr lang="en-US" sz="1400" dirty="0"/>
                    </a:p>
                  </a:txBody>
                  <a:tcPr/>
                </a:tc>
              </a:tr>
              <a:tr h="370840">
                <a:tc>
                  <a:txBody>
                    <a:bodyPr/>
                    <a:lstStyle/>
                    <a:p>
                      <a:r>
                        <a:rPr lang="en-US" sz="1400" dirty="0" err="1" smtClean="0"/>
                        <a:t>bd</a:t>
                      </a:r>
                      <a:endParaRPr lang="en-US" sz="1400" dirty="0"/>
                    </a:p>
                  </a:txBody>
                  <a:tcPr/>
                </a:tc>
                <a:tc>
                  <a:txBody>
                    <a:bodyPr/>
                    <a:lstStyle/>
                    <a:p>
                      <a:r>
                        <a:rPr lang="en-US" sz="1400" dirty="0" smtClean="0"/>
                        <a:t>The size of the border around the indicator. Default is 2 pixels.</a:t>
                      </a:r>
                      <a:endParaRPr lang="en-US" sz="1400" dirty="0"/>
                    </a:p>
                  </a:txBody>
                  <a:tcPr/>
                </a:tc>
              </a:tr>
              <a:tr h="370840">
                <a:tc>
                  <a:txBody>
                    <a:bodyPr/>
                    <a:lstStyle/>
                    <a:p>
                      <a:r>
                        <a:rPr lang="en-US" sz="1400" dirty="0" smtClean="0"/>
                        <a:t>cursor</a:t>
                      </a:r>
                      <a:endParaRPr lang="en-US" sz="1400" dirty="0"/>
                    </a:p>
                  </a:txBody>
                  <a:tcPr/>
                </a:tc>
                <a:tc>
                  <a:txBody>
                    <a:bodyPr/>
                    <a:lstStyle/>
                    <a:p>
                      <a:r>
                        <a:rPr lang="en-US" sz="1400" dirty="0" smtClean="0"/>
                        <a:t>If this option is set to a cursor name(</a:t>
                      </a:r>
                      <a:r>
                        <a:rPr lang="en-US" sz="1400" dirty="0" err="1" smtClean="0"/>
                        <a:t>arrow,dot</a:t>
                      </a:r>
                      <a:r>
                        <a:rPr lang="en-US" sz="1400" dirty="0" smtClean="0"/>
                        <a:t> etc.),</a:t>
                      </a:r>
                      <a:r>
                        <a:rPr lang="en-US" sz="1400" baseline="0" dirty="0" smtClean="0"/>
                        <a:t> the mouse cursor will change to that pattern when it is over the </a:t>
                      </a:r>
                      <a:r>
                        <a:rPr lang="en-US" sz="1400" baseline="0" dirty="0" err="1" smtClean="0"/>
                        <a:t>checkbutton</a:t>
                      </a:r>
                      <a:r>
                        <a:rPr lang="en-US" sz="1400" baseline="0" dirty="0" smtClean="0"/>
                        <a:t>.</a:t>
                      </a:r>
                      <a:endParaRPr lang="en-US" sz="1400" dirty="0"/>
                    </a:p>
                  </a:txBody>
                  <a:tcPr/>
                </a:tc>
              </a:tr>
              <a:tr h="370840">
                <a:tc>
                  <a:txBody>
                    <a:bodyPr/>
                    <a:lstStyle/>
                    <a:p>
                      <a:r>
                        <a:rPr lang="en-US" sz="1400" dirty="0" smtClean="0"/>
                        <a:t>font</a:t>
                      </a:r>
                      <a:endParaRPr lang="en-US" sz="1400" dirty="0"/>
                    </a:p>
                  </a:txBody>
                  <a:tcPr/>
                </a:tc>
                <a:tc>
                  <a:txBody>
                    <a:bodyPr/>
                    <a:lstStyle/>
                    <a:p>
                      <a:r>
                        <a:rPr lang="en-US" sz="1400" dirty="0" smtClean="0"/>
                        <a:t>If text is displayed in this label, the font option specifies in what font that text will be displayed.</a:t>
                      </a:r>
                      <a:endParaRPr lang="en-US" sz="1400" dirty="0"/>
                    </a:p>
                  </a:txBody>
                  <a:tcPr/>
                </a:tc>
              </a:tr>
              <a:tr h="370840">
                <a:tc>
                  <a:txBody>
                    <a:bodyPr/>
                    <a:lstStyle/>
                    <a:p>
                      <a:r>
                        <a:rPr lang="en-US" sz="1400" dirty="0" smtClean="0"/>
                        <a:t>fg</a:t>
                      </a:r>
                      <a:endParaRPr lang="en-US" sz="1400" dirty="0"/>
                    </a:p>
                  </a:txBody>
                  <a:tcPr/>
                </a:tc>
                <a:tc>
                  <a:txBody>
                    <a:bodyPr/>
                    <a:lstStyle/>
                    <a:p>
                      <a:r>
                        <a:rPr lang="en-US" sz="1400" dirty="0" smtClean="0"/>
                        <a:t>If text is displayed or a bitmap in this label, this option specifies the color of the text.</a:t>
                      </a:r>
                      <a:endParaRPr lang="en-US" sz="1400" dirty="0"/>
                    </a:p>
                  </a:txBody>
                  <a:tcPr/>
                </a:tc>
              </a:tr>
              <a:tr h="370840">
                <a:tc>
                  <a:txBody>
                    <a:bodyPr/>
                    <a:lstStyle/>
                    <a:p>
                      <a:r>
                        <a:rPr lang="en-US" sz="1400" dirty="0" smtClean="0"/>
                        <a:t>height</a:t>
                      </a:r>
                      <a:endParaRPr lang="en-US" sz="1400" dirty="0"/>
                    </a:p>
                  </a:txBody>
                  <a:tcPr/>
                </a:tc>
                <a:tc>
                  <a:txBody>
                    <a:bodyPr/>
                    <a:lstStyle/>
                    <a:p>
                      <a:r>
                        <a:rPr lang="en-US" sz="1400" dirty="0" smtClean="0"/>
                        <a:t>The vertical dimension of the new frame.</a:t>
                      </a:r>
                      <a:endParaRPr lang="en-US" sz="1400" dirty="0"/>
                    </a:p>
                  </a:txBody>
                  <a:tcPr/>
                </a:tc>
              </a:tr>
              <a:tr h="370840">
                <a:tc>
                  <a:txBody>
                    <a:bodyPr/>
                    <a:lstStyle/>
                    <a:p>
                      <a:r>
                        <a:rPr lang="en-US" sz="1400" dirty="0" smtClean="0"/>
                        <a:t>image</a:t>
                      </a:r>
                      <a:endParaRPr lang="en-US" sz="1400" dirty="0"/>
                    </a:p>
                  </a:txBody>
                  <a:tcPr/>
                </a:tc>
                <a:tc>
                  <a:txBody>
                    <a:bodyPr/>
                    <a:lstStyle/>
                    <a:p>
                      <a:r>
                        <a:rPr lang="en-US" sz="1400" dirty="0" smtClean="0"/>
                        <a:t>To display a static image the label widget, set this option to an image object.</a:t>
                      </a:r>
                      <a:endParaRPr lang="en-US" sz="140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532577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576320"/>
        </p:xfrm>
        <a:graphic>
          <a:graphicData uri="http://schemas.openxmlformats.org/drawingml/2006/table">
            <a:tbl>
              <a:tblPr firstRow="1" bandRow="1">
                <a:tableStyleId>{5C22544A-7EE6-4342-B048-85BDC9FD1C3A}</a:tableStyleId>
              </a:tblPr>
              <a:tblGrid>
                <a:gridCol w="1143000"/>
                <a:gridCol w="7086600"/>
              </a:tblGrid>
              <a:tr h="37084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match</a:t>
                      </a:r>
                      <a:endParaRPr lang="en-US" dirty="0"/>
                    </a:p>
                  </a:txBody>
                  <a:tcPr/>
                </a:tc>
                <a:tc>
                  <a:txBody>
                    <a:bodyPr/>
                    <a:lstStyle/>
                    <a:p>
                      <a:r>
                        <a:rPr kumimoji="0" lang="en-US" b="0" i="0" kern="1200" dirty="0" smtClean="0">
                          <a:solidFill>
                            <a:schemeClr val="dk1"/>
                          </a:solidFill>
                          <a:latin typeface="+mn-lt"/>
                          <a:ea typeface="+mn-ea"/>
                          <a:cs typeface="+mn-cs"/>
                        </a:rPr>
                        <a:t>This method matches the </a:t>
                      </a:r>
                      <a:r>
                        <a:rPr kumimoji="0" lang="en-US" b="0" i="0" kern="1200" dirty="0" err="1" smtClean="0">
                          <a:solidFill>
                            <a:schemeClr val="dk1"/>
                          </a:solidFill>
                          <a:latin typeface="+mn-lt"/>
                          <a:ea typeface="+mn-ea"/>
                          <a:cs typeface="+mn-cs"/>
                        </a:rPr>
                        <a:t>regex</a:t>
                      </a:r>
                      <a:r>
                        <a:rPr kumimoji="0" lang="en-US" b="0" i="0" kern="1200" dirty="0" smtClean="0">
                          <a:solidFill>
                            <a:schemeClr val="dk1"/>
                          </a:solidFill>
                          <a:latin typeface="+mn-lt"/>
                          <a:ea typeface="+mn-ea"/>
                          <a:cs typeface="+mn-cs"/>
                        </a:rPr>
                        <a:t> pattern in the string with the optional flag. It returns true if a match is found in the string otherwise it returns false.</a:t>
                      </a:r>
                      <a:endParaRPr lang="en-US" dirty="0"/>
                    </a:p>
                  </a:txBody>
                  <a:tcPr/>
                </a:tc>
              </a:tr>
              <a:tr h="370840">
                <a:tc>
                  <a:txBody>
                    <a:bodyPr/>
                    <a:lstStyle/>
                    <a:p>
                      <a:r>
                        <a:rPr lang="en-US" dirty="0" smtClean="0"/>
                        <a:t>search</a:t>
                      </a:r>
                      <a:endParaRPr lang="en-US" dirty="0"/>
                    </a:p>
                  </a:txBody>
                  <a:tcPr/>
                </a:tc>
                <a:tc>
                  <a:txBody>
                    <a:bodyPr/>
                    <a:lstStyle/>
                    <a:p>
                      <a:r>
                        <a:rPr kumimoji="0" lang="en-US" b="0" i="0" kern="1200" dirty="0" smtClean="0">
                          <a:solidFill>
                            <a:schemeClr val="dk1"/>
                          </a:solidFill>
                          <a:latin typeface="+mn-lt"/>
                          <a:ea typeface="+mn-ea"/>
                          <a:cs typeface="+mn-cs"/>
                        </a:rPr>
                        <a:t>This method returns the match object if there is a match found in the string.</a:t>
                      </a:r>
                      <a:endParaRPr lang="en-US" dirty="0"/>
                    </a:p>
                  </a:txBody>
                  <a:tcPr/>
                </a:tc>
              </a:tr>
              <a:tr h="370840">
                <a:tc>
                  <a:txBody>
                    <a:bodyPr/>
                    <a:lstStyle/>
                    <a:p>
                      <a:r>
                        <a:rPr kumimoji="0" lang="en-US" b="0" i="0" kern="1200" dirty="0" err="1" smtClean="0">
                          <a:solidFill>
                            <a:schemeClr val="dk1"/>
                          </a:solidFill>
                          <a:latin typeface="+mn-lt"/>
                          <a:ea typeface="+mn-ea"/>
                          <a:cs typeface="+mn-cs"/>
                        </a:rPr>
                        <a:t>findall</a:t>
                      </a:r>
                      <a:endParaRPr lang="en-US" dirty="0"/>
                    </a:p>
                  </a:txBody>
                  <a:tcPr/>
                </a:tc>
                <a:tc>
                  <a:txBody>
                    <a:bodyPr/>
                    <a:lstStyle/>
                    <a:p>
                      <a:r>
                        <a:rPr kumimoji="0" lang="en-US" b="0" i="0" kern="1200" dirty="0" smtClean="0">
                          <a:solidFill>
                            <a:schemeClr val="dk1"/>
                          </a:solidFill>
                          <a:latin typeface="+mn-lt"/>
                          <a:ea typeface="+mn-ea"/>
                          <a:cs typeface="+mn-cs"/>
                        </a:rPr>
                        <a:t>It returns a list that contains all the matches of a pattern in the string.</a:t>
                      </a:r>
                      <a:endParaRPr lang="en-US" dirty="0"/>
                    </a:p>
                  </a:txBody>
                  <a:tcPr/>
                </a:tc>
              </a:tr>
              <a:tr h="370840">
                <a:tc>
                  <a:txBody>
                    <a:bodyPr/>
                    <a:lstStyle/>
                    <a:p>
                      <a:r>
                        <a:rPr kumimoji="0" lang="en-US" b="0" i="0" kern="1200" dirty="0" smtClean="0">
                          <a:solidFill>
                            <a:schemeClr val="dk1"/>
                          </a:solidFill>
                          <a:latin typeface="+mn-lt"/>
                          <a:ea typeface="+mn-ea"/>
                          <a:cs typeface="+mn-cs"/>
                        </a:rPr>
                        <a:t>split</a:t>
                      </a:r>
                      <a:endParaRPr lang="en-US" dirty="0"/>
                    </a:p>
                  </a:txBody>
                  <a:tcPr/>
                </a:tc>
                <a:tc>
                  <a:txBody>
                    <a:bodyPr/>
                    <a:lstStyle/>
                    <a:p>
                      <a:r>
                        <a:rPr kumimoji="0" lang="en-US" b="0" i="0" kern="1200" dirty="0" smtClean="0">
                          <a:solidFill>
                            <a:schemeClr val="dk1"/>
                          </a:solidFill>
                          <a:latin typeface="+mn-lt"/>
                          <a:ea typeface="+mn-ea"/>
                          <a:cs typeface="+mn-cs"/>
                        </a:rPr>
                        <a:t>Returns a list in which the string has been split in each match.</a:t>
                      </a:r>
                      <a:endParaRPr lang="en-US" dirty="0"/>
                    </a:p>
                  </a:txBody>
                  <a:tcPr/>
                </a:tc>
              </a:tr>
              <a:tr h="370840">
                <a:tc>
                  <a:txBody>
                    <a:bodyPr/>
                    <a:lstStyle/>
                    <a:p>
                      <a:r>
                        <a:rPr kumimoji="0" lang="en-US" b="0" i="0" kern="1200" dirty="0" smtClean="0">
                          <a:solidFill>
                            <a:schemeClr val="dk1"/>
                          </a:solidFill>
                          <a:latin typeface="+mn-lt"/>
                          <a:ea typeface="+mn-ea"/>
                          <a:cs typeface="+mn-cs"/>
                        </a:rPr>
                        <a:t>sub</a:t>
                      </a:r>
                      <a:endParaRPr lang="en-US" dirty="0"/>
                    </a:p>
                  </a:txBody>
                  <a:tcPr/>
                </a:tc>
                <a:tc>
                  <a:txBody>
                    <a:bodyPr/>
                    <a:lstStyle/>
                    <a:p>
                      <a:r>
                        <a:rPr kumimoji="0" lang="en-US" b="0" i="0" kern="1200" dirty="0" smtClean="0">
                          <a:solidFill>
                            <a:schemeClr val="dk1"/>
                          </a:solidFill>
                          <a:latin typeface="+mn-lt"/>
                          <a:ea typeface="+mn-ea"/>
                          <a:cs typeface="+mn-cs"/>
                        </a:rPr>
                        <a:t>Replace one or many matches in the string.</a:t>
                      </a:r>
                      <a:endParaRPr lang="en-US" dirty="0"/>
                    </a:p>
                  </a:txBody>
                  <a:tcPr/>
                </a:tc>
              </a:tr>
            </a:tbl>
          </a:graphicData>
        </a:graphic>
      </p:graphicFrame>
      <p:sp>
        <p:nvSpPr>
          <p:cNvPr id="3" name="Title 2"/>
          <p:cNvSpPr>
            <a:spLocks noGrp="1"/>
          </p:cNvSpPr>
          <p:nvPr>
            <p:ph type="title"/>
          </p:nvPr>
        </p:nvSpPr>
        <p:spPr/>
        <p:txBody>
          <a:bodyPr>
            <a:noAutofit/>
          </a:bodyPr>
          <a:lstStyle/>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3200" b="0" dirty="0" err="1" smtClean="0"/>
              <a:t>Regex</a:t>
            </a:r>
            <a:r>
              <a:rPr lang="en-US" sz="3200" b="0" dirty="0" smtClean="0"/>
              <a:t> Functions</a:t>
            </a:r>
            <a:br>
              <a:rPr lang="en-US" sz="3200" b="0" dirty="0" smtClean="0"/>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801575636"/>
              </p:ext>
            </p:extLst>
          </p:nvPr>
        </p:nvGraphicFramePr>
        <p:xfrm>
          <a:off x="457200" y="1481138"/>
          <a:ext cx="8229600" cy="405384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sz="1200" dirty="0" smtClean="0"/>
                        <a:t>Option</a:t>
                      </a:r>
                      <a:endParaRPr lang="en-US" sz="1200" dirty="0"/>
                    </a:p>
                  </a:txBody>
                  <a:tcPr/>
                </a:tc>
                <a:tc>
                  <a:txBody>
                    <a:bodyPr/>
                    <a:lstStyle/>
                    <a:p>
                      <a:pPr algn="ctr"/>
                      <a:r>
                        <a:rPr lang="en-US" sz="1200" dirty="0" smtClean="0"/>
                        <a:t>Description</a:t>
                      </a:r>
                      <a:endParaRPr lang="en-US" sz="1200" dirty="0"/>
                    </a:p>
                  </a:txBody>
                  <a:tcPr/>
                </a:tc>
              </a:tr>
              <a:tr h="370840">
                <a:tc>
                  <a:txBody>
                    <a:bodyPr/>
                    <a:lstStyle/>
                    <a:p>
                      <a:r>
                        <a:rPr lang="en-US" sz="1200" dirty="0" smtClean="0"/>
                        <a:t>justify</a:t>
                      </a:r>
                      <a:endParaRPr lang="en-US" sz="1200" dirty="0"/>
                    </a:p>
                  </a:txBody>
                  <a:tcPr/>
                </a:tc>
                <a:tc>
                  <a:txBody>
                    <a:bodyPr/>
                    <a:lstStyle/>
                    <a:p>
                      <a:r>
                        <a:rPr lang="en-US" sz="1200" dirty="0" smtClean="0"/>
                        <a:t>Specifies how multiple lines of text will be aligned with respect to each other.</a:t>
                      </a:r>
                      <a:endParaRPr lang="en-US" sz="1200" dirty="0"/>
                    </a:p>
                  </a:txBody>
                  <a:tcPr/>
                </a:tc>
              </a:tr>
              <a:tr h="370840">
                <a:tc>
                  <a:txBody>
                    <a:bodyPr/>
                    <a:lstStyle/>
                    <a:p>
                      <a:r>
                        <a:rPr lang="en-US" sz="1200" dirty="0" err="1" smtClean="0"/>
                        <a:t>padx</a:t>
                      </a:r>
                      <a:endParaRPr lang="en-US" sz="1200" dirty="0"/>
                    </a:p>
                  </a:txBody>
                  <a:tcPr/>
                </a:tc>
                <a:tc>
                  <a:txBody>
                    <a:bodyPr/>
                    <a:lstStyle/>
                    <a:p>
                      <a:r>
                        <a:rPr lang="en-US" sz="1200" dirty="0" smtClean="0"/>
                        <a:t>Extra space added to the left and right of the text within the widget. Default is 1.</a:t>
                      </a:r>
                      <a:endParaRPr lang="en-US" sz="1200" dirty="0"/>
                    </a:p>
                  </a:txBody>
                  <a:tcPr/>
                </a:tc>
              </a:tr>
              <a:tr h="370840">
                <a:tc>
                  <a:txBody>
                    <a:bodyPr/>
                    <a:lstStyle/>
                    <a:p>
                      <a:r>
                        <a:rPr lang="en-US" sz="1200" dirty="0" err="1" smtClean="0"/>
                        <a:t>pady</a:t>
                      </a:r>
                      <a:endParaRPr lang="en-US" sz="1200" dirty="0"/>
                    </a:p>
                  </a:txBody>
                  <a:tcPr/>
                </a:tc>
                <a:tc>
                  <a:txBody>
                    <a:bodyPr/>
                    <a:lstStyle/>
                    <a:p>
                      <a:r>
                        <a:rPr lang="en-US" sz="1200" dirty="0" smtClean="0"/>
                        <a:t>Extra space added above and below the text within the widget. Default is 1.</a:t>
                      </a:r>
                      <a:endParaRPr lang="en-US" sz="1200" dirty="0"/>
                    </a:p>
                  </a:txBody>
                  <a:tcPr/>
                </a:tc>
              </a:tr>
              <a:tr h="370840">
                <a:tc>
                  <a:txBody>
                    <a:bodyPr/>
                    <a:lstStyle/>
                    <a:p>
                      <a:r>
                        <a:rPr lang="en-US" sz="1200" dirty="0" smtClean="0"/>
                        <a:t>relief</a:t>
                      </a:r>
                      <a:endParaRPr lang="en-US" sz="1200" dirty="0"/>
                    </a:p>
                  </a:txBody>
                  <a:tcPr/>
                </a:tc>
                <a:tc>
                  <a:txBody>
                    <a:bodyPr/>
                    <a:lstStyle/>
                    <a:p>
                      <a:r>
                        <a:rPr lang="en-US" sz="1200" dirty="0" smtClean="0"/>
                        <a:t>Specifies the appearance of a decorative border around the label. The default is FLAT.</a:t>
                      </a:r>
                      <a:endParaRPr lang="en-US" sz="1200" dirty="0"/>
                    </a:p>
                  </a:txBody>
                  <a:tcPr/>
                </a:tc>
              </a:tr>
              <a:tr h="370840">
                <a:tc>
                  <a:txBody>
                    <a:bodyPr/>
                    <a:lstStyle/>
                    <a:p>
                      <a:r>
                        <a:rPr lang="en-US" sz="1200" dirty="0" smtClean="0"/>
                        <a:t>text</a:t>
                      </a:r>
                      <a:endParaRPr lang="en-US" sz="1200" dirty="0"/>
                    </a:p>
                  </a:txBody>
                  <a:tcPr/>
                </a:tc>
                <a:tc>
                  <a:txBody>
                    <a:bodyPr/>
                    <a:lstStyle/>
                    <a:p>
                      <a:r>
                        <a:rPr lang="en-US" sz="1200" dirty="0" smtClean="0"/>
                        <a:t>To display one or more lines of text in a label widget, set this option to a string containing the text.</a:t>
                      </a:r>
                      <a:endParaRPr lang="en-US" sz="1200" dirty="0"/>
                    </a:p>
                  </a:txBody>
                  <a:tcPr/>
                </a:tc>
              </a:tr>
              <a:tr h="370840">
                <a:tc>
                  <a:txBody>
                    <a:bodyPr/>
                    <a:lstStyle/>
                    <a:p>
                      <a:r>
                        <a:rPr lang="en-US" sz="1200" dirty="0" err="1" smtClean="0"/>
                        <a:t>textvariable</a:t>
                      </a:r>
                      <a:endParaRPr lang="en-US" sz="1200" dirty="0"/>
                    </a:p>
                  </a:txBody>
                  <a:tcPr/>
                </a:tc>
                <a:tc>
                  <a:txBody>
                    <a:bodyPr/>
                    <a:lstStyle/>
                    <a:p>
                      <a:r>
                        <a:rPr lang="en-US" sz="1200" dirty="0" smtClean="0"/>
                        <a:t>To slave the text displayed in a label widget to a control variable of class </a:t>
                      </a:r>
                      <a:r>
                        <a:rPr lang="en-US" sz="1200" dirty="0" err="1" smtClean="0"/>
                        <a:t>StringVar</a:t>
                      </a:r>
                      <a:r>
                        <a:rPr lang="en-US" sz="1200" dirty="0" smtClean="0"/>
                        <a:t>, set this option to that variable.</a:t>
                      </a:r>
                      <a:endParaRPr lang="en-US" sz="1200" dirty="0"/>
                    </a:p>
                  </a:txBody>
                  <a:tcPr/>
                </a:tc>
              </a:tr>
              <a:tr h="370840">
                <a:tc>
                  <a:txBody>
                    <a:bodyPr/>
                    <a:lstStyle/>
                    <a:p>
                      <a:r>
                        <a:rPr lang="en-US" sz="1200" dirty="0" smtClean="0"/>
                        <a:t>underline</a:t>
                      </a:r>
                      <a:endParaRPr lang="en-US" sz="1200" dirty="0"/>
                    </a:p>
                  </a:txBody>
                  <a:tcPr/>
                </a:tc>
                <a:tc>
                  <a:txBody>
                    <a:bodyPr/>
                    <a:lstStyle/>
                    <a:p>
                      <a:r>
                        <a:rPr lang="en-US" sz="1200" dirty="0" smtClean="0"/>
                        <a:t>Display an underline(_)</a:t>
                      </a:r>
                      <a:r>
                        <a:rPr lang="en-US" sz="1200" baseline="0" dirty="0" smtClean="0"/>
                        <a:t> below the nth letter of the text, counting from 0, by setting this option to n. The default is underline=-1, which means no underlining.</a:t>
                      </a:r>
                      <a:endParaRPr lang="en-US" sz="1200" dirty="0"/>
                    </a:p>
                  </a:txBody>
                  <a:tcPr/>
                </a:tc>
              </a:tr>
              <a:tr h="370840">
                <a:tc>
                  <a:txBody>
                    <a:bodyPr/>
                    <a:lstStyle/>
                    <a:p>
                      <a:r>
                        <a:rPr lang="en-US" sz="1200" dirty="0" smtClean="0"/>
                        <a:t>width</a:t>
                      </a:r>
                      <a:endParaRPr lang="en-US" sz="1200" dirty="0"/>
                    </a:p>
                  </a:txBody>
                  <a:tcPr/>
                </a:tc>
                <a:tc>
                  <a:txBody>
                    <a:bodyPr/>
                    <a:lstStyle/>
                    <a:p>
                      <a:r>
                        <a:rPr lang="en-US" sz="1200" dirty="0" smtClean="0"/>
                        <a:t>Width of the label in characters.</a:t>
                      </a:r>
                      <a:endParaRPr lang="en-US" sz="1200" dirty="0"/>
                    </a:p>
                  </a:txBody>
                  <a:tcPr/>
                </a:tc>
              </a:tr>
              <a:tr h="370840">
                <a:tc>
                  <a:txBody>
                    <a:bodyPr/>
                    <a:lstStyle/>
                    <a:p>
                      <a:r>
                        <a:rPr lang="en-US" sz="1200" dirty="0" err="1" smtClean="0"/>
                        <a:t>wraplength</a:t>
                      </a:r>
                      <a:endParaRPr lang="en-US" sz="1200" dirty="0"/>
                    </a:p>
                  </a:txBody>
                  <a:tcPr/>
                </a:tc>
                <a:tc>
                  <a:txBody>
                    <a:bodyPr/>
                    <a:lstStyle/>
                    <a:p>
                      <a:r>
                        <a:rPr lang="en-US" sz="1200" dirty="0" smtClean="0"/>
                        <a:t>Limit the number of characters in each line by setting this option to the desired number.</a:t>
                      </a:r>
                      <a:endParaRPr lang="en-US" sz="120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6467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a:t>f</a:t>
            </a:r>
            <a:r>
              <a:rPr lang="en-US" dirty="0" smtClean="0"/>
              <a:t>rom </a:t>
            </a:r>
            <a:r>
              <a:rPr lang="en-US" dirty="0" err="1" smtClean="0"/>
              <a:t>Tkinter</a:t>
            </a:r>
            <a:r>
              <a:rPr lang="en-US" dirty="0" smtClean="0"/>
              <a:t> import *</a:t>
            </a:r>
          </a:p>
          <a:p>
            <a:pPr marL="109728" indent="0">
              <a:buNone/>
            </a:pPr>
            <a:endParaRPr lang="en-US" dirty="0"/>
          </a:p>
          <a:p>
            <a:pPr marL="109728" indent="0">
              <a:buNone/>
            </a:pPr>
            <a:r>
              <a:rPr lang="en-US" dirty="0" smtClean="0"/>
              <a:t>root = </a:t>
            </a:r>
            <a:r>
              <a:rPr lang="en-US" dirty="0" err="1" smtClean="0"/>
              <a:t>Tk</a:t>
            </a:r>
            <a:r>
              <a:rPr lang="en-US" dirty="0" smtClean="0"/>
              <a:t>()</a:t>
            </a:r>
          </a:p>
          <a:p>
            <a:pPr marL="109728" indent="0">
              <a:buNone/>
            </a:pPr>
            <a:r>
              <a:rPr lang="en-US" dirty="0" err="1" smtClean="0"/>
              <a:t>var</a:t>
            </a:r>
            <a:r>
              <a:rPr lang="en-US" dirty="0" smtClean="0"/>
              <a:t> = </a:t>
            </a:r>
            <a:r>
              <a:rPr lang="en-US" dirty="0" err="1" smtClean="0"/>
              <a:t>StringVar</a:t>
            </a:r>
            <a:r>
              <a:rPr lang="en-US" dirty="0" smtClean="0"/>
              <a:t>()</a:t>
            </a:r>
          </a:p>
          <a:p>
            <a:pPr marL="109728" indent="0">
              <a:buNone/>
            </a:pPr>
            <a:r>
              <a:rPr lang="en-US" sz="2400" dirty="0"/>
              <a:t>l</a:t>
            </a:r>
            <a:r>
              <a:rPr lang="en-US" sz="2400" dirty="0" smtClean="0"/>
              <a:t>abel = Label(root, </a:t>
            </a:r>
            <a:r>
              <a:rPr lang="en-US" sz="2400" dirty="0" err="1" smtClean="0"/>
              <a:t>textvariable</a:t>
            </a:r>
            <a:r>
              <a:rPr lang="en-US" sz="2400" dirty="0" smtClean="0"/>
              <a:t>=</a:t>
            </a:r>
            <a:r>
              <a:rPr lang="en-US" sz="2400" dirty="0" err="1" smtClean="0"/>
              <a:t>var</a:t>
            </a:r>
            <a:r>
              <a:rPr lang="en-US" sz="2400" dirty="0" smtClean="0"/>
              <a:t>, relief=RAISED)  </a:t>
            </a:r>
          </a:p>
          <a:p>
            <a:pPr marL="109728" indent="0">
              <a:buNone/>
            </a:pPr>
            <a:endParaRPr lang="en-US" sz="2400" dirty="0"/>
          </a:p>
          <a:p>
            <a:pPr marL="109728" indent="0">
              <a:buNone/>
            </a:pPr>
            <a:r>
              <a:rPr lang="en-US" sz="2400" dirty="0" err="1" smtClean="0"/>
              <a:t>var.set</a:t>
            </a:r>
            <a:r>
              <a:rPr lang="en-US" sz="2400" dirty="0" smtClean="0"/>
              <a:t>(“Hey!? How are you doing?”)</a:t>
            </a:r>
          </a:p>
          <a:p>
            <a:pPr marL="109728" indent="0">
              <a:buNone/>
            </a:pPr>
            <a:r>
              <a:rPr lang="en-US" sz="2400" dirty="0" err="1" smtClean="0"/>
              <a:t>label.pack</a:t>
            </a:r>
            <a:r>
              <a:rPr lang="en-US" sz="2400" dirty="0" smtClean="0"/>
              <a:t>()</a:t>
            </a:r>
          </a:p>
          <a:p>
            <a:pPr marL="109728" indent="0">
              <a:buNone/>
            </a:pPr>
            <a:r>
              <a:rPr lang="en-US" sz="2400" dirty="0" err="1"/>
              <a:t>r</a:t>
            </a:r>
            <a:r>
              <a:rPr lang="en-US" sz="2400" dirty="0" err="1" smtClean="0"/>
              <a:t>oot.mainloop</a:t>
            </a:r>
            <a:r>
              <a:rPr lang="en-US" sz="2400" dirty="0" smtClean="0"/>
              <a:t>()</a:t>
            </a:r>
          </a:p>
          <a:p>
            <a:pPr marL="109728" indent="0">
              <a:buNone/>
            </a:pPr>
            <a:endParaRPr lang="en-US" sz="2400" b="1" u="sng" dirty="0" smtClean="0"/>
          </a:p>
          <a:p>
            <a:pPr marL="109728" indent="0">
              <a:buNone/>
            </a:pPr>
            <a:r>
              <a:rPr lang="en-US" sz="2400" b="1" u="sng" dirty="0" smtClean="0"/>
              <a:t>OUTPUT            </a:t>
            </a:r>
          </a:p>
        </p:txBody>
      </p:sp>
      <p:sp>
        <p:nvSpPr>
          <p:cNvPr id="3" name="Title 2"/>
          <p:cNvSpPr>
            <a:spLocks noGrp="1"/>
          </p:cNvSpPr>
          <p:nvPr>
            <p:ph type="title"/>
          </p:nvPr>
        </p:nvSpPr>
        <p:spPr/>
        <p:txBody>
          <a:bodyPr/>
          <a:lstStyle/>
          <a:p>
            <a:r>
              <a:rPr lang="en-US" u="sng" dirty="0" smtClean="0"/>
              <a:t>Example</a:t>
            </a:r>
            <a:endParaRPr lang="en-US" u="sng" dirty="0"/>
          </a:p>
        </p:txBody>
      </p:sp>
      <p:pic>
        <p:nvPicPr>
          <p:cNvPr id="4" name="Picture 3" descr="tklabel.jpg"/>
          <p:cNvPicPr>
            <a:picLocks noChangeAspect="1"/>
          </p:cNvPicPr>
          <p:nvPr/>
        </p:nvPicPr>
        <p:blipFill>
          <a:blip r:embed="rId2"/>
          <a:stretch>
            <a:fillRect/>
          </a:stretch>
        </p:blipFill>
        <p:spPr>
          <a:xfrm>
            <a:off x="3962400" y="5029200"/>
            <a:ext cx="2743200" cy="1371600"/>
          </a:xfrm>
          <a:prstGeom prst="rect">
            <a:avLst/>
          </a:prstGeom>
        </p:spPr>
      </p:pic>
    </p:spTree>
    <p:extLst>
      <p:ext uri="{BB962C8B-B14F-4D97-AF65-F5344CB8AC3E}">
        <p14:creationId xmlns="" xmlns:p14="http://schemas.microsoft.com/office/powerpoint/2010/main" val="1339477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Button widget is used to add buttons in a Python application.</a:t>
            </a:r>
          </a:p>
          <a:p>
            <a:r>
              <a:rPr lang="en-US" dirty="0" smtClean="0"/>
              <a:t>These buttons can display text or images that convey the purpose of the buttons.</a:t>
            </a:r>
          </a:p>
          <a:p>
            <a:r>
              <a:rPr lang="en-US" dirty="0" smtClean="0"/>
              <a:t>A function or a method can be attached to a button which is called automatically when a button is clicked.</a:t>
            </a:r>
            <a:endParaRPr lang="en-US" dirty="0"/>
          </a:p>
        </p:txBody>
      </p:sp>
      <p:sp>
        <p:nvSpPr>
          <p:cNvPr id="3" name="Title 2"/>
          <p:cNvSpPr>
            <a:spLocks noGrp="1"/>
          </p:cNvSpPr>
          <p:nvPr>
            <p:ph type="title"/>
          </p:nvPr>
        </p:nvSpPr>
        <p:spPr/>
        <p:txBody>
          <a:bodyPr/>
          <a:lstStyle/>
          <a:p>
            <a:r>
              <a:rPr lang="en-US" dirty="0" smtClean="0"/>
              <a:t>Button</a:t>
            </a:r>
            <a:endParaRPr lang="en-US" dirty="0"/>
          </a:p>
        </p:txBody>
      </p:sp>
    </p:spTree>
    <p:extLst>
      <p:ext uri="{BB962C8B-B14F-4D97-AF65-F5344CB8AC3E}">
        <p14:creationId xmlns="" xmlns:p14="http://schemas.microsoft.com/office/powerpoint/2010/main" val="3457507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u="sng" dirty="0" smtClean="0"/>
              <a:t>Syntax</a:t>
            </a:r>
          </a:p>
          <a:p>
            <a:pPr marL="109728" indent="0">
              <a:buNone/>
            </a:pPr>
            <a:r>
              <a:rPr lang="en-US" dirty="0" smtClean="0"/>
              <a:t>w = Button(</a:t>
            </a:r>
            <a:r>
              <a:rPr lang="en-US" dirty="0" err="1" smtClean="0"/>
              <a:t>master,option</a:t>
            </a:r>
            <a:r>
              <a:rPr lang="en-US" dirty="0" smtClean="0"/>
              <a:t>=value)</a:t>
            </a:r>
          </a:p>
          <a:p>
            <a:pPr marL="109728" indent="0">
              <a:buNone/>
            </a:pPr>
            <a:endParaRPr lang="en-US" dirty="0"/>
          </a:p>
          <a:p>
            <a:pPr marL="109728" indent="0">
              <a:buNone/>
            </a:pPr>
            <a:r>
              <a:rPr lang="en-US" b="1" u="sng" dirty="0" smtClean="0"/>
              <a:t>Parameters</a:t>
            </a:r>
          </a:p>
          <a:p>
            <a:pPr marL="109728" indent="0">
              <a:buNone/>
            </a:pPr>
            <a:r>
              <a:rPr lang="en-US" b="1" dirty="0"/>
              <a:t>m</a:t>
            </a:r>
            <a:r>
              <a:rPr lang="en-US" b="1" dirty="0" smtClean="0"/>
              <a:t>aster – </a:t>
            </a:r>
            <a:r>
              <a:rPr lang="en-US" dirty="0" smtClean="0"/>
              <a:t>This represents the parent window.</a:t>
            </a:r>
          </a:p>
          <a:p>
            <a:pPr marL="109728" indent="0">
              <a:buNone/>
            </a:pPr>
            <a:r>
              <a:rPr lang="en-US" b="1" dirty="0" smtClean="0"/>
              <a:t>options – </a:t>
            </a:r>
            <a:r>
              <a:rPr lang="en-US" dirty="0" smtClean="0"/>
              <a:t>Here is the list of most commonly used options for this widget. These options can be used as key-value pairs separated by commas.</a:t>
            </a:r>
            <a:r>
              <a:rPr lang="en-US" b="1" dirty="0" smtClean="0"/>
              <a:t> </a:t>
            </a:r>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823711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552078155"/>
              </p:ext>
            </p:extLst>
          </p:nvPr>
        </p:nvGraphicFramePr>
        <p:xfrm>
          <a:off x="457200" y="1481138"/>
          <a:ext cx="8229600" cy="505460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Option</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activebackground</a:t>
                      </a:r>
                      <a:endParaRPr lang="en-US" dirty="0"/>
                    </a:p>
                  </a:txBody>
                  <a:tcPr/>
                </a:tc>
                <a:tc>
                  <a:txBody>
                    <a:bodyPr/>
                    <a:lstStyle/>
                    <a:p>
                      <a:r>
                        <a:rPr lang="en-US" dirty="0" smtClean="0"/>
                        <a:t>Background color when the button is under the cursor</a:t>
                      </a:r>
                      <a:endParaRPr lang="en-US" dirty="0"/>
                    </a:p>
                  </a:txBody>
                  <a:tcPr/>
                </a:tc>
              </a:tr>
              <a:tr h="370840">
                <a:tc>
                  <a:txBody>
                    <a:bodyPr/>
                    <a:lstStyle/>
                    <a:p>
                      <a:r>
                        <a:rPr lang="en-US" dirty="0" err="1" smtClean="0"/>
                        <a:t>activeforeground</a:t>
                      </a:r>
                      <a:endParaRPr lang="en-US" dirty="0"/>
                    </a:p>
                  </a:txBody>
                  <a:tcPr/>
                </a:tc>
                <a:tc>
                  <a:txBody>
                    <a:bodyPr/>
                    <a:lstStyle/>
                    <a:p>
                      <a:r>
                        <a:rPr lang="en-US" dirty="0" smtClean="0"/>
                        <a:t>Foreground color when the button is under the cursor</a:t>
                      </a:r>
                      <a:endParaRPr lang="en-US" dirty="0"/>
                    </a:p>
                  </a:txBody>
                  <a:tcPr/>
                </a:tc>
              </a:tr>
              <a:tr h="370840">
                <a:tc>
                  <a:txBody>
                    <a:bodyPr/>
                    <a:lstStyle/>
                    <a:p>
                      <a:r>
                        <a:rPr lang="en-US" dirty="0" err="1" smtClean="0"/>
                        <a:t>bd</a:t>
                      </a:r>
                      <a:endParaRPr lang="en-US" dirty="0"/>
                    </a:p>
                  </a:txBody>
                  <a:tcPr/>
                </a:tc>
                <a:tc>
                  <a:txBody>
                    <a:bodyPr/>
                    <a:lstStyle/>
                    <a:p>
                      <a:r>
                        <a:rPr lang="en-US" dirty="0" smtClean="0"/>
                        <a:t>Border width in pixels. Default is 2.</a:t>
                      </a:r>
                      <a:endParaRPr lang="en-US" dirty="0"/>
                    </a:p>
                  </a:txBody>
                  <a:tcPr/>
                </a:tc>
              </a:tr>
              <a:tr h="370840">
                <a:tc>
                  <a:txBody>
                    <a:bodyPr/>
                    <a:lstStyle/>
                    <a:p>
                      <a:r>
                        <a:rPr lang="en-US" dirty="0" err="1" smtClean="0"/>
                        <a:t>bg</a:t>
                      </a:r>
                      <a:endParaRPr lang="en-US" dirty="0"/>
                    </a:p>
                  </a:txBody>
                  <a:tcPr/>
                </a:tc>
                <a:tc>
                  <a:txBody>
                    <a:bodyPr/>
                    <a:lstStyle/>
                    <a:p>
                      <a:r>
                        <a:rPr lang="en-US" dirty="0" smtClean="0"/>
                        <a:t>Normal background</a:t>
                      </a:r>
                      <a:r>
                        <a:rPr lang="en-US" baseline="0" dirty="0" smtClean="0"/>
                        <a:t> color.</a:t>
                      </a:r>
                      <a:endParaRPr lang="en-US" dirty="0"/>
                    </a:p>
                  </a:txBody>
                  <a:tcPr/>
                </a:tc>
              </a:tr>
              <a:tr h="370840">
                <a:tc>
                  <a:txBody>
                    <a:bodyPr/>
                    <a:lstStyle/>
                    <a:p>
                      <a:r>
                        <a:rPr lang="en-US" dirty="0" smtClean="0"/>
                        <a:t>command</a:t>
                      </a:r>
                      <a:endParaRPr lang="en-US" dirty="0"/>
                    </a:p>
                  </a:txBody>
                  <a:tcPr/>
                </a:tc>
                <a:tc>
                  <a:txBody>
                    <a:bodyPr/>
                    <a:lstStyle/>
                    <a:p>
                      <a:r>
                        <a:rPr lang="en-US" dirty="0" smtClean="0"/>
                        <a:t>Function or method to be called when the button is clicked.</a:t>
                      </a:r>
                      <a:endParaRPr lang="en-US" dirty="0"/>
                    </a:p>
                  </a:txBody>
                  <a:tcPr/>
                </a:tc>
              </a:tr>
              <a:tr h="370840">
                <a:tc>
                  <a:txBody>
                    <a:bodyPr/>
                    <a:lstStyle/>
                    <a:p>
                      <a:r>
                        <a:rPr lang="en-US" dirty="0" smtClean="0"/>
                        <a:t>fg</a:t>
                      </a:r>
                      <a:endParaRPr lang="en-US" dirty="0"/>
                    </a:p>
                  </a:txBody>
                  <a:tcPr/>
                </a:tc>
                <a:tc>
                  <a:txBody>
                    <a:bodyPr/>
                    <a:lstStyle/>
                    <a:p>
                      <a:r>
                        <a:rPr lang="en-US" dirty="0" smtClean="0"/>
                        <a:t>Normal foreground (text) color.</a:t>
                      </a:r>
                      <a:endParaRPr lang="en-US" dirty="0"/>
                    </a:p>
                  </a:txBody>
                  <a:tcPr/>
                </a:tc>
              </a:tr>
              <a:tr h="370840">
                <a:tc>
                  <a:txBody>
                    <a:bodyPr/>
                    <a:lstStyle/>
                    <a:p>
                      <a:r>
                        <a:rPr lang="en-US" dirty="0" smtClean="0"/>
                        <a:t>font</a:t>
                      </a:r>
                      <a:endParaRPr lang="en-US" dirty="0"/>
                    </a:p>
                  </a:txBody>
                  <a:tcPr/>
                </a:tc>
                <a:tc>
                  <a:txBody>
                    <a:bodyPr/>
                    <a:lstStyle/>
                    <a:p>
                      <a:r>
                        <a:rPr lang="en-US" dirty="0" smtClean="0"/>
                        <a:t>Text font to be used for the button’s label.</a:t>
                      </a:r>
                      <a:endParaRPr lang="en-US" dirty="0"/>
                    </a:p>
                  </a:txBody>
                  <a:tcPr/>
                </a:tc>
              </a:tr>
              <a:tr h="370840">
                <a:tc>
                  <a:txBody>
                    <a:bodyPr/>
                    <a:lstStyle/>
                    <a:p>
                      <a:r>
                        <a:rPr lang="en-US" dirty="0" smtClean="0"/>
                        <a:t>height</a:t>
                      </a:r>
                      <a:endParaRPr lang="en-US" dirty="0"/>
                    </a:p>
                  </a:txBody>
                  <a:tcPr/>
                </a:tc>
                <a:tc>
                  <a:txBody>
                    <a:bodyPr/>
                    <a:lstStyle/>
                    <a:p>
                      <a:r>
                        <a:rPr lang="en-US" dirty="0" smtClean="0"/>
                        <a:t>Height of the button</a:t>
                      </a:r>
                      <a:r>
                        <a:rPr lang="en-US" baseline="0" dirty="0" smtClean="0"/>
                        <a:t> in text lines (for textual buttons) or pixels(for images)</a:t>
                      </a:r>
                      <a:endParaRPr lang="en-US" dirty="0"/>
                    </a:p>
                  </a:txBody>
                  <a:tcPr/>
                </a:tc>
              </a:tr>
              <a:tr h="370840">
                <a:tc>
                  <a:txBody>
                    <a:bodyPr/>
                    <a:lstStyle/>
                    <a:p>
                      <a:r>
                        <a:rPr lang="en-US" dirty="0" err="1" smtClean="0"/>
                        <a:t>highlightcolor</a:t>
                      </a:r>
                      <a:endParaRPr lang="en-US" dirty="0"/>
                    </a:p>
                  </a:txBody>
                  <a:tcPr/>
                </a:tc>
                <a:tc>
                  <a:txBody>
                    <a:bodyPr/>
                    <a:lstStyle/>
                    <a:p>
                      <a:r>
                        <a:rPr lang="en-US" dirty="0" smtClean="0"/>
                        <a:t>The color of the focus highlight when the widget has focus.</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192658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218112614"/>
              </p:ext>
            </p:extLst>
          </p:nvPr>
        </p:nvGraphicFramePr>
        <p:xfrm>
          <a:off x="457200" y="1481138"/>
          <a:ext cx="8229600" cy="4871720"/>
        </p:xfrm>
        <a:graphic>
          <a:graphicData uri="http://schemas.openxmlformats.org/drawingml/2006/table">
            <a:tbl>
              <a:tblPr firstRow="1" bandRow="1">
                <a:tableStyleId>{5C22544A-7EE6-4342-B048-85BDC9FD1C3A}</a:tableStyleId>
              </a:tblPr>
              <a:tblGrid>
                <a:gridCol w="1828800"/>
                <a:gridCol w="6400800"/>
              </a:tblGrid>
              <a:tr h="370840">
                <a:tc>
                  <a:txBody>
                    <a:bodyPr/>
                    <a:lstStyle/>
                    <a:p>
                      <a:r>
                        <a:rPr lang="en-US" sz="1400" dirty="0" smtClean="0"/>
                        <a:t>Option</a:t>
                      </a:r>
                      <a:endParaRPr lang="en-US" sz="1400" dirty="0"/>
                    </a:p>
                  </a:txBody>
                  <a:tcPr/>
                </a:tc>
                <a:tc>
                  <a:txBody>
                    <a:bodyPr/>
                    <a:lstStyle/>
                    <a:p>
                      <a:pPr algn="ctr"/>
                      <a:r>
                        <a:rPr lang="en-US" sz="1400" dirty="0" smtClean="0"/>
                        <a:t>Description</a:t>
                      </a:r>
                      <a:endParaRPr lang="en-US" sz="1400" dirty="0"/>
                    </a:p>
                  </a:txBody>
                  <a:tcPr/>
                </a:tc>
              </a:tr>
              <a:tr h="370840">
                <a:tc>
                  <a:txBody>
                    <a:bodyPr/>
                    <a:lstStyle/>
                    <a:p>
                      <a:r>
                        <a:rPr lang="en-US" sz="1400" dirty="0" smtClean="0"/>
                        <a:t>image</a:t>
                      </a:r>
                      <a:endParaRPr lang="en-US" sz="1400" dirty="0"/>
                    </a:p>
                  </a:txBody>
                  <a:tcPr/>
                </a:tc>
                <a:tc>
                  <a:txBody>
                    <a:bodyPr/>
                    <a:lstStyle/>
                    <a:p>
                      <a:r>
                        <a:rPr lang="en-US" sz="1400" dirty="0" smtClean="0"/>
                        <a:t>Image to be displayed on the button</a:t>
                      </a:r>
                      <a:endParaRPr lang="en-US" sz="1400" dirty="0"/>
                    </a:p>
                  </a:txBody>
                  <a:tcPr/>
                </a:tc>
              </a:tr>
              <a:tr h="370840">
                <a:tc>
                  <a:txBody>
                    <a:bodyPr/>
                    <a:lstStyle/>
                    <a:p>
                      <a:r>
                        <a:rPr lang="en-US" sz="1400" dirty="0" smtClean="0"/>
                        <a:t>justify</a:t>
                      </a:r>
                      <a:endParaRPr lang="en-US" sz="1400" dirty="0"/>
                    </a:p>
                  </a:txBody>
                  <a:tcPr/>
                </a:tc>
                <a:tc>
                  <a:txBody>
                    <a:bodyPr/>
                    <a:lstStyle/>
                    <a:p>
                      <a:r>
                        <a:rPr lang="en-US" sz="1400" dirty="0" smtClean="0"/>
                        <a:t>Show multiple text </a:t>
                      </a:r>
                      <a:r>
                        <a:rPr lang="en-US" sz="1400" dirty="0" err="1" smtClean="0"/>
                        <a:t>lines:LEFT</a:t>
                      </a:r>
                      <a:r>
                        <a:rPr lang="en-US" sz="1400" dirty="0" smtClean="0"/>
                        <a:t> to left-justify each line, CENTER to center them, RIGHT to right-justify</a:t>
                      </a:r>
                      <a:endParaRPr lang="en-US" sz="1400" dirty="0"/>
                    </a:p>
                  </a:txBody>
                  <a:tcPr/>
                </a:tc>
              </a:tr>
              <a:tr h="370840">
                <a:tc>
                  <a:txBody>
                    <a:bodyPr/>
                    <a:lstStyle/>
                    <a:p>
                      <a:r>
                        <a:rPr lang="en-US" sz="1400" dirty="0" err="1" smtClean="0"/>
                        <a:t>padx</a:t>
                      </a:r>
                      <a:endParaRPr lang="en-US" sz="1400" dirty="0"/>
                    </a:p>
                  </a:txBody>
                  <a:tcPr/>
                </a:tc>
                <a:tc>
                  <a:txBody>
                    <a:bodyPr/>
                    <a:lstStyle/>
                    <a:p>
                      <a:r>
                        <a:rPr lang="en-US" sz="1400" dirty="0" smtClean="0"/>
                        <a:t>Additional padding</a:t>
                      </a:r>
                      <a:r>
                        <a:rPr lang="en-US" sz="1400" baseline="0" dirty="0" smtClean="0"/>
                        <a:t> left and right of the text.</a:t>
                      </a:r>
                      <a:endParaRPr lang="en-US" sz="1400" dirty="0"/>
                    </a:p>
                  </a:txBody>
                  <a:tcPr/>
                </a:tc>
              </a:tr>
              <a:tr h="370840">
                <a:tc>
                  <a:txBody>
                    <a:bodyPr/>
                    <a:lstStyle/>
                    <a:p>
                      <a:r>
                        <a:rPr lang="en-US" sz="1400" dirty="0" err="1" smtClean="0"/>
                        <a:t>pady</a:t>
                      </a:r>
                      <a:endParaRPr lang="en-US" sz="1400" dirty="0"/>
                    </a:p>
                  </a:txBody>
                  <a:tcPr/>
                </a:tc>
                <a:tc>
                  <a:txBody>
                    <a:bodyPr/>
                    <a:lstStyle/>
                    <a:p>
                      <a:r>
                        <a:rPr lang="en-US" sz="1400" dirty="0" smtClean="0"/>
                        <a:t>Additional padding above</a:t>
                      </a:r>
                      <a:r>
                        <a:rPr lang="en-US" sz="1400" baseline="0" dirty="0" smtClean="0"/>
                        <a:t> and below the text.</a:t>
                      </a:r>
                      <a:endParaRPr lang="en-US" sz="1400" dirty="0"/>
                    </a:p>
                  </a:txBody>
                  <a:tcPr/>
                </a:tc>
              </a:tr>
              <a:tr h="370840">
                <a:tc>
                  <a:txBody>
                    <a:bodyPr/>
                    <a:lstStyle/>
                    <a:p>
                      <a:r>
                        <a:rPr lang="en-US" sz="1400" dirty="0" smtClean="0"/>
                        <a:t>relief</a:t>
                      </a:r>
                      <a:endParaRPr lang="en-US" sz="1400" dirty="0"/>
                    </a:p>
                  </a:txBody>
                  <a:tcPr/>
                </a:tc>
                <a:tc>
                  <a:txBody>
                    <a:bodyPr/>
                    <a:lstStyle/>
                    <a:p>
                      <a:r>
                        <a:rPr lang="en-US" sz="1400" dirty="0" smtClean="0"/>
                        <a:t>Relief specifies the</a:t>
                      </a:r>
                      <a:r>
                        <a:rPr lang="en-US" sz="1400" baseline="0" dirty="0" smtClean="0"/>
                        <a:t> type of the border. Some of the values are SUNKEN,RAISED,GROOVE and RIDGE.</a:t>
                      </a:r>
                      <a:endParaRPr lang="en-US" sz="1400" dirty="0"/>
                    </a:p>
                  </a:txBody>
                  <a:tcPr/>
                </a:tc>
              </a:tr>
              <a:tr h="370840">
                <a:tc>
                  <a:txBody>
                    <a:bodyPr/>
                    <a:lstStyle/>
                    <a:p>
                      <a:r>
                        <a:rPr lang="en-US" sz="1400" dirty="0" smtClean="0"/>
                        <a:t>state</a:t>
                      </a:r>
                      <a:endParaRPr lang="en-US" sz="1400" dirty="0"/>
                    </a:p>
                  </a:txBody>
                  <a:tcPr/>
                </a:tc>
                <a:tc>
                  <a:txBody>
                    <a:bodyPr/>
                    <a:lstStyle/>
                    <a:p>
                      <a:r>
                        <a:rPr lang="en-US" sz="1400" dirty="0" smtClean="0"/>
                        <a:t>Set</a:t>
                      </a:r>
                      <a:r>
                        <a:rPr lang="en-US" sz="1400" baseline="0" dirty="0" smtClean="0"/>
                        <a:t> this option  to DISABLED to gray out the button and make it unresponsive. Has the value ACTIVE when the mouse is over </a:t>
                      </a:r>
                      <a:r>
                        <a:rPr lang="en-US" sz="1400" baseline="0" dirty="0" err="1" smtClean="0"/>
                        <a:t>it.Default</a:t>
                      </a:r>
                      <a:r>
                        <a:rPr lang="en-US" sz="1400" baseline="0" dirty="0" smtClean="0"/>
                        <a:t> is NORMAL.</a:t>
                      </a:r>
                      <a:endParaRPr lang="en-US" sz="1400" dirty="0"/>
                    </a:p>
                  </a:txBody>
                  <a:tcPr/>
                </a:tc>
              </a:tr>
              <a:tr h="370840">
                <a:tc>
                  <a:txBody>
                    <a:bodyPr/>
                    <a:lstStyle/>
                    <a:p>
                      <a:r>
                        <a:rPr lang="en-US" sz="1400" dirty="0" smtClean="0"/>
                        <a:t>underline</a:t>
                      </a:r>
                      <a:endParaRPr lang="en-US" sz="1400" dirty="0"/>
                    </a:p>
                  </a:txBody>
                  <a:tcPr/>
                </a:tc>
                <a:tc>
                  <a:txBody>
                    <a:bodyPr/>
                    <a:lstStyle/>
                    <a:p>
                      <a:r>
                        <a:rPr lang="en-US" sz="1400" dirty="0" smtClean="0"/>
                        <a:t>Default is -1 which means that no character of the text on the button will be </a:t>
                      </a:r>
                      <a:r>
                        <a:rPr lang="en-US" sz="1400" dirty="0" err="1" smtClean="0"/>
                        <a:t>underlined.If</a:t>
                      </a:r>
                      <a:r>
                        <a:rPr lang="en-US" sz="1400" dirty="0" smtClean="0"/>
                        <a:t> nonnegative, the corresponding text character will be underlined.</a:t>
                      </a:r>
                      <a:endParaRPr lang="en-US" sz="1400" dirty="0"/>
                    </a:p>
                  </a:txBody>
                  <a:tcPr/>
                </a:tc>
              </a:tr>
              <a:tr h="370840">
                <a:tc>
                  <a:txBody>
                    <a:bodyPr/>
                    <a:lstStyle/>
                    <a:p>
                      <a:r>
                        <a:rPr lang="en-US" sz="1400" dirty="0" smtClean="0"/>
                        <a:t>width</a:t>
                      </a:r>
                      <a:endParaRPr lang="en-US" sz="1400" dirty="0"/>
                    </a:p>
                  </a:txBody>
                  <a:tcPr/>
                </a:tc>
                <a:tc>
                  <a:txBody>
                    <a:bodyPr/>
                    <a:lstStyle/>
                    <a:p>
                      <a:r>
                        <a:rPr lang="en-US" sz="1400" dirty="0" smtClean="0"/>
                        <a:t>Width</a:t>
                      </a:r>
                      <a:r>
                        <a:rPr lang="en-US" sz="1400" baseline="0" dirty="0" smtClean="0"/>
                        <a:t> of the button in letters(text) or pixels(image)</a:t>
                      </a:r>
                      <a:endParaRPr lang="en-US" sz="1400" dirty="0"/>
                    </a:p>
                  </a:txBody>
                  <a:tcPr/>
                </a:tc>
              </a:tr>
              <a:tr h="370840">
                <a:tc>
                  <a:txBody>
                    <a:bodyPr/>
                    <a:lstStyle/>
                    <a:p>
                      <a:r>
                        <a:rPr lang="en-US" sz="1400" dirty="0" err="1" smtClean="0"/>
                        <a:t>wraplength</a:t>
                      </a:r>
                      <a:endParaRPr lang="en-US" sz="1400" dirty="0"/>
                    </a:p>
                  </a:txBody>
                  <a:tcPr/>
                </a:tc>
                <a:tc>
                  <a:txBody>
                    <a:bodyPr/>
                    <a:lstStyle/>
                    <a:p>
                      <a:r>
                        <a:rPr lang="en-US" sz="1400" dirty="0" smtClean="0"/>
                        <a:t>If this value is set to a positive number, the text lines will be wrapped to fit within this length.</a:t>
                      </a:r>
                      <a:endParaRPr lang="en-US" sz="140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653727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271139854"/>
              </p:ext>
            </p:extLst>
          </p:nvPr>
        </p:nvGraphicFramePr>
        <p:xfrm>
          <a:off x="457200" y="1481138"/>
          <a:ext cx="8229600" cy="2199640"/>
        </p:xfrm>
        <a:graphic>
          <a:graphicData uri="http://schemas.openxmlformats.org/drawingml/2006/table">
            <a:tbl>
              <a:tblPr firstRow="1" bandRow="1">
                <a:tableStyleId>{5C22544A-7EE6-4342-B048-85BDC9FD1C3A}</a:tableStyleId>
              </a:tblPr>
              <a:tblGrid>
                <a:gridCol w="1447800"/>
                <a:gridCol w="6781800"/>
              </a:tblGrid>
              <a:tr h="370840">
                <a:tc>
                  <a:txBody>
                    <a:bodyPr/>
                    <a:lstStyle/>
                    <a:p>
                      <a:r>
                        <a:rPr lang="en-US" dirty="0" smtClean="0"/>
                        <a:t>Method</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flash()</a:t>
                      </a:r>
                      <a:endParaRPr lang="en-US" dirty="0"/>
                    </a:p>
                  </a:txBody>
                  <a:tcPr/>
                </a:tc>
                <a:tc>
                  <a:txBody>
                    <a:bodyPr/>
                    <a:lstStyle/>
                    <a:p>
                      <a:r>
                        <a:rPr lang="en-US" dirty="0" smtClean="0"/>
                        <a:t>Causes</a:t>
                      </a:r>
                      <a:r>
                        <a:rPr lang="en-US" baseline="0" dirty="0" smtClean="0"/>
                        <a:t> the button to flash several times between active and normal </a:t>
                      </a:r>
                      <a:r>
                        <a:rPr lang="en-US" baseline="0" dirty="0" err="1" smtClean="0"/>
                        <a:t>colors.Leaves</a:t>
                      </a:r>
                      <a:r>
                        <a:rPr lang="en-US" baseline="0" dirty="0" smtClean="0"/>
                        <a:t> the button in the state it was in originally. Ignored if the button is disabled.</a:t>
                      </a:r>
                      <a:endParaRPr lang="en-US" dirty="0"/>
                    </a:p>
                  </a:txBody>
                  <a:tcPr/>
                </a:tc>
              </a:tr>
              <a:tr h="370840">
                <a:tc>
                  <a:txBody>
                    <a:bodyPr/>
                    <a:lstStyle/>
                    <a:p>
                      <a:r>
                        <a:rPr lang="en-US" dirty="0" smtClean="0"/>
                        <a:t>invoke()</a:t>
                      </a:r>
                      <a:endParaRPr lang="en-US" dirty="0"/>
                    </a:p>
                  </a:txBody>
                  <a:tcPr/>
                </a:tc>
                <a:tc>
                  <a:txBody>
                    <a:bodyPr/>
                    <a:lstStyle/>
                    <a:p>
                      <a:r>
                        <a:rPr lang="en-US" dirty="0" smtClean="0"/>
                        <a:t>Calls the button’s callback, and returns what that function returns. Has no effect if the button is disabled or there is no callback. </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4162145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US" dirty="0"/>
              <a:t>i</a:t>
            </a:r>
            <a:r>
              <a:rPr lang="en-US" dirty="0" smtClean="0"/>
              <a:t>mport </a:t>
            </a:r>
            <a:r>
              <a:rPr lang="en-US" dirty="0" err="1" smtClean="0"/>
              <a:t>tkinter</a:t>
            </a:r>
            <a:endParaRPr lang="en-US" dirty="0" smtClean="0"/>
          </a:p>
          <a:p>
            <a:pPr marL="109728" indent="0">
              <a:buNone/>
            </a:pPr>
            <a:r>
              <a:rPr lang="en-US" dirty="0" smtClean="0"/>
              <a:t>from </a:t>
            </a:r>
            <a:r>
              <a:rPr lang="en-US" dirty="0" err="1" smtClean="0"/>
              <a:t>tkinter</a:t>
            </a:r>
            <a:r>
              <a:rPr lang="en-US" dirty="0" smtClean="0"/>
              <a:t> import </a:t>
            </a:r>
            <a:r>
              <a:rPr lang="en-US" dirty="0" err="1" smtClean="0"/>
              <a:t>messagebox</a:t>
            </a:r>
            <a:endParaRPr lang="en-US" dirty="0" smtClean="0"/>
          </a:p>
          <a:p>
            <a:pPr marL="109728" indent="0">
              <a:buNone/>
            </a:pPr>
            <a:endParaRPr lang="en-US" dirty="0"/>
          </a:p>
          <a:p>
            <a:pPr marL="109728" indent="0">
              <a:buNone/>
            </a:pPr>
            <a:r>
              <a:rPr lang="en-US" dirty="0"/>
              <a:t>t</a:t>
            </a:r>
            <a:r>
              <a:rPr lang="en-US" dirty="0" smtClean="0"/>
              <a:t>op = </a:t>
            </a:r>
            <a:r>
              <a:rPr lang="en-US" dirty="0" err="1" smtClean="0"/>
              <a:t>tkinter.Tk</a:t>
            </a:r>
            <a:r>
              <a:rPr lang="en-US" dirty="0" smtClean="0"/>
              <a:t>()</a:t>
            </a:r>
          </a:p>
          <a:p>
            <a:pPr marL="109728" indent="0">
              <a:buNone/>
            </a:pPr>
            <a:endParaRPr lang="en-US" dirty="0"/>
          </a:p>
          <a:p>
            <a:pPr marL="109728" indent="0">
              <a:buNone/>
            </a:pPr>
            <a:r>
              <a:rPr lang="en-US" dirty="0" err="1" smtClean="0"/>
              <a:t>def</a:t>
            </a:r>
            <a:r>
              <a:rPr lang="en-US" dirty="0" smtClean="0"/>
              <a:t> </a:t>
            </a:r>
            <a:r>
              <a:rPr lang="en-US" dirty="0" err="1" smtClean="0"/>
              <a:t>helloCallBack</a:t>
            </a:r>
            <a:r>
              <a:rPr lang="en-US" dirty="0" smtClean="0"/>
              <a:t>:</a:t>
            </a:r>
          </a:p>
          <a:p>
            <a:pPr marL="109728" indent="0">
              <a:buNone/>
            </a:pPr>
            <a:r>
              <a:rPr lang="en-US" dirty="0"/>
              <a:t> </a:t>
            </a:r>
            <a:r>
              <a:rPr lang="en-US" dirty="0" smtClean="0"/>
              <a:t>     </a:t>
            </a:r>
            <a:r>
              <a:rPr lang="en-US" sz="2400" dirty="0" err="1" smtClean="0"/>
              <a:t>messagebox.showinfo</a:t>
            </a:r>
            <a:r>
              <a:rPr lang="en-US" sz="2400" dirty="0" smtClean="0"/>
              <a:t>(“Hello Python”, “Hello World”)</a:t>
            </a:r>
          </a:p>
          <a:p>
            <a:pPr marL="109728" indent="0">
              <a:buNone/>
            </a:pPr>
            <a:endParaRPr lang="en-US" dirty="0" smtClean="0"/>
          </a:p>
          <a:p>
            <a:pPr marL="109728" indent="0">
              <a:buNone/>
            </a:pPr>
            <a:r>
              <a:rPr lang="en-US" sz="2400" dirty="0" smtClean="0"/>
              <a:t>B = </a:t>
            </a:r>
            <a:r>
              <a:rPr lang="en-US" sz="2400" dirty="0" err="1" smtClean="0"/>
              <a:t>tkinter.Button</a:t>
            </a:r>
            <a:r>
              <a:rPr lang="en-US" sz="2400" dirty="0" smtClean="0"/>
              <a:t>(</a:t>
            </a:r>
            <a:r>
              <a:rPr lang="en-US" sz="2400" dirty="0" err="1" smtClean="0"/>
              <a:t>top,text</a:t>
            </a:r>
            <a:r>
              <a:rPr lang="en-US" sz="2400" dirty="0" smtClean="0"/>
              <a:t>=“</a:t>
            </a:r>
            <a:r>
              <a:rPr lang="en-US" sz="2400" dirty="0" err="1" smtClean="0"/>
              <a:t>Hello”,command</a:t>
            </a:r>
            <a:r>
              <a:rPr lang="en-US" sz="2400" dirty="0" smtClean="0"/>
              <a:t>=</a:t>
            </a:r>
            <a:r>
              <a:rPr lang="en-US" sz="2400" dirty="0" err="1" smtClean="0"/>
              <a:t>helloCallBack</a:t>
            </a:r>
            <a:r>
              <a:rPr lang="en-US" sz="2400" dirty="0" smtClean="0"/>
              <a:t>)</a:t>
            </a:r>
          </a:p>
          <a:p>
            <a:pPr marL="109728" indent="0">
              <a:buNone/>
            </a:pPr>
            <a:endParaRPr lang="en-US" dirty="0"/>
          </a:p>
          <a:p>
            <a:pPr marL="109728" indent="0">
              <a:buNone/>
            </a:pPr>
            <a:r>
              <a:rPr lang="en-US" dirty="0" err="1" smtClean="0"/>
              <a:t>B.pack</a:t>
            </a:r>
            <a:r>
              <a:rPr lang="en-US" dirty="0" smtClean="0"/>
              <a:t>()</a:t>
            </a:r>
          </a:p>
          <a:p>
            <a:pPr marL="109728" indent="0">
              <a:buNone/>
            </a:pPr>
            <a:r>
              <a:rPr lang="en-US" dirty="0" err="1" smtClean="0"/>
              <a:t>top.mainloop</a:t>
            </a:r>
            <a:r>
              <a:rPr lang="en-US" dirty="0" smtClean="0"/>
              <a:t>()   </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pic>
        <p:nvPicPr>
          <p:cNvPr id="4" name="Picture 3" descr="tkbutton.jpg"/>
          <p:cNvPicPr>
            <a:picLocks noChangeAspect="1"/>
          </p:cNvPicPr>
          <p:nvPr/>
        </p:nvPicPr>
        <p:blipFill>
          <a:blip r:embed="rId2"/>
          <a:stretch>
            <a:fillRect/>
          </a:stretch>
        </p:blipFill>
        <p:spPr>
          <a:xfrm>
            <a:off x="5943600" y="5010150"/>
            <a:ext cx="2667000" cy="1847850"/>
          </a:xfrm>
          <a:prstGeom prst="rect">
            <a:avLst/>
          </a:prstGeom>
        </p:spPr>
      </p:pic>
    </p:spTree>
    <p:extLst>
      <p:ext uri="{BB962C8B-B14F-4D97-AF65-F5344CB8AC3E}">
        <p14:creationId xmlns="" xmlns:p14="http://schemas.microsoft.com/office/powerpoint/2010/main" val="695028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Checkbutton</a:t>
            </a:r>
            <a:r>
              <a:rPr lang="en-US" dirty="0" smtClean="0"/>
              <a:t> widget is a standard widget that is used to implement on/off selections.</a:t>
            </a:r>
          </a:p>
          <a:p>
            <a:r>
              <a:rPr lang="en-US" dirty="0" err="1" smtClean="0"/>
              <a:t>Checkbuttons</a:t>
            </a:r>
            <a:r>
              <a:rPr lang="en-US" dirty="0" smtClean="0"/>
              <a:t> can contain text or images.</a:t>
            </a:r>
          </a:p>
          <a:p>
            <a:r>
              <a:rPr lang="en-US" dirty="0" smtClean="0"/>
              <a:t>When the button is pressed, </a:t>
            </a:r>
            <a:r>
              <a:rPr lang="en-US" dirty="0" err="1" smtClean="0"/>
              <a:t>Tkinter</a:t>
            </a:r>
            <a:r>
              <a:rPr lang="en-US" dirty="0" smtClean="0"/>
              <a:t> calls that function or method.</a:t>
            </a:r>
            <a:endParaRPr lang="en-US" dirty="0"/>
          </a:p>
        </p:txBody>
      </p:sp>
      <p:sp>
        <p:nvSpPr>
          <p:cNvPr id="3" name="Title 2"/>
          <p:cNvSpPr>
            <a:spLocks noGrp="1"/>
          </p:cNvSpPr>
          <p:nvPr>
            <p:ph type="title"/>
          </p:nvPr>
        </p:nvSpPr>
        <p:spPr/>
        <p:txBody>
          <a:bodyPr/>
          <a:lstStyle/>
          <a:p>
            <a:r>
              <a:rPr lang="en-US" dirty="0" err="1" smtClean="0"/>
              <a:t>Checkbutton</a:t>
            </a:r>
            <a:endParaRPr lang="en-US" dirty="0"/>
          </a:p>
        </p:txBody>
      </p:sp>
    </p:spTree>
    <p:extLst>
      <p:ext uri="{BB962C8B-B14F-4D97-AF65-F5344CB8AC3E}">
        <p14:creationId xmlns="" xmlns:p14="http://schemas.microsoft.com/office/powerpoint/2010/main" val="4065931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Syntax</a:t>
            </a:r>
          </a:p>
          <a:p>
            <a:pPr marL="109728" indent="0">
              <a:buNone/>
            </a:pPr>
            <a:r>
              <a:rPr lang="en-US" dirty="0"/>
              <a:t> </a:t>
            </a:r>
            <a:r>
              <a:rPr lang="en-US" dirty="0" smtClean="0"/>
              <a:t>   w = </a:t>
            </a:r>
            <a:r>
              <a:rPr lang="en-US" dirty="0" err="1" smtClean="0"/>
              <a:t>Checkbutton</a:t>
            </a:r>
            <a:r>
              <a:rPr lang="en-US" dirty="0" smtClean="0"/>
              <a:t>(</a:t>
            </a:r>
            <a:r>
              <a:rPr lang="en-US" dirty="0" err="1" smtClean="0"/>
              <a:t>master,options</a:t>
            </a:r>
            <a:r>
              <a:rPr lang="en-US" dirty="0" smtClean="0"/>
              <a:t>)</a:t>
            </a:r>
          </a:p>
          <a:p>
            <a:pPr marL="109728" indent="0">
              <a:buNone/>
            </a:pPr>
            <a:endParaRPr lang="en-US" dirty="0"/>
          </a:p>
          <a:p>
            <a:pPr marL="109728" indent="0">
              <a:buNone/>
            </a:pPr>
            <a:r>
              <a:rPr lang="en-US" u="sng" dirty="0" smtClean="0"/>
              <a:t>Parameters</a:t>
            </a:r>
          </a:p>
          <a:p>
            <a:r>
              <a:rPr lang="en-US" u="sng" dirty="0" smtClean="0"/>
              <a:t>master</a:t>
            </a:r>
            <a:r>
              <a:rPr lang="en-US" dirty="0" smtClean="0"/>
              <a:t> – This parameter is used to represent the parent window.</a:t>
            </a:r>
          </a:p>
          <a:p>
            <a:r>
              <a:rPr lang="en-US" u="sng" dirty="0" smtClean="0"/>
              <a:t>options </a:t>
            </a:r>
            <a:r>
              <a:rPr lang="en-US" dirty="0" smtClean="0"/>
              <a:t>– There are many options which are available and they are used as key-value pairs separated by commas.</a:t>
            </a:r>
            <a:endParaRPr lang="en-US" u="sng"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17492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Metacharacter</a:t>
            </a:r>
            <a:r>
              <a:rPr lang="en-US" dirty="0" smtClean="0"/>
              <a:t> is a character with the specified meaning.</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t>Meta-Characters</a:t>
            </a:r>
            <a:endParaRPr lang="en-US" b="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823705098"/>
              </p:ext>
            </p:extLst>
          </p:nvPr>
        </p:nvGraphicFramePr>
        <p:xfrm>
          <a:off x="457200" y="1481138"/>
          <a:ext cx="8229600" cy="519176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sz="1100" dirty="0" smtClean="0"/>
                        <a:t>Options</a:t>
                      </a:r>
                      <a:endParaRPr lang="en-US" sz="1100" dirty="0"/>
                    </a:p>
                  </a:txBody>
                  <a:tcPr/>
                </a:tc>
                <a:tc>
                  <a:txBody>
                    <a:bodyPr/>
                    <a:lstStyle/>
                    <a:p>
                      <a:pPr algn="ctr"/>
                      <a:r>
                        <a:rPr lang="en-US" sz="1100" dirty="0" smtClean="0"/>
                        <a:t>Description</a:t>
                      </a:r>
                      <a:endParaRPr lang="en-US" sz="1100" dirty="0"/>
                    </a:p>
                  </a:txBody>
                  <a:tcPr/>
                </a:tc>
              </a:tr>
              <a:tr h="370840">
                <a:tc>
                  <a:txBody>
                    <a:bodyPr/>
                    <a:lstStyle/>
                    <a:p>
                      <a:r>
                        <a:rPr lang="en-US" sz="1100" dirty="0" err="1" smtClean="0"/>
                        <a:t>activebackground</a:t>
                      </a:r>
                      <a:endParaRPr lang="en-US" sz="1100" dirty="0"/>
                    </a:p>
                  </a:txBody>
                  <a:tcPr/>
                </a:tc>
                <a:tc>
                  <a:txBody>
                    <a:bodyPr/>
                    <a:lstStyle/>
                    <a:p>
                      <a:r>
                        <a:rPr lang="en-US" sz="1100" dirty="0" smtClean="0"/>
                        <a:t>Represent background color when </a:t>
                      </a:r>
                      <a:r>
                        <a:rPr lang="en-US" sz="1100" dirty="0" err="1" smtClean="0"/>
                        <a:t>checkbutton</a:t>
                      </a:r>
                      <a:r>
                        <a:rPr lang="en-US" sz="1100" dirty="0" smtClean="0"/>
                        <a:t> is under cursor</a:t>
                      </a:r>
                      <a:endParaRPr lang="en-US" sz="1100" dirty="0"/>
                    </a:p>
                  </a:txBody>
                  <a:tcPr/>
                </a:tc>
              </a:tr>
              <a:tr h="370840">
                <a:tc>
                  <a:txBody>
                    <a:bodyPr/>
                    <a:lstStyle/>
                    <a:p>
                      <a:r>
                        <a:rPr lang="en-US" sz="1100" dirty="0" err="1" smtClean="0"/>
                        <a:t>activeforeground</a:t>
                      </a:r>
                      <a:endParaRPr lang="en-US" sz="1100" dirty="0"/>
                    </a:p>
                  </a:txBody>
                  <a:tcPr/>
                </a:tc>
                <a:tc>
                  <a:txBody>
                    <a:bodyPr/>
                    <a:lstStyle/>
                    <a:p>
                      <a:r>
                        <a:rPr lang="en-US" sz="1100" dirty="0" smtClean="0"/>
                        <a:t>Represent foreground</a:t>
                      </a:r>
                      <a:r>
                        <a:rPr lang="en-US" sz="1100" baseline="0" dirty="0" smtClean="0"/>
                        <a:t> color when </a:t>
                      </a:r>
                      <a:r>
                        <a:rPr lang="en-US" sz="1100" baseline="0" dirty="0" err="1" smtClean="0"/>
                        <a:t>checkbutton</a:t>
                      </a:r>
                      <a:r>
                        <a:rPr lang="en-US" sz="1100" baseline="0" dirty="0" smtClean="0"/>
                        <a:t> is under cursor</a:t>
                      </a:r>
                      <a:endParaRPr lang="en-US" sz="1100" dirty="0"/>
                    </a:p>
                  </a:txBody>
                  <a:tcPr/>
                </a:tc>
              </a:tr>
              <a:tr h="370840">
                <a:tc>
                  <a:txBody>
                    <a:bodyPr/>
                    <a:lstStyle/>
                    <a:p>
                      <a:r>
                        <a:rPr lang="en-US" sz="1100" dirty="0" err="1" smtClean="0"/>
                        <a:t>bg</a:t>
                      </a:r>
                      <a:endParaRPr lang="en-US" sz="1100" dirty="0"/>
                    </a:p>
                  </a:txBody>
                  <a:tcPr/>
                </a:tc>
                <a:tc>
                  <a:txBody>
                    <a:bodyPr/>
                    <a:lstStyle/>
                    <a:p>
                      <a:r>
                        <a:rPr lang="en-US" sz="1100" dirty="0" smtClean="0"/>
                        <a:t>Represent normal background color</a:t>
                      </a:r>
                      <a:r>
                        <a:rPr lang="en-US" sz="1100" baseline="0" dirty="0" smtClean="0"/>
                        <a:t> displayed behind label and indicator</a:t>
                      </a:r>
                      <a:endParaRPr lang="en-US" sz="1100" dirty="0"/>
                    </a:p>
                  </a:txBody>
                  <a:tcPr/>
                </a:tc>
              </a:tr>
              <a:tr h="370840">
                <a:tc>
                  <a:txBody>
                    <a:bodyPr/>
                    <a:lstStyle/>
                    <a:p>
                      <a:r>
                        <a:rPr lang="en-US" sz="1100" dirty="0" smtClean="0"/>
                        <a:t>bitmap</a:t>
                      </a:r>
                      <a:endParaRPr lang="en-US" sz="1100" dirty="0"/>
                    </a:p>
                  </a:txBody>
                  <a:tcPr/>
                </a:tc>
                <a:tc>
                  <a:txBody>
                    <a:bodyPr/>
                    <a:lstStyle/>
                    <a:p>
                      <a:r>
                        <a:rPr lang="en-US" sz="1100" dirty="0" smtClean="0"/>
                        <a:t>Display monochrome image on button</a:t>
                      </a:r>
                      <a:endParaRPr lang="en-US" sz="1100" dirty="0"/>
                    </a:p>
                  </a:txBody>
                  <a:tcPr/>
                </a:tc>
              </a:tr>
              <a:tr h="370840">
                <a:tc>
                  <a:txBody>
                    <a:bodyPr/>
                    <a:lstStyle/>
                    <a:p>
                      <a:r>
                        <a:rPr lang="en-US" sz="1100" dirty="0" err="1" smtClean="0"/>
                        <a:t>bd</a:t>
                      </a:r>
                      <a:endParaRPr lang="en-US" sz="1100" dirty="0"/>
                    </a:p>
                  </a:txBody>
                  <a:tcPr/>
                </a:tc>
                <a:tc>
                  <a:txBody>
                    <a:bodyPr/>
                    <a:lstStyle/>
                    <a:p>
                      <a:r>
                        <a:rPr lang="en-US" sz="1100" dirty="0" smtClean="0"/>
                        <a:t>Represent size of border around indicator .Default value is 2 pixels.</a:t>
                      </a:r>
                      <a:endParaRPr lang="en-US" sz="1100" dirty="0"/>
                    </a:p>
                  </a:txBody>
                  <a:tcPr/>
                </a:tc>
              </a:tr>
              <a:tr h="370840">
                <a:tc>
                  <a:txBody>
                    <a:bodyPr/>
                    <a:lstStyle/>
                    <a:p>
                      <a:r>
                        <a:rPr lang="en-US" sz="1100" dirty="0" smtClean="0"/>
                        <a:t>command</a:t>
                      </a:r>
                      <a:endParaRPr lang="en-US" sz="1100" dirty="0"/>
                    </a:p>
                  </a:txBody>
                  <a:tcPr/>
                </a:tc>
                <a:tc>
                  <a:txBody>
                    <a:bodyPr/>
                    <a:lstStyle/>
                    <a:p>
                      <a:r>
                        <a:rPr lang="en-US" sz="1100" dirty="0" smtClean="0"/>
                        <a:t>Associated with a function</a:t>
                      </a:r>
                      <a:r>
                        <a:rPr lang="en-US" sz="1100" baseline="0" dirty="0" smtClean="0"/>
                        <a:t> to be called when state of </a:t>
                      </a:r>
                      <a:r>
                        <a:rPr lang="en-US" sz="1100" baseline="0" dirty="0" err="1" smtClean="0"/>
                        <a:t>checkbutton</a:t>
                      </a:r>
                      <a:r>
                        <a:rPr lang="en-US" sz="1100" baseline="0" dirty="0" smtClean="0"/>
                        <a:t> is changed</a:t>
                      </a:r>
                      <a:endParaRPr lang="en-US" sz="1100" dirty="0"/>
                    </a:p>
                  </a:txBody>
                  <a:tcPr/>
                </a:tc>
              </a:tr>
              <a:tr h="370840">
                <a:tc>
                  <a:txBody>
                    <a:bodyPr/>
                    <a:lstStyle/>
                    <a:p>
                      <a:r>
                        <a:rPr lang="en-US" sz="1100" dirty="0" smtClean="0"/>
                        <a:t>cursor</a:t>
                      </a:r>
                      <a:endParaRPr lang="en-US" sz="1100" dirty="0"/>
                    </a:p>
                  </a:txBody>
                  <a:tcPr/>
                </a:tc>
                <a:tc>
                  <a:txBody>
                    <a:bodyPr/>
                    <a:lstStyle/>
                    <a:p>
                      <a:r>
                        <a:rPr lang="en-US" sz="1100" dirty="0" smtClean="0"/>
                        <a:t>Mouse cursor will change to that pattern when it is over </a:t>
                      </a:r>
                      <a:r>
                        <a:rPr lang="en-US" sz="1100" dirty="0" err="1" smtClean="0"/>
                        <a:t>checkbutton</a:t>
                      </a:r>
                      <a:endParaRPr lang="en-US" sz="1100" dirty="0"/>
                    </a:p>
                  </a:txBody>
                  <a:tcPr/>
                </a:tc>
              </a:tr>
              <a:tr h="370840">
                <a:tc>
                  <a:txBody>
                    <a:bodyPr/>
                    <a:lstStyle/>
                    <a:p>
                      <a:r>
                        <a:rPr lang="en-US" sz="1050" dirty="0" err="1" smtClean="0"/>
                        <a:t>disabledforeground</a:t>
                      </a:r>
                      <a:endParaRPr lang="en-US" sz="1050" dirty="0"/>
                    </a:p>
                  </a:txBody>
                  <a:tcPr/>
                </a:tc>
                <a:tc>
                  <a:txBody>
                    <a:bodyPr/>
                    <a:lstStyle/>
                    <a:p>
                      <a:r>
                        <a:rPr lang="en-US" sz="1100" dirty="0" smtClean="0"/>
                        <a:t>Foreground color used to render text of</a:t>
                      </a:r>
                      <a:r>
                        <a:rPr lang="en-US" sz="1100" baseline="0" dirty="0" smtClean="0"/>
                        <a:t> disabled </a:t>
                      </a:r>
                      <a:r>
                        <a:rPr lang="en-US" sz="1100" baseline="0" dirty="0" err="1" smtClean="0"/>
                        <a:t>checkbutton</a:t>
                      </a:r>
                      <a:r>
                        <a:rPr lang="en-US" sz="1100" baseline="0" dirty="0" smtClean="0"/>
                        <a:t>.</a:t>
                      </a:r>
                      <a:r>
                        <a:rPr lang="en-US" sz="1100" dirty="0" smtClean="0"/>
                        <a:t> </a:t>
                      </a:r>
                      <a:endParaRPr lang="en-US" sz="1100" dirty="0"/>
                    </a:p>
                  </a:txBody>
                  <a:tcPr/>
                </a:tc>
              </a:tr>
              <a:tr h="370840">
                <a:tc>
                  <a:txBody>
                    <a:bodyPr/>
                    <a:lstStyle/>
                    <a:p>
                      <a:r>
                        <a:rPr lang="en-US" sz="1100" dirty="0" smtClean="0"/>
                        <a:t>font</a:t>
                      </a:r>
                      <a:endParaRPr lang="en-US" sz="1100" dirty="0"/>
                    </a:p>
                  </a:txBody>
                  <a:tcPr/>
                </a:tc>
                <a:tc>
                  <a:txBody>
                    <a:bodyPr/>
                    <a:lstStyle/>
                    <a:p>
                      <a:r>
                        <a:rPr lang="en-US" sz="1100" dirty="0" smtClean="0"/>
                        <a:t>Represent font for text</a:t>
                      </a:r>
                      <a:endParaRPr lang="en-US" sz="1100" dirty="0"/>
                    </a:p>
                  </a:txBody>
                  <a:tcPr/>
                </a:tc>
              </a:tr>
              <a:tr h="370840">
                <a:tc>
                  <a:txBody>
                    <a:bodyPr/>
                    <a:lstStyle/>
                    <a:p>
                      <a:r>
                        <a:rPr lang="en-US" sz="1100" dirty="0" smtClean="0"/>
                        <a:t>fg</a:t>
                      </a:r>
                      <a:endParaRPr lang="en-US" sz="1100" dirty="0"/>
                    </a:p>
                  </a:txBody>
                  <a:tcPr/>
                </a:tc>
                <a:tc>
                  <a:txBody>
                    <a:bodyPr/>
                    <a:lstStyle/>
                    <a:p>
                      <a:r>
                        <a:rPr lang="en-US" sz="1100" dirty="0" smtClean="0"/>
                        <a:t>Represent color used to render text</a:t>
                      </a:r>
                      <a:endParaRPr lang="en-US" sz="1100" dirty="0"/>
                    </a:p>
                  </a:txBody>
                  <a:tcPr/>
                </a:tc>
              </a:tr>
              <a:tr h="370840">
                <a:tc>
                  <a:txBody>
                    <a:bodyPr/>
                    <a:lstStyle/>
                    <a:p>
                      <a:r>
                        <a:rPr lang="en-US" sz="1100" dirty="0" smtClean="0"/>
                        <a:t>height</a:t>
                      </a:r>
                      <a:endParaRPr lang="en-US" sz="1100" dirty="0"/>
                    </a:p>
                  </a:txBody>
                  <a:tcPr/>
                </a:tc>
                <a:tc>
                  <a:txBody>
                    <a:bodyPr/>
                    <a:lstStyle/>
                    <a:p>
                      <a:r>
                        <a:rPr lang="en-US" sz="1100" dirty="0" smtClean="0"/>
                        <a:t>Represent number of lines of text on </a:t>
                      </a:r>
                      <a:r>
                        <a:rPr lang="en-US" sz="1100" dirty="0" err="1" smtClean="0"/>
                        <a:t>checkbutton.Default</a:t>
                      </a:r>
                      <a:r>
                        <a:rPr lang="en-US" sz="1100" dirty="0" smtClean="0"/>
                        <a:t> value is 1.</a:t>
                      </a:r>
                      <a:endParaRPr lang="en-US" sz="1100" dirty="0"/>
                    </a:p>
                  </a:txBody>
                  <a:tcPr/>
                </a:tc>
              </a:tr>
              <a:tr h="370840">
                <a:tc>
                  <a:txBody>
                    <a:bodyPr/>
                    <a:lstStyle/>
                    <a:p>
                      <a:r>
                        <a:rPr lang="en-US" sz="1100" dirty="0" err="1" smtClean="0"/>
                        <a:t>highlightcolor</a:t>
                      </a:r>
                      <a:endParaRPr lang="en-US" sz="1100" dirty="0"/>
                    </a:p>
                  </a:txBody>
                  <a:tcPr/>
                </a:tc>
                <a:tc>
                  <a:txBody>
                    <a:bodyPr/>
                    <a:lstStyle/>
                    <a:p>
                      <a:r>
                        <a:rPr lang="en-US" sz="1100" dirty="0" smtClean="0"/>
                        <a:t>Represent color of focus highlight</a:t>
                      </a:r>
                      <a:r>
                        <a:rPr lang="en-US" sz="1100" baseline="0" dirty="0" smtClean="0"/>
                        <a:t> when </a:t>
                      </a:r>
                      <a:r>
                        <a:rPr lang="en-US" sz="1100" baseline="0" dirty="0" err="1" smtClean="0"/>
                        <a:t>checkbutton</a:t>
                      </a:r>
                      <a:r>
                        <a:rPr lang="en-US" sz="1100" baseline="0" dirty="0" smtClean="0"/>
                        <a:t> has focus.</a:t>
                      </a:r>
                      <a:endParaRPr lang="en-US" sz="1100" dirty="0"/>
                    </a:p>
                  </a:txBody>
                  <a:tcPr/>
                </a:tc>
              </a:tr>
              <a:tr h="370840">
                <a:tc>
                  <a:txBody>
                    <a:bodyPr/>
                    <a:lstStyle/>
                    <a:p>
                      <a:r>
                        <a:rPr lang="en-US" sz="1100" dirty="0" smtClean="0"/>
                        <a:t>image</a:t>
                      </a:r>
                      <a:endParaRPr lang="en-US" sz="1100" dirty="0"/>
                    </a:p>
                  </a:txBody>
                  <a:tcPr/>
                </a:tc>
                <a:tc>
                  <a:txBody>
                    <a:bodyPr/>
                    <a:lstStyle/>
                    <a:p>
                      <a:r>
                        <a:rPr lang="en-US" sz="1100" dirty="0" smtClean="0"/>
                        <a:t>Display graphic image</a:t>
                      </a:r>
                      <a:r>
                        <a:rPr lang="en-US" sz="1100" baseline="0" dirty="0" smtClean="0"/>
                        <a:t> on button</a:t>
                      </a:r>
                      <a:endParaRPr lang="en-US" sz="110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774108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028010994"/>
              </p:ext>
            </p:extLst>
          </p:nvPr>
        </p:nvGraphicFramePr>
        <p:xfrm>
          <a:off x="457200" y="1206210"/>
          <a:ext cx="8229600" cy="5562600"/>
        </p:xfrm>
        <a:graphic>
          <a:graphicData uri="http://schemas.openxmlformats.org/drawingml/2006/table">
            <a:tbl>
              <a:tblPr firstRow="1" bandRow="1">
                <a:tableStyleId>{5C22544A-7EE6-4342-B048-85BDC9FD1C3A}</a:tableStyleId>
              </a:tblPr>
              <a:tblGrid>
                <a:gridCol w="1219200"/>
                <a:gridCol w="7010400"/>
              </a:tblGrid>
              <a:tr h="370840">
                <a:tc>
                  <a:txBody>
                    <a:bodyPr/>
                    <a:lstStyle/>
                    <a:p>
                      <a:r>
                        <a:rPr lang="en-US" sz="1200" dirty="0" smtClean="0"/>
                        <a:t>Options</a:t>
                      </a:r>
                      <a:endParaRPr lang="en-US" sz="1200" dirty="0"/>
                    </a:p>
                  </a:txBody>
                  <a:tcPr/>
                </a:tc>
                <a:tc>
                  <a:txBody>
                    <a:bodyPr/>
                    <a:lstStyle/>
                    <a:p>
                      <a:pPr algn="ctr"/>
                      <a:r>
                        <a:rPr lang="en-US" sz="1200" dirty="0" smtClean="0"/>
                        <a:t>Description</a:t>
                      </a:r>
                      <a:endParaRPr lang="en-US" sz="1200" dirty="0"/>
                    </a:p>
                  </a:txBody>
                  <a:tcPr/>
                </a:tc>
              </a:tr>
              <a:tr h="370840">
                <a:tc>
                  <a:txBody>
                    <a:bodyPr/>
                    <a:lstStyle/>
                    <a:p>
                      <a:r>
                        <a:rPr lang="en-US" sz="1200" dirty="0" smtClean="0"/>
                        <a:t>justify</a:t>
                      </a:r>
                      <a:endParaRPr lang="en-US" sz="1200" dirty="0"/>
                    </a:p>
                  </a:txBody>
                  <a:tcPr/>
                </a:tc>
                <a:tc>
                  <a:txBody>
                    <a:bodyPr/>
                    <a:lstStyle/>
                    <a:p>
                      <a:r>
                        <a:rPr lang="en-US" sz="1200" dirty="0" smtClean="0"/>
                        <a:t>Control how text is justified</a:t>
                      </a:r>
                      <a:endParaRPr lang="en-US" sz="1200" dirty="0"/>
                    </a:p>
                  </a:txBody>
                  <a:tcPr/>
                </a:tc>
              </a:tr>
              <a:tr h="370840">
                <a:tc>
                  <a:txBody>
                    <a:bodyPr/>
                    <a:lstStyle/>
                    <a:p>
                      <a:r>
                        <a:rPr lang="en-US" sz="1200" dirty="0" err="1" smtClean="0"/>
                        <a:t>offvalue</a:t>
                      </a:r>
                      <a:endParaRPr lang="en-US" sz="1200" dirty="0"/>
                    </a:p>
                  </a:txBody>
                  <a:tcPr/>
                </a:tc>
                <a:tc>
                  <a:txBody>
                    <a:bodyPr/>
                    <a:lstStyle/>
                    <a:p>
                      <a:r>
                        <a:rPr lang="en-US" sz="1200" dirty="0" smtClean="0"/>
                        <a:t>Change state of an unchecked variable to some other one</a:t>
                      </a:r>
                      <a:endParaRPr lang="en-US" sz="1200" dirty="0"/>
                    </a:p>
                  </a:txBody>
                  <a:tcPr/>
                </a:tc>
              </a:tr>
              <a:tr h="370840">
                <a:tc>
                  <a:txBody>
                    <a:bodyPr/>
                    <a:lstStyle/>
                    <a:p>
                      <a:r>
                        <a:rPr lang="en-US" sz="1200" dirty="0" err="1" smtClean="0"/>
                        <a:t>onvalue</a:t>
                      </a:r>
                      <a:endParaRPr lang="en-US" sz="1200" dirty="0"/>
                    </a:p>
                  </a:txBody>
                  <a:tcPr/>
                </a:tc>
                <a:tc>
                  <a:txBody>
                    <a:bodyPr/>
                    <a:lstStyle/>
                    <a:p>
                      <a:r>
                        <a:rPr lang="en-US" sz="1200" dirty="0" smtClean="0"/>
                        <a:t>Change state of checked variable to some other one</a:t>
                      </a:r>
                      <a:endParaRPr lang="en-US" sz="1200" dirty="0"/>
                    </a:p>
                  </a:txBody>
                  <a:tcPr/>
                </a:tc>
              </a:tr>
              <a:tr h="370840">
                <a:tc>
                  <a:txBody>
                    <a:bodyPr/>
                    <a:lstStyle/>
                    <a:p>
                      <a:r>
                        <a:rPr lang="en-US" sz="1200" dirty="0" err="1" smtClean="0"/>
                        <a:t>padx</a:t>
                      </a:r>
                      <a:endParaRPr lang="en-US" sz="1200" dirty="0"/>
                    </a:p>
                  </a:txBody>
                  <a:tcPr/>
                </a:tc>
                <a:tc>
                  <a:txBody>
                    <a:bodyPr/>
                    <a:lstStyle/>
                    <a:p>
                      <a:r>
                        <a:rPr lang="en-US" sz="1200" dirty="0" smtClean="0"/>
                        <a:t>Represent space to leave to left and right of </a:t>
                      </a:r>
                      <a:r>
                        <a:rPr lang="en-US" sz="1200" dirty="0" err="1" smtClean="0"/>
                        <a:t>checkbutton</a:t>
                      </a:r>
                      <a:endParaRPr lang="en-US" sz="1200" dirty="0"/>
                    </a:p>
                  </a:txBody>
                  <a:tcPr/>
                </a:tc>
              </a:tr>
              <a:tr h="370840">
                <a:tc>
                  <a:txBody>
                    <a:bodyPr/>
                    <a:lstStyle/>
                    <a:p>
                      <a:r>
                        <a:rPr lang="en-US" sz="1200" dirty="0" err="1" smtClean="0"/>
                        <a:t>pady</a:t>
                      </a:r>
                      <a:endParaRPr lang="en-US" sz="1200" dirty="0"/>
                    </a:p>
                  </a:txBody>
                  <a:tcPr/>
                </a:tc>
                <a:tc>
                  <a:txBody>
                    <a:bodyPr/>
                    <a:lstStyle/>
                    <a:p>
                      <a:r>
                        <a:rPr lang="en-US" sz="1200" dirty="0" smtClean="0"/>
                        <a:t>Represent space to leave above and below </a:t>
                      </a:r>
                      <a:r>
                        <a:rPr lang="en-US" sz="1200" dirty="0" err="1" smtClean="0"/>
                        <a:t>checkbutton</a:t>
                      </a:r>
                      <a:endParaRPr lang="en-US" sz="1200" dirty="0"/>
                    </a:p>
                  </a:txBody>
                  <a:tcPr/>
                </a:tc>
              </a:tr>
              <a:tr h="370840">
                <a:tc>
                  <a:txBody>
                    <a:bodyPr/>
                    <a:lstStyle/>
                    <a:p>
                      <a:r>
                        <a:rPr lang="en-US" sz="1200" dirty="0" smtClean="0"/>
                        <a:t>relief</a:t>
                      </a:r>
                      <a:endParaRPr lang="en-US" sz="1200" dirty="0"/>
                    </a:p>
                  </a:txBody>
                  <a:tcPr/>
                </a:tc>
                <a:tc>
                  <a:txBody>
                    <a:bodyPr/>
                    <a:lstStyle/>
                    <a:p>
                      <a:r>
                        <a:rPr lang="en-US" sz="1200" dirty="0" smtClean="0"/>
                        <a:t>Type of border of </a:t>
                      </a:r>
                      <a:r>
                        <a:rPr lang="en-US" sz="1200" dirty="0" err="1" smtClean="0"/>
                        <a:t>checkbutton</a:t>
                      </a:r>
                      <a:r>
                        <a:rPr lang="en-US" sz="1200" dirty="0" smtClean="0"/>
                        <a:t>. Default is</a:t>
                      </a:r>
                      <a:r>
                        <a:rPr lang="en-US" sz="1200" baseline="0" dirty="0" smtClean="0"/>
                        <a:t> FLAT.</a:t>
                      </a:r>
                      <a:endParaRPr lang="en-US" sz="1200" dirty="0"/>
                    </a:p>
                  </a:txBody>
                  <a:tcPr/>
                </a:tc>
              </a:tr>
              <a:tr h="370840">
                <a:tc>
                  <a:txBody>
                    <a:bodyPr/>
                    <a:lstStyle/>
                    <a:p>
                      <a:r>
                        <a:rPr lang="en-US" sz="1050" dirty="0" err="1" smtClean="0"/>
                        <a:t>selectcolor</a:t>
                      </a:r>
                      <a:endParaRPr lang="en-US" sz="1050" dirty="0"/>
                    </a:p>
                  </a:txBody>
                  <a:tcPr/>
                </a:tc>
                <a:tc>
                  <a:txBody>
                    <a:bodyPr/>
                    <a:lstStyle/>
                    <a:p>
                      <a:r>
                        <a:rPr lang="en-US" sz="1200" dirty="0" smtClean="0"/>
                        <a:t>Represent color of </a:t>
                      </a:r>
                      <a:r>
                        <a:rPr lang="en-US" sz="1200" dirty="0" err="1" smtClean="0"/>
                        <a:t>checkbutton</a:t>
                      </a:r>
                      <a:r>
                        <a:rPr lang="en-US" sz="1200" dirty="0" smtClean="0"/>
                        <a:t> when it is set</a:t>
                      </a:r>
                      <a:endParaRPr lang="en-US" sz="1200" dirty="0"/>
                    </a:p>
                  </a:txBody>
                  <a:tcPr/>
                </a:tc>
              </a:tr>
              <a:tr h="370840">
                <a:tc>
                  <a:txBody>
                    <a:bodyPr/>
                    <a:lstStyle/>
                    <a:p>
                      <a:r>
                        <a:rPr lang="en-US" sz="1050" dirty="0" err="1" smtClean="0"/>
                        <a:t>selectimage</a:t>
                      </a:r>
                      <a:endParaRPr lang="en-US" sz="1050" dirty="0"/>
                    </a:p>
                  </a:txBody>
                  <a:tcPr/>
                </a:tc>
                <a:tc>
                  <a:txBody>
                    <a:bodyPr/>
                    <a:lstStyle/>
                    <a:p>
                      <a:r>
                        <a:rPr lang="en-US" sz="1200" dirty="0" smtClean="0"/>
                        <a:t>Image shown on </a:t>
                      </a:r>
                      <a:r>
                        <a:rPr lang="en-US" sz="1200" dirty="0" err="1" smtClean="0"/>
                        <a:t>checkbutton</a:t>
                      </a:r>
                      <a:r>
                        <a:rPr lang="en-US" sz="1200" dirty="0" smtClean="0"/>
                        <a:t> when</a:t>
                      </a:r>
                      <a:r>
                        <a:rPr lang="en-US" sz="1200" baseline="0" dirty="0" smtClean="0"/>
                        <a:t> it is set</a:t>
                      </a:r>
                      <a:endParaRPr lang="en-US" sz="1200" dirty="0"/>
                    </a:p>
                  </a:txBody>
                  <a:tcPr/>
                </a:tc>
              </a:tr>
              <a:tr h="370840">
                <a:tc>
                  <a:txBody>
                    <a:bodyPr/>
                    <a:lstStyle/>
                    <a:p>
                      <a:r>
                        <a:rPr lang="en-US" sz="1200" dirty="0" smtClean="0"/>
                        <a:t>state</a:t>
                      </a:r>
                      <a:endParaRPr lang="en-US" sz="1200" dirty="0"/>
                    </a:p>
                  </a:txBody>
                  <a:tcPr/>
                </a:tc>
                <a:tc>
                  <a:txBody>
                    <a:bodyPr/>
                    <a:lstStyle/>
                    <a:p>
                      <a:r>
                        <a:rPr lang="en-US" sz="1200" dirty="0" smtClean="0"/>
                        <a:t>Represents state of</a:t>
                      </a:r>
                      <a:r>
                        <a:rPr lang="en-US" sz="1200" baseline="0" dirty="0" smtClean="0"/>
                        <a:t> </a:t>
                      </a:r>
                      <a:r>
                        <a:rPr lang="en-US" sz="1200" baseline="0" dirty="0" err="1" smtClean="0"/>
                        <a:t>checkbutton</a:t>
                      </a:r>
                      <a:endParaRPr lang="en-US" sz="1200" dirty="0"/>
                    </a:p>
                  </a:txBody>
                  <a:tcPr/>
                </a:tc>
              </a:tr>
              <a:tr h="370840">
                <a:tc>
                  <a:txBody>
                    <a:bodyPr/>
                    <a:lstStyle/>
                    <a:p>
                      <a:r>
                        <a:rPr lang="en-US" sz="1200" dirty="0" smtClean="0"/>
                        <a:t>text</a:t>
                      </a:r>
                      <a:endParaRPr lang="en-US" sz="1200" dirty="0"/>
                    </a:p>
                  </a:txBody>
                  <a:tcPr/>
                </a:tc>
                <a:tc>
                  <a:txBody>
                    <a:bodyPr/>
                    <a:lstStyle/>
                    <a:p>
                      <a:r>
                        <a:rPr lang="en-US" sz="1200" dirty="0" smtClean="0"/>
                        <a:t>Use newlines(“\n”) to display multiple lines of text</a:t>
                      </a:r>
                      <a:endParaRPr lang="en-US" sz="1200" dirty="0"/>
                    </a:p>
                  </a:txBody>
                  <a:tcPr/>
                </a:tc>
              </a:tr>
              <a:tr h="370840">
                <a:tc>
                  <a:txBody>
                    <a:bodyPr/>
                    <a:lstStyle/>
                    <a:p>
                      <a:r>
                        <a:rPr lang="en-US" sz="1100" dirty="0" smtClean="0"/>
                        <a:t>underline</a:t>
                      </a:r>
                      <a:endParaRPr lang="en-US" sz="1100" dirty="0"/>
                    </a:p>
                  </a:txBody>
                  <a:tcPr/>
                </a:tc>
                <a:tc>
                  <a:txBody>
                    <a:bodyPr/>
                    <a:lstStyle/>
                    <a:p>
                      <a:r>
                        <a:rPr lang="en-US" sz="1100" dirty="0" smtClean="0"/>
                        <a:t>Represent</a:t>
                      </a:r>
                      <a:r>
                        <a:rPr lang="en-US" sz="1100" baseline="0" dirty="0" smtClean="0"/>
                        <a:t> index of character in text which is to be underlined</a:t>
                      </a:r>
                      <a:endParaRPr lang="en-US" sz="1100" dirty="0"/>
                    </a:p>
                  </a:txBody>
                  <a:tcPr/>
                </a:tc>
              </a:tr>
              <a:tr h="370840">
                <a:tc>
                  <a:txBody>
                    <a:bodyPr/>
                    <a:lstStyle/>
                    <a:p>
                      <a:r>
                        <a:rPr lang="en-US" sz="1200" dirty="0" smtClean="0"/>
                        <a:t>variable</a:t>
                      </a:r>
                      <a:endParaRPr lang="en-US" sz="1200" dirty="0"/>
                    </a:p>
                  </a:txBody>
                  <a:tcPr/>
                </a:tc>
                <a:tc>
                  <a:txBody>
                    <a:bodyPr/>
                    <a:lstStyle/>
                    <a:p>
                      <a:r>
                        <a:rPr lang="en-US" sz="1100" dirty="0" smtClean="0"/>
                        <a:t>Used to represent associated variable to track state of </a:t>
                      </a:r>
                      <a:r>
                        <a:rPr lang="en-US" sz="1100" dirty="0" err="1" smtClean="0"/>
                        <a:t>checkbutton</a:t>
                      </a:r>
                      <a:endParaRPr lang="en-US" sz="1100" dirty="0"/>
                    </a:p>
                  </a:txBody>
                  <a:tcPr/>
                </a:tc>
              </a:tr>
              <a:tr h="370840">
                <a:tc>
                  <a:txBody>
                    <a:bodyPr/>
                    <a:lstStyle/>
                    <a:p>
                      <a:r>
                        <a:rPr lang="en-US" sz="1200" dirty="0" smtClean="0"/>
                        <a:t>width</a:t>
                      </a:r>
                      <a:endParaRPr lang="en-US" sz="1200" dirty="0"/>
                    </a:p>
                  </a:txBody>
                  <a:tcPr/>
                </a:tc>
                <a:tc>
                  <a:txBody>
                    <a:bodyPr/>
                    <a:lstStyle/>
                    <a:p>
                      <a:r>
                        <a:rPr lang="en-US" sz="1200" dirty="0" smtClean="0"/>
                        <a:t>Used to represent width of </a:t>
                      </a:r>
                      <a:r>
                        <a:rPr lang="en-US" sz="1200" dirty="0" err="1" smtClean="0"/>
                        <a:t>checkbutton</a:t>
                      </a:r>
                      <a:endParaRPr lang="en-US" sz="1200" dirty="0"/>
                    </a:p>
                  </a:txBody>
                  <a:tcPr/>
                </a:tc>
              </a:tr>
              <a:tr h="370840">
                <a:tc>
                  <a:txBody>
                    <a:bodyPr/>
                    <a:lstStyle/>
                    <a:p>
                      <a:r>
                        <a:rPr lang="en-US" sz="1050" dirty="0" err="1" smtClean="0"/>
                        <a:t>wraplength</a:t>
                      </a:r>
                      <a:endParaRPr lang="en-US" sz="1050" dirty="0"/>
                    </a:p>
                  </a:txBody>
                  <a:tcPr/>
                </a:tc>
                <a:tc>
                  <a:txBody>
                    <a:bodyPr/>
                    <a:lstStyle/>
                    <a:p>
                      <a:r>
                        <a:rPr lang="en-US" sz="1200" dirty="0" smtClean="0"/>
                        <a:t>Breaks text into number of pieces</a:t>
                      </a:r>
                      <a:endParaRPr lang="en-US" sz="1200"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057190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Methods:</a:t>
            </a:r>
          </a:p>
          <a:p>
            <a:pPr>
              <a:buFont typeface="Arial" panose="020B0604020202020204" pitchFamily="34" charset="0"/>
              <a:buChar char="•"/>
            </a:pPr>
            <a:r>
              <a:rPr lang="en-US" dirty="0"/>
              <a:t>d</a:t>
            </a:r>
            <a:r>
              <a:rPr lang="en-US" dirty="0" smtClean="0"/>
              <a:t>eselect() : Calls to turn off </a:t>
            </a:r>
            <a:r>
              <a:rPr lang="en-US" dirty="0" err="1" smtClean="0"/>
              <a:t>checkbutton</a:t>
            </a:r>
            <a:endParaRPr lang="en-US" dirty="0" smtClean="0"/>
          </a:p>
          <a:p>
            <a:pPr>
              <a:buFont typeface="Arial" panose="020B0604020202020204" pitchFamily="34" charset="0"/>
              <a:buChar char="•"/>
            </a:pPr>
            <a:r>
              <a:rPr lang="en-US" dirty="0"/>
              <a:t>f</a:t>
            </a:r>
            <a:r>
              <a:rPr lang="en-US" dirty="0" smtClean="0"/>
              <a:t>lash() : </a:t>
            </a:r>
            <a:r>
              <a:rPr lang="en-US" dirty="0" err="1" smtClean="0"/>
              <a:t>Checkbutton</a:t>
            </a:r>
            <a:r>
              <a:rPr lang="en-US" dirty="0" smtClean="0"/>
              <a:t> is flashed between </a:t>
            </a:r>
          </a:p>
          <a:p>
            <a:pPr marL="109728" indent="0">
              <a:buNone/>
            </a:pPr>
            <a:r>
              <a:rPr lang="en-US" dirty="0"/>
              <a:t> </a:t>
            </a:r>
            <a:r>
              <a:rPr lang="en-US" dirty="0" smtClean="0"/>
              <a:t>              active and normal colors</a:t>
            </a:r>
          </a:p>
          <a:p>
            <a:pPr>
              <a:buFont typeface="Arial" panose="020B0604020202020204" pitchFamily="34" charset="0"/>
              <a:buChar char="•"/>
            </a:pPr>
            <a:r>
              <a:rPr lang="en-US" dirty="0"/>
              <a:t>i</a:t>
            </a:r>
            <a:r>
              <a:rPr lang="en-US" dirty="0" smtClean="0"/>
              <a:t>nvoke() : Invokes method associated with </a:t>
            </a:r>
          </a:p>
          <a:p>
            <a:pPr marL="109728" indent="0">
              <a:buNone/>
            </a:pPr>
            <a:r>
              <a:rPr lang="en-US" dirty="0"/>
              <a:t> </a:t>
            </a:r>
            <a:r>
              <a:rPr lang="en-US" dirty="0" smtClean="0"/>
              <a:t>                 </a:t>
            </a:r>
            <a:r>
              <a:rPr lang="en-US" dirty="0" err="1" smtClean="0"/>
              <a:t>checkbutton</a:t>
            </a:r>
            <a:endParaRPr lang="en-US" dirty="0" smtClean="0"/>
          </a:p>
          <a:p>
            <a:pPr>
              <a:buFont typeface="Arial" panose="020B0604020202020204" pitchFamily="34" charset="0"/>
              <a:buChar char="•"/>
            </a:pPr>
            <a:r>
              <a:rPr lang="en-US" dirty="0"/>
              <a:t>s</a:t>
            </a:r>
            <a:r>
              <a:rPr lang="en-US" dirty="0" smtClean="0"/>
              <a:t>elect() : Called to turn on </a:t>
            </a:r>
            <a:r>
              <a:rPr lang="en-US" dirty="0" err="1" smtClean="0"/>
              <a:t>checkbutton</a:t>
            </a:r>
            <a:endParaRPr lang="en-US" dirty="0" smtClean="0"/>
          </a:p>
          <a:p>
            <a:pPr>
              <a:buFont typeface="Arial" panose="020B0604020202020204" pitchFamily="34" charset="0"/>
              <a:buChar char="•"/>
            </a:pPr>
            <a:r>
              <a:rPr lang="en-US" dirty="0"/>
              <a:t>t</a:t>
            </a:r>
            <a:r>
              <a:rPr lang="en-US" dirty="0" smtClean="0"/>
              <a:t>oggle() :Used to toggle between different </a:t>
            </a:r>
          </a:p>
          <a:p>
            <a:pPr marL="109728" indent="0">
              <a:buNone/>
            </a:pPr>
            <a:r>
              <a:rPr lang="en-US" dirty="0"/>
              <a:t> </a:t>
            </a:r>
            <a:r>
              <a:rPr lang="en-US" dirty="0" smtClean="0"/>
              <a:t>                </a:t>
            </a:r>
            <a:r>
              <a:rPr lang="en-US" dirty="0" err="1" smtClean="0"/>
              <a:t>Checkbuttons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4264778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a:t>
            </a:r>
            <a:r>
              <a:rPr lang="en-US" dirty="0" smtClean="0"/>
              <a:t>rom </a:t>
            </a:r>
            <a:r>
              <a:rPr lang="en-US" dirty="0" err="1" smtClean="0"/>
              <a:t>tkinter</a:t>
            </a:r>
            <a:r>
              <a:rPr lang="en-US" dirty="0" smtClean="0"/>
              <a:t> import *</a:t>
            </a:r>
          </a:p>
          <a:p>
            <a:pPr marL="109728" indent="0">
              <a:buNone/>
            </a:pPr>
            <a:r>
              <a:rPr lang="en-US" dirty="0"/>
              <a:t>r</a:t>
            </a:r>
            <a:r>
              <a:rPr lang="en-US" dirty="0" smtClean="0"/>
              <a:t>oot = </a:t>
            </a:r>
            <a:r>
              <a:rPr lang="en-US" dirty="0" err="1" smtClean="0"/>
              <a:t>Tk</a:t>
            </a:r>
            <a:r>
              <a:rPr lang="en-US" dirty="0" smtClean="0"/>
              <a:t>()</a:t>
            </a:r>
          </a:p>
          <a:p>
            <a:pPr marL="109728" indent="0">
              <a:buNone/>
            </a:pPr>
            <a:r>
              <a:rPr lang="en-US" dirty="0" err="1" smtClean="0"/>
              <a:t>root.geometry</a:t>
            </a:r>
            <a:r>
              <a:rPr lang="en-US" dirty="0" smtClean="0"/>
              <a:t>(“300x200”)</a:t>
            </a:r>
            <a:endParaRPr lang="en-US" dirty="0"/>
          </a:p>
          <a:p>
            <a:pPr marL="109728" indent="0">
              <a:buNone/>
            </a:pPr>
            <a:r>
              <a:rPr lang="en-US" sz="2400" dirty="0" smtClean="0"/>
              <a:t>w = Label(root, text = ‘</a:t>
            </a:r>
            <a:r>
              <a:rPr lang="en-US" sz="2400" dirty="0" err="1" smtClean="0"/>
              <a:t>GeeksForGeeks</a:t>
            </a:r>
            <a:r>
              <a:rPr lang="en-US" sz="2400" dirty="0" smtClean="0"/>
              <a:t>’ font = “50”)</a:t>
            </a:r>
          </a:p>
          <a:p>
            <a:pPr marL="109728" indent="0">
              <a:buNone/>
            </a:pPr>
            <a:r>
              <a:rPr lang="en-US" sz="2400" dirty="0" err="1" smtClean="0"/>
              <a:t>w.pack</a:t>
            </a:r>
            <a:r>
              <a:rPr lang="en-US" sz="2400" dirty="0" smtClean="0"/>
              <a:t>()</a:t>
            </a:r>
          </a:p>
          <a:p>
            <a:pPr marL="109728" indent="0">
              <a:buNone/>
            </a:pPr>
            <a:r>
              <a:rPr lang="en-US" sz="2400" dirty="0" smtClean="0"/>
              <a:t>Checkbutton1 = </a:t>
            </a:r>
            <a:r>
              <a:rPr lang="en-US" sz="2400" dirty="0" err="1" smtClean="0"/>
              <a:t>IntVar</a:t>
            </a:r>
            <a:r>
              <a:rPr lang="en-US" sz="2400" dirty="0" smtClean="0"/>
              <a:t>()</a:t>
            </a:r>
          </a:p>
          <a:p>
            <a:pPr marL="109728" indent="0">
              <a:buNone/>
            </a:pPr>
            <a:r>
              <a:rPr lang="en-US" sz="2400" dirty="0" smtClean="0"/>
              <a:t>Checkbutton2 </a:t>
            </a:r>
            <a:r>
              <a:rPr lang="en-US" sz="2400" dirty="0"/>
              <a:t>= </a:t>
            </a:r>
            <a:r>
              <a:rPr lang="en-US" sz="2400" dirty="0" err="1"/>
              <a:t>IntVar</a:t>
            </a:r>
            <a:r>
              <a:rPr lang="en-US" sz="2400" dirty="0"/>
              <a:t>()</a:t>
            </a:r>
          </a:p>
          <a:p>
            <a:pPr marL="109728" indent="0">
              <a:buNone/>
            </a:pPr>
            <a:r>
              <a:rPr lang="en-US" sz="2400" dirty="0" smtClean="0"/>
              <a:t>Checkbutton3 </a:t>
            </a:r>
            <a:r>
              <a:rPr lang="en-US" sz="2400" dirty="0"/>
              <a:t>= </a:t>
            </a:r>
            <a:r>
              <a:rPr lang="en-US" sz="2400" dirty="0" err="1"/>
              <a:t>IntVar</a:t>
            </a:r>
            <a:r>
              <a:rPr lang="en-US" sz="2400" dirty="0" smtClean="0"/>
              <a:t>()</a:t>
            </a:r>
          </a:p>
          <a:p>
            <a:pPr marL="109728" indent="0">
              <a:buNone/>
            </a:pPr>
            <a:endParaRPr lang="en-US" sz="2400" dirty="0"/>
          </a:p>
          <a:p>
            <a:pPr marL="109728" indent="0">
              <a:buNone/>
            </a:pPr>
            <a:endParaRPr lang="en-US" sz="2400" dirty="0" smtClean="0"/>
          </a:p>
          <a:p>
            <a:pPr marL="109728" indent="0">
              <a:buNone/>
            </a:pPr>
            <a:endParaRPr lang="en-US" sz="2400"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 xmlns:p14="http://schemas.microsoft.com/office/powerpoint/2010/main" val="889176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050" dirty="0" smtClean="0"/>
              <a:t>Button1 = </a:t>
            </a:r>
            <a:r>
              <a:rPr lang="en-US" sz="1050" dirty="0" err="1" smtClean="0"/>
              <a:t>Checkbutton</a:t>
            </a:r>
            <a:r>
              <a:rPr lang="en-US" sz="1050" dirty="0" smtClean="0"/>
              <a:t>(root, text = “Tutorial”, variable = Checkbutton1,onvalue = 1,offvalue = 0,height =  2, width = 10)</a:t>
            </a:r>
          </a:p>
          <a:p>
            <a:pPr marL="109728" indent="0">
              <a:buNone/>
            </a:pPr>
            <a:r>
              <a:rPr lang="en-US" sz="1050" dirty="0" smtClean="0"/>
              <a:t>Button2 </a:t>
            </a:r>
            <a:r>
              <a:rPr lang="en-US" sz="1050" dirty="0"/>
              <a:t>= </a:t>
            </a:r>
            <a:r>
              <a:rPr lang="en-US" sz="1050" dirty="0" err="1"/>
              <a:t>Checkbutton</a:t>
            </a:r>
            <a:r>
              <a:rPr lang="en-US" sz="1050" dirty="0"/>
              <a:t>(root, text = </a:t>
            </a:r>
            <a:r>
              <a:rPr lang="en-US" sz="1050" dirty="0" smtClean="0"/>
              <a:t>“Student”, </a:t>
            </a:r>
            <a:r>
              <a:rPr lang="en-US" sz="1050" dirty="0"/>
              <a:t>variable = </a:t>
            </a:r>
            <a:r>
              <a:rPr lang="en-US" sz="1050" dirty="0" smtClean="0"/>
              <a:t>Checkbutton2,onvalue </a:t>
            </a:r>
            <a:r>
              <a:rPr lang="en-US" sz="1050" dirty="0"/>
              <a:t>= 1,offvalue = 0,height =  2, width = </a:t>
            </a:r>
            <a:r>
              <a:rPr lang="en-US" sz="1050" dirty="0" smtClean="0"/>
              <a:t>10)</a:t>
            </a:r>
          </a:p>
          <a:p>
            <a:pPr marL="109728" indent="0">
              <a:buNone/>
            </a:pPr>
            <a:r>
              <a:rPr lang="en-US" sz="1000" dirty="0" smtClean="0"/>
              <a:t>Button3 </a:t>
            </a:r>
            <a:r>
              <a:rPr lang="en-US" sz="1000" dirty="0"/>
              <a:t>= </a:t>
            </a:r>
            <a:r>
              <a:rPr lang="en-US" sz="1000" dirty="0" err="1"/>
              <a:t>Checkbutton</a:t>
            </a:r>
            <a:r>
              <a:rPr lang="en-US" sz="1000" dirty="0"/>
              <a:t>(root, text = </a:t>
            </a:r>
            <a:r>
              <a:rPr lang="en-US" sz="1000" dirty="0" smtClean="0"/>
              <a:t>“Courses”, </a:t>
            </a:r>
            <a:r>
              <a:rPr lang="en-US" sz="1000" dirty="0"/>
              <a:t>variable = </a:t>
            </a:r>
            <a:r>
              <a:rPr lang="en-US" sz="1000" dirty="0" smtClean="0"/>
              <a:t>Checkbutton3,onvalue </a:t>
            </a:r>
            <a:r>
              <a:rPr lang="en-US" sz="1000" dirty="0"/>
              <a:t>= 1,offvalue = 0,height =  2, width = </a:t>
            </a:r>
            <a:r>
              <a:rPr lang="en-US" sz="1000" dirty="0" smtClean="0"/>
              <a:t>10)</a:t>
            </a:r>
            <a:endParaRPr lang="en-US" sz="1000" dirty="0"/>
          </a:p>
          <a:p>
            <a:pPr marL="109728" indent="0">
              <a:buNone/>
            </a:pPr>
            <a:r>
              <a:rPr lang="en-US" sz="1050" dirty="0" smtClean="0"/>
              <a:t>Button1.pack()</a:t>
            </a:r>
          </a:p>
          <a:p>
            <a:pPr marL="109728" indent="0">
              <a:buNone/>
            </a:pPr>
            <a:r>
              <a:rPr lang="en-US" sz="1050" dirty="0" smtClean="0"/>
              <a:t>Button2.pack()</a:t>
            </a:r>
          </a:p>
          <a:p>
            <a:pPr marL="109728" indent="0">
              <a:buNone/>
            </a:pPr>
            <a:r>
              <a:rPr lang="en-US" sz="1050" dirty="0" smtClean="0"/>
              <a:t>Button3.pack()</a:t>
            </a:r>
          </a:p>
          <a:p>
            <a:pPr marL="109728" indent="0">
              <a:buNone/>
            </a:pPr>
            <a:r>
              <a:rPr lang="en-US" sz="1050" dirty="0" err="1"/>
              <a:t>m</a:t>
            </a:r>
            <a:r>
              <a:rPr lang="en-US" sz="1050" dirty="0" err="1" smtClean="0"/>
              <a:t>ainloop</a:t>
            </a:r>
            <a:r>
              <a:rPr lang="en-US" sz="1050" dirty="0" smtClean="0"/>
              <a:t>()</a:t>
            </a:r>
            <a:endParaRPr lang="en-US" sz="1050"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740110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u="sng" dirty="0" smtClean="0"/>
              <a:t>Output</a:t>
            </a:r>
          </a:p>
          <a:p>
            <a:pPr>
              <a:buNone/>
            </a:pPr>
            <a:endParaRPr lang="en-US" dirty="0"/>
          </a:p>
        </p:txBody>
      </p:sp>
      <p:sp>
        <p:nvSpPr>
          <p:cNvPr id="3" name="Title 2"/>
          <p:cNvSpPr>
            <a:spLocks noGrp="1"/>
          </p:cNvSpPr>
          <p:nvPr>
            <p:ph type="title"/>
          </p:nvPr>
        </p:nvSpPr>
        <p:spPr/>
        <p:txBody>
          <a:bodyPr/>
          <a:lstStyle/>
          <a:p>
            <a:endParaRPr lang="en-US" dirty="0"/>
          </a:p>
        </p:txBody>
      </p:sp>
      <p:pic>
        <p:nvPicPr>
          <p:cNvPr id="4" name="Picture 3" descr="cap9.png"/>
          <p:cNvPicPr>
            <a:picLocks noChangeAspect="1"/>
          </p:cNvPicPr>
          <p:nvPr/>
        </p:nvPicPr>
        <p:blipFill>
          <a:blip r:embed="rId2"/>
          <a:stretch>
            <a:fillRect/>
          </a:stretch>
        </p:blipFill>
        <p:spPr>
          <a:xfrm>
            <a:off x="3081129" y="2281077"/>
            <a:ext cx="2981741" cy="2295846"/>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 standard </a:t>
            </a:r>
            <a:r>
              <a:rPr lang="en-US" dirty="0" err="1" smtClean="0"/>
              <a:t>Tkinter</a:t>
            </a:r>
            <a:r>
              <a:rPr lang="en-US" dirty="0" smtClean="0"/>
              <a:t> widget used to implement one-of-many selections.</a:t>
            </a:r>
          </a:p>
          <a:p>
            <a:r>
              <a:rPr lang="en-US" dirty="0" err="1" smtClean="0"/>
              <a:t>Radiobuttons</a:t>
            </a:r>
            <a:r>
              <a:rPr lang="en-US" dirty="0" smtClean="0"/>
              <a:t> can contain text or images.</a:t>
            </a:r>
          </a:p>
          <a:p>
            <a:r>
              <a:rPr lang="en-US" dirty="0" smtClean="0"/>
              <a:t>We can associate a Python function or method with each button.</a:t>
            </a:r>
          </a:p>
          <a:p>
            <a:r>
              <a:rPr lang="en-US" dirty="0" smtClean="0"/>
              <a:t>When the button is </a:t>
            </a:r>
            <a:r>
              <a:rPr lang="en-US" dirty="0" err="1" smtClean="0"/>
              <a:t>pressed,Tkinter</a:t>
            </a:r>
            <a:r>
              <a:rPr lang="en-US" dirty="0" smtClean="0"/>
              <a:t> automatically calls that function or method.</a:t>
            </a:r>
          </a:p>
        </p:txBody>
      </p:sp>
      <p:sp>
        <p:nvSpPr>
          <p:cNvPr id="3" name="Title 2"/>
          <p:cNvSpPr>
            <a:spLocks noGrp="1"/>
          </p:cNvSpPr>
          <p:nvPr>
            <p:ph type="title"/>
          </p:nvPr>
        </p:nvSpPr>
        <p:spPr/>
        <p:txBody>
          <a:bodyPr/>
          <a:lstStyle/>
          <a:p>
            <a:r>
              <a:rPr lang="en-US" dirty="0" smtClean="0"/>
              <a:t>Radio button</a:t>
            </a:r>
            <a:endParaRPr lang="en-US" dirty="0"/>
          </a:p>
        </p:txBody>
      </p:sp>
    </p:spTree>
    <p:extLst>
      <p:ext uri="{BB962C8B-B14F-4D97-AF65-F5344CB8AC3E}">
        <p14:creationId xmlns="" xmlns:p14="http://schemas.microsoft.com/office/powerpoint/2010/main" val="2240220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u="sng" dirty="0" smtClean="0"/>
              <a:t>Syntax</a:t>
            </a:r>
          </a:p>
          <a:p>
            <a:pPr marL="109728" indent="0">
              <a:buNone/>
            </a:pPr>
            <a:r>
              <a:rPr lang="en-US" dirty="0" smtClean="0"/>
              <a:t>button = </a:t>
            </a:r>
            <a:r>
              <a:rPr lang="en-US" dirty="0" err="1" smtClean="0"/>
              <a:t>Radiobutton</a:t>
            </a:r>
            <a:r>
              <a:rPr lang="en-US" dirty="0" smtClean="0"/>
              <a:t>(</a:t>
            </a:r>
            <a:r>
              <a:rPr lang="en-US" dirty="0" err="1" smtClean="0"/>
              <a:t>master,text</a:t>
            </a:r>
            <a:r>
              <a:rPr lang="en-US" dirty="0" smtClean="0"/>
              <a:t>=“Name on </a:t>
            </a:r>
            <a:r>
              <a:rPr lang="en-US" dirty="0" err="1" smtClean="0"/>
              <a:t>Button”,variable</a:t>
            </a:r>
            <a:r>
              <a:rPr lang="en-US" dirty="0" smtClean="0"/>
              <a:t> = “shared variable”, value = “values of each button”, options = values,…)</a:t>
            </a:r>
          </a:p>
          <a:p>
            <a:r>
              <a:rPr lang="en-US" dirty="0" smtClean="0"/>
              <a:t>shared variable = A </a:t>
            </a:r>
            <a:r>
              <a:rPr lang="en-US" dirty="0" err="1" smtClean="0"/>
              <a:t>Tkinter</a:t>
            </a:r>
            <a:r>
              <a:rPr lang="en-US" dirty="0" smtClean="0"/>
              <a:t> variable shared among all Radio buttons</a:t>
            </a:r>
          </a:p>
          <a:p>
            <a:r>
              <a:rPr lang="en-US" dirty="0"/>
              <a:t>v</a:t>
            </a:r>
            <a:r>
              <a:rPr lang="en-US" dirty="0" smtClean="0"/>
              <a:t>alue = Each </a:t>
            </a:r>
            <a:r>
              <a:rPr lang="en-US" dirty="0" err="1" smtClean="0"/>
              <a:t>radiobutton</a:t>
            </a:r>
            <a:r>
              <a:rPr lang="en-US" dirty="0" smtClean="0"/>
              <a:t> should have different value otherwise more than 1 </a:t>
            </a:r>
            <a:r>
              <a:rPr lang="en-US" dirty="0" err="1" smtClean="0"/>
              <a:t>radiobutton</a:t>
            </a:r>
            <a:r>
              <a:rPr lang="en-US" dirty="0" smtClean="0"/>
              <a:t> will get selected.  </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4009316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dirty="0"/>
              <a:t>f</a:t>
            </a:r>
            <a:r>
              <a:rPr lang="en-US" dirty="0" smtClean="0"/>
              <a:t>rom </a:t>
            </a:r>
            <a:r>
              <a:rPr lang="en-US" dirty="0" err="1" smtClean="0"/>
              <a:t>tkinter</a:t>
            </a:r>
            <a:r>
              <a:rPr lang="en-US" dirty="0" smtClean="0"/>
              <a:t> import *</a:t>
            </a:r>
          </a:p>
          <a:p>
            <a:pPr marL="109728" indent="0">
              <a:buNone/>
            </a:pPr>
            <a:r>
              <a:rPr lang="en-US" dirty="0"/>
              <a:t>m</a:t>
            </a:r>
            <a:r>
              <a:rPr lang="en-US" dirty="0" smtClean="0"/>
              <a:t>aster = </a:t>
            </a:r>
            <a:r>
              <a:rPr lang="en-US" dirty="0" err="1" smtClean="0"/>
              <a:t>Tk</a:t>
            </a:r>
            <a:r>
              <a:rPr lang="en-US" dirty="0" smtClean="0"/>
              <a:t>()</a:t>
            </a:r>
          </a:p>
          <a:p>
            <a:pPr marL="109728" indent="0">
              <a:buNone/>
            </a:pPr>
            <a:r>
              <a:rPr lang="en-US" dirty="0" err="1" smtClean="0"/>
              <a:t>master.geometry</a:t>
            </a:r>
            <a:r>
              <a:rPr lang="en-US" dirty="0" smtClean="0"/>
              <a:t>(“175X175”)</a:t>
            </a:r>
          </a:p>
          <a:p>
            <a:pPr marL="109728" indent="0">
              <a:buNone/>
            </a:pPr>
            <a:r>
              <a:rPr lang="en-US" dirty="0" smtClean="0"/>
              <a:t>v = </a:t>
            </a:r>
            <a:r>
              <a:rPr lang="en-US" dirty="0" err="1" smtClean="0"/>
              <a:t>StringVar</a:t>
            </a:r>
            <a:r>
              <a:rPr lang="en-US" dirty="0" smtClean="0"/>
              <a:t>(master, “1”)</a:t>
            </a:r>
          </a:p>
          <a:p>
            <a:pPr marL="109728" indent="0">
              <a:buNone/>
            </a:pPr>
            <a:r>
              <a:rPr lang="en-US" dirty="0" smtClean="0"/>
              <a:t>values = { “</a:t>
            </a:r>
            <a:r>
              <a:rPr lang="en-US" dirty="0" err="1" smtClean="0"/>
              <a:t>RadioButton</a:t>
            </a:r>
            <a:r>
              <a:rPr lang="en-US" dirty="0" smtClean="0"/>
              <a:t> 1” : “1”,</a:t>
            </a:r>
          </a:p>
          <a:p>
            <a:pPr marL="109728" indent="0">
              <a:buNone/>
            </a:pPr>
            <a:r>
              <a:rPr lang="en-US" dirty="0"/>
              <a:t> </a:t>
            </a:r>
            <a:r>
              <a:rPr lang="en-US" dirty="0" smtClean="0"/>
              <a:t>               “</a:t>
            </a:r>
            <a:r>
              <a:rPr lang="en-US" dirty="0" err="1" smtClean="0"/>
              <a:t>RadioButton</a:t>
            </a:r>
            <a:r>
              <a:rPr lang="en-US" dirty="0" smtClean="0"/>
              <a:t> 2” : “2”,</a:t>
            </a:r>
          </a:p>
          <a:p>
            <a:pPr marL="109728" indent="0">
              <a:buNone/>
            </a:pPr>
            <a:r>
              <a:rPr lang="en-US" dirty="0"/>
              <a:t> </a:t>
            </a:r>
            <a:r>
              <a:rPr lang="en-US" dirty="0" smtClean="0"/>
              <a:t>               “</a:t>
            </a:r>
            <a:r>
              <a:rPr lang="en-US" dirty="0" err="1" smtClean="0"/>
              <a:t>RadioButton</a:t>
            </a:r>
            <a:r>
              <a:rPr lang="en-US" dirty="0" smtClean="0"/>
              <a:t> 3” : “3”,</a:t>
            </a:r>
          </a:p>
          <a:p>
            <a:pPr marL="109728" indent="0">
              <a:buNone/>
            </a:pPr>
            <a:r>
              <a:rPr lang="en-US" dirty="0"/>
              <a:t> </a:t>
            </a:r>
            <a:r>
              <a:rPr lang="en-US" dirty="0" smtClean="0"/>
              <a:t>               </a:t>
            </a:r>
            <a:r>
              <a:rPr lang="en-US" dirty="0"/>
              <a:t>“</a:t>
            </a:r>
            <a:r>
              <a:rPr lang="en-US" dirty="0" err="1"/>
              <a:t>RadioButton</a:t>
            </a:r>
            <a:r>
              <a:rPr lang="en-US" dirty="0"/>
              <a:t> </a:t>
            </a:r>
            <a:r>
              <a:rPr lang="en-US" dirty="0" smtClean="0"/>
              <a:t>4” </a:t>
            </a:r>
            <a:r>
              <a:rPr lang="en-US" dirty="0"/>
              <a:t>: </a:t>
            </a:r>
            <a:r>
              <a:rPr lang="en-US" dirty="0" smtClean="0"/>
              <a:t>“4”,</a:t>
            </a:r>
          </a:p>
          <a:p>
            <a:pPr marL="109728" indent="0">
              <a:buNone/>
            </a:pPr>
            <a:r>
              <a:rPr lang="en-US" dirty="0" smtClean="0"/>
              <a:t>                “</a:t>
            </a:r>
            <a:r>
              <a:rPr lang="en-US" dirty="0" err="1"/>
              <a:t>RadioButton</a:t>
            </a:r>
            <a:r>
              <a:rPr lang="en-US" dirty="0"/>
              <a:t> </a:t>
            </a:r>
            <a:r>
              <a:rPr lang="en-US" dirty="0" smtClean="0"/>
              <a:t>5” </a:t>
            </a:r>
            <a:r>
              <a:rPr lang="en-US" dirty="0"/>
              <a:t>: </a:t>
            </a:r>
            <a:r>
              <a:rPr lang="en-US" dirty="0" smtClean="0"/>
              <a:t>“5”}</a:t>
            </a:r>
          </a:p>
          <a:p>
            <a:pPr marL="109728" indent="0">
              <a:buNone/>
            </a:pPr>
            <a:r>
              <a:rPr lang="en-US" dirty="0" smtClean="0"/>
              <a:t>for(</a:t>
            </a:r>
            <a:r>
              <a:rPr lang="en-US" dirty="0" err="1" smtClean="0"/>
              <a:t>text,value</a:t>
            </a:r>
            <a:r>
              <a:rPr lang="en-US" dirty="0" smtClean="0"/>
              <a:t>) in </a:t>
            </a:r>
            <a:r>
              <a:rPr lang="en-US" dirty="0" err="1" smtClean="0"/>
              <a:t>values.items</a:t>
            </a:r>
            <a:r>
              <a:rPr lang="en-US" dirty="0" smtClean="0"/>
              <a:t>():</a:t>
            </a:r>
          </a:p>
          <a:p>
            <a:pPr marL="109728" indent="0">
              <a:buNone/>
            </a:pPr>
            <a:r>
              <a:rPr lang="en-US" dirty="0"/>
              <a:t> </a:t>
            </a:r>
            <a:r>
              <a:rPr lang="en-US" dirty="0" smtClean="0"/>
              <a:t>   </a:t>
            </a:r>
            <a:r>
              <a:rPr lang="en-US" dirty="0" err="1" smtClean="0"/>
              <a:t>Radiobutton</a:t>
            </a:r>
            <a:r>
              <a:rPr lang="en-US" dirty="0" smtClean="0"/>
              <a:t>(master, text = text, variable = v, value = </a:t>
            </a:r>
            <a:r>
              <a:rPr lang="en-US" sz="2600" dirty="0" err="1" smtClean="0"/>
              <a:t>value,indicator</a:t>
            </a:r>
            <a:r>
              <a:rPr lang="en-US" sz="2600" dirty="0" smtClean="0"/>
              <a:t> = 0</a:t>
            </a:r>
            <a:r>
              <a:rPr lang="en-US" dirty="0" smtClean="0"/>
              <a:t>, background = “light blue”).pack(fill = </a:t>
            </a:r>
            <a:r>
              <a:rPr lang="en-US" dirty="0" err="1" smtClean="0"/>
              <a:t>X,ipady</a:t>
            </a:r>
            <a:r>
              <a:rPr lang="en-US" dirty="0" smtClean="0"/>
              <a:t> = 5)</a:t>
            </a:r>
          </a:p>
          <a:p>
            <a:pPr marL="109728" indent="0">
              <a:buNone/>
            </a:pPr>
            <a:r>
              <a:rPr lang="en-US" dirty="0" err="1"/>
              <a:t>m</a:t>
            </a:r>
            <a:r>
              <a:rPr lang="en-US" dirty="0" err="1" smtClean="0"/>
              <a:t>ainloop</a:t>
            </a:r>
            <a:r>
              <a:rPr lang="en-US" dirty="0" smtClean="0"/>
              <a:t>()</a:t>
            </a:r>
          </a:p>
          <a:p>
            <a:pPr marL="109728" indent="0">
              <a:buNone/>
            </a:pPr>
            <a:r>
              <a:rPr lang="en-US" dirty="0" smtClean="0"/>
              <a:t>                   </a:t>
            </a:r>
            <a:r>
              <a:rPr lang="en-US" b="1" u="sng" dirty="0" smtClean="0"/>
              <a:t>OUTPUT</a:t>
            </a:r>
            <a:endParaRPr lang="en-US" b="1" u="sng" dirty="0"/>
          </a:p>
          <a:p>
            <a:pPr marL="109728" indent="0">
              <a:buNone/>
            </a:pPr>
            <a:endParaRPr lang="en-US" dirty="0"/>
          </a:p>
          <a:p>
            <a:pPr marL="109728" indent="0">
              <a:buNone/>
            </a:pPr>
            <a:endParaRPr lang="en-US" dirty="0" smtClean="0"/>
          </a:p>
          <a:p>
            <a:pPr marL="109728" indent="0">
              <a:buNone/>
            </a:pPr>
            <a:r>
              <a:rPr lang="en-US" dirty="0"/>
              <a:t> </a:t>
            </a:r>
            <a:r>
              <a:rPr lang="en-US" dirty="0" smtClean="0"/>
              <a:t>               </a:t>
            </a:r>
            <a:endParaRPr lang="en-US" dirty="0"/>
          </a:p>
        </p:txBody>
      </p:sp>
      <p:sp>
        <p:nvSpPr>
          <p:cNvPr id="3" name="Title 2"/>
          <p:cNvSpPr>
            <a:spLocks noGrp="1"/>
          </p:cNvSpPr>
          <p:nvPr>
            <p:ph type="title"/>
          </p:nvPr>
        </p:nvSpPr>
        <p:spPr/>
        <p:txBody>
          <a:bodyPr/>
          <a:lstStyle/>
          <a:p>
            <a:endParaRPr lang="en-US"/>
          </a:p>
        </p:txBody>
      </p:sp>
      <p:pic>
        <p:nvPicPr>
          <p:cNvPr id="4" name="Picture 3" descr="Capture34-3.png"/>
          <p:cNvPicPr>
            <a:picLocks noChangeAspect="1"/>
          </p:cNvPicPr>
          <p:nvPr/>
        </p:nvPicPr>
        <p:blipFill>
          <a:blip r:embed="rId2"/>
          <a:stretch>
            <a:fillRect/>
          </a:stretch>
        </p:blipFill>
        <p:spPr>
          <a:xfrm>
            <a:off x="3581400" y="4648200"/>
            <a:ext cx="1781424" cy="2029108"/>
          </a:xfrm>
          <a:prstGeom prst="rect">
            <a:avLst/>
          </a:prstGeom>
        </p:spPr>
      </p:pic>
    </p:spTree>
    <p:extLst>
      <p:ext uri="{BB962C8B-B14F-4D97-AF65-F5344CB8AC3E}">
        <p14:creationId xmlns="" xmlns:p14="http://schemas.microsoft.com/office/powerpoint/2010/main" val="121661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Entry widget is a </a:t>
            </a:r>
            <a:r>
              <a:rPr lang="en-US" dirty="0" err="1" smtClean="0"/>
              <a:t>Tkinter</a:t>
            </a:r>
            <a:r>
              <a:rPr lang="en-US" dirty="0" smtClean="0"/>
              <a:t> widget used to enter or display a single line of text.</a:t>
            </a:r>
          </a:p>
          <a:p>
            <a:r>
              <a:rPr lang="en-US" b="1" u="sng" dirty="0" smtClean="0"/>
              <a:t>Syntax</a:t>
            </a:r>
          </a:p>
          <a:p>
            <a:pPr marL="109728" indent="0">
              <a:buNone/>
            </a:pPr>
            <a:r>
              <a:rPr lang="en-US" dirty="0"/>
              <a:t>e</a:t>
            </a:r>
            <a:r>
              <a:rPr lang="en-US" dirty="0" smtClean="0"/>
              <a:t>ntry = </a:t>
            </a:r>
            <a:r>
              <a:rPr lang="en-US" dirty="0" err="1" smtClean="0"/>
              <a:t>tk.Entry</a:t>
            </a:r>
            <a:r>
              <a:rPr lang="en-US" dirty="0" smtClean="0"/>
              <a:t>(</a:t>
            </a:r>
            <a:r>
              <a:rPr lang="en-US" dirty="0" err="1" smtClean="0"/>
              <a:t>parent,options</a:t>
            </a:r>
            <a:r>
              <a:rPr lang="en-US" dirty="0" smtClean="0"/>
              <a:t>)</a:t>
            </a:r>
          </a:p>
          <a:p>
            <a:r>
              <a:rPr lang="en-US" b="1" u="sng" dirty="0" smtClean="0"/>
              <a:t>Parameters</a:t>
            </a:r>
          </a:p>
          <a:p>
            <a:pPr>
              <a:buFont typeface="Arial" panose="020B0604020202020204" pitchFamily="34" charset="0"/>
              <a:buChar char="•"/>
            </a:pPr>
            <a:r>
              <a:rPr lang="en-US" b="1" dirty="0"/>
              <a:t>p</a:t>
            </a:r>
            <a:r>
              <a:rPr lang="en-US" b="1" dirty="0" smtClean="0"/>
              <a:t>arent – </a:t>
            </a:r>
            <a:r>
              <a:rPr lang="en-US" dirty="0" smtClean="0"/>
              <a:t>The Parent window or frame in which th</a:t>
            </a:r>
            <a:r>
              <a:rPr lang="en-US" dirty="0"/>
              <a:t>e</a:t>
            </a:r>
            <a:r>
              <a:rPr lang="en-US" dirty="0" smtClean="0"/>
              <a:t> widget to display.</a:t>
            </a:r>
          </a:p>
          <a:p>
            <a:pPr>
              <a:buFont typeface="Arial" panose="020B0604020202020204" pitchFamily="34" charset="0"/>
              <a:buChar char="•"/>
            </a:pPr>
            <a:r>
              <a:rPr lang="en-US" b="1" dirty="0" smtClean="0"/>
              <a:t>Options – </a:t>
            </a:r>
            <a:r>
              <a:rPr lang="en-US" dirty="0" smtClean="0"/>
              <a:t>There are various options provided by the entry widget. </a:t>
            </a:r>
            <a:endParaRPr lang="en-US" b="1" dirty="0" smtClean="0"/>
          </a:p>
        </p:txBody>
      </p:sp>
      <p:sp>
        <p:nvSpPr>
          <p:cNvPr id="3" name="Title 2"/>
          <p:cNvSpPr>
            <a:spLocks noGrp="1"/>
          </p:cNvSpPr>
          <p:nvPr>
            <p:ph type="title"/>
          </p:nvPr>
        </p:nvSpPr>
        <p:spPr/>
        <p:txBody>
          <a:bodyPr/>
          <a:lstStyle/>
          <a:p>
            <a:r>
              <a:rPr lang="en-US" dirty="0" smtClean="0"/>
              <a:t>Entry widget</a:t>
            </a:r>
            <a:endParaRPr lang="en-US" dirty="0"/>
          </a:p>
        </p:txBody>
      </p:sp>
    </p:spTree>
    <p:extLst>
      <p:ext uri="{BB962C8B-B14F-4D97-AF65-F5344CB8AC3E}">
        <p14:creationId xmlns="" xmlns:p14="http://schemas.microsoft.com/office/powerpoint/2010/main" val="1674719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dirty="0" smtClean="0"/>
              <a:t>  </a:t>
            </a:r>
            <a:r>
              <a:rPr lang="en-US" dirty="0" err="1" smtClean="0"/>
              <a:t>Metacharacters</a:t>
            </a:r>
            <a:r>
              <a:rPr lang="en-US" dirty="0" smtClean="0"/>
              <a:t> and Description</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00" y="1397000"/>
          <a:ext cx="6629400" cy="4897120"/>
        </p:xfrm>
        <a:graphic>
          <a:graphicData uri="http://schemas.openxmlformats.org/drawingml/2006/table">
            <a:tbl>
              <a:tblPr firstRow="1" bandRow="1">
                <a:tableStyleId>{5C22544A-7EE6-4342-B048-85BDC9FD1C3A}</a:tableStyleId>
              </a:tblPr>
              <a:tblGrid>
                <a:gridCol w="2032000"/>
                <a:gridCol w="3378200"/>
                <a:gridCol w="1219200"/>
              </a:tblGrid>
              <a:tr h="370840">
                <a:tc>
                  <a:txBody>
                    <a:bodyPr/>
                    <a:lstStyle/>
                    <a:p>
                      <a:r>
                        <a:rPr lang="en-US" dirty="0" err="1" smtClean="0"/>
                        <a:t>Metacharacter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the set of characters.</a:t>
                      </a:r>
                    </a:p>
                  </a:txBody>
                  <a:tcPr marL="76200" marR="76200" marT="76200" marB="76200"/>
                </a:tc>
                <a:tc>
                  <a:txBody>
                    <a:bodyPr/>
                    <a:lstStyle/>
                    <a:p>
                      <a:pPr algn="l" fontAlgn="t"/>
                      <a:r>
                        <a:rPr lang="en-US" sz="1100" dirty="0">
                          <a:solidFill>
                            <a:srgbClr val="000000"/>
                          </a:solidFill>
                          <a:latin typeface="verdana"/>
                        </a:rPr>
                        <a:t>"[a-z]"</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the special sequence.</a:t>
                      </a:r>
                    </a:p>
                  </a:txBody>
                  <a:tcPr marL="76200" marR="76200" marT="76200" marB="76200"/>
                </a:tc>
                <a:tc>
                  <a:txBody>
                    <a:bodyPr/>
                    <a:lstStyle/>
                    <a:p>
                      <a:pPr algn="l" fontAlgn="t"/>
                      <a:r>
                        <a:rPr lang="en-US" sz="1100" dirty="0">
                          <a:solidFill>
                            <a:srgbClr val="000000"/>
                          </a:solidFill>
                          <a:latin typeface="verdana"/>
                        </a:rPr>
                        <a:t>"\r"</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signals that any character is present at some specific place.</a:t>
                      </a:r>
                    </a:p>
                  </a:txBody>
                  <a:tcPr marL="76200" marR="76200" marT="76200" marB="76200"/>
                </a:tc>
                <a:tc>
                  <a:txBody>
                    <a:bodyPr/>
                    <a:lstStyle/>
                    <a:p>
                      <a:pPr algn="l" fontAlgn="t"/>
                      <a:r>
                        <a:rPr lang="en-US" sz="1100" dirty="0">
                          <a:solidFill>
                            <a:srgbClr val="000000"/>
                          </a:solidFill>
                          <a:latin typeface="verdana"/>
                        </a:rPr>
                        <a:t>"</a:t>
                      </a:r>
                      <a:r>
                        <a:rPr lang="en-US" sz="1100" dirty="0" err="1">
                          <a:solidFill>
                            <a:srgbClr val="000000"/>
                          </a:solidFill>
                          <a:latin typeface="verdana"/>
                        </a:rPr>
                        <a:t>Ja.v</a:t>
                      </a:r>
                      <a:r>
                        <a:rPr lang="en-US" sz="1100" dirty="0">
                          <a:solidFill>
                            <a:srgbClr val="000000"/>
                          </a:solidFill>
                          <a:latin typeface="verdana"/>
                        </a:rPr>
                        <a:t>."</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the pattern present at the beginning of the string.</a:t>
                      </a:r>
                    </a:p>
                  </a:txBody>
                  <a:tcPr marL="76200" marR="76200" marT="76200" marB="76200"/>
                </a:tc>
                <a:tc>
                  <a:txBody>
                    <a:bodyPr/>
                    <a:lstStyle/>
                    <a:p>
                      <a:pPr algn="l" fontAlgn="t"/>
                      <a:r>
                        <a:rPr lang="en-US" sz="1100" dirty="0">
                          <a:solidFill>
                            <a:srgbClr val="000000"/>
                          </a:solidFill>
                          <a:latin typeface="verdana"/>
                        </a:rPr>
                        <a:t>"^Java"</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the pattern present at the end of the string.</a:t>
                      </a:r>
                    </a:p>
                  </a:txBody>
                  <a:tcPr marL="76200" marR="76200" marT="76200" marB="76200"/>
                </a:tc>
                <a:tc>
                  <a:txBody>
                    <a:bodyPr/>
                    <a:lstStyle/>
                    <a:p>
                      <a:pPr algn="l" fontAlgn="t"/>
                      <a:r>
                        <a:rPr lang="en-US" sz="1100" dirty="0">
                          <a:solidFill>
                            <a:srgbClr val="000000"/>
                          </a:solidFill>
                          <a:latin typeface="verdana"/>
                        </a:rPr>
                        <a:t>"point"</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zero or more occurrences of a pattern in the string.</a:t>
                      </a:r>
                    </a:p>
                  </a:txBody>
                  <a:tcPr marL="76200" marR="76200" marT="76200" marB="76200"/>
                </a:tc>
                <a:tc>
                  <a:txBody>
                    <a:bodyPr/>
                    <a:lstStyle/>
                    <a:p>
                      <a:pPr algn="l" fontAlgn="t"/>
                      <a:r>
                        <a:rPr lang="en-US" sz="1100" dirty="0">
                          <a:solidFill>
                            <a:srgbClr val="000000"/>
                          </a:solidFill>
                          <a:latin typeface="verdana"/>
                        </a:rPr>
                        <a:t>"hello*"</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a:solidFill>
                            <a:srgbClr val="000000"/>
                          </a:solidFill>
                          <a:latin typeface="verdana"/>
                        </a:rPr>
                        <a:t>It represents one or more occurrences of a pattern in the string.</a:t>
                      </a:r>
                    </a:p>
                  </a:txBody>
                  <a:tcPr marL="76200" marR="76200" marT="76200" marB="76200"/>
                </a:tc>
                <a:tc>
                  <a:txBody>
                    <a:bodyPr/>
                    <a:lstStyle/>
                    <a:p>
                      <a:pPr algn="l" fontAlgn="t"/>
                      <a:r>
                        <a:rPr lang="en-US" sz="1100" dirty="0">
                          <a:solidFill>
                            <a:srgbClr val="000000"/>
                          </a:solidFill>
                          <a:latin typeface="verdana"/>
                        </a:rPr>
                        <a:t>"hello+"</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The specified number of occurrences of a pattern the string.</a:t>
                      </a:r>
                    </a:p>
                  </a:txBody>
                  <a:tcPr marL="76200" marR="76200" marT="76200" marB="76200"/>
                </a:tc>
                <a:tc>
                  <a:txBody>
                    <a:bodyPr/>
                    <a:lstStyle/>
                    <a:p>
                      <a:pPr algn="l" fontAlgn="t"/>
                      <a:r>
                        <a:rPr lang="en-US" sz="1100" dirty="0">
                          <a:solidFill>
                            <a:srgbClr val="000000"/>
                          </a:solidFill>
                          <a:latin typeface="verdana"/>
                        </a:rPr>
                        <a:t>"java{2}"</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It represents either this or that character is present.</a:t>
                      </a:r>
                    </a:p>
                  </a:txBody>
                  <a:tcPr marL="76200" marR="76200" marT="76200" marB="76200"/>
                </a:tc>
                <a:tc>
                  <a:txBody>
                    <a:bodyPr/>
                    <a:lstStyle/>
                    <a:p>
                      <a:pPr algn="l" fontAlgn="t"/>
                      <a:r>
                        <a:rPr lang="en-US" sz="1100" dirty="0">
                          <a:solidFill>
                            <a:srgbClr val="000000"/>
                          </a:solidFill>
                          <a:latin typeface="verdana"/>
                        </a:rPr>
                        <a:t>"</a:t>
                      </a:r>
                      <a:r>
                        <a:rPr lang="en-US" sz="1100" dirty="0" err="1">
                          <a:solidFill>
                            <a:srgbClr val="000000"/>
                          </a:solidFill>
                          <a:latin typeface="verdana"/>
                        </a:rPr>
                        <a:t>java|point</a:t>
                      </a:r>
                      <a:r>
                        <a:rPr lang="en-US" sz="1100" dirty="0">
                          <a:solidFill>
                            <a:srgbClr val="000000"/>
                          </a:solidFill>
                          <a:latin typeface="verdana"/>
                        </a:rPr>
                        <a:t>"</a:t>
                      </a:r>
                    </a:p>
                  </a:txBody>
                  <a:tcPr marL="76200" marR="76200" marT="76200" marB="76200"/>
                </a:tc>
              </a:tr>
              <a:tr h="370840">
                <a:tc>
                  <a:txBody>
                    <a:bodyPr/>
                    <a:lstStyle/>
                    <a:p>
                      <a:pPr algn="l" fontAlgn="t"/>
                      <a:r>
                        <a:rPr lang="en-US" sz="1100" dirty="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Capture and group</a:t>
                      </a:r>
                    </a:p>
                  </a:txBody>
                  <a:tcPr marL="76200" marR="76200" marT="76200" marB="76200"/>
                </a:tc>
                <a:tc>
                  <a:txBody>
                    <a:bodyPr/>
                    <a:lstStyle/>
                    <a:p>
                      <a:pPr algn="l" fontAlgn="t"/>
                      <a:endParaRPr lang="en-US" sz="1100" dirty="0">
                        <a:solidFill>
                          <a:srgbClr val="000000"/>
                        </a:solidFill>
                        <a:latin typeface="verdana"/>
                      </a:endParaRP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2947085957"/>
              </p:ext>
            </p:extLst>
          </p:nvPr>
        </p:nvGraphicFramePr>
        <p:xfrm>
          <a:off x="457200" y="1481138"/>
          <a:ext cx="8229600" cy="4958080"/>
        </p:xfrm>
        <a:graphic>
          <a:graphicData uri="http://schemas.openxmlformats.org/drawingml/2006/table">
            <a:tbl>
              <a:tblPr firstRow="1" bandRow="1">
                <a:tableStyleId>{5C22544A-7EE6-4342-B048-85BDC9FD1C3A}</a:tableStyleId>
              </a:tblPr>
              <a:tblGrid>
                <a:gridCol w="1676400"/>
                <a:gridCol w="6553200"/>
              </a:tblGrid>
              <a:tr h="370840">
                <a:tc>
                  <a:txBody>
                    <a:bodyPr/>
                    <a:lstStyle/>
                    <a:p>
                      <a:r>
                        <a:rPr lang="en-US" dirty="0" smtClean="0"/>
                        <a:t>Options</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bg</a:t>
                      </a:r>
                      <a:endParaRPr lang="en-US" dirty="0"/>
                    </a:p>
                  </a:txBody>
                  <a:tcPr/>
                </a:tc>
                <a:tc>
                  <a:txBody>
                    <a:bodyPr/>
                    <a:lstStyle/>
                    <a:p>
                      <a:r>
                        <a:rPr lang="en-US" dirty="0" smtClean="0"/>
                        <a:t>The normal background color displayed behind the label and indicator.</a:t>
                      </a:r>
                      <a:endParaRPr lang="en-US" dirty="0"/>
                    </a:p>
                  </a:txBody>
                  <a:tcPr/>
                </a:tc>
              </a:tr>
              <a:tr h="370840">
                <a:tc>
                  <a:txBody>
                    <a:bodyPr/>
                    <a:lstStyle/>
                    <a:p>
                      <a:r>
                        <a:rPr lang="en-US" dirty="0" err="1" smtClean="0"/>
                        <a:t>bd</a:t>
                      </a:r>
                      <a:endParaRPr lang="en-US" dirty="0"/>
                    </a:p>
                  </a:txBody>
                  <a:tcPr/>
                </a:tc>
                <a:tc>
                  <a:txBody>
                    <a:bodyPr/>
                    <a:lstStyle/>
                    <a:p>
                      <a:r>
                        <a:rPr lang="en-US" sz="1600" dirty="0" smtClean="0"/>
                        <a:t>The size of the border around the indicator. Default is 2 pixels.</a:t>
                      </a:r>
                      <a:endParaRPr lang="en-US" sz="1600" dirty="0"/>
                    </a:p>
                  </a:txBody>
                  <a:tcPr/>
                </a:tc>
              </a:tr>
              <a:tr h="370840">
                <a:tc>
                  <a:txBody>
                    <a:bodyPr/>
                    <a:lstStyle/>
                    <a:p>
                      <a:r>
                        <a:rPr lang="en-US" dirty="0" smtClean="0"/>
                        <a:t>font</a:t>
                      </a:r>
                      <a:endParaRPr lang="en-US" dirty="0"/>
                    </a:p>
                  </a:txBody>
                  <a:tcPr/>
                </a:tc>
                <a:tc>
                  <a:txBody>
                    <a:bodyPr/>
                    <a:lstStyle/>
                    <a:p>
                      <a:r>
                        <a:rPr lang="en-US" dirty="0" smtClean="0"/>
                        <a:t>The font used for the text.</a:t>
                      </a:r>
                      <a:endParaRPr lang="en-US" dirty="0"/>
                    </a:p>
                  </a:txBody>
                  <a:tcPr/>
                </a:tc>
              </a:tr>
              <a:tr h="370840">
                <a:tc>
                  <a:txBody>
                    <a:bodyPr/>
                    <a:lstStyle/>
                    <a:p>
                      <a:r>
                        <a:rPr lang="en-US" dirty="0" smtClean="0"/>
                        <a:t>fg</a:t>
                      </a:r>
                      <a:endParaRPr lang="en-US" dirty="0"/>
                    </a:p>
                  </a:txBody>
                  <a:tcPr/>
                </a:tc>
                <a:tc>
                  <a:txBody>
                    <a:bodyPr/>
                    <a:lstStyle/>
                    <a:p>
                      <a:r>
                        <a:rPr lang="en-US" dirty="0" smtClean="0"/>
                        <a:t>The color used to render</a:t>
                      </a:r>
                      <a:r>
                        <a:rPr lang="en-US" baseline="0" dirty="0" smtClean="0"/>
                        <a:t> the text.</a:t>
                      </a:r>
                      <a:endParaRPr lang="en-US" dirty="0"/>
                    </a:p>
                  </a:txBody>
                  <a:tcPr/>
                </a:tc>
              </a:tr>
              <a:tr h="370840">
                <a:tc>
                  <a:txBody>
                    <a:bodyPr/>
                    <a:lstStyle/>
                    <a:p>
                      <a:r>
                        <a:rPr lang="en-US" dirty="0" smtClean="0"/>
                        <a:t>justify</a:t>
                      </a:r>
                      <a:endParaRPr lang="en-US" dirty="0"/>
                    </a:p>
                  </a:txBody>
                  <a:tcPr/>
                </a:tc>
                <a:tc>
                  <a:txBody>
                    <a:bodyPr/>
                    <a:lstStyle/>
                    <a:p>
                      <a:r>
                        <a:rPr lang="en-US" dirty="0" smtClean="0"/>
                        <a:t>If the text contains</a:t>
                      </a:r>
                      <a:r>
                        <a:rPr lang="en-US" baseline="0" dirty="0" smtClean="0"/>
                        <a:t> multiple lines, this option controls how text is justified: CENTER, LEFT or RIGHT</a:t>
                      </a:r>
                      <a:endParaRPr lang="en-US" dirty="0"/>
                    </a:p>
                  </a:txBody>
                  <a:tcPr/>
                </a:tc>
              </a:tr>
              <a:tr h="370840">
                <a:tc>
                  <a:txBody>
                    <a:bodyPr/>
                    <a:lstStyle/>
                    <a:p>
                      <a:r>
                        <a:rPr lang="en-US" dirty="0" smtClean="0"/>
                        <a:t>relief</a:t>
                      </a:r>
                      <a:endParaRPr lang="en-US" dirty="0"/>
                    </a:p>
                  </a:txBody>
                  <a:tcPr/>
                </a:tc>
                <a:tc>
                  <a:txBody>
                    <a:bodyPr/>
                    <a:lstStyle/>
                    <a:p>
                      <a:r>
                        <a:rPr lang="en-US" dirty="0" smtClean="0"/>
                        <a:t>With the default value,</a:t>
                      </a:r>
                      <a:r>
                        <a:rPr lang="en-US" baseline="0" dirty="0" smtClean="0"/>
                        <a:t> relief=FLAT, set this option to any of the other styles like: SUNKEN, RIGID, RAISED, GROOVE.</a:t>
                      </a:r>
                      <a:endParaRPr lang="en-US" dirty="0"/>
                    </a:p>
                  </a:txBody>
                  <a:tcPr/>
                </a:tc>
              </a:tr>
              <a:tr h="370840">
                <a:tc>
                  <a:txBody>
                    <a:bodyPr/>
                    <a:lstStyle/>
                    <a:p>
                      <a:r>
                        <a:rPr lang="en-US" dirty="0" smtClean="0"/>
                        <a:t>show</a:t>
                      </a:r>
                      <a:endParaRPr lang="en-US" dirty="0"/>
                    </a:p>
                  </a:txBody>
                  <a:tcPr/>
                </a:tc>
                <a:tc>
                  <a:txBody>
                    <a:bodyPr/>
                    <a:lstStyle/>
                    <a:p>
                      <a:r>
                        <a:rPr lang="en-US" dirty="0" smtClean="0"/>
                        <a:t>Normally, the characters that the user types appear in the entry. To make a password entry that echoes each character as an asterisk, set show = “*”.</a:t>
                      </a:r>
                      <a:endParaRPr lang="en-US" dirty="0"/>
                    </a:p>
                  </a:txBody>
                  <a:tcPr/>
                </a:tc>
              </a:tr>
              <a:tr h="370840">
                <a:tc>
                  <a:txBody>
                    <a:bodyPr/>
                    <a:lstStyle/>
                    <a:p>
                      <a:r>
                        <a:rPr lang="en-US" dirty="0" err="1" smtClean="0"/>
                        <a:t>textvariable</a:t>
                      </a:r>
                      <a:endParaRPr lang="en-US" dirty="0"/>
                    </a:p>
                  </a:txBody>
                  <a:tcPr/>
                </a:tc>
                <a:tc>
                  <a:txBody>
                    <a:bodyPr/>
                    <a:lstStyle/>
                    <a:p>
                      <a:r>
                        <a:rPr lang="en-US" dirty="0" smtClean="0"/>
                        <a:t>To retrieve current text from entry widget, set this option to an instance of </a:t>
                      </a:r>
                      <a:r>
                        <a:rPr lang="en-US" dirty="0" err="1" smtClean="0"/>
                        <a:t>StringVar</a:t>
                      </a:r>
                      <a:r>
                        <a:rPr lang="en-US" dirty="0" smtClean="0"/>
                        <a:t> class.</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849808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Methods:</a:t>
            </a:r>
          </a:p>
          <a:p>
            <a:pPr>
              <a:buFont typeface="Arial" panose="020B0604020202020204" pitchFamily="34" charset="0"/>
              <a:buChar char="•"/>
            </a:pPr>
            <a:r>
              <a:rPr lang="en-US" dirty="0"/>
              <a:t>g</a:t>
            </a:r>
            <a:r>
              <a:rPr lang="en-US" dirty="0" smtClean="0"/>
              <a:t>et() : Returns the entry’s current text as a string.</a:t>
            </a:r>
          </a:p>
          <a:p>
            <a:pPr>
              <a:buFont typeface="Arial" panose="020B0604020202020204" pitchFamily="34" charset="0"/>
              <a:buChar char="•"/>
            </a:pPr>
            <a:r>
              <a:rPr lang="en-US" dirty="0"/>
              <a:t>d</a:t>
            </a:r>
            <a:r>
              <a:rPr lang="en-US" dirty="0" smtClean="0"/>
              <a:t>elete() : Deletes characters from the widget.</a:t>
            </a:r>
          </a:p>
          <a:p>
            <a:pPr>
              <a:buFont typeface="Arial" panose="020B0604020202020204" pitchFamily="34" charset="0"/>
              <a:buChar char="•"/>
            </a:pPr>
            <a:r>
              <a:rPr lang="en-US" dirty="0" smtClean="0"/>
              <a:t>insert(index, ‘name’) : Inserts string ‘name’ before the character at the </a:t>
            </a:r>
            <a:r>
              <a:rPr lang="en-US" smtClean="0"/>
              <a:t>given index.</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5558024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buNone/>
            </a:pPr>
            <a:r>
              <a:rPr lang="en-US" dirty="0" smtClean="0"/>
              <a:t>import </a:t>
            </a:r>
            <a:r>
              <a:rPr lang="en-US" dirty="0" err="1" smtClean="0"/>
              <a:t>tkinter</a:t>
            </a:r>
            <a:r>
              <a:rPr lang="en-US" dirty="0" smtClean="0"/>
              <a:t> as </a:t>
            </a:r>
            <a:r>
              <a:rPr lang="en-US" dirty="0" err="1" smtClean="0"/>
              <a:t>tk</a:t>
            </a:r>
            <a:r>
              <a:rPr lang="en-US" dirty="0" smtClean="0"/>
              <a:t> </a:t>
            </a:r>
          </a:p>
          <a:p>
            <a:pPr fontAlgn="base">
              <a:buNone/>
            </a:pPr>
            <a:r>
              <a:rPr lang="en-US" dirty="0" smtClean="0"/>
              <a:t>root=</a:t>
            </a:r>
            <a:r>
              <a:rPr lang="en-US" dirty="0" err="1" smtClean="0"/>
              <a:t>tk.Tk</a:t>
            </a:r>
            <a:r>
              <a:rPr lang="en-US" dirty="0" smtClean="0"/>
              <a:t>() </a:t>
            </a:r>
          </a:p>
          <a:p>
            <a:pPr fontAlgn="base">
              <a:buNone/>
            </a:pPr>
            <a:r>
              <a:rPr lang="en-US" dirty="0" err="1" smtClean="0"/>
              <a:t>root.geometry</a:t>
            </a:r>
            <a:r>
              <a:rPr lang="en-US" dirty="0" smtClean="0"/>
              <a:t>("600x400") </a:t>
            </a:r>
          </a:p>
          <a:p>
            <a:pPr fontAlgn="base">
              <a:buNone/>
            </a:pPr>
            <a:r>
              <a:rPr lang="en-US" dirty="0" err="1" smtClean="0"/>
              <a:t>name_var</a:t>
            </a:r>
            <a:r>
              <a:rPr lang="en-US" dirty="0" smtClean="0"/>
              <a:t>=</a:t>
            </a:r>
            <a:r>
              <a:rPr lang="en-US" dirty="0" err="1" smtClean="0"/>
              <a:t>tk.StringVar</a:t>
            </a:r>
            <a:r>
              <a:rPr lang="en-US" dirty="0" smtClean="0"/>
              <a:t>() </a:t>
            </a:r>
          </a:p>
          <a:p>
            <a:pPr fontAlgn="base">
              <a:buNone/>
            </a:pPr>
            <a:r>
              <a:rPr lang="en-US" dirty="0" err="1" smtClean="0"/>
              <a:t>passw_var</a:t>
            </a:r>
            <a:r>
              <a:rPr lang="en-US" dirty="0" smtClean="0"/>
              <a:t>=</a:t>
            </a:r>
            <a:r>
              <a:rPr lang="en-US" dirty="0" err="1" smtClean="0"/>
              <a:t>tk.StringVar</a:t>
            </a:r>
            <a:r>
              <a:rPr lang="en-US" dirty="0" smtClean="0"/>
              <a:t>() </a:t>
            </a:r>
          </a:p>
          <a:p>
            <a:pPr fontAlgn="base">
              <a:buNone/>
            </a:pPr>
            <a:r>
              <a:rPr lang="en-US" dirty="0" smtClean="0"/>
              <a:t>def submit():   </a:t>
            </a:r>
          </a:p>
          <a:p>
            <a:pPr fontAlgn="base">
              <a:buNone/>
            </a:pPr>
            <a:r>
              <a:rPr lang="en-US" dirty="0" smtClean="0"/>
              <a:t>  name=name_entry.get() </a:t>
            </a:r>
          </a:p>
          <a:p>
            <a:pPr fontAlgn="base">
              <a:buNone/>
            </a:pPr>
            <a:r>
              <a:rPr lang="en-US" dirty="0" smtClean="0"/>
              <a:t>  password=passw_var.get()       </a:t>
            </a:r>
          </a:p>
          <a:p>
            <a:pPr fontAlgn="base">
              <a:buNone/>
            </a:pPr>
            <a:r>
              <a:rPr lang="en-US" dirty="0" smtClean="0"/>
              <a:t>  print("The name is : " + name) </a:t>
            </a:r>
          </a:p>
          <a:p>
            <a:pPr fontAlgn="base">
              <a:buNone/>
            </a:pPr>
            <a:r>
              <a:rPr lang="en-US" dirty="0" smtClean="0"/>
              <a:t>  print("The password is : " + password)       </a:t>
            </a:r>
          </a:p>
          <a:p>
            <a:pPr fontAlgn="base">
              <a:buNone/>
            </a:pPr>
            <a:r>
              <a:rPr lang="en-US" dirty="0" smtClean="0"/>
              <a:t>  name_var.set("") </a:t>
            </a:r>
          </a:p>
          <a:p>
            <a:pPr fontAlgn="base">
              <a:buNone/>
            </a:pPr>
            <a:r>
              <a:rPr lang="en-US" dirty="0" smtClean="0"/>
              <a:t>  passw_var.set("") </a:t>
            </a:r>
          </a:p>
          <a:p>
            <a:pPr fontAlgn="base">
              <a:buNone/>
            </a:pPr>
            <a:endParaRPr lang="en-US" dirty="0" smtClean="0"/>
          </a:p>
          <a:p>
            <a:pPr fontAlgn="base">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Example(Simple login screen)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dirty="0" err="1" smtClean="0"/>
              <a:t>name_label</a:t>
            </a:r>
            <a:r>
              <a:rPr lang="en-US" dirty="0" smtClean="0"/>
              <a:t> = </a:t>
            </a:r>
            <a:r>
              <a:rPr lang="en-US" dirty="0" err="1" smtClean="0"/>
              <a:t>tk.Label</a:t>
            </a:r>
            <a:r>
              <a:rPr lang="en-US" dirty="0" smtClean="0"/>
              <a:t>(root, text = 'Username', </a:t>
            </a:r>
          </a:p>
          <a:p>
            <a:pPr fontAlgn="base">
              <a:buNone/>
            </a:pPr>
            <a:r>
              <a:rPr lang="en-US" dirty="0" smtClean="0"/>
              <a:t>                      font=('calibre',10, 'bold')) </a:t>
            </a:r>
          </a:p>
          <a:p>
            <a:pPr fontAlgn="base">
              <a:buNone/>
            </a:pPr>
            <a:r>
              <a:rPr lang="en-US" dirty="0" err="1" smtClean="0"/>
              <a:t>name_entry</a:t>
            </a:r>
            <a:r>
              <a:rPr lang="en-US" dirty="0" smtClean="0"/>
              <a:t> = </a:t>
            </a:r>
            <a:r>
              <a:rPr lang="en-US" dirty="0" err="1" smtClean="0"/>
              <a:t>tk.Entry</a:t>
            </a:r>
            <a:r>
              <a:rPr lang="en-US" dirty="0" smtClean="0"/>
              <a:t>(root, </a:t>
            </a:r>
            <a:r>
              <a:rPr lang="en-US" dirty="0" err="1" smtClean="0"/>
              <a:t>textvariable</a:t>
            </a:r>
            <a:r>
              <a:rPr lang="en-US" dirty="0" smtClean="0"/>
              <a:t> = </a:t>
            </a:r>
            <a:r>
              <a:rPr lang="en-US" dirty="0" err="1" smtClean="0"/>
              <a:t>name_var,font</a:t>
            </a:r>
            <a:r>
              <a:rPr lang="en-US" dirty="0" smtClean="0"/>
              <a:t>=('calibre',10,'normal')) </a:t>
            </a:r>
          </a:p>
          <a:p>
            <a:pPr fontAlgn="base">
              <a:buNone/>
            </a:pPr>
            <a:r>
              <a:rPr lang="en-US" dirty="0" err="1" smtClean="0"/>
              <a:t>passw_label</a:t>
            </a:r>
            <a:r>
              <a:rPr lang="en-US" dirty="0" smtClean="0"/>
              <a:t> = </a:t>
            </a:r>
            <a:r>
              <a:rPr lang="en-US" dirty="0" err="1" smtClean="0"/>
              <a:t>tk.Label</a:t>
            </a:r>
            <a:r>
              <a:rPr lang="en-US" dirty="0" smtClean="0"/>
              <a:t>(root, text = 'Password', </a:t>
            </a:r>
          </a:p>
          <a:p>
            <a:pPr fontAlgn="base">
              <a:buNone/>
            </a:pPr>
            <a:r>
              <a:rPr lang="en-US" dirty="0" smtClean="0"/>
              <a:t>                       font = ('calibre',10,'bold'))</a:t>
            </a:r>
          </a:p>
          <a:p>
            <a:pPr fontAlgn="base">
              <a:buNone/>
            </a:pPr>
            <a:r>
              <a:rPr lang="en-US" dirty="0" err="1" smtClean="0"/>
              <a:t>passw_entry</a:t>
            </a:r>
            <a:r>
              <a:rPr lang="en-US" dirty="0" smtClean="0"/>
              <a:t>=</a:t>
            </a:r>
            <a:r>
              <a:rPr lang="en-US" dirty="0" err="1" smtClean="0"/>
              <a:t>tk.Entry</a:t>
            </a:r>
            <a:r>
              <a:rPr lang="en-US" dirty="0" smtClean="0"/>
              <a:t>(root, </a:t>
            </a:r>
            <a:r>
              <a:rPr lang="en-US" dirty="0" err="1" smtClean="0"/>
              <a:t>textvariable</a:t>
            </a:r>
            <a:r>
              <a:rPr lang="en-US" dirty="0" smtClean="0"/>
              <a:t> = </a:t>
            </a:r>
            <a:r>
              <a:rPr lang="en-US" dirty="0" err="1" smtClean="0"/>
              <a:t>passw_var</a:t>
            </a:r>
            <a:r>
              <a:rPr lang="en-US" dirty="0" smtClean="0"/>
              <a:t>, font = ('calibre',10,'normal'),</a:t>
            </a:r>
          </a:p>
          <a:p>
            <a:pPr fontAlgn="base">
              <a:buNone/>
            </a:pPr>
            <a:r>
              <a:rPr lang="en-US" dirty="0" smtClean="0"/>
              <a:t>show = '*') </a:t>
            </a:r>
          </a:p>
          <a:p>
            <a:pPr fontAlgn="base">
              <a:buNone/>
            </a:pPr>
            <a:endParaRPr lang="en-US" dirty="0" smtClean="0"/>
          </a:p>
          <a:p>
            <a:pPr fontAlgn="base">
              <a:buNone/>
            </a:pPr>
            <a:endParaRPr lang="en-US" dirty="0" smtClean="0"/>
          </a:p>
          <a:p>
            <a:pPr fontAlgn="base">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err="1" smtClean="0"/>
              <a:t>Contd</a:t>
            </a:r>
            <a:r>
              <a:rPr lang="en-US" dirty="0" smtClean="0"/>
              <a: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buNone/>
            </a:pPr>
            <a:r>
              <a:rPr lang="en-US" dirty="0" err="1" smtClean="0"/>
              <a:t>sub_btn</a:t>
            </a:r>
            <a:r>
              <a:rPr lang="en-US" dirty="0" smtClean="0"/>
              <a:t>=</a:t>
            </a:r>
            <a:r>
              <a:rPr lang="en-US" dirty="0" err="1" smtClean="0"/>
              <a:t>tk.Button</a:t>
            </a:r>
            <a:r>
              <a:rPr lang="en-US" dirty="0" smtClean="0"/>
              <a:t>(</a:t>
            </a:r>
            <a:r>
              <a:rPr lang="en-US" dirty="0" err="1" smtClean="0"/>
              <a:t>root,text</a:t>
            </a:r>
            <a:r>
              <a:rPr lang="en-US" dirty="0" smtClean="0"/>
              <a:t> = 'Submit', command = submit)</a:t>
            </a:r>
          </a:p>
          <a:p>
            <a:pPr fontAlgn="base">
              <a:buNone/>
            </a:pPr>
            <a:r>
              <a:rPr lang="en-US" dirty="0" err="1" smtClean="0"/>
              <a:t>name_label.grid</a:t>
            </a:r>
            <a:r>
              <a:rPr lang="en-US" dirty="0" smtClean="0"/>
              <a:t>(row=0,column=0) </a:t>
            </a:r>
          </a:p>
          <a:p>
            <a:pPr fontAlgn="base">
              <a:buNone/>
            </a:pPr>
            <a:r>
              <a:rPr lang="en-US" dirty="0" err="1" smtClean="0"/>
              <a:t>name_entry.grid</a:t>
            </a:r>
            <a:r>
              <a:rPr lang="en-US" dirty="0" smtClean="0"/>
              <a:t>(row=0,column=1) </a:t>
            </a:r>
          </a:p>
          <a:p>
            <a:pPr fontAlgn="base">
              <a:buNone/>
            </a:pPr>
            <a:r>
              <a:rPr lang="en-US" dirty="0" err="1" smtClean="0"/>
              <a:t>passw_label.grid</a:t>
            </a:r>
            <a:r>
              <a:rPr lang="en-US" dirty="0" smtClean="0"/>
              <a:t>(row=1,column=0) </a:t>
            </a:r>
          </a:p>
          <a:p>
            <a:pPr fontAlgn="base">
              <a:buNone/>
            </a:pPr>
            <a:r>
              <a:rPr lang="en-US" dirty="0" err="1" smtClean="0"/>
              <a:t>passw_entry.grid</a:t>
            </a:r>
            <a:r>
              <a:rPr lang="en-US" dirty="0" smtClean="0"/>
              <a:t>(row=1,column=1) </a:t>
            </a:r>
          </a:p>
          <a:p>
            <a:pPr fontAlgn="base">
              <a:buNone/>
            </a:pPr>
            <a:r>
              <a:rPr lang="en-US" dirty="0" err="1" smtClean="0"/>
              <a:t>sub_btn.grid</a:t>
            </a:r>
            <a:r>
              <a:rPr lang="en-US" dirty="0" smtClean="0"/>
              <a:t>(row=2,column=1) </a:t>
            </a:r>
          </a:p>
          <a:p>
            <a:pPr fontAlgn="base">
              <a:buNone/>
            </a:pPr>
            <a:r>
              <a:rPr lang="en-US" dirty="0" err="1" smtClean="0"/>
              <a:t>root.mainloop</a:t>
            </a:r>
            <a:r>
              <a:rPr lang="en-US" dirty="0" smtClean="0"/>
              <a:t>()    </a:t>
            </a:r>
          </a:p>
          <a:p>
            <a:pPr fontAlgn="base">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err="1" smtClean="0"/>
              <a:t>Contd</a:t>
            </a:r>
            <a:r>
              <a:rPr lang="en-US" dirty="0" smtClean="0"/>
              <a: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14110.png"/>
          <p:cNvPicPr>
            <a:picLocks noGrp="1" noChangeAspect="1"/>
          </p:cNvPicPr>
          <p:nvPr>
            <p:ph idx="1"/>
          </p:nvPr>
        </p:nvPicPr>
        <p:blipFill>
          <a:blip r:embed="rId2"/>
          <a:stretch>
            <a:fillRect/>
          </a:stretch>
        </p:blipFill>
        <p:spPr>
          <a:xfrm>
            <a:off x="1742680" y="1676905"/>
            <a:ext cx="5658640" cy="4134427"/>
          </a:xfrm>
        </p:spPr>
      </p:pic>
      <p:sp>
        <p:nvSpPr>
          <p:cNvPr id="3" name="Title 2"/>
          <p:cNvSpPr>
            <a:spLocks noGrp="1"/>
          </p:cNvSpPr>
          <p:nvPr>
            <p:ph type="title"/>
          </p:nvPr>
        </p:nvSpPr>
        <p:spPr/>
        <p:txBody>
          <a:bodyPr/>
          <a:lstStyle/>
          <a:p>
            <a:r>
              <a:rPr lang="en-US" u="sng" dirty="0" smtClean="0"/>
              <a:t>OUTPUT</a:t>
            </a:r>
            <a:endParaRPr lang="en-US" u="sng"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1424.png"/>
          <p:cNvPicPr>
            <a:picLocks noGrp="1" noChangeAspect="1"/>
          </p:cNvPicPr>
          <p:nvPr>
            <p:ph idx="1"/>
          </p:nvPr>
        </p:nvPicPr>
        <p:blipFill>
          <a:blip r:embed="rId2"/>
          <a:stretch>
            <a:fillRect/>
          </a:stretch>
        </p:blipFill>
        <p:spPr>
          <a:xfrm>
            <a:off x="516106" y="1481138"/>
            <a:ext cx="8111788" cy="4525962"/>
          </a:xfrm>
        </p:spPr>
      </p:pic>
      <p:sp>
        <p:nvSpPr>
          <p:cNvPr id="3" name="Title 2"/>
          <p:cNvSpPr>
            <a:spLocks noGrp="1"/>
          </p:cNvSpPr>
          <p:nvPr>
            <p:ph type="title"/>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The </a:t>
            </a:r>
            <a:r>
              <a:rPr lang="en-US" dirty="0" err="1" smtClean="0"/>
              <a:t>Listbox</a:t>
            </a:r>
            <a:r>
              <a:rPr lang="en-US" dirty="0" smtClean="0"/>
              <a:t> widget is used to display a list of items from which a user can select a number of items.</a:t>
            </a:r>
          </a:p>
          <a:p>
            <a:pPr marL="109728" indent="0">
              <a:buNone/>
            </a:pPr>
            <a:endParaRPr lang="en-US" dirty="0"/>
          </a:p>
          <a:p>
            <a:pPr marL="109728" indent="0">
              <a:buNone/>
            </a:pPr>
            <a:r>
              <a:rPr lang="en-US" b="1" u="sng" dirty="0" smtClean="0"/>
              <a:t>Syntax</a:t>
            </a:r>
            <a:r>
              <a:rPr lang="en-US" dirty="0" smtClean="0"/>
              <a:t> </a:t>
            </a:r>
          </a:p>
          <a:p>
            <a:pPr marL="109728" indent="0">
              <a:buNone/>
            </a:pPr>
            <a:r>
              <a:rPr lang="en-US" dirty="0" smtClean="0"/>
              <a:t>w = </a:t>
            </a:r>
            <a:r>
              <a:rPr lang="en-US" dirty="0" err="1" smtClean="0"/>
              <a:t>Listbox</a:t>
            </a:r>
            <a:r>
              <a:rPr lang="en-US" dirty="0" smtClean="0"/>
              <a:t>(</a:t>
            </a:r>
            <a:r>
              <a:rPr lang="en-US" dirty="0" err="1" smtClean="0"/>
              <a:t>master,option</a:t>
            </a:r>
            <a:r>
              <a:rPr lang="en-US" dirty="0" smtClean="0"/>
              <a:t>,…)</a:t>
            </a:r>
          </a:p>
          <a:p>
            <a:pPr marL="109728" indent="0">
              <a:buNone/>
            </a:pPr>
            <a:endParaRPr lang="en-US" dirty="0"/>
          </a:p>
          <a:p>
            <a:pPr marL="109728" indent="0">
              <a:buNone/>
            </a:pPr>
            <a:r>
              <a:rPr lang="en-US" b="1" u="sng" dirty="0" smtClean="0"/>
              <a:t>Parameters</a:t>
            </a:r>
          </a:p>
          <a:p>
            <a:pPr marL="109728" indent="0">
              <a:buNone/>
            </a:pPr>
            <a:r>
              <a:rPr lang="en-US" dirty="0" smtClean="0"/>
              <a:t>master- This represents the parent window.</a:t>
            </a:r>
          </a:p>
          <a:p>
            <a:pPr marL="109728" indent="0">
              <a:buNone/>
            </a:pPr>
            <a:r>
              <a:rPr lang="en-US" dirty="0"/>
              <a:t>o</a:t>
            </a:r>
            <a:r>
              <a:rPr lang="en-US" dirty="0" smtClean="0"/>
              <a:t>ptions – It contains list of most commonly used options for this widget.</a:t>
            </a:r>
            <a:endParaRPr lang="en-US" dirty="0"/>
          </a:p>
        </p:txBody>
      </p:sp>
      <p:sp>
        <p:nvSpPr>
          <p:cNvPr id="3" name="Title 2"/>
          <p:cNvSpPr>
            <a:spLocks noGrp="1"/>
          </p:cNvSpPr>
          <p:nvPr>
            <p:ph type="title"/>
          </p:nvPr>
        </p:nvSpPr>
        <p:spPr/>
        <p:txBody>
          <a:bodyPr/>
          <a:lstStyle/>
          <a:p>
            <a:r>
              <a:rPr lang="en-US" dirty="0" err="1" smtClean="0"/>
              <a:t>Listbox</a:t>
            </a:r>
            <a:endParaRPr lang="en-US" dirty="0"/>
          </a:p>
        </p:txBody>
      </p:sp>
    </p:spTree>
    <p:extLst>
      <p:ext uri="{BB962C8B-B14F-4D97-AF65-F5344CB8AC3E}">
        <p14:creationId xmlns="" xmlns:p14="http://schemas.microsoft.com/office/powerpoint/2010/main" val="1719145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886751302"/>
              </p:ext>
            </p:extLst>
          </p:nvPr>
        </p:nvGraphicFramePr>
        <p:xfrm>
          <a:off x="457200" y="1481138"/>
          <a:ext cx="8229600" cy="3090864"/>
        </p:xfrm>
        <a:graphic>
          <a:graphicData uri="http://schemas.openxmlformats.org/drawingml/2006/table">
            <a:tbl>
              <a:tblPr firstRow="1" bandRow="1">
                <a:tableStyleId>{5C22544A-7EE6-4342-B048-85BDC9FD1C3A}</a:tableStyleId>
              </a:tblPr>
              <a:tblGrid>
                <a:gridCol w="1143000"/>
                <a:gridCol w="7086600"/>
              </a:tblGrid>
              <a:tr h="441552">
                <a:tc>
                  <a:txBody>
                    <a:bodyPr/>
                    <a:lstStyle/>
                    <a:p>
                      <a:r>
                        <a:rPr lang="en-US" dirty="0" smtClean="0"/>
                        <a:t>Options</a:t>
                      </a:r>
                      <a:endParaRPr lang="en-US" dirty="0"/>
                    </a:p>
                  </a:txBody>
                  <a:tcPr/>
                </a:tc>
                <a:tc>
                  <a:txBody>
                    <a:bodyPr/>
                    <a:lstStyle/>
                    <a:p>
                      <a:pPr algn="ctr"/>
                      <a:r>
                        <a:rPr lang="en-US" dirty="0" smtClean="0"/>
                        <a:t>Description</a:t>
                      </a:r>
                      <a:endParaRPr lang="en-US" dirty="0"/>
                    </a:p>
                  </a:txBody>
                  <a:tcPr/>
                </a:tc>
              </a:tr>
              <a:tr h="441552">
                <a:tc>
                  <a:txBody>
                    <a:bodyPr/>
                    <a:lstStyle/>
                    <a:p>
                      <a:r>
                        <a:rPr lang="en-US" dirty="0" err="1" smtClean="0"/>
                        <a:t>bg</a:t>
                      </a:r>
                      <a:endParaRPr lang="en-US" dirty="0"/>
                    </a:p>
                  </a:txBody>
                  <a:tcPr/>
                </a:tc>
                <a:tc>
                  <a:txBody>
                    <a:bodyPr/>
                    <a:lstStyle/>
                    <a:p>
                      <a:r>
                        <a:rPr lang="en-US" sz="1400" dirty="0" smtClean="0"/>
                        <a:t>The normal background color displayed behind the label and indicator</a:t>
                      </a:r>
                      <a:endParaRPr lang="en-US" sz="1400" dirty="0"/>
                    </a:p>
                  </a:txBody>
                  <a:tcPr/>
                </a:tc>
              </a:tr>
              <a:tr h="441552">
                <a:tc>
                  <a:txBody>
                    <a:bodyPr/>
                    <a:lstStyle/>
                    <a:p>
                      <a:r>
                        <a:rPr lang="en-US" dirty="0" err="1" smtClean="0"/>
                        <a:t>bd</a:t>
                      </a:r>
                      <a:endParaRPr lang="en-US" dirty="0"/>
                    </a:p>
                  </a:txBody>
                  <a:tcPr/>
                </a:tc>
                <a:tc>
                  <a:txBody>
                    <a:bodyPr/>
                    <a:lstStyle/>
                    <a:p>
                      <a:r>
                        <a:rPr lang="en-US" sz="1600" dirty="0" smtClean="0"/>
                        <a:t>The size of the border</a:t>
                      </a:r>
                      <a:r>
                        <a:rPr lang="en-US" sz="1600" baseline="0" dirty="0" smtClean="0"/>
                        <a:t> around the indicator. Default is 2 pixels.</a:t>
                      </a:r>
                      <a:endParaRPr lang="en-US" sz="1600" dirty="0"/>
                    </a:p>
                  </a:txBody>
                  <a:tcPr/>
                </a:tc>
              </a:tr>
              <a:tr h="441552">
                <a:tc>
                  <a:txBody>
                    <a:bodyPr/>
                    <a:lstStyle/>
                    <a:p>
                      <a:r>
                        <a:rPr lang="en-US" dirty="0" smtClean="0"/>
                        <a:t>cursor</a:t>
                      </a:r>
                      <a:endParaRPr lang="en-US" dirty="0"/>
                    </a:p>
                  </a:txBody>
                  <a:tcPr/>
                </a:tc>
                <a:tc>
                  <a:txBody>
                    <a:bodyPr/>
                    <a:lstStyle/>
                    <a:p>
                      <a:r>
                        <a:rPr lang="en-US" dirty="0" smtClean="0"/>
                        <a:t>The cursor that appears when the mouse is over the </a:t>
                      </a:r>
                      <a:r>
                        <a:rPr lang="en-US" dirty="0" err="1" smtClean="0"/>
                        <a:t>listbox</a:t>
                      </a:r>
                      <a:r>
                        <a:rPr lang="en-US" dirty="0" smtClean="0"/>
                        <a:t>.</a:t>
                      </a:r>
                      <a:endParaRPr lang="en-US" dirty="0"/>
                    </a:p>
                  </a:txBody>
                  <a:tcPr/>
                </a:tc>
              </a:tr>
              <a:tr h="441552">
                <a:tc>
                  <a:txBody>
                    <a:bodyPr/>
                    <a:lstStyle/>
                    <a:p>
                      <a:r>
                        <a:rPr lang="en-US" dirty="0" smtClean="0"/>
                        <a:t>font</a:t>
                      </a:r>
                      <a:endParaRPr lang="en-US" dirty="0"/>
                    </a:p>
                  </a:txBody>
                  <a:tcPr/>
                </a:tc>
                <a:tc>
                  <a:txBody>
                    <a:bodyPr/>
                    <a:lstStyle/>
                    <a:p>
                      <a:r>
                        <a:rPr lang="en-US" dirty="0" smtClean="0"/>
                        <a:t>The font used for the text in the </a:t>
                      </a:r>
                      <a:r>
                        <a:rPr lang="en-US" dirty="0" err="1" smtClean="0"/>
                        <a:t>listbox</a:t>
                      </a:r>
                      <a:r>
                        <a:rPr lang="en-US" dirty="0" smtClean="0"/>
                        <a:t>.</a:t>
                      </a:r>
                      <a:endParaRPr lang="en-US" dirty="0"/>
                    </a:p>
                  </a:txBody>
                  <a:tcPr/>
                </a:tc>
              </a:tr>
              <a:tr h="441552">
                <a:tc>
                  <a:txBody>
                    <a:bodyPr/>
                    <a:lstStyle/>
                    <a:p>
                      <a:r>
                        <a:rPr lang="en-US" dirty="0" smtClean="0"/>
                        <a:t>fg</a:t>
                      </a:r>
                      <a:endParaRPr lang="en-US" dirty="0"/>
                    </a:p>
                  </a:txBody>
                  <a:tcPr/>
                </a:tc>
                <a:tc>
                  <a:txBody>
                    <a:bodyPr/>
                    <a:lstStyle/>
                    <a:p>
                      <a:r>
                        <a:rPr lang="en-US" dirty="0" smtClean="0"/>
                        <a:t>The color used for the text in the </a:t>
                      </a:r>
                      <a:r>
                        <a:rPr lang="en-US" dirty="0" err="1" smtClean="0"/>
                        <a:t>listbox</a:t>
                      </a:r>
                      <a:r>
                        <a:rPr lang="en-US" dirty="0" smtClean="0"/>
                        <a:t>.</a:t>
                      </a:r>
                      <a:endParaRPr lang="en-US" dirty="0"/>
                    </a:p>
                  </a:txBody>
                  <a:tcPr/>
                </a:tc>
              </a:tr>
              <a:tr h="441552">
                <a:tc>
                  <a:txBody>
                    <a:bodyPr/>
                    <a:lstStyle/>
                    <a:p>
                      <a:r>
                        <a:rPr lang="en-US" dirty="0" smtClean="0"/>
                        <a:t>height</a:t>
                      </a:r>
                      <a:endParaRPr lang="en-US" dirty="0"/>
                    </a:p>
                  </a:txBody>
                  <a:tcPr/>
                </a:tc>
                <a:tc>
                  <a:txBody>
                    <a:bodyPr/>
                    <a:lstStyle/>
                    <a:p>
                      <a:r>
                        <a:rPr lang="en-US" dirty="0" smtClean="0"/>
                        <a:t>Number of lines shown in the </a:t>
                      </a:r>
                      <a:r>
                        <a:rPr lang="en-US" dirty="0" err="1" smtClean="0"/>
                        <a:t>listbox</a:t>
                      </a:r>
                      <a:r>
                        <a:rPr lang="en-US" dirty="0" smtClean="0"/>
                        <a:t>.</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67396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823764237"/>
              </p:ext>
            </p:extLst>
          </p:nvPr>
        </p:nvGraphicFramePr>
        <p:xfrm>
          <a:off x="457200" y="1481138"/>
          <a:ext cx="8229600" cy="404368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Option</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highlightcolor</a:t>
                      </a:r>
                      <a:endParaRPr lang="en-US" dirty="0"/>
                    </a:p>
                  </a:txBody>
                  <a:tcPr/>
                </a:tc>
                <a:tc>
                  <a:txBody>
                    <a:bodyPr/>
                    <a:lstStyle/>
                    <a:p>
                      <a:r>
                        <a:rPr lang="en-US" sz="1400" dirty="0" smtClean="0"/>
                        <a:t>Color shown in the focus highlight when the widget</a:t>
                      </a:r>
                      <a:r>
                        <a:rPr lang="en-US" sz="1400" baseline="0" dirty="0" smtClean="0"/>
                        <a:t> has the focus</a:t>
                      </a:r>
                      <a:endParaRPr lang="en-US" sz="1400" dirty="0"/>
                    </a:p>
                  </a:txBody>
                  <a:tcPr/>
                </a:tc>
              </a:tr>
              <a:tr h="370840">
                <a:tc>
                  <a:txBody>
                    <a:bodyPr/>
                    <a:lstStyle/>
                    <a:p>
                      <a:r>
                        <a:rPr lang="en-US" sz="1600" dirty="0" err="1" smtClean="0"/>
                        <a:t>highlightthickness</a:t>
                      </a:r>
                      <a:endParaRPr lang="en-US" sz="1600" dirty="0"/>
                    </a:p>
                  </a:txBody>
                  <a:tcPr/>
                </a:tc>
                <a:tc>
                  <a:txBody>
                    <a:bodyPr/>
                    <a:lstStyle/>
                    <a:p>
                      <a:r>
                        <a:rPr lang="en-US" dirty="0" smtClean="0"/>
                        <a:t>Thickness of the focus</a:t>
                      </a:r>
                      <a:r>
                        <a:rPr lang="en-US" baseline="0" dirty="0" smtClean="0"/>
                        <a:t> highlight</a:t>
                      </a:r>
                      <a:endParaRPr lang="en-US" dirty="0"/>
                    </a:p>
                  </a:txBody>
                  <a:tcPr/>
                </a:tc>
              </a:tr>
              <a:tr h="370840">
                <a:tc>
                  <a:txBody>
                    <a:bodyPr/>
                    <a:lstStyle/>
                    <a:p>
                      <a:r>
                        <a:rPr lang="en-US" dirty="0" smtClean="0"/>
                        <a:t>relief</a:t>
                      </a:r>
                      <a:endParaRPr lang="en-US" dirty="0"/>
                    </a:p>
                  </a:txBody>
                  <a:tcPr/>
                </a:tc>
                <a:tc>
                  <a:txBody>
                    <a:bodyPr/>
                    <a:lstStyle/>
                    <a:p>
                      <a:r>
                        <a:rPr lang="en-US" dirty="0" smtClean="0"/>
                        <a:t>Selects three-dimensional border shading effects. The default is SUNKEN.</a:t>
                      </a:r>
                      <a:endParaRPr lang="en-US" dirty="0"/>
                    </a:p>
                  </a:txBody>
                  <a:tcPr/>
                </a:tc>
              </a:tr>
              <a:tr h="370840">
                <a:tc>
                  <a:txBody>
                    <a:bodyPr/>
                    <a:lstStyle/>
                    <a:p>
                      <a:r>
                        <a:rPr lang="en-US" dirty="0" err="1" smtClean="0"/>
                        <a:t>selectbackground</a:t>
                      </a:r>
                      <a:endParaRPr lang="en-US" dirty="0"/>
                    </a:p>
                  </a:txBody>
                  <a:tcPr/>
                </a:tc>
                <a:tc>
                  <a:txBody>
                    <a:bodyPr/>
                    <a:lstStyle/>
                    <a:p>
                      <a:r>
                        <a:rPr lang="en-US" sz="1600" dirty="0" smtClean="0"/>
                        <a:t>The background color to use displaying selected text.</a:t>
                      </a:r>
                      <a:endParaRPr lang="en-US" sz="1600" dirty="0"/>
                    </a:p>
                  </a:txBody>
                  <a:tcPr/>
                </a:tc>
              </a:tr>
              <a:tr h="370840">
                <a:tc>
                  <a:txBody>
                    <a:bodyPr/>
                    <a:lstStyle/>
                    <a:p>
                      <a:r>
                        <a:rPr lang="en-US" dirty="0" err="1" smtClean="0"/>
                        <a:t>selectmode</a:t>
                      </a:r>
                      <a:endParaRPr lang="en-US" dirty="0"/>
                    </a:p>
                  </a:txBody>
                  <a:tcPr/>
                </a:tc>
                <a:tc>
                  <a:txBody>
                    <a:bodyPr/>
                    <a:lstStyle/>
                    <a:p>
                      <a:r>
                        <a:rPr lang="en-US" dirty="0" smtClean="0"/>
                        <a:t>Determines how many items can be selected and</a:t>
                      </a:r>
                      <a:r>
                        <a:rPr lang="en-US" baseline="0" dirty="0" smtClean="0"/>
                        <a:t> how mouse drags affect the selection</a:t>
                      </a:r>
                      <a:endParaRPr lang="en-US" dirty="0"/>
                    </a:p>
                  </a:txBody>
                  <a:tcPr/>
                </a:tc>
              </a:tr>
              <a:tr h="370840">
                <a:tc>
                  <a:txBody>
                    <a:bodyPr/>
                    <a:lstStyle/>
                    <a:p>
                      <a:r>
                        <a:rPr lang="en-US" dirty="0" smtClean="0"/>
                        <a:t>width</a:t>
                      </a:r>
                      <a:endParaRPr lang="en-US" dirty="0"/>
                    </a:p>
                  </a:txBody>
                  <a:tcPr/>
                </a:tc>
                <a:tc>
                  <a:txBody>
                    <a:bodyPr/>
                    <a:lstStyle/>
                    <a:p>
                      <a:r>
                        <a:rPr lang="en-US" dirty="0" smtClean="0"/>
                        <a:t>The width of the widget in characters. The default is 20</a:t>
                      </a:r>
                      <a:endParaRPr lang="en-US" dirty="0"/>
                    </a:p>
                  </a:txBody>
                  <a:tcPr/>
                </a:tc>
              </a:tr>
              <a:tr h="370840">
                <a:tc>
                  <a:txBody>
                    <a:bodyPr/>
                    <a:lstStyle/>
                    <a:p>
                      <a:r>
                        <a:rPr lang="en-US" dirty="0" err="1" smtClean="0"/>
                        <a:t>xscrollcommand</a:t>
                      </a:r>
                      <a:endParaRPr lang="en-US" dirty="0"/>
                    </a:p>
                  </a:txBody>
                  <a:tcPr/>
                </a:tc>
                <a:tc>
                  <a:txBody>
                    <a:bodyPr/>
                    <a:lstStyle/>
                    <a:p>
                      <a:r>
                        <a:rPr lang="en-US" dirty="0" smtClean="0"/>
                        <a:t>If user</a:t>
                      </a:r>
                      <a:r>
                        <a:rPr lang="en-US" baseline="0" dirty="0" smtClean="0"/>
                        <a:t> is allowed to scroll the </a:t>
                      </a:r>
                      <a:r>
                        <a:rPr lang="en-US" baseline="0" dirty="0" err="1" smtClean="0"/>
                        <a:t>listbox</a:t>
                      </a:r>
                      <a:r>
                        <a:rPr lang="en-US" baseline="0" dirty="0" smtClean="0"/>
                        <a:t> horizontally, link </a:t>
                      </a:r>
                      <a:r>
                        <a:rPr lang="en-US" baseline="0" dirty="0" err="1" smtClean="0"/>
                        <a:t>listbox</a:t>
                      </a:r>
                      <a:r>
                        <a:rPr lang="en-US" baseline="0" dirty="0" smtClean="0"/>
                        <a:t> widget to a horizontal scrollbar</a:t>
                      </a:r>
                      <a:endParaRPr lang="en-US" dirty="0"/>
                    </a:p>
                  </a:txBody>
                  <a:tcPr/>
                </a:tc>
              </a:tr>
            </a:tbl>
          </a:graphicData>
        </a:graphic>
      </p:graphicFrame>
      <p:sp>
        <p:nvSpPr>
          <p:cNvPr id="3" name="Title 2"/>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913255171"/>
              </p:ext>
            </p:extLst>
          </p:nvPr>
        </p:nvGraphicFramePr>
        <p:xfrm>
          <a:off x="457200" y="5562600"/>
          <a:ext cx="8229600" cy="91440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yscrollcommand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user</a:t>
                      </a:r>
                      <a:r>
                        <a:rPr lang="en-US" baseline="0" dirty="0" smtClean="0"/>
                        <a:t> is allowed to scroll the </a:t>
                      </a:r>
                      <a:r>
                        <a:rPr lang="en-US" baseline="0" dirty="0" err="1" smtClean="0"/>
                        <a:t>listbox</a:t>
                      </a:r>
                      <a:r>
                        <a:rPr lang="en-US" baseline="0" dirty="0" smtClean="0"/>
                        <a:t> vertically, link </a:t>
                      </a:r>
                      <a:r>
                        <a:rPr lang="en-US" baseline="0" dirty="0" err="1" smtClean="0"/>
                        <a:t>listbox</a:t>
                      </a:r>
                      <a:r>
                        <a:rPr lang="en-US" baseline="0" dirty="0" smtClean="0"/>
                        <a:t> widget to a vertical scrollbar</a:t>
                      </a:r>
                      <a:endParaRPr lang="en-US" dirty="0" smtClean="0"/>
                    </a:p>
                    <a:p>
                      <a:endParaRPr lang="en-US" dirty="0"/>
                    </a:p>
                  </a:txBody>
                  <a:tcPr/>
                </a:tc>
              </a:tr>
            </a:tbl>
          </a:graphicData>
        </a:graphic>
      </p:graphicFrame>
    </p:spTree>
    <p:extLst>
      <p:ext uri="{BB962C8B-B14F-4D97-AF65-F5344CB8AC3E}">
        <p14:creationId xmlns="" xmlns:p14="http://schemas.microsoft.com/office/powerpoint/2010/main" val="199768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import</a:t>
            </a:r>
            <a:r>
              <a:rPr lang="en-US" dirty="0" smtClean="0"/>
              <a:t> re  </a:t>
            </a:r>
          </a:p>
          <a:p>
            <a:pPr>
              <a:buNone/>
            </a:pPr>
            <a:r>
              <a:rPr lang="en-US" dirty="0" smtClean="0"/>
              <a:t>  </a:t>
            </a:r>
          </a:p>
          <a:p>
            <a:pPr>
              <a:buNone/>
            </a:pPr>
            <a:r>
              <a:rPr lang="en-US" dirty="0" err="1" smtClean="0"/>
              <a:t>str</a:t>
            </a:r>
            <a:r>
              <a:rPr lang="en-US" dirty="0" smtClean="0"/>
              <a:t> = "How are you. How is everything"  </a:t>
            </a:r>
          </a:p>
          <a:p>
            <a:pPr>
              <a:buNone/>
            </a:pPr>
            <a:r>
              <a:rPr lang="en-US" dirty="0" smtClean="0"/>
              <a:t>matches = </a:t>
            </a:r>
            <a:r>
              <a:rPr lang="en-US" dirty="0" err="1" smtClean="0"/>
              <a:t>re.findall</a:t>
            </a:r>
            <a:r>
              <a:rPr lang="en-US" dirty="0" smtClean="0"/>
              <a:t>("How", </a:t>
            </a:r>
            <a:r>
              <a:rPr lang="en-US" dirty="0" err="1" smtClean="0"/>
              <a:t>str</a:t>
            </a:r>
            <a:r>
              <a:rPr lang="en-US" dirty="0" smtClean="0"/>
              <a:t>)  </a:t>
            </a:r>
          </a:p>
          <a:p>
            <a:pPr>
              <a:buNone/>
            </a:pPr>
            <a:r>
              <a:rPr lang="en-US" b="1" dirty="0" smtClean="0"/>
              <a:t>print</a:t>
            </a:r>
            <a:r>
              <a:rPr lang="en-US" dirty="0" smtClean="0"/>
              <a:t>(matches)   </a:t>
            </a:r>
          </a:p>
          <a:p>
            <a:pPr>
              <a:buNone/>
            </a:pPr>
            <a:endParaRPr lang="en-US" b="1" dirty="0" smtClean="0">
              <a:latin typeface="Times New Roman" pitchFamily="18" charset="0"/>
              <a:cs typeface="Times New Roman" pitchFamily="18" charset="0"/>
            </a:endParaRPr>
          </a:p>
          <a:p>
            <a:pPr>
              <a:buNone/>
            </a:pPr>
            <a:r>
              <a:rPr lang="en-US" b="1" u="sng" dirty="0" smtClean="0"/>
              <a:t>Output</a:t>
            </a:r>
          </a:p>
          <a:p>
            <a:pPr>
              <a:buNone/>
            </a:pPr>
            <a:r>
              <a:rPr lang="en-US" dirty="0" smtClean="0"/>
              <a:t>['How', 'How']</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t>The </a:t>
            </a:r>
            <a:r>
              <a:rPr lang="en-US" b="0" dirty="0" err="1" smtClean="0"/>
              <a:t>findall</a:t>
            </a:r>
            <a:r>
              <a:rPr lang="en-US" b="0" dirty="0" smtClean="0"/>
              <a:t>() function</a:t>
            </a:r>
            <a:endParaRPr lang="en-US" b="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smtClean="0"/>
              <a:t>Methods</a:t>
            </a:r>
          </a:p>
          <a:p>
            <a:pPr marL="109728" indent="0">
              <a:buNone/>
            </a:pPr>
            <a:r>
              <a:rPr lang="en-US" b="1" dirty="0" smtClean="0"/>
              <a:t>activate(index)</a:t>
            </a:r>
            <a:r>
              <a:rPr lang="en-US" dirty="0" smtClean="0"/>
              <a:t> – Selects the line specified by the given index.</a:t>
            </a:r>
          </a:p>
          <a:p>
            <a:pPr marL="109728" indent="0">
              <a:buNone/>
            </a:pPr>
            <a:r>
              <a:rPr lang="en-US" b="1" dirty="0" err="1"/>
              <a:t>c</a:t>
            </a:r>
            <a:r>
              <a:rPr lang="en-US" b="1" dirty="0" err="1" smtClean="0"/>
              <a:t>urselection</a:t>
            </a:r>
            <a:r>
              <a:rPr lang="en-US" b="1" dirty="0" smtClean="0"/>
              <a:t>()</a:t>
            </a:r>
            <a:r>
              <a:rPr lang="en-US" dirty="0" smtClean="0"/>
              <a:t> – Returns a tuple containing line numbers of selected </a:t>
            </a:r>
            <a:r>
              <a:rPr lang="en-US" dirty="0" err="1" smtClean="0"/>
              <a:t>elementor</a:t>
            </a:r>
            <a:r>
              <a:rPr lang="en-US" dirty="0" smtClean="0"/>
              <a:t> elements counting from 0</a:t>
            </a:r>
          </a:p>
          <a:p>
            <a:pPr marL="109728" indent="0">
              <a:buNone/>
            </a:pPr>
            <a:r>
              <a:rPr lang="en-US" b="1" dirty="0" smtClean="0"/>
              <a:t>delete(</a:t>
            </a:r>
            <a:r>
              <a:rPr lang="en-US" b="1" dirty="0" err="1" smtClean="0"/>
              <a:t>first,last</a:t>
            </a:r>
            <a:r>
              <a:rPr lang="en-US" b="1" dirty="0" smtClean="0"/>
              <a:t>=None)</a:t>
            </a:r>
            <a:r>
              <a:rPr lang="en-US" dirty="0" smtClean="0"/>
              <a:t> –Deletes lines whose indices are in range[</a:t>
            </a:r>
            <a:r>
              <a:rPr lang="en-US" dirty="0" err="1" smtClean="0"/>
              <a:t>first,last</a:t>
            </a:r>
            <a:r>
              <a:rPr lang="en-US" dirty="0" smtClean="0"/>
              <a:t>].</a:t>
            </a:r>
          </a:p>
          <a:p>
            <a:pPr marL="109728" indent="0">
              <a:buNone/>
            </a:pPr>
            <a:r>
              <a:rPr lang="en-US" b="1" dirty="0" smtClean="0"/>
              <a:t>get(</a:t>
            </a:r>
            <a:r>
              <a:rPr lang="en-US" b="1" dirty="0" err="1" smtClean="0"/>
              <a:t>first,last</a:t>
            </a:r>
            <a:r>
              <a:rPr lang="en-US" b="1" dirty="0" smtClean="0"/>
              <a:t>=None)</a:t>
            </a:r>
            <a:r>
              <a:rPr lang="en-US" dirty="0" smtClean="0"/>
              <a:t> – Returns a tuple containing text of lines with indices from first to last, inclusive.</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350424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i</a:t>
            </a:r>
            <a:r>
              <a:rPr lang="en-US" b="1" dirty="0" smtClean="0"/>
              <a:t>ndex(</a:t>
            </a:r>
            <a:r>
              <a:rPr lang="en-US" b="1" dirty="0" err="1" smtClean="0"/>
              <a:t>i</a:t>
            </a:r>
            <a:r>
              <a:rPr lang="en-US" b="1" dirty="0" smtClean="0"/>
              <a:t>)</a:t>
            </a:r>
            <a:r>
              <a:rPr lang="en-US" dirty="0" smtClean="0"/>
              <a:t> –If possible, positions the visible part of the </a:t>
            </a:r>
            <a:r>
              <a:rPr lang="en-US" dirty="0" err="1" smtClean="0"/>
              <a:t>listbox</a:t>
            </a:r>
            <a:r>
              <a:rPr lang="en-US" dirty="0" smtClean="0"/>
              <a:t> so that line containing index </a:t>
            </a:r>
            <a:r>
              <a:rPr lang="en-US" dirty="0" err="1" smtClean="0"/>
              <a:t>i</a:t>
            </a:r>
            <a:r>
              <a:rPr lang="en-US" dirty="0" smtClean="0"/>
              <a:t> is at the top of the widget.</a:t>
            </a:r>
          </a:p>
          <a:p>
            <a:r>
              <a:rPr lang="en-US" b="1" dirty="0" smtClean="0"/>
              <a:t>insert(index,*elements) </a:t>
            </a:r>
            <a:r>
              <a:rPr lang="en-US" dirty="0" smtClean="0"/>
              <a:t>– Insert one or more new lines into the </a:t>
            </a:r>
            <a:r>
              <a:rPr lang="en-US" dirty="0" err="1" smtClean="0"/>
              <a:t>listbox</a:t>
            </a:r>
            <a:r>
              <a:rPr lang="en-US" dirty="0" smtClean="0"/>
              <a:t> before the line specified by index.</a:t>
            </a:r>
          </a:p>
          <a:p>
            <a:r>
              <a:rPr lang="en-US" b="1" dirty="0" smtClean="0"/>
              <a:t>nearest(y)</a:t>
            </a:r>
            <a:r>
              <a:rPr lang="en-US" dirty="0" smtClean="0"/>
              <a:t>- Return the index of the visible line closest to the y-coordinate y relative to the </a:t>
            </a:r>
            <a:r>
              <a:rPr lang="en-US" dirty="0" err="1" smtClean="0"/>
              <a:t>listbox</a:t>
            </a:r>
            <a:r>
              <a:rPr lang="en-US" dirty="0" smtClean="0"/>
              <a:t> widget.</a:t>
            </a:r>
          </a:p>
          <a:p>
            <a:r>
              <a:rPr lang="en-US" b="1" dirty="0" smtClean="0"/>
              <a:t>see(index)</a:t>
            </a:r>
            <a:r>
              <a:rPr lang="en-US" dirty="0" smtClean="0"/>
              <a:t> – Adjust the position of the </a:t>
            </a:r>
            <a:r>
              <a:rPr lang="en-US" dirty="0" err="1" smtClean="0"/>
              <a:t>listbox</a:t>
            </a:r>
            <a:r>
              <a:rPr lang="en-US" dirty="0" smtClean="0"/>
              <a:t> so that the line referred to by index is visible.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372076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t>
            </a:r>
            <a:r>
              <a:rPr lang="en-US" b="1" dirty="0" smtClean="0"/>
              <a:t>ize()</a:t>
            </a:r>
            <a:r>
              <a:rPr lang="en-US" dirty="0" smtClean="0"/>
              <a:t>- Returns the number of lines in the </a:t>
            </a:r>
            <a:r>
              <a:rPr lang="en-US" dirty="0" err="1" smtClean="0"/>
              <a:t>listbox</a:t>
            </a:r>
            <a:endParaRPr lang="en-US" dirty="0" smtClean="0"/>
          </a:p>
          <a:p>
            <a:r>
              <a:rPr lang="en-US" b="1" dirty="0" err="1"/>
              <a:t>x</a:t>
            </a:r>
            <a:r>
              <a:rPr lang="en-US" b="1" dirty="0" err="1" smtClean="0"/>
              <a:t>view</a:t>
            </a:r>
            <a:r>
              <a:rPr lang="en-US" b="1" dirty="0" smtClean="0"/>
              <a:t>() </a:t>
            </a:r>
            <a:r>
              <a:rPr lang="en-US" dirty="0" smtClean="0"/>
              <a:t>– To make the </a:t>
            </a:r>
            <a:r>
              <a:rPr lang="en-US" dirty="0" err="1" smtClean="0"/>
              <a:t>listbox</a:t>
            </a:r>
            <a:r>
              <a:rPr lang="en-US" dirty="0" smtClean="0"/>
              <a:t> horizontally </a:t>
            </a:r>
            <a:r>
              <a:rPr lang="en-US" dirty="0" err="1" smtClean="0"/>
              <a:t>scrollable,set</a:t>
            </a:r>
            <a:r>
              <a:rPr lang="en-US" dirty="0" smtClean="0"/>
              <a:t> the command option of the associated horizontal scrollbar to this method.</a:t>
            </a:r>
          </a:p>
          <a:p>
            <a:r>
              <a:rPr lang="en-US" b="1" dirty="0" err="1"/>
              <a:t>y</a:t>
            </a:r>
            <a:r>
              <a:rPr lang="en-US" b="1" dirty="0" err="1" smtClean="0"/>
              <a:t>view</a:t>
            </a:r>
            <a:r>
              <a:rPr lang="en-US" b="1" dirty="0" smtClean="0"/>
              <a:t>() </a:t>
            </a:r>
            <a:r>
              <a:rPr lang="en-US" dirty="0" smtClean="0"/>
              <a:t>- </a:t>
            </a:r>
            <a:r>
              <a:rPr lang="en-US" dirty="0"/>
              <a:t>To make the </a:t>
            </a:r>
            <a:r>
              <a:rPr lang="en-US" dirty="0" err="1"/>
              <a:t>listbox</a:t>
            </a:r>
            <a:r>
              <a:rPr lang="en-US" dirty="0"/>
              <a:t> </a:t>
            </a:r>
            <a:r>
              <a:rPr lang="en-US" dirty="0" smtClean="0"/>
              <a:t>vertically </a:t>
            </a:r>
            <a:r>
              <a:rPr lang="en-US" dirty="0" err="1"/>
              <a:t>scrollable,set</a:t>
            </a:r>
            <a:r>
              <a:rPr lang="en-US" dirty="0"/>
              <a:t> the command option of the associated </a:t>
            </a:r>
            <a:r>
              <a:rPr lang="en-US" dirty="0" smtClean="0"/>
              <a:t>vertical </a:t>
            </a:r>
            <a:r>
              <a:rPr lang="en-US" dirty="0"/>
              <a:t>scrollbar to this method.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291443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109728" indent="0">
              <a:buNone/>
            </a:pPr>
            <a:r>
              <a:rPr lang="en-US" sz="7200" dirty="0"/>
              <a:t>f</a:t>
            </a:r>
            <a:r>
              <a:rPr lang="en-US" sz="7200" dirty="0" smtClean="0"/>
              <a:t>rom </a:t>
            </a:r>
            <a:r>
              <a:rPr lang="en-US" sz="7200" dirty="0" err="1" smtClean="0"/>
              <a:t>tkinter</a:t>
            </a:r>
            <a:r>
              <a:rPr lang="en-US" sz="7200" dirty="0" smtClean="0"/>
              <a:t> import *</a:t>
            </a:r>
          </a:p>
          <a:p>
            <a:pPr marL="109728" indent="0">
              <a:buNone/>
            </a:pPr>
            <a:r>
              <a:rPr lang="en-US" sz="7200" dirty="0" smtClean="0"/>
              <a:t>import </a:t>
            </a:r>
            <a:r>
              <a:rPr lang="en-US" sz="7200" dirty="0" err="1" smtClean="0"/>
              <a:t>tkMessageBox</a:t>
            </a:r>
            <a:endParaRPr lang="en-US" sz="7200" dirty="0" smtClean="0"/>
          </a:p>
          <a:p>
            <a:pPr marL="109728" indent="0">
              <a:buNone/>
            </a:pPr>
            <a:r>
              <a:rPr lang="en-US" sz="7200" dirty="0" smtClean="0"/>
              <a:t>import </a:t>
            </a:r>
            <a:r>
              <a:rPr lang="en-US" sz="7200" dirty="0" err="1" smtClean="0"/>
              <a:t>tkinter</a:t>
            </a:r>
            <a:endParaRPr lang="en-US" sz="7200" dirty="0" smtClean="0"/>
          </a:p>
          <a:p>
            <a:pPr marL="109728" indent="0">
              <a:buNone/>
            </a:pPr>
            <a:endParaRPr lang="en-US" sz="7200" dirty="0"/>
          </a:p>
          <a:p>
            <a:pPr marL="109728" indent="0">
              <a:buNone/>
            </a:pPr>
            <a:r>
              <a:rPr lang="en-US" sz="7200" dirty="0" smtClean="0"/>
              <a:t>top =</a:t>
            </a:r>
            <a:r>
              <a:rPr lang="en-US" sz="7200" dirty="0" err="1" smtClean="0"/>
              <a:t>Tk</a:t>
            </a:r>
            <a:r>
              <a:rPr lang="en-US" sz="7200" dirty="0" smtClean="0"/>
              <a:t>()</a:t>
            </a:r>
          </a:p>
          <a:p>
            <a:pPr marL="109728" indent="0">
              <a:buNone/>
            </a:pPr>
            <a:endParaRPr lang="en-US" sz="7200" dirty="0"/>
          </a:p>
          <a:p>
            <a:pPr marL="109728" indent="0">
              <a:buNone/>
            </a:pPr>
            <a:r>
              <a:rPr lang="en-US" sz="7200" dirty="0" smtClean="0"/>
              <a:t>Lb1 = </a:t>
            </a:r>
            <a:r>
              <a:rPr lang="en-US" sz="7200" dirty="0" err="1" smtClean="0"/>
              <a:t>Listbox</a:t>
            </a:r>
            <a:r>
              <a:rPr lang="en-US" sz="7200" dirty="0" smtClean="0"/>
              <a:t>(top)</a:t>
            </a:r>
          </a:p>
          <a:p>
            <a:pPr marL="109728" indent="0">
              <a:buNone/>
            </a:pPr>
            <a:r>
              <a:rPr lang="en-US" sz="7200" dirty="0" smtClean="0"/>
              <a:t>Lb1.insert(1, “Python”)</a:t>
            </a:r>
          </a:p>
          <a:p>
            <a:pPr marL="109728" indent="0">
              <a:buNone/>
            </a:pPr>
            <a:r>
              <a:rPr lang="en-US" sz="7200" dirty="0" smtClean="0"/>
              <a:t>Lb1.insert(2, “Perl”)</a:t>
            </a:r>
          </a:p>
          <a:p>
            <a:pPr marL="109728" indent="0">
              <a:buNone/>
            </a:pPr>
            <a:r>
              <a:rPr lang="en-US" sz="7200" dirty="0" smtClean="0"/>
              <a:t>Lb1.insert(3, “C”)</a:t>
            </a:r>
          </a:p>
          <a:p>
            <a:pPr marL="109728" indent="0">
              <a:buNone/>
            </a:pPr>
            <a:r>
              <a:rPr lang="en-US" sz="7200" dirty="0" smtClean="0"/>
              <a:t>Lb1.insert(4, “PHP”)</a:t>
            </a:r>
          </a:p>
          <a:p>
            <a:pPr marL="109728" indent="0">
              <a:buNone/>
            </a:pPr>
            <a:r>
              <a:rPr lang="en-US" sz="7200" dirty="0" smtClean="0"/>
              <a:t>Lb1.insert(5, “JSP”)</a:t>
            </a:r>
          </a:p>
          <a:p>
            <a:pPr marL="109728" indent="0">
              <a:buNone/>
            </a:pPr>
            <a:r>
              <a:rPr lang="en-US" sz="7200" dirty="0" smtClean="0"/>
              <a:t>Lb1.insert(6, “Ruby”)</a:t>
            </a:r>
          </a:p>
          <a:p>
            <a:pPr marL="109728" indent="0">
              <a:buNone/>
            </a:pPr>
            <a:endParaRPr lang="en-US" sz="7200" dirty="0"/>
          </a:p>
          <a:p>
            <a:pPr marL="109728" indent="0">
              <a:buNone/>
            </a:pPr>
            <a:r>
              <a:rPr lang="en-US" sz="7200" dirty="0" smtClean="0"/>
              <a:t>Lb1.pack()</a:t>
            </a:r>
          </a:p>
          <a:p>
            <a:pPr marL="109728" indent="0">
              <a:buNone/>
            </a:pPr>
            <a:r>
              <a:rPr lang="en-US" sz="7200" dirty="0" err="1" smtClean="0"/>
              <a:t>top.mainloop</a:t>
            </a:r>
            <a:r>
              <a:rPr lang="en-US" sz="7200" dirty="0" smtClean="0"/>
              <a:t>()</a:t>
            </a:r>
            <a:endParaRPr lang="en-US" sz="7200"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smtClean="0"/>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pic>
        <p:nvPicPr>
          <p:cNvPr id="4" name="Picture 3" descr="tklistbox.jpg"/>
          <p:cNvPicPr>
            <a:picLocks noChangeAspect="1"/>
          </p:cNvPicPr>
          <p:nvPr/>
        </p:nvPicPr>
        <p:blipFill>
          <a:blip r:embed="rId2"/>
          <a:stretch>
            <a:fillRect/>
          </a:stretch>
        </p:blipFill>
        <p:spPr>
          <a:xfrm>
            <a:off x="5029200" y="2209800"/>
            <a:ext cx="2667000" cy="2667000"/>
          </a:xfrm>
          <a:prstGeom prst="rect">
            <a:avLst/>
          </a:prstGeom>
        </p:spPr>
      </p:pic>
    </p:spTree>
    <p:extLst>
      <p:ext uri="{BB962C8B-B14F-4D97-AF65-F5344CB8AC3E}">
        <p14:creationId xmlns="" xmlns:p14="http://schemas.microsoft.com/office/powerpoint/2010/main" val="2057622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Text Widget is used where a user wants to insert multiline text fields.</a:t>
            </a:r>
          </a:p>
          <a:p>
            <a:r>
              <a:rPr lang="en-US" dirty="0" smtClean="0"/>
              <a:t>This widget can be used for a variety of applications where the multiline text is required such as messaging, sending information or displaying information.</a:t>
            </a:r>
          </a:p>
          <a:p>
            <a:r>
              <a:rPr lang="en-US" dirty="0" smtClean="0"/>
              <a:t>We can insert media files such as images and links in Text widget.</a:t>
            </a:r>
            <a:endParaRPr lang="en-US" dirty="0"/>
          </a:p>
        </p:txBody>
      </p:sp>
      <p:sp>
        <p:nvSpPr>
          <p:cNvPr id="3" name="Title 2"/>
          <p:cNvSpPr>
            <a:spLocks noGrp="1"/>
          </p:cNvSpPr>
          <p:nvPr>
            <p:ph type="title"/>
          </p:nvPr>
        </p:nvSpPr>
        <p:spPr/>
        <p:txBody>
          <a:bodyPr/>
          <a:lstStyle/>
          <a:p>
            <a:r>
              <a:rPr lang="en-US" dirty="0" smtClean="0"/>
              <a:t>Text Widget</a:t>
            </a:r>
            <a:endParaRPr lang="en-US" dirty="0"/>
          </a:p>
        </p:txBody>
      </p:sp>
    </p:spTree>
    <p:extLst>
      <p:ext uri="{BB962C8B-B14F-4D97-AF65-F5344CB8AC3E}">
        <p14:creationId xmlns="" xmlns:p14="http://schemas.microsoft.com/office/powerpoint/2010/main" val="33750495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Syntax:</a:t>
            </a:r>
          </a:p>
          <a:p>
            <a:pPr marL="109728" indent="0">
              <a:buNone/>
            </a:pPr>
            <a:r>
              <a:rPr lang="en-US" dirty="0" smtClean="0"/>
              <a:t>T = Text(</a:t>
            </a:r>
            <a:r>
              <a:rPr lang="en-US" dirty="0" err="1" smtClean="0"/>
              <a:t>root,bg,fg,bd,height,width,font</a:t>
            </a:r>
            <a:r>
              <a:rPr lang="en-US"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26220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426585213"/>
              </p:ext>
            </p:extLst>
          </p:nvPr>
        </p:nvGraphicFramePr>
        <p:xfrm>
          <a:off x="838200" y="1432663"/>
          <a:ext cx="8077200" cy="3977640"/>
        </p:xfrm>
        <a:graphic>
          <a:graphicData uri="http://schemas.openxmlformats.org/drawingml/2006/table">
            <a:tbl>
              <a:tblPr firstRow="1" bandRow="1">
                <a:tableStyleId>{5C22544A-7EE6-4342-B048-85BDC9FD1C3A}</a:tableStyleId>
              </a:tblPr>
              <a:tblGrid>
                <a:gridCol w="1676400"/>
                <a:gridCol w="6400800"/>
              </a:tblGrid>
              <a:tr h="370840">
                <a:tc>
                  <a:txBody>
                    <a:bodyPr/>
                    <a:lstStyle/>
                    <a:p>
                      <a:r>
                        <a:rPr lang="en-US" dirty="0" smtClean="0"/>
                        <a:t>Parameters</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root</a:t>
                      </a:r>
                      <a:endParaRPr lang="en-US" dirty="0"/>
                    </a:p>
                  </a:txBody>
                  <a:tcPr/>
                </a:tc>
                <a:tc>
                  <a:txBody>
                    <a:bodyPr/>
                    <a:lstStyle/>
                    <a:p>
                      <a:r>
                        <a:rPr lang="en-US" dirty="0" smtClean="0"/>
                        <a:t>root window </a:t>
                      </a:r>
                      <a:endParaRPr lang="en-US" dirty="0"/>
                    </a:p>
                  </a:txBody>
                  <a:tcPr/>
                </a:tc>
              </a:tr>
              <a:tr h="370840">
                <a:tc>
                  <a:txBody>
                    <a:bodyPr/>
                    <a:lstStyle/>
                    <a:p>
                      <a:r>
                        <a:rPr lang="en-US" dirty="0" err="1" smtClean="0"/>
                        <a:t>bg</a:t>
                      </a:r>
                      <a:endParaRPr lang="en-US" dirty="0"/>
                    </a:p>
                  </a:txBody>
                  <a:tcPr/>
                </a:tc>
                <a:tc>
                  <a:txBody>
                    <a:bodyPr/>
                    <a:lstStyle/>
                    <a:p>
                      <a:r>
                        <a:rPr lang="en-US" dirty="0" smtClean="0"/>
                        <a:t>background </a:t>
                      </a:r>
                      <a:r>
                        <a:rPr lang="en-US" dirty="0" err="1" smtClean="0"/>
                        <a:t>colour</a:t>
                      </a:r>
                      <a:endParaRPr lang="en-US" dirty="0"/>
                    </a:p>
                  </a:txBody>
                  <a:tcPr/>
                </a:tc>
              </a:tr>
              <a:tr h="370840">
                <a:tc>
                  <a:txBody>
                    <a:bodyPr/>
                    <a:lstStyle/>
                    <a:p>
                      <a:r>
                        <a:rPr lang="en-US" dirty="0" err="1" smtClean="0"/>
                        <a:t>fg</a:t>
                      </a:r>
                      <a:endParaRPr lang="en-US" dirty="0"/>
                    </a:p>
                  </a:txBody>
                  <a:tcPr/>
                </a:tc>
                <a:tc>
                  <a:txBody>
                    <a:bodyPr/>
                    <a:lstStyle/>
                    <a:p>
                      <a:r>
                        <a:rPr lang="en-US" dirty="0" smtClean="0"/>
                        <a:t>foreground </a:t>
                      </a:r>
                      <a:r>
                        <a:rPr lang="en-US" dirty="0" err="1" smtClean="0"/>
                        <a:t>colour</a:t>
                      </a:r>
                      <a:endParaRPr lang="en-US" dirty="0"/>
                    </a:p>
                  </a:txBody>
                  <a:tcPr/>
                </a:tc>
              </a:tr>
              <a:tr h="370840">
                <a:tc>
                  <a:txBody>
                    <a:bodyPr/>
                    <a:lstStyle/>
                    <a:p>
                      <a:r>
                        <a:rPr lang="en-US" dirty="0" err="1" smtClean="0"/>
                        <a:t>bd</a:t>
                      </a:r>
                      <a:endParaRPr lang="en-US" dirty="0"/>
                    </a:p>
                  </a:txBody>
                  <a:tcPr/>
                </a:tc>
                <a:tc>
                  <a:txBody>
                    <a:bodyPr/>
                    <a:lstStyle/>
                    <a:p>
                      <a:r>
                        <a:rPr lang="en-US" dirty="0" smtClean="0"/>
                        <a:t>border of widget</a:t>
                      </a:r>
                      <a:endParaRPr lang="en-US" dirty="0"/>
                    </a:p>
                  </a:txBody>
                  <a:tcPr/>
                </a:tc>
              </a:tr>
              <a:tr h="370840">
                <a:tc>
                  <a:txBody>
                    <a:bodyPr/>
                    <a:lstStyle/>
                    <a:p>
                      <a:r>
                        <a:rPr lang="en-US" dirty="0" smtClean="0"/>
                        <a:t>height</a:t>
                      </a:r>
                      <a:endParaRPr lang="en-US" dirty="0"/>
                    </a:p>
                  </a:txBody>
                  <a:tcPr/>
                </a:tc>
                <a:tc>
                  <a:txBody>
                    <a:bodyPr/>
                    <a:lstStyle/>
                    <a:p>
                      <a:r>
                        <a:rPr lang="en-US" dirty="0" smtClean="0"/>
                        <a:t>height</a:t>
                      </a:r>
                      <a:r>
                        <a:rPr lang="en-US" baseline="0" dirty="0" smtClean="0"/>
                        <a:t> of the widget</a:t>
                      </a:r>
                      <a:endParaRPr lang="en-US" dirty="0"/>
                    </a:p>
                  </a:txBody>
                  <a:tcPr/>
                </a:tc>
              </a:tr>
              <a:tr h="370840">
                <a:tc>
                  <a:txBody>
                    <a:bodyPr/>
                    <a:lstStyle/>
                    <a:p>
                      <a:r>
                        <a:rPr lang="en-US" dirty="0" smtClean="0"/>
                        <a:t>width</a:t>
                      </a:r>
                      <a:endParaRPr lang="en-US" dirty="0"/>
                    </a:p>
                  </a:txBody>
                  <a:tcPr/>
                </a:tc>
                <a:tc>
                  <a:txBody>
                    <a:bodyPr/>
                    <a:lstStyle/>
                    <a:p>
                      <a:r>
                        <a:rPr lang="en-US" dirty="0" smtClean="0"/>
                        <a:t>width of the widget </a:t>
                      </a:r>
                      <a:endParaRPr lang="en-US" dirty="0"/>
                    </a:p>
                  </a:txBody>
                  <a:tcPr/>
                </a:tc>
              </a:tr>
              <a:tr h="370840">
                <a:tc>
                  <a:txBody>
                    <a:bodyPr/>
                    <a:lstStyle/>
                    <a:p>
                      <a:r>
                        <a:rPr lang="en-US" dirty="0" smtClean="0"/>
                        <a:t>font</a:t>
                      </a:r>
                      <a:endParaRPr lang="en-US" dirty="0"/>
                    </a:p>
                  </a:txBody>
                  <a:tcPr/>
                </a:tc>
                <a:tc>
                  <a:txBody>
                    <a:bodyPr/>
                    <a:lstStyle/>
                    <a:p>
                      <a:r>
                        <a:rPr lang="en-US" dirty="0" smtClean="0"/>
                        <a:t>Font type of the text</a:t>
                      </a:r>
                      <a:endParaRPr lang="en-US" dirty="0"/>
                    </a:p>
                  </a:txBody>
                  <a:tcPr/>
                </a:tc>
              </a:tr>
              <a:tr h="370840">
                <a:tc>
                  <a:txBody>
                    <a:bodyPr/>
                    <a:lstStyle/>
                    <a:p>
                      <a:r>
                        <a:rPr lang="en-US" dirty="0" smtClean="0"/>
                        <a:t>cursor</a:t>
                      </a:r>
                      <a:endParaRPr lang="en-US" dirty="0"/>
                    </a:p>
                  </a:txBody>
                  <a:tcPr/>
                </a:tc>
                <a:tc>
                  <a:txBody>
                    <a:bodyPr/>
                    <a:lstStyle/>
                    <a:p>
                      <a:r>
                        <a:rPr lang="en-US" dirty="0" smtClean="0"/>
                        <a:t>The type of the cursor to be used</a:t>
                      </a:r>
                      <a:endParaRPr lang="en-US" dirty="0"/>
                    </a:p>
                  </a:txBody>
                  <a:tcPr/>
                </a:tc>
              </a:tr>
              <a:tr h="370840">
                <a:tc>
                  <a:txBody>
                    <a:bodyPr/>
                    <a:lstStyle/>
                    <a:p>
                      <a:r>
                        <a:rPr lang="en-US" dirty="0" err="1" smtClean="0"/>
                        <a:t>insertofftime</a:t>
                      </a:r>
                      <a:endParaRPr lang="en-US" dirty="0"/>
                    </a:p>
                  </a:txBody>
                  <a:tcPr/>
                </a:tc>
                <a:tc>
                  <a:txBody>
                    <a:bodyPr/>
                    <a:lstStyle/>
                    <a:p>
                      <a:r>
                        <a:rPr lang="en-US" dirty="0" smtClean="0"/>
                        <a:t>The time in milliseconds for</a:t>
                      </a:r>
                      <a:r>
                        <a:rPr lang="en-US" baseline="0" dirty="0" smtClean="0"/>
                        <a:t> which the cursor blink is off</a:t>
                      </a:r>
                      <a:endParaRPr lang="en-US" dirty="0"/>
                    </a:p>
                  </a:txBody>
                  <a:tcPr/>
                </a:tc>
              </a:tr>
            </a:tbl>
          </a:graphicData>
        </a:graphic>
      </p:graphicFrame>
      <p:sp>
        <p:nvSpPr>
          <p:cNvPr id="3" name="Title 2"/>
          <p:cNvSpPr>
            <a:spLocks noGrp="1"/>
          </p:cNvSpPr>
          <p:nvPr>
            <p:ph type="title"/>
          </p:nvPr>
        </p:nvSpPr>
        <p:spPr/>
        <p:txBody>
          <a:bodyPr>
            <a:normAutofit/>
          </a:bodyPr>
          <a:lstStyle/>
          <a:p>
            <a:r>
              <a:rPr lang="en-US" sz="3600" dirty="0" smtClean="0"/>
              <a:t>Optional Parameters of Text Widget</a:t>
            </a:r>
            <a:endParaRPr lang="en-US" sz="3600" dirty="0"/>
          </a:p>
        </p:txBody>
      </p:sp>
    </p:spTree>
    <p:extLst>
      <p:ext uri="{BB962C8B-B14F-4D97-AF65-F5344CB8AC3E}">
        <p14:creationId xmlns="" xmlns:p14="http://schemas.microsoft.com/office/powerpoint/2010/main" val="20041948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888853935"/>
              </p:ext>
            </p:extLst>
          </p:nvPr>
        </p:nvGraphicFramePr>
        <p:xfrm>
          <a:off x="457200" y="1481138"/>
          <a:ext cx="8229600" cy="4516120"/>
        </p:xfrm>
        <a:graphic>
          <a:graphicData uri="http://schemas.openxmlformats.org/drawingml/2006/table">
            <a:tbl>
              <a:tblPr firstRow="1" bandRow="1">
                <a:tableStyleId>{5C22544A-7EE6-4342-B048-85BDC9FD1C3A}</a:tableStyleId>
              </a:tblPr>
              <a:tblGrid>
                <a:gridCol w="2286000"/>
                <a:gridCol w="5943600"/>
              </a:tblGrid>
              <a:tr h="370840">
                <a:tc>
                  <a:txBody>
                    <a:bodyPr/>
                    <a:lstStyle/>
                    <a:p>
                      <a:r>
                        <a:rPr lang="en-US" dirty="0" smtClean="0"/>
                        <a:t>Parameters</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insertontime</a:t>
                      </a:r>
                      <a:endParaRPr lang="en-US" dirty="0"/>
                    </a:p>
                  </a:txBody>
                  <a:tcPr/>
                </a:tc>
                <a:tc>
                  <a:txBody>
                    <a:bodyPr/>
                    <a:lstStyle/>
                    <a:p>
                      <a:r>
                        <a:rPr lang="en-US" dirty="0" smtClean="0"/>
                        <a:t>the time in milliseconds for which the cursor blink is on</a:t>
                      </a:r>
                      <a:endParaRPr lang="en-US" dirty="0"/>
                    </a:p>
                  </a:txBody>
                  <a:tcPr/>
                </a:tc>
              </a:tr>
              <a:tr h="370840">
                <a:tc>
                  <a:txBody>
                    <a:bodyPr/>
                    <a:lstStyle/>
                    <a:p>
                      <a:r>
                        <a:rPr lang="en-US" dirty="0" err="1" smtClean="0"/>
                        <a:t>padx</a:t>
                      </a:r>
                      <a:endParaRPr lang="en-US" dirty="0"/>
                    </a:p>
                  </a:txBody>
                  <a:tcPr/>
                </a:tc>
                <a:tc>
                  <a:txBody>
                    <a:bodyPr/>
                    <a:lstStyle/>
                    <a:p>
                      <a:r>
                        <a:rPr lang="en-US" dirty="0" smtClean="0"/>
                        <a:t>horizontal padding</a:t>
                      </a:r>
                      <a:r>
                        <a:rPr lang="en-US" baseline="0" dirty="0" smtClean="0"/>
                        <a:t> </a:t>
                      </a:r>
                      <a:endParaRPr lang="en-US" dirty="0"/>
                    </a:p>
                  </a:txBody>
                  <a:tcPr/>
                </a:tc>
              </a:tr>
              <a:tr h="370840">
                <a:tc>
                  <a:txBody>
                    <a:bodyPr/>
                    <a:lstStyle/>
                    <a:p>
                      <a:r>
                        <a:rPr lang="en-US" dirty="0" err="1" smtClean="0"/>
                        <a:t>pady</a:t>
                      </a:r>
                      <a:endParaRPr lang="en-US" dirty="0"/>
                    </a:p>
                  </a:txBody>
                  <a:tcPr/>
                </a:tc>
                <a:tc>
                  <a:txBody>
                    <a:bodyPr/>
                    <a:lstStyle/>
                    <a:p>
                      <a:r>
                        <a:rPr lang="en-US" dirty="0" smtClean="0"/>
                        <a:t>vertical padding</a:t>
                      </a:r>
                      <a:endParaRPr lang="en-US" dirty="0"/>
                    </a:p>
                  </a:txBody>
                  <a:tcPr/>
                </a:tc>
              </a:tr>
              <a:tr h="370840">
                <a:tc>
                  <a:txBody>
                    <a:bodyPr/>
                    <a:lstStyle/>
                    <a:p>
                      <a:r>
                        <a:rPr lang="en-US" dirty="0" smtClean="0"/>
                        <a:t>state</a:t>
                      </a:r>
                      <a:endParaRPr lang="en-US" dirty="0"/>
                    </a:p>
                  </a:txBody>
                  <a:tcPr/>
                </a:tc>
                <a:tc>
                  <a:txBody>
                    <a:bodyPr/>
                    <a:lstStyle/>
                    <a:p>
                      <a:r>
                        <a:rPr lang="en-US" dirty="0" smtClean="0"/>
                        <a:t>defines if the</a:t>
                      </a:r>
                      <a:r>
                        <a:rPr lang="en-US" baseline="0" dirty="0" smtClean="0"/>
                        <a:t> widget will be responsive to mouse or keyboards movements</a:t>
                      </a:r>
                      <a:r>
                        <a:rPr lang="en-US" dirty="0" smtClean="0"/>
                        <a:t> </a:t>
                      </a:r>
                      <a:endParaRPr lang="en-US" dirty="0"/>
                    </a:p>
                  </a:txBody>
                  <a:tcPr/>
                </a:tc>
              </a:tr>
              <a:tr h="370840">
                <a:tc>
                  <a:txBody>
                    <a:bodyPr/>
                    <a:lstStyle/>
                    <a:p>
                      <a:r>
                        <a:rPr lang="en-US" dirty="0" err="1" smtClean="0"/>
                        <a:t>highlightthickness</a:t>
                      </a:r>
                      <a:endParaRPr lang="en-US" dirty="0"/>
                    </a:p>
                  </a:txBody>
                  <a:tcPr/>
                </a:tc>
                <a:tc>
                  <a:txBody>
                    <a:bodyPr/>
                    <a:lstStyle/>
                    <a:p>
                      <a:r>
                        <a:rPr lang="en-US" dirty="0" smtClean="0"/>
                        <a:t>defines the thickness of the focus highlight </a:t>
                      </a:r>
                      <a:endParaRPr lang="en-US" dirty="0"/>
                    </a:p>
                  </a:txBody>
                  <a:tcPr/>
                </a:tc>
              </a:tr>
              <a:tr h="370840">
                <a:tc>
                  <a:txBody>
                    <a:bodyPr/>
                    <a:lstStyle/>
                    <a:p>
                      <a:r>
                        <a:rPr lang="en-US" dirty="0" err="1" smtClean="0"/>
                        <a:t>insertionwidth</a:t>
                      </a:r>
                      <a:endParaRPr lang="en-US" dirty="0"/>
                    </a:p>
                  </a:txBody>
                  <a:tcPr/>
                </a:tc>
                <a:tc>
                  <a:txBody>
                    <a:bodyPr/>
                    <a:lstStyle/>
                    <a:p>
                      <a:r>
                        <a:rPr lang="en-US" dirty="0" smtClean="0"/>
                        <a:t>defines the width of insertion character </a:t>
                      </a:r>
                      <a:endParaRPr lang="en-US" dirty="0"/>
                    </a:p>
                  </a:txBody>
                  <a:tcPr/>
                </a:tc>
              </a:tr>
              <a:tr h="370840">
                <a:tc>
                  <a:txBody>
                    <a:bodyPr/>
                    <a:lstStyle/>
                    <a:p>
                      <a:r>
                        <a:rPr lang="en-US" dirty="0" smtClean="0"/>
                        <a:t>relief</a:t>
                      </a:r>
                      <a:endParaRPr lang="en-US" dirty="0"/>
                    </a:p>
                  </a:txBody>
                  <a:tcPr/>
                </a:tc>
                <a:tc>
                  <a:txBody>
                    <a:bodyPr/>
                    <a:lstStyle/>
                    <a:p>
                      <a:r>
                        <a:rPr lang="en-US" dirty="0" smtClean="0"/>
                        <a:t>type of the border</a:t>
                      </a:r>
                      <a:r>
                        <a:rPr lang="en-US" baseline="0" dirty="0" smtClean="0"/>
                        <a:t> which can be SUNKEN,RAISED,GROOVE and RIDGE</a:t>
                      </a:r>
                      <a:r>
                        <a:rPr lang="en-US" dirty="0" smtClean="0"/>
                        <a:t> </a:t>
                      </a:r>
                      <a:endParaRPr lang="en-US" dirty="0"/>
                    </a:p>
                  </a:txBody>
                  <a:tcPr/>
                </a:tc>
              </a:tr>
              <a:tr h="370840">
                <a:tc>
                  <a:txBody>
                    <a:bodyPr/>
                    <a:lstStyle/>
                    <a:p>
                      <a:r>
                        <a:rPr lang="en-US" dirty="0" err="1" smtClean="0"/>
                        <a:t>yscrollcommand</a:t>
                      </a:r>
                      <a:endParaRPr lang="en-US" dirty="0"/>
                    </a:p>
                  </a:txBody>
                  <a:tcPr/>
                </a:tc>
                <a:tc>
                  <a:txBody>
                    <a:bodyPr/>
                    <a:lstStyle/>
                    <a:p>
                      <a:r>
                        <a:rPr lang="en-US" dirty="0" smtClean="0"/>
                        <a:t>to make</a:t>
                      </a:r>
                      <a:r>
                        <a:rPr lang="en-US" baseline="0" dirty="0" smtClean="0"/>
                        <a:t> the widget vertically scrollable</a:t>
                      </a:r>
                      <a:endParaRPr lang="en-US" dirty="0"/>
                    </a:p>
                  </a:txBody>
                  <a:tcPr/>
                </a:tc>
              </a:tr>
              <a:tr h="370840">
                <a:tc>
                  <a:txBody>
                    <a:bodyPr/>
                    <a:lstStyle/>
                    <a:p>
                      <a:r>
                        <a:rPr lang="en-US" dirty="0" err="1" smtClean="0"/>
                        <a:t>xscrollcommand</a:t>
                      </a:r>
                      <a:endParaRPr lang="en-US" dirty="0"/>
                    </a:p>
                  </a:txBody>
                  <a:tcPr/>
                </a:tc>
                <a:tc>
                  <a:txBody>
                    <a:bodyPr/>
                    <a:lstStyle/>
                    <a:p>
                      <a:r>
                        <a:rPr lang="en-US" dirty="0" smtClean="0"/>
                        <a:t>to make the widget horizontally scrollable</a:t>
                      </a:r>
                      <a:endParaRPr lang="en-US" dirty="0"/>
                    </a:p>
                  </a:txBody>
                  <a:tcPr/>
                </a:tc>
              </a:tr>
            </a:tbl>
          </a:graphicData>
        </a:graphic>
      </p:graphicFrame>
      <p:sp>
        <p:nvSpPr>
          <p:cNvPr id="3" name="Title 2"/>
          <p:cNvSpPr>
            <a:spLocks noGrp="1"/>
          </p:cNvSpPr>
          <p:nvPr>
            <p:ph type="title"/>
          </p:nvPr>
        </p:nvSpPr>
        <p:spPr/>
        <p:txBody>
          <a:bodyPr/>
          <a:lstStyle/>
          <a:p>
            <a:r>
              <a:rPr lang="en-US" dirty="0" err="1" smtClean="0"/>
              <a:t>Contd</a:t>
            </a:r>
            <a:r>
              <a:rPr lang="en-US" dirty="0" smtClean="0"/>
              <a:t>…</a:t>
            </a:r>
            <a:endParaRPr lang="en-US" dirty="0"/>
          </a:p>
        </p:txBody>
      </p:sp>
    </p:spTree>
    <p:extLst>
      <p:ext uri="{BB962C8B-B14F-4D97-AF65-F5344CB8AC3E}">
        <p14:creationId xmlns="" xmlns:p14="http://schemas.microsoft.com/office/powerpoint/2010/main" val="23340059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894937488"/>
              </p:ext>
            </p:extLst>
          </p:nvPr>
        </p:nvGraphicFramePr>
        <p:xfrm>
          <a:off x="457200" y="1481138"/>
          <a:ext cx="8229600" cy="2494280"/>
        </p:xfrm>
        <a:graphic>
          <a:graphicData uri="http://schemas.openxmlformats.org/drawingml/2006/table">
            <a:tbl>
              <a:tblPr firstRow="1" bandRow="1">
                <a:tableStyleId>{5C22544A-7EE6-4342-B048-85BDC9FD1C3A}</a:tableStyleId>
              </a:tblPr>
              <a:tblGrid>
                <a:gridCol w="3276600"/>
                <a:gridCol w="4953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index(index)</a:t>
                      </a:r>
                      <a:endParaRPr lang="en-US" dirty="0"/>
                    </a:p>
                  </a:txBody>
                  <a:tcPr/>
                </a:tc>
                <a:tc>
                  <a:txBody>
                    <a:bodyPr/>
                    <a:lstStyle/>
                    <a:p>
                      <a:r>
                        <a:rPr lang="en-US" dirty="0" smtClean="0"/>
                        <a:t>To get the specified index</a:t>
                      </a:r>
                      <a:endParaRPr lang="en-US" dirty="0"/>
                    </a:p>
                  </a:txBody>
                  <a:tcPr/>
                </a:tc>
              </a:tr>
              <a:tr h="370840">
                <a:tc>
                  <a:txBody>
                    <a:bodyPr/>
                    <a:lstStyle/>
                    <a:p>
                      <a:r>
                        <a:rPr lang="en-US" dirty="0" smtClean="0"/>
                        <a:t>insert(index)</a:t>
                      </a:r>
                      <a:endParaRPr lang="en-US" dirty="0"/>
                    </a:p>
                  </a:txBody>
                  <a:tcPr/>
                </a:tc>
                <a:tc>
                  <a:txBody>
                    <a:bodyPr/>
                    <a:lstStyle/>
                    <a:p>
                      <a:r>
                        <a:rPr lang="en-US" dirty="0" smtClean="0"/>
                        <a:t>To insert</a:t>
                      </a:r>
                      <a:r>
                        <a:rPr lang="en-US" baseline="0" dirty="0" smtClean="0"/>
                        <a:t> a string at a specified index</a:t>
                      </a:r>
                      <a:endParaRPr lang="en-US" dirty="0"/>
                    </a:p>
                  </a:txBody>
                  <a:tcPr/>
                </a:tc>
              </a:tr>
              <a:tr h="370840">
                <a:tc>
                  <a:txBody>
                    <a:bodyPr/>
                    <a:lstStyle/>
                    <a:p>
                      <a:r>
                        <a:rPr lang="en-US" dirty="0" smtClean="0"/>
                        <a:t>see(index)</a:t>
                      </a:r>
                      <a:endParaRPr lang="en-US" dirty="0"/>
                    </a:p>
                  </a:txBody>
                  <a:tcPr/>
                </a:tc>
                <a:tc>
                  <a:txBody>
                    <a:bodyPr/>
                    <a:lstStyle/>
                    <a:p>
                      <a:r>
                        <a:rPr lang="en-US" dirty="0" smtClean="0"/>
                        <a:t>Checks if a string is visible or not at a given</a:t>
                      </a:r>
                      <a:r>
                        <a:rPr lang="en-US" baseline="0" dirty="0" smtClean="0"/>
                        <a:t> index</a:t>
                      </a:r>
                      <a:endParaRPr lang="en-US" dirty="0"/>
                    </a:p>
                  </a:txBody>
                  <a:tcPr/>
                </a:tc>
              </a:tr>
              <a:tr h="370840">
                <a:tc>
                  <a:txBody>
                    <a:bodyPr/>
                    <a:lstStyle/>
                    <a:p>
                      <a:r>
                        <a:rPr lang="en-US" dirty="0" smtClean="0"/>
                        <a:t>get(</a:t>
                      </a:r>
                      <a:r>
                        <a:rPr lang="en-US" dirty="0" err="1" smtClean="0"/>
                        <a:t>startindex,endindex</a:t>
                      </a:r>
                      <a:r>
                        <a:rPr lang="en-US" dirty="0" smtClean="0"/>
                        <a:t>)</a:t>
                      </a:r>
                      <a:endParaRPr lang="en-US" dirty="0"/>
                    </a:p>
                  </a:txBody>
                  <a:tcPr/>
                </a:tc>
                <a:tc>
                  <a:txBody>
                    <a:bodyPr/>
                    <a:lstStyle/>
                    <a:p>
                      <a:r>
                        <a:rPr lang="en-US" dirty="0" smtClean="0"/>
                        <a:t>to get characters within</a:t>
                      </a:r>
                      <a:r>
                        <a:rPr lang="en-US" baseline="0" dirty="0" smtClean="0"/>
                        <a:t> a given range</a:t>
                      </a:r>
                      <a:endParaRPr lang="en-US" dirty="0"/>
                    </a:p>
                  </a:txBody>
                  <a:tcPr/>
                </a:tc>
              </a:tr>
              <a:tr h="370840">
                <a:tc>
                  <a:txBody>
                    <a:bodyPr/>
                    <a:lstStyle/>
                    <a:p>
                      <a:r>
                        <a:rPr lang="en-US" dirty="0" smtClean="0"/>
                        <a:t>delete(</a:t>
                      </a:r>
                      <a:r>
                        <a:rPr lang="en-US" dirty="0" err="1" smtClean="0"/>
                        <a:t>startindex,endindex</a:t>
                      </a:r>
                      <a:r>
                        <a:rPr lang="en-US" dirty="0" smtClean="0"/>
                        <a:t>)</a:t>
                      </a:r>
                      <a:endParaRPr lang="en-US" dirty="0"/>
                    </a:p>
                  </a:txBody>
                  <a:tcPr/>
                </a:tc>
                <a:tc>
                  <a:txBody>
                    <a:bodyPr/>
                    <a:lstStyle/>
                    <a:p>
                      <a:r>
                        <a:rPr lang="en-US" dirty="0" smtClean="0"/>
                        <a:t>deletes characters within specified range </a:t>
                      </a:r>
                      <a:endParaRPr lang="en-US" dirty="0"/>
                    </a:p>
                  </a:txBody>
                  <a:tcPr/>
                </a:tc>
              </a:tr>
            </a:tbl>
          </a:graphicData>
        </a:graphic>
      </p:graphicFrame>
      <p:sp>
        <p:nvSpPr>
          <p:cNvPr id="3" name="Title 2"/>
          <p:cNvSpPr>
            <a:spLocks noGrp="1"/>
          </p:cNvSpPr>
          <p:nvPr>
            <p:ph type="title"/>
          </p:nvPr>
        </p:nvSpPr>
        <p:spPr/>
        <p:txBody>
          <a:bodyPr/>
          <a:lstStyle/>
          <a:p>
            <a:r>
              <a:rPr lang="en-US" dirty="0" smtClean="0"/>
              <a:t>Common methods</a:t>
            </a:r>
            <a:endParaRPr lang="en-US" dirty="0"/>
          </a:p>
        </p:txBody>
      </p:sp>
    </p:spTree>
    <p:extLst>
      <p:ext uri="{BB962C8B-B14F-4D97-AF65-F5344CB8AC3E}">
        <p14:creationId xmlns="" xmlns:p14="http://schemas.microsoft.com/office/powerpoint/2010/main" val="21741257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594755006"/>
              </p:ext>
            </p:extLst>
          </p:nvPr>
        </p:nvGraphicFramePr>
        <p:xfrm>
          <a:off x="533400" y="2626360"/>
          <a:ext cx="8229600" cy="2021840"/>
        </p:xfrm>
        <a:graphic>
          <a:graphicData uri="http://schemas.openxmlformats.org/drawingml/2006/table">
            <a:tbl>
              <a:tblPr firstRow="1" bandRow="1">
                <a:tableStyleId>{5C22544A-7EE6-4342-B048-85BDC9FD1C3A}</a:tableStyleId>
              </a:tblPr>
              <a:tblGrid>
                <a:gridCol w="4953000"/>
                <a:gridCol w="3276600"/>
              </a:tblGrid>
              <a:tr h="370840">
                <a:tc>
                  <a:txBody>
                    <a:bodyPr/>
                    <a:lstStyle/>
                    <a:p>
                      <a:r>
                        <a:rPr lang="en-US" dirty="0" smtClean="0"/>
                        <a:t>Method</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tag_delete</a:t>
                      </a:r>
                      <a:r>
                        <a:rPr lang="en-US" dirty="0" smtClean="0"/>
                        <a:t>(</a:t>
                      </a:r>
                      <a:r>
                        <a:rPr lang="en-US" dirty="0" err="1" smtClean="0"/>
                        <a:t>tagname</a:t>
                      </a:r>
                      <a:r>
                        <a:rPr lang="en-US" dirty="0" smtClean="0"/>
                        <a:t>)</a:t>
                      </a:r>
                      <a:endParaRPr lang="en-US" dirty="0"/>
                    </a:p>
                  </a:txBody>
                  <a:tcPr/>
                </a:tc>
                <a:tc>
                  <a:txBody>
                    <a:bodyPr/>
                    <a:lstStyle/>
                    <a:p>
                      <a:r>
                        <a:rPr lang="en-US" dirty="0" smtClean="0"/>
                        <a:t>To delete a given tag</a:t>
                      </a:r>
                      <a:endParaRPr lang="en-US" dirty="0"/>
                    </a:p>
                  </a:txBody>
                  <a:tcPr/>
                </a:tc>
              </a:tr>
              <a:tr h="370840">
                <a:tc>
                  <a:txBody>
                    <a:bodyPr/>
                    <a:lstStyle/>
                    <a:p>
                      <a:r>
                        <a:rPr lang="en-US" dirty="0" err="1" smtClean="0"/>
                        <a:t>tag_add</a:t>
                      </a:r>
                      <a:r>
                        <a:rPr lang="en-US" dirty="0" smtClean="0"/>
                        <a:t>(</a:t>
                      </a:r>
                      <a:r>
                        <a:rPr lang="en-US" dirty="0" err="1" smtClean="0"/>
                        <a:t>tagname,startindex,endindex</a:t>
                      </a:r>
                      <a:r>
                        <a:rPr lang="en-US" dirty="0" smtClean="0"/>
                        <a:t>)</a:t>
                      </a:r>
                      <a:endParaRPr lang="en-US" dirty="0"/>
                    </a:p>
                  </a:txBody>
                  <a:tcPr/>
                </a:tc>
                <a:tc>
                  <a:txBody>
                    <a:bodyPr/>
                    <a:lstStyle/>
                    <a:p>
                      <a:r>
                        <a:rPr lang="en-US" dirty="0" smtClean="0"/>
                        <a:t>to tag the string in the specified range </a:t>
                      </a:r>
                      <a:endParaRPr lang="en-US" dirty="0"/>
                    </a:p>
                  </a:txBody>
                  <a:tcPr/>
                </a:tc>
              </a:tr>
              <a:tr h="370840">
                <a:tc>
                  <a:txBody>
                    <a:bodyPr/>
                    <a:lstStyle/>
                    <a:p>
                      <a:r>
                        <a:rPr lang="en-US" dirty="0" err="1" smtClean="0"/>
                        <a:t>tag_remove</a:t>
                      </a:r>
                      <a:r>
                        <a:rPr lang="en-US" dirty="0" smtClean="0"/>
                        <a:t>(</a:t>
                      </a:r>
                      <a:r>
                        <a:rPr lang="en-US" dirty="0" err="1" smtClean="0"/>
                        <a:t>tagname,startindex,endindex</a:t>
                      </a:r>
                      <a:r>
                        <a:rPr lang="en-US" dirty="0" smtClean="0"/>
                        <a:t>)</a:t>
                      </a:r>
                      <a:endParaRPr lang="en-US" dirty="0"/>
                    </a:p>
                  </a:txBody>
                  <a:tcPr/>
                </a:tc>
                <a:tc>
                  <a:txBody>
                    <a:bodyPr/>
                    <a:lstStyle/>
                    <a:p>
                      <a:r>
                        <a:rPr lang="en-US" dirty="0" smtClean="0"/>
                        <a:t>to remove a tag from specified range  </a:t>
                      </a:r>
                      <a:endParaRPr lang="en-US" dirty="0"/>
                    </a:p>
                  </a:txBody>
                  <a:tcPr/>
                </a:tc>
              </a:tr>
            </a:tbl>
          </a:graphicData>
        </a:graphic>
      </p:graphicFrame>
      <p:sp>
        <p:nvSpPr>
          <p:cNvPr id="3" name="Title 2"/>
          <p:cNvSpPr>
            <a:spLocks noGrp="1"/>
          </p:cNvSpPr>
          <p:nvPr>
            <p:ph type="title"/>
          </p:nvPr>
        </p:nvSpPr>
        <p:spPr>
          <a:xfrm>
            <a:off x="609600" y="381000"/>
            <a:ext cx="8229600" cy="1143000"/>
          </a:xfrm>
        </p:spPr>
        <p:txBody>
          <a:bodyPr>
            <a:normAutofit fontScale="90000"/>
          </a:bodyPr>
          <a:lstStyle/>
          <a:p>
            <a:r>
              <a:rPr lang="en-US" dirty="0" smtClean="0"/>
              <a:t>Tag handling methods</a:t>
            </a:r>
            <a:br>
              <a:rPr lang="en-US" dirty="0" smtClean="0"/>
            </a:br>
            <a:r>
              <a:rPr lang="en-US" sz="2000" dirty="0" smtClean="0"/>
              <a:t/>
            </a:r>
            <a:br>
              <a:rPr lang="en-US" sz="2000" dirty="0" smtClean="0"/>
            </a:br>
            <a:r>
              <a:rPr lang="en-US" sz="2000" b="0" dirty="0" smtClean="0"/>
              <a:t>The tags are the names given to the separate areas of the text. The tags are used to configure the different areas of the text separately.</a:t>
            </a:r>
            <a:endParaRPr lang="en-US" dirty="0"/>
          </a:p>
        </p:txBody>
      </p:sp>
    </p:spTree>
    <p:extLst>
      <p:ext uri="{BB962C8B-B14F-4D97-AF65-F5344CB8AC3E}">
        <p14:creationId xmlns="" xmlns:p14="http://schemas.microsoft.com/office/powerpoint/2010/main" val="3092304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dirty="0" smtClean="0"/>
              <a:t>import re  </a:t>
            </a:r>
          </a:p>
          <a:p>
            <a:pPr>
              <a:buNone/>
            </a:pPr>
            <a:endParaRPr lang="en-US" dirty="0" smtClean="0"/>
          </a:p>
          <a:p>
            <a:pPr>
              <a:buNone/>
            </a:pPr>
            <a:r>
              <a:rPr lang="en-US" dirty="0" err="1" smtClean="0"/>
              <a:t>str</a:t>
            </a:r>
            <a:r>
              <a:rPr lang="en-US" dirty="0" smtClean="0"/>
              <a:t> = "How are you. How is everything"  </a:t>
            </a:r>
          </a:p>
          <a:p>
            <a:pPr>
              <a:buNone/>
            </a:pPr>
            <a:r>
              <a:rPr lang="en-US" dirty="0" smtClean="0"/>
              <a:t>matches = </a:t>
            </a:r>
            <a:r>
              <a:rPr lang="en-US" dirty="0" err="1" smtClean="0"/>
              <a:t>re.search</a:t>
            </a:r>
            <a:r>
              <a:rPr lang="en-US" dirty="0" smtClean="0"/>
              <a:t>("How", </a:t>
            </a:r>
            <a:r>
              <a:rPr lang="en-US" dirty="0" err="1" smtClean="0"/>
              <a:t>str</a:t>
            </a:r>
            <a:r>
              <a:rPr lang="en-US" dirty="0" smtClean="0"/>
              <a:t>)    </a:t>
            </a:r>
          </a:p>
          <a:p>
            <a:pPr>
              <a:buNone/>
            </a:pPr>
            <a:r>
              <a:rPr lang="en-US" b="1" dirty="0" smtClean="0"/>
              <a:t>print</a:t>
            </a:r>
            <a:r>
              <a:rPr lang="en-US" dirty="0" smtClean="0"/>
              <a:t>(type(matches))  </a:t>
            </a:r>
          </a:p>
          <a:p>
            <a:pPr>
              <a:buNone/>
            </a:pPr>
            <a:r>
              <a:rPr lang="en-US" b="1" dirty="0" smtClean="0"/>
              <a:t>print</a:t>
            </a:r>
            <a:r>
              <a:rPr lang="en-US" dirty="0" smtClean="0"/>
              <a:t>(matches) #matches is the search object</a:t>
            </a:r>
          </a:p>
          <a:p>
            <a:pPr>
              <a:buNone/>
            </a:pPr>
            <a:endParaRPr lang="en-US" dirty="0" smtClean="0"/>
          </a:p>
          <a:p>
            <a:pPr>
              <a:buNone/>
            </a:pPr>
            <a:r>
              <a:rPr lang="en-US" b="1" u="sng" dirty="0" smtClean="0"/>
              <a:t>Output</a:t>
            </a:r>
            <a:r>
              <a:rPr lang="en-US" dirty="0" smtClean="0"/>
              <a:t> </a:t>
            </a:r>
          </a:p>
          <a:p>
            <a:pPr>
              <a:buNone/>
            </a:pPr>
            <a:r>
              <a:rPr lang="en-US" sz="2600" dirty="0" smtClean="0"/>
              <a:t>&lt;class '_</a:t>
            </a:r>
            <a:r>
              <a:rPr lang="en-US" sz="2600" dirty="0" err="1" smtClean="0"/>
              <a:t>sre.SRE_Match</a:t>
            </a:r>
            <a:r>
              <a:rPr lang="en-US" sz="2600" dirty="0" smtClean="0"/>
              <a:t>'&gt; </a:t>
            </a:r>
          </a:p>
          <a:p>
            <a:pPr>
              <a:buNone/>
            </a:pPr>
            <a:r>
              <a:rPr lang="en-US" sz="2600" dirty="0" smtClean="0"/>
              <a:t>&lt;_</a:t>
            </a:r>
            <a:r>
              <a:rPr lang="en-US" sz="2600" dirty="0" err="1" smtClean="0"/>
              <a:t>sre.SRE_Match</a:t>
            </a:r>
            <a:r>
              <a:rPr lang="en-US" sz="2600" dirty="0" smtClean="0"/>
              <a:t> object; span=(0, 3), match='How'&gt;</a:t>
            </a:r>
            <a:endParaRPr lang="en-US" sz="2600" b="1" dirty="0" smtClean="0"/>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t>The match object</a:t>
            </a:r>
            <a:endParaRPr lang="en-US" b="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953810203"/>
              </p:ext>
            </p:extLst>
          </p:nvPr>
        </p:nvGraphicFramePr>
        <p:xfrm>
          <a:off x="609600" y="3352800"/>
          <a:ext cx="8229600" cy="1483360"/>
        </p:xfrm>
        <a:graphic>
          <a:graphicData uri="http://schemas.openxmlformats.org/drawingml/2006/table">
            <a:tbl>
              <a:tblPr firstRow="1" bandRow="1">
                <a:tableStyleId>{5C22544A-7EE6-4342-B048-85BDC9FD1C3A}</a:tableStyleId>
              </a:tblPr>
              <a:tblGrid>
                <a:gridCol w="1828800"/>
                <a:gridCol w="6400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mark_names</a:t>
                      </a:r>
                      <a:r>
                        <a:rPr lang="en-US" dirty="0" smtClean="0"/>
                        <a:t>()</a:t>
                      </a:r>
                      <a:endParaRPr lang="en-US" dirty="0"/>
                    </a:p>
                  </a:txBody>
                  <a:tcPr/>
                </a:tc>
                <a:tc>
                  <a:txBody>
                    <a:bodyPr/>
                    <a:lstStyle/>
                    <a:p>
                      <a:r>
                        <a:rPr lang="en-US" dirty="0" smtClean="0"/>
                        <a:t>to get all the marks in the given range </a:t>
                      </a:r>
                      <a:endParaRPr lang="en-US" dirty="0"/>
                    </a:p>
                  </a:txBody>
                  <a:tcPr/>
                </a:tc>
              </a:tr>
              <a:tr h="370840">
                <a:tc>
                  <a:txBody>
                    <a:bodyPr/>
                    <a:lstStyle/>
                    <a:p>
                      <a:r>
                        <a:rPr lang="en-US" dirty="0" smtClean="0"/>
                        <a:t>index(mark)</a:t>
                      </a:r>
                      <a:endParaRPr lang="en-US" dirty="0"/>
                    </a:p>
                  </a:txBody>
                  <a:tcPr/>
                </a:tc>
                <a:tc>
                  <a:txBody>
                    <a:bodyPr/>
                    <a:lstStyle/>
                    <a:p>
                      <a:r>
                        <a:rPr lang="en-US" dirty="0" smtClean="0"/>
                        <a:t>to get index of a mark </a:t>
                      </a:r>
                      <a:endParaRPr lang="en-US" dirty="0"/>
                    </a:p>
                  </a:txBody>
                  <a:tcPr/>
                </a:tc>
              </a:tr>
              <a:tr h="370840">
                <a:tc>
                  <a:txBody>
                    <a:bodyPr/>
                    <a:lstStyle/>
                    <a:p>
                      <a:r>
                        <a:rPr lang="en-US" dirty="0" err="1" smtClean="0"/>
                        <a:t>mark_gravity</a:t>
                      </a:r>
                      <a:r>
                        <a:rPr lang="en-US" dirty="0" smtClean="0"/>
                        <a:t>()</a:t>
                      </a:r>
                      <a:endParaRPr lang="en-US" dirty="0"/>
                    </a:p>
                  </a:txBody>
                  <a:tcPr/>
                </a:tc>
                <a:tc>
                  <a:txBody>
                    <a:bodyPr/>
                    <a:lstStyle/>
                    <a:p>
                      <a:r>
                        <a:rPr lang="en-US" dirty="0" smtClean="0"/>
                        <a:t>to get the gravity of a given mark </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smtClean="0"/>
              <a:t>Mark handling methods</a:t>
            </a:r>
            <a:br>
              <a:rPr lang="en-US" dirty="0" smtClean="0"/>
            </a:br>
            <a:r>
              <a:rPr lang="en-US" dirty="0" smtClean="0"/>
              <a:t/>
            </a:r>
            <a:br>
              <a:rPr lang="en-US" dirty="0" smtClean="0"/>
            </a:br>
            <a:r>
              <a:rPr lang="en-US" sz="2000" b="0" dirty="0" smtClean="0"/>
              <a:t>Marks are used to bookmark the specified position between the characters of the associated text.</a:t>
            </a:r>
            <a:endParaRPr lang="en-US" sz="2000" dirty="0"/>
          </a:p>
        </p:txBody>
      </p:sp>
    </p:spTree>
    <p:extLst>
      <p:ext uri="{BB962C8B-B14F-4D97-AF65-F5344CB8AC3E}">
        <p14:creationId xmlns="" xmlns:p14="http://schemas.microsoft.com/office/powerpoint/2010/main" val="27943215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dirty="0"/>
              <a:t>i</a:t>
            </a:r>
            <a:r>
              <a:rPr lang="en-US" dirty="0" smtClean="0"/>
              <a:t>mport </a:t>
            </a:r>
            <a:r>
              <a:rPr lang="en-US" dirty="0" err="1" smtClean="0"/>
              <a:t>tkinter</a:t>
            </a:r>
            <a:r>
              <a:rPr lang="en-US" dirty="0" smtClean="0"/>
              <a:t>  as </a:t>
            </a:r>
            <a:r>
              <a:rPr lang="en-US" dirty="0" err="1" smtClean="0"/>
              <a:t>tk</a:t>
            </a:r>
            <a:endParaRPr lang="en-US" dirty="0" smtClean="0"/>
          </a:p>
          <a:p>
            <a:pPr marL="109728" indent="0">
              <a:buNone/>
            </a:pPr>
            <a:r>
              <a:rPr lang="en-US" dirty="0" smtClean="0"/>
              <a:t>root = </a:t>
            </a:r>
            <a:r>
              <a:rPr lang="en-US" dirty="0" err="1" smtClean="0"/>
              <a:t>tk.Tk</a:t>
            </a:r>
            <a:r>
              <a:rPr lang="en-US" dirty="0" smtClean="0"/>
              <a:t>()</a:t>
            </a:r>
          </a:p>
          <a:p>
            <a:pPr marL="109728" indent="0">
              <a:buNone/>
            </a:pPr>
            <a:r>
              <a:rPr lang="en-US" dirty="0" err="1"/>
              <a:t>r</a:t>
            </a:r>
            <a:r>
              <a:rPr lang="en-US" dirty="0" err="1" smtClean="0"/>
              <a:t>oot.geometry</a:t>
            </a:r>
            <a:r>
              <a:rPr lang="en-US" dirty="0" smtClean="0"/>
              <a:t>(“250x170”)</a:t>
            </a:r>
          </a:p>
          <a:p>
            <a:pPr marL="109728" indent="0">
              <a:buNone/>
            </a:pPr>
            <a:r>
              <a:rPr lang="en-US" dirty="0" smtClean="0"/>
              <a:t>T=</a:t>
            </a:r>
            <a:r>
              <a:rPr lang="en-US" dirty="0" err="1" smtClean="0"/>
              <a:t>tk.Text</a:t>
            </a:r>
            <a:r>
              <a:rPr lang="en-US" dirty="0" smtClean="0"/>
              <a:t>(</a:t>
            </a:r>
            <a:r>
              <a:rPr lang="en-US" dirty="0" err="1" smtClean="0"/>
              <a:t>root,height</a:t>
            </a:r>
            <a:r>
              <a:rPr lang="en-US" dirty="0" smtClean="0"/>
              <a:t>=5,width=52)</a:t>
            </a:r>
          </a:p>
          <a:p>
            <a:pPr marL="109728" indent="0">
              <a:buNone/>
            </a:pPr>
            <a:r>
              <a:rPr lang="en-US" dirty="0" smtClean="0"/>
              <a:t>l = </a:t>
            </a:r>
            <a:r>
              <a:rPr lang="en-US" dirty="0" err="1" smtClean="0"/>
              <a:t>tk.Label</a:t>
            </a:r>
            <a:r>
              <a:rPr lang="en-US" dirty="0" smtClean="0"/>
              <a:t>(</a:t>
            </a:r>
            <a:r>
              <a:rPr lang="en-US" dirty="0" err="1" smtClean="0"/>
              <a:t>root,text</a:t>
            </a:r>
            <a:r>
              <a:rPr lang="en-US" dirty="0" smtClean="0"/>
              <a:t>=“Fact of the Day”)</a:t>
            </a:r>
          </a:p>
          <a:p>
            <a:pPr marL="109728" indent="0">
              <a:buNone/>
            </a:pPr>
            <a:r>
              <a:rPr lang="en-US" dirty="0" err="1" smtClean="0"/>
              <a:t>l.config</a:t>
            </a:r>
            <a:r>
              <a:rPr lang="en-US" dirty="0" smtClean="0"/>
              <a:t>(font=(“Courier”,14))</a:t>
            </a:r>
          </a:p>
          <a:p>
            <a:pPr marL="109728" indent="0">
              <a:buNone/>
            </a:pPr>
            <a:r>
              <a:rPr lang="en-US" dirty="0" smtClean="0"/>
              <a:t>Fact = “ “ “A man can be arrested in </a:t>
            </a:r>
          </a:p>
          <a:p>
            <a:pPr marL="109728" indent="0">
              <a:buNone/>
            </a:pPr>
            <a:r>
              <a:rPr lang="en-US" dirty="0" smtClean="0"/>
              <a:t>Italy for wearing a skirt in public.” ” ”</a:t>
            </a:r>
          </a:p>
          <a:p>
            <a:pPr marL="109728" indent="0">
              <a:buNone/>
            </a:pPr>
            <a:r>
              <a:rPr lang="en-US" dirty="0" smtClean="0"/>
              <a:t>b1 = </a:t>
            </a:r>
            <a:r>
              <a:rPr lang="en-US" dirty="0" err="1" smtClean="0"/>
              <a:t>tk.Button</a:t>
            </a:r>
            <a:r>
              <a:rPr lang="en-US" dirty="0" smtClean="0"/>
              <a:t>(</a:t>
            </a:r>
            <a:r>
              <a:rPr lang="en-US" dirty="0" err="1" smtClean="0"/>
              <a:t>root,text</a:t>
            </a:r>
            <a:r>
              <a:rPr lang="en-US" dirty="0" smtClean="0"/>
              <a:t>=“Next”)</a:t>
            </a:r>
          </a:p>
          <a:p>
            <a:pPr marL="109728" indent="0">
              <a:buNone/>
            </a:pPr>
            <a:r>
              <a:rPr lang="en-US" sz="2600" dirty="0" smtClean="0"/>
              <a:t>b2=</a:t>
            </a:r>
            <a:r>
              <a:rPr lang="en-US" sz="2600" dirty="0" err="1" smtClean="0"/>
              <a:t>tk.Button</a:t>
            </a:r>
            <a:r>
              <a:rPr lang="en-US" sz="2600" dirty="0" smtClean="0"/>
              <a:t>(</a:t>
            </a:r>
            <a:r>
              <a:rPr lang="en-US" sz="2600" dirty="0" err="1" smtClean="0"/>
              <a:t>root,text</a:t>
            </a:r>
            <a:r>
              <a:rPr lang="en-US" sz="2600" dirty="0" smtClean="0"/>
              <a:t>=“</a:t>
            </a:r>
            <a:r>
              <a:rPr lang="en-US" sz="2600" dirty="0" err="1" smtClean="0"/>
              <a:t>Exit”,command</a:t>
            </a:r>
            <a:r>
              <a:rPr lang="en-US" sz="2600" dirty="0" smtClean="0"/>
              <a:t>=</a:t>
            </a:r>
            <a:r>
              <a:rPr lang="en-US" sz="2600" dirty="0" err="1" smtClean="0"/>
              <a:t>root.destroy</a:t>
            </a:r>
            <a:r>
              <a:rPr lang="en-US" sz="2600" dirty="0" smtClean="0"/>
              <a:t>)</a:t>
            </a:r>
          </a:p>
          <a:p>
            <a:pPr marL="109728" indent="0">
              <a:buNone/>
            </a:pPr>
            <a:r>
              <a:rPr lang="en-US" sz="2600" dirty="0" err="1" smtClean="0"/>
              <a:t>l.pack</a:t>
            </a:r>
            <a:r>
              <a:rPr lang="en-US" sz="2600" dirty="0" smtClean="0"/>
              <a:t>()</a:t>
            </a:r>
          </a:p>
          <a:p>
            <a:pPr marL="109728" indent="0">
              <a:buNone/>
            </a:pPr>
            <a:r>
              <a:rPr lang="en-US" sz="2600" dirty="0" err="1" smtClean="0"/>
              <a:t>T.pack</a:t>
            </a:r>
            <a:r>
              <a:rPr lang="en-US" sz="2600" dirty="0" smtClean="0"/>
              <a:t>()</a:t>
            </a:r>
          </a:p>
          <a:p>
            <a:pPr marL="109728" indent="0">
              <a:buNone/>
            </a:pPr>
            <a:r>
              <a:rPr lang="en-US" sz="2600" dirty="0" smtClean="0"/>
              <a:t>b1.pack()</a:t>
            </a:r>
          </a:p>
          <a:p>
            <a:pPr marL="109728" indent="0">
              <a:buNone/>
            </a:pPr>
            <a:r>
              <a:rPr lang="en-US" sz="2600" dirty="0" smtClean="0"/>
              <a:t>b2.pack()</a:t>
            </a:r>
          </a:p>
          <a:p>
            <a:pPr marL="109728" indent="0">
              <a:buNone/>
            </a:pPr>
            <a:r>
              <a:rPr lang="en-US" sz="2600" dirty="0" err="1" smtClean="0"/>
              <a:t>T.insert</a:t>
            </a:r>
            <a:r>
              <a:rPr lang="en-US" sz="2600" dirty="0" smtClean="0"/>
              <a:t>(</a:t>
            </a:r>
            <a:r>
              <a:rPr lang="en-US" sz="2600" dirty="0" err="1" smtClean="0"/>
              <a:t>tk.END,Fact</a:t>
            </a:r>
            <a:r>
              <a:rPr lang="en-US" sz="2600" dirty="0" smtClean="0"/>
              <a:t>)</a:t>
            </a:r>
          </a:p>
          <a:p>
            <a:pPr marL="109728" indent="0">
              <a:buNone/>
            </a:pPr>
            <a:r>
              <a:rPr lang="en-US" sz="2600" dirty="0" err="1" smtClean="0"/>
              <a:t>tk.mainloop</a:t>
            </a:r>
            <a:r>
              <a:rPr lang="en-US" sz="2600" dirty="0" smtClean="0"/>
              <a:t>()  </a:t>
            </a:r>
            <a:endParaRPr lang="en-US" sz="2600"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 xmlns:p14="http://schemas.microsoft.com/office/powerpoint/2010/main" val="14822939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K4.png"/>
          <p:cNvPicPr>
            <a:picLocks noGrp="1" noChangeAspect="1"/>
          </p:cNvPicPr>
          <p:nvPr>
            <p:ph idx="1"/>
          </p:nvPr>
        </p:nvPicPr>
        <p:blipFill>
          <a:blip r:embed="rId2"/>
          <a:stretch>
            <a:fillRect/>
          </a:stretch>
        </p:blipFill>
        <p:spPr>
          <a:xfrm>
            <a:off x="2819400" y="2133600"/>
            <a:ext cx="3657600" cy="2971800"/>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Event refers to occurrence of an activity.</a:t>
            </a:r>
          </a:p>
          <a:p>
            <a:r>
              <a:rPr lang="en-US" dirty="0" smtClean="0"/>
              <a:t>Events can be key presses or mouse operations by the user.</a:t>
            </a:r>
          </a:p>
          <a:p>
            <a:r>
              <a:rPr lang="en-US" dirty="0" err="1" smtClean="0"/>
              <a:t>Tkinter</a:t>
            </a:r>
            <a:r>
              <a:rPr lang="en-US" dirty="0" smtClean="0"/>
              <a:t> provides a mechanism to deal with events.</a:t>
            </a:r>
          </a:p>
          <a:p>
            <a:r>
              <a:rPr lang="en-US" dirty="0" smtClean="0"/>
              <a:t>For each widget, it is possible to bind Python functions and methods to an event.</a:t>
            </a:r>
          </a:p>
          <a:p>
            <a:r>
              <a:rPr lang="en-US" dirty="0" smtClean="0"/>
              <a:t>If the defined event occurs in the widget, the “handler” function is called with an event object describing the event.</a:t>
            </a:r>
            <a:endParaRPr lang="en-US" dirty="0"/>
          </a:p>
        </p:txBody>
      </p:sp>
      <p:sp>
        <p:nvSpPr>
          <p:cNvPr id="3" name="Title 2"/>
          <p:cNvSpPr>
            <a:spLocks noGrp="1"/>
          </p:cNvSpPr>
          <p:nvPr>
            <p:ph type="title"/>
          </p:nvPr>
        </p:nvSpPr>
        <p:spPr/>
        <p:txBody>
          <a:bodyPr/>
          <a:lstStyle/>
          <a:p>
            <a:r>
              <a:rPr lang="en-US" dirty="0" smtClean="0"/>
              <a:t>Events and Bindings</a:t>
            </a:r>
            <a:endParaRPr lang="en-US" dirty="0"/>
          </a:p>
        </p:txBody>
      </p:sp>
    </p:spTree>
    <p:extLst>
      <p:ext uri="{BB962C8B-B14F-4D97-AF65-F5344CB8AC3E}">
        <p14:creationId xmlns="" xmlns:p14="http://schemas.microsoft.com/office/powerpoint/2010/main" val="39708380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err="1" smtClean="0"/>
              <a:t>Tkinter</a:t>
            </a:r>
            <a:r>
              <a:rPr lang="en-US" dirty="0" smtClean="0"/>
              <a:t> uses event-sequences for allowing the user to define the events to bind to handlers.</a:t>
            </a:r>
          </a:p>
          <a:p>
            <a:r>
              <a:rPr lang="en-US" dirty="0" smtClean="0"/>
              <a:t>It is the first argument “event” of the bind method.</a:t>
            </a:r>
          </a:p>
          <a:p>
            <a:r>
              <a:rPr lang="en-US" dirty="0" smtClean="0"/>
              <a:t>The event sequence is given as a string, using the following syntax:</a:t>
            </a:r>
          </a:p>
          <a:p>
            <a:pPr marL="109728" indent="0">
              <a:buNone/>
            </a:pPr>
            <a:r>
              <a:rPr lang="en-US" dirty="0"/>
              <a:t> </a:t>
            </a:r>
            <a:r>
              <a:rPr lang="en-US" dirty="0" smtClean="0"/>
              <a:t> &lt;modifier-type-detail&gt;</a:t>
            </a:r>
          </a:p>
          <a:p>
            <a:pPr marL="109728" indent="0">
              <a:buNone/>
            </a:pPr>
            <a:r>
              <a:rPr lang="en-US" dirty="0" smtClean="0"/>
              <a:t>The type field is the essential part of an event </a:t>
            </a:r>
            <a:r>
              <a:rPr lang="en-US" dirty="0" err="1" smtClean="0"/>
              <a:t>specifier</a:t>
            </a:r>
            <a:r>
              <a:rPr lang="en-US" dirty="0" smtClean="0"/>
              <a:t>.</a:t>
            </a:r>
          </a:p>
          <a:p>
            <a:pPr marL="109728" indent="0">
              <a:buNone/>
            </a:pPr>
            <a:r>
              <a:rPr lang="en-US" dirty="0" smtClean="0"/>
              <a:t>The “modifier” and “detail” fields are used to provide additional information for the chosen “type”.</a:t>
            </a:r>
          </a:p>
          <a:p>
            <a:pPr marL="109728" indent="0">
              <a:buNone/>
            </a:pPr>
            <a:r>
              <a:rPr lang="en-US" dirty="0" smtClean="0"/>
              <a:t>The event “type” describes the kind of event to be bound. </a:t>
            </a:r>
          </a:p>
          <a:p>
            <a:pPr marL="109728" indent="0">
              <a:buNone/>
            </a:pPr>
            <a:r>
              <a:rPr lang="en-US" dirty="0" smtClean="0"/>
              <a:t>For example, actions like mouse clicks, key presses or the widget got the input focus.</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6526622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850128478"/>
              </p:ext>
            </p:extLst>
          </p:nvPr>
        </p:nvGraphicFramePr>
        <p:xfrm>
          <a:off x="457200" y="1730058"/>
          <a:ext cx="8229600" cy="7103367"/>
        </p:xfrm>
        <a:graphic>
          <a:graphicData uri="http://schemas.openxmlformats.org/drawingml/2006/table">
            <a:tbl>
              <a:tblPr firstRow="1" bandRow="1">
                <a:tableStyleId>{5C22544A-7EE6-4342-B048-85BDC9FD1C3A}</a:tableStyleId>
              </a:tblPr>
              <a:tblGrid>
                <a:gridCol w="2209800"/>
                <a:gridCol w="6019800"/>
              </a:tblGrid>
              <a:tr h="0">
                <a:tc>
                  <a:txBody>
                    <a:bodyPr/>
                    <a:lstStyle/>
                    <a:p>
                      <a:r>
                        <a:rPr lang="en-US" dirty="0" smtClean="0"/>
                        <a:t>Event</a:t>
                      </a:r>
                      <a:endParaRPr lang="en-US" dirty="0"/>
                    </a:p>
                  </a:txBody>
                  <a:tcPr/>
                </a:tc>
                <a:tc>
                  <a:txBody>
                    <a:bodyPr/>
                    <a:lstStyle/>
                    <a:p>
                      <a:pPr algn="ctr"/>
                      <a:r>
                        <a:rPr lang="en-US" dirty="0" smtClean="0"/>
                        <a:t>Description</a:t>
                      </a:r>
                      <a:endParaRPr lang="en-US" dirty="0"/>
                    </a:p>
                  </a:txBody>
                  <a:tcPr/>
                </a:tc>
              </a:tr>
              <a:tr h="1911075">
                <a:tc>
                  <a:txBody>
                    <a:bodyPr/>
                    <a:lstStyle/>
                    <a:p>
                      <a:r>
                        <a:rPr lang="en-US" sz="1200" dirty="0" smtClean="0"/>
                        <a:t>&lt;Button&gt;</a:t>
                      </a:r>
                      <a:endParaRPr lang="en-US" sz="1200" dirty="0"/>
                    </a:p>
                  </a:txBody>
                  <a:tcPr/>
                </a:tc>
                <a:tc>
                  <a:txBody>
                    <a:bodyPr/>
                    <a:lstStyle/>
                    <a:p>
                      <a:r>
                        <a:rPr lang="en-US" sz="1200" dirty="0" smtClean="0"/>
                        <a:t>A mouse button is pressed with the mouse pointer</a:t>
                      </a:r>
                      <a:r>
                        <a:rPr lang="en-US" sz="1200" baseline="0" dirty="0" smtClean="0"/>
                        <a:t> over the widget. The detail part specifies which button.</a:t>
                      </a:r>
                    </a:p>
                    <a:p>
                      <a:r>
                        <a:rPr lang="en-US" sz="1200" baseline="0" dirty="0" smtClean="0"/>
                        <a:t>e.g. The left mouse button is defined by the event &lt;Button-1&gt;, the middle button by &lt;Button-2&gt;, the rightmost mouse button by &lt;Button-3&gt;. &lt;Button-4&gt; defines the scroll up event on mice with wheel support and &lt;Button-5&gt; the scroll down.</a:t>
                      </a:r>
                      <a:endParaRPr lang="en-US" sz="1200" dirty="0"/>
                    </a:p>
                  </a:txBody>
                  <a:tcPr/>
                </a:tc>
              </a:tr>
              <a:tr h="1452417">
                <a:tc>
                  <a:txBody>
                    <a:bodyPr/>
                    <a:lstStyle/>
                    <a:p>
                      <a:r>
                        <a:rPr lang="en-US" sz="1200" dirty="0" smtClean="0"/>
                        <a:t>&lt;Motion&gt;</a:t>
                      </a:r>
                      <a:endParaRPr lang="en-US" sz="1200" dirty="0"/>
                    </a:p>
                  </a:txBody>
                  <a:tcPr/>
                </a:tc>
                <a:tc>
                  <a:txBody>
                    <a:bodyPr/>
                    <a:lstStyle/>
                    <a:p>
                      <a:r>
                        <a:rPr lang="en-US" sz="1200" dirty="0" smtClean="0"/>
                        <a:t>The mouse</a:t>
                      </a:r>
                      <a:r>
                        <a:rPr lang="en-US" sz="1200" baseline="0" dirty="0" smtClean="0"/>
                        <a:t> is moved with a mouse button being held down. To specify the </a:t>
                      </a:r>
                      <a:r>
                        <a:rPr lang="en-US" sz="1200" baseline="0" dirty="0" err="1" smtClean="0"/>
                        <a:t>left,middle</a:t>
                      </a:r>
                      <a:r>
                        <a:rPr lang="en-US" sz="1200" baseline="0" dirty="0" smtClean="0"/>
                        <a:t> or right mouse button use &lt;B1-Motion&gt;,&lt;B2-Motion&gt; and &lt;B3-Motion&gt;. The current position of the mouse pointer is provided in x and y members of event object passed to callback which is </a:t>
                      </a:r>
                      <a:r>
                        <a:rPr lang="en-US" sz="1200" baseline="0" dirty="0" err="1" smtClean="0"/>
                        <a:t>event.x</a:t>
                      </a:r>
                      <a:r>
                        <a:rPr lang="en-US" sz="1200" baseline="0" dirty="0" smtClean="0"/>
                        <a:t> , </a:t>
                      </a:r>
                      <a:r>
                        <a:rPr lang="en-US" sz="1200" baseline="0" dirty="0" err="1" smtClean="0"/>
                        <a:t>event.y</a:t>
                      </a:r>
                      <a:endParaRPr lang="en-US" sz="1200" dirty="0"/>
                    </a:p>
                  </a:txBody>
                  <a:tcPr/>
                </a:tc>
              </a:tr>
              <a:tr h="1911075">
                <a:tc>
                  <a:txBody>
                    <a:bodyPr/>
                    <a:lstStyle/>
                    <a:p>
                      <a:r>
                        <a:rPr lang="en-US" sz="1200" dirty="0" smtClean="0"/>
                        <a:t>&lt;</a:t>
                      </a:r>
                      <a:r>
                        <a:rPr lang="en-US" sz="1200" dirty="0" err="1" smtClean="0"/>
                        <a:t>ButtonRelease</a:t>
                      </a:r>
                      <a:r>
                        <a:rPr lang="en-US" sz="1200" dirty="0" smtClean="0"/>
                        <a:t>&gt;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Occurs an event if a button is released.</a:t>
                      </a:r>
                      <a:r>
                        <a:rPr lang="en-US" sz="1200" baseline="0" dirty="0" smtClean="0"/>
                        <a:t> To specify the </a:t>
                      </a:r>
                      <a:r>
                        <a:rPr lang="en-US" sz="1200" baseline="0" dirty="0" err="1" smtClean="0"/>
                        <a:t>left,middle</a:t>
                      </a:r>
                      <a:r>
                        <a:rPr lang="en-US" sz="1200" baseline="0" dirty="0" smtClean="0"/>
                        <a:t> or right mouse button use &lt;ButtonRelease-1&gt;,&lt;ButtonRelease-2&gt; and &lt;ButtonRelease-3&gt;. The current position of the mouse pointer is provided in x and y members of event object passed to callback which is </a:t>
                      </a:r>
                      <a:r>
                        <a:rPr lang="en-US" sz="1200" baseline="0" dirty="0" err="1" smtClean="0"/>
                        <a:t>event.x</a:t>
                      </a:r>
                      <a:r>
                        <a:rPr lang="en-US" sz="1200" baseline="0" dirty="0" smtClean="0"/>
                        <a:t> , </a:t>
                      </a:r>
                      <a:r>
                        <a:rPr lang="en-US" sz="1200" baseline="0" dirty="0" err="1" smtClean="0"/>
                        <a:t>event.y</a:t>
                      </a:r>
                      <a:endParaRPr lang="en-US" sz="1200" dirty="0" smtClean="0"/>
                    </a:p>
                    <a:p>
                      <a:endParaRPr lang="en-US" sz="1200" dirty="0"/>
                    </a:p>
                  </a:txBody>
                  <a:tcPr/>
                </a:tc>
              </a:tr>
              <a:tr h="310019">
                <a:tc>
                  <a:txBody>
                    <a:bodyPr/>
                    <a:lstStyle/>
                    <a:p>
                      <a:endParaRPr lang="en-US" dirty="0"/>
                    </a:p>
                  </a:txBody>
                  <a:tcPr/>
                </a:tc>
                <a:tc>
                  <a:txBody>
                    <a:bodyPr/>
                    <a:lstStyle/>
                    <a:p>
                      <a:endParaRPr lang="en-US" dirty="0"/>
                    </a:p>
                  </a:txBody>
                  <a:tcPr/>
                </a:tc>
              </a:tr>
              <a:tr h="310019">
                <a:tc>
                  <a:txBody>
                    <a:bodyPr/>
                    <a:lstStyle/>
                    <a:p>
                      <a:endParaRPr lang="en-US"/>
                    </a:p>
                  </a:txBody>
                  <a:tcPr/>
                </a:tc>
                <a:tc>
                  <a:txBody>
                    <a:bodyPr/>
                    <a:lstStyle/>
                    <a:p>
                      <a:endParaRPr lang="en-US"/>
                    </a:p>
                  </a:txBody>
                  <a:tcPr/>
                </a:tc>
              </a:tr>
              <a:tr h="310019">
                <a:tc>
                  <a:txBody>
                    <a:bodyPr/>
                    <a:lstStyle/>
                    <a:p>
                      <a:endParaRPr lang="en-US"/>
                    </a:p>
                  </a:txBody>
                  <a:tcPr/>
                </a:tc>
                <a:tc>
                  <a:txBody>
                    <a:bodyPr/>
                    <a:lstStyle/>
                    <a:p>
                      <a:endParaRPr lang="en-US" dirty="0"/>
                    </a:p>
                  </a:txBody>
                  <a:tcPr/>
                </a:tc>
              </a:tr>
              <a:tr h="310019">
                <a:tc>
                  <a:txBody>
                    <a:bodyPr/>
                    <a:lstStyle/>
                    <a:p>
                      <a:endParaRPr lang="en-US"/>
                    </a:p>
                  </a:txBody>
                  <a:tcPr/>
                </a:tc>
                <a:tc>
                  <a:txBody>
                    <a:bodyPr/>
                    <a:lstStyle/>
                    <a:p>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2501082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81494148"/>
              </p:ext>
            </p:extLst>
          </p:nvPr>
        </p:nvGraphicFramePr>
        <p:xfrm>
          <a:off x="457200" y="1481138"/>
          <a:ext cx="8229600" cy="202692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Event </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&lt;Double-Button&gt;</a:t>
                      </a:r>
                      <a:endParaRPr lang="en-US" dirty="0"/>
                    </a:p>
                  </a:txBody>
                  <a:tcPr/>
                </a:tc>
                <a:tc>
                  <a:txBody>
                    <a:bodyPr/>
                    <a:lstStyle/>
                    <a:p>
                      <a:r>
                        <a:rPr lang="en-US" dirty="0" smtClean="0"/>
                        <a:t>The button is double clicked. To specify left, middle or right mouse button use &lt;Double-Button-1&gt;,&lt;Double-Button-2&gt;,&lt;Double-Button-3&gt;.</a:t>
                      </a:r>
                      <a:endParaRPr lang="en-US" dirty="0"/>
                    </a:p>
                  </a:txBody>
                  <a:tcPr/>
                </a:tc>
              </a:tr>
              <a:tr h="370840">
                <a:tc>
                  <a:txBody>
                    <a:bodyPr/>
                    <a:lstStyle/>
                    <a:p>
                      <a:r>
                        <a:rPr lang="en-US" dirty="0" smtClean="0"/>
                        <a:t>&lt;Enter&gt;</a:t>
                      </a:r>
                      <a:endParaRPr lang="en-US" dirty="0"/>
                    </a:p>
                  </a:txBody>
                  <a:tcPr/>
                </a:tc>
                <a:tc>
                  <a:txBody>
                    <a:bodyPr/>
                    <a:lstStyle/>
                    <a:p>
                      <a:r>
                        <a:rPr lang="en-US" dirty="0" smtClean="0"/>
                        <a:t>The mouse pointer entered</a:t>
                      </a:r>
                      <a:r>
                        <a:rPr lang="en-US" baseline="0" dirty="0" smtClean="0"/>
                        <a:t> widget.</a:t>
                      </a:r>
                      <a:endParaRPr lang="en-US" dirty="0"/>
                    </a:p>
                  </a:txBody>
                  <a:tcPr/>
                </a:tc>
              </a:tr>
              <a:tr h="370840">
                <a:tc>
                  <a:txBody>
                    <a:bodyPr/>
                    <a:lstStyle/>
                    <a:p>
                      <a:r>
                        <a:rPr lang="en-US" dirty="0" smtClean="0"/>
                        <a:t>&lt;Leave&gt;</a:t>
                      </a:r>
                      <a:endParaRPr lang="en-US" dirty="0"/>
                    </a:p>
                  </a:txBody>
                  <a:tcPr/>
                </a:tc>
                <a:tc>
                  <a:txBody>
                    <a:bodyPr/>
                    <a:lstStyle/>
                    <a:p>
                      <a:r>
                        <a:rPr lang="en-US" dirty="0" smtClean="0"/>
                        <a:t>The mouse pointer left the widget.</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55254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771556318"/>
              </p:ext>
            </p:extLst>
          </p:nvPr>
        </p:nvGraphicFramePr>
        <p:xfrm>
          <a:off x="457200" y="1481138"/>
          <a:ext cx="8229600" cy="3576320"/>
        </p:xfrm>
        <a:graphic>
          <a:graphicData uri="http://schemas.openxmlformats.org/drawingml/2006/table">
            <a:tbl>
              <a:tblPr firstRow="1" bandRow="1">
                <a:tableStyleId>{5C22544A-7EE6-4342-B048-85BDC9FD1C3A}</a:tableStyleId>
              </a:tblPr>
              <a:tblGrid>
                <a:gridCol w="1600200"/>
                <a:gridCol w="6629400"/>
              </a:tblGrid>
              <a:tr h="370840">
                <a:tc>
                  <a:txBody>
                    <a:bodyPr/>
                    <a:lstStyle/>
                    <a:p>
                      <a:r>
                        <a:rPr lang="en-US" dirty="0" smtClean="0"/>
                        <a:t>Event</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&lt;</a:t>
                      </a:r>
                      <a:r>
                        <a:rPr lang="en-US" dirty="0" err="1" smtClean="0"/>
                        <a:t>FocusIn</a:t>
                      </a:r>
                      <a:r>
                        <a:rPr lang="en-US" dirty="0" smtClean="0"/>
                        <a:t>&gt;</a:t>
                      </a:r>
                      <a:endParaRPr lang="en-US" dirty="0"/>
                    </a:p>
                  </a:txBody>
                  <a:tcPr/>
                </a:tc>
                <a:tc>
                  <a:txBody>
                    <a:bodyPr/>
                    <a:lstStyle/>
                    <a:p>
                      <a:r>
                        <a:rPr lang="en-US" dirty="0" smtClean="0"/>
                        <a:t>Keyboard focus was moved to this widget or,</a:t>
                      </a:r>
                      <a:r>
                        <a:rPr lang="en-US" baseline="0" dirty="0" smtClean="0"/>
                        <a:t> to a child of this widget.</a:t>
                      </a:r>
                      <a:endParaRPr lang="en-US" dirty="0"/>
                    </a:p>
                  </a:txBody>
                  <a:tcPr/>
                </a:tc>
              </a:tr>
              <a:tr h="370840">
                <a:tc>
                  <a:txBody>
                    <a:bodyPr/>
                    <a:lstStyle/>
                    <a:p>
                      <a:r>
                        <a:rPr lang="en-US" dirty="0" smtClean="0"/>
                        <a:t>&lt;</a:t>
                      </a:r>
                      <a:r>
                        <a:rPr lang="en-US" dirty="0" err="1" smtClean="0"/>
                        <a:t>FocusOut</a:t>
                      </a:r>
                      <a:r>
                        <a:rPr lang="en-US" dirty="0" smtClean="0"/>
                        <a:t>&gt;</a:t>
                      </a:r>
                      <a:r>
                        <a:rPr lang="en-US" baseline="0" dirty="0" smtClean="0"/>
                        <a:t> </a:t>
                      </a:r>
                      <a:endParaRPr lang="en-US" dirty="0"/>
                    </a:p>
                  </a:txBody>
                  <a:tcPr/>
                </a:tc>
                <a:tc>
                  <a:txBody>
                    <a:bodyPr/>
                    <a:lstStyle/>
                    <a:p>
                      <a:r>
                        <a:rPr lang="en-US" dirty="0" smtClean="0"/>
                        <a:t>Keyboard focus was moved from this widget</a:t>
                      </a:r>
                      <a:r>
                        <a:rPr lang="en-US" baseline="0" dirty="0" smtClean="0"/>
                        <a:t> to another widget.</a:t>
                      </a:r>
                      <a:endParaRPr lang="en-US" dirty="0"/>
                    </a:p>
                  </a:txBody>
                  <a:tcPr/>
                </a:tc>
              </a:tr>
              <a:tr h="370840">
                <a:tc>
                  <a:txBody>
                    <a:bodyPr/>
                    <a:lstStyle/>
                    <a:p>
                      <a:r>
                        <a:rPr lang="en-US" dirty="0" smtClean="0"/>
                        <a:t>&lt;Return&gt;</a:t>
                      </a:r>
                      <a:endParaRPr lang="en-US" dirty="0"/>
                    </a:p>
                  </a:txBody>
                  <a:tcPr/>
                </a:tc>
                <a:tc>
                  <a:txBody>
                    <a:bodyPr/>
                    <a:lstStyle/>
                    <a:p>
                      <a:r>
                        <a:rPr lang="en-US" dirty="0" smtClean="0"/>
                        <a:t>The user pressed the Enter</a:t>
                      </a:r>
                      <a:r>
                        <a:rPr lang="en-US" baseline="0" dirty="0" smtClean="0"/>
                        <a:t> key.</a:t>
                      </a:r>
                      <a:endParaRPr lang="en-US" dirty="0"/>
                    </a:p>
                  </a:txBody>
                  <a:tcPr/>
                </a:tc>
              </a:tr>
              <a:tr h="370840">
                <a:tc>
                  <a:txBody>
                    <a:bodyPr/>
                    <a:lstStyle/>
                    <a:p>
                      <a:r>
                        <a:rPr lang="en-US" dirty="0" smtClean="0"/>
                        <a:t>&lt;Key&gt;</a:t>
                      </a:r>
                      <a:endParaRPr lang="en-US" dirty="0"/>
                    </a:p>
                  </a:txBody>
                  <a:tcPr/>
                </a:tc>
                <a:tc>
                  <a:txBody>
                    <a:bodyPr/>
                    <a:lstStyle/>
                    <a:p>
                      <a:r>
                        <a:rPr lang="en-US" dirty="0" smtClean="0"/>
                        <a:t>The user pressed any key. The key is provided in the char member of the event object passed to the callback</a:t>
                      </a:r>
                      <a:endParaRPr lang="en-US" dirty="0"/>
                    </a:p>
                  </a:txBody>
                  <a:tcPr/>
                </a:tc>
              </a:tr>
              <a:tr h="370840">
                <a:tc>
                  <a:txBody>
                    <a:bodyPr/>
                    <a:lstStyle/>
                    <a:p>
                      <a:r>
                        <a:rPr lang="en-US" dirty="0" smtClean="0"/>
                        <a:t>a</a:t>
                      </a:r>
                      <a:endParaRPr lang="en-US" dirty="0"/>
                    </a:p>
                  </a:txBody>
                  <a:tcPr/>
                </a:tc>
                <a:tc>
                  <a:txBody>
                    <a:bodyPr/>
                    <a:lstStyle/>
                    <a:p>
                      <a:r>
                        <a:rPr lang="en-US" dirty="0" smtClean="0"/>
                        <a:t>The user typed an “a” key. Most printable characters can be used</a:t>
                      </a:r>
                      <a:r>
                        <a:rPr lang="en-US" baseline="0" dirty="0" smtClean="0"/>
                        <a:t> as it is. The exceptions are space (&lt;space&gt;) and less than (&lt;less&gt;)</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9438265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039757471"/>
              </p:ext>
            </p:extLst>
          </p:nvPr>
        </p:nvGraphicFramePr>
        <p:xfrm>
          <a:off x="457200" y="1481138"/>
          <a:ext cx="8229600" cy="2199640"/>
        </p:xfrm>
        <a:graphic>
          <a:graphicData uri="http://schemas.openxmlformats.org/drawingml/2006/table">
            <a:tbl>
              <a:tblPr firstRow="1" bandRow="1">
                <a:tableStyleId>{5C22544A-7EE6-4342-B048-85BDC9FD1C3A}</a:tableStyleId>
              </a:tblPr>
              <a:tblGrid>
                <a:gridCol w="1676400"/>
                <a:gridCol w="6553200"/>
              </a:tblGrid>
              <a:tr h="370840">
                <a:tc>
                  <a:txBody>
                    <a:bodyPr/>
                    <a:lstStyle/>
                    <a:p>
                      <a:r>
                        <a:rPr lang="en-US" dirty="0" smtClean="0"/>
                        <a:t>Event</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&lt;Shift-Up&gt;</a:t>
                      </a:r>
                      <a:endParaRPr lang="en-US" dirty="0"/>
                    </a:p>
                  </a:txBody>
                  <a:tcPr/>
                </a:tc>
                <a:tc>
                  <a:txBody>
                    <a:bodyPr/>
                    <a:lstStyle/>
                    <a:p>
                      <a:r>
                        <a:rPr lang="en-US" dirty="0" smtClean="0"/>
                        <a:t>The user pressed the Up arrow, while holding the Shift key pressed. We can use prefixes like Alt,</a:t>
                      </a:r>
                      <a:r>
                        <a:rPr lang="en-US" baseline="0" dirty="0" smtClean="0"/>
                        <a:t> Shift and Control.</a:t>
                      </a:r>
                      <a:endParaRPr lang="en-US" dirty="0"/>
                    </a:p>
                  </a:txBody>
                  <a:tcPr/>
                </a:tc>
              </a:tr>
              <a:tr h="370840">
                <a:tc>
                  <a:txBody>
                    <a:bodyPr/>
                    <a:lstStyle/>
                    <a:p>
                      <a:r>
                        <a:rPr lang="en-US" dirty="0" smtClean="0"/>
                        <a:t>&lt;Configure&gt;</a:t>
                      </a:r>
                      <a:endParaRPr lang="en-US" dirty="0"/>
                    </a:p>
                  </a:txBody>
                  <a:tcPr/>
                </a:tc>
                <a:tc>
                  <a:txBody>
                    <a:bodyPr/>
                    <a:lstStyle/>
                    <a:p>
                      <a:r>
                        <a:rPr lang="en-US" dirty="0" smtClean="0"/>
                        <a:t>The</a:t>
                      </a:r>
                      <a:r>
                        <a:rPr lang="en-US" baseline="0" dirty="0" smtClean="0"/>
                        <a:t> size of the widget is changed. The new size is provided in the width and height attributes of the event object passed to the callback.</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19209834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binding function is used to deal with the events.</a:t>
            </a:r>
          </a:p>
          <a:p>
            <a:r>
              <a:rPr lang="en-US" dirty="0" smtClean="0"/>
              <a:t>We can bind Python’s functions and methods to an event and we can bind these functions to any particular widget.</a:t>
            </a:r>
            <a:endParaRPr lang="en-US" dirty="0"/>
          </a:p>
        </p:txBody>
      </p:sp>
      <p:sp>
        <p:nvSpPr>
          <p:cNvPr id="3" name="Title 2"/>
          <p:cNvSpPr>
            <a:spLocks noGrp="1"/>
          </p:cNvSpPr>
          <p:nvPr>
            <p:ph type="title"/>
          </p:nvPr>
        </p:nvSpPr>
        <p:spPr/>
        <p:txBody>
          <a:bodyPr/>
          <a:lstStyle/>
          <a:p>
            <a:r>
              <a:rPr lang="en-US" dirty="0" smtClean="0"/>
              <a:t>Binding function in </a:t>
            </a:r>
            <a:r>
              <a:rPr lang="en-US" dirty="0" err="1" smtClean="0"/>
              <a:t>Tkinter</a:t>
            </a:r>
            <a:endParaRPr lang="en-US" dirty="0"/>
          </a:p>
        </p:txBody>
      </p:sp>
    </p:spTree>
    <p:extLst>
      <p:ext uri="{BB962C8B-B14F-4D97-AF65-F5344CB8AC3E}">
        <p14:creationId xmlns="" xmlns:p14="http://schemas.microsoft.com/office/powerpoint/2010/main" val="188914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import re</a:t>
            </a:r>
          </a:p>
          <a:p>
            <a:pPr marL="109728" indent="0">
              <a:buNone/>
            </a:pPr>
            <a:endParaRPr lang="en-US" dirty="0"/>
          </a:p>
          <a:p>
            <a:pPr marL="109728" indent="0">
              <a:buNone/>
            </a:pPr>
            <a:r>
              <a:rPr lang="en-US" dirty="0"/>
              <a:t>t</a:t>
            </a:r>
            <a:r>
              <a:rPr lang="en-US" dirty="0" smtClean="0"/>
              <a:t>xt = “The rain in Spain”</a:t>
            </a:r>
          </a:p>
          <a:p>
            <a:pPr marL="109728" indent="0">
              <a:buNone/>
            </a:pPr>
            <a:r>
              <a:rPr lang="en-US" dirty="0"/>
              <a:t>x</a:t>
            </a:r>
            <a:r>
              <a:rPr lang="en-US" dirty="0" smtClean="0"/>
              <a:t> = </a:t>
            </a:r>
            <a:r>
              <a:rPr lang="en-US" dirty="0" err="1" smtClean="0"/>
              <a:t>re.search</a:t>
            </a:r>
            <a:r>
              <a:rPr lang="en-US" dirty="0" smtClean="0"/>
              <a:t>(“\s”, txt)</a:t>
            </a:r>
          </a:p>
          <a:p>
            <a:pPr marL="109728" indent="0">
              <a:buNone/>
            </a:pPr>
            <a:endParaRPr lang="en-US" dirty="0"/>
          </a:p>
          <a:p>
            <a:pPr marL="109728" indent="0">
              <a:buNone/>
            </a:pPr>
            <a:r>
              <a:rPr lang="en-US" sz="2400" dirty="0"/>
              <a:t>p</a:t>
            </a:r>
            <a:r>
              <a:rPr lang="en-US" sz="2400" dirty="0" smtClean="0"/>
              <a:t>rint(“The first white-space character at:”,</a:t>
            </a:r>
            <a:r>
              <a:rPr lang="en-US" sz="2400" dirty="0" err="1" smtClean="0"/>
              <a:t>x.start</a:t>
            </a:r>
            <a:r>
              <a:rPr lang="en-US" sz="2400" dirty="0" smtClean="0"/>
              <a:t>( )) </a:t>
            </a:r>
          </a:p>
          <a:p>
            <a:pPr marL="109728" indent="0">
              <a:buNone/>
            </a:pPr>
            <a:endParaRPr lang="en-US" dirty="0"/>
          </a:p>
          <a:p>
            <a:pPr marL="109728" indent="0">
              <a:buNone/>
            </a:pPr>
            <a:r>
              <a:rPr lang="en-US" b="1" u="sng" dirty="0" smtClean="0"/>
              <a:t>Output</a:t>
            </a:r>
          </a:p>
          <a:p>
            <a:pPr marL="109728" indent="0">
              <a:buNone/>
            </a:pPr>
            <a:r>
              <a:rPr lang="en-US" dirty="0" smtClean="0"/>
              <a:t>The first white-space character at:3</a:t>
            </a:r>
          </a:p>
          <a:p>
            <a:pPr marL="109728" indent="0">
              <a:buNone/>
            </a:pPr>
            <a:endParaRPr lang="en-US" dirty="0"/>
          </a:p>
        </p:txBody>
      </p:sp>
      <p:sp>
        <p:nvSpPr>
          <p:cNvPr id="3" name="Title 2"/>
          <p:cNvSpPr>
            <a:spLocks noGrp="1"/>
          </p:cNvSpPr>
          <p:nvPr>
            <p:ph type="title"/>
          </p:nvPr>
        </p:nvSpPr>
        <p:spPr/>
        <p:txBody>
          <a:bodyPr/>
          <a:lstStyle/>
          <a:p>
            <a:r>
              <a:rPr lang="en-US" dirty="0" smtClean="0"/>
              <a:t>The search( ) function</a:t>
            </a:r>
            <a:endParaRPr lang="en-US" dirty="0"/>
          </a:p>
        </p:txBody>
      </p:sp>
    </p:spTree>
    <p:extLst>
      <p:ext uri="{BB962C8B-B14F-4D97-AF65-F5344CB8AC3E}">
        <p14:creationId xmlns="" xmlns:p14="http://schemas.microsoft.com/office/powerpoint/2010/main" val="18499259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buNone/>
            </a:pPr>
            <a:r>
              <a:rPr lang="en-US" sz="800" dirty="0" smtClean="0"/>
              <a:t># Import all files from</a:t>
            </a:r>
          </a:p>
          <a:p>
            <a:pPr fontAlgn="base">
              <a:buNone/>
            </a:pPr>
            <a:r>
              <a:rPr lang="en-US" sz="800" dirty="0" smtClean="0"/>
              <a:t># </a:t>
            </a:r>
            <a:r>
              <a:rPr lang="en-US" sz="800" dirty="0" err="1" smtClean="0"/>
              <a:t>tkinter</a:t>
            </a:r>
            <a:r>
              <a:rPr lang="en-US" sz="800" dirty="0" smtClean="0"/>
              <a:t> and overwrite</a:t>
            </a:r>
          </a:p>
          <a:p>
            <a:pPr fontAlgn="base">
              <a:buNone/>
            </a:pPr>
            <a:r>
              <a:rPr lang="en-US" sz="800" dirty="0" smtClean="0"/>
              <a:t># all the </a:t>
            </a:r>
            <a:r>
              <a:rPr lang="en-US" sz="800" dirty="0" err="1" smtClean="0"/>
              <a:t>tkinter</a:t>
            </a:r>
            <a:r>
              <a:rPr lang="en-US" sz="800" dirty="0" smtClean="0"/>
              <a:t> files</a:t>
            </a:r>
          </a:p>
          <a:p>
            <a:pPr fontAlgn="base">
              <a:buNone/>
            </a:pPr>
            <a:r>
              <a:rPr lang="en-US" sz="800" dirty="0" smtClean="0"/>
              <a:t># by tkinter.ttk</a:t>
            </a:r>
          </a:p>
          <a:p>
            <a:pPr marL="109728" indent="0">
              <a:buNone/>
            </a:pPr>
            <a:r>
              <a:rPr lang="en-US" sz="800" dirty="0" smtClean="0"/>
              <a:t>from </a:t>
            </a:r>
            <a:r>
              <a:rPr lang="en-US" sz="800" dirty="0" err="1" smtClean="0"/>
              <a:t>tkinter</a:t>
            </a:r>
            <a:r>
              <a:rPr lang="en-US" sz="800" dirty="0" smtClean="0"/>
              <a:t> import *</a:t>
            </a:r>
          </a:p>
          <a:p>
            <a:pPr marL="109728" indent="0">
              <a:buNone/>
            </a:pPr>
            <a:r>
              <a:rPr lang="en-US" sz="800" dirty="0"/>
              <a:t>f</a:t>
            </a:r>
            <a:r>
              <a:rPr lang="en-US" sz="800" dirty="0" smtClean="0"/>
              <a:t>rom tkinter.ttk import *</a:t>
            </a:r>
          </a:p>
          <a:p>
            <a:pPr marL="109728" indent="0">
              <a:buNone/>
            </a:pPr>
            <a:endParaRPr lang="en-US" sz="800" dirty="0" smtClean="0"/>
          </a:p>
          <a:p>
            <a:pPr marL="109728" indent="0">
              <a:buNone/>
            </a:pPr>
            <a:r>
              <a:rPr lang="en-US" sz="800" dirty="0" smtClean="0"/>
              <a:t># creates </a:t>
            </a:r>
            <a:r>
              <a:rPr lang="en-US" sz="800" dirty="0" err="1" smtClean="0"/>
              <a:t>tkinter</a:t>
            </a:r>
            <a:r>
              <a:rPr lang="en-US" sz="800" dirty="0" smtClean="0"/>
              <a:t> window or root window</a:t>
            </a:r>
          </a:p>
          <a:p>
            <a:pPr marL="109728" indent="0">
              <a:buNone/>
            </a:pPr>
            <a:r>
              <a:rPr lang="en-US" sz="800" dirty="0" smtClean="0"/>
              <a:t>root=</a:t>
            </a:r>
            <a:r>
              <a:rPr lang="en-US" sz="800" dirty="0" err="1" smtClean="0"/>
              <a:t>Tk</a:t>
            </a:r>
            <a:r>
              <a:rPr lang="en-US" sz="800" dirty="0" smtClean="0"/>
              <a:t>()</a:t>
            </a:r>
          </a:p>
          <a:p>
            <a:pPr marL="109728" indent="0">
              <a:buNone/>
            </a:pPr>
            <a:r>
              <a:rPr lang="en-US" sz="800" dirty="0" err="1" smtClean="0"/>
              <a:t>root.geometry</a:t>
            </a:r>
            <a:r>
              <a:rPr lang="en-US" sz="800" dirty="0" smtClean="0"/>
              <a:t>(‘200X100’)</a:t>
            </a:r>
          </a:p>
          <a:p>
            <a:pPr marL="109728" indent="0">
              <a:buNone/>
            </a:pPr>
            <a:endParaRPr lang="en-US" sz="800" dirty="0" smtClean="0"/>
          </a:p>
          <a:p>
            <a:pPr marL="109728" indent="0">
              <a:buNone/>
            </a:pPr>
            <a:r>
              <a:rPr lang="en-US" sz="800" dirty="0" smtClean="0"/>
              <a:t># function to be called when mouse enters in a frame</a:t>
            </a:r>
          </a:p>
          <a:p>
            <a:pPr marL="109728" indent="0">
              <a:buNone/>
            </a:pPr>
            <a:r>
              <a:rPr lang="en-US" sz="800" dirty="0" err="1" smtClean="0"/>
              <a:t>def</a:t>
            </a:r>
            <a:r>
              <a:rPr lang="en-US" sz="800" dirty="0" smtClean="0"/>
              <a:t> enter(event):</a:t>
            </a:r>
          </a:p>
          <a:p>
            <a:pPr marL="109728" indent="0">
              <a:buNone/>
            </a:pPr>
            <a:r>
              <a:rPr lang="en-US" sz="800" dirty="0"/>
              <a:t> </a:t>
            </a:r>
            <a:r>
              <a:rPr lang="en-US" sz="800" dirty="0" smtClean="0"/>
              <a:t>     </a:t>
            </a:r>
            <a:r>
              <a:rPr lang="en-US" sz="600" dirty="0" smtClean="0"/>
              <a:t>print(‘Button-2 pressed at x=%d, y=%d’%(</a:t>
            </a:r>
            <a:r>
              <a:rPr lang="en-US" sz="600" dirty="0" err="1" smtClean="0"/>
              <a:t>event.x,event.y</a:t>
            </a:r>
            <a:r>
              <a:rPr lang="en-US" sz="600" dirty="0" smtClean="0"/>
              <a:t>))</a:t>
            </a:r>
            <a:r>
              <a:rPr lang="en-US" sz="800" dirty="0" smtClean="0"/>
              <a:t> </a:t>
            </a:r>
          </a:p>
          <a:p>
            <a:pPr marL="109728" indent="0">
              <a:buNone/>
            </a:pPr>
            <a:endParaRPr lang="en-US" sz="800" dirty="0" smtClean="0"/>
          </a:p>
          <a:p>
            <a:pPr marL="109728" indent="0">
              <a:buNone/>
            </a:pPr>
            <a:r>
              <a:rPr lang="en-US" sz="800" dirty="0" smtClean="0"/>
              <a:t># function to be called when mouse exits the frame</a:t>
            </a:r>
          </a:p>
          <a:p>
            <a:pPr marL="109728" indent="0">
              <a:buNone/>
            </a:pPr>
            <a:r>
              <a:rPr lang="en-US" sz="800" dirty="0" err="1" smtClean="0"/>
              <a:t>def</a:t>
            </a:r>
            <a:r>
              <a:rPr lang="en-US" sz="800" dirty="0" smtClean="0"/>
              <a:t> exit_(event):</a:t>
            </a:r>
          </a:p>
          <a:p>
            <a:pPr marL="109728" indent="0">
              <a:buNone/>
            </a:pPr>
            <a:r>
              <a:rPr lang="en-US" sz="800" dirty="0"/>
              <a:t> </a:t>
            </a:r>
            <a:r>
              <a:rPr lang="en-US" sz="800" dirty="0" smtClean="0"/>
              <a:t>     </a:t>
            </a:r>
            <a:r>
              <a:rPr lang="en-US" sz="600" dirty="0" smtClean="0"/>
              <a:t>print(‘Button-3 pressed at x=%</a:t>
            </a:r>
            <a:r>
              <a:rPr lang="en-US" sz="600" dirty="0" err="1" smtClean="0"/>
              <a:t>d,y</a:t>
            </a:r>
            <a:r>
              <a:rPr lang="en-US" sz="600" dirty="0" smtClean="0"/>
              <a:t>=%d’%(</a:t>
            </a:r>
            <a:r>
              <a:rPr lang="en-US" sz="600" dirty="0" err="1" smtClean="0"/>
              <a:t>event.x,event.y</a:t>
            </a:r>
            <a:r>
              <a:rPr lang="en-US" sz="600" dirty="0" smtClean="0"/>
              <a:t>))</a:t>
            </a:r>
            <a:r>
              <a:rPr lang="en-US" sz="800" dirty="0" smtClean="0"/>
              <a:t>  </a:t>
            </a:r>
          </a:p>
          <a:p>
            <a:pPr marL="109728" indent="0">
              <a:buNone/>
            </a:pPr>
            <a:endParaRPr lang="en-US" sz="800" dirty="0" smtClean="0"/>
          </a:p>
          <a:p>
            <a:pPr marL="109728" indent="0">
              <a:buNone/>
            </a:pPr>
            <a:r>
              <a:rPr lang="en-US" sz="800" dirty="0" smtClean="0"/>
              <a:t># frame with fixed geometry</a:t>
            </a:r>
          </a:p>
          <a:p>
            <a:pPr marL="109728" indent="0">
              <a:buNone/>
            </a:pPr>
            <a:r>
              <a:rPr lang="en-US" sz="800" dirty="0" smtClean="0"/>
              <a:t>frame1=Frame(</a:t>
            </a:r>
            <a:r>
              <a:rPr lang="en-US" sz="800" dirty="0" err="1" smtClean="0"/>
              <a:t>root,height</a:t>
            </a:r>
            <a:r>
              <a:rPr lang="en-US" sz="800" dirty="0" smtClean="0"/>
              <a:t>=100,width=200)</a:t>
            </a:r>
          </a:p>
          <a:p>
            <a:pPr marL="109728" indent="0">
              <a:buNone/>
            </a:pPr>
            <a:endParaRPr lang="en-US" sz="800" dirty="0" smtClean="0"/>
          </a:p>
          <a:p>
            <a:pPr fontAlgn="base">
              <a:buNone/>
            </a:pPr>
            <a:r>
              <a:rPr lang="en-US" sz="800" dirty="0" smtClean="0"/>
              <a:t># these lines are showing the</a:t>
            </a:r>
          </a:p>
          <a:p>
            <a:pPr fontAlgn="base">
              <a:buNone/>
            </a:pPr>
            <a:r>
              <a:rPr lang="en-US" sz="800" dirty="0" smtClean="0"/>
              <a:t># working of bind function</a:t>
            </a:r>
          </a:p>
          <a:p>
            <a:pPr fontAlgn="base">
              <a:buNone/>
            </a:pPr>
            <a:r>
              <a:rPr lang="en-US" sz="800" dirty="0" smtClean="0"/>
              <a:t># it is universal widget method</a:t>
            </a:r>
          </a:p>
          <a:p>
            <a:pPr marL="109728" indent="0">
              <a:buNone/>
            </a:pPr>
            <a:r>
              <a:rPr lang="en-US" sz="800" dirty="0" smtClean="0"/>
              <a:t>frame1.bind(‘&lt;Enter&gt;’,enter)</a:t>
            </a:r>
          </a:p>
          <a:p>
            <a:pPr marL="109728" indent="0">
              <a:buNone/>
            </a:pPr>
            <a:r>
              <a:rPr lang="en-US" sz="800" dirty="0" smtClean="0"/>
              <a:t>frame1.bind(‘&lt;Leave&gt;’,exit_)</a:t>
            </a:r>
          </a:p>
          <a:p>
            <a:pPr marL="109728" indent="0">
              <a:buNone/>
            </a:pPr>
            <a:r>
              <a:rPr lang="en-US" sz="800" dirty="0" smtClean="0"/>
              <a:t>frame1.pack()</a:t>
            </a:r>
          </a:p>
          <a:p>
            <a:pPr marL="109728" indent="0">
              <a:buNone/>
            </a:pPr>
            <a:r>
              <a:rPr lang="en-US" sz="800" dirty="0" err="1"/>
              <a:t>m</a:t>
            </a:r>
            <a:r>
              <a:rPr lang="en-US" sz="800" dirty="0" err="1" smtClean="0"/>
              <a:t>ainloop</a:t>
            </a:r>
            <a:r>
              <a:rPr lang="en-US" sz="800" dirty="0" smtClean="0"/>
              <a:t>()  </a:t>
            </a:r>
            <a:endParaRPr lang="en-US" sz="800" dirty="0"/>
          </a:p>
        </p:txBody>
      </p:sp>
      <p:sp>
        <p:nvSpPr>
          <p:cNvPr id="3" name="Title 2"/>
          <p:cNvSpPr>
            <a:spLocks noGrp="1"/>
          </p:cNvSpPr>
          <p:nvPr>
            <p:ph type="title"/>
          </p:nvPr>
        </p:nvSpPr>
        <p:spPr/>
        <p:txBody>
          <a:bodyPr>
            <a:normAutofit fontScale="90000"/>
          </a:bodyPr>
          <a:lstStyle/>
          <a:p>
            <a:r>
              <a:rPr lang="en-US" dirty="0" smtClean="0"/>
              <a:t>Binding mouse movement with </a:t>
            </a:r>
            <a:r>
              <a:rPr lang="en-US" dirty="0" err="1" smtClean="0"/>
              <a:t>Tkinter</a:t>
            </a:r>
            <a:r>
              <a:rPr lang="en-US" dirty="0" smtClean="0"/>
              <a:t> Frame</a:t>
            </a:r>
            <a:endParaRPr lang="en-US" dirty="0"/>
          </a:p>
        </p:txBody>
      </p:sp>
    </p:spTree>
    <p:extLst>
      <p:ext uri="{BB962C8B-B14F-4D97-AF65-F5344CB8AC3E}">
        <p14:creationId xmlns="" xmlns:p14="http://schemas.microsoft.com/office/powerpoint/2010/main" val="6882950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1418784" y="2943907"/>
            <a:ext cx="6306431" cy="1600423"/>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fontAlgn="base">
              <a:buNone/>
            </a:pPr>
            <a:r>
              <a:rPr lang="en-US" sz="4000" dirty="0" smtClean="0"/>
              <a:t># Import all files from</a:t>
            </a:r>
          </a:p>
          <a:p>
            <a:pPr fontAlgn="base">
              <a:buNone/>
            </a:pPr>
            <a:r>
              <a:rPr lang="en-US" sz="4000" dirty="0" smtClean="0"/>
              <a:t># </a:t>
            </a:r>
            <a:r>
              <a:rPr lang="en-US" sz="4000" dirty="0" err="1" smtClean="0"/>
              <a:t>tkinter</a:t>
            </a:r>
            <a:r>
              <a:rPr lang="en-US" sz="4000" dirty="0" smtClean="0"/>
              <a:t> and overwrite</a:t>
            </a:r>
          </a:p>
          <a:p>
            <a:pPr fontAlgn="base">
              <a:buNone/>
            </a:pPr>
            <a:r>
              <a:rPr lang="en-US" sz="4000" dirty="0" smtClean="0"/>
              <a:t># all the </a:t>
            </a:r>
            <a:r>
              <a:rPr lang="en-US" sz="4000" dirty="0" err="1" smtClean="0"/>
              <a:t>tkinter</a:t>
            </a:r>
            <a:r>
              <a:rPr lang="en-US" sz="4000" dirty="0" smtClean="0"/>
              <a:t> files</a:t>
            </a:r>
          </a:p>
          <a:p>
            <a:pPr fontAlgn="base">
              <a:buNone/>
            </a:pPr>
            <a:r>
              <a:rPr lang="en-US" sz="4000" dirty="0" smtClean="0"/>
              <a:t># by tkinter.ttk</a:t>
            </a:r>
          </a:p>
          <a:p>
            <a:pPr marL="109728" indent="0">
              <a:buNone/>
            </a:pPr>
            <a:r>
              <a:rPr lang="en-US" sz="4000" dirty="0" smtClean="0"/>
              <a:t>from </a:t>
            </a:r>
            <a:r>
              <a:rPr lang="en-US" sz="4000" dirty="0" err="1"/>
              <a:t>tkinter</a:t>
            </a:r>
            <a:r>
              <a:rPr lang="en-US" sz="4000" dirty="0"/>
              <a:t> import *</a:t>
            </a:r>
          </a:p>
          <a:p>
            <a:pPr marL="109728" indent="0">
              <a:buNone/>
            </a:pPr>
            <a:r>
              <a:rPr lang="en-US" sz="4000" dirty="0"/>
              <a:t>from tkinter.ttk import </a:t>
            </a:r>
            <a:r>
              <a:rPr lang="en-US" sz="4000" dirty="0" smtClean="0"/>
              <a:t>*</a:t>
            </a:r>
          </a:p>
          <a:p>
            <a:pPr marL="109728" indent="0">
              <a:buNone/>
            </a:pPr>
            <a:endParaRPr lang="en-US" sz="4000" dirty="0" smtClean="0"/>
          </a:p>
          <a:p>
            <a:pPr marL="109728" indent="0">
              <a:buNone/>
            </a:pPr>
            <a:r>
              <a:rPr lang="en-US" sz="4000" dirty="0" smtClean="0"/>
              <a:t># creates </a:t>
            </a:r>
            <a:r>
              <a:rPr lang="en-US" sz="4000" dirty="0" err="1" smtClean="0"/>
              <a:t>tkinter</a:t>
            </a:r>
            <a:r>
              <a:rPr lang="en-US" sz="4000" dirty="0" smtClean="0"/>
              <a:t> window or root window</a:t>
            </a:r>
            <a:endParaRPr lang="en-US" sz="4000" dirty="0"/>
          </a:p>
          <a:p>
            <a:pPr marL="109728" indent="0">
              <a:buNone/>
            </a:pPr>
            <a:r>
              <a:rPr lang="en-US" sz="4000" dirty="0"/>
              <a:t>root=</a:t>
            </a:r>
            <a:r>
              <a:rPr lang="en-US" sz="4000" dirty="0" err="1"/>
              <a:t>Tk</a:t>
            </a:r>
            <a:r>
              <a:rPr lang="en-US" sz="4000" dirty="0"/>
              <a:t>()</a:t>
            </a:r>
          </a:p>
          <a:p>
            <a:pPr marL="109728" indent="0">
              <a:buNone/>
            </a:pPr>
            <a:r>
              <a:rPr lang="en-US" sz="4000" dirty="0" err="1"/>
              <a:t>root.geometry</a:t>
            </a:r>
            <a:r>
              <a:rPr lang="en-US" sz="4000" dirty="0"/>
              <a:t>(‘200X100</a:t>
            </a:r>
            <a:r>
              <a:rPr lang="en-US" sz="4000" dirty="0" smtClean="0"/>
              <a:t>’)</a:t>
            </a:r>
          </a:p>
          <a:p>
            <a:pPr marL="109728" indent="0">
              <a:buNone/>
            </a:pPr>
            <a:endParaRPr lang="en-US" sz="4000" dirty="0" smtClean="0"/>
          </a:p>
          <a:p>
            <a:pPr marL="109728" indent="0">
              <a:buNone/>
            </a:pPr>
            <a:r>
              <a:rPr lang="en-US" sz="4000" dirty="0" smtClean="0"/>
              <a:t># function to be called when button-2 of mouse is pressed</a:t>
            </a:r>
            <a:endParaRPr lang="en-US" sz="4000" dirty="0"/>
          </a:p>
          <a:p>
            <a:pPr marL="109728" indent="0">
              <a:buNone/>
            </a:pPr>
            <a:r>
              <a:rPr lang="en-US" sz="4000" dirty="0" err="1" smtClean="0"/>
              <a:t>def</a:t>
            </a:r>
            <a:r>
              <a:rPr lang="en-US" sz="4000" dirty="0" smtClean="0"/>
              <a:t> pressed2(event):</a:t>
            </a:r>
          </a:p>
          <a:p>
            <a:pPr marL="109728" indent="0">
              <a:buNone/>
            </a:pPr>
            <a:r>
              <a:rPr lang="en-US" sz="4800" dirty="0"/>
              <a:t> </a:t>
            </a:r>
            <a:r>
              <a:rPr lang="en-US" sz="4800" dirty="0" smtClean="0"/>
              <a:t>     </a:t>
            </a:r>
            <a:r>
              <a:rPr lang="en-US" sz="4000" dirty="0" smtClean="0"/>
              <a:t>print(‘Button-2 pressed at x=%</a:t>
            </a:r>
            <a:r>
              <a:rPr lang="en-US" sz="4000" dirty="0" err="1" smtClean="0"/>
              <a:t>d,y</a:t>
            </a:r>
            <a:r>
              <a:rPr lang="en-US" sz="4000" dirty="0" smtClean="0"/>
              <a:t>=%d’%(</a:t>
            </a:r>
            <a:r>
              <a:rPr lang="en-US" sz="4000" dirty="0" err="1" smtClean="0"/>
              <a:t>event.x,event.y</a:t>
            </a:r>
            <a:r>
              <a:rPr lang="en-US" sz="4000" dirty="0" smtClean="0"/>
              <a:t>))</a:t>
            </a:r>
          </a:p>
          <a:p>
            <a:pPr marL="109728" indent="0">
              <a:buNone/>
            </a:pPr>
            <a:endParaRPr lang="en-US" sz="4800" dirty="0" smtClean="0"/>
          </a:p>
          <a:p>
            <a:pPr marL="109728" indent="0">
              <a:buNone/>
            </a:pPr>
            <a:r>
              <a:rPr lang="en-US" sz="3600" dirty="0" smtClean="0"/>
              <a:t># function to be called when button-3 of mouse is pressed</a:t>
            </a:r>
            <a:endParaRPr lang="en-US" sz="4800" dirty="0" smtClean="0"/>
          </a:p>
          <a:p>
            <a:pPr marL="109728" indent="0">
              <a:buNone/>
            </a:pPr>
            <a:r>
              <a:rPr lang="en-US" sz="4000" dirty="0" err="1" smtClean="0"/>
              <a:t>def</a:t>
            </a:r>
            <a:r>
              <a:rPr lang="en-US" sz="4000" dirty="0" smtClean="0"/>
              <a:t> pressed3(event):</a:t>
            </a:r>
          </a:p>
          <a:p>
            <a:pPr marL="109728" indent="0">
              <a:buNone/>
            </a:pPr>
            <a:r>
              <a:rPr lang="en-US" sz="4000" dirty="0"/>
              <a:t> </a:t>
            </a:r>
            <a:r>
              <a:rPr lang="en-US" sz="4000" dirty="0" smtClean="0"/>
              <a:t>     print(‘Button-3 pressed at x=%</a:t>
            </a:r>
            <a:r>
              <a:rPr lang="en-US" sz="4000" dirty="0" err="1" smtClean="0"/>
              <a:t>d,y</a:t>
            </a:r>
            <a:r>
              <a:rPr lang="en-US" sz="4000" dirty="0" smtClean="0"/>
              <a:t>=%d’%(</a:t>
            </a:r>
            <a:r>
              <a:rPr lang="en-US" sz="4000" dirty="0" err="1" smtClean="0"/>
              <a:t>event.x,event.y</a:t>
            </a:r>
            <a:r>
              <a:rPr lang="en-US" sz="4000" dirty="0" smtClean="0"/>
              <a:t>))</a:t>
            </a:r>
          </a:p>
          <a:p>
            <a:pPr marL="109728" indent="0">
              <a:buNone/>
            </a:pPr>
            <a:endParaRPr lang="en-US" sz="3200" dirty="0" smtClean="0"/>
          </a:p>
          <a:p>
            <a:pPr marL="109728" indent="0">
              <a:buNone/>
            </a:pPr>
            <a:r>
              <a:rPr lang="en-US" sz="3600" dirty="0" smtClean="0"/>
              <a:t>## function to be called when button-1 is double clicked</a:t>
            </a:r>
            <a:endParaRPr lang="en-US" sz="4800" dirty="0" smtClean="0"/>
          </a:p>
          <a:p>
            <a:pPr marL="109728" indent="0">
              <a:buNone/>
            </a:pPr>
            <a:r>
              <a:rPr lang="en-US" sz="4000" dirty="0" err="1" smtClean="0"/>
              <a:t>def</a:t>
            </a:r>
            <a:r>
              <a:rPr lang="en-US" sz="4000" dirty="0" smtClean="0"/>
              <a:t> </a:t>
            </a:r>
            <a:r>
              <a:rPr lang="en-US" sz="4000" dirty="0" err="1" smtClean="0"/>
              <a:t>double_click</a:t>
            </a:r>
            <a:r>
              <a:rPr lang="en-US" sz="4000" dirty="0" smtClean="0"/>
              <a:t>(event):</a:t>
            </a:r>
          </a:p>
          <a:p>
            <a:pPr marL="109728" indent="0">
              <a:buNone/>
            </a:pPr>
            <a:r>
              <a:rPr lang="en-US" sz="4000" dirty="0"/>
              <a:t> </a:t>
            </a:r>
            <a:r>
              <a:rPr lang="en-US" sz="4000" dirty="0" smtClean="0"/>
              <a:t>     </a:t>
            </a:r>
            <a:r>
              <a:rPr lang="en-US" sz="3600" dirty="0" smtClean="0"/>
              <a:t>print(‘Double clicked at x=%</a:t>
            </a:r>
            <a:r>
              <a:rPr lang="en-US" sz="3600" dirty="0" err="1" smtClean="0"/>
              <a:t>d,y</a:t>
            </a:r>
            <a:r>
              <a:rPr lang="en-US" sz="3600" dirty="0" smtClean="0"/>
              <a:t>=%d’%(</a:t>
            </a:r>
            <a:r>
              <a:rPr lang="en-US" sz="3600" dirty="0" err="1" smtClean="0"/>
              <a:t>event.x,event.y</a:t>
            </a:r>
            <a:r>
              <a:rPr lang="en-US" sz="3600" dirty="0" smtClean="0"/>
              <a:t>))</a:t>
            </a:r>
          </a:p>
          <a:p>
            <a:pPr marL="109728" indent="0">
              <a:buNone/>
            </a:pPr>
            <a:r>
              <a:rPr lang="en-US" sz="4000" dirty="0" smtClean="0"/>
              <a:t>frame1=Frame(</a:t>
            </a:r>
            <a:r>
              <a:rPr lang="en-US" sz="4000" dirty="0" err="1" smtClean="0"/>
              <a:t>root,height</a:t>
            </a:r>
            <a:r>
              <a:rPr lang="en-US" sz="4000" dirty="0" smtClean="0"/>
              <a:t>=100,width=200)</a:t>
            </a:r>
          </a:p>
          <a:p>
            <a:pPr marL="109728" indent="0">
              <a:buNone/>
            </a:pPr>
            <a:endParaRPr lang="en-US" sz="4000" dirty="0" smtClean="0"/>
          </a:p>
          <a:p>
            <a:pPr fontAlgn="base">
              <a:buNone/>
            </a:pPr>
            <a:r>
              <a:rPr lang="en-US" sz="3600" dirty="0" smtClean="0"/>
              <a:t># these lines are binding mouse</a:t>
            </a:r>
          </a:p>
          <a:p>
            <a:pPr fontAlgn="base">
              <a:buNone/>
            </a:pPr>
            <a:r>
              <a:rPr lang="en-US" sz="3600" dirty="0" smtClean="0"/>
              <a:t># buttons with the Frame widget</a:t>
            </a:r>
            <a:endParaRPr lang="en-US" sz="6400" dirty="0" smtClean="0"/>
          </a:p>
          <a:p>
            <a:pPr marL="109728" indent="0">
              <a:buNone/>
            </a:pPr>
            <a:r>
              <a:rPr lang="en-US" sz="4000" dirty="0" smtClean="0"/>
              <a:t>frame1.bind(‘&lt;Button-2&gt;’,pressed2)</a:t>
            </a:r>
          </a:p>
          <a:p>
            <a:pPr marL="109728" indent="0">
              <a:buNone/>
            </a:pPr>
            <a:r>
              <a:rPr lang="en-US" sz="4000" dirty="0"/>
              <a:t>f</a:t>
            </a:r>
            <a:r>
              <a:rPr lang="en-US" sz="4000" dirty="0" smtClean="0"/>
              <a:t>rame1.bind(‘&lt;Button-3&gt;’,pressed3)</a:t>
            </a:r>
          </a:p>
          <a:p>
            <a:pPr marL="109728" indent="0">
              <a:buNone/>
            </a:pPr>
            <a:r>
              <a:rPr lang="en-US" sz="4000" dirty="0" smtClean="0"/>
              <a:t>frame1.bind(‘&lt;Double 1&gt;’,</a:t>
            </a:r>
            <a:r>
              <a:rPr lang="en-US" sz="4000" dirty="0" err="1" smtClean="0"/>
              <a:t>double_click</a:t>
            </a:r>
            <a:r>
              <a:rPr lang="en-US" sz="4000" dirty="0" smtClean="0"/>
              <a:t>)</a:t>
            </a:r>
          </a:p>
          <a:p>
            <a:pPr marL="109728" indent="0">
              <a:buNone/>
            </a:pPr>
            <a:r>
              <a:rPr lang="en-US" sz="4000" dirty="0" smtClean="0"/>
              <a:t>frame1.pack()</a:t>
            </a:r>
          </a:p>
          <a:p>
            <a:pPr marL="109728" indent="0">
              <a:buNone/>
            </a:pPr>
            <a:r>
              <a:rPr lang="en-US" sz="4000" dirty="0" err="1"/>
              <a:t>m</a:t>
            </a:r>
            <a:r>
              <a:rPr lang="en-US" sz="4000" dirty="0" err="1" smtClean="0"/>
              <a:t>ainloop</a:t>
            </a:r>
            <a:r>
              <a:rPr lang="en-US" sz="4000" dirty="0" smtClean="0"/>
              <a:t>()</a:t>
            </a:r>
            <a:r>
              <a:rPr lang="en-US" sz="3200" dirty="0" smtClean="0"/>
              <a:t>  </a:t>
            </a:r>
            <a:r>
              <a:rPr lang="en-US" sz="4000"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Binding Mouse buttons with </a:t>
            </a:r>
            <a:r>
              <a:rPr lang="en-US" dirty="0" err="1" smtClean="0"/>
              <a:t>Tkinter</a:t>
            </a:r>
            <a:r>
              <a:rPr lang="en-US" dirty="0" smtClean="0"/>
              <a:t> Frame</a:t>
            </a:r>
            <a:endParaRPr lang="en-US" dirty="0"/>
          </a:p>
        </p:txBody>
      </p:sp>
    </p:spTree>
    <p:extLst>
      <p:ext uri="{BB962C8B-B14F-4D97-AF65-F5344CB8AC3E}">
        <p14:creationId xmlns="" xmlns:p14="http://schemas.microsoft.com/office/powerpoint/2010/main" val="17207835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1637890" y="3029644"/>
            <a:ext cx="5868219" cy="1428950"/>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fontAlgn="base">
              <a:buNone/>
            </a:pPr>
            <a:r>
              <a:rPr lang="en-US" dirty="0" smtClean="0"/>
              <a:t># Import all files from</a:t>
            </a:r>
          </a:p>
          <a:p>
            <a:pPr fontAlgn="base">
              <a:buNone/>
            </a:pPr>
            <a:r>
              <a:rPr lang="en-US" dirty="0" smtClean="0"/>
              <a:t># </a:t>
            </a:r>
            <a:r>
              <a:rPr lang="en-US" dirty="0" err="1" smtClean="0"/>
              <a:t>tkinter</a:t>
            </a:r>
            <a:r>
              <a:rPr lang="en-US" dirty="0" smtClean="0"/>
              <a:t> and overwrite</a:t>
            </a:r>
          </a:p>
          <a:p>
            <a:pPr fontAlgn="base">
              <a:buNone/>
            </a:pPr>
            <a:r>
              <a:rPr lang="en-US" dirty="0" smtClean="0"/>
              <a:t># all the </a:t>
            </a:r>
            <a:r>
              <a:rPr lang="en-US" dirty="0" err="1" smtClean="0"/>
              <a:t>tkinter</a:t>
            </a:r>
            <a:r>
              <a:rPr lang="en-US" dirty="0" smtClean="0"/>
              <a:t> files</a:t>
            </a:r>
          </a:p>
          <a:p>
            <a:pPr fontAlgn="base">
              <a:buNone/>
            </a:pPr>
            <a:r>
              <a:rPr lang="en-US" dirty="0" smtClean="0"/>
              <a:t># by tkinter.ttk</a:t>
            </a:r>
          </a:p>
          <a:p>
            <a:pPr marL="109728" indent="0">
              <a:buNone/>
            </a:pPr>
            <a:r>
              <a:rPr lang="en-US" dirty="0" smtClean="0"/>
              <a:t>from </a:t>
            </a:r>
            <a:r>
              <a:rPr lang="en-US" dirty="0" err="1"/>
              <a:t>tkinter</a:t>
            </a:r>
            <a:r>
              <a:rPr lang="en-US" dirty="0"/>
              <a:t> import *</a:t>
            </a:r>
          </a:p>
          <a:p>
            <a:pPr marL="109728" indent="0">
              <a:buNone/>
            </a:pPr>
            <a:r>
              <a:rPr lang="en-US" dirty="0"/>
              <a:t>from tkinter.ttk import </a:t>
            </a:r>
            <a:r>
              <a:rPr lang="en-US" dirty="0" smtClean="0"/>
              <a:t>*</a:t>
            </a:r>
          </a:p>
          <a:p>
            <a:pPr marL="109728" indent="0">
              <a:buNone/>
            </a:pPr>
            <a:endParaRPr lang="en-US" dirty="0" smtClean="0"/>
          </a:p>
          <a:p>
            <a:pPr fontAlgn="base">
              <a:buNone/>
            </a:pPr>
            <a:r>
              <a:rPr lang="en-US" dirty="0" smtClean="0"/>
              <a:t># function to be called when</a:t>
            </a:r>
          </a:p>
          <a:p>
            <a:pPr fontAlgn="base">
              <a:buNone/>
            </a:pPr>
            <a:r>
              <a:rPr lang="en-US" dirty="0" smtClean="0"/>
              <a:t># keyboard buttons are pressed</a:t>
            </a:r>
            <a:endParaRPr lang="en-US" dirty="0"/>
          </a:p>
          <a:p>
            <a:pPr marL="109728" indent="0">
              <a:buNone/>
            </a:pPr>
            <a:r>
              <a:rPr lang="en-US" dirty="0" err="1" smtClean="0"/>
              <a:t>def</a:t>
            </a:r>
            <a:r>
              <a:rPr lang="en-US" dirty="0" smtClean="0"/>
              <a:t> </a:t>
            </a:r>
            <a:r>
              <a:rPr lang="en-US" dirty="0" err="1" smtClean="0"/>
              <a:t>key_press</a:t>
            </a:r>
            <a:r>
              <a:rPr lang="en-US" dirty="0" smtClean="0"/>
              <a:t>(event):</a:t>
            </a:r>
          </a:p>
          <a:p>
            <a:pPr marL="109728" indent="0">
              <a:buNone/>
            </a:pPr>
            <a:r>
              <a:rPr lang="en-US" dirty="0"/>
              <a:t> </a:t>
            </a:r>
            <a:r>
              <a:rPr lang="en-US" dirty="0" smtClean="0"/>
              <a:t>     key=</a:t>
            </a:r>
            <a:r>
              <a:rPr lang="en-US" dirty="0" err="1" smtClean="0"/>
              <a:t>event.char</a:t>
            </a:r>
            <a:endParaRPr lang="en-US" dirty="0" smtClean="0"/>
          </a:p>
          <a:p>
            <a:pPr marL="109728" indent="0">
              <a:buNone/>
            </a:pPr>
            <a:r>
              <a:rPr lang="en-US" dirty="0"/>
              <a:t> </a:t>
            </a:r>
            <a:r>
              <a:rPr lang="en-US" dirty="0" smtClean="0"/>
              <a:t>     print(key, ‘is pressed’)</a:t>
            </a:r>
          </a:p>
          <a:p>
            <a:pPr marL="109728" indent="0">
              <a:buNone/>
            </a:pPr>
            <a:endParaRPr lang="en-US" dirty="0" smtClean="0"/>
          </a:p>
          <a:p>
            <a:pPr marL="109728" indent="0">
              <a:buNone/>
            </a:pPr>
            <a:r>
              <a:rPr lang="en-US" dirty="0" smtClean="0"/>
              <a:t># creates </a:t>
            </a:r>
            <a:r>
              <a:rPr lang="en-US" dirty="0" err="1" smtClean="0"/>
              <a:t>tkinter</a:t>
            </a:r>
            <a:r>
              <a:rPr lang="en-US" dirty="0" smtClean="0"/>
              <a:t> window or root window</a:t>
            </a:r>
          </a:p>
          <a:p>
            <a:pPr marL="109728" indent="0">
              <a:buNone/>
            </a:pPr>
            <a:r>
              <a:rPr lang="en-US" dirty="0"/>
              <a:t>r</a:t>
            </a:r>
            <a:r>
              <a:rPr lang="en-US" dirty="0" smtClean="0"/>
              <a:t>oot=</a:t>
            </a:r>
            <a:r>
              <a:rPr lang="en-US" dirty="0" err="1" smtClean="0"/>
              <a:t>Tk</a:t>
            </a:r>
            <a:r>
              <a:rPr lang="en-US" dirty="0" smtClean="0"/>
              <a:t>()</a:t>
            </a:r>
          </a:p>
          <a:p>
            <a:pPr marL="109728" indent="0">
              <a:buNone/>
            </a:pPr>
            <a:r>
              <a:rPr lang="en-US" dirty="0" err="1" smtClean="0"/>
              <a:t>root.geometry</a:t>
            </a:r>
            <a:r>
              <a:rPr lang="en-US" dirty="0" smtClean="0"/>
              <a:t>(‘200X100’)</a:t>
            </a:r>
          </a:p>
          <a:p>
            <a:pPr marL="109728" indent="0">
              <a:buNone/>
            </a:pPr>
            <a:endParaRPr lang="en-US" dirty="0" smtClean="0"/>
          </a:p>
          <a:p>
            <a:pPr fontAlgn="base">
              <a:buNone/>
            </a:pPr>
            <a:r>
              <a:rPr lang="en-US" dirty="0" smtClean="0"/>
              <a:t># here we are binding keyboard</a:t>
            </a:r>
          </a:p>
          <a:p>
            <a:pPr fontAlgn="base">
              <a:buNone/>
            </a:pPr>
            <a:r>
              <a:rPr lang="en-US" dirty="0" smtClean="0"/>
              <a:t># with the main window</a:t>
            </a:r>
          </a:p>
          <a:p>
            <a:pPr marL="109728" indent="0">
              <a:buNone/>
            </a:pPr>
            <a:r>
              <a:rPr lang="en-US" dirty="0" err="1" smtClean="0"/>
              <a:t>root.bind</a:t>
            </a:r>
            <a:r>
              <a:rPr lang="en-US" dirty="0" smtClean="0"/>
              <a:t>(‘&lt;Key&gt;’,</a:t>
            </a:r>
            <a:r>
              <a:rPr lang="en-US" dirty="0" err="1" smtClean="0"/>
              <a:t>key_press</a:t>
            </a:r>
            <a:r>
              <a:rPr lang="en-US" dirty="0" smtClean="0"/>
              <a:t>)</a:t>
            </a:r>
          </a:p>
          <a:p>
            <a:pPr marL="109728" indent="0">
              <a:buNone/>
            </a:pPr>
            <a:r>
              <a:rPr lang="en-US" dirty="0" err="1"/>
              <a:t>m</a:t>
            </a:r>
            <a:r>
              <a:rPr lang="en-US" dirty="0" err="1" smtClean="0"/>
              <a:t>ainloop</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Binding keyboard buttons with the root window(</a:t>
            </a:r>
            <a:r>
              <a:rPr lang="en-US" dirty="0" err="1" smtClean="0"/>
              <a:t>tkinter</a:t>
            </a:r>
            <a:r>
              <a:rPr lang="en-US" dirty="0" smtClean="0"/>
              <a:t> main window)</a:t>
            </a:r>
            <a:endParaRPr lang="en-US" dirty="0"/>
          </a:p>
        </p:txBody>
      </p:sp>
    </p:spTree>
    <p:extLst>
      <p:ext uri="{BB962C8B-B14F-4D97-AF65-F5344CB8AC3E}">
        <p14:creationId xmlns="" xmlns:p14="http://schemas.microsoft.com/office/powerpoint/2010/main" val="4128573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a:stretch>
            <a:fillRect/>
          </a:stretch>
        </p:blipFill>
        <p:spPr>
          <a:xfrm>
            <a:off x="2261865" y="3039170"/>
            <a:ext cx="4620270" cy="1409897"/>
          </a:xfrm>
        </p:spPr>
      </p:pic>
      <p:sp>
        <p:nvSpPr>
          <p:cNvPr id="3" name="Title 2"/>
          <p:cNvSpPr>
            <a:spLocks noGrp="1"/>
          </p:cNvSpPr>
          <p:nvPr>
            <p:ph type="title"/>
          </p:nvPr>
        </p:nvSpPr>
        <p:spPr/>
        <p:txBody>
          <a:bodyPr/>
          <a:lstStyle/>
          <a:p>
            <a:r>
              <a:rPr lang="en-US" dirty="0" smtClean="0"/>
              <a:t>Output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keyboard buttons are bind with the </a:t>
            </a:r>
            <a:r>
              <a:rPr lang="en-US" dirty="0" err="1" smtClean="0"/>
              <a:t>tkinter</a:t>
            </a:r>
            <a:r>
              <a:rPr lang="en-US" dirty="0" smtClean="0"/>
              <a:t> window:</a:t>
            </a:r>
          </a:p>
          <a:p>
            <a:pPr>
              <a:buFont typeface="Wingdings" panose="05000000000000000000" pitchFamily="2" charset="2"/>
              <a:buChar char="§"/>
            </a:pPr>
            <a:r>
              <a:rPr lang="en-US" dirty="0" smtClean="0"/>
              <a:t>When special characters are pressed, only space is got.</a:t>
            </a:r>
          </a:p>
          <a:p>
            <a:pPr>
              <a:buFont typeface="Wingdings" panose="05000000000000000000" pitchFamily="2" charset="2"/>
              <a:buChar char="§"/>
            </a:pPr>
            <a:r>
              <a:rPr lang="en-US" dirty="0" smtClean="0"/>
              <a:t>When alphabets and numerical characters are pressed, we will get actual values.</a:t>
            </a:r>
          </a:p>
          <a:p>
            <a:pPr>
              <a:buFont typeface="Wingdings" panose="05000000000000000000" pitchFamily="2" charset="2"/>
              <a:buChar char="§"/>
            </a:pP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4177659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Canvas is a rectangular area intended for drawing pictures or other complex </a:t>
            </a:r>
            <a:r>
              <a:rPr lang="en-US" dirty="0" smtClean="0"/>
              <a:t>layouts.</a:t>
            </a:r>
          </a:p>
          <a:p>
            <a:r>
              <a:rPr lang="en-US" dirty="0" smtClean="0"/>
              <a:t>We </a:t>
            </a:r>
            <a:r>
              <a:rPr lang="en-US" dirty="0"/>
              <a:t>can place graphics, text, widgets or frames on a Canvas</a:t>
            </a:r>
            <a:r>
              <a:rPr lang="en-US" dirty="0" smtClean="0"/>
              <a:t>.</a:t>
            </a:r>
          </a:p>
          <a:p>
            <a:pPr marL="109728" indent="0">
              <a:buNone/>
            </a:pPr>
            <a:endParaRPr lang="en-US" dirty="0"/>
          </a:p>
        </p:txBody>
      </p:sp>
      <p:sp>
        <p:nvSpPr>
          <p:cNvPr id="3" name="Title 2"/>
          <p:cNvSpPr>
            <a:spLocks noGrp="1"/>
          </p:cNvSpPr>
          <p:nvPr>
            <p:ph type="title"/>
          </p:nvPr>
        </p:nvSpPr>
        <p:spPr/>
        <p:txBody>
          <a:bodyPr/>
          <a:lstStyle/>
          <a:p>
            <a:r>
              <a:rPr lang="en-US" dirty="0" smtClean="0"/>
              <a:t>Python </a:t>
            </a:r>
            <a:r>
              <a:rPr lang="en-US" dirty="0" err="1" smtClean="0"/>
              <a:t>tkinter</a:t>
            </a:r>
            <a:r>
              <a:rPr lang="en-US" dirty="0" smtClean="0"/>
              <a:t> canvas</a:t>
            </a:r>
            <a:endParaRPr lang="en-US" dirty="0"/>
          </a:p>
        </p:txBody>
      </p:sp>
    </p:spTree>
    <p:extLst>
      <p:ext uri="{BB962C8B-B14F-4D97-AF65-F5344CB8AC3E}">
        <p14:creationId xmlns="" xmlns:p14="http://schemas.microsoft.com/office/powerpoint/2010/main" val="29526829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6" name="Content Placeholder 5"/>
          <p:cNvSpPr>
            <a:spLocks noGrp="1"/>
          </p:cNvSpPr>
          <p:nvPr>
            <p:ph idx="1"/>
          </p:nvPr>
        </p:nvSpPr>
        <p:spPr/>
        <p:txBody>
          <a:bodyPr/>
          <a:lstStyle/>
          <a:p>
            <a:r>
              <a:rPr lang="en-US" dirty="0"/>
              <a:t>w</a:t>
            </a:r>
            <a:r>
              <a:rPr lang="en-US" dirty="0" smtClean="0"/>
              <a:t> = Canvas(</a:t>
            </a:r>
            <a:r>
              <a:rPr lang="en-US" dirty="0" err="1" smtClean="0"/>
              <a:t>master,option</a:t>
            </a:r>
            <a:r>
              <a:rPr lang="en-US" dirty="0" smtClean="0"/>
              <a:t>-value,….)</a:t>
            </a:r>
          </a:p>
          <a:p>
            <a:pPr marL="109728" indent="0">
              <a:buNone/>
            </a:pPr>
            <a:endParaRPr lang="en-US" dirty="0"/>
          </a:p>
          <a:p>
            <a:pPr marL="109728" indent="0">
              <a:buNone/>
            </a:pPr>
            <a:r>
              <a:rPr lang="en-US" sz="2400" b="1" u="sng" dirty="0" smtClean="0"/>
              <a:t>Parameters</a:t>
            </a:r>
          </a:p>
          <a:p>
            <a:r>
              <a:rPr lang="en-US" sz="2400" b="1" dirty="0"/>
              <a:t>master</a:t>
            </a:r>
            <a:r>
              <a:rPr lang="en-US" sz="2400" dirty="0"/>
              <a:t> − This represents the parent window.</a:t>
            </a:r>
          </a:p>
          <a:p>
            <a:r>
              <a:rPr lang="en-US" sz="2400" b="1" dirty="0"/>
              <a:t>options</a:t>
            </a:r>
            <a:r>
              <a:rPr lang="en-US" sz="2400" dirty="0"/>
              <a:t> − Here is the list of most commonly used options for this widget. These options can be used as key-value pairs separated by commas.</a:t>
            </a:r>
          </a:p>
          <a:p>
            <a:pPr marL="109728" indent="0">
              <a:buNone/>
            </a:pPr>
            <a:endParaRPr lang="en-US" sz="2400" b="1" u="sng" dirty="0" smtClean="0"/>
          </a:p>
        </p:txBody>
      </p:sp>
    </p:spTree>
    <p:extLst>
      <p:ext uri="{BB962C8B-B14F-4D97-AF65-F5344CB8AC3E}">
        <p14:creationId xmlns="" xmlns:p14="http://schemas.microsoft.com/office/powerpoint/2010/main" val="41960203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002803727"/>
              </p:ext>
            </p:extLst>
          </p:nvPr>
        </p:nvGraphicFramePr>
        <p:xfrm>
          <a:off x="457200" y="1481138"/>
          <a:ext cx="8229600" cy="3505200"/>
        </p:xfrm>
        <a:graphic>
          <a:graphicData uri="http://schemas.openxmlformats.org/drawingml/2006/table">
            <a:tbl>
              <a:tblPr firstRow="1" bandRow="1">
                <a:tableStyleId>{5C22544A-7EE6-4342-B048-85BDC9FD1C3A}</a:tableStyleId>
              </a:tblPr>
              <a:tblGrid>
                <a:gridCol w="1828800"/>
                <a:gridCol w="6400800"/>
              </a:tblGrid>
              <a:tr h="370840">
                <a:tc>
                  <a:txBody>
                    <a:bodyPr/>
                    <a:lstStyle/>
                    <a:p>
                      <a:r>
                        <a:rPr lang="en-US" dirty="0" smtClean="0"/>
                        <a:t>Options</a:t>
                      </a:r>
                      <a:endParaRPr lang="en-US" dirty="0"/>
                    </a:p>
                  </a:txBody>
                  <a:tcPr/>
                </a:tc>
                <a:tc>
                  <a:txBody>
                    <a:bodyPr/>
                    <a:lstStyle/>
                    <a:p>
                      <a:pPr algn="ctr"/>
                      <a:r>
                        <a:rPr lang="en-US" dirty="0" smtClean="0"/>
                        <a:t>Description</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bd</a:t>
                      </a:r>
                      <a:endParaRPr lang="en-US" dirty="0"/>
                    </a:p>
                  </a:txBody>
                  <a:tcPr/>
                </a:tc>
                <a:tc>
                  <a:txBody>
                    <a:bodyPr/>
                    <a:lstStyle/>
                    <a:p>
                      <a:r>
                        <a:rPr kumimoji="0" lang="de-DE" b="0" i="0" kern="1200" dirty="0" smtClean="0">
                          <a:solidFill>
                            <a:schemeClr val="dk1"/>
                          </a:solidFill>
                          <a:effectLst/>
                          <a:latin typeface="+mn-lt"/>
                          <a:ea typeface="+mn-ea"/>
                          <a:cs typeface="+mn-cs"/>
                        </a:rPr>
                        <a:t>Border width in pixels. Default is 2.</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bg</a:t>
                      </a:r>
                      <a:endParaRPr lang="en-US" dirty="0"/>
                    </a:p>
                  </a:txBody>
                  <a:tcPr/>
                </a:tc>
                <a:tc>
                  <a:txBody>
                    <a:bodyPr/>
                    <a:lstStyle/>
                    <a:p>
                      <a:r>
                        <a:rPr kumimoji="0" lang="en-US" b="0" i="0" kern="1200" dirty="0" smtClean="0">
                          <a:solidFill>
                            <a:schemeClr val="dk1"/>
                          </a:solidFill>
                          <a:effectLst/>
                          <a:latin typeface="+mn-lt"/>
                          <a:ea typeface="+mn-ea"/>
                          <a:cs typeface="+mn-cs"/>
                        </a:rPr>
                        <a:t>Normal background color.</a:t>
                      </a:r>
                      <a:endParaRPr lang="en-US" dirty="0"/>
                    </a:p>
                  </a:txBody>
                  <a:tcPr/>
                </a:tc>
              </a:tr>
              <a:tr h="370840">
                <a:tc>
                  <a:txBody>
                    <a:bodyPr/>
                    <a:lstStyle/>
                    <a:p>
                      <a:r>
                        <a:rPr kumimoji="0" lang="en-US" b="1" i="0" kern="1200" dirty="0" smtClean="0">
                          <a:solidFill>
                            <a:schemeClr val="dk1"/>
                          </a:solidFill>
                          <a:effectLst/>
                          <a:latin typeface="+mn-lt"/>
                          <a:ea typeface="+mn-ea"/>
                          <a:cs typeface="+mn-cs"/>
                        </a:rPr>
                        <a:t>confine</a:t>
                      </a:r>
                      <a:endParaRPr lang="en-US" dirty="0"/>
                    </a:p>
                  </a:txBody>
                  <a:tcPr/>
                </a:tc>
                <a:tc>
                  <a:txBody>
                    <a:bodyPr/>
                    <a:lstStyle/>
                    <a:p>
                      <a:r>
                        <a:rPr kumimoji="0" lang="en-US" b="0" i="0" kern="1200" dirty="0" smtClean="0">
                          <a:solidFill>
                            <a:schemeClr val="dk1"/>
                          </a:solidFill>
                          <a:effectLst/>
                          <a:latin typeface="+mn-lt"/>
                          <a:ea typeface="+mn-ea"/>
                          <a:cs typeface="+mn-cs"/>
                        </a:rPr>
                        <a:t>If true (the default), the canvas cannot be scrolled outside of the scroll region.</a:t>
                      </a:r>
                      <a:endParaRPr lang="en-US" dirty="0"/>
                    </a:p>
                  </a:txBody>
                  <a:tcPr/>
                </a:tc>
              </a:tr>
              <a:tr h="370840">
                <a:tc>
                  <a:txBody>
                    <a:bodyPr/>
                    <a:lstStyle/>
                    <a:p>
                      <a:r>
                        <a:rPr kumimoji="0" lang="en-US" b="1" i="0" kern="1200" dirty="0" smtClean="0">
                          <a:solidFill>
                            <a:schemeClr val="dk1"/>
                          </a:solidFill>
                          <a:effectLst/>
                          <a:latin typeface="+mn-lt"/>
                          <a:ea typeface="+mn-ea"/>
                          <a:cs typeface="+mn-cs"/>
                        </a:rPr>
                        <a:t>cursor</a:t>
                      </a:r>
                      <a:endParaRPr lang="en-US" dirty="0"/>
                    </a:p>
                  </a:txBody>
                  <a:tcPr/>
                </a:tc>
                <a:tc>
                  <a:txBody>
                    <a:bodyPr/>
                    <a:lstStyle/>
                    <a:p>
                      <a:r>
                        <a:rPr kumimoji="0" lang="en-US" b="0" i="0" kern="1200" dirty="0" smtClean="0">
                          <a:solidFill>
                            <a:schemeClr val="dk1"/>
                          </a:solidFill>
                          <a:effectLst/>
                          <a:latin typeface="+mn-lt"/>
                          <a:ea typeface="+mn-ea"/>
                          <a:cs typeface="+mn-cs"/>
                        </a:rPr>
                        <a:t>Cursor used in the canvas like </a:t>
                      </a:r>
                      <a:r>
                        <a:rPr kumimoji="0" lang="en-US" b="0" i="1" kern="1200" dirty="0" smtClean="0">
                          <a:solidFill>
                            <a:schemeClr val="dk1"/>
                          </a:solidFill>
                          <a:effectLst/>
                          <a:latin typeface="+mn-lt"/>
                          <a:ea typeface="+mn-ea"/>
                          <a:cs typeface="+mn-cs"/>
                        </a:rPr>
                        <a:t>arrow, circle, dot etc.</a:t>
                      </a:r>
                      <a:endParaRPr lang="en-US" dirty="0"/>
                    </a:p>
                  </a:txBody>
                  <a:tcPr/>
                </a:tc>
              </a:tr>
              <a:tr h="370840">
                <a:tc>
                  <a:txBody>
                    <a:bodyPr/>
                    <a:lstStyle/>
                    <a:p>
                      <a:r>
                        <a:rPr kumimoji="0" lang="en-US" b="1" i="0" kern="1200" dirty="0" smtClean="0">
                          <a:solidFill>
                            <a:schemeClr val="dk1"/>
                          </a:solidFill>
                          <a:effectLst/>
                          <a:latin typeface="+mn-lt"/>
                          <a:ea typeface="+mn-ea"/>
                          <a:cs typeface="+mn-cs"/>
                        </a:rPr>
                        <a:t>height</a:t>
                      </a:r>
                      <a:endParaRPr lang="en-US" dirty="0"/>
                    </a:p>
                  </a:txBody>
                  <a:tcPr/>
                </a:tc>
                <a:tc>
                  <a:txBody>
                    <a:bodyPr/>
                    <a:lstStyle/>
                    <a:p>
                      <a:r>
                        <a:rPr kumimoji="0" lang="en-US" b="0" i="0" kern="1200" dirty="0" smtClean="0">
                          <a:solidFill>
                            <a:schemeClr val="dk1"/>
                          </a:solidFill>
                          <a:effectLst/>
                          <a:latin typeface="+mn-lt"/>
                          <a:ea typeface="+mn-ea"/>
                          <a:cs typeface="+mn-cs"/>
                        </a:rPr>
                        <a:t>Size of the canvas in the Y dimension.</a:t>
                      </a:r>
                      <a:endParaRPr lang="en-US" dirty="0"/>
                    </a:p>
                  </a:txBody>
                  <a:tcPr/>
                </a:tc>
              </a:tr>
              <a:tr h="370840">
                <a:tc>
                  <a:txBody>
                    <a:bodyPr/>
                    <a:lstStyle/>
                    <a:p>
                      <a:r>
                        <a:rPr kumimoji="0" lang="en-US" b="1" i="0" kern="1200" dirty="0" err="1" smtClean="0">
                          <a:solidFill>
                            <a:schemeClr val="dk1"/>
                          </a:solidFill>
                          <a:effectLst/>
                          <a:latin typeface="+mn-lt"/>
                          <a:ea typeface="+mn-ea"/>
                          <a:cs typeface="+mn-cs"/>
                        </a:rPr>
                        <a:t>highlightcolor</a:t>
                      </a:r>
                      <a:endParaRPr lang="en-US" dirty="0"/>
                    </a:p>
                  </a:txBody>
                  <a:tcPr/>
                </a:tc>
                <a:tc>
                  <a:txBody>
                    <a:bodyPr/>
                    <a:lstStyle/>
                    <a:p>
                      <a:r>
                        <a:rPr kumimoji="0" lang="en-US" b="0" i="0" kern="1200" dirty="0" smtClean="0">
                          <a:solidFill>
                            <a:schemeClr val="dk1"/>
                          </a:solidFill>
                          <a:effectLst/>
                          <a:latin typeface="+mn-lt"/>
                          <a:ea typeface="+mn-ea"/>
                          <a:cs typeface="+mn-cs"/>
                        </a:rPr>
                        <a:t>Color shown in the focus highlight.</a:t>
                      </a:r>
                      <a:endParaRPr lang="en-US" dirty="0"/>
                    </a:p>
                  </a:txBody>
                  <a:tcPr/>
                </a:tc>
              </a:tr>
              <a:tr h="370840">
                <a:tc>
                  <a:txBody>
                    <a:bodyPr/>
                    <a:lstStyle/>
                    <a:p>
                      <a:r>
                        <a:rPr kumimoji="0" lang="en-US" b="1" i="0" kern="1200" dirty="0" smtClean="0">
                          <a:solidFill>
                            <a:schemeClr val="dk1"/>
                          </a:solidFill>
                          <a:effectLst/>
                          <a:latin typeface="+mn-lt"/>
                          <a:ea typeface="+mn-ea"/>
                          <a:cs typeface="+mn-cs"/>
                        </a:rPr>
                        <a:t>relief</a:t>
                      </a:r>
                      <a:endParaRPr lang="en-US" dirty="0"/>
                    </a:p>
                  </a:txBody>
                  <a:tcPr/>
                </a:tc>
                <a:tc>
                  <a:txBody>
                    <a:bodyPr/>
                    <a:lstStyle/>
                    <a:p>
                      <a:r>
                        <a:rPr kumimoji="0" lang="en-US" b="0" i="0" kern="1200" dirty="0" smtClean="0">
                          <a:solidFill>
                            <a:schemeClr val="dk1"/>
                          </a:solidFill>
                          <a:effectLst/>
                          <a:latin typeface="+mn-lt"/>
                          <a:ea typeface="+mn-ea"/>
                          <a:cs typeface="+mn-cs"/>
                        </a:rPr>
                        <a:t>Relief specifies the type of the border. Some of the values are SUNKEN, RAISED, GROOVE, and RIDGE.</a:t>
                      </a:r>
                      <a:endParaRPr lang="en-US" dirty="0"/>
                    </a:p>
                  </a:txBody>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 xmlns:p14="http://schemas.microsoft.com/office/powerpoint/2010/main" val="2168690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4815</TotalTime>
  <Words>6274</Words>
  <Application>Microsoft Office PowerPoint</Application>
  <PresentationFormat>On-screen Show (4:3)</PresentationFormat>
  <Paragraphs>1110</Paragraphs>
  <Slides>113</Slides>
  <Notes>0</Notes>
  <HiddenSlides>1</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Concourse</vt:lpstr>
      <vt:lpstr>UNIT IV</vt:lpstr>
      <vt:lpstr>Concept of Regular Expression</vt:lpstr>
      <vt:lpstr>Forming a regular expression</vt:lpstr>
      <vt:lpstr> Regex Functions  </vt:lpstr>
      <vt:lpstr>Meta-Characters</vt:lpstr>
      <vt:lpstr>  Metacharacters and Description</vt:lpstr>
      <vt:lpstr>The findall() function</vt:lpstr>
      <vt:lpstr>The match object</vt:lpstr>
      <vt:lpstr>The search( ) function</vt:lpstr>
      <vt:lpstr>The sub( ) function</vt:lpstr>
      <vt:lpstr>The split( ) function </vt:lpstr>
      <vt:lpstr>GUI Programming in Python</vt:lpstr>
      <vt:lpstr>Introduction to Tkinter</vt:lpstr>
      <vt:lpstr>Slide 14</vt:lpstr>
      <vt:lpstr> Example </vt:lpstr>
      <vt:lpstr>Tkinter Widgets</vt:lpstr>
      <vt:lpstr>Slide 17</vt:lpstr>
      <vt:lpstr>Layout management with pack,grid and place</vt:lpstr>
      <vt:lpstr>The pack() Method</vt:lpstr>
      <vt:lpstr>The grid() Method </vt:lpstr>
      <vt:lpstr>The place() Method</vt:lpstr>
      <vt:lpstr>Create a label widget</vt:lpstr>
      <vt:lpstr>Adding a button widget</vt:lpstr>
      <vt:lpstr>Tkinter textbox</vt:lpstr>
      <vt:lpstr>Add a combobox widget</vt:lpstr>
      <vt:lpstr>Add a Checkbutton widget  (Tkinter checkbox)</vt:lpstr>
      <vt:lpstr>Add radio buttons widgets</vt:lpstr>
      <vt:lpstr>Slide 28</vt:lpstr>
      <vt:lpstr>pack layout manager</vt:lpstr>
      <vt:lpstr>grid layout manager </vt:lpstr>
      <vt:lpstr>place layout manager   </vt:lpstr>
      <vt:lpstr>Slide 32</vt:lpstr>
      <vt:lpstr>Frame</vt:lpstr>
      <vt:lpstr>Slide 34</vt:lpstr>
      <vt:lpstr>Slide 35</vt:lpstr>
      <vt:lpstr>Example</vt:lpstr>
      <vt:lpstr>Label</vt:lpstr>
      <vt:lpstr>Slide 38</vt:lpstr>
      <vt:lpstr>Slide 39</vt:lpstr>
      <vt:lpstr>Slide 40</vt:lpstr>
      <vt:lpstr>Example</vt:lpstr>
      <vt:lpstr>Button</vt:lpstr>
      <vt:lpstr>Slide 43</vt:lpstr>
      <vt:lpstr>Slide 44</vt:lpstr>
      <vt:lpstr>Slide 45</vt:lpstr>
      <vt:lpstr>Slide 46</vt:lpstr>
      <vt:lpstr>Example</vt:lpstr>
      <vt:lpstr>Checkbutton</vt:lpstr>
      <vt:lpstr>Slide 49</vt:lpstr>
      <vt:lpstr>Slide 50</vt:lpstr>
      <vt:lpstr>Slide 51</vt:lpstr>
      <vt:lpstr>Slide 52</vt:lpstr>
      <vt:lpstr>Example</vt:lpstr>
      <vt:lpstr>Slide 54</vt:lpstr>
      <vt:lpstr>Slide 55</vt:lpstr>
      <vt:lpstr>Radio button</vt:lpstr>
      <vt:lpstr>Slide 57</vt:lpstr>
      <vt:lpstr>Slide 58</vt:lpstr>
      <vt:lpstr>Entry widget</vt:lpstr>
      <vt:lpstr>Slide 60</vt:lpstr>
      <vt:lpstr>Slide 61</vt:lpstr>
      <vt:lpstr>Example(Simple login screen)</vt:lpstr>
      <vt:lpstr>Contd…</vt:lpstr>
      <vt:lpstr>Contd…</vt:lpstr>
      <vt:lpstr>OUTPUT</vt:lpstr>
      <vt:lpstr>Slide 66</vt:lpstr>
      <vt:lpstr>Listbox</vt:lpstr>
      <vt:lpstr>Slide 68</vt:lpstr>
      <vt:lpstr>Slide 69</vt:lpstr>
      <vt:lpstr>Slide 70</vt:lpstr>
      <vt:lpstr>Slide 71</vt:lpstr>
      <vt:lpstr>Slide 72</vt:lpstr>
      <vt:lpstr>Example</vt:lpstr>
      <vt:lpstr>Text Widget</vt:lpstr>
      <vt:lpstr>Slide 75</vt:lpstr>
      <vt:lpstr>Optional Parameters of Text Widget</vt:lpstr>
      <vt:lpstr>Contd…</vt:lpstr>
      <vt:lpstr>Common methods</vt:lpstr>
      <vt:lpstr>Tag handling methods  The tags are the names given to the separate areas of the text. The tags are used to configure the different areas of the text separately.</vt:lpstr>
      <vt:lpstr>Mark handling methods  Marks are used to bookmark the specified position between the characters of the associated text.</vt:lpstr>
      <vt:lpstr>Example</vt:lpstr>
      <vt:lpstr>Output</vt:lpstr>
      <vt:lpstr>Events and Bindings</vt:lpstr>
      <vt:lpstr>Slide 84</vt:lpstr>
      <vt:lpstr>Slide 85</vt:lpstr>
      <vt:lpstr>Slide 86</vt:lpstr>
      <vt:lpstr>Slide 87</vt:lpstr>
      <vt:lpstr>Slide 88</vt:lpstr>
      <vt:lpstr>Binding function in Tkinter</vt:lpstr>
      <vt:lpstr>Binding mouse movement with Tkinter Frame</vt:lpstr>
      <vt:lpstr>Output</vt:lpstr>
      <vt:lpstr>Binding Mouse buttons with Tkinter Frame</vt:lpstr>
      <vt:lpstr>Output</vt:lpstr>
      <vt:lpstr>Binding keyboard buttons with the root window(tkinter main window)</vt:lpstr>
      <vt:lpstr>Output</vt:lpstr>
      <vt:lpstr>Slide 96</vt:lpstr>
      <vt:lpstr>Python tkinter canvas</vt:lpstr>
      <vt:lpstr>Syntax</vt:lpstr>
      <vt:lpstr>Slide 99</vt:lpstr>
      <vt:lpstr>Slide 100</vt:lpstr>
      <vt:lpstr>Slide 101</vt:lpstr>
      <vt:lpstr>Slide 102</vt:lpstr>
      <vt:lpstr>Example</vt:lpstr>
      <vt:lpstr>Drawing line </vt:lpstr>
      <vt:lpstr>Example</vt:lpstr>
      <vt:lpstr>Output</vt:lpstr>
      <vt:lpstr>Drawing oval </vt:lpstr>
      <vt:lpstr>Example</vt:lpstr>
      <vt:lpstr>Output</vt:lpstr>
      <vt:lpstr>Drawing Rectangle</vt:lpstr>
      <vt:lpstr>Output</vt:lpstr>
      <vt:lpstr>Drawing arc</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admin</dc:creator>
  <cp:lastModifiedBy>admin</cp:lastModifiedBy>
  <cp:revision>260</cp:revision>
  <dcterms:created xsi:type="dcterms:W3CDTF">2006-08-16T00:00:00Z</dcterms:created>
  <dcterms:modified xsi:type="dcterms:W3CDTF">2021-01-15T13:27:36Z</dcterms:modified>
</cp:coreProperties>
</file>