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9" r:id="rId2"/>
    <p:sldId id="257" r:id="rId3"/>
    <p:sldId id="263" r:id="rId4"/>
    <p:sldId id="258" r:id="rId5"/>
    <p:sldId id="259" r:id="rId6"/>
    <p:sldId id="261" r:id="rId7"/>
    <p:sldId id="264" r:id="rId8"/>
    <p:sldId id="265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la Trump-Roberts" initials="KT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17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9C6E2-B5DD-494D-8F64-D99C370DC454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AD00D-BD54-B44B-96B2-BBD7FE054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72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AD00D-BD54-B44B-96B2-BBD7FE054D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177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362200" y="3886200"/>
            <a:ext cx="6477000" cy="19812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 smtClean="0"/>
              <a:t>Business Analytics:</a:t>
            </a:r>
            <a:br>
              <a:rPr kumimoji="0" lang="en-US" dirty="0" smtClean="0"/>
            </a:br>
            <a:r>
              <a:rPr kumimoji="0" lang="en-US" dirty="0" smtClean="0"/>
              <a:t>Data Analysis and</a:t>
            </a:r>
            <a:br>
              <a:rPr kumimoji="0" lang="en-US" dirty="0" smtClean="0"/>
            </a:br>
            <a:r>
              <a:rPr kumimoji="0" lang="en-US" dirty="0" smtClean="0"/>
              <a:t>Decision Making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6172200"/>
            <a:ext cx="914400" cy="533400"/>
          </a:xfrm>
        </p:spPr>
        <p:txBody>
          <a:bodyPr>
            <a:normAutofit/>
          </a:bodyPr>
          <a:lstStyle>
            <a:lvl1pPr>
              <a:buNone/>
              <a:defRPr sz="2800" baseline="0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172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Chapter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543145" y="277174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cs typeface="Arial" charset="0"/>
              </a:rPr>
              <a:t>© 2015 Cengage</a:t>
            </a:r>
            <a:r>
              <a:rPr lang="en-US" sz="1000" baseline="0" dirty="0" smtClean="0">
                <a:cs typeface="Arial" charset="0"/>
              </a:rPr>
              <a:t> Learning. </a:t>
            </a:r>
            <a:r>
              <a:rPr lang="en-US" sz="1000" dirty="0" smtClean="0">
                <a:cs typeface="Arial" charset="0"/>
              </a:rPr>
              <a:t>All Rights Reserved. May not be scanned, copied or duplicated, or posted to a publicly accessible website, in whole or in part.</a:t>
            </a:r>
            <a:endParaRPr lang="en-US" sz="10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7150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BE4E-BBD6-4463-BC77-FBFDC9C142F2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Revis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6172200"/>
            <a:ext cx="914400" cy="533400"/>
          </a:xfrm>
        </p:spPr>
        <p:txBody>
          <a:bodyPr>
            <a:normAutofit/>
          </a:bodyPr>
          <a:lstStyle>
            <a:lvl1pPr>
              <a:buNone/>
              <a:defRPr sz="2800" baseline="0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172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Chapter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543145" y="277174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cs typeface="Arial" charset="0"/>
              </a:rPr>
              <a:t>© 2015 Cengage</a:t>
            </a:r>
            <a:r>
              <a:rPr lang="en-US" sz="1000" baseline="0" dirty="0" smtClean="0">
                <a:cs typeface="Arial" charset="0"/>
              </a:rPr>
              <a:t> Learning. </a:t>
            </a:r>
            <a:r>
              <a:rPr lang="en-US" sz="1000" dirty="0" smtClean="0">
                <a:cs typeface="Arial" charset="0"/>
              </a:rPr>
              <a:t>All Rights Reserved. May not be scanned, copied or duplicated, or posted to a publicly accessible website, in whole or in part.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362200" y="3733800"/>
            <a:ext cx="670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cap="all" baseline="0" dirty="0" smtClean="0"/>
              <a:t>Business Analytics:</a:t>
            </a:r>
            <a:br>
              <a:rPr kumimoji="0" lang="en-US" sz="4400" cap="all" baseline="0" dirty="0" smtClean="0"/>
            </a:br>
            <a:r>
              <a:rPr kumimoji="0" lang="en-US" sz="4400" cap="all" baseline="0" dirty="0" smtClean="0"/>
              <a:t>Data Analysis and</a:t>
            </a:r>
            <a:br>
              <a:rPr kumimoji="0" lang="en-US" sz="4400" cap="all" baseline="0" dirty="0" smtClean="0"/>
            </a:br>
            <a:r>
              <a:rPr kumimoji="0" lang="en-US" sz="4400" cap="all" baseline="0" dirty="0" smtClean="0"/>
              <a:t>Decision Making</a:t>
            </a:r>
            <a:endParaRPr lang="en-US" sz="4400" b="1" cap="all" baseline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5532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4038600" cy="48874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589566"/>
            <a:ext cx="4006701" cy="48874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5532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209800"/>
            <a:ext cx="3962400" cy="4267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962400" cy="4267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600200"/>
            <a:ext cx="3962400" cy="60960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724400" y="1600200"/>
            <a:ext cx="3962400" cy="60960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6553200"/>
            <a:ext cx="807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5532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1066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533893" cy="53389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09600" y="65532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5532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295400" cy="4724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81200" y="1752600"/>
            <a:ext cx="6781800" cy="4724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5532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648" y="1600200"/>
            <a:ext cx="8153400" cy="4876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5532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2ABE4E-BBD6-4463-BC77-FBFDC9C142F2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1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Describing the Distribution of a Single Variable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Types of Data</a:t>
            </a:r>
            <a:br>
              <a:rPr lang="en-US" sz="4900" dirty="0" smtClean="0"/>
            </a:br>
            <a:r>
              <a:rPr lang="en-US" sz="2200" dirty="0" smtClean="0"/>
              <a:t>(slide 4 of 5)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numerical </a:t>
            </a:r>
            <a:r>
              <a:rPr lang="en-US" dirty="0">
                <a:solidFill>
                  <a:srgbClr val="000000"/>
                </a:solidFill>
              </a:rPr>
              <a:t>variable is </a:t>
            </a:r>
            <a:r>
              <a:rPr lang="en-US" b="1" dirty="0">
                <a:solidFill>
                  <a:srgbClr val="04617B"/>
                </a:solidFill>
              </a:rPr>
              <a:t>discrete</a:t>
            </a:r>
            <a:r>
              <a:rPr lang="en-US" dirty="0">
                <a:solidFill>
                  <a:srgbClr val="000000"/>
                </a:solidFill>
              </a:rPr>
              <a:t> if it results from a count, such as the number of children.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04617B"/>
                </a:solidFill>
              </a:rPr>
              <a:t>continuous</a:t>
            </a:r>
            <a:r>
              <a:rPr lang="en-US" dirty="0">
                <a:solidFill>
                  <a:srgbClr val="000000"/>
                </a:solidFill>
              </a:rPr>
              <a:t> variable is the result of an essentially continuous measurement, such as weight or height.</a:t>
            </a:r>
          </a:p>
          <a:p>
            <a:r>
              <a:rPr lang="en-US" b="1" dirty="0">
                <a:solidFill>
                  <a:srgbClr val="04617B"/>
                </a:solidFill>
              </a:rPr>
              <a:t>Cross-sectional </a:t>
            </a:r>
            <a:r>
              <a:rPr lang="en-US" dirty="0">
                <a:solidFill>
                  <a:srgbClr val="000000"/>
                </a:solidFill>
              </a:rPr>
              <a:t>data are data on a cross section of a population at a distinct point in time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4617B"/>
                </a:solidFill>
              </a:rPr>
              <a:t>Time series </a:t>
            </a: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dirty="0">
                <a:solidFill>
                  <a:srgbClr val="000000"/>
                </a:solidFill>
              </a:rPr>
              <a:t>are data collected over time.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5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Typical Time Series Data Set</a:t>
            </a:r>
            <a:br>
              <a:rPr lang="en-US" sz="4900" dirty="0" smtClean="0"/>
            </a:br>
            <a:r>
              <a:rPr lang="en-US" sz="2200" dirty="0" smtClean="0"/>
              <a:t>(slide 5 of 5)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-23424" r="-234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104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(slide 1 of 2)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 is to present data in a form that makes sense to people. Tools that are used to do this include:</a:t>
            </a:r>
          </a:p>
          <a:p>
            <a:pPr lvl="1"/>
            <a:r>
              <a:rPr lang="en-US" dirty="0" smtClean="0"/>
              <a:t>Graphs:  bar charts, pie charts, histograms, scatterplots, time series graphs</a:t>
            </a:r>
          </a:p>
          <a:p>
            <a:pPr lvl="1"/>
            <a:r>
              <a:rPr lang="en-US" dirty="0" smtClean="0"/>
              <a:t>Numerical summary measures:  counts, percentages, averages, measures of variability</a:t>
            </a:r>
          </a:p>
          <a:p>
            <a:pPr lvl="1"/>
            <a:r>
              <a:rPr lang="en-US" dirty="0" smtClean="0"/>
              <a:t>Tables of summary measures:  totals, averages, counts, grouped by categories</a:t>
            </a:r>
          </a:p>
          <a:p>
            <a:r>
              <a:rPr lang="en-US" dirty="0" smtClean="0"/>
              <a:t>It is a challenge to summarize data so that the important information stands out clearly.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(slide 2 of 2)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four steps in data analysis: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Recognize a problem that needs to be solved.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Gather data to help understand and then solve the problem.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Analyze the data.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Act on this analysis.</a:t>
            </a:r>
          </a:p>
          <a:p>
            <a:r>
              <a:rPr lang="en-US" dirty="0" smtClean="0"/>
              <a:t>It is up to you to ask good questions—and then take advantage of the most appropriate tools to answer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92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 and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tx2"/>
                </a:solidFill>
              </a:rPr>
              <a:t>population </a:t>
            </a:r>
            <a:r>
              <a:rPr lang="en-US" dirty="0" smtClean="0"/>
              <a:t>includes all of the entities of interest in a study (people, households, machines, etc.)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All potential voters in a presidential election</a:t>
            </a:r>
          </a:p>
          <a:p>
            <a:pPr lvl="2"/>
            <a:r>
              <a:rPr lang="en-US" dirty="0" smtClean="0"/>
              <a:t>All subscribers to cable television</a:t>
            </a:r>
          </a:p>
          <a:p>
            <a:pPr lvl="2"/>
            <a:r>
              <a:rPr lang="en-US" dirty="0" smtClean="0"/>
              <a:t>All invoices submitted for Medicare reimbursement by nursing homes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tx2"/>
                </a:solidFill>
              </a:rPr>
              <a:t>sample </a:t>
            </a:r>
            <a:r>
              <a:rPr lang="en-US" dirty="0" smtClean="0"/>
              <a:t>is a subset of the population, often randomly chosen and preferably representative of the population as a whole.</a:t>
            </a:r>
          </a:p>
          <a:p>
            <a:pPr lvl="1"/>
            <a:r>
              <a:rPr lang="en-US" dirty="0" smtClean="0"/>
              <a:t>Examples:  Gallup, Harris, other polls today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Sets, Variables,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="1" dirty="0" smtClean="0">
                <a:solidFill>
                  <a:schemeClr val="tx2"/>
                </a:solidFill>
              </a:rPr>
              <a:t> data set </a:t>
            </a:r>
            <a:r>
              <a:rPr lang="en-US" dirty="0" smtClean="0"/>
              <a:t>is usually a rectangular array of data, with variables in columns and observations in rows. 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tx2"/>
                </a:solidFill>
              </a:rPr>
              <a:t>variable </a:t>
            </a:r>
            <a:r>
              <a:rPr lang="en-US" dirty="0" smtClean="0"/>
              <a:t>(or </a:t>
            </a:r>
            <a:r>
              <a:rPr lang="en-US" b="1" dirty="0" smtClean="0">
                <a:solidFill>
                  <a:schemeClr val="tx2"/>
                </a:solidFill>
              </a:rPr>
              <a:t>field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/>
                </a:solidFill>
              </a:rPr>
              <a:t>attribute</a:t>
            </a:r>
            <a:r>
              <a:rPr lang="en-US" dirty="0" smtClean="0"/>
              <a:t>) is a characteristic of members of a population, such as height, gender, or salary. </a:t>
            </a:r>
          </a:p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tx2"/>
                </a:solidFill>
              </a:rPr>
              <a:t>observation </a:t>
            </a:r>
            <a:r>
              <a:rPr lang="en-US" dirty="0" smtClean="0"/>
              <a:t>(or </a:t>
            </a:r>
            <a:r>
              <a:rPr lang="en-US" b="1" dirty="0" smtClean="0">
                <a:solidFill>
                  <a:schemeClr val="tx2"/>
                </a:solidFill>
              </a:rPr>
              <a:t>case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/>
                </a:solidFill>
              </a:rPr>
              <a:t>record</a:t>
            </a:r>
            <a:r>
              <a:rPr lang="en-US" dirty="0" smtClean="0"/>
              <a:t>) is a list of all variable values for a single member of a population.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2.1:</a:t>
            </a:r>
            <a:br>
              <a:rPr lang="en-US" dirty="0" smtClean="0"/>
            </a:br>
            <a:r>
              <a:rPr lang="en-US" dirty="0" smtClean="0"/>
              <a:t>Questionnaire Data.xlsx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 fontScale="77500" lnSpcReduction="20000"/>
          </a:bodyPr>
          <a:lstStyle/>
          <a:p>
            <a:pPr>
              <a:buSzPct val="70000"/>
            </a:pPr>
            <a:r>
              <a:rPr lang="en-US" b="1" dirty="0" smtClean="0"/>
              <a:t>Objective: </a:t>
            </a:r>
            <a:r>
              <a:rPr lang="en-US" dirty="0" smtClean="0"/>
              <a:t>To illustrate variables and observations in a typical data set.</a:t>
            </a:r>
          </a:p>
          <a:p>
            <a:r>
              <a:rPr lang="en-US" b="1" dirty="0" smtClean="0"/>
              <a:t>Solution: </a:t>
            </a:r>
            <a:r>
              <a:rPr lang="en-US" dirty="0" smtClean="0"/>
              <a:t>Data set includes observations on 30 people who responded to a questionnaire on the president’s environmental policies.</a:t>
            </a:r>
          </a:p>
          <a:p>
            <a:r>
              <a:rPr lang="en-US" dirty="0" smtClean="0"/>
              <a:t>Variables include: age, gender, state, children, salary, opinion.</a:t>
            </a:r>
          </a:p>
          <a:p>
            <a:r>
              <a:rPr lang="en-US" dirty="0" smtClean="0"/>
              <a:t>Include a row that lists variable names.</a:t>
            </a:r>
          </a:p>
          <a:p>
            <a:r>
              <a:rPr lang="en-US" dirty="0" smtClean="0"/>
              <a:t>Include a column that shows an index of the observation.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4267200"/>
            <a:ext cx="4267200" cy="2124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Types of Data</a:t>
            </a:r>
            <a:br>
              <a:rPr lang="en-US" sz="4900" dirty="0" smtClean="0"/>
            </a:br>
            <a:r>
              <a:rPr lang="en-US" sz="2200" dirty="0" smtClean="0"/>
              <a:t>(slide 1 of 5)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variable </a:t>
            </a:r>
            <a:r>
              <a:rPr lang="en-US" dirty="0" smtClean="0"/>
              <a:t>is </a:t>
            </a:r>
            <a:r>
              <a:rPr lang="en-US" b="1" dirty="0">
                <a:solidFill>
                  <a:schemeClr val="tx2"/>
                </a:solidFill>
              </a:rPr>
              <a:t>numerical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if meaningful arithmetic can be performed on it. </a:t>
            </a:r>
          </a:p>
          <a:p>
            <a:r>
              <a:rPr lang="en-US" dirty="0" smtClean="0"/>
              <a:t>Otherwise</a:t>
            </a:r>
            <a:r>
              <a:rPr lang="en-US" dirty="0"/>
              <a:t>, the variable is </a:t>
            </a:r>
            <a:r>
              <a:rPr lang="en-US" b="1" dirty="0">
                <a:solidFill>
                  <a:schemeClr val="tx2"/>
                </a:solidFill>
              </a:rPr>
              <a:t>categorical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There is also a third </a:t>
            </a:r>
            <a:r>
              <a:rPr lang="en-US" b="1" dirty="0">
                <a:solidFill>
                  <a:schemeClr val="tx2"/>
                </a:solidFill>
              </a:rPr>
              <a:t>data type</a:t>
            </a:r>
            <a:r>
              <a:rPr lang="en-US" dirty="0" smtClean="0"/>
              <a:t>, a </a:t>
            </a:r>
            <a:r>
              <a:rPr lang="en-US" b="1" dirty="0">
                <a:solidFill>
                  <a:schemeClr val="tx2"/>
                </a:solidFill>
              </a:rPr>
              <a:t>date</a:t>
            </a:r>
            <a:r>
              <a:rPr lang="en-US" dirty="0" smtClean="0"/>
              <a:t> variable.</a:t>
            </a:r>
          </a:p>
          <a:p>
            <a:pPr lvl="1"/>
            <a:r>
              <a:rPr lang="en-US" dirty="0" smtClean="0"/>
              <a:t>Excel</a:t>
            </a:r>
            <a:r>
              <a:rPr lang="en-US" baseline="30000" dirty="0" smtClean="0"/>
              <a:t>®</a:t>
            </a:r>
            <a:r>
              <a:rPr lang="en-US" dirty="0" smtClean="0"/>
              <a:t> stores dates as numbers, but dates are treated differently from typical numbers.</a:t>
            </a:r>
          </a:p>
          <a:p>
            <a:r>
              <a:rPr lang="en-US" dirty="0"/>
              <a:t>A categorical variable is </a:t>
            </a:r>
            <a:r>
              <a:rPr lang="en-US" b="1" dirty="0">
                <a:solidFill>
                  <a:srgbClr val="04617B"/>
                </a:solidFill>
              </a:rPr>
              <a:t>ordinal</a:t>
            </a:r>
            <a:r>
              <a:rPr lang="en-US" dirty="0">
                <a:solidFill>
                  <a:srgbClr val="04617B"/>
                </a:solidFill>
              </a:rPr>
              <a:t> </a:t>
            </a:r>
            <a:r>
              <a:rPr lang="en-US" dirty="0"/>
              <a:t>if there is a natural ordering of its possible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there is no natural ordering, it is </a:t>
            </a:r>
            <a:r>
              <a:rPr lang="en-US" b="1" dirty="0">
                <a:solidFill>
                  <a:srgbClr val="04617B"/>
                </a:solidFill>
              </a:rPr>
              <a:t>nominal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87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Types of Data</a:t>
            </a:r>
            <a:br>
              <a:rPr lang="en-US" sz="4900" dirty="0" smtClean="0"/>
            </a:br>
            <a:r>
              <a:rPr lang="en-US" sz="2200" dirty="0" smtClean="0"/>
              <a:t>(slide 2 of 5)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Categorical </a:t>
            </a:r>
            <a:r>
              <a:rPr lang="en-US" dirty="0"/>
              <a:t>variables can be coded numerically or left uncoded.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4617B"/>
                </a:solidFill>
              </a:rPr>
              <a:t>dummy variable </a:t>
            </a:r>
            <a:r>
              <a:rPr lang="en-US" dirty="0"/>
              <a:t>is a 0–1 coded variable for a specific category.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coded as 1 for all observations in that category and 0 for all observations not in that category.</a:t>
            </a:r>
          </a:p>
          <a:p>
            <a:r>
              <a:rPr lang="en-US" dirty="0"/>
              <a:t>Categorizing a numerical </a:t>
            </a:r>
            <a:r>
              <a:rPr lang="en-US" dirty="0" smtClean="0"/>
              <a:t>variable by </a:t>
            </a:r>
            <a:r>
              <a:rPr lang="en-US" dirty="0">
                <a:solidFill>
                  <a:srgbClr val="000000"/>
                </a:solidFill>
              </a:rPr>
              <a:t>putting </a:t>
            </a:r>
            <a:r>
              <a:rPr lang="en-US" dirty="0"/>
              <a:t>the data into discrete categories </a:t>
            </a:r>
            <a:r>
              <a:rPr lang="en-US" dirty="0" smtClean="0"/>
              <a:t>(called </a:t>
            </a:r>
            <a:r>
              <a:rPr lang="en-US" b="1" dirty="0" smtClean="0">
                <a:solidFill>
                  <a:srgbClr val="04617B"/>
                </a:solidFill>
              </a:rPr>
              <a:t>bins</a:t>
            </a:r>
            <a:r>
              <a:rPr lang="en-US" dirty="0" smtClean="0"/>
              <a:t>) is </a:t>
            </a:r>
            <a:r>
              <a:rPr lang="en-US" dirty="0"/>
              <a:t>called </a:t>
            </a:r>
            <a:r>
              <a:rPr lang="en-US" b="1" dirty="0" smtClean="0">
                <a:solidFill>
                  <a:srgbClr val="04617B"/>
                </a:solidFill>
              </a:rPr>
              <a:t>binning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4617B"/>
                </a:solidFill>
              </a:rPr>
              <a:t>discretizing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variable that has been categorized in this way is called a </a:t>
            </a:r>
            <a:r>
              <a:rPr lang="en-US" sz="2900" b="1" dirty="0">
                <a:solidFill>
                  <a:srgbClr val="04617B"/>
                </a:solidFill>
              </a:rPr>
              <a:t>binned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sz="2900" b="1" dirty="0">
                <a:solidFill>
                  <a:srgbClr val="04617B"/>
                </a:solidFill>
              </a:rPr>
              <a:t>discretized variable</a:t>
            </a:r>
            <a:r>
              <a:rPr lang="en-US" sz="2900" dirty="0">
                <a:solidFill>
                  <a:srgbClr val="000000"/>
                </a:solidFill>
              </a:rPr>
              <a:t>.</a:t>
            </a:r>
          </a:p>
          <a:p>
            <a:endParaRPr lang="en-US" b="1" dirty="0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5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Environmental Data </a:t>
            </a:r>
            <a:br>
              <a:rPr lang="en-US" dirty="0" smtClean="0"/>
            </a:br>
            <a:r>
              <a:rPr lang="en-US" dirty="0" smtClean="0"/>
              <a:t>Using a Different Coding  </a:t>
            </a:r>
            <a:r>
              <a:rPr lang="en-US" sz="2200" dirty="0" smtClean="0"/>
              <a:t>(slide 3 of 5)</a:t>
            </a:r>
            <a:endParaRPr lang="en-US" sz="2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-9876" b="-98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7937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bright DADM 5e_PPT Sample">
  <a:themeElements>
    <a:clrScheme name="Custom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4617B"/>
      </a:accent1>
      <a:accent2>
        <a:srgbClr val="0F6FC6"/>
      </a:accent2>
      <a:accent3>
        <a:srgbClr val="009DD9"/>
      </a:accent3>
      <a:accent4>
        <a:srgbClr val="0BD0D9"/>
      </a:accent4>
      <a:accent5>
        <a:srgbClr val="10CF9B"/>
      </a:accent5>
      <a:accent6>
        <a:srgbClr val="7CCA62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Albright DADM 5e_PPT Sample.potx</Template>
  <TotalTime>1485</TotalTime>
  <Words>613</Words>
  <Application>Microsoft Office PowerPoint</Application>
  <PresentationFormat>On-screen Show (4:3)</PresentationFormat>
  <Paragraphs>54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Albright DADM 5e_PPT Sample</vt:lpstr>
      <vt:lpstr>Slide 1</vt:lpstr>
      <vt:lpstr>Introduction (slide 1 of 2)</vt:lpstr>
      <vt:lpstr>Introduction (slide 2 of 2)</vt:lpstr>
      <vt:lpstr>Populations and Samples</vt:lpstr>
      <vt:lpstr>Data Sets, Variables, and Observations</vt:lpstr>
      <vt:lpstr>Example 2.1: Questionnaire Data.xlsx</vt:lpstr>
      <vt:lpstr>Types of Data (slide 1 of 5)</vt:lpstr>
      <vt:lpstr>Types of Data (slide 2 of 5)</vt:lpstr>
      <vt:lpstr>Environmental Data  Using a Different Coding  (slide 3 of 5)</vt:lpstr>
      <vt:lpstr>Types of Data (slide 4 of 5)</vt:lpstr>
      <vt:lpstr>Typical Time Series Data Set (slide 5 of 5)</vt:lpstr>
    </vt:vector>
  </TitlesOfParts>
  <Company>Cengage Learning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Kellman</dc:creator>
  <cp:lastModifiedBy>admin</cp:lastModifiedBy>
  <cp:revision>268</cp:revision>
  <dcterms:created xsi:type="dcterms:W3CDTF">2013-05-22T20:28:17Z</dcterms:created>
  <dcterms:modified xsi:type="dcterms:W3CDTF">2019-06-01T06:58:54Z</dcterms:modified>
</cp:coreProperties>
</file>