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31975"/>
          </a:xfrm>
        </p:spPr>
        <p:txBody>
          <a:bodyPr>
            <a:normAutofit fontScale="90000"/>
          </a:bodyPr>
          <a:lstStyle/>
          <a:p>
            <a:r>
              <a:rPr lang="en-IN" b="1" dirty="0" smtClean="0"/>
              <a:t>Unit 5: Migrating Virtual Machines</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cold.jpg"/>
          <p:cNvPicPr>
            <a:picLocks noGrp="1" noChangeAspect="1" noChangeArrowheads="1"/>
          </p:cNvPicPr>
          <p:nvPr>
            <p:ph idx="1"/>
          </p:nvPr>
        </p:nvPicPr>
        <p:blipFill>
          <a:blip r:embed="rId2" cstate="print"/>
          <a:srcRect/>
          <a:stretch>
            <a:fillRect/>
          </a:stretch>
        </p:blipFill>
        <p:spPr bwMode="auto">
          <a:xfrm>
            <a:off x="1219200" y="1371600"/>
            <a:ext cx="6705600" cy="4114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err="1" smtClean="0">
                <a:latin typeface="Times New Roman" pitchFamily="18" charset="0"/>
                <a:cs typeface="Times New Roman" pitchFamily="18" charset="0"/>
              </a:rPr>
              <a:t>vSphere</a:t>
            </a:r>
            <a:r>
              <a:rPr lang="en-IN" sz="3200" dirty="0" smtClean="0">
                <a:latin typeface="Times New Roman" pitchFamily="18" charset="0"/>
                <a:cs typeface="Times New Roman" pitchFamily="18" charset="0"/>
              </a:rPr>
              <a:t> </a:t>
            </a:r>
            <a:r>
              <a:rPr lang="en-IN" sz="3200" dirty="0" err="1" smtClean="0">
                <a:latin typeface="Times New Roman" pitchFamily="18" charset="0"/>
                <a:cs typeface="Times New Roman" pitchFamily="18" charset="0"/>
              </a:rPr>
              <a:t>vMotion</a:t>
            </a:r>
            <a:r>
              <a:rPr lang="en-IN" sz="3200" dirty="0" smtClean="0">
                <a:latin typeface="Times New Roman" pitchFamily="18" charset="0"/>
                <a:cs typeface="Times New Roman" pitchFamily="18" charset="0"/>
              </a:rPr>
              <a:t> Migration </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migration moves a powered-on virtual machine from one host or server to another. You can use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to perform the following tasks:</a:t>
            </a:r>
          </a:p>
          <a:p>
            <a:pPr algn="just"/>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Improve overall hardware utilization.</a:t>
            </a:r>
          </a:p>
          <a:p>
            <a:pPr algn="just"/>
            <a:r>
              <a:rPr lang="en-IN" sz="2800" dirty="0" smtClean="0">
                <a:latin typeface="Times New Roman" pitchFamily="18" charset="0"/>
                <a:cs typeface="Times New Roman" pitchFamily="18" charset="0"/>
              </a:rPr>
              <a:t>Enable continued virtual machine operation while accommodating scheduled hardware downtime.</a:t>
            </a:r>
          </a:p>
          <a:p>
            <a:pPr algn="just"/>
            <a:r>
              <a:rPr lang="en-IN" sz="2800" dirty="0" smtClean="0">
                <a:latin typeface="Times New Roman" pitchFamily="18" charset="0"/>
                <a:cs typeface="Times New Roman" pitchFamily="18" charset="0"/>
              </a:rPr>
              <a:t>Enable VMware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Distributed Resource Scheduler to balance virtual machines across hosts.</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r>
              <a:rPr lang="en-IN" sz="2000" b="1" dirty="0" err="1" smtClean="0">
                <a:latin typeface="Times New Roman" pitchFamily="18" charset="0"/>
                <a:cs typeface="Times New Roman" pitchFamily="18" charset="0"/>
              </a:rPr>
              <a:t>vMotion</a:t>
            </a:r>
            <a:r>
              <a:rPr lang="en-IN" sz="2000" b="1" dirty="0" smtClean="0">
                <a:latin typeface="Times New Roman" pitchFamily="18" charset="0"/>
                <a:cs typeface="Times New Roman" pitchFamily="18" charset="0"/>
              </a:rPr>
              <a:t> Migration Types</a:t>
            </a:r>
          </a:p>
          <a:p>
            <a:pPr algn="just"/>
            <a:r>
              <a:rPr lang="en-IN" sz="2000" dirty="0" smtClean="0">
                <a:latin typeface="Times New Roman" pitchFamily="18" charset="0"/>
                <a:cs typeface="Times New Roman" pitchFamily="18" charset="0"/>
              </a:rPr>
              <a:t>With </a:t>
            </a:r>
            <a:r>
              <a:rPr lang="en-IN" sz="2000" dirty="0" err="1" smtClean="0">
                <a:latin typeface="Times New Roman" pitchFamily="18" charset="0"/>
                <a:cs typeface="Times New Roman" pitchFamily="18" charset="0"/>
              </a:rPr>
              <a:t>vMotion</a:t>
            </a:r>
            <a:r>
              <a:rPr lang="en-IN" sz="2000" dirty="0" smtClean="0">
                <a:latin typeface="Times New Roman" pitchFamily="18" charset="0"/>
                <a:cs typeface="Times New Roman" pitchFamily="18" charset="0"/>
              </a:rPr>
              <a:t>, you can change the compute resource on which a virtual machine is running. You also can change both the compute resource and the storage of the virtual machine. </a:t>
            </a:r>
          </a:p>
          <a:p>
            <a:pPr algn="just"/>
            <a:r>
              <a:rPr lang="en-IN" sz="2000" dirty="0" smtClean="0">
                <a:latin typeface="Times New Roman" pitchFamily="18" charset="0"/>
                <a:cs typeface="Times New Roman" pitchFamily="18" charset="0"/>
              </a:rPr>
              <a:t>When you migrate virtual machines with </a:t>
            </a:r>
            <a:r>
              <a:rPr lang="en-IN" sz="2000" dirty="0" err="1" smtClean="0">
                <a:latin typeface="Times New Roman" pitchFamily="18" charset="0"/>
                <a:cs typeface="Times New Roman" pitchFamily="18" charset="0"/>
              </a:rPr>
              <a:t>vMotion</a:t>
            </a:r>
            <a:r>
              <a:rPr lang="en-IN" sz="2000" dirty="0" smtClean="0">
                <a:latin typeface="Times New Roman" pitchFamily="18" charset="0"/>
                <a:cs typeface="Times New Roman" pitchFamily="18" charset="0"/>
              </a:rPr>
              <a:t> and choose to change only the host, the entire state of the virtual machine is moved to the new host. The associated virtual disk remains in the same location on storage that must be shared between the two hosts. </a:t>
            </a:r>
          </a:p>
          <a:p>
            <a:pPr algn="just"/>
            <a:r>
              <a:rPr lang="en-IN" sz="2000" dirty="0" smtClean="0">
                <a:latin typeface="Times New Roman" pitchFamily="18" charset="0"/>
                <a:cs typeface="Times New Roman" pitchFamily="18" charset="0"/>
              </a:rPr>
              <a:t>When you choose to change both the host and the </a:t>
            </a:r>
            <a:r>
              <a:rPr lang="en-IN" sz="2000" dirty="0" err="1" smtClean="0">
                <a:latin typeface="Times New Roman" pitchFamily="18" charset="0"/>
                <a:cs typeface="Times New Roman" pitchFamily="18" charset="0"/>
              </a:rPr>
              <a:t>datastore</a:t>
            </a:r>
            <a:r>
              <a:rPr lang="en-IN" sz="2000" dirty="0" smtClean="0">
                <a:latin typeface="Times New Roman" pitchFamily="18" charset="0"/>
                <a:cs typeface="Times New Roman" pitchFamily="18" charset="0"/>
              </a:rPr>
              <a:t>, the virtual machine state is moved to a new host and the virtual disk is moved to another </a:t>
            </a:r>
            <a:r>
              <a:rPr lang="en-IN" sz="2000" dirty="0" err="1" smtClean="0">
                <a:latin typeface="Times New Roman" pitchFamily="18" charset="0"/>
                <a:cs typeface="Times New Roman" pitchFamily="18" charset="0"/>
              </a:rPr>
              <a:t>datastore</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vMotion</a:t>
            </a:r>
            <a:r>
              <a:rPr lang="en-IN" sz="2000" dirty="0" smtClean="0">
                <a:latin typeface="Times New Roman" pitchFamily="18" charset="0"/>
                <a:cs typeface="Times New Roman" pitchFamily="18" charset="0"/>
              </a:rPr>
              <a:t> migration to another host and </a:t>
            </a:r>
            <a:r>
              <a:rPr lang="en-IN" sz="2000" dirty="0" err="1" smtClean="0">
                <a:latin typeface="Times New Roman" pitchFamily="18" charset="0"/>
                <a:cs typeface="Times New Roman" pitchFamily="18" charset="0"/>
              </a:rPr>
              <a:t>datastore</a:t>
            </a:r>
            <a:r>
              <a:rPr lang="en-IN" sz="2000" dirty="0" smtClean="0">
                <a:latin typeface="Times New Roman" pitchFamily="18" charset="0"/>
                <a:cs typeface="Times New Roman" pitchFamily="18" charset="0"/>
              </a:rPr>
              <a:t> is possible in </a:t>
            </a:r>
            <a:r>
              <a:rPr lang="en-IN" sz="2000" dirty="0" err="1" smtClean="0">
                <a:latin typeface="Times New Roman" pitchFamily="18" charset="0"/>
                <a:cs typeface="Times New Roman" pitchFamily="18" charset="0"/>
              </a:rPr>
              <a:t>vSphere</a:t>
            </a:r>
            <a:r>
              <a:rPr lang="en-IN" sz="2000" dirty="0" smtClean="0">
                <a:latin typeface="Times New Roman" pitchFamily="18" charset="0"/>
                <a:cs typeface="Times New Roman" pitchFamily="18" charset="0"/>
              </a:rPr>
              <a:t> environments without shared storage. </a:t>
            </a:r>
          </a:p>
          <a:p>
            <a:pPr algn="just"/>
            <a:r>
              <a:rPr lang="en-IN" sz="2000" dirty="0" smtClean="0">
                <a:latin typeface="Times New Roman" pitchFamily="18" charset="0"/>
                <a:cs typeface="Times New Roman" pitchFamily="18" charset="0"/>
              </a:rPr>
              <a:t>After the virtual machine state is migrated to the alternate host, the virtual machine runs on the new host. Migrations with </a:t>
            </a:r>
            <a:r>
              <a:rPr lang="en-IN" sz="2000" dirty="0" err="1" smtClean="0">
                <a:latin typeface="Times New Roman" pitchFamily="18" charset="0"/>
                <a:cs typeface="Times New Roman" pitchFamily="18" charset="0"/>
              </a:rPr>
              <a:t>vMotion</a:t>
            </a:r>
            <a:r>
              <a:rPr lang="en-IN" sz="2000" dirty="0" smtClean="0">
                <a:latin typeface="Times New Roman" pitchFamily="18" charset="0"/>
                <a:cs typeface="Times New Roman" pitchFamily="18" charset="0"/>
              </a:rPr>
              <a:t> are transparent to the running virtual machine. </a:t>
            </a:r>
          </a:p>
          <a:p>
            <a:pPr algn="just"/>
            <a:r>
              <a:rPr lang="en-IN" sz="2000" dirty="0" smtClean="0">
                <a:latin typeface="Times New Roman" pitchFamily="18" charset="0"/>
                <a:cs typeface="Times New Roman" pitchFamily="18" charset="0"/>
              </a:rPr>
              <a:t>When you choose to change both the compute resource and the storage, you can use </a:t>
            </a:r>
            <a:r>
              <a:rPr lang="en-IN" sz="2000" dirty="0" err="1" smtClean="0">
                <a:latin typeface="Times New Roman" pitchFamily="18" charset="0"/>
                <a:cs typeface="Times New Roman" pitchFamily="18" charset="0"/>
              </a:rPr>
              <a:t>vMotion</a:t>
            </a:r>
            <a:r>
              <a:rPr lang="en-IN" sz="2000" dirty="0" smtClean="0">
                <a:latin typeface="Times New Roman" pitchFamily="18" charset="0"/>
                <a:cs typeface="Times New Roman" pitchFamily="18" charset="0"/>
              </a:rPr>
              <a:t> to migrate virtual machines across </a:t>
            </a:r>
            <a:r>
              <a:rPr lang="en-IN" sz="2000" dirty="0" err="1" smtClean="0">
                <a:latin typeface="Times New Roman" pitchFamily="18" charset="0"/>
                <a:cs typeface="Times New Roman" pitchFamily="18" charset="0"/>
              </a:rPr>
              <a:t>vCenter</a:t>
            </a:r>
            <a:r>
              <a:rPr lang="en-IN" sz="2000" dirty="0" smtClean="0">
                <a:latin typeface="Times New Roman" pitchFamily="18" charset="0"/>
                <a:cs typeface="Times New Roman" pitchFamily="18" charset="0"/>
              </a:rPr>
              <a:t> Server instances, data </a:t>
            </a:r>
            <a:r>
              <a:rPr lang="en-IN" sz="2000" dirty="0" err="1" smtClean="0">
                <a:latin typeface="Times New Roman" pitchFamily="18" charset="0"/>
                <a:cs typeface="Times New Roman" pitchFamily="18" charset="0"/>
              </a:rPr>
              <a:t>centers</a:t>
            </a:r>
            <a:r>
              <a:rPr lang="en-IN" sz="2000" dirty="0" smtClean="0">
                <a:latin typeface="Times New Roman" pitchFamily="18" charset="0"/>
                <a:cs typeface="Times New Roman" pitchFamily="18" charset="0"/>
              </a:rPr>
              <a:t>, and subnets. </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smtClean="0">
                <a:latin typeface="Times New Roman" pitchFamily="18" charset="0"/>
                <a:cs typeface="Times New Roman" pitchFamily="18" charset="0"/>
              </a:rPr>
              <a:t>How </a:t>
            </a:r>
            <a:r>
              <a:rPr lang="en-IN" sz="3200" dirty="0" err="1" smtClean="0">
                <a:latin typeface="Times New Roman" pitchFamily="18" charset="0"/>
                <a:cs typeface="Times New Roman" pitchFamily="18" charset="0"/>
              </a:rPr>
              <a:t>vSphere</a:t>
            </a:r>
            <a:r>
              <a:rPr lang="en-IN" sz="3200" dirty="0" smtClean="0">
                <a:latin typeface="Times New Roman" pitchFamily="18" charset="0"/>
                <a:cs typeface="Times New Roman" pitchFamily="18" charset="0"/>
              </a:rPr>
              <a:t> </a:t>
            </a:r>
            <a:r>
              <a:rPr lang="en-IN" sz="3200" dirty="0" err="1" smtClean="0">
                <a:latin typeface="Times New Roman" pitchFamily="18" charset="0"/>
                <a:cs typeface="Times New Roman" pitchFamily="18" charset="0"/>
              </a:rPr>
              <a:t>vMotion</a:t>
            </a:r>
            <a:r>
              <a:rPr lang="en-IN" sz="3200" dirty="0" smtClean="0">
                <a:latin typeface="Times New Roman" pitchFamily="18" charset="0"/>
                <a:cs typeface="Times New Roman" pitchFamily="18" charset="0"/>
              </a:rPr>
              <a:t> Migration Works</a:t>
            </a:r>
            <a:endParaRPr lang="en-IN" sz="3200" dirty="0">
              <a:latin typeface="Times New Roman" pitchFamily="18" charset="0"/>
              <a:cs typeface="Times New Roman" pitchFamily="18" charset="0"/>
            </a:endParaRPr>
          </a:p>
        </p:txBody>
      </p:sp>
      <p:pic>
        <p:nvPicPr>
          <p:cNvPr id="2050" name="Picture 2" descr="C:\Users\Administrator\Desktop\vmotion_migration_process.jpg"/>
          <p:cNvPicPr>
            <a:picLocks noGrp="1" noChangeAspect="1" noChangeArrowheads="1"/>
          </p:cNvPicPr>
          <p:nvPr>
            <p:ph idx="1"/>
          </p:nvPr>
        </p:nvPicPr>
        <p:blipFill>
          <a:blip r:embed="rId2" cstate="print"/>
          <a:srcRect/>
          <a:stretch>
            <a:fillRect/>
          </a:stretch>
        </p:blipFill>
        <p:spPr bwMode="auto">
          <a:xfrm>
            <a:off x="533400" y="1324769"/>
            <a:ext cx="8077200" cy="492363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IN" sz="2400" b="1" dirty="0" err="1" smtClean="0">
                <a:latin typeface="Times New Roman" pitchFamily="18" charset="0"/>
                <a:cs typeface="Times New Roman" pitchFamily="18" charset="0"/>
              </a:rPr>
              <a:t>vSphere</a:t>
            </a:r>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works by migrating the entire state of a virtual machine from one host to another, including the memory content and all the information that define the virtual machine, such as BIOS, devices, MAC addresses, etc.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 the picture above you can see that the VM is being transferred from the source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host to the destination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host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fontScale="55000" lnSpcReduction="20000"/>
          </a:bodyPr>
          <a:lstStyle/>
          <a:p>
            <a:pPr algn="just">
              <a:buNone/>
            </a:pPr>
            <a:r>
              <a:rPr lang="en-IN" sz="4000" dirty="0" smtClean="0">
                <a:latin typeface="Times New Roman" pitchFamily="18" charset="0"/>
                <a:cs typeface="Times New Roman" pitchFamily="18" charset="0"/>
              </a:rPr>
              <a:t>A </a:t>
            </a:r>
            <a:r>
              <a:rPr lang="en-IN" sz="4000" dirty="0" err="1" smtClean="0">
                <a:latin typeface="Times New Roman" pitchFamily="18" charset="0"/>
                <a:cs typeface="Times New Roman" pitchFamily="18" charset="0"/>
              </a:rPr>
              <a:t>vSphere</a:t>
            </a:r>
            <a:r>
              <a:rPr lang="en-IN" sz="4000" dirty="0" smtClean="0">
                <a:latin typeface="Times New Roman" pitchFamily="18" charset="0"/>
                <a:cs typeface="Times New Roman" pitchFamily="18" charset="0"/>
              </a:rPr>
              <a:t> </a:t>
            </a:r>
            <a:r>
              <a:rPr lang="en-IN" sz="4000" dirty="0" err="1" smtClean="0">
                <a:latin typeface="Times New Roman" pitchFamily="18" charset="0"/>
                <a:cs typeface="Times New Roman" pitchFamily="18" charset="0"/>
              </a:rPr>
              <a:t>vMotion</a:t>
            </a:r>
            <a:r>
              <a:rPr lang="en-IN" sz="4000" dirty="0" smtClean="0">
                <a:latin typeface="Times New Roman" pitchFamily="18" charset="0"/>
                <a:cs typeface="Times New Roman" pitchFamily="18" charset="0"/>
              </a:rPr>
              <a:t> migration consists of the following steps:</a:t>
            </a:r>
          </a:p>
          <a:p>
            <a:pPr marL="514350" indent="-514350" algn="just">
              <a:buAutoNum type="arabicPeriod"/>
            </a:pPr>
            <a:r>
              <a:rPr lang="en-IN" sz="4000" dirty="0" smtClean="0">
                <a:latin typeface="Times New Roman" pitchFamily="18" charset="0"/>
                <a:cs typeface="Times New Roman" pitchFamily="18" charset="0"/>
              </a:rPr>
              <a:t>An </a:t>
            </a:r>
            <a:r>
              <a:rPr lang="en-IN" sz="4000" dirty="0" err="1" smtClean="0">
                <a:latin typeface="Times New Roman" pitchFamily="18" charset="0"/>
                <a:cs typeface="Times New Roman" pitchFamily="18" charset="0"/>
              </a:rPr>
              <a:t>ESXi</a:t>
            </a:r>
            <a:r>
              <a:rPr lang="en-IN" sz="4000" dirty="0" smtClean="0">
                <a:latin typeface="Times New Roman" pitchFamily="18" charset="0"/>
                <a:cs typeface="Times New Roman" pitchFamily="18" charset="0"/>
              </a:rPr>
              <a:t> administrator initiates a </a:t>
            </a:r>
            <a:r>
              <a:rPr lang="en-IN" sz="4000" dirty="0" err="1" smtClean="0">
                <a:latin typeface="Times New Roman" pitchFamily="18" charset="0"/>
                <a:cs typeface="Times New Roman" pitchFamily="18" charset="0"/>
              </a:rPr>
              <a:t>vMotion</a:t>
            </a:r>
            <a:r>
              <a:rPr lang="en-IN" sz="4000" dirty="0" smtClean="0">
                <a:latin typeface="Times New Roman" pitchFamily="18" charset="0"/>
                <a:cs typeface="Times New Roman" pitchFamily="18" charset="0"/>
              </a:rPr>
              <a:t> migration.</a:t>
            </a:r>
          </a:p>
          <a:p>
            <a:pPr algn="just">
              <a:buNone/>
            </a:pPr>
            <a:r>
              <a:rPr lang="en-IN" sz="4000" dirty="0" smtClean="0">
                <a:latin typeface="Times New Roman" pitchFamily="18" charset="0"/>
                <a:cs typeface="Times New Roman" pitchFamily="18" charset="0"/>
              </a:rPr>
              <a:t>2. The VM’s memory state is copied from the source to the destination </a:t>
            </a:r>
            <a:r>
              <a:rPr lang="en-IN" sz="4000" dirty="0" err="1" smtClean="0">
                <a:latin typeface="Times New Roman" pitchFamily="18" charset="0"/>
                <a:cs typeface="Times New Roman" pitchFamily="18" charset="0"/>
              </a:rPr>
              <a:t>ESXi</a:t>
            </a:r>
            <a:r>
              <a:rPr lang="en-IN" sz="4000" dirty="0" smtClean="0">
                <a:latin typeface="Times New Roman" pitchFamily="18" charset="0"/>
                <a:cs typeface="Times New Roman" pitchFamily="18" charset="0"/>
              </a:rPr>
              <a:t> host over the </a:t>
            </a:r>
            <a:r>
              <a:rPr lang="en-IN" sz="4000" dirty="0" err="1" smtClean="0">
                <a:latin typeface="Times New Roman" pitchFamily="18" charset="0"/>
                <a:cs typeface="Times New Roman" pitchFamily="18" charset="0"/>
              </a:rPr>
              <a:t>vMotion</a:t>
            </a:r>
            <a:r>
              <a:rPr lang="en-IN" sz="4000" dirty="0" smtClean="0">
                <a:latin typeface="Times New Roman" pitchFamily="18" charset="0"/>
                <a:cs typeface="Times New Roman" pitchFamily="18" charset="0"/>
              </a:rPr>
              <a:t> network. Users continue to access the VM and update pages in memory. A list of modified pages is kept in a memory bitmap on the source host. This process occurs iteratively.</a:t>
            </a:r>
          </a:p>
          <a:p>
            <a:pPr algn="just">
              <a:buNone/>
            </a:pPr>
            <a:r>
              <a:rPr lang="en-IN" sz="4000" dirty="0" smtClean="0">
                <a:latin typeface="Times New Roman" pitchFamily="18" charset="0"/>
                <a:cs typeface="Times New Roman" pitchFamily="18" charset="0"/>
              </a:rPr>
              <a:t>3. After the VM’s memory is copied to the target host, the VM on the source host is </a:t>
            </a:r>
            <a:r>
              <a:rPr lang="en-IN" sz="4000" dirty="0" err="1" smtClean="0">
                <a:latin typeface="Times New Roman" pitchFamily="18" charset="0"/>
                <a:cs typeface="Times New Roman" pitchFamily="18" charset="0"/>
              </a:rPr>
              <a:t>quiesced</a:t>
            </a:r>
            <a:r>
              <a:rPr lang="en-IN" sz="4000" dirty="0" smtClean="0">
                <a:latin typeface="Times New Roman" pitchFamily="18" charset="0"/>
                <a:cs typeface="Times New Roman" pitchFamily="18" charset="0"/>
              </a:rPr>
              <a:t>. This means that it is still in memory but is no longer servicing client requests for data. The memory bitmap file and the VM device state is then transferred to the target.</a:t>
            </a:r>
          </a:p>
          <a:p>
            <a:pPr algn="just">
              <a:buNone/>
            </a:pPr>
            <a:r>
              <a:rPr lang="en-IN" sz="4000" dirty="0" smtClean="0">
                <a:latin typeface="Times New Roman" pitchFamily="18" charset="0"/>
                <a:cs typeface="Times New Roman" pitchFamily="18" charset="0"/>
              </a:rPr>
              <a:t>4. The destination host (esx02) reads the addresses in the memory bitmap file and requests the contents of those addresses from the source host.</a:t>
            </a:r>
          </a:p>
          <a:p>
            <a:pPr algn="just">
              <a:buNone/>
            </a:pPr>
            <a:r>
              <a:rPr lang="en-IN" sz="4000" dirty="0" smtClean="0">
                <a:latin typeface="Times New Roman" pitchFamily="18" charset="0"/>
                <a:cs typeface="Times New Roman" pitchFamily="18" charset="0"/>
              </a:rPr>
              <a:t>5. After the content of the memory referred to in the memory bitmap file is transferred to the destination host, the VM starts running on that host. A Reverse Address Resolution Protocol (RARP) message is sent to notify the subnet that the VM’s MAC address is now on a new switch port.</a:t>
            </a:r>
          </a:p>
          <a:p>
            <a:pPr algn="just">
              <a:buNone/>
            </a:pPr>
            <a:r>
              <a:rPr lang="en-IN" sz="4000" dirty="0" smtClean="0">
                <a:latin typeface="Times New Roman" pitchFamily="18" charset="0"/>
                <a:cs typeface="Times New Roman" pitchFamily="18" charset="0"/>
              </a:rPr>
              <a:t>6. After the VM is successfully operating on the destination host, the memory the VM was using on the source host is marked as free.</a:t>
            </a:r>
          </a:p>
          <a:p>
            <a:pPr marL="514350" indent="-514350">
              <a:buAutoNum type="arabicPeriod"/>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2800" b="1" dirty="0" smtClean="0">
                <a:latin typeface="Times New Roman" pitchFamily="18" charset="0"/>
                <a:cs typeface="Times New Roman" pitchFamily="18" charset="0"/>
              </a:rPr>
              <a:t>VM Requirements for </a:t>
            </a:r>
            <a:r>
              <a:rPr lang="en-IN" sz="2800" b="1" dirty="0" err="1" smtClean="0">
                <a:latin typeface="Times New Roman" pitchFamily="18" charset="0"/>
                <a:cs typeface="Times New Roman" pitchFamily="18" charset="0"/>
              </a:rPr>
              <a:t>vSphere</a:t>
            </a:r>
            <a:r>
              <a:rPr lang="en-IN" sz="2800" b="1" dirty="0" smtClean="0">
                <a:latin typeface="Times New Roman" pitchFamily="18" charset="0"/>
                <a:cs typeface="Times New Roman" pitchFamily="18" charset="0"/>
              </a:rPr>
              <a:t> </a:t>
            </a:r>
            <a:r>
              <a:rPr lang="en-IN" sz="2800" b="1" dirty="0" err="1" smtClean="0">
                <a:latin typeface="Times New Roman" pitchFamily="18" charset="0"/>
                <a:cs typeface="Times New Roman" pitchFamily="18" charset="0"/>
              </a:rPr>
              <a:t>vMotion</a:t>
            </a:r>
            <a:r>
              <a:rPr lang="en-IN" sz="2800" b="1" dirty="0" smtClean="0">
                <a:latin typeface="Times New Roman" pitchFamily="18" charset="0"/>
                <a:cs typeface="Times New Roman" pitchFamily="18" charset="0"/>
              </a:rPr>
              <a:t> Migration</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5334000"/>
          </a:xfrm>
        </p:spPr>
        <p:txBody>
          <a:bodyPr>
            <a:normAutofit fontScale="85000" lnSpcReduction="10000"/>
          </a:bodyPr>
          <a:lstStyle/>
          <a:p>
            <a:pPr algn="just">
              <a:buNone/>
            </a:pPr>
            <a:r>
              <a:rPr lang="en-IN" sz="2800" dirty="0" smtClean="0">
                <a:latin typeface="Times New Roman" pitchFamily="18" charset="0"/>
                <a:cs typeface="Times New Roman" pitchFamily="18" charset="0"/>
              </a:rPr>
              <a:t>Before performing a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migration, ensure that the following conditions are met:</a:t>
            </a:r>
          </a:p>
          <a:p>
            <a:pPr algn="just">
              <a:buNone/>
            </a:pPr>
            <a:endParaRPr lang="en-IN" sz="2800" dirty="0" smtClean="0">
              <a:latin typeface="Times New Roman" pitchFamily="18" charset="0"/>
              <a:cs typeface="Times New Roman" pitchFamily="18" charset="0"/>
            </a:endParaRPr>
          </a:p>
          <a:p>
            <a:pPr algn="just">
              <a:buNone/>
            </a:pPr>
            <a:r>
              <a:rPr lang="en-IN" sz="2800" b="1" dirty="0" smtClean="0">
                <a:latin typeface="Times New Roman" pitchFamily="18" charset="0"/>
                <a:cs typeface="Times New Roman" pitchFamily="18" charset="0"/>
              </a:rPr>
              <a:t>VM requirements</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the VM must not have a connection to an internal standard switch.</a:t>
            </a:r>
          </a:p>
          <a:p>
            <a:pPr algn="just"/>
            <a:r>
              <a:rPr lang="en-IN" sz="2800" dirty="0" smtClean="0">
                <a:latin typeface="Times New Roman" pitchFamily="18" charset="0"/>
                <a:cs typeface="Times New Roman" pitchFamily="18" charset="0"/>
              </a:rPr>
              <a:t>the VM must not be connected to any device physically available to only one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 such as disk storage, CD/DVD drives, floppy drives, and serial ports.</a:t>
            </a:r>
          </a:p>
          <a:p>
            <a:pPr algn="just"/>
            <a:r>
              <a:rPr lang="en-IN" sz="2800" dirty="0" smtClean="0">
                <a:latin typeface="Times New Roman" pitchFamily="18" charset="0"/>
                <a:cs typeface="Times New Roman" pitchFamily="18" charset="0"/>
              </a:rPr>
              <a:t>the VM must not have a CPU affinity configured.</a:t>
            </a:r>
          </a:p>
          <a:p>
            <a:pPr algn="just"/>
            <a:r>
              <a:rPr lang="en-IN" sz="2800" dirty="0" smtClean="0">
                <a:latin typeface="Times New Roman" pitchFamily="18" charset="0"/>
                <a:cs typeface="Times New Roman" pitchFamily="18" charset="0"/>
              </a:rPr>
              <a:t>the VM must have all disk, configuration, log, and NVRAM files stored on a </a:t>
            </a:r>
            <a:r>
              <a:rPr lang="en-IN" sz="2800" dirty="0" err="1" smtClean="0">
                <a:latin typeface="Times New Roman" pitchFamily="18" charset="0"/>
                <a:cs typeface="Times New Roman" pitchFamily="18" charset="0"/>
              </a:rPr>
              <a:t>datastore</a:t>
            </a:r>
            <a:r>
              <a:rPr lang="en-IN" sz="2800" dirty="0" smtClean="0">
                <a:latin typeface="Times New Roman" pitchFamily="18" charset="0"/>
                <a:cs typeface="Times New Roman" pitchFamily="18" charset="0"/>
              </a:rPr>
              <a:t> accessible from both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hosts.</a:t>
            </a:r>
          </a:p>
          <a:p>
            <a:pPr algn="just"/>
            <a:r>
              <a:rPr lang="en-IN" sz="2800" dirty="0" smtClean="0">
                <a:latin typeface="Times New Roman" pitchFamily="18" charset="0"/>
                <a:cs typeface="Times New Roman" pitchFamily="18" charset="0"/>
              </a:rPr>
              <a:t>if the VM uses RDM, the destination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 must be able to access it.</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pPr algn="just">
              <a:buNone/>
            </a:pPr>
            <a:r>
              <a:rPr lang="en-IN" b="1" dirty="0" smtClean="0">
                <a:latin typeface="Times New Roman" pitchFamily="18" charset="0"/>
                <a:cs typeface="Times New Roman" pitchFamily="18" charset="0"/>
              </a:rPr>
              <a:t>Host requirements</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shared storage is required. VM files on a VMFS or NFS </a:t>
            </a:r>
            <a:r>
              <a:rPr lang="en-IN" dirty="0" err="1" smtClean="0">
                <a:latin typeface="Times New Roman" pitchFamily="18" charset="0"/>
                <a:cs typeface="Times New Roman" pitchFamily="18" charset="0"/>
              </a:rPr>
              <a:t>datastore</a:t>
            </a:r>
            <a:r>
              <a:rPr lang="en-IN" dirty="0" smtClean="0">
                <a:latin typeface="Times New Roman" pitchFamily="18" charset="0"/>
                <a:cs typeface="Times New Roman" pitchFamily="18" charset="0"/>
              </a:rPr>
              <a:t> need to be accessible by both the source and destination </a:t>
            </a:r>
            <a:r>
              <a:rPr lang="en-IN" dirty="0" err="1" smtClean="0">
                <a:latin typeface="Times New Roman" pitchFamily="18" charset="0"/>
                <a:cs typeface="Times New Roman" pitchFamily="18" charset="0"/>
              </a:rPr>
              <a:t>ESXi</a:t>
            </a:r>
            <a:r>
              <a:rPr lang="en-IN" dirty="0" smtClean="0">
                <a:latin typeface="Times New Roman" pitchFamily="18" charset="0"/>
                <a:cs typeface="Times New Roman" pitchFamily="18" charset="0"/>
              </a:rPr>
              <a:t> host.</a:t>
            </a:r>
          </a:p>
          <a:p>
            <a:pPr algn="just"/>
            <a:r>
              <a:rPr lang="en-IN" dirty="0" smtClean="0">
                <a:latin typeface="Times New Roman" pitchFamily="18" charset="0"/>
                <a:cs typeface="Times New Roman" pitchFamily="18" charset="0"/>
              </a:rPr>
              <a:t>at least a Gigabit Ethernet network interface card with a </a:t>
            </a:r>
            <a:r>
              <a:rPr lang="en-IN" dirty="0" err="1" smtClean="0">
                <a:latin typeface="Times New Roman" pitchFamily="18" charset="0"/>
                <a:cs typeface="Times New Roman" pitchFamily="18" charset="0"/>
              </a:rPr>
              <a:t>VMkernel</a:t>
            </a:r>
            <a:r>
              <a:rPr lang="en-IN" dirty="0" smtClean="0">
                <a:latin typeface="Times New Roman" pitchFamily="18" charset="0"/>
                <a:cs typeface="Times New Roman" pitchFamily="18" charset="0"/>
              </a:rPr>
              <a:t> port enabled for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on each </a:t>
            </a:r>
            <a:r>
              <a:rPr lang="en-IN" dirty="0" err="1" smtClean="0">
                <a:latin typeface="Times New Roman" pitchFamily="18" charset="0"/>
                <a:cs typeface="Times New Roman" pitchFamily="18" charset="0"/>
              </a:rPr>
              <a:t>ESXi</a:t>
            </a:r>
            <a:r>
              <a:rPr lang="en-IN" dirty="0" smtClean="0">
                <a:latin typeface="Times New Roman" pitchFamily="18" charset="0"/>
                <a:cs typeface="Times New Roman" pitchFamily="18" charset="0"/>
              </a:rPr>
              <a:t> host is required.</a:t>
            </a:r>
          </a:p>
          <a:p>
            <a:pPr algn="just"/>
            <a:r>
              <a:rPr lang="en-IN" dirty="0" smtClean="0">
                <a:latin typeface="Times New Roman" pitchFamily="18" charset="0"/>
                <a:cs typeface="Times New Roman" pitchFamily="18" charset="0"/>
              </a:rPr>
              <a:t>identically named virtual machine port groups connected to the same network. All port groups to which the VM is attached must exist on both </a:t>
            </a:r>
            <a:r>
              <a:rPr lang="en-IN" dirty="0" err="1" smtClean="0">
                <a:latin typeface="Times New Roman" pitchFamily="18" charset="0"/>
                <a:cs typeface="Times New Roman" pitchFamily="18" charset="0"/>
              </a:rPr>
              <a:t>ESXi</a:t>
            </a:r>
            <a:r>
              <a:rPr lang="en-IN" dirty="0" smtClean="0">
                <a:latin typeface="Times New Roman" pitchFamily="18" charset="0"/>
                <a:cs typeface="Times New Roman" pitchFamily="18" charset="0"/>
              </a:rPr>
              <a:t> hosts. Note that the port group naming is case sensitive.</a:t>
            </a:r>
          </a:p>
          <a:p>
            <a:pPr algn="just"/>
            <a:r>
              <a:rPr lang="en-IN" dirty="0" smtClean="0">
                <a:latin typeface="Times New Roman" pitchFamily="18" charset="0"/>
                <a:cs typeface="Times New Roman" pitchFamily="18" charset="0"/>
              </a:rPr>
              <a:t>CPUs in both </a:t>
            </a:r>
            <a:r>
              <a:rPr lang="en-IN" dirty="0" err="1" smtClean="0">
                <a:latin typeface="Times New Roman" pitchFamily="18" charset="0"/>
                <a:cs typeface="Times New Roman" pitchFamily="18" charset="0"/>
              </a:rPr>
              <a:t>ESXi</a:t>
            </a:r>
            <a:r>
              <a:rPr lang="en-IN" dirty="0" smtClean="0">
                <a:latin typeface="Times New Roman" pitchFamily="18" charset="0"/>
                <a:cs typeface="Times New Roman" pitchFamily="18" charset="0"/>
              </a:rPr>
              <a:t> hosts must be compatible. CPUs need to be from the same vendor (AMD or Intel, for example), CPU family, and must support the same features. Note that some features CPU features can be hidden by using compatibility masks.</a:t>
            </a: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3200" dirty="0" err="1" smtClean="0">
                <a:latin typeface="Times New Roman" pitchFamily="18" charset="0"/>
                <a:cs typeface="Times New Roman" pitchFamily="18" charset="0"/>
              </a:rPr>
              <a:t>vSphere</a:t>
            </a:r>
            <a:r>
              <a:rPr lang="en-IN" sz="3200" dirty="0" smtClean="0">
                <a:latin typeface="Times New Roman" pitchFamily="18" charset="0"/>
                <a:cs typeface="Times New Roman" pitchFamily="18" charset="0"/>
              </a:rPr>
              <a:t> Storage </a:t>
            </a:r>
            <a:r>
              <a:rPr lang="en-IN" sz="3200" dirty="0" err="1" smtClean="0">
                <a:latin typeface="Times New Roman" pitchFamily="18" charset="0"/>
                <a:cs typeface="Times New Roman" pitchFamily="18" charset="0"/>
              </a:rPr>
              <a:t>vMotion</a:t>
            </a:r>
            <a:r>
              <a:rPr lang="en-IN" sz="3200" dirty="0" smtClean="0">
                <a:latin typeface="Times New Roman" pitchFamily="18" charset="0"/>
                <a:cs typeface="Times New Roman" pitchFamily="18" charset="0"/>
              </a:rPr>
              <a:t> Migration</a:t>
            </a:r>
            <a:endParaRPr lang="en-IN" sz="3200" dirty="0">
              <a:latin typeface="Times New Roman" pitchFamily="18" charset="0"/>
              <a:cs typeface="Times New Roman" pitchFamily="18" charset="0"/>
            </a:endParaRPr>
          </a:p>
        </p:txBody>
      </p:sp>
      <p:pic>
        <p:nvPicPr>
          <p:cNvPr id="3074" name="Picture 2" descr="C:\Users\Administrator\Desktop\svmotion-Storage-vMotion.jpg"/>
          <p:cNvPicPr>
            <a:picLocks noGrp="1" noChangeAspect="1" noChangeArrowheads="1"/>
          </p:cNvPicPr>
          <p:nvPr>
            <p:ph idx="1"/>
          </p:nvPr>
        </p:nvPicPr>
        <p:blipFill>
          <a:blip r:embed="rId2" cstate="print"/>
          <a:srcRect/>
          <a:stretch>
            <a:fillRect/>
          </a:stretch>
        </p:blipFill>
        <p:spPr bwMode="auto">
          <a:xfrm>
            <a:off x="1630188" y="1295400"/>
            <a:ext cx="6142211" cy="483076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fontScale="70000" lnSpcReduction="20000"/>
          </a:bodyPr>
          <a:lstStyle/>
          <a:p>
            <a:pPr algn="just">
              <a:buNone/>
            </a:pPr>
            <a:r>
              <a:rPr lang="en-IN" dirty="0" smtClean="0">
                <a:latin typeface="Times New Roman" pitchFamily="18" charset="0"/>
                <a:cs typeface="Times New Roman" pitchFamily="18" charset="0"/>
              </a:rPr>
              <a:t>A </a:t>
            </a:r>
            <a:r>
              <a:rPr lang="en-IN" dirty="0" err="1" smtClean="0">
                <a:latin typeface="Times New Roman" pitchFamily="18" charset="0"/>
                <a:cs typeface="Times New Roman" pitchFamily="18" charset="0"/>
              </a:rPr>
              <a:t>vSphere</a:t>
            </a:r>
            <a:r>
              <a:rPr lang="en-IN" dirty="0" smtClean="0">
                <a:latin typeface="Times New Roman" pitchFamily="18" charset="0"/>
                <a:cs typeface="Times New Roman" pitchFamily="18" charset="0"/>
              </a:rPr>
              <a:t> storage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migration moves a virtual machine and its disk files from one </a:t>
            </a:r>
            <a:r>
              <a:rPr lang="en-IN" dirty="0" err="1" smtClean="0">
                <a:latin typeface="Times New Roman" pitchFamily="18" charset="0"/>
                <a:cs typeface="Times New Roman" pitchFamily="18" charset="0"/>
              </a:rPr>
              <a:t>datastore</a:t>
            </a:r>
            <a:r>
              <a:rPr lang="en-IN" dirty="0" smtClean="0">
                <a:latin typeface="Times New Roman" pitchFamily="18" charset="0"/>
                <a:cs typeface="Times New Roman" pitchFamily="18" charset="0"/>
              </a:rPr>
              <a:t> to another while the virtual machine is running. </a:t>
            </a:r>
          </a:p>
          <a:p>
            <a:pPr algn="just">
              <a:buNone/>
            </a:pPr>
            <a:r>
              <a:rPr lang="en-IN" b="1" dirty="0" err="1" smtClean="0">
                <a:latin typeface="Times New Roman" pitchFamily="18" charset="0"/>
                <a:cs typeface="Times New Roman" pitchFamily="18" charset="0"/>
              </a:rPr>
              <a:t>vSphere</a:t>
            </a:r>
            <a:r>
              <a:rPr lang="en-IN" b="1" dirty="0" smtClean="0">
                <a:latin typeface="Times New Roman" pitchFamily="18" charset="0"/>
                <a:cs typeface="Times New Roman" pitchFamily="18" charset="0"/>
              </a:rPr>
              <a:t> storage </a:t>
            </a:r>
            <a:r>
              <a:rPr lang="en-IN" b="1" dirty="0" err="1" smtClean="0">
                <a:latin typeface="Times New Roman" pitchFamily="18" charset="0"/>
                <a:cs typeface="Times New Roman" pitchFamily="18" charset="0"/>
              </a:rPr>
              <a:t>vMotion</a:t>
            </a:r>
            <a:r>
              <a:rPr lang="en-IN" b="1" dirty="0" smtClean="0">
                <a:latin typeface="Times New Roman" pitchFamily="18" charset="0"/>
                <a:cs typeface="Times New Roman" pitchFamily="18" charset="0"/>
              </a:rPr>
              <a:t> is used for the following tasks:</a:t>
            </a:r>
          </a:p>
          <a:p>
            <a:pPr algn="just"/>
            <a:r>
              <a:rPr lang="en-IN" dirty="0" smtClean="0">
                <a:latin typeface="Times New Roman" pitchFamily="18" charset="0"/>
                <a:cs typeface="Times New Roman" pitchFamily="18" charset="0"/>
              </a:rPr>
              <a:t>Moving virtual machines off a storage device to enable maintenance or reconfiguration of the storage device without virtual machine downtime.</a:t>
            </a:r>
          </a:p>
          <a:p>
            <a:pPr algn="just"/>
            <a:r>
              <a:rPr lang="en-IN" dirty="0" smtClean="0">
                <a:latin typeface="Times New Roman" pitchFamily="18" charset="0"/>
                <a:cs typeface="Times New Roman" pitchFamily="18" charset="0"/>
              </a:rPr>
              <a:t>Manually redistributing virtual machines or virtual disks to different storage volumes to balance capacity and improve performance.</a:t>
            </a:r>
          </a:p>
          <a:p>
            <a:pPr algn="just"/>
            <a:r>
              <a:rPr lang="en-IN" dirty="0" smtClean="0">
                <a:latin typeface="Times New Roman" pitchFamily="18" charset="0"/>
                <a:cs typeface="Times New Roman" pitchFamily="18" charset="0"/>
              </a:rPr>
              <a:t>Evacuating physical storage that is soon to be retired, such as storage arrays whose maintenance and release cycles are coming to an end.</a:t>
            </a:r>
          </a:p>
          <a:p>
            <a:pPr algn="just"/>
            <a:r>
              <a:rPr lang="en-IN" dirty="0" smtClean="0">
                <a:latin typeface="Times New Roman" pitchFamily="18" charset="0"/>
                <a:cs typeface="Times New Roman" pitchFamily="18" charset="0"/>
              </a:rPr>
              <a:t>Storage tiering : Moving virtual machines to tiered storage with different service levels due to changing business requirements for that virtual machine.</a:t>
            </a:r>
          </a:p>
          <a:p>
            <a:pPr algn="just"/>
            <a:r>
              <a:rPr lang="en-IN" dirty="0" smtClean="0">
                <a:latin typeface="Times New Roman" pitchFamily="18" charset="0"/>
                <a:cs typeface="Times New Roman" pitchFamily="18" charset="0"/>
              </a:rPr>
              <a:t>Upgrading </a:t>
            </a:r>
            <a:r>
              <a:rPr lang="en-IN" dirty="0" err="1" smtClean="0">
                <a:latin typeface="Times New Roman" pitchFamily="18" charset="0"/>
                <a:cs typeface="Times New Roman" pitchFamily="18" charset="0"/>
              </a:rPr>
              <a:t>datastores</a:t>
            </a:r>
            <a:r>
              <a:rPr lang="en-IN" dirty="0" smtClean="0">
                <a:latin typeface="Times New Roman" pitchFamily="18" charset="0"/>
                <a:cs typeface="Times New Roman" pitchFamily="18" charset="0"/>
              </a:rPr>
              <a:t> without virtual machine downtime: You can migrate running virtual machines from a </a:t>
            </a:r>
            <a:r>
              <a:rPr lang="en-IN" dirty="0" err="1" smtClean="0">
                <a:latin typeface="Times New Roman" pitchFamily="18" charset="0"/>
                <a:cs typeface="Times New Roman" pitchFamily="18" charset="0"/>
              </a:rPr>
              <a:t>Vmware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vSphere</a:t>
            </a:r>
            <a:r>
              <a:rPr lang="en-IN" dirty="0" smtClean="0">
                <a:latin typeface="Times New Roman" pitchFamily="18" charset="0"/>
                <a:cs typeface="Times New Roman" pitchFamily="18" charset="0"/>
              </a:rPr>
              <a:t> VMFS3 </a:t>
            </a:r>
            <a:r>
              <a:rPr lang="en-IN" dirty="0" err="1" smtClean="0">
                <a:latin typeface="Times New Roman" pitchFamily="18" charset="0"/>
                <a:cs typeface="Times New Roman" pitchFamily="18" charset="0"/>
              </a:rPr>
              <a:t>datastore</a:t>
            </a:r>
            <a:r>
              <a:rPr lang="en-IN" dirty="0" smtClean="0">
                <a:latin typeface="Times New Roman" pitchFamily="18" charset="0"/>
                <a:cs typeface="Times New Roman" pitchFamily="18" charset="0"/>
              </a:rPr>
              <a:t> to a VMFS5 </a:t>
            </a:r>
            <a:r>
              <a:rPr lang="en-IN" dirty="0" err="1" smtClean="0">
                <a:latin typeface="Times New Roman" pitchFamily="18" charset="0"/>
                <a:cs typeface="Times New Roman" pitchFamily="18" charset="0"/>
              </a:rPr>
              <a:t>datastore</a:t>
            </a:r>
            <a:r>
              <a:rPr lang="en-IN" dirty="0" smtClean="0">
                <a:latin typeface="Times New Roman" pitchFamily="18" charset="0"/>
                <a:cs typeface="Times New Roman" pitchFamily="18" charset="0"/>
              </a:rPr>
              <a:t> and upgrade the VMFS3 </a:t>
            </a:r>
            <a:r>
              <a:rPr lang="en-IN" dirty="0" err="1" smtClean="0">
                <a:latin typeface="Times New Roman" pitchFamily="18" charset="0"/>
                <a:cs typeface="Times New Roman" pitchFamily="18" charset="0"/>
              </a:rPr>
              <a:t>datastore</a:t>
            </a:r>
            <a:r>
              <a:rPr lang="en-IN" dirty="0" smtClean="0">
                <a:latin typeface="Times New Roman" pitchFamily="18" charset="0"/>
                <a:cs typeface="Times New Roman" pitchFamily="18" charset="0"/>
              </a:rPr>
              <a:t> without affecting virtual machines. You can then use </a:t>
            </a:r>
            <a:r>
              <a:rPr lang="en-IN" dirty="0" err="1" smtClean="0">
                <a:latin typeface="Times New Roman" pitchFamily="18" charset="0"/>
                <a:cs typeface="Times New Roman" pitchFamily="18" charset="0"/>
              </a:rPr>
              <a:t>vSphere</a:t>
            </a:r>
            <a:r>
              <a:rPr lang="en-IN" dirty="0" smtClean="0">
                <a:latin typeface="Times New Roman" pitchFamily="18" charset="0"/>
                <a:cs typeface="Times New Roman" pitchFamily="18" charset="0"/>
              </a:rPr>
              <a:t> Storage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to migrate virtual machines back to the original </a:t>
            </a:r>
            <a:r>
              <a:rPr lang="en-IN" dirty="0" err="1" smtClean="0">
                <a:latin typeface="Times New Roman" pitchFamily="18" charset="0"/>
                <a:cs typeface="Times New Roman" pitchFamily="18" charset="0"/>
              </a:rPr>
              <a:t>datastore</a:t>
            </a:r>
            <a:r>
              <a:rPr lang="en-IN" dirty="0" smtClean="0">
                <a:latin typeface="Times New Roman" pitchFamily="18" charset="0"/>
                <a:cs typeface="Times New Roman" pitchFamily="18" charset="0"/>
              </a:rPr>
              <a:t> without virtual machine downtime.</a:t>
            </a:r>
          </a:p>
          <a:p>
            <a:pPr algn="just"/>
            <a:endParaRPr lang="en-IN" dirty="0" smtClean="0">
              <a:latin typeface="Times New Roman" pitchFamily="18" charset="0"/>
              <a:cs typeface="Times New Roman" pitchFamily="18" charset="0"/>
            </a:endParaRPr>
          </a:p>
          <a:p>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Migrating Virtual Machines, comparison of migration types, cold migration, </a:t>
            </a:r>
            <a:r>
              <a:rPr lang="en-IN" dirty="0" err="1" smtClean="0"/>
              <a:t>vSphere</a:t>
            </a:r>
            <a:r>
              <a:rPr lang="en-IN" dirty="0" smtClean="0"/>
              <a:t> </a:t>
            </a:r>
            <a:r>
              <a:rPr lang="en-IN" dirty="0" err="1" smtClean="0"/>
              <a:t>vMotion</a:t>
            </a:r>
            <a:r>
              <a:rPr lang="en-IN" dirty="0" smtClean="0"/>
              <a:t> Migration, how </a:t>
            </a:r>
            <a:r>
              <a:rPr lang="en-IN" dirty="0" err="1" smtClean="0"/>
              <a:t>vSphere</a:t>
            </a:r>
            <a:r>
              <a:rPr lang="en-IN" dirty="0" smtClean="0"/>
              <a:t> </a:t>
            </a:r>
            <a:r>
              <a:rPr lang="en-IN" dirty="0" err="1" smtClean="0"/>
              <a:t>vMotion</a:t>
            </a:r>
            <a:r>
              <a:rPr lang="en-IN" dirty="0" smtClean="0"/>
              <a:t> Migration works, virtual machine requirements for </a:t>
            </a:r>
            <a:r>
              <a:rPr lang="en-IN" dirty="0" err="1" smtClean="0"/>
              <a:t>vSphere</a:t>
            </a:r>
            <a:r>
              <a:rPr lang="en-IN" dirty="0" smtClean="0"/>
              <a:t> </a:t>
            </a:r>
            <a:r>
              <a:rPr lang="en-IN" dirty="0" err="1" smtClean="0"/>
              <a:t>vMotion</a:t>
            </a:r>
            <a:r>
              <a:rPr lang="en-IN" dirty="0" smtClean="0"/>
              <a:t> Migration, host requirements for </a:t>
            </a:r>
            <a:r>
              <a:rPr lang="en-IN" dirty="0" err="1" smtClean="0"/>
              <a:t>vSphere</a:t>
            </a:r>
            <a:r>
              <a:rPr lang="en-IN" dirty="0" smtClean="0"/>
              <a:t> </a:t>
            </a:r>
            <a:r>
              <a:rPr lang="en-IN" dirty="0" err="1" smtClean="0"/>
              <a:t>vMotion</a:t>
            </a:r>
            <a:r>
              <a:rPr lang="en-IN" dirty="0" smtClean="0"/>
              <a:t> Migration, </a:t>
            </a:r>
            <a:r>
              <a:rPr lang="en-IN" dirty="0" err="1" smtClean="0"/>
              <a:t>vSphere</a:t>
            </a:r>
            <a:r>
              <a:rPr lang="en-IN" dirty="0" smtClean="0"/>
              <a:t> storage </a:t>
            </a:r>
            <a:r>
              <a:rPr lang="en-IN" dirty="0" err="1" smtClean="0"/>
              <a:t>vMotion</a:t>
            </a:r>
            <a:r>
              <a:rPr lang="en-IN" dirty="0" smtClean="0"/>
              <a:t> migration, how </a:t>
            </a:r>
            <a:r>
              <a:rPr lang="en-IN" dirty="0" err="1" smtClean="0"/>
              <a:t>vSphere</a:t>
            </a:r>
            <a:r>
              <a:rPr lang="en-IN" dirty="0" smtClean="0"/>
              <a:t> storage </a:t>
            </a:r>
            <a:r>
              <a:rPr lang="en-IN" dirty="0" err="1" smtClean="0"/>
              <a:t>vMotion</a:t>
            </a:r>
            <a:r>
              <a:rPr lang="en-IN" dirty="0" smtClean="0"/>
              <a:t> works, shared nothing </a:t>
            </a:r>
            <a:r>
              <a:rPr lang="en-IN" dirty="0" err="1" smtClean="0"/>
              <a:t>vSphere</a:t>
            </a:r>
            <a:r>
              <a:rPr lang="en-IN" dirty="0" smtClean="0"/>
              <a:t> </a:t>
            </a:r>
            <a:r>
              <a:rPr lang="en-IN" dirty="0" err="1" smtClean="0"/>
              <a:t>vMotion</a:t>
            </a:r>
            <a:r>
              <a:rPr lang="en-IN" dirty="0" smtClean="0"/>
              <a:t>, cross </a:t>
            </a:r>
            <a:r>
              <a:rPr lang="en-IN" dirty="0" err="1" smtClean="0"/>
              <a:t>vSwitch</a:t>
            </a:r>
            <a:r>
              <a:rPr lang="en-IN" dirty="0" smtClean="0"/>
              <a:t> </a:t>
            </a:r>
            <a:r>
              <a:rPr lang="en-IN" dirty="0" err="1" smtClean="0"/>
              <a:t>vMotion</a:t>
            </a:r>
            <a:r>
              <a:rPr lang="en-IN" dirty="0" smtClean="0"/>
              <a:t>, cross </a:t>
            </a:r>
            <a:r>
              <a:rPr lang="en-IN" dirty="0" err="1" smtClean="0"/>
              <a:t>vCenter</a:t>
            </a:r>
            <a:r>
              <a:rPr lang="en-IN" dirty="0" smtClean="0"/>
              <a:t> </a:t>
            </a:r>
            <a:r>
              <a:rPr lang="en-IN" dirty="0" err="1" smtClean="0"/>
              <a:t>vMotion</a:t>
            </a:r>
            <a:r>
              <a:rPr lang="en-IN" dirty="0" smtClean="0"/>
              <a:t>, Long distance </a:t>
            </a:r>
            <a:r>
              <a:rPr lang="en-IN" dirty="0" err="1" smtClean="0"/>
              <a:t>vMotion</a:t>
            </a:r>
            <a:r>
              <a:rPr lang="en-IN" dirty="0" smtClean="0"/>
              <a:t> </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smtClean="0">
                <a:latin typeface="Times New Roman" pitchFamily="18" charset="0"/>
                <a:cs typeface="Times New Roman" pitchFamily="18" charset="0"/>
              </a:rPr>
              <a:t>How </a:t>
            </a:r>
            <a:r>
              <a:rPr lang="en-IN" sz="2800" dirty="0" err="1" smtClean="0">
                <a:latin typeface="Times New Roman" pitchFamily="18" charset="0"/>
                <a:cs typeface="Times New Roman" pitchFamily="18" charset="0"/>
              </a:rPr>
              <a:t>vSphere</a:t>
            </a:r>
            <a:r>
              <a:rPr lang="en-IN" sz="3200" dirty="0" smtClean="0">
                <a:latin typeface="Times New Roman" pitchFamily="18" charset="0"/>
                <a:cs typeface="Times New Roman" pitchFamily="18" charset="0"/>
              </a:rPr>
              <a:t> Storage </a:t>
            </a:r>
            <a:r>
              <a:rPr lang="en-IN" sz="3200" dirty="0" err="1" smtClean="0">
                <a:latin typeface="Times New Roman" pitchFamily="18" charset="0"/>
                <a:cs typeface="Times New Roman" pitchFamily="18" charset="0"/>
              </a:rPr>
              <a:t>vMotion</a:t>
            </a:r>
            <a:r>
              <a:rPr lang="en-IN" sz="3200" dirty="0" smtClean="0">
                <a:latin typeface="Times New Roman" pitchFamily="18" charset="0"/>
                <a:cs typeface="Times New Roman" pitchFamily="18" charset="0"/>
              </a:rPr>
              <a:t> Works</a:t>
            </a:r>
            <a:endParaRPr lang="en-IN" sz="3200" dirty="0">
              <a:latin typeface="Times New Roman" pitchFamily="18" charset="0"/>
              <a:cs typeface="Times New Roman" pitchFamily="18" charset="0"/>
            </a:endParaRPr>
          </a:p>
        </p:txBody>
      </p:sp>
      <p:pic>
        <p:nvPicPr>
          <p:cNvPr id="4098" name="Picture 2" descr="C:\Users\Administrator\Desktop\vstorage.jpg"/>
          <p:cNvPicPr>
            <a:picLocks noGrp="1" noChangeAspect="1" noChangeArrowheads="1"/>
          </p:cNvPicPr>
          <p:nvPr>
            <p:ph idx="1"/>
          </p:nvPr>
        </p:nvPicPr>
        <p:blipFill>
          <a:blip r:embed="rId2" cstate="print"/>
          <a:srcRect/>
          <a:stretch>
            <a:fillRect/>
          </a:stretch>
        </p:blipFill>
        <p:spPr bwMode="auto">
          <a:xfrm>
            <a:off x="609600" y="1219200"/>
            <a:ext cx="7467600" cy="5257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algn="just">
              <a:buNone/>
            </a:pP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Storage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in Action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Storage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uses an I/O mirroring architecture to copy disk blocks between source and destination: </a:t>
            </a:r>
          </a:p>
          <a:p>
            <a:pPr algn="just">
              <a:buNone/>
            </a:pPr>
            <a:r>
              <a:rPr lang="en-IN" sz="2400" dirty="0" smtClean="0">
                <a:latin typeface="Times New Roman" pitchFamily="18" charset="0"/>
                <a:cs typeface="Times New Roman" pitchFamily="18" charset="0"/>
              </a:rPr>
              <a:t>1. Initiate storage migration.</a:t>
            </a:r>
          </a:p>
          <a:p>
            <a:pPr algn="just">
              <a:buNone/>
            </a:pPr>
            <a:r>
              <a:rPr lang="en-IN" sz="2400" dirty="0" smtClean="0">
                <a:latin typeface="Times New Roman" pitchFamily="18" charset="0"/>
                <a:cs typeface="Times New Roman" pitchFamily="18" charset="0"/>
              </a:rPr>
              <a:t> 2. Use the </a:t>
            </a:r>
            <a:r>
              <a:rPr lang="en-IN" sz="2400" dirty="0" err="1" smtClean="0">
                <a:latin typeface="Times New Roman" pitchFamily="18" charset="0"/>
                <a:cs typeface="Times New Roman" pitchFamily="18" charset="0"/>
              </a:rPr>
              <a:t>VMkernel</a:t>
            </a:r>
            <a:r>
              <a:rPr lang="en-IN" sz="2400" dirty="0" smtClean="0">
                <a:latin typeface="Times New Roman" pitchFamily="18" charset="0"/>
                <a:cs typeface="Times New Roman" pitchFamily="18" charset="0"/>
              </a:rPr>
              <a:t> data mover or VMware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Storage APIs - Array Integration to copy data.</a:t>
            </a:r>
          </a:p>
          <a:p>
            <a:pPr algn="just">
              <a:buNone/>
            </a:pPr>
            <a:r>
              <a:rPr lang="en-IN" sz="2400" dirty="0" smtClean="0">
                <a:latin typeface="Times New Roman" pitchFamily="18" charset="0"/>
                <a:cs typeface="Times New Roman" pitchFamily="18" charset="0"/>
              </a:rPr>
              <a:t> 3. Start a new virtual machine process.</a:t>
            </a:r>
          </a:p>
          <a:p>
            <a:pPr algn="just">
              <a:buNone/>
            </a:pPr>
            <a:r>
              <a:rPr lang="en-IN" sz="2400" dirty="0" smtClean="0">
                <a:latin typeface="Times New Roman" pitchFamily="18" charset="0"/>
                <a:cs typeface="Times New Roman" pitchFamily="18" charset="0"/>
              </a:rPr>
              <a:t> 4. Mirror I/O calls to file blocks that are already copied to virtual disk on the destination </a:t>
            </a:r>
            <a:r>
              <a:rPr lang="en-IN" sz="2400" dirty="0" err="1" smtClean="0">
                <a:latin typeface="Times New Roman" pitchFamily="18" charset="0"/>
                <a:cs typeface="Times New Roman" pitchFamily="18" charset="0"/>
              </a:rPr>
              <a:t>datastore</a:t>
            </a:r>
            <a:r>
              <a:rPr lang="en-IN" sz="2400" dirty="0" smtClean="0">
                <a:latin typeface="Times New Roman" pitchFamily="18" charset="0"/>
                <a:cs typeface="Times New Roman" pitchFamily="18" charset="0"/>
              </a:rPr>
              <a:t>.</a:t>
            </a:r>
          </a:p>
          <a:p>
            <a:pPr algn="just">
              <a:buNone/>
            </a:pPr>
            <a:r>
              <a:rPr lang="en-IN" sz="2400" dirty="0" smtClean="0">
                <a:latin typeface="Times New Roman" pitchFamily="18" charset="0"/>
                <a:cs typeface="Times New Roman" pitchFamily="18" charset="0"/>
              </a:rPr>
              <a:t> 5. Cut over to the destination virtual machine process to begin accessing the virtual disk copy. </a:t>
            </a:r>
            <a:r>
              <a:rPr lang="en-IN" sz="2400" dirty="0" smtClean="0">
                <a:solidFill>
                  <a:srgbClr val="FF0000"/>
                </a:solidFill>
                <a:latin typeface="Times New Roman" pitchFamily="18" charset="0"/>
                <a:cs typeface="Times New Roman" pitchFamily="18" charset="0"/>
              </a:rPr>
              <a:t>Mirror Driver Data Mover VM Process VM Process Read/write I/O to virtual disk. Destination </a:t>
            </a:r>
            <a:r>
              <a:rPr lang="en-IN" sz="2400" dirty="0" err="1" smtClean="0">
                <a:solidFill>
                  <a:srgbClr val="FF0000"/>
                </a:solidFill>
                <a:latin typeface="Times New Roman" pitchFamily="18" charset="0"/>
                <a:cs typeface="Times New Roman" pitchFamily="18" charset="0"/>
              </a:rPr>
              <a:t>DatastoreSource</a:t>
            </a:r>
            <a:r>
              <a:rPr lang="en-IN" sz="2400" dirty="0" smtClean="0">
                <a:solidFill>
                  <a:srgbClr val="FF0000"/>
                </a:solidFill>
                <a:latin typeface="Times New Roman" pitchFamily="18" charset="0"/>
                <a:cs typeface="Times New Roman" pitchFamily="18" charset="0"/>
              </a:rPr>
              <a:t> </a:t>
            </a:r>
            <a:r>
              <a:rPr lang="en-IN" sz="2400" dirty="0" err="1" smtClean="0">
                <a:solidFill>
                  <a:srgbClr val="FF0000"/>
                </a:solidFill>
                <a:latin typeface="Times New Roman" pitchFamily="18" charset="0"/>
                <a:cs typeface="Times New Roman" pitchFamily="18" charset="0"/>
              </a:rPr>
              <a:t>Datastore</a:t>
            </a:r>
            <a:r>
              <a:rPr lang="en-IN" sz="2400" dirty="0" smtClean="0">
                <a:solidFill>
                  <a:srgbClr val="FF0000"/>
                </a:solidFill>
                <a:latin typeface="Times New Roman" pitchFamily="18" charset="0"/>
                <a:cs typeface="Times New Roman" pitchFamily="18" charset="0"/>
              </a:rPr>
              <a:t> VAAI Storage Array </a:t>
            </a:r>
            <a:r>
              <a:rPr lang="en-IN" sz="2400" dirty="0" err="1" smtClean="0">
                <a:solidFill>
                  <a:srgbClr val="FF0000"/>
                </a:solidFill>
                <a:latin typeface="Times New Roman" pitchFamily="18" charset="0"/>
                <a:cs typeface="Times New Roman" pitchFamily="18" charset="0"/>
              </a:rPr>
              <a:t>VMkernel</a:t>
            </a:r>
            <a:r>
              <a:rPr lang="en-IN" sz="2400" dirty="0" smtClean="0">
                <a:solidFill>
                  <a:srgbClr val="FF0000"/>
                </a:solidFill>
                <a:latin typeface="Times New Roman" pitchFamily="18" charset="0"/>
                <a:cs typeface="Times New Roman" pitchFamily="18" charset="0"/>
              </a:rPr>
              <a:t> </a:t>
            </a:r>
            <a:endParaRPr lang="en-IN"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smtClean="0">
                <a:latin typeface="Times New Roman" pitchFamily="18" charset="0"/>
                <a:cs typeface="Times New Roman" pitchFamily="18" charset="0"/>
              </a:rPr>
              <a:t>Shared-Nothing </a:t>
            </a:r>
            <a:r>
              <a:rPr lang="en-IN" sz="3200" dirty="0" err="1" smtClean="0">
                <a:latin typeface="Times New Roman" pitchFamily="18" charset="0"/>
                <a:cs typeface="Times New Roman" pitchFamily="18" charset="0"/>
              </a:rPr>
              <a:t>vSphere</a:t>
            </a:r>
            <a:r>
              <a:rPr lang="en-IN" sz="3200" dirty="0" smtClean="0">
                <a:latin typeface="Times New Roman" pitchFamily="18" charset="0"/>
                <a:cs typeface="Times New Roman" pitchFamily="18" charset="0"/>
              </a:rPr>
              <a:t> </a:t>
            </a:r>
            <a:r>
              <a:rPr lang="en-IN" sz="3200" dirty="0" err="1" smtClean="0">
                <a:latin typeface="Times New Roman" pitchFamily="18" charset="0"/>
                <a:cs typeface="Times New Roman" pitchFamily="18" charset="0"/>
              </a:rPr>
              <a:t>vMotion</a:t>
            </a:r>
            <a:endParaRPr lang="en-IN" sz="32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838200" y="1371600"/>
            <a:ext cx="7543800" cy="4724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r>
              <a:rPr lang="en-IN" sz="2800" dirty="0" smtClean="0">
                <a:latin typeface="Times New Roman" pitchFamily="18" charset="0"/>
                <a:cs typeface="Times New Roman" pitchFamily="18" charset="0"/>
              </a:rPr>
              <a:t>With shared-nothing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you can change a virtual machine’s </a:t>
            </a:r>
            <a:r>
              <a:rPr lang="en-IN" sz="2800" dirty="0" err="1" smtClean="0">
                <a:latin typeface="Times New Roman" pitchFamily="18" charset="0"/>
                <a:cs typeface="Times New Roman" pitchFamily="18" charset="0"/>
              </a:rPr>
              <a:t>datastore</a:t>
            </a:r>
            <a:r>
              <a:rPr lang="en-IN" sz="2800" dirty="0" smtClean="0">
                <a:latin typeface="Times New Roman" pitchFamily="18" charset="0"/>
                <a:cs typeface="Times New Roman" pitchFamily="18" charset="0"/>
              </a:rPr>
              <a:t> and host simultaneously even if the two hosts do not share storage.</a:t>
            </a:r>
          </a:p>
          <a:p>
            <a:pPr algn="just"/>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migration and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storage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migration are combined into a single operation.</a:t>
            </a:r>
            <a:endParaRPr lang="en-IN" sz="28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sz="3600" dirty="0" smtClean="0">
                <a:latin typeface="Times New Roman" pitchFamily="18" charset="0"/>
                <a:cs typeface="Times New Roman" pitchFamily="18" charset="0"/>
              </a:rPr>
              <a:t>Cross-</a:t>
            </a:r>
            <a:r>
              <a:rPr lang="en-IN" sz="3600" dirty="0" err="1" smtClean="0">
                <a:latin typeface="Times New Roman" pitchFamily="18" charset="0"/>
                <a:cs typeface="Times New Roman" pitchFamily="18" charset="0"/>
              </a:rPr>
              <a:t>vSwitch</a:t>
            </a:r>
            <a:r>
              <a:rPr lang="en-IN" sz="3600" dirty="0" smtClean="0">
                <a:latin typeface="Times New Roman" pitchFamily="18" charset="0"/>
                <a:cs typeface="Times New Roman" pitchFamily="18" charset="0"/>
              </a:rPr>
              <a:t> </a:t>
            </a:r>
            <a:r>
              <a:rPr lang="en-IN" sz="3600" dirty="0" err="1" smtClean="0">
                <a:latin typeface="Times New Roman" pitchFamily="18" charset="0"/>
                <a:cs typeface="Times New Roman" pitchFamily="18" charset="0"/>
              </a:rPr>
              <a:t>vMotion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Autofit/>
          </a:bodyPr>
          <a:lstStyle/>
          <a:p>
            <a:pPr algn="just"/>
            <a:r>
              <a:rPr lang="en-IN" sz="2400" dirty="0" smtClean="0">
                <a:latin typeface="Times New Roman" pitchFamily="18" charset="0"/>
                <a:cs typeface="Times New Roman" pitchFamily="18" charset="0"/>
              </a:rPr>
              <a:t>Cross </a:t>
            </a:r>
            <a:r>
              <a:rPr lang="en-IN" sz="2400" dirty="0" err="1" smtClean="0">
                <a:latin typeface="Times New Roman" pitchFamily="18" charset="0"/>
                <a:cs typeface="Times New Roman" pitchFamily="18" charset="0"/>
              </a:rPr>
              <a:t>vSwitch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allows you to seamless migrate a virtual machines across different virtual switches while performing a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This means that you are now longer restricted by the network you created on the </a:t>
            </a:r>
            <a:r>
              <a:rPr lang="en-IN" sz="2400" dirty="0" err="1" smtClean="0">
                <a:latin typeface="Times New Roman" pitchFamily="18" charset="0"/>
                <a:cs typeface="Times New Roman" pitchFamily="18" charset="0"/>
              </a:rPr>
              <a:t>vSwitches</a:t>
            </a:r>
            <a:r>
              <a:rPr lang="en-IN" sz="2400" dirty="0" smtClean="0">
                <a:latin typeface="Times New Roman" pitchFamily="18" charset="0"/>
                <a:cs typeface="Times New Roman" pitchFamily="18" charset="0"/>
              </a:rPr>
              <a:t> in order to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a virtual machine.</a:t>
            </a:r>
          </a:p>
          <a:p>
            <a:pPr algn="just"/>
            <a:r>
              <a:rPr lang="en-IN" sz="2400" dirty="0" smtClean="0">
                <a:latin typeface="Times New Roman" pitchFamily="18" charset="0"/>
                <a:cs typeface="Times New Roman" pitchFamily="18" charset="0"/>
              </a:rPr>
              <a:t>With this new functionality you can now migrate a virtual machine to a new cluster with a separate </a:t>
            </a:r>
            <a:r>
              <a:rPr lang="en-IN" sz="2400" dirty="0" err="1" smtClean="0">
                <a:latin typeface="Times New Roman" pitchFamily="18" charset="0"/>
                <a:cs typeface="Times New Roman" pitchFamily="18" charset="0"/>
              </a:rPr>
              <a:t>vDS</a:t>
            </a:r>
            <a:r>
              <a:rPr lang="en-IN" sz="2400" dirty="0" smtClean="0">
                <a:latin typeface="Times New Roman" pitchFamily="18" charset="0"/>
                <a:cs typeface="Times New Roman" pitchFamily="18" charset="0"/>
              </a:rPr>
              <a:t> without interruption for instance during </a:t>
            </a:r>
            <a:r>
              <a:rPr lang="en-IN" sz="2400" dirty="0" err="1" smtClean="0">
                <a:latin typeface="Times New Roman" pitchFamily="18" charset="0"/>
                <a:cs typeface="Times New Roman" pitchFamily="18" charset="0"/>
              </a:rPr>
              <a:t>datacenter</a:t>
            </a:r>
            <a:r>
              <a:rPr lang="en-IN" sz="2400" dirty="0" smtClean="0">
                <a:latin typeface="Times New Roman" pitchFamily="18" charset="0"/>
                <a:cs typeface="Times New Roman" pitchFamily="18" charset="0"/>
              </a:rPr>
              <a:t> migrations. This further increases agility, reducing the time it takes to replace/refresh hardware and increases availability during planned maintenance activities.</a:t>
            </a:r>
          </a:p>
          <a:p>
            <a:pPr algn="just"/>
            <a:r>
              <a:rPr lang="en-IN" sz="2400" dirty="0" smtClean="0">
                <a:latin typeface="Times New Roman" pitchFamily="18" charset="0"/>
                <a:cs typeface="Times New Roman" pitchFamily="18" charset="0"/>
              </a:rPr>
              <a:t>For this to work you need the source and destination </a:t>
            </a:r>
            <a:r>
              <a:rPr lang="en-IN" sz="2400" dirty="0" err="1" smtClean="0">
                <a:latin typeface="Times New Roman" pitchFamily="18" charset="0"/>
                <a:cs typeface="Times New Roman" pitchFamily="18" charset="0"/>
              </a:rPr>
              <a:t>portgroups</a:t>
            </a:r>
            <a:r>
              <a:rPr lang="en-IN" sz="2400" dirty="0" smtClean="0">
                <a:latin typeface="Times New Roman" pitchFamily="18" charset="0"/>
                <a:cs typeface="Times New Roman" pitchFamily="18" charset="0"/>
              </a:rPr>
              <a:t> to share the same L2. The IP address within the VM will not change.</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buNone/>
            </a:pP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will work across a mix of switches (standard and distributed). Previously, you could only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from </a:t>
            </a:r>
            <a:r>
              <a:rPr lang="en-IN" sz="2400" dirty="0" err="1" smtClean="0">
                <a:latin typeface="Times New Roman" pitchFamily="18" charset="0"/>
                <a:cs typeface="Times New Roman" pitchFamily="18" charset="0"/>
              </a:rPr>
              <a:t>vSS</a:t>
            </a:r>
            <a:r>
              <a:rPr lang="en-IN" sz="2400" dirty="0" smtClean="0">
                <a:latin typeface="Times New Roman" pitchFamily="18" charset="0"/>
                <a:cs typeface="Times New Roman" pitchFamily="18" charset="0"/>
              </a:rPr>
              <a:t> to </a:t>
            </a:r>
            <a:r>
              <a:rPr lang="en-IN" sz="2400" dirty="0" err="1" smtClean="0">
                <a:latin typeface="Times New Roman" pitchFamily="18" charset="0"/>
                <a:cs typeface="Times New Roman" pitchFamily="18" charset="0"/>
              </a:rPr>
              <a:t>vSS</a:t>
            </a:r>
            <a:r>
              <a:rPr lang="en-IN" sz="2400" dirty="0" smtClean="0">
                <a:latin typeface="Times New Roman" pitchFamily="18" charset="0"/>
                <a:cs typeface="Times New Roman" pitchFamily="18" charset="0"/>
              </a:rPr>
              <a:t> or within a single </a:t>
            </a:r>
            <a:r>
              <a:rPr lang="en-IN" sz="2400" dirty="0" err="1" smtClean="0">
                <a:latin typeface="Times New Roman" pitchFamily="18" charset="0"/>
                <a:cs typeface="Times New Roman" pitchFamily="18" charset="0"/>
              </a:rPr>
              <a:t>vDS</a:t>
            </a:r>
            <a:r>
              <a:rPr lang="en-IN" sz="2400" dirty="0" smtClean="0">
                <a:latin typeface="Times New Roman" pitchFamily="18" charset="0"/>
                <a:cs typeface="Times New Roman" pitchFamily="18" charset="0"/>
              </a:rPr>
              <a:t>. This limitation has been removed. The following Cross </a:t>
            </a:r>
            <a:r>
              <a:rPr lang="en-IN" sz="2400" dirty="0" err="1" smtClean="0">
                <a:latin typeface="Times New Roman" pitchFamily="18" charset="0"/>
                <a:cs typeface="Times New Roman" pitchFamily="18" charset="0"/>
              </a:rPr>
              <a:t>vSwitch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migrations are possible:</a:t>
            </a:r>
          </a:p>
          <a:p>
            <a:pPr algn="just"/>
            <a:r>
              <a:rPr lang="en-IN" sz="2400" dirty="0" err="1" smtClean="0">
                <a:latin typeface="Times New Roman" pitchFamily="18" charset="0"/>
                <a:cs typeface="Times New Roman" pitchFamily="18" charset="0"/>
              </a:rPr>
              <a:t>vSS</a:t>
            </a:r>
            <a:r>
              <a:rPr lang="en-IN" sz="2400" dirty="0" smtClean="0">
                <a:latin typeface="Times New Roman" pitchFamily="18" charset="0"/>
                <a:cs typeface="Times New Roman" pitchFamily="18" charset="0"/>
              </a:rPr>
              <a:t> to </a:t>
            </a:r>
            <a:r>
              <a:rPr lang="en-IN" sz="2400" dirty="0" err="1" smtClean="0">
                <a:latin typeface="Times New Roman" pitchFamily="18" charset="0"/>
                <a:cs typeface="Times New Roman" pitchFamily="18" charset="0"/>
              </a:rPr>
              <a:t>vSS.</a:t>
            </a:r>
            <a:endParaRPr lang="en-IN" sz="2400" dirty="0" smtClean="0">
              <a:latin typeface="Times New Roman" pitchFamily="18" charset="0"/>
              <a:cs typeface="Times New Roman" pitchFamily="18" charset="0"/>
            </a:endParaRPr>
          </a:p>
          <a:p>
            <a:pPr algn="just"/>
            <a:r>
              <a:rPr lang="en-IN" sz="2400" dirty="0" err="1" smtClean="0">
                <a:latin typeface="Times New Roman" pitchFamily="18" charset="0"/>
                <a:cs typeface="Times New Roman" pitchFamily="18" charset="0"/>
              </a:rPr>
              <a:t>vSS</a:t>
            </a:r>
            <a:r>
              <a:rPr lang="en-IN" sz="2400" dirty="0" smtClean="0">
                <a:latin typeface="Times New Roman" pitchFamily="18" charset="0"/>
                <a:cs typeface="Times New Roman" pitchFamily="18" charset="0"/>
              </a:rPr>
              <a:t> to </a:t>
            </a:r>
            <a:r>
              <a:rPr lang="en-IN" sz="2400" dirty="0" err="1" smtClean="0">
                <a:latin typeface="Times New Roman" pitchFamily="18" charset="0"/>
                <a:cs typeface="Times New Roman" pitchFamily="18" charset="0"/>
              </a:rPr>
              <a:t>vDS</a:t>
            </a:r>
            <a:r>
              <a:rPr lang="en-IN" sz="2400" dirty="0" smtClean="0">
                <a:latin typeface="Times New Roman" pitchFamily="18" charset="0"/>
                <a:cs typeface="Times New Roman" pitchFamily="18" charset="0"/>
              </a:rPr>
              <a:t>.</a:t>
            </a:r>
          </a:p>
          <a:p>
            <a:pPr algn="just"/>
            <a:r>
              <a:rPr lang="en-IN" sz="2400" dirty="0" err="1" smtClean="0">
                <a:latin typeface="Times New Roman" pitchFamily="18" charset="0"/>
                <a:cs typeface="Times New Roman" pitchFamily="18" charset="0"/>
              </a:rPr>
              <a:t>vDS</a:t>
            </a:r>
            <a:r>
              <a:rPr lang="en-IN" sz="2400" dirty="0" smtClean="0">
                <a:latin typeface="Times New Roman" pitchFamily="18" charset="0"/>
                <a:cs typeface="Times New Roman" pitchFamily="18" charset="0"/>
              </a:rPr>
              <a:t> to </a:t>
            </a:r>
            <a:r>
              <a:rPr lang="en-IN" sz="2400" dirty="0" err="1" smtClean="0">
                <a:latin typeface="Times New Roman" pitchFamily="18" charset="0"/>
                <a:cs typeface="Times New Roman" pitchFamily="18" charset="0"/>
              </a:rPr>
              <a:t>vDS</a:t>
            </a:r>
            <a:r>
              <a:rPr lang="en-IN" sz="2400" dirty="0" smtClean="0">
                <a:latin typeface="Times New Roman" pitchFamily="18" charset="0"/>
                <a:cs typeface="Times New Roman" pitchFamily="18" charset="0"/>
              </a:rPr>
              <a:t>.</a:t>
            </a:r>
          </a:p>
          <a:p>
            <a:pPr algn="just"/>
            <a:r>
              <a:rPr lang="en-IN" sz="2400" b="1" i="1" dirty="0" err="1" smtClean="0">
                <a:latin typeface="Times New Roman" pitchFamily="18" charset="0"/>
                <a:cs typeface="Times New Roman" pitchFamily="18" charset="0"/>
              </a:rPr>
              <a:t>vDS</a:t>
            </a:r>
            <a:r>
              <a:rPr lang="en-IN" sz="2400" b="1" i="1" dirty="0" smtClean="0">
                <a:latin typeface="Times New Roman" pitchFamily="18" charset="0"/>
                <a:cs typeface="Times New Roman" pitchFamily="18" charset="0"/>
              </a:rPr>
              <a:t> to VSS is not allowed.</a:t>
            </a:r>
            <a:endParaRPr lang="en-IN" sz="2400" dirty="0" smtClean="0">
              <a:latin typeface="Times New Roman" pitchFamily="18" charset="0"/>
              <a:cs typeface="Times New Roman" pitchFamily="18" charset="0"/>
            </a:endParaRP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sz="3200" dirty="0" smtClean="0">
                <a:latin typeface="Times New Roman" pitchFamily="18" charset="0"/>
                <a:cs typeface="Times New Roman" pitchFamily="18" charset="0"/>
              </a:rPr>
              <a:t>Cross </a:t>
            </a:r>
            <a:r>
              <a:rPr lang="en-IN" sz="3200" dirty="0" err="1" smtClean="0">
                <a:latin typeface="Times New Roman" pitchFamily="18" charset="0"/>
                <a:cs typeface="Times New Roman" pitchFamily="18" charset="0"/>
              </a:rPr>
              <a:t>vCenter</a:t>
            </a:r>
            <a:r>
              <a:rPr lang="en-IN" sz="3200" dirty="0" smtClean="0">
                <a:latin typeface="Times New Roman" pitchFamily="18" charset="0"/>
                <a:cs typeface="Times New Roman" pitchFamily="18" charset="0"/>
              </a:rPr>
              <a:t> </a:t>
            </a:r>
            <a:r>
              <a:rPr lang="en-IN" sz="3200" dirty="0" err="1" smtClean="0">
                <a:latin typeface="Times New Roman" pitchFamily="18" charset="0"/>
                <a:cs typeface="Times New Roman" pitchFamily="18" charset="0"/>
              </a:rPr>
              <a:t>vMotion</a:t>
            </a:r>
            <a:endParaRPr lang="en-IN" sz="32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524001"/>
            <a:ext cx="6172200" cy="4114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r>
              <a:rPr lang="en-IN" sz="2400" dirty="0" smtClean="0">
                <a:latin typeface="Times New Roman" pitchFamily="18" charset="0"/>
                <a:cs typeface="Times New Roman" pitchFamily="18" charset="0"/>
              </a:rPr>
              <a:t>Like with </a:t>
            </a:r>
            <a:r>
              <a:rPr lang="en-IN" sz="2400" dirty="0" err="1" smtClean="0">
                <a:latin typeface="Times New Roman" pitchFamily="18" charset="0"/>
                <a:cs typeface="Times New Roman" pitchFamily="18" charset="0"/>
              </a:rPr>
              <a:t>vSwitch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Cross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requires L2 network connectivity since the IP of the VM will not be changed. This functionality builds upon Enhanced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and shared storage is not required. Target support for local (single site), metro (multiple well-connected sites), and cross-continental sites.</a:t>
            </a:r>
          </a:p>
          <a:p>
            <a:r>
              <a:rPr lang="en-IN" sz="2400" dirty="0" smtClean="0">
                <a:latin typeface="Times New Roman" pitchFamily="18" charset="0"/>
                <a:cs typeface="Times New Roman" pitchFamily="18" charset="0"/>
              </a:rPr>
              <a:t>With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6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you can now:</a:t>
            </a:r>
          </a:p>
          <a:p>
            <a:r>
              <a:rPr lang="en-IN" sz="2400" dirty="0" smtClean="0">
                <a:latin typeface="Times New Roman" pitchFamily="18" charset="0"/>
                <a:cs typeface="Times New Roman" pitchFamily="18" charset="0"/>
              </a:rPr>
              <a:t>Migrate from a VCSA to a Windows version of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a:t>
            </a:r>
            <a:r>
              <a:rPr lang="en-IN" sz="2400" i="1" dirty="0" smtClean="0">
                <a:latin typeface="Times New Roman" pitchFamily="18" charset="0"/>
                <a:cs typeface="Times New Roman" pitchFamily="18" charset="0"/>
              </a:rPr>
              <a:t>&amp; vice versa.</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Replace/retire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server without </a:t>
            </a:r>
            <a:r>
              <a:rPr lang="en-IN" sz="2400" dirty="0" err="1" smtClean="0">
                <a:latin typeface="Times New Roman" pitchFamily="18" charset="0"/>
                <a:cs typeface="Times New Roman" pitchFamily="18" charset="0"/>
              </a:rPr>
              <a:t>distruption</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Resource pooling across </a:t>
            </a:r>
            <a:r>
              <a:rPr lang="en-IN" sz="2400" dirty="0" err="1" smtClean="0">
                <a:latin typeface="Times New Roman" pitchFamily="18" charset="0"/>
                <a:cs typeface="Times New Roman" pitchFamily="18" charset="0"/>
              </a:rPr>
              <a:t>vCenters</a:t>
            </a:r>
            <a:r>
              <a:rPr lang="en-IN" sz="2400" dirty="0" smtClean="0">
                <a:latin typeface="Times New Roman" pitchFamily="18" charset="0"/>
                <a:cs typeface="Times New Roman" pitchFamily="18" charset="0"/>
              </a:rPr>
              <a:t> where additional </a:t>
            </a:r>
            <a:r>
              <a:rPr lang="en-IN" sz="2400" dirty="0" err="1" smtClean="0">
                <a:latin typeface="Times New Roman" pitchFamily="18" charset="0"/>
                <a:cs typeface="Times New Roman" pitchFamily="18" charset="0"/>
              </a:rPr>
              <a:t>vCenters</a:t>
            </a:r>
            <a:r>
              <a:rPr lang="en-IN" sz="2400" dirty="0" smtClean="0">
                <a:latin typeface="Times New Roman" pitchFamily="18" charset="0"/>
                <a:cs typeface="Times New Roman" pitchFamily="18" charset="0"/>
              </a:rPr>
              <a:t> were used due to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scalability limits.</a:t>
            </a:r>
          </a:p>
          <a:p>
            <a:r>
              <a:rPr lang="en-IN" sz="2400" dirty="0" smtClean="0">
                <a:latin typeface="Times New Roman" pitchFamily="18" charset="0"/>
                <a:cs typeface="Times New Roman" pitchFamily="18" charset="0"/>
              </a:rPr>
              <a:t>Migrate VMs across local, metro, and continental distances.</a:t>
            </a:r>
          </a:p>
          <a:p>
            <a:r>
              <a:rPr lang="en-IN" sz="2400" dirty="0" smtClean="0">
                <a:latin typeface="Times New Roman" pitchFamily="18" charset="0"/>
                <a:cs typeface="Times New Roman" pitchFamily="18" charset="0"/>
              </a:rPr>
              <a:t>Public/Private cloud environments with several </a:t>
            </a:r>
            <a:r>
              <a:rPr lang="en-IN" sz="2400" dirty="0" err="1" smtClean="0">
                <a:latin typeface="Times New Roman" pitchFamily="18" charset="0"/>
                <a:cs typeface="Times New Roman" pitchFamily="18" charset="0"/>
              </a:rPr>
              <a:t>vCenters</a:t>
            </a:r>
            <a:r>
              <a:rPr lang="en-IN" sz="2400" dirty="0" smtClean="0">
                <a:latin typeface="Times New Roman" pitchFamily="18" charset="0"/>
                <a:cs typeface="Times New Roman" pitchFamily="18"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pPr algn="just">
              <a:buNone/>
            </a:pPr>
            <a:r>
              <a:rPr lang="en-IN" dirty="0" smtClean="0">
                <a:latin typeface="Times New Roman" pitchFamily="18" charset="0"/>
                <a:cs typeface="Times New Roman" pitchFamily="18" charset="0"/>
              </a:rPr>
              <a:t>There are several requirements for Cross </a:t>
            </a:r>
            <a:r>
              <a:rPr lang="en-IN" dirty="0" err="1" smtClean="0">
                <a:latin typeface="Times New Roman" pitchFamily="18" charset="0"/>
                <a:cs typeface="Times New Roman" pitchFamily="18" charset="0"/>
              </a:rPr>
              <a:t>vCenter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to work:</a:t>
            </a:r>
          </a:p>
          <a:p>
            <a:pPr algn="just"/>
            <a:r>
              <a:rPr lang="en-IN" dirty="0" smtClean="0">
                <a:latin typeface="Times New Roman" pitchFamily="18" charset="0"/>
                <a:cs typeface="Times New Roman" pitchFamily="18" charset="0"/>
              </a:rPr>
              <a:t>Only </a:t>
            </a:r>
            <a:r>
              <a:rPr lang="en-IN" dirty="0" err="1" smtClean="0">
                <a:latin typeface="Times New Roman" pitchFamily="18" charset="0"/>
                <a:cs typeface="Times New Roman" pitchFamily="18" charset="0"/>
              </a:rPr>
              <a:t>vCenter</a:t>
            </a:r>
            <a:r>
              <a:rPr lang="en-IN" dirty="0" smtClean="0">
                <a:latin typeface="Times New Roman" pitchFamily="18" charset="0"/>
                <a:cs typeface="Times New Roman" pitchFamily="18" charset="0"/>
              </a:rPr>
              <a:t> 6.0 and greater will be supported. All instances of </a:t>
            </a:r>
            <a:r>
              <a:rPr lang="en-IN" dirty="0" err="1" smtClean="0">
                <a:latin typeface="Times New Roman" pitchFamily="18" charset="0"/>
                <a:cs typeface="Times New Roman" pitchFamily="18" charset="0"/>
              </a:rPr>
              <a:t>vCenter</a:t>
            </a:r>
            <a:r>
              <a:rPr lang="en-IN" dirty="0" smtClean="0">
                <a:latin typeface="Times New Roman" pitchFamily="18" charset="0"/>
                <a:cs typeface="Times New Roman" pitchFamily="18" charset="0"/>
              </a:rPr>
              <a:t> prior to version 6.0 will need to be upgraded before this this feature will work. For example, an instance of </a:t>
            </a:r>
            <a:r>
              <a:rPr lang="en-IN" dirty="0" err="1" smtClean="0">
                <a:latin typeface="Times New Roman" pitchFamily="18" charset="0"/>
                <a:cs typeface="Times New Roman" pitchFamily="18" charset="0"/>
              </a:rPr>
              <a:t>vCenter</a:t>
            </a:r>
            <a:r>
              <a:rPr lang="en-IN" dirty="0" smtClean="0">
                <a:latin typeface="Times New Roman" pitchFamily="18" charset="0"/>
                <a:cs typeface="Times New Roman" pitchFamily="18" charset="0"/>
              </a:rPr>
              <a:t> 5.5 and 6.0 will not work.</a:t>
            </a:r>
          </a:p>
          <a:p>
            <a:pPr algn="just"/>
            <a:r>
              <a:rPr lang="en-IN" dirty="0" smtClean="0">
                <a:latin typeface="Times New Roman" pitchFamily="18" charset="0"/>
                <a:cs typeface="Times New Roman" pitchFamily="18" charset="0"/>
              </a:rPr>
              <a:t>Both the source and the destination </a:t>
            </a:r>
            <a:r>
              <a:rPr lang="en-IN" dirty="0" err="1" smtClean="0">
                <a:latin typeface="Times New Roman" pitchFamily="18" charset="0"/>
                <a:cs typeface="Times New Roman" pitchFamily="18" charset="0"/>
              </a:rPr>
              <a:t>vCenter</a:t>
            </a:r>
            <a:r>
              <a:rPr lang="en-IN" dirty="0" smtClean="0">
                <a:latin typeface="Times New Roman" pitchFamily="18" charset="0"/>
                <a:cs typeface="Times New Roman" pitchFamily="18" charset="0"/>
              </a:rPr>
              <a:t> servers will need to be joined to the same SSO domain if you want to perform the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using the </a:t>
            </a:r>
            <a:r>
              <a:rPr lang="en-IN" dirty="0" err="1" smtClean="0">
                <a:latin typeface="Times New Roman" pitchFamily="18" charset="0"/>
                <a:cs typeface="Times New Roman" pitchFamily="18" charset="0"/>
              </a:rPr>
              <a:t>vSphere</a:t>
            </a:r>
            <a:r>
              <a:rPr lang="en-IN" dirty="0" smtClean="0">
                <a:latin typeface="Times New Roman" pitchFamily="18" charset="0"/>
                <a:cs typeface="Times New Roman" pitchFamily="18" charset="0"/>
              </a:rPr>
              <a:t> Web Client. If the </a:t>
            </a:r>
            <a:r>
              <a:rPr lang="en-IN" dirty="0" err="1" smtClean="0">
                <a:latin typeface="Times New Roman" pitchFamily="18" charset="0"/>
                <a:cs typeface="Times New Roman" pitchFamily="18" charset="0"/>
              </a:rPr>
              <a:t>vCenter</a:t>
            </a:r>
            <a:r>
              <a:rPr lang="en-IN" dirty="0" smtClean="0">
                <a:latin typeface="Times New Roman" pitchFamily="18" charset="0"/>
                <a:cs typeface="Times New Roman" pitchFamily="18" charset="0"/>
              </a:rPr>
              <a:t> servers are joined to different SSO domains, it’s still possible to perform a Cross </a:t>
            </a:r>
            <a:r>
              <a:rPr lang="en-IN" dirty="0" err="1" smtClean="0">
                <a:latin typeface="Times New Roman" pitchFamily="18" charset="0"/>
                <a:cs typeface="Times New Roman" pitchFamily="18" charset="0"/>
              </a:rPr>
              <a:t>vCenter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but you must use the API.</a:t>
            </a:r>
          </a:p>
          <a:p>
            <a:pPr algn="just"/>
            <a:r>
              <a:rPr lang="en-IN" dirty="0" smtClean="0">
                <a:latin typeface="Times New Roman" pitchFamily="18" charset="0"/>
                <a:cs typeface="Times New Roman" pitchFamily="18" charset="0"/>
              </a:rPr>
              <a:t>You will need at least 250 Mbps of available network bandwidth per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operation.</a:t>
            </a:r>
          </a:p>
          <a:p>
            <a:pPr algn="just"/>
            <a:r>
              <a:rPr lang="en-IN" dirty="0" smtClean="0">
                <a:latin typeface="Times New Roman" pitchFamily="18" charset="0"/>
                <a:cs typeface="Times New Roman" pitchFamily="18" charset="0"/>
              </a:rPr>
              <a:t>Lastly, although not technically required for the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to successfully complete, L2 connectivity is required on the source and destination </a:t>
            </a:r>
            <a:r>
              <a:rPr lang="en-IN" dirty="0" err="1" smtClean="0">
                <a:latin typeface="Times New Roman" pitchFamily="18" charset="0"/>
                <a:cs typeface="Times New Roman" pitchFamily="18" charset="0"/>
              </a:rPr>
              <a:t>portgroups</a:t>
            </a:r>
            <a:r>
              <a:rPr lang="en-IN" dirty="0" smtClean="0">
                <a:latin typeface="Times New Roman" pitchFamily="18" charset="0"/>
                <a:cs typeface="Times New Roman" pitchFamily="18" charset="0"/>
              </a:rPr>
              <a:t>. When a Cross </a:t>
            </a:r>
            <a:r>
              <a:rPr lang="en-IN" dirty="0" err="1" smtClean="0">
                <a:latin typeface="Times New Roman" pitchFamily="18" charset="0"/>
                <a:cs typeface="Times New Roman" pitchFamily="18" charset="0"/>
              </a:rPr>
              <a:t>vCenter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is performed, a Cross </a:t>
            </a:r>
            <a:r>
              <a:rPr lang="en-IN" dirty="0" err="1" smtClean="0">
                <a:latin typeface="Times New Roman" pitchFamily="18" charset="0"/>
                <a:cs typeface="Times New Roman" pitchFamily="18" charset="0"/>
              </a:rPr>
              <a:t>vSwitch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vMotion</a:t>
            </a:r>
            <a:r>
              <a:rPr lang="en-IN" dirty="0" smtClean="0">
                <a:latin typeface="Times New Roman" pitchFamily="18" charset="0"/>
                <a:cs typeface="Times New Roman" pitchFamily="18" charset="0"/>
              </a:rPr>
              <a:t> is done as well. The virtual machine </a:t>
            </a:r>
            <a:r>
              <a:rPr lang="en-IN" dirty="0" err="1" smtClean="0">
                <a:latin typeface="Times New Roman" pitchFamily="18" charset="0"/>
                <a:cs typeface="Times New Roman" pitchFamily="18" charset="0"/>
              </a:rPr>
              <a:t>portgroups</a:t>
            </a:r>
            <a:r>
              <a:rPr lang="en-IN" dirty="0" smtClean="0">
                <a:latin typeface="Times New Roman" pitchFamily="18" charset="0"/>
                <a:cs typeface="Times New Roman" pitchFamily="18" charset="0"/>
              </a:rPr>
              <a:t> for the VM will need the share an L2 network because the IP will within the guest OS will not be updated.</a:t>
            </a:r>
          </a:p>
          <a:p>
            <a:pPr algn="just"/>
            <a:endParaRPr lang="en-IN" dirty="0" smtClean="0">
              <a:latin typeface="Times New Roman" pitchFamily="18" charset="0"/>
              <a:cs typeface="Times New Roman" pitchFamily="18" charset="0"/>
            </a:endParaRPr>
          </a:p>
          <a:p>
            <a:pPr algn="just"/>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600" dirty="0" smtClean="0">
                <a:latin typeface="Times New Roman" pitchFamily="18" charset="0"/>
                <a:cs typeface="Times New Roman" pitchFamily="18" charset="0"/>
              </a:rPr>
              <a:t>Long-Distance </a:t>
            </a:r>
            <a:r>
              <a:rPr lang="en-IN" sz="3600" dirty="0" err="1" smtClean="0">
                <a:latin typeface="Times New Roman" pitchFamily="18" charset="0"/>
                <a:cs typeface="Times New Roman" pitchFamily="18" charset="0"/>
              </a:rPr>
              <a:t>vMotion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lgn="just"/>
            <a:r>
              <a:rPr lang="en-IN" sz="2800" dirty="0" smtClean="0">
                <a:latin typeface="Times New Roman" pitchFamily="18" charset="0"/>
                <a:cs typeface="Times New Roman" pitchFamily="18" charset="0"/>
              </a:rPr>
              <a:t>Long Distance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is an extension of Cross </a:t>
            </a:r>
            <a:r>
              <a:rPr lang="en-IN" sz="2800" dirty="0" err="1" smtClean="0">
                <a:latin typeface="Times New Roman" pitchFamily="18" charset="0"/>
                <a:cs typeface="Times New Roman" pitchFamily="18" charset="0"/>
              </a:rPr>
              <a:t>vCenter</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however targeted for environments where </a:t>
            </a:r>
            <a:r>
              <a:rPr lang="en-IN" sz="2800" dirty="0" err="1" smtClean="0">
                <a:latin typeface="Times New Roman" pitchFamily="18" charset="0"/>
                <a:cs typeface="Times New Roman" pitchFamily="18" charset="0"/>
              </a:rPr>
              <a:t>vCenter</a:t>
            </a:r>
            <a:r>
              <a:rPr lang="en-IN" sz="2800" dirty="0" smtClean="0">
                <a:latin typeface="Times New Roman" pitchFamily="18" charset="0"/>
                <a:cs typeface="Times New Roman" pitchFamily="18" charset="0"/>
              </a:rPr>
              <a:t> servers are spread across large geographic distances and where the latency across sites is 100ms or less.</a:t>
            </a:r>
          </a:p>
          <a:p>
            <a:pPr algn="just"/>
            <a:r>
              <a:rPr lang="en-IN" sz="2800" dirty="0" smtClean="0">
                <a:latin typeface="Times New Roman" pitchFamily="18" charset="0"/>
                <a:cs typeface="Times New Roman" pitchFamily="18" charset="0"/>
              </a:rPr>
              <a:t>Although spread across a long distance, all the standard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guarantees are </a:t>
            </a:r>
            <a:r>
              <a:rPr lang="en-IN" sz="2800" dirty="0" err="1" smtClean="0">
                <a:latin typeface="Times New Roman" pitchFamily="18" charset="0"/>
                <a:cs typeface="Times New Roman" pitchFamily="18" charset="0"/>
              </a:rPr>
              <a:t>honored</a:t>
            </a:r>
            <a:r>
              <a:rPr lang="en-IN" sz="2800" dirty="0" smtClean="0">
                <a:latin typeface="Times New Roman" pitchFamily="18" charset="0"/>
                <a:cs typeface="Times New Roman" pitchFamily="18" charset="0"/>
              </a:rPr>
              <a: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600" dirty="0" smtClean="0">
                <a:latin typeface="Times New Roman" pitchFamily="18" charset="0"/>
                <a:cs typeface="Times New Roman" pitchFamily="18" charset="0"/>
              </a:rPr>
              <a:t>Migrating Virtual Machines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IN" sz="2800" dirty="0" smtClean="0">
                <a:latin typeface="Times New Roman" pitchFamily="18" charset="0"/>
                <a:cs typeface="Times New Roman" pitchFamily="18" charset="0"/>
              </a:rPr>
              <a:t>VM Migration refers to the process of moving a running virtual machine or application between different physical machines without disconnecting the client or application. Memory, storage, and network connectivity of the virtual machine are transferred from the original guest machine to the destination. </a:t>
            </a:r>
          </a:p>
          <a:p>
            <a:pPr algn="just"/>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 In simpler words, moving a virtual machine from one host to another.</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2800" dirty="0" smtClean="0">
                <a:latin typeface="Times New Roman" pitchFamily="18" charset="0"/>
                <a:cs typeface="Times New Roman" pitchFamily="18" charset="0"/>
              </a:rPr>
              <a:t>The available migration types are:</a:t>
            </a:r>
            <a:endParaRPr lang="en-IN" sz="2800" b="1" dirty="0" smtClean="0">
              <a:latin typeface="Times New Roman" pitchFamily="18" charset="0"/>
              <a:cs typeface="Times New Roman" pitchFamily="18" charset="0"/>
            </a:endParaRPr>
          </a:p>
          <a:p>
            <a:r>
              <a:rPr lang="en-IN" sz="2800" b="1" dirty="0" smtClean="0">
                <a:latin typeface="Times New Roman" pitchFamily="18" charset="0"/>
                <a:cs typeface="Times New Roman" pitchFamily="18" charset="0"/>
              </a:rPr>
              <a:t>Cold</a:t>
            </a:r>
            <a:r>
              <a:rPr lang="en-IN" sz="2800" dirty="0" smtClean="0">
                <a:latin typeface="Times New Roman" pitchFamily="18" charset="0"/>
                <a:cs typeface="Times New Roman" pitchFamily="18" charset="0"/>
              </a:rPr>
              <a:t> </a:t>
            </a:r>
            <a:r>
              <a:rPr lang="en-IN" sz="2800" b="1" dirty="0" smtClean="0">
                <a:latin typeface="Times New Roman" pitchFamily="18" charset="0"/>
                <a:cs typeface="Times New Roman" pitchFamily="18" charset="0"/>
              </a:rPr>
              <a:t>–</a:t>
            </a:r>
            <a:r>
              <a:rPr lang="en-IN" sz="2800" dirty="0" smtClean="0">
                <a:latin typeface="Times New Roman" pitchFamily="18" charset="0"/>
                <a:cs typeface="Times New Roman" pitchFamily="18" charset="0"/>
              </a:rPr>
              <a:t> migrates a powered-off VM.</a:t>
            </a:r>
          </a:p>
          <a:p>
            <a:r>
              <a:rPr lang="en-IN" sz="2800" b="1" dirty="0" smtClean="0">
                <a:latin typeface="Times New Roman" pitchFamily="18" charset="0"/>
                <a:cs typeface="Times New Roman" pitchFamily="18" charset="0"/>
              </a:rPr>
              <a:t>Suspended</a:t>
            </a:r>
            <a:r>
              <a:rPr lang="en-IN" sz="2800" dirty="0" smtClean="0">
                <a:latin typeface="Times New Roman" pitchFamily="18" charset="0"/>
                <a:cs typeface="Times New Roman" pitchFamily="18" charset="0"/>
              </a:rPr>
              <a:t> </a:t>
            </a:r>
            <a:r>
              <a:rPr lang="en-IN" sz="2800" b="1" dirty="0" smtClean="0">
                <a:latin typeface="Times New Roman" pitchFamily="18" charset="0"/>
                <a:cs typeface="Times New Roman" pitchFamily="18" charset="0"/>
              </a:rPr>
              <a:t>–</a:t>
            </a:r>
            <a:r>
              <a:rPr lang="en-IN" sz="2800" dirty="0" smtClean="0">
                <a:latin typeface="Times New Roman" pitchFamily="18" charset="0"/>
                <a:cs typeface="Times New Roman" pitchFamily="18" charset="0"/>
              </a:rPr>
              <a:t> migrates a suspended VM.</a:t>
            </a:r>
          </a:p>
          <a:p>
            <a:r>
              <a:rPr lang="en-IN" sz="2800" b="1" dirty="0" err="1" smtClean="0">
                <a:latin typeface="Times New Roman" pitchFamily="18" charset="0"/>
                <a:cs typeface="Times New Roman" pitchFamily="18" charset="0"/>
              </a:rPr>
              <a:t>vSphere</a:t>
            </a:r>
            <a:r>
              <a:rPr lang="en-IN" sz="2800" b="1" dirty="0" smtClean="0">
                <a:latin typeface="Times New Roman" pitchFamily="18" charset="0"/>
                <a:cs typeface="Times New Roman" pitchFamily="18" charset="0"/>
              </a:rPr>
              <a:t> </a:t>
            </a:r>
            <a:r>
              <a:rPr lang="en-IN" sz="2800" b="1"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a:t>
            </a:r>
            <a:r>
              <a:rPr lang="en-IN" sz="2800" b="1" dirty="0" smtClean="0">
                <a:latin typeface="Times New Roman" pitchFamily="18" charset="0"/>
                <a:cs typeface="Times New Roman" pitchFamily="18" charset="0"/>
              </a:rPr>
              <a:t>–</a:t>
            </a:r>
            <a:r>
              <a:rPr lang="en-IN" sz="2800" dirty="0" smtClean="0">
                <a:latin typeface="Times New Roman" pitchFamily="18" charset="0"/>
                <a:cs typeface="Times New Roman" pitchFamily="18" charset="0"/>
              </a:rPr>
              <a:t> migrates a powered-on VM.</a:t>
            </a:r>
          </a:p>
          <a:p>
            <a:r>
              <a:rPr lang="en-IN" sz="2800" b="1" dirty="0" err="1" smtClean="0">
                <a:latin typeface="Times New Roman" pitchFamily="18" charset="0"/>
                <a:cs typeface="Times New Roman" pitchFamily="18" charset="0"/>
              </a:rPr>
              <a:t>vSphere</a:t>
            </a:r>
            <a:r>
              <a:rPr lang="en-IN" sz="2800" b="1" dirty="0" smtClean="0">
                <a:latin typeface="Times New Roman" pitchFamily="18" charset="0"/>
                <a:cs typeface="Times New Roman" pitchFamily="18" charset="0"/>
              </a:rPr>
              <a:t> Storage </a:t>
            </a:r>
            <a:r>
              <a:rPr lang="en-IN" sz="2800" b="1"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a:t>
            </a:r>
            <a:r>
              <a:rPr lang="en-IN" sz="2800" b="1" dirty="0" smtClean="0">
                <a:latin typeface="Times New Roman" pitchFamily="18" charset="0"/>
                <a:cs typeface="Times New Roman" pitchFamily="18" charset="0"/>
              </a:rPr>
              <a:t>–</a:t>
            </a:r>
            <a:r>
              <a:rPr lang="en-IN" sz="2800" dirty="0" smtClean="0">
                <a:latin typeface="Times New Roman" pitchFamily="18" charset="0"/>
                <a:cs typeface="Times New Roman" pitchFamily="18" charset="0"/>
              </a:rPr>
              <a:t> migrates a powered-on VM’s files to another </a:t>
            </a:r>
            <a:r>
              <a:rPr lang="en-IN" sz="2800" dirty="0" err="1" smtClean="0">
                <a:latin typeface="Times New Roman" pitchFamily="18" charset="0"/>
                <a:cs typeface="Times New Roman" pitchFamily="18" charset="0"/>
              </a:rPr>
              <a:t>datastore</a:t>
            </a:r>
            <a:r>
              <a:rPr lang="en-IN" sz="2800" dirty="0" smtClean="0">
                <a:latin typeface="Times New Roman" pitchFamily="18" charset="0"/>
                <a:cs typeface="Times New Roman" pitchFamily="18" charset="0"/>
              </a:rPr>
              <a:t>.</a:t>
            </a: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Different migration types can be used for different purposes. For example, if you want to stop an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 but keep the virtual machines running, the </a:t>
            </a:r>
            <a:r>
              <a:rPr lang="en-IN" sz="2800" dirty="0" err="1" smtClean="0">
                <a:latin typeface="Times New Roman" pitchFamily="18" charset="0"/>
                <a:cs typeface="Times New Roman" pitchFamily="18" charset="0"/>
              </a:rPr>
              <a:t>vSphere</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should be used, but there is one thing you need to be aware of – </a:t>
            </a:r>
            <a:r>
              <a:rPr lang="en-IN" sz="2800" dirty="0" err="1" smtClean="0">
                <a:latin typeface="Times New Roman" pitchFamily="18" charset="0"/>
                <a:cs typeface="Times New Roman" pitchFamily="18" charset="0"/>
              </a:rPr>
              <a:t>vMotion</a:t>
            </a:r>
            <a:r>
              <a:rPr lang="en-IN" sz="2800" dirty="0" smtClean="0">
                <a:latin typeface="Times New Roman" pitchFamily="18" charset="0"/>
                <a:cs typeface="Times New Roman" pitchFamily="18" charset="0"/>
              </a:rPr>
              <a:t> requires shared storage.</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pPr algn="just"/>
            <a:r>
              <a:rPr lang="en-IN" sz="2400" dirty="0" smtClean="0">
                <a:latin typeface="Times New Roman" pitchFamily="18" charset="0"/>
                <a:cs typeface="Times New Roman" pitchFamily="18" charset="0"/>
              </a:rPr>
              <a:t>In </a:t>
            </a:r>
            <a:r>
              <a:rPr lang="en-IN" sz="2400" dirty="0" err="1" smtClean="0">
                <a:latin typeface="Times New Roman" pitchFamily="18" charset="0"/>
                <a:cs typeface="Times New Roman" pitchFamily="18" charset="0"/>
              </a:rPr>
              <a:t>Vmware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Server you have following migration options:</a:t>
            </a:r>
          </a:p>
          <a:p>
            <a:pPr algn="just"/>
            <a:r>
              <a:rPr lang="en-IN" sz="2400" dirty="0" smtClean="0">
                <a:latin typeface="Times New Roman" pitchFamily="18" charset="0"/>
                <a:cs typeface="Times New Roman" pitchFamily="18" charset="0"/>
              </a:rPr>
              <a:t>Cold Migration: Moving a powered-off virtual machine to a new host. Optionally you can relocate configuration and disk files to new storage locations. You can use cold migration to move VMs from one data </a:t>
            </a:r>
            <a:r>
              <a:rPr lang="en-IN" sz="2400" dirty="0" err="1" smtClean="0">
                <a:latin typeface="Times New Roman" pitchFamily="18" charset="0"/>
                <a:cs typeface="Times New Roman" pitchFamily="18" charset="0"/>
              </a:rPr>
              <a:t>center</a:t>
            </a:r>
            <a:r>
              <a:rPr lang="en-IN" sz="2400" dirty="0" smtClean="0">
                <a:latin typeface="Times New Roman" pitchFamily="18" charset="0"/>
                <a:cs typeface="Times New Roman" pitchFamily="18" charset="0"/>
              </a:rPr>
              <a:t> to another.</a:t>
            </a:r>
          </a:p>
          <a:p>
            <a:pPr algn="just"/>
            <a:r>
              <a:rPr lang="en-IN" sz="2400" dirty="0" smtClean="0">
                <a:latin typeface="Times New Roman" pitchFamily="18" charset="0"/>
                <a:cs typeface="Times New Roman" pitchFamily="18" charset="0"/>
              </a:rPr>
              <a:t>Migration with </a:t>
            </a:r>
            <a:r>
              <a:rPr lang="en-IN" sz="2400" dirty="0" err="1" smtClean="0">
                <a:latin typeface="Times New Roman" pitchFamily="18" charset="0"/>
                <a:cs typeface="Times New Roman" pitchFamily="18" charset="0"/>
              </a:rPr>
              <a:t>Vmware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Moving a powered-on virtual machine to a new host. With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migration, you can move a virtual machine to a new host without interruption in the availability of the virtual machine. You cannot use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vMotion</a:t>
            </a:r>
            <a:r>
              <a:rPr lang="en-IN" sz="2400" dirty="0" smtClean="0">
                <a:latin typeface="Times New Roman" pitchFamily="18" charset="0"/>
                <a:cs typeface="Times New Roman" pitchFamily="18" charset="0"/>
              </a:rPr>
              <a:t> migration to move virtual machine from one data </a:t>
            </a:r>
            <a:r>
              <a:rPr lang="en-IN" sz="2400" dirty="0" err="1" smtClean="0">
                <a:latin typeface="Times New Roman" pitchFamily="18" charset="0"/>
                <a:cs typeface="Times New Roman" pitchFamily="18" charset="0"/>
              </a:rPr>
              <a:t>center</a:t>
            </a:r>
            <a:r>
              <a:rPr lang="en-IN" sz="2400" dirty="0" smtClean="0">
                <a:latin typeface="Times New Roman" pitchFamily="18" charset="0"/>
                <a:cs typeface="Times New Roman" pitchFamily="18" charset="0"/>
              </a:rPr>
              <a:t> to another.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20000"/>
          </a:bodyPr>
          <a:lstStyle/>
          <a:p>
            <a:endParaRPr lang="en-IN" dirty="0" smtClean="0"/>
          </a:p>
          <a:p>
            <a:pPr algn="just"/>
            <a:r>
              <a:rPr lang="en-IN" sz="3300" dirty="0" smtClean="0">
                <a:latin typeface="Times New Roman" pitchFamily="18" charset="0"/>
                <a:cs typeface="Times New Roman" pitchFamily="18" charset="0"/>
              </a:rPr>
              <a:t>Migration with VMware </a:t>
            </a:r>
            <a:r>
              <a:rPr lang="en-IN" sz="3300" dirty="0" err="1" smtClean="0">
                <a:latin typeface="Times New Roman" pitchFamily="18" charset="0"/>
                <a:cs typeface="Times New Roman" pitchFamily="18" charset="0"/>
              </a:rPr>
              <a:t>vSphere</a:t>
            </a:r>
            <a:r>
              <a:rPr lang="en-IN" sz="3300" dirty="0" smtClean="0">
                <a:latin typeface="Times New Roman" pitchFamily="18" charset="0"/>
                <a:cs typeface="Times New Roman" pitchFamily="18" charset="0"/>
              </a:rPr>
              <a:t> storage </a:t>
            </a:r>
            <a:r>
              <a:rPr lang="en-IN" sz="3300" dirty="0" err="1" smtClean="0">
                <a:latin typeface="Times New Roman" pitchFamily="18" charset="0"/>
                <a:cs typeface="Times New Roman" pitchFamily="18" charset="0"/>
              </a:rPr>
              <a:t>vMotion</a:t>
            </a:r>
            <a:r>
              <a:rPr lang="en-IN" sz="3300" dirty="0" smtClean="0">
                <a:latin typeface="Times New Roman" pitchFamily="18" charset="0"/>
                <a:cs typeface="Times New Roman" pitchFamily="18" charset="0"/>
              </a:rPr>
              <a:t> : Moving the virtual machine and its disk files from one </a:t>
            </a:r>
            <a:r>
              <a:rPr lang="en-IN" sz="3300" dirty="0" err="1" smtClean="0">
                <a:latin typeface="Times New Roman" pitchFamily="18" charset="0"/>
                <a:cs typeface="Times New Roman" pitchFamily="18" charset="0"/>
              </a:rPr>
              <a:t>datastore</a:t>
            </a:r>
            <a:r>
              <a:rPr lang="en-IN" sz="3300" dirty="0" smtClean="0">
                <a:latin typeface="Times New Roman" pitchFamily="18" charset="0"/>
                <a:cs typeface="Times New Roman" pitchFamily="18" charset="0"/>
              </a:rPr>
              <a:t> to another while the virtual machine is running. With </a:t>
            </a:r>
            <a:r>
              <a:rPr lang="en-IN" sz="3300" dirty="0" err="1" smtClean="0">
                <a:latin typeface="Times New Roman" pitchFamily="18" charset="0"/>
                <a:cs typeface="Times New Roman" pitchFamily="18" charset="0"/>
              </a:rPr>
              <a:t>vSphere</a:t>
            </a:r>
            <a:r>
              <a:rPr lang="en-IN" sz="3300" dirty="0" smtClean="0">
                <a:latin typeface="Times New Roman" pitchFamily="18" charset="0"/>
                <a:cs typeface="Times New Roman" pitchFamily="18" charset="0"/>
              </a:rPr>
              <a:t> storage </a:t>
            </a:r>
            <a:r>
              <a:rPr lang="en-IN" sz="3300" dirty="0" err="1" smtClean="0">
                <a:latin typeface="Times New Roman" pitchFamily="18" charset="0"/>
                <a:cs typeface="Times New Roman" pitchFamily="18" charset="0"/>
              </a:rPr>
              <a:t>vMotion</a:t>
            </a:r>
            <a:r>
              <a:rPr lang="en-IN" sz="3300" dirty="0" smtClean="0">
                <a:latin typeface="Times New Roman" pitchFamily="18" charset="0"/>
                <a:cs typeface="Times New Roman" pitchFamily="18" charset="0"/>
              </a:rPr>
              <a:t> migration, you can move a virtual machine’s storage without interruption in the availability of the virtual machine.</a:t>
            </a:r>
          </a:p>
          <a:p>
            <a:pPr algn="just"/>
            <a:r>
              <a:rPr lang="en-IN" sz="3300" dirty="0" smtClean="0">
                <a:latin typeface="Times New Roman" pitchFamily="18" charset="0"/>
                <a:cs typeface="Times New Roman" pitchFamily="18" charset="0"/>
              </a:rPr>
              <a:t>Shared nothing </a:t>
            </a:r>
            <a:r>
              <a:rPr lang="en-IN" sz="3300" dirty="0" err="1" smtClean="0">
                <a:latin typeface="Times New Roman" pitchFamily="18" charset="0"/>
                <a:cs typeface="Times New Roman" pitchFamily="18" charset="0"/>
              </a:rPr>
              <a:t>vSphere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vMotion</a:t>
            </a:r>
            <a:r>
              <a:rPr lang="en-IN" sz="3300" dirty="0" smtClean="0">
                <a:latin typeface="Times New Roman" pitchFamily="18" charset="0"/>
                <a:cs typeface="Times New Roman" pitchFamily="18" charset="0"/>
              </a:rPr>
              <a:t>: A special case of </a:t>
            </a:r>
            <a:r>
              <a:rPr lang="en-IN" sz="3300" dirty="0" err="1" smtClean="0">
                <a:latin typeface="Times New Roman" pitchFamily="18" charset="0"/>
                <a:cs typeface="Times New Roman" pitchFamily="18" charset="0"/>
              </a:rPr>
              <a:t>vSphere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vMotion</a:t>
            </a:r>
            <a:r>
              <a:rPr lang="en-IN" sz="3300" dirty="0" smtClean="0">
                <a:latin typeface="Times New Roman" pitchFamily="18" charset="0"/>
                <a:cs typeface="Times New Roman" pitchFamily="18" charset="0"/>
              </a:rPr>
              <a:t> where a powered-on virtual machine is moved to a new host and its virtual disks or configuration file is moved to a new </a:t>
            </a:r>
            <a:r>
              <a:rPr lang="en-IN" sz="3300" dirty="0" err="1" smtClean="0">
                <a:latin typeface="Times New Roman" pitchFamily="18" charset="0"/>
                <a:cs typeface="Times New Roman" pitchFamily="18" charset="0"/>
              </a:rPr>
              <a:t>datastore</a:t>
            </a:r>
            <a:r>
              <a:rPr lang="en-IN" sz="3300" dirty="0" smtClean="0">
                <a:latin typeface="Times New Roman" pitchFamily="18" charset="0"/>
                <a:cs typeface="Times New Roman" pitchFamily="18" charset="0"/>
              </a:rPr>
              <a:t> in the same operation. </a:t>
            </a:r>
          </a:p>
          <a:p>
            <a:pPr algn="just"/>
            <a:endParaRPr lang="en-IN" sz="3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228600" y="381000"/>
            <a:ext cx="86868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600" dirty="0" smtClean="0">
                <a:latin typeface="Times New Roman" pitchFamily="18" charset="0"/>
                <a:cs typeface="Times New Roman" pitchFamily="18" charset="0"/>
              </a:rPr>
              <a:t>Cold Migration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IN" sz="2800" dirty="0" smtClean="0">
                <a:latin typeface="Times New Roman" pitchFamily="18" charset="0"/>
                <a:cs typeface="Times New Roman" pitchFamily="18" charset="0"/>
              </a:rPr>
              <a:t>You use cold migration when a virtual machine is powered off. You use cold migration for some special situations such as moving a virtual machine between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hosts that use different CPU families.</a:t>
            </a:r>
          </a:p>
          <a:p>
            <a:pPr algn="just"/>
            <a:r>
              <a:rPr lang="en-IN" sz="2800" dirty="0" smtClean="0">
                <a:latin typeface="Times New Roman" pitchFamily="18" charset="0"/>
                <a:cs typeface="Times New Roman" pitchFamily="18" charset="0"/>
              </a:rPr>
              <a:t>With cold migration, you have the option of moving a virtual machine’s associated disks from one </a:t>
            </a:r>
            <a:r>
              <a:rPr lang="en-IN" sz="2800" dirty="0" err="1" smtClean="0">
                <a:latin typeface="Times New Roman" pitchFamily="18" charset="0"/>
                <a:cs typeface="Times New Roman" pitchFamily="18" charset="0"/>
              </a:rPr>
              <a:t>datastore</a:t>
            </a:r>
            <a:r>
              <a:rPr lang="en-IN" sz="2800" dirty="0" smtClean="0">
                <a:latin typeface="Times New Roman" pitchFamily="18" charset="0"/>
                <a:cs typeface="Times New Roman" pitchFamily="18" charset="0"/>
              </a:rPr>
              <a:t> to another. Cold migration can move virtual machines or files in the following ways:</a:t>
            </a:r>
          </a:p>
          <a:p>
            <a:pPr algn="just"/>
            <a:r>
              <a:rPr lang="en-IN" sz="2800" dirty="0" smtClean="0">
                <a:latin typeface="Times New Roman" pitchFamily="18" charset="0"/>
                <a:cs typeface="Times New Roman" pitchFamily="18" charset="0"/>
              </a:rPr>
              <a:t>A virtual machine from one </a:t>
            </a:r>
            <a:r>
              <a:rPr lang="en-IN" sz="2800" dirty="0" err="1" smtClean="0">
                <a:latin typeface="Times New Roman" pitchFamily="18" charset="0"/>
                <a:cs typeface="Times New Roman" pitchFamily="18" charset="0"/>
              </a:rPr>
              <a:t>Vmware</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 to another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a:t>
            </a:r>
          </a:p>
          <a:p>
            <a:pPr algn="just"/>
            <a:r>
              <a:rPr lang="en-IN" sz="2800" dirty="0" smtClean="0">
                <a:latin typeface="Times New Roman" pitchFamily="18" charset="0"/>
                <a:cs typeface="Times New Roman" pitchFamily="18" charset="0"/>
              </a:rPr>
              <a:t>A virtual machine’s files from one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 to another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a:t>
            </a:r>
          </a:p>
          <a:p>
            <a:pPr algn="just"/>
            <a:r>
              <a:rPr lang="en-IN" sz="2800" dirty="0" smtClean="0">
                <a:latin typeface="Times New Roman" pitchFamily="18" charset="0"/>
                <a:cs typeface="Times New Roman" pitchFamily="18" charset="0"/>
              </a:rPr>
              <a:t>A virtual machine and its files from one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 to another </a:t>
            </a:r>
            <a:r>
              <a:rPr lang="en-IN" sz="2800" dirty="0" err="1" smtClean="0">
                <a:latin typeface="Times New Roman" pitchFamily="18" charset="0"/>
                <a:cs typeface="Times New Roman" pitchFamily="18" charset="0"/>
              </a:rPr>
              <a:t>ESXi</a:t>
            </a:r>
            <a:r>
              <a:rPr lang="en-IN" sz="2800" dirty="0" smtClean="0">
                <a:latin typeface="Times New Roman" pitchFamily="18" charset="0"/>
                <a:cs typeface="Times New Roman" pitchFamily="18" charset="0"/>
              </a:rPr>
              <a:t> host.</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1433</TotalTime>
  <Words>2093</Words>
  <Application>Microsoft Office PowerPoint</Application>
  <PresentationFormat>On-screen Show (4:3)</PresentationFormat>
  <Paragraphs>105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Unit 5: Migrating Virtual Machines </vt:lpstr>
      <vt:lpstr>PowerPoint Presentation</vt:lpstr>
      <vt:lpstr>Migrating Virtual Machines</vt:lpstr>
      <vt:lpstr>PowerPoint Presentation</vt:lpstr>
      <vt:lpstr>PowerPoint Presentation</vt:lpstr>
      <vt:lpstr>PowerPoint Presentation</vt:lpstr>
      <vt:lpstr>PowerPoint Presentation</vt:lpstr>
      <vt:lpstr>PowerPoint Presentation</vt:lpstr>
      <vt:lpstr>Cold Migration</vt:lpstr>
      <vt:lpstr>PowerPoint Presentation</vt:lpstr>
      <vt:lpstr>vSphere vMotion Migration </vt:lpstr>
      <vt:lpstr>PowerPoint Presentation</vt:lpstr>
      <vt:lpstr>How vSphere vMotion Migration Works</vt:lpstr>
      <vt:lpstr>PowerPoint Presentation</vt:lpstr>
      <vt:lpstr>PowerPoint Presentation</vt:lpstr>
      <vt:lpstr>VM Requirements for vSphere vMotion Migration</vt:lpstr>
      <vt:lpstr>PowerPoint Presentation</vt:lpstr>
      <vt:lpstr>vSphere Storage vMotion Migration</vt:lpstr>
      <vt:lpstr>PowerPoint Presentation</vt:lpstr>
      <vt:lpstr>How vSphere Storage vMotion Works</vt:lpstr>
      <vt:lpstr>PowerPoint Presentation</vt:lpstr>
      <vt:lpstr>Shared-Nothing vSphere vMotion</vt:lpstr>
      <vt:lpstr>PowerPoint Presentation</vt:lpstr>
      <vt:lpstr>Cross-vSwitch vMotion</vt:lpstr>
      <vt:lpstr>PowerPoint Presentation</vt:lpstr>
      <vt:lpstr>Cross vCenter vMotion</vt:lpstr>
      <vt:lpstr>PowerPoint Presentation</vt:lpstr>
      <vt:lpstr>PowerPoint Presentation</vt:lpstr>
      <vt:lpstr>Long-Distance vMotion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Migrating Virtual Machines </dc:title>
  <dc:creator/>
  <cp:lastModifiedBy>Microsoft account</cp:lastModifiedBy>
  <cp:revision>20</cp:revision>
  <dcterms:created xsi:type="dcterms:W3CDTF">2006-08-16T00:00:00Z</dcterms:created>
  <dcterms:modified xsi:type="dcterms:W3CDTF">2021-12-29T16:56:05Z</dcterms:modified>
</cp:coreProperties>
</file>