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2" r:id="rId2"/>
    <p:sldId id="679" r:id="rId3"/>
    <p:sldId id="681" r:id="rId4"/>
    <p:sldId id="689" r:id="rId5"/>
    <p:sldId id="682" r:id="rId6"/>
    <p:sldId id="692" r:id="rId7"/>
    <p:sldId id="684" r:id="rId8"/>
    <p:sldId id="693" r:id="rId9"/>
    <p:sldId id="685" r:id="rId10"/>
    <p:sldId id="694" r:id="rId11"/>
    <p:sldId id="687" r:id="rId12"/>
    <p:sldId id="688" r:id="rId13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0" autoAdjust="0"/>
    <p:restoredTop sz="96311" autoAdjust="0"/>
  </p:normalViewPr>
  <p:slideViewPr>
    <p:cSldViewPr>
      <p:cViewPr>
        <p:scale>
          <a:sx n="95" d="100"/>
          <a:sy n="95" d="100"/>
        </p:scale>
        <p:origin x="-42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jpeg"/><Relationship Id="rId7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world.co.kr/news/1098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RFI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23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김원</a:t>
            </a:r>
            <a:r>
              <a:rPr lang="ko-KR" altLang="en-US" sz="4400" b="1" dirty="0">
                <a:solidFill>
                  <a:schemeClr val="bg1"/>
                </a:solidFill>
              </a:rPr>
              <a:t>상</a:t>
            </a:r>
            <a:endParaRPr lang="ko-KR" altLang="en-US" sz="4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871" y="71414"/>
            <a:ext cx="8856984" cy="571504"/>
          </a:xfrm>
        </p:spPr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871" y="733382"/>
            <a:ext cx="8928992" cy="5143890"/>
          </a:xfrm>
        </p:spPr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32215" y="1861077"/>
            <a:ext cx="1379014" cy="1549588"/>
            <a:chOff x="154702" y="2153956"/>
            <a:chExt cx="2414974" cy="2898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02" y="2153956"/>
              <a:ext cx="1825010" cy="2080511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913492" y="3481721"/>
              <a:ext cx="1656184" cy="1571097"/>
              <a:chOff x="1491750" y="3453290"/>
              <a:chExt cx="2072138" cy="207805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750" y="3453290"/>
                <a:ext cx="2024385" cy="2024385"/>
              </a:xfrm>
              <a:prstGeom prst="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267744" y="4769789"/>
                <a:ext cx="1296144" cy="76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scan</a:t>
                </a:r>
                <a:endParaRPr lang="ko-KR" altLang="en-US" sz="1400" b="1" dirty="0" err="1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32" y="1771984"/>
            <a:ext cx="1041874" cy="1727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75" y="1642867"/>
            <a:ext cx="1689319" cy="207703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21363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데이터 서</a:t>
            </a:r>
            <a:r>
              <a:rPr lang="ko-KR" altLang="en-US" sz="1600" b="1" dirty="0">
                <a:solidFill>
                  <a:schemeClr val="bg1"/>
                </a:solidFill>
              </a:rPr>
              <a:t>버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23630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 데이터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30" y="1642867"/>
            <a:ext cx="1689319" cy="2077032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2891040" y="5501229"/>
            <a:ext cx="661029" cy="0"/>
          </a:xfrm>
          <a:prstGeom prst="line">
            <a:avLst/>
          </a:prstGeom>
          <a:ln w="444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3484583" y="4702934"/>
            <a:ext cx="2278669" cy="1514159"/>
            <a:chOff x="3310216" y="4702934"/>
            <a:chExt cx="2278669" cy="1514159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16" y="4702934"/>
              <a:ext cx="2078978" cy="136887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475" y="5409582"/>
              <a:ext cx="1199410" cy="807511"/>
            </a:xfrm>
            <a:prstGeom prst="rect">
              <a:avLst/>
            </a:prstGeom>
          </p:spPr>
        </p:pic>
      </p:grpSp>
      <p:sp>
        <p:nvSpPr>
          <p:cNvPr id="4" name="오른쪽 화살표 3"/>
          <p:cNvSpPr/>
          <p:nvPr/>
        </p:nvSpPr>
        <p:spPr>
          <a:xfrm rot="18948832">
            <a:off x="3747193" y="3915537"/>
            <a:ext cx="1284562" cy="49145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유동인구 정보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3727495" y="2074877"/>
            <a:ext cx="1090880" cy="4914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영수증 정보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 flipH="1">
            <a:off x="3361771" y="2554545"/>
            <a:ext cx="1757531" cy="117712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분석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세</a:t>
            </a:r>
            <a:r>
              <a:rPr lang="ko-KR" altLang="en-US" sz="1100" b="1" dirty="0">
                <a:solidFill>
                  <a:schemeClr val="tx1"/>
                </a:solidFill>
              </a:rPr>
              <a:t>금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신고 정보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1525938" y="2074877"/>
            <a:ext cx="1090880" cy="49145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영수증 정보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5966093" y="2028443"/>
            <a:ext cx="1113004" cy="49145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데이터 추가</a:t>
            </a:r>
            <a:endParaRPr lang="ko-KR" alt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0103" y="3499758"/>
            <a:ext cx="1481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사 용 자</a:t>
            </a:r>
            <a:endParaRPr lang="ko-KR" altLang="en-US" sz="16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6820" y="4344161"/>
            <a:ext cx="2639366" cy="1872932"/>
            <a:chOff x="286820" y="4344161"/>
            <a:chExt cx="2639366" cy="1872932"/>
          </a:xfrm>
        </p:grpSpPr>
        <p:grpSp>
          <p:nvGrpSpPr>
            <p:cNvPr id="69" name="그룹 68"/>
            <p:cNvGrpSpPr/>
            <p:nvPr/>
          </p:nvGrpSpPr>
          <p:grpSpPr>
            <a:xfrm>
              <a:off x="286820" y="4344161"/>
              <a:ext cx="2639366" cy="1872932"/>
              <a:chOff x="209274" y="4221088"/>
              <a:chExt cx="2639366" cy="1872932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274" y="4221088"/>
                <a:ext cx="1986462" cy="1324308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2015792" y="5733256"/>
                <a:ext cx="832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2"/>
                    </a:solidFill>
                  </a:rPr>
                  <a:t>sensor</a:t>
                </a:r>
                <a:endParaRPr lang="ko-KR" altLang="en-US" sz="1600" b="1" dirty="0" err="1" smtClean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764" y="4725144"/>
                <a:ext cx="1368876" cy="1368876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2058192" y="5813337"/>
              <a:ext cx="832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sensor</a:t>
              </a:r>
              <a:endParaRPr lang="ko-KR" alt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31577"/>
              </p:ext>
            </p:extLst>
          </p:nvPr>
        </p:nvGraphicFramePr>
        <p:xfrm>
          <a:off x="683568" y="1397000"/>
          <a:ext cx="7992888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아두이노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ko-KR" altLang="en-US" b="0" dirty="0" err="1" smtClean="0"/>
                        <a:t>우노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 16U2 100%Arduino UNO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6,160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아두이노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b="0" dirty="0" err="1" smtClean="0"/>
                        <a:t>wifi</a:t>
                      </a:r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모듈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ESP8266-01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2,400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인체감지 적외선 센서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인체감지 적외선 센서 동작감지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HC-SR501</a:t>
                      </a:r>
                    </a:p>
                    <a:p>
                      <a:pPr algn="l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1,300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51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소형 스캐너</a:t>
                      </a:r>
                      <a:r>
                        <a:rPr lang="en-US" altLang="ko-KR" b="0" dirty="0" smtClean="0"/>
                        <a:t>*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ASHATA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휴대용스캐너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소형스캐너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펜스캐너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스캔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JPG/PDF USB 2.0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서포트소형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56,160</a:t>
                      </a:r>
                      <a:r>
                        <a:rPr lang="ko-KR" altLang="en-US" b="0" dirty="0" smtClean="0"/>
                        <a:t>원</a:t>
                      </a:r>
                      <a:endParaRPr lang="ko-KR" altLang="en-US" b="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66,020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0376" y="188640"/>
            <a:ext cx="520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FF00"/>
                </a:solidFill>
              </a:rPr>
              <a:t>선정한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네트워트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디바이스 별 항목을 테이블에 채울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6167733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00" dirty="0" smtClean="0">
                <a:solidFill>
                  <a:srgbClr val="FFCCFF"/>
                </a:solidFill>
              </a:rPr>
              <a:t>*</a:t>
            </a:r>
            <a:r>
              <a:rPr lang="ko-KR" altLang="en-US" sz="1000" dirty="0" smtClean="0">
                <a:solidFill>
                  <a:srgbClr val="FFCCFF"/>
                </a:solidFill>
              </a:rPr>
              <a:t>스캐닝은 다른 방식으로 대체될 수 있음</a:t>
            </a:r>
            <a:endParaRPr lang="en-US" altLang="ko-KR" sz="1000" dirty="0" smtClean="0">
              <a:solidFill>
                <a:srgbClr val="FF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네트워크 품질 </a:t>
            </a:r>
            <a:endParaRPr lang="en-US" altLang="ko-KR" sz="2000" dirty="0"/>
          </a:p>
          <a:p>
            <a:pPr lvl="2"/>
            <a:r>
              <a:rPr lang="ko-KR" altLang="en-US" sz="2000" dirty="0" smtClean="0"/>
              <a:t>신뢰성</a:t>
            </a:r>
            <a:endParaRPr lang="en-US" altLang="ko-KR" sz="2000" dirty="0" smtClean="0"/>
          </a:p>
          <a:p>
            <a:pPr lvl="3"/>
            <a:r>
              <a:rPr lang="ko-KR" altLang="en-US" sz="1600" b="1" dirty="0"/>
              <a:t>네트워크 신뢰성을 확보하기 위해 전송거리가 긴 </a:t>
            </a:r>
            <a:r>
              <a:rPr lang="en-US" altLang="ko-KR" sz="1600" b="1" dirty="0" err="1"/>
              <a:t>wifi</a:t>
            </a:r>
            <a:r>
              <a:rPr lang="ko-KR" altLang="en-US" sz="1600" b="1" dirty="0"/>
              <a:t>를 이용하고</a:t>
            </a:r>
            <a:endParaRPr lang="en-US" altLang="ko-KR" sz="1600" b="1" dirty="0"/>
          </a:p>
          <a:p>
            <a:pPr lvl="3"/>
            <a:r>
              <a:rPr lang="ko-KR" altLang="en-US" sz="1600" b="1" dirty="0"/>
              <a:t>스캔 파일을 </a:t>
            </a:r>
            <a:r>
              <a:rPr lang="ko-KR" altLang="en-US" sz="1600" b="1" dirty="0" err="1" smtClean="0"/>
              <a:t>모바일로</a:t>
            </a:r>
            <a:r>
              <a:rPr lang="ko-KR" altLang="en-US" sz="1600" b="1" dirty="0" smtClean="0"/>
              <a:t> 전달하기 위해 </a:t>
            </a:r>
            <a:r>
              <a:rPr lang="ko-KR" altLang="en-US" sz="1600" b="1" dirty="0" err="1" smtClean="0"/>
              <a:t>블루투스</a:t>
            </a:r>
            <a:r>
              <a:rPr lang="ko-KR" altLang="en-US" sz="1600" b="1" dirty="0" smtClean="0"/>
              <a:t> 통신을 이용</a:t>
            </a:r>
            <a:endParaRPr lang="en-US" altLang="ko-KR" sz="1600" b="1" dirty="0" smtClean="0"/>
          </a:p>
          <a:p>
            <a:pPr lvl="3"/>
            <a:r>
              <a:rPr lang="ko-KR" altLang="en-US" sz="1600" b="1" dirty="0" err="1" smtClean="0"/>
              <a:t>아두이노</a:t>
            </a:r>
            <a:r>
              <a:rPr lang="ko-KR" altLang="en-US" sz="1600" b="1" dirty="0" smtClean="0"/>
              <a:t> 적외선 </a:t>
            </a:r>
            <a:r>
              <a:rPr lang="ko-KR" altLang="en-US" sz="1600" b="1" dirty="0" err="1" smtClean="0"/>
              <a:t>센싱을</a:t>
            </a:r>
            <a:r>
              <a:rPr lang="ko-KR" altLang="en-US" sz="1600" b="1" dirty="0" smtClean="0"/>
              <a:t> 통해 유동인구를 파악하고 공공데이터를 이용하여 보완</a:t>
            </a:r>
            <a:endParaRPr lang="en-US" altLang="ko-KR" sz="1600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sz="2000" dirty="0" smtClean="0"/>
              <a:t>보안</a:t>
            </a:r>
            <a:endParaRPr lang="en-US" altLang="ko-KR" sz="2000" dirty="0" smtClean="0"/>
          </a:p>
          <a:p>
            <a:pPr lvl="3"/>
            <a:r>
              <a:rPr lang="ko-KR" altLang="en-US" sz="1600" b="1" dirty="0" smtClean="0"/>
              <a:t>사용자 영수증 정보는 매출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세금신고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등 매우 민감한 정보와 관련이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되어 있기 때문에 보안에 특별히 신경 써야 한다</a:t>
            </a:r>
            <a:r>
              <a:rPr lang="en-US" altLang="ko-KR" sz="1600" b="1" dirty="0" smtClean="0"/>
              <a:t>.</a:t>
            </a:r>
          </a:p>
          <a:p>
            <a:pPr lvl="3"/>
            <a:r>
              <a:rPr lang="ko-KR" altLang="en-US" sz="1600" b="1" dirty="0" smtClean="0"/>
              <a:t>그러나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현 수준에서는 적극적 보안보다 결함제거에 초점을 맞추는 것이 바람직</a:t>
            </a:r>
            <a:r>
              <a:rPr lang="ko-KR" altLang="en-US" sz="1600" b="1" dirty="0" smtClean="0"/>
              <a:t>하다</a:t>
            </a:r>
            <a:r>
              <a:rPr lang="en-US" altLang="ko-KR" sz="1600" b="1" dirty="0" smtClean="0"/>
              <a:t>.</a:t>
            </a:r>
            <a:endParaRPr lang="en-US" altLang="ko-KR" sz="1600" b="1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 등 기타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센서와 </a:t>
            </a:r>
            <a:r>
              <a:rPr lang="ko-KR" altLang="en-US" dirty="0" err="1" smtClean="0"/>
              <a:t>아두이노가</a:t>
            </a:r>
            <a:r>
              <a:rPr lang="ko-KR" altLang="en-US" dirty="0" smtClean="0"/>
              <a:t> 이물질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 등에 </a:t>
            </a:r>
            <a:r>
              <a:rPr lang="ko-KR" altLang="en-US" dirty="0" err="1" smtClean="0"/>
              <a:t>고장날</a:t>
            </a:r>
            <a:r>
              <a:rPr lang="ko-KR" altLang="en-US" dirty="0" smtClean="0"/>
              <a:t> 수 있기 때문에 커버를 씌울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스캐너 부담을 줄이기 위해 판독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등 별도의 소프트웨어를 개발할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</a:t>
            </a:r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smtClean="0">
                <a:solidFill>
                  <a:srgbClr val="FFFF97"/>
                </a:solidFill>
              </a:rPr>
              <a:t>A network</a:t>
            </a:r>
            <a:r>
              <a:rPr lang="en-US" altLang="ko-KR" dirty="0" smtClean="0"/>
              <a:t> of items – each embedded with </a:t>
            </a:r>
            <a:r>
              <a:rPr lang="en-US" altLang="ko-KR" dirty="0" smtClean="0">
                <a:solidFill>
                  <a:srgbClr val="FFFF97"/>
                </a:solidFill>
              </a:rPr>
              <a:t>sensors</a:t>
            </a:r>
            <a:r>
              <a:rPr lang="en-US" altLang="ko-KR" dirty="0" smtClean="0"/>
              <a:t> – which are connected to the internet (</a:t>
            </a:r>
            <a:r>
              <a:rPr lang="ko-KR" altLang="en-US" dirty="0" smtClean="0"/>
              <a:t>전기 전자 기술자 협회</a:t>
            </a:r>
            <a:r>
              <a:rPr lang="en-US" altLang="ko-KR" dirty="0" smtClean="0"/>
              <a:t>(IEEE), “Internet of Things”, 2014)</a:t>
            </a:r>
            <a:r>
              <a:rPr lang="en-US" altLang="ko-KR" sz="1000" dirty="0" smtClean="0"/>
              <a:t>1)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Machine-to Machine (M2M) communications is the communication between two of more entities that </a:t>
            </a:r>
            <a:r>
              <a:rPr lang="en-US" altLang="ko-KR" dirty="0" smtClean="0">
                <a:solidFill>
                  <a:srgbClr val="FFFF97"/>
                </a:solidFill>
              </a:rPr>
              <a:t>do not necessarily need any direct human intervention.</a:t>
            </a:r>
            <a:r>
              <a:rPr lang="en-US" altLang="ko-KR" dirty="0" smtClean="0"/>
              <a:t> M2M services intend to automate decision and communication processes (</a:t>
            </a:r>
            <a:r>
              <a:rPr lang="ko-KR" altLang="en-US" dirty="0" smtClean="0"/>
              <a:t>유럽전기통신표준협회</a:t>
            </a:r>
            <a:r>
              <a:rPr lang="en-US" altLang="ko-KR" dirty="0" smtClean="0"/>
              <a:t>(ETSI), “Machine-to Machine”, 2010)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인간과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세 가지 분산된 환경 요소에 대해 인간의 명시적 개입 없이 상호 협력적으로 </a:t>
            </a:r>
            <a:r>
              <a:rPr lang="ko-KR" altLang="en-US" dirty="0" err="1" smtClean="0"/>
              <a:t>센싱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처리 등 지능적 관계를 형성하는 사물 공간 </a:t>
            </a:r>
            <a:r>
              <a:rPr lang="ko-KR" altLang="en-US" dirty="0" err="1" smtClean="0"/>
              <a:t>연결망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민경식</a:t>
            </a:r>
            <a:r>
              <a:rPr lang="en-US" altLang="ko-KR" dirty="0" smtClean="0"/>
              <a:t>(2013),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(Internet of Things))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사물인터넷은 네트워크 그 자체</a:t>
            </a:r>
            <a:endParaRPr lang="en-US" altLang="ko-KR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기계와 기계 사이의 소통으로 인간의 개입 없이 동작이 핵심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877272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dirty="0" smtClean="0">
                <a:solidFill>
                  <a:schemeClr val="bg1"/>
                </a:solidFill>
              </a:rPr>
              <a:t>Towards a Definition of the Internet of Things(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000" dirty="0" smtClean="0">
                <a:solidFill>
                  <a:schemeClr val="bg1"/>
                </a:solidFill>
              </a:rPr>
              <a:t>) (2015), IEEE</a:t>
            </a:r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sz="2000" dirty="0" smtClean="0"/>
              <a:t>유무선 통신 및 네트워크 인프라</a:t>
            </a:r>
            <a:r>
              <a:rPr lang="en-US" altLang="ko-KR" sz="1050" dirty="0" smtClean="0"/>
              <a:t>2)</a:t>
            </a:r>
            <a:endParaRPr lang="en-US" altLang="ko-KR" sz="1050" dirty="0" smtClean="0"/>
          </a:p>
          <a:p>
            <a:pPr lvl="2">
              <a:tabLst>
                <a:tab pos="1073150" algn="l"/>
                <a:tab pos="1258888" algn="l"/>
              </a:tabLst>
            </a:pPr>
            <a:r>
              <a:rPr lang="en-US" altLang="ko-KR" sz="1800" dirty="0" err="1" smtClean="0"/>
              <a:t>IoT</a:t>
            </a:r>
            <a:r>
              <a:rPr lang="ko-KR" altLang="en-US" sz="1800" dirty="0" smtClean="0"/>
              <a:t>의 유무선 통신 및 네트워크 장치로는 기존의 </a:t>
            </a:r>
            <a:r>
              <a:rPr lang="en-US" altLang="ko-KR" sz="1800" dirty="0" smtClean="0"/>
              <a:t>WPAN, </a:t>
            </a:r>
            <a:r>
              <a:rPr lang="en-US" altLang="ko-KR" sz="1800" dirty="0" err="1" smtClean="0"/>
              <a:t>WiFi</a:t>
            </a:r>
            <a:r>
              <a:rPr lang="en-US" altLang="ko-KR" sz="1800" dirty="0" smtClean="0"/>
              <a:t>, 3G/4G/LTE, Bluetooth, Ethernet, </a:t>
            </a:r>
            <a:r>
              <a:rPr lang="en-US" altLang="ko-KR" sz="1800" dirty="0" err="1" smtClean="0"/>
              <a:t>BcN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위성통신</a:t>
            </a:r>
            <a:r>
              <a:rPr lang="en-US" altLang="ko-KR" sz="1800" dirty="0" smtClean="0"/>
              <a:t>, Microware, </a:t>
            </a:r>
            <a:r>
              <a:rPr lang="ko-KR" altLang="en-US" sz="1800" dirty="0" smtClean="0"/>
              <a:t>시리얼통신</a:t>
            </a:r>
            <a:r>
              <a:rPr lang="en-US" altLang="ko-KR" sz="1800" dirty="0" smtClean="0"/>
              <a:t>, PLC </a:t>
            </a:r>
            <a:r>
              <a:rPr lang="ko-KR" altLang="en-US" sz="1800" dirty="0" smtClean="0"/>
              <a:t>등 인간과 사물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서비스를 연결시킬 수 있는 모든 </a:t>
            </a:r>
            <a:r>
              <a:rPr lang="ko-KR" altLang="en-US" sz="1800" dirty="0" err="1" smtClean="0"/>
              <a:t>유ㆍ무선</a:t>
            </a:r>
            <a:r>
              <a:rPr lang="ko-KR" altLang="en-US" sz="1800" dirty="0" smtClean="0"/>
              <a:t> 네트워크</a:t>
            </a:r>
            <a:endParaRPr lang="en-US" altLang="ko-KR" sz="1800" dirty="0" smtClean="0"/>
          </a:p>
          <a:p>
            <a:pPr lvl="2">
              <a:tabLst>
                <a:tab pos="1073150" algn="l"/>
                <a:tab pos="1258888" algn="l"/>
              </a:tabLst>
            </a:pPr>
            <a:endParaRPr lang="en-US" altLang="ko-KR" sz="1800" dirty="0"/>
          </a:p>
          <a:p>
            <a:pPr lvl="3">
              <a:tabLst>
                <a:tab pos="1073150" algn="l"/>
                <a:tab pos="1258888" algn="l"/>
              </a:tabLst>
            </a:pPr>
            <a:r>
              <a:rPr lang="ko-KR" altLang="en-US" dirty="0" smtClean="0">
                <a:solidFill>
                  <a:srgbClr val="FFCCFF"/>
                </a:solidFill>
              </a:rPr>
              <a:t>실제로 통용되는 네트워크 기술</a:t>
            </a:r>
            <a:r>
              <a:rPr lang="en-US" altLang="ko-KR" dirty="0" smtClean="0">
                <a:solidFill>
                  <a:srgbClr val="FFCCFF"/>
                </a:solidFill>
              </a:rPr>
              <a:t>, </a:t>
            </a:r>
            <a:r>
              <a:rPr lang="ko-KR" altLang="en-US" dirty="0" smtClean="0">
                <a:solidFill>
                  <a:srgbClr val="FFCCFF"/>
                </a:solidFill>
              </a:rPr>
              <a:t>인프라는 대부분 </a:t>
            </a:r>
            <a:r>
              <a:rPr lang="en-US" altLang="ko-KR" dirty="0" err="1" smtClean="0">
                <a:solidFill>
                  <a:srgbClr val="FFCCFF"/>
                </a:solidFill>
              </a:rPr>
              <a:t>IoT</a:t>
            </a:r>
            <a:r>
              <a:rPr lang="ko-KR" altLang="en-US" dirty="0" smtClean="0">
                <a:solidFill>
                  <a:srgbClr val="FFCCFF"/>
                </a:solidFill>
              </a:rPr>
              <a:t>에 적용가능</a:t>
            </a:r>
            <a:endParaRPr lang="en-US" altLang="ko-KR" dirty="0">
              <a:solidFill>
                <a:srgbClr val="FFCCFF"/>
              </a:solidFill>
            </a:endParaRP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sz="1400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sz="1400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전용 네트워크 구축의 필요성</a:t>
            </a:r>
            <a:r>
              <a:rPr lang="en-US" altLang="ko-KR" sz="1000" dirty="0" smtClean="0"/>
              <a:t>3)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기존의 네트워크는 </a:t>
            </a:r>
            <a:r>
              <a:rPr lang="en-US" altLang="ko-KR" sz="1800" dirty="0" err="1" smtClean="0"/>
              <a:t>IoT</a:t>
            </a:r>
            <a:r>
              <a:rPr lang="ko-KR" altLang="en-US" sz="1800" dirty="0" smtClean="0"/>
              <a:t>에 전용되기에는 </a:t>
            </a:r>
            <a:r>
              <a:rPr lang="ko-KR" altLang="en-US" sz="1800" dirty="0" err="1" smtClean="0"/>
              <a:t>고전력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고비용이 소모된다</a:t>
            </a:r>
            <a:r>
              <a:rPr lang="en-US" altLang="ko-KR" sz="1800" dirty="0" smtClean="0"/>
              <a:t>.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저전력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소형일수록 </a:t>
            </a:r>
            <a:r>
              <a:rPr lang="en-US" altLang="ko-KR" sz="1800" dirty="0" err="1" smtClean="0"/>
              <a:t>IoT</a:t>
            </a:r>
            <a:r>
              <a:rPr lang="ko-KR" altLang="en-US" sz="1800" dirty="0" smtClean="0"/>
              <a:t>의 공간적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시간적 유연성 증가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지하나 구석</a:t>
            </a:r>
            <a:r>
              <a:rPr lang="en-US" altLang="ko-KR" sz="1800" dirty="0" smtClean="0"/>
              <a:t>)</a:t>
            </a:r>
          </a:p>
          <a:p>
            <a:pPr lvl="2">
              <a:tabLst>
                <a:tab pos="1073150" algn="l"/>
                <a:tab pos="1258888" algn="l"/>
              </a:tabLst>
            </a:pPr>
            <a:r>
              <a:rPr lang="ko-KR" altLang="en-US" sz="1800" dirty="0" smtClean="0"/>
              <a:t>반론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제한적인 대역폭으로 구축되므로 네트워크의 자체의 가용성 수준은 낮음</a:t>
            </a:r>
            <a:endParaRPr lang="en-US" altLang="ko-KR" sz="1800" dirty="0" smtClean="0"/>
          </a:p>
          <a:p>
            <a:pPr marL="252413" lvl="1" indent="0">
              <a:buNone/>
              <a:tabLst>
                <a:tab pos="1073150" algn="l"/>
                <a:tab pos="1258888" algn="l"/>
              </a:tabLst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877272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000" dirty="0" smtClean="0">
                <a:solidFill>
                  <a:schemeClr val="bg1"/>
                </a:solidFill>
              </a:rPr>
              <a:t>2) </a:t>
            </a:r>
            <a:r>
              <a:rPr lang="ko-KR" altLang="en-US" sz="1000" dirty="0" smtClean="0">
                <a:solidFill>
                  <a:schemeClr val="bg1"/>
                </a:solidFill>
              </a:rPr>
              <a:t>민경식</a:t>
            </a:r>
            <a:r>
              <a:rPr lang="en-US" altLang="ko-KR" sz="1000" dirty="0">
                <a:solidFill>
                  <a:schemeClr val="bg1"/>
                </a:solidFill>
              </a:rPr>
              <a:t>(2013), </a:t>
            </a:r>
            <a:r>
              <a:rPr lang="ko-KR" altLang="en-US" sz="1000" dirty="0">
                <a:solidFill>
                  <a:schemeClr val="bg1"/>
                </a:solidFill>
              </a:rPr>
              <a:t>사물 인터넷</a:t>
            </a:r>
            <a:r>
              <a:rPr lang="en-US" altLang="ko-KR" sz="1000" dirty="0">
                <a:solidFill>
                  <a:schemeClr val="bg1"/>
                </a:solidFill>
              </a:rPr>
              <a:t>(Internet of Things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</a:p>
          <a:p>
            <a:pPr marL="0" lvl="1"/>
            <a:r>
              <a:rPr lang="en-US" altLang="ko-KR" sz="1000" dirty="0" smtClean="0">
                <a:solidFill>
                  <a:schemeClr val="bg1"/>
                </a:solidFill>
              </a:rPr>
              <a:t>3)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ITWorld</a:t>
            </a:r>
            <a:r>
              <a:rPr lang="en-US" altLang="ko-KR" sz="1000" dirty="0" smtClean="0">
                <a:solidFill>
                  <a:schemeClr val="bg1"/>
                </a:solidFill>
              </a:rPr>
              <a:t>(2018),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전용 네트워크가 필요한 </a:t>
            </a:r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가지 이유 </a:t>
            </a:r>
            <a:r>
              <a:rPr lang="en-US" altLang="ko-KR" sz="1000" dirty="0">
                <a:hlinkClick r:id="rId2"/>
              </a:rPr>
              <a:t>http://www.itworld.co.kr/news/109804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35465"/>
              </p:ext>
            </p:extLst>
          </p:nvPr>
        </p:nvGraphicFramePr>
        <p:xfrm>
          <a:off x="107504" y="1196752"/>
          <a:ext cx="8928995" cy="4799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8"/>
                <a:gridCol w="936104"/>
                <a:gridCol w="3485185"/>
                <a:gridCol w="1785799"/>
                <a:gridCol w="1785799"/>
              </a:tblGrid>
              <a:tr h="471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82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Serial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1Mb/s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~</a:t>
                      </a:r>
                      <a:r>
                        <a:rPr lang="en-US" altLang="ko-KR" sz="1400" baseline="0" dirty="0" smtClean="0"/>
                        <a:t> 10Mb/s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RS485</a:t>
                      </a:r>
                      <a:r>
                        <a:rPr lang="ko-KR" altLang="en-US" sz="1400" dirty="0" smtClean="0"/>
                        <a:t>기준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전송률 포함 </a:t>
                      </a:r>
                      <a:r>
                        <a:rPr lang="ko-KR" altLang="en-US" sz="1400" dirty="0" err="1" smtClean="0"/>
                        <a:t>스펙은</a:t>
                      </a:r>
                      <a:r>
                        <a:rPr lang="ko-KR" altLang="en-US" sz="1400" dirty="0" smtClean="0"/>
                        <a:t> 매우 다양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최대 </a:t>
                      </a:r>
                      <a:r>
                        <a:rPr lang="en-US" altLang="ko-KR" sz="1400" baseline="0" dirty="0" smtClean="0"/>
                        <a:t>Driver – 32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최대 </a:t>
                      </a:r>
                      <a:r>
                        <a:rPr lang="en-US" altLang="ko-KR" sz="1400" baseline="0" dirty="0" smtClean="0"/>
                        <a:t>Receiver – 32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최대통달거리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약 </a:t>
                      </a:r>
                      <a:r>
                        <a:rPr lang="en-US" altLang="ko-KR" sz="1400" dirty="0" smtClean="0"/>
                        <a:t>1.2 km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지원전송방식 </a:t>
                      </a:r>
                      <a:r>
                        <a:rPr lang="en-US" altLang="ko-KR" sz="1400" dirty="0" smtClean="0"/>
                        <a:t>– Half Duplex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 입출력 전압 </a:t>
                      </a:r>
                      <a:r>
                        <a:rPr lang="en-US" altLang="ko-KR" sz="1400" dirty="0" smtClean="0"/>
                        <a:t>- -7V ~ 12V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Serial</a:t>
                      </a:r>
                      <a:r>
                        <a:rPr lang="ko-KR" altLang="en-US" sz="1400" baseline="0" dirty="0" smtClean="0"/>
                        <a:t>내에서 다양한 선택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단거리 일대일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통신에서 유리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하드웨어와 프로토콜이 간단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병렬 전송에 비해 전송속도가 느리다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대 </a:t>
                      </a:r>
                      <a:r>
                        <a:rPr lang="en-US" altLang="ko-KR" sz="1400" dirty="0" smtClean="0"/>
                        <a:t>1 </a:t>
                      </a:r>
                      <a:r>
                        <a:rPr lang="ko-KR" altLang="en-US" sz="1400" dirty="0" smtClean="0"/>
                        <a:t>통신만 가능한 것들이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Zigbee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~250 Kbits/s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메쉬</a:t>
                      </a:r>
                      <a:r>
                        <a:rPr lang="en-US" altLang="ko-KR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(mesh)</a:t>
                      </a:r>
                      <a:r>
                        <a:rPr lang="ko-KR" altLang="en-US" sz="14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형 토폴로지</a:t>
                      </a:r>
                      <a:endParaRPr lang="en-US" altLang="ko-KR" sz="14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범위 </a:t>
                      </a:r>
                      <a:r>
                        <a:rPr lang="en-US" altLang="ko-KR" sz="1400" dirty="0" smtClean="0"/>
                        <a:t>10m ~ 100m </a:t>
                      </a:r>
                      <a:r>
                        <a:rPr lang="ko-KR" altLang="en-US" sz="1400" dirty="0" smtClean="0"/>
                        <a:t>이하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 채널 수 </a:t>
                      </a:r>
                      <a:r>
                        <a:rPr lang="en-US" altLang="ko-KR" sz="1400" dirty="0" smtClean="0"/>
                        <a:t>32000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전력소모 </a:t>
                      </a:r>
                      <a:r>
                        <a:rPr lang="ko-KR" altLang="en-US" sz="1400" dirty="0" err="1" smtClean="0"/>
                        <a:t>매우낮음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복잡성 낮음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비용 낮음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특정 </a:t>
                      </a:r>
                      <a:r>
                        <a:rPr lang="ko-KR" altLang="en-US" sz="1400" dirty="0" err="1" smtClean="0"/>
                        <a:t>노드의</a:t>
                      </a:r>
                      <a:r>
                        <a:rPr lang="ko-KR" altLang="en-US" sz="1400" dirty="0" smtClean="0"/>
                        <a:t> 장애가 다른 </a:t>
                      </a:r>
                      <a:r>
                        <a:rPr lang="ko-KR" altLang="en-US" sz="1400" dirty="0" err="1" smtClean="0"/>
                        <a:t>노드에</a:t>
                      </a:r>
                      <a:r>
                        <a:rPr lang="ko-KR" altLang="en-US" sz="1400" dirty="0" smtClean="0"/>
                        <a:t> 영향을 주지 않기 때문에 유연한 대처 가능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가용성이 높다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회선 구축 비용이 많이 들고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새로운 </a:t>
                      </a:r>
                      <a:r>
                        <a:rPr lang="ko-KR" altLang="en-US" sz="1400" baseline="0" dirty="0" err="1" smtClean="0"/>
                        <a:t>노드를</a:t>
                      </a:r>
                      <a:r>
                        <a:rPr lang="ko-KR" altLang="en-US" sz="1400" baseline="0" dirty="0" smtClean="0"/>
                        <a:t> 추가할 시에 선로 구성이 복잡하고  비용부담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Blue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tooth</a:t>
                      </a:r>
                      <a:endParaRPr lang="ko-KR" altLang="en-US" sz="1600" dirty="0" smtClean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~24Mb/s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애드혹</a:t>
                      </a:r>
                      <a:r>
                        <a:rPr lang="en-US" altLang="ko-KR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(Ad-hoc) 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네트워크</a:t>
                      </a:r>
                      <a:endParaRPr lang="en-US" altLang="ko-KR" sz="14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범위 </a:t>
                      </a:r>
                      <a:r>
                        <a:rPr lang="en-US" altLang="ko-KR" sz="1400" dirty="0" smtClean="0"/>
                        <a:t>10m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이하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최대 채널 수 </a:t>
                      </a:r>
                      <a:r>
                        <a:rPr lang="en-US" altLang="ko-KR" sz="1400" baseline="0" dirty="0" smtClean="0"/>
                        <a:t>7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전력소모 중간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복잡성 낮음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비용 낮음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특정한 목적으로 근거리 무선 통신하기에 비용과 전력소모가 적다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/>
                        <a:t>네트워크 구축할 수 있는 경우가 적다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23410"/>
          </a:xfrm>
        </p:spPr>
        <p:txBody>
          <a:bodyPr/>
          <a:lstStyle/>
          <a:p>
            <a:r>
              <a:rPr lang="ko-KR" altLang="en-US" smtClean="0"/>
              <a:t>대표 네트워크 디바이스 </a:t>
            </a:r>
            <a:r>
              <a:rPr lang="ko-KR" altLang="en-US" dirty="0" smtClean="0"/>
              <a:t>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6559"/>
              </p:ext>
            </p:extLst>
          </p:nvPr>
        </p:nvGraphicFramePr>
        <p:xfrm>
          <a:off x="107504" y="1196752"/>
          <a:ext cx="8928995" cy="5226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8"/>
                <a:gridCol w="936104"/>
                <a:gridCol w="3485185"/>
                <a:gridCol w="1785799"/>
                <a:gridCol w="1785799"/>
              </a:tblGrid>
              <a:tr h="471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전송률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Wifi</a:t>
                      </a:r>
                      <a:endParaRPr lang="ko-KR" altLang="en-US" sz="1600" dirty="0" smtClean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11Mb/s ~ 54Mb/s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전송거리 </a:t>
                      </a:r>
                      <a:r>
                        <a:rPr lang="en-US" altLang="ko-KR" sz="1400" dirty="0" smtClean="0"/>
                        <a:t>~100m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최대 채널 수 </a:t>
                      </a:r>
                      <a:r>
                        <a:rPr lang="en-US" altLang="ko-KR" sz="1400" dirty="0" smtClean="0"/>
                        <a:t>14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소비전력 높음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복잡성 높음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비용 높음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다른 무선 인터넷에 비해 속도가 빠르다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소비전력과 복잡성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비용이 다른 무선인터넷보다는 높은 편으로 광범위하고 </a:t>
                      </a:r>
                      <a:r>
                        <a:rPr lang="ko-KR" altLang="en-US" sz="1400" dirty="0" err="1" smtClean="0"/>
                        <a:t>노드가</a:t>
                      </a:r>
                      <a:r>
                        <a:rPr lang="ko-KR" altLang="en-US" sz="1400" dirty="0" smtClean="0"/>
                        <a:t> 많은 </a:t>
                      </a:r>
                      <a:r>
                        <a:rPr lang="en-US" altLang="ko-KR" sz="1400" dirty="0" err="1" smtClean="0"/>
                        <a:t>IoT</a:t>
                      </a:r>
                      <a:r>
                        <a:rPr lang="ko-KR" altLang="en-US" sz="1400" dirty="0" smtClean="0"/>
                        <a:t>에 적용하기에 무리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net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12.5Mb/s 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12.5Gb/s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유선 인터넷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가정 또는 기업마다 전송률은 다를 수 있음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유선인터넷이므로 보안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신뢰성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전력소비면에서</a:t>
                      </a:r>
                      <a:r>
                        <a:rPr lang="ko-KR" altLang="en-US" sz="1400" baseline="0" dirty="0" smtClean="0"/>
                        <a:t> 무선인터넷보다 유리하다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센서나 </a:t>
                      </a:r>
                      <a:r>
                        <a:rPr lang="ko-KR" altLang="en-US" sz="1400" dirty="0" err="1" smtClean="0"/>
                        <a:t>엑추에이터</a:t>
                      </a:r>
                      <a:r>
                        <a:rPr lang="ko-KR" altLang="en-US" sz="1400" dirty="0" smtClean="0"/>
                        <a:t> 등 여러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노드를</a:t>
                      </a:r>
                      <a:r>
                        <a:rPr lang="ko-KR" altLang="en-US" sz="1400" baseline="0" dirty="0" smtClean="0"/>
                        <a:t> 형성하기에 물리적으로 어려움이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onsolas" pitchFamily="49" charset="0"/>
                          <a:ea typeface="HY견고딕" pitchFamily="18" charset="-127"/>
                          <a:cs typeface="Consolas" pitchFamily="49" charset="0"/>
                        </a:rPr>
                        <a:t>IR</a:t>
                      </a:r>
                      <a:endParaRPr lang="ko-KR" altLang="en-US" sz="1600" dirty="0">
                        <a:latin typeface="Consolas" pitchFamily="49" charset="0"/>
                        <a:ea typeface="HY견고딕" pitchFamily="18" charset="-127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</a:t>
                      </a:r>
                      <a:r>
                        <a:rPr lang="en-US" altLang="ko-KR" sz="1400" dirty="0" smtClean="0"/>
                        <a:t>4Mb/s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전송거리 최대 </a:t>
                      </a:r>
                      <a:r>
                        <a:rPr lang="en-US" altLang="ko-KR" sz="1400" dirty="0" smtClean="0"/>
                        <a:t>2.4km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리모컨에 적용되는 통신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빛을 매체로 사용하기 때문에 전파규제가 없다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전파에 비해 넓은 대역폭을 쉽게 획득할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통신거리가 수 미터로 짧고 양쪽의 송신기와 수신기가 마주보고 있어야 함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자연광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인공광의 영향을 받는다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(RFID)</a:t>
            </a:r>
            <a:r>
              <a:rPr lang="en-US" altLang="ko-KR" sz="1000" dirty="0" smtClean="0"/>
              <a:t>4)</a:t>
            </a:r>
          </a:p>
          <a:p>
            <a:pPr lvl="2"/>
            <a:r>
              <a:rPr lang="ko-KR" altLang="en-US" dirty="0" smtClean="0"/>
              <a:t>주파수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먼 거리에서 정보를 인식하는 기술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태그가 부착된 대상을 식별하는데 용이하여 바코드와 비슷하지만 전파를 이용하기 때문에 먼 거리에서도 태그를 읽을 수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반영구적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재사용이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신뢰도 높음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 제약 없이 동작가능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변환 및 저장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자동화 인식 장치들과 비교하여 매우 적은 유지보수비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비싼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개인프라이버시 침해가능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국가별 주파수가 다름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전파의 적용범위가 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유출 가능성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RC </a:t>
            </a:r>
            <a:r>
              <a:rPr lang="ko-KR" altLang="en-US" dirty="0" smtClean="0"/>
              <a:t>모듈  </a:t>
            </a:r>
            <a:r>
              <a:rPr lang="en-US" altLang="ko-KR" dirty="0" smtClean="0"/>
              <a:t>-&gt;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171533"/>
            <a:ext cx="3005806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877272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4)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위키백과</a:t>
            </a:r>
            <a:r>
              <a:rPr lang="en-US" altLang="ko-KR" sz="1000" dirty="0" smtClean="0">
                <a:solidFill>
                  <a:schemeClr val="bg1"/>
                </a:solidFill>
              </a:rPr>
              <a:t>: RFID </a:t>
            </a:r>
            <a:r>
              <a:rPr lang="en-US" altLang="ko-KR" sz="1000" dirty="0">
                <a:hlinkClick r:id="rId3"/>
              </a:rPr>
              <a:t>https://ko.wikipedia.org/wiki/RFID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(Z-wave)</a:t>
            </a:r>
            <a:r>
              <a:rPr lang="en-US" altLang="ko-KR" sz="1000" dirty="0" smtClean="0"/>
              <a:t>5)</a:t>
            </a:r>
          </a:p>
          <a:p>
            <a:pPr lvl="2"/>
            <a:r>
              <a:rPr lang="en-US" altLang="ko-KR" dirty="0" smtClean="0"/>
              <a:t>Z-wave</a:t>
            </a:r>
            <a:r>
              <a:rPr lang="ko-KR" altLang="en-US" dirty="0" err="1" smtClean="0"/>
              <a:t>얼라이언스에서</a:t>
            </a:r>
            <a:r>
              <a:rPr lang="ko-KR" altLang="en-US" dirty="0" smtClean="0"/>
              <a:t> 개발한 홈 오토메이션의 모니터링과 컨트롤을 위한 저전력 통신 기술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소스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기반의 </a:t>
            </a:r>
            <a:r>
              <a:rPr lang="ko-KR" altLang="en-US" dirty="0" err="1" smtClean="0"/>
              <a:t>메시</a:t>
            </a:r>
            <a:r>
              <a:rPr lang="ko-KR" altLang="en-US" dirty="0" smtClean="0"/>
              <a:t> 네트워크 토폴로지가 적용되고 마스터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가지지 않으며 </a:t>
            </a:r>
            <a:r>
              <a:rPr lang="en-US" altLang="ko-KR" dirty="0" smtClean="0"/>
              <a:t>232</a:t>
            </a:r>
            <a:r>
              <a:rPr lang="ko-KR" altLang="en-US" dirty="0" smtClean="0"/>
              <a:t>개의 디바이스가 연결될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속도</a:t>
            </a:r>
            <a:r>
              <a:rPr lang="en-US" altLang="ko-KR" dirty="0" smtClean="0"/>
              <a:t>: 100Kbps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혼잡한 </a:t>
            </a:r>
            <a:r>
              <a:rPr lang="en-US" altLang="ko-KR" dirty="0" smtClean="0"/>
              <a:t>2.4GHz </a:t>
            </a:r>
            <a:r>
              <a:rPr lang="ko-KR" altLang="en-US" dirty="0" smtClean="0"/>
              <a:t>주파수 기반의 통신 기술에 비해 간섭에 자유로움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홈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에 주로 이용 사례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 범위 등에 한계가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3136"/>
            <a:ext cx="2664296" cy="1189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877272"/>
            <a:ext cx="828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5) Z-wave </a:t>
            </a:r>
            <a:r>
              <a:rPr lang="ko-KR" altLang="en-US" sz="1000" dirty="0" smtClean="0">
                <a:solidFill>
                  <a:schemeClr val="bg1"/>
                </a:solidFill>
              </a:rPr>
              <a:t>장단점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하마블로그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en-US" altLang="ko-KR" sz="1000" dirty="0">
                <a:hlinkClick r:id="rId3"/>
              </a:rPr>
              <a:t>https://hamait.tistory.com/230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808798" y="1783878"/>
            <a:ext cx="1379014" cy="1549588"/>
            <a:chOff x="154702" y="2153956"/>
            <a:chExt cx="2414974" cy="2898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02" y="2153956"/>
              <a:ext cx="1825010" cy="2080511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913492" y="3481721"/>
              <a:ext cx="1656184" cy="1571097"/>
              <a:chOff x="1491750" y="3453290"/>
              <a:chExt cx="2072138" cy="207805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750" y="3453290"/>
                <a:ext cx="2024385" cy="2024385"/>
              </a:xfrm>
              <a:prstGeom prst="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267744" y="4769789"/>
                <a:ext cx="1296144" cy="76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scan</a:t>
                </a:r>
                <a:endParaRPr lang="ko-KR" altLang="en-US" sz="1400" b="1" dirty="0" err="1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23" y="1629748"/>
            <a:ext cx="1041874" cy="1727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42867"/>
            <a:ext cx="1689319" cy="20770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23" y="1987131"/>
            <a:ext cx="352816" cy="35281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6018" y="1991185"/>
            <a:ext cx="431284" cy="352816"/>
          </a:xfrm>
          <a:prstGeom prst="rect">
            <a:avLst/>
          </a:prstGeom>
        </p:spPr>
      </p:pic>
      <p:pic>
        <p:nvPicPr>
          <p:cNvPr id="62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63819" y="2512559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59976">
            <a:off x="4303630" y="2533558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746996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데이터 서</a:t>
            </a:r>
            <a:r>
              <a:rPr lang="ko-KR" altLang="en-US" sz="1600" b="1" dirty="0">
                <a:solidFill>
                  <a:schemeClr val="bg1"/>
                </a:solidFill>
              </a:rPr>
              <a:t>버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49263" y="371989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공공 데이터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333327" y="2687310"/>
            <a:ext cx="661029" cy="0"/>
          </a:xfrm>
          <a:prstGeom prst="line">
            <a:avLst/>
          </a:prstGeom>
          <a:ln w="444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63" y="1642867"/>
            <a:ext cx="1689319" cy="207703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188233" y="2358872"/>
            <a:ext cx="806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Ethernet</a:t>
            </a:r>
            <a:endParaRPr lang="ko-KR" altLang="en-US" sz="1200" b="1" dirty="0" err="1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310216" y="4702934"/>
            <a:ext cx="2278669" cy="1514159"/>
            <a:chOff x="3310216" y="4702934"/>
            <a:chExt cx="2278669" cy="1514159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16" y="4702934"/>
              <a:ext cx="2078978" cy="136887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475" y="5409582"/>
              <a:ext cx="1199410" cy="807511"/>
            </a:xfrm>
            <a:prstGeom prst="rect">
              <a:avLst/>
            </a:prstGeom>
          </p:spPr>
        </p:pic>
      </p:grpSp>
      <p:pic>
        <p:nvPicPr>
          <p:cNvPr id="80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3241">
            <a:off x="3809912" y="4451608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98217">
            <a:off x="4465690" y="3459404"/>
            <a:ext cx="512516" cy="3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209274" y="4221088"/>
            <a:ext cx="3168428" cy="1872932"/>
            <a:chOff x="209274" y="4221088"/>
            <a:chExt cx="3168428" cy="1872932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716673" y="5501229"/>
              <a:ext cx="661029" cy="0"/>
            </a:xfrm>
            <a:prstGeom prst="line">
              <a:avLst/>
            </a:prstGeom>
            <a:ln w="444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209274" y="4221088"/>
              <a:ext cx="2639366" cy="1872932"/>
              <a:chOff x="209274" y="4221088"/>
              <a:chExt cx="2639366" cy="1872932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274" y="4221088"/>
                <a:ext cx="1986462" cy="1324308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2015792" y="5733256"/>
                <a:ext cx="832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tx2"/>
                    </a:solidFill>
                  </a:rPr>
                  <a:t>sensor</a:t>
                </a:r>
                <a:endParaRPr lang="ko-KR" altLang="en-US" sz="1600" b="1" dirty="0" err="1" smtClean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764" y="4725144"/>
                <a:ext cx="1368876" cy="1368876"/>
              </a:xfrm>
              <a:prstGeom prst="rect">
                <a:avLst/>
              </a:prstGeom>
            </p:spPr>
          </p:pic>
        </p:grpSp>
        <p:sp>
          <p:nvSpPr>
            <p:cNvPr id="74" name="TextBox 73"/>
            <p:cNvSpPr txBox="1"/>
            <p:nvPr/>
          </p:nvSpPr>
          <p:spPr>
            <a:xfrm>
              <a:off x="2015793" y="5733256"/>
              <a:ext cx="832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sensor</a:t>
              </a:r>
              <a:endParaRPr lang="ko-KR" alt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22405</TotalTime>
  <Words>1040</Words>
  <Application>Microsoft Office PowerPoint</Application>
  <PresentationFormat>화면 슬라이드 쇼(4:3)</PresentationFormat>
  <Paragraphs>222</Paragraphs>
  <Slides>12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7</vt:i4>
      </vt:variant>
    </vt:vector>
  </HeadingPairs>
  <TitlesOfParts>
    <vt:vector size="20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706</cp:revision>
  <cp:lastPrinted>2012-09-28T01:49:35Z</cp:lastPrinted>
  <dcterms:created xsi:type="dcterms:W3CDTF">2011-02-25T04:33:20Z</dcterms:created>
  <dcterms:modified xsi:type="dcterms:W3CDTF">2019-06-27T07:58:36Z</dcterms:modified>
</cp:coreProperties>
</file>