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  <p:embeddedFont>
      <p:font typeface="Roboto Thin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d9922d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d9922d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agg.loc[(agg['First 5 Q Revenue']==0.00) &amp; (agg['Last 2 Q Revenue']!=0.00),'Segment'] = 'Newly Acquired'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agg.loc[(agg['Last 6 Q Revenue']!=0.00) &amp; (agg['Last Q Revenue']==0.00),'Segment'] = 'Lost Customer'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agg.loc[(agg['pct_chng'] &lt; agg['pct_chng'].median()),'Segment'] = 'Down-Trader'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agg.loc[(agg['pct_chng'] &gt; 0.00),'Segment'] = 'Growth Customers'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agg.loc[(agg['Segment'].isnull()) &amp; (agg['pct_chng'] &gt;= -20),'Segment'] = "'On the verge' Customers"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agg.loc[(agg['Segment'].isnull()) &amp; (agg['pct_chng'] &lt;= -20),'Segment'] = "Down-Trader"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912ebd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912ebd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912ebd2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912ebd2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d912ebd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d912ebd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d9922d5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d9922d5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d9922d5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d9922d5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d9922d546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d9922d546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125" y="4941520"/>
            <a:ext cx="9143858" cy="204847"/>
            <a:chOff x="21250" y="4750300"/>
            <a:chExt cx="9122875" cy="396300"/>
          </a:xfrm>
        </p:grpSpPr>
        <p:sp>
          <p:nvSpPr>
            <p:cNvPr id="10" name="Google Shape;10;p1"/>
            <p:cNvSpPr/>
            <p:nvPr/>
          </p:nvSpPr>
          <p:spPr>
            <a:xfrm>
              <a:off x="21250" y="4750300"/>
              <a:ext cx="4550700" cy="396300"/>
            </a:xfrm>
            <a:prstGeom prst="rect">
              <a:avLst/>
            </a:prstGeom>
            <a:solidFill>
              <a:srgbClr val="472F9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527125" y="4750300"/>
              <a:ext cx="4617000" cy="396300"/>
            </a:xfrm>
            <a:prstGeom prst="rect">
              <a:avLst/>
            </a:prstGeom>
            <a:solidFill>
              <a:srgbClr val="F5792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359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Case Study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Meenu SS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0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240798" y="742216"/>
            <a:ext cx="6320816" cy="2810473"/>
            <a:chOff x="1593000" y="1245060"/>
            <a:chExt cx="5957975" cy="3622677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1593000" y="3864521"/>
              <a:ext cx="5957975" cy="1003217"/>
              <a:chOff x="1593000" y="2322568"/>
              <a:chExt cx="5957975" cy="643500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Customer Segmentation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Lost Customers - Customers who did not generate revenue in the last Quarter 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Down-traders - Customers’ whose average revenue generated in last 2 quarters is  less than 20% or more than average revenue generated through first 5 Quarters 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1593001" y="3209687"/>
              <a:ext cx="5957974" cy="643500"/>
              <a:chOff x="1593001" y="2322568"/>
              <a:chExt cx="5957974" cy="6435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Data Wrangling</a:t>
                </a:r>
                <a:endParaRPr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1593001" y="2635397"/>
                <a:ext cx="309900" cy="32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Calculated percentage change in Average revenue per customer for last 2 Quarters &amp; first 5 Quarters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pct_change = (average revenue for last 2Q - average revenue for first5 Q)/average revenue for last 2Q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0" name="Google Shape;80;p14"/>
            <p:cNvGrpSpPr/>
            <p:nvPr/>
          </p:nvGrpSpPr>
          <p:grpSpPr>
            <a:xfrm>
              <a:off x="1593000" y="2554794"/>
              <a:ext cx="5957975" cy="643500"/>
              <a:chOff x="1593000" y="2322568"/>
              <a:chExt cx="5957975" cy="6435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Data Wrangling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Calculated revenue for first 5 Quarters,first 6 Quarters,last 2 Quarters and last Quarter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Calculated Average quarterly revenue for first 5 Quarters &amp; last 2 Quarters to identify downtraders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8" name="Google Shape;88;p14"/>
            <p:cNvGrpSpPr/>
            <p:nvPr/>
          </p:nvGrpSpPr>
          <p:grpSpPr>
            <a:xfrm>
              <a:off x="1593000" y="1899935"/>
              <a:ext cx="5957975" cy="643500"/>
              <a:chOff x="1593000" y="2322568"/>
              <a:chExt cx="5957975" cy="643500"/>
            </a:xfrm>
          </p:grpSpPr>
          <p:sp>
            <p:nvSpPr>
              <p:cNvPr id="89" name="Google Shape;89;p14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Data Aggregation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Aggregated data 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Defined Quarters - Q1 through Q4 (refer python codes)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Calculated quarterly revenue for each customer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6" name="Google Shape;96;p14"/>
            <p:cNvGrpSpPr/>
            <p:nvPr/>
          </p:nvGrpSpPr>
          <p:grpSpPr>
            <a:xfrm>
              <a:off x="1593000" y="1245060"/>
              <a:ext cx="5957975" cy="643519"/>
              <a:chOff x="1593000" y="2322568"/>
              <a:chExt cx="5957975" cy="643519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rot="-5400000">
                <a:off x="3501574" y="1934834"/>
                <a:ext cx="643356" cy="1419149"/>
              </a:xfrm>
              <a:prstGeom prst="flowChartOffpageConnector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solidFill>
                <a:srgbClr val="0C5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Exploratory Data Analysis</a:t>
                </a:r>
                <a:endParaRPr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0D5DDF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0E6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Univariate &amp; Bivariate Analysis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Got an overview of ‘how data looks like’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2762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C58D3"/>
                  </a:buClr>
                  <a:buSzPts val="750"/>
                  <a:buFont typeface="Roboto"/>
                  <a:buChar char="●"/>
                </a:pPr>
                <a:r>
                  <a:rPr lang="en" sz="75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Identified best performing countries in terms of revenue</a:t>
                </a:r>
                <a:endParaRPr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>
            <a:off x="668085" y="3552916"/>
            <a:ext cx="6893252" cy="1001543"/>
            <a:chOff x="1047907" y="2322568"/>
            <a:chExt cx="6503068" cy="643500"/>
          </a:xfrm>
        </p:grpSpPr>
        <p:sp>
          <p:nvSpPr>
            <p:cNvPr id="105" name="Google Shape;105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Customer Segmentation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750"/>
                <a:buFont typeface="Roboto"/>
                <a:buChar char="●"/>
              </a:pPr>
              <a:r>
                <a:rPr lang="en"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 the verge customers - Customers’ whose average revenue generated in last 2 quarters is  greater  than 20% or more than average revenue generated through first 5 Quarters </a:t>
              </a:r>
              <a:endParaRPr sz="75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750"/>
                <a:buFont typeface="Roboto"/>
                <a:buChar char="●"/>
              </a:pPr>
              <a:r>
                <a:rPr lang="en"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Newly Acquired - Customers acquired in the last 2 quarters</a:t>
              </a:r>
              <a:endParaRPr sz="75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6225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8D3"/>
                </a:buClr>
                <a:buSzPts val="750"/>
                <a:buFont typeface="Roboto"/>
                <a:buChar char="●"/>
              </a:pPr>
              <a:r>
                <a:rPr lang="en" sz="75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Growth Customers - Customers  whose average revenue for last 2 quarters grew over first 5 quarters </a:t>
              </a:r>
              <a:endParaRPr sz="75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47907" y="2322575"/>
              <a:ext cx="690000" cy="64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5" y="63625"/>
            <a:ext cx="91440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Country - Revenue</a:t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75" y="995775"/>
            <a:ext cx="6860125" cy="3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1738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Quarterly Revenue - Pct Change</a:t>
            </a:r>
            <a:endParaRPr sz="2880"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5233"/>
            <a:ext cx="9143998" cy="347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" y="1281750"/>
            <a:ext cx="8839201" cy="113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311700" y="0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 Stats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928275" y="3966325"/>
            <a:ext cx="3215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Down-traders - 413 (63.83%)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Lost Customer - 93 (14.37%)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Growth Customers - 71 (10.97%)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the verge Customers - 41 (6.31%)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Newly Acquired - 29 (4.48%)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475"/>
            <a:ext cx="8839204" cy="24471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311700" y="105850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Analysis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170950" y="3733025"/>
            <a:ext cx="29889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Lost Customers - Customers who did not generate revenue in the last Quarter 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Down-traders - Customers whose average revenue generated in last 2 quarters is  less than 20% or more than average revenue generated through first 5 Quarters 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991600" y="3716675"/>
            <a:ext cx="30000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 the verge customers - Customers’ whose average revenue generated in last 2 quarters is  greater  than 20% or more than average revenue generated through first 5 Quarters 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Newly Acquired - Customers acquired in the last 2 quarters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762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Growth Customers - Customers  whose average revenue for last 2 quarters grew over first 5 quarters </a:t>
            </a:r>
            <a:endParaRPr sz="7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75" y="838200"/>
            <a:ext cx="6601224" cy="37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>
            <a:spLocks noGrp="1"/>
          </p:cNvSpPr>
          <p:nvPr>
            <p:ph type="subTitle" idx="1"/>
          </p:nvPr>
        </p:nvSpPr>
        <p:spPr>
          <a:xfrm>
            <a:off x="311700" y="63625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Revenue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8A73-E2EC-457E-934A-3899B874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13" y="3850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Country Wise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8EDC-D189-43AF-8E53-EB2270CD7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15398-5F39-4435-9C06-CF4DAF6B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0" y="957764"/>
            <a:ext cx="8686800" cy="34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3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311700" y="63625"/>
            <a:ext cx="85206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969625" y="1150700"/>
            <a:ext cx="76239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●"/>
            </a:pPr>
            <a:r>
              <a:rPr lang="en" sz="135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Messaging(email) should be different for different segments</a:t>
            </a:r>
            <a:endParaRPr sz="13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●"/>
            </a:pPr>
            <a:r>
              <a:rPr lang="en" sz="135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Retarget lost customers through different  media channels.For ex: Display ads</a:t>
            </a:r>
            <a:endParaRPr sz="13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Roboto"/>
              <a:buChar char="●"/>
            </a:pPr>
            <a:r>
              <a:rPr lang="en" sz="135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Efforts to be made for customer loyalty  &amp; retention (Loyalty programs)</a:t>
            </a:r>
            <a:endParaRPr sz="13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On-screen Show (16:9)</PresentationFormat>
  <Paragraphs>55</Paragraphs>
  <Slides>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Medium</vt:lpstr>
      <vt:lpstr>Roboto Thin</vt:lpstr>
      <vt:lpstr>Arial</vt:lpstr>
      <vt:lpstr>Roboto</vt:lpstr>
      <vt:lpstr>Simple Light</vt:lpstr>
      <vt:lpstr>Case Study</vt:lpstr>
      <vt:lpstr>PowerPoint Presentation</vt:lpstr>
      <vt:lpstr>PowerPoint Presentation</vt:lpstr>
      <vt:lpstr>Quarterly Revenue - Pct Change</vt:lpstr>
      <vt:lpstr>PowerPoint Presentation</vt:lpstr>
      <vt:lpstr>PowerPoint Presentation</vt:lpstr>
      <vt:lpstr>PowerPoint Presentation</vt:lpstr>
      <vt:lpstr>Country Wise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cp:lastModifiedBy>meenu sudarsan</cp:lastModifiedBy>
  <cp:revision>1</cp:revision>
  <dcterms:modified xsi:type="dcterms:W3CDTF">2021-11-09T18:09:22Z</dcterms:modified>
</cp:coreProperties>
</file>