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64" r:id="rId3"/>
    <p:sldId id="265" r:id="rId4"/>
    <p:sldId id="266" r:id="rId5"/>
    <p:sldId id="267" r:id="rId6"/>
    <p:sldId id="268" r:id="rId7"/>
    <p:sldId id="269" r:id="rId8"/>
    <p:sldId id="271" r:id="rId9"/>
    <p:sldId id="270" r:id="rId10"/>
  </p:sldIdLst>
  <p:sldSz cx="9144000" cy="5143500" type="screen16x9"/>
  <p:notesSz cx="9144000" cy="51435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4" d="100"/>
          <a:sy n="84" d="100"/>
        </p:scale>
        <p:origin x="780" y="6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1594485"/>
            <a:ext cx="7772400" cy="1080135"/>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7/15/2024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600" b="1" i="0">
                <a:solidFill>
                  <a:schemeClr val="tx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7/15/2024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600" b="1" i="0">
                <a:solidFill>
                  <a:schemeClr val="tx1"/>
                </a:solidFill>
                <a:latin typeface="Arial"/>
                <a:cs typeface="Arial"/>
              </a:defRPr>
            </a:lvl1pPr>
          </a:lstStyle>
          <a:p>
            <a:endParaRPr/>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7/15/2024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600" b="1" i="0">
                <a:solidFill>
                  <a:schemeClr val="tx1"/>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7/15/2024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7/15/2024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0" y="4980917"/>
            <a:ext cx="9143999" cy="161090"/>
          </a:xfrm>
          <a:prstGeom prst="rect">
            <a:avLst/>
          </a:prstGeom>
        </p:spPr>
      </p:pic>
      <p:sp>
        <p:nvSpPr>
          <p:cNvPr id="2" name="Holder 2"/>
          <p:cNvSpPr>
            <a:spLocks noGrp="1"/>
          </p:cNvSpPr>
          <p:nvPr>
            <p:ph type="title"/>
          </p:nvPr>
        </p:nvSpPr>
        <p:spPr>
          <a:xfrm>
            <a:off x="241198" y="330834"/>
            <a:ext cx="8661603" cy="422275"/>
          </a:xfrm>
          <a:prstGeom prst="rect">
            <a:avLst/>
          </a:prstGeom>
        </p:spPr>
        <p:txBody>
          <a:bodyPr wrap="square" lIns="0" tIns="0" rIns="0" bIns="0">
            <a:spAutoFit/>
          </a:bodyPr>
          <a:lstStyle>
            <a:lvl1pPr>
              <a:defRPr sz="2600" b="1" i="0">
                <a:solidFill>
                  <a:schemeClr val="tx1"/>
                </a:solidFill>
                <a:latin typeface="Arial"/>
                <a:cs typeface="Arial"/>
              </a:defRPr>
            </a:lvl1pPr>
          </a:lstStyle>
          <a:p>
            <a:endParaRPr/>
          </a:p>
        </p:txBody>
      </p:sp>
      <p:sp>
        <p:nvSpPr>
          <p:cNvPr id="3" name="Holder 3"/>
          <p:cNvSpPr>
            <a:spLocks noGrp="1"/>
          </p:cNvSpPr>
          <p:nvPr>
            <p:ph type="body" idx="1"/>
          </p:nvPr>
        </p:nvSpPr>
        <p:spPr>
          <a:xfrm>
            <a:off x="457200" y="1183005"/>
            <a:ext cx="822960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3108960" y="4783455"/>
            <a:ext cx="2926080" cy="25717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7/15/2024</a:t>
            </a:fld>
            <a:endParaRPr lang="en-US"/>
          </a:p>
        </p:txBody>
      </p:sp>
      <p:sp>
        <p:nvSpPr>
          <p:cNvPr id="6" name="Holder 6"/>
          <p:cNvSpPr>
            <a:spLocks noGrp="1"/>
          </p:cNvSpPr>
          <p:nvPr>
            <p:ph type="sldNum" sz="quarter" idx="7"/>
          </p:nvPr>
        </p:nvSpPr>
        <p:spPr>
          <a:xfrm>
            <a:off x="6583680" y="4783455"/>
            <a:ext cx="2103120" cy="25717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04114" y="964579"/>
            <a:ext cx="8735772" cy="2452210"/>
          </a:xfrm>
          <a:prstGeom prst="rect">
            <a:avLst/>
          </a:prstGeom>
        </p:spPr>
        <p:txBody>
          <a:bodyPr vert="horz" wrap="square" lIns="0" tIns="13335" rIns="0" bIns="0" rtlCol="0">
            <a:spAutoFit/>
          </a:bodyPr>
          <a:lstStyle/>
          <a:p>
            <a:pPr indent="-6350">
              <a:lnSpc>
                <a:spcPct val="107000"/>
              </a:lnSpc>
              <a:spcAft>
                <a:spcPts val="400"/>
              </a:spcAft>
            </a:pPr>
            <a:r>
              <a:rPr lang="en-US" sz="1800" b="1" dirty="0">
                <a:solidFill>
                  <a:srgbClr val="000000"/>
                </a:solidFill>
                <a:effectLst/>
                <a:latin typeface="Arial" panose="020B0604020202020204" pitchFamily="34" charset="0"/>
                <a:ea typeface="Arial" panose="020B0604020202020204" pitchFamily="34" charset="0"/>
              </a:rPr>
              <a:t>	Title: Intel Product Sentiment Analysis</a:t>
            </a:r>
            <a:br>
              <a:rPr lang="en-US" sz="1800" b="1" dirty="0">
                <a:solidFill>
                  <a:srgbClr val="000000"/>
                </a:solidFill>
                <a:effectLst/>
                <a:latin typeface="Arial" panose="020B0604020202020204" pitchFamily="34" charset="0"/>
                <a:ea typeface="Arial" panose="020B0604020202020204" pitchFamily="34" charset="0"/>
              </a:rPr>
            </a:br>
            <a:r>
              <a:rPr lang="en-IN" sz="1800" dirty="0">
                <a:solidFill>
                  <a:srgbClr val="000000"/>
                </a:solidFill>
                <a:latin typeface="Arial" panose="020B0604020202020204" pitchFamily="34" charset="0"/>
                <a:ea typeface="Arial" panose="020B0604020202020204" pitchFamily="34" charset="0"/>
              </a:rPr>
              <a:t/>
            </a:r>
            <a:br>
              <a:rPr lang="en-IN" sz="1800" dirty="0">
                <a:solidFill>
                  <a:srgbClr val="000000"/>
                </a:solidFill>
                <a:latin typeface="Arial" panose="020B0604020202020204" pitchFamily="34" charset="0"/>
                <a:ea typeface="Arial" panose="020B0604020202020204" pitchFamily="34" charset="0"/>
              </a:rPr>
            </a:br>
            <a:r>
              <a:rPr lang="en-IN" sz="1800" dirty="0">
                <a:solidFill>
                  <a:srgbClr val="000000"/>
                </a:solidFill>
                <a:latin typeface="Arial" panose="020B0604020202020204" pitchFamily="34" charset="0"/>
                <a:ea typeface="Arial" panose="020B0604020202020204" pitchFamily="34" charset="0"/>
              </a:rPr>
              <a:t>              </a:t>
            </a:r>
            <a:r>
              <a:rPr lang="en-US" sz="1800" b="1" dirty="0">
                <a:solidFill>
                  <a:srgbClr val="000000"/>
                </a:solidFill>
                <a:effectLst/>
                <a:latin typeface="Arial" panose="020B0604020202020204" pitchFamily="34" charset="0"/>
                <a:ea typeface="Arial" panose="020B0604020202020204" pitchFamily="34" charset="0"/>
              </a:rPr>
              <a:t> Presenter: Km Meenu Tomar </a:t>
            </a:r>
            <a:r>
              <a:rPr lang="en-IN" sz="1800" dirty="0">
                <a:solidFill>
                  <a:srgbClr val="000000"/>
                </a:solidFill>
                <a:latin typeface="Arial" panose="020B0604020202020204" pitchFamily="34" charset="0"/>
                <a:ea typeface="Arial" panose="020B0604020202020204" pitchFamily="34" charset="0"/>
              </a:rPr>
              <a:t/>
            </a:r>
            <a:br>
              <a:rPr lang="en-IN" sz="1800" dirty="0">
                <a:solidFill>
                  <a:srgbClr val="000000"/>
                </a:solidFill>
                <a:latin typeface="Arial" panose="020B0604020202020204" pitchFamily="34" charset="0"/>
                <a:ea typeface="Arial" panose="020B0604020202020204" pitchFamily="34" charset="0"/>
              </a:rPr>
            </a:br>
            <a:r>
              <a:rPr lang="en-IN" sz="1800" dirty="0">
                <a:solidFill>
                  <a:srgbClr val="000000"/>
                </a:solidFill>
                <a:latin typeface="Arial" panose="020B0604020202020204" pitchFamily="34" charset="0"/>
                <a:ea typeface="Arial" panose="020B0604020202020204" pitchFamily="34" charset="0"/>
              </a:rPr>
              <a:t>              </a:t>
            </a:r>
            <a:r>
              <a:rPr lang="en-US" sz="1800" b="1" dirty="0">
                <a:solidFill>
                  <a:srgbClr val="000000"/>
                </a:solidFill>
                <a:effectLst/>
                <a:latin typeface="Arial" panose="020B0604020202020204" pitchFamily="34" charset="0"/>
                <a:ea typeface="Arial" panose="020B0604020202020204" pitchFamily="34" charset="0"/>
              </a:rPr>
              <a:t> Date – 15</a:t>
            </a:r>
            <a:r>
              <a:rPr lang="en-US" sz="1800" b="1" baseline="30000" dirty="0">
                <a:solidFill>
                  <a:srgbClr val="000000"/>
                </a:solidFill>
                <a:effectLst/>
                <a:latin typeface="Arial" panose="020B0604020202020204" pitchFamily="34" charset="0"/>
                <a:ea typeface="Arial" panose="020B0604020202020204" pitchFamily="34" charset="0"/>
              </a:rPr>
              <a:t>th</a:t>
            </a:r>
            <a:r>
              <a:rPr lang="en-US" sz="1800" b="1" dirty="0">
                <a:solidFill>
                  <a:srgbClr val="000000"/>
                </a:solidFill>
                <a:effectLst/>
                <a:latin typeface="Arial" panose="020B0604020202020204" pitchFamily="34" charset="0"/>
                <a:ea typeface="Arial" panose="020B0604020202020204" pitchFamily="34" charset="0"/>
              </a:rPr>
              <a:t> July 2024</a:t>
            </a:r>
            <a:r>
              <a:rPr lang="en-IN" sz="1800" b="1" dirty="0">
                <a:solidFill>
                  <a:srgbClr val="000000"/>
                </a:solidFill>
                <a:effectLst/>
                <a:latin typeface="Arial" panose="020B0604020202020204" pitchFamily="34" charset="0"/>
                <a:ea typeface="Arial" panose="020B0604020202020204" pitchFamily="34" charset="0"/>
              </a:rPr>
              <a:t/>
            </a:r>
            <a:br>
              <a:rPr lang="en-IN" sz="1800" b="1" dirty="0">
                <a:solidFill>
                  <a:srgbClr val="000000"/>
                </a:solidFill>
                <a:effectLst/>
                <a:latin typeface="Arial" panose="020B0604020202020204" pitchFamily="34" charset="0"/>
                <a:ea typeface="Arial" panose="020B0604020202020204" pitchFamily="34" charset="0"/>
              </a:rPr>
            </a:br>
            <a:r>
              <a:rPr lang="en-US" dirty="0"/>
              <a:t/>
            </a:r>
            <a:br>
              <a:rPr lang="en-US" dirty="0"/>
            </a:br>
            <a:r>
              <a:rPr lang="en-US" dirty="0"/>
              <a:t/>
            </a:r>
            <a:br>
              <a:rPr lang="en-US" dirty="0"/>
            </a:b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53991-95F3-B770-8C91-4CE4C82065A5}"/>
              </a:ext>
            </a:extLst>
          </p:cNvPr>
          <p:cNvSpPr>
            <a:spLocks noGrp="1"/>
          </p:cNvSpPr>
          <p:nvPr>
            <p:ph type="title"/>
          </p:nvPr>
        </p:nvSpPr>
        <p:spPr>
          <a:xfrm>
            <a:off x="241198" y="330834"/>
            <a:ext cx="8661603" cy="400110"/>
          </a:xfrm>
        </p:spPr>
        <p:txBody>
          <a:bodyPr/>
          <a:lstStyle/>
          <a:p>
            <a:r>
              <a:rPr lang="en-IN" dirty="0"/>
              <a:t>Problem</a:t>
            </a:r>
            <a:r>
              <a:rPr lang="en-IN" spc="-75" dirty="0"/>
              <a:t> </a:t>
            </a:r>
            <a:r>
              <a:rPr lang="en-IN" dirty="0"/>
              <a:t>Statement</a:t>
            </a:r>
          </a:p>
        </p:txBody>
      </p:sp>
      <p:sp>
        <p:nvSpPr>
          <p:cNvPr id="3" name="Text Placeholder 2">
            <a:extLst>
              <a:ext uri="{FF2B5EF4-FFF2-40B4-BE49-F238E27FC236}">
                <a16:creationId xmlns:a16="http://schemas.microsoft.com/office/drawing/2014/main" id="{BD442B9F-45EE-F349-6118-F846E881E3B0}"/>
              </a:ext>
            </a:extLst>
          </p:cNvPr>
          <p:cNvSpPr>
            <a:spLocks noGrp="1"/>
          </p:cNvSpPr>
          <p:nvPr>
            <p:ph type="body" idx="1"/>
          </p:nvPr>
        </p:nvSpPr>
        <p:spPr>
          <a:xfrm>
            <a:off x="304800" y="1183005"/>
            <a:ext cx="8382000" cy="3227037"/>
          </a:xfrm>
        </p:spPr>
        <p:txBody>
          <a:bodyPr/>
          <a:lstStyle/>
          <a:p>
            <a:r>
              <a:rPr lang="en-US" b="1" dirty="0"/>
              <a:t>Context</a:t>
            </a:r>
            <a:r>
              <a:rPr lang="en-US" dirty="0"/>
              <a:t>:</a:t>
            </a:r>
          </a:p>
          <a:p>
            <a:r>
              <a:rPr lang="en-US" dirty="0"/>
              <a:t>Amazon, Flipkart, other online websites </a:t>
            </a:r>
          </a:p>
          <a:p>
            <a:endParaRPr lang="en-US" dirty="0"/>
          </a:p>
          <a:p>
            <a:r>
              <a:rPr lang="en-US" b="1" dirty="0"/>
              <a:t>Problem</a:t>
            </a:r>
            <a:r>
              <a:rPr lang="en-US" dirty="0"/>
              <a:t>:</a:t>
            </a:r>
          </a:p>
          <a:p>
            <a:pPr marL="342900" lvl="0" indent="-342900">
              <a:lnSpc>
                <a:spcPct val="107000"/>
              </a:lnSpc>
              <a:spcAft>
                <a:spcPts val="400"/>
              </a:spcAft>
              <a:buFont typeface="Arial" panose="020B0604020202020204" pitchFamily="34" charset="0"/>
              <a:buChar char="•"/>
              <a:tabLst>
                <a:tab pos="457200" algn="l"/>
              </a:tabLst>
            </a:pPr>
            <a:r>
              <a:rPr lang="en-US" sz="1800" b="0" dirty="0">
                <a:solidFill>
                  <a:srgbClr val="000000"/>
                </a:solidFill>
                <a:effectLst/>
                <a:latin typeface="Arial" panose="020B0604020202020204" pitchFamily="34" charset="0"/>
                <a:ea typeface="Arial" panose="020B0604020202020204" pitchFamily="34" charset="0"/>
                <a:cs typeface="Times New Roman" panose="02020603050405020304" pitchFamily="18" charset="0"/>
              </a:rPr>
              <a:t>The primary challenge addressed in this project is the multilingual nature of the data. Reviews are written in various languages, necessitating additional preprocessing steps to ensure uniformity and accuracy in sentiment analysis.</a:t>
            </a:r>
            <a:endParaRPr lang="en-IN" sz="1800" b="1" dirty="0">
              <a:solidFill>
                <a:srgbClr val="000000"/>
              </a:solidFill>
              <a:effectLst/>
              <a:latin typeface="Arial" panose="020B0604020202020204" pitchFamily="34" charset="0"/>
              <a:ea typeface="Arial" panose="020B0604020202020204" pitchFamily="34" charset="0"/>
              <a:cs typeface="Times New Roman" panose="02020603050405020304" pitchFamily="18" charset="0"/>
            </a:endParaRPr>
          </a:p>
          <a:p>
            <a:pPr indent="-6350">
              <a:lnSpc>
                <a:spcPct val="107000"/>
              </a:lnSpc>
              <a:spcAft>
                <a:spcPts val="400"/>
              </a:spcAft>
            </a:pPr>
            <a:r>
              <a:rPr lang="en-US" sz="1800" b="1" dirty="0">
                <a:solidFill>
                  <a:srgbClr val="000000"/>
                </a:solidFill>
                <a:effectLst/>
                <a:latin typeface="Arial" panose="020B0604020202020204" pitchFamily="34" charset="0"/>
                <a:ea typeface="Arial" panose="020B0604020202020204" pitchFamily="34" charset="0"/>
              </a:rPr>
              <a:t> </a:t>
            </a:r>
            <a:endParaRPr lang="en-US" dirty="0"/>
          </a:p>
          <a:p>
            <a:r>
              <a:rPr lang="en-US" b="1" dirty="0"/>
              <a:t>Objective</a:t>
            </a:r>
            <a:r>
              <a:rPr lang="en-US" dirty="0"/>
              <a:t>:</a:t>
            </a:r>
          </a:p>
          <a:p>
            <a:r>
              <a:rPr lang="en-US" dirty="0"/>
              <a:t>Develop an automated system using machine learning to classify reviews.</a:t>
            </a:r>
          </a:p>
          <a:p>
            <a:endParaRPr lang="en-IN" dirty="0"/>
          </a:p>
        </p:txBody>
      </p:sp>
    </p:spTree>
    <p:extLst>
      <p:ext uri="{BB962C8B-B14F-4D97-AF65-F5344CB8AC3E}">
        <p14:creationId xmlns:p14="http://schemas.microsoft.com/office/powerpoint/2010/main" val="28914302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97D8EF-F5B5-0D1F-F8CF-9893713C7C66}"/>
              </a:ext>
            </a:extLst>
          </p:cNvPr>
          <p:cNvSpPr>
            <a:spLocks noGrp="1"/>
          </p:cNvSpPr>
          <p:nvPr>
            <p:ph type="title"/>
          </p:nvPr>
        </p:nvSpPr>
        <p:spPr>
          <a:xfrm>
            <a:off x="241198" y="330834"/>
            <a:ext cx="8661603" cy="400110"/>
          </a:xfrm>
        </p:spPr>
        <p:txBody>
          <a:bodyPr/>
          <a:lstStyle/>
          <a:p>
            <a:r>
              <a:rPr lang="en-IN" dirty="0"/>
              <a:t>Unique</a:t>
            </a:r>
            <a:r>
              <a:rPr lang="en-IN" spc="-30" dirty="0"/>
              <a:t> </a:t>
            </a:r>
            <a:r>
              <a:rPr lang="en-IN" dirty="0"/>
              <a:t>Idea</a:t>
            </a:r>
            <a:r>
              <a:rPr lang="en-IN" spc="-5" dirty="0"/>
              <a:t> Brief</a:t>
            </a:r>
            <a:r>
              <a:rPr lang="en-IN" spc="-10" dirty="0"/>
              <a:t> </a:t>
            </a:r>
            <a:r>
              <a:rPr lang="en-IN" dirty="0"/>
              <a:t>(Solution)</a:t>
            </a:r>
          </a:p>
        </p:txBody>
      </p:sp>
      <p:sp>
        <p:nvSpPr>
          <p:cNvPr id="3" name="Text Placeholder 2">
            <a:extLst>
              <a:ext uri="{FF2B5EF4-FFF2-40B4-BE49-F238E27FC236}">
                <a16:creationId xmlns:a16="http://schemas.microsoft.com/office/drawing/2014/main" id="{7819EFE5-C256-C9E0-05C6-08CCDD61DDB4}"/>
              </a:ext>
            </a:extLst>
          </p:cNvPr>
          <p:cNvSpPr>
            <a:spLocks noGrp="1"/>
          </p:cNvSpPr>
          <p:nvPr>
            <p:ph type="body" idx="1"/>
          </p:nvPr>
        </p:nvSpPr>
        <p:spPr>
          <a:xfrm>
            <a:off x="457200" y="1183005"/>
            <a:ext cx="8229600" cy="4303101"/>
          </a:xfrm>
        </p:spPr>
        <p:txBody>
          <a:bodyPr/>
          <a:lstStyle/>
          <a:p>
            <a:r>
              <a:rPr lang="en-US" b="1" dirty="0"/>
              <a:t>Solution</a:t>
            </a:r>
            <a:r>
              <a:rPr lang="en-US" dirty="0"/>
              <a:t>:</a:t>
            </a:r>
          </a:p>
          <a:p>
            <a:pPr>
              <a:buFont typeface="Arial" panose="020B0604020202020204" pitchFamily="34" charset="0"/>
              <a:buChar char="•"/>
            </a:pPr>
            <a:r>
              <a:rPr lang="en-US" sz="1800" b="0" dirty="0">
                <a:solidFill>
                  <a:srgbClr val="000000"/>
                </a:solidFill>
                <a:effectLst/>
                <a:latin typeface="Arial" panose="020B0604020202020204" pitchFamily="34" charset="0"/>
                <a:ea typeface="Arial" panose="020B0604020202020204" pitchFamily="34" charset="0"/>
                <a:cs typeface="Times New Roman" panose="02020603050405020304" pitchFamily="18" charset="0"/>
              </a:rPr>
              <a:t>This project utilizes natural language processing (NLP) techniques and machine learning models to analyze customer feedback on Intel i7 and i9 processors. The solution involves preprocessing steps such as language translation, punctuation removal, and data cleaning to prepare the data for sentiment analysis and classification.</a:t>
            </a:r>
            <a:endParaRPr lang="en-IN" sz="1800" b="1" dirty="0">
              <a:solidFill>
                <a:srgbClr val="000000"/>
              </a:solidFill>
              <a:effectLst/>
              <a:latin typeface="Arial" panose="020B0604020202020204" pitchFamily="34" charset="0"/>
              <a:ea typeface="Arial" panose="020B0604020202020204" pitchFamily="34" charset="0"/>
              <a:cs typeface="Times New Roman" panose="02020603050405020304" pitchFamily="18" charset="0"/>
            </a:endParaRPr>
          </a:p>
          <a:p>
            <a:pPr>
              <a:buFont typeface="Arial" panose="020B0604020202020204" pitchFamily="34" charset="0"/>
              <a:buChar char="•"/>
            </a:pPr>
            <a:endParaRPr lang="en-US" dirty="0"/>
          </a:p>
          <a:p>
            <a:pPr>
              <a:buFont typeface="Arial" panose="020B0604020202020204" pitchFamily="34" charset="0"/>
              <a:buChar char="•"/>
            </a:pPr>
            <a:endParaRPr lang="en-US" dirty="0"/>
          </a:p>
          <a:p>
            <a:r>
              <a:rPr lang="en-US" b="1" dirty="0"/>
              <a:t>Key Benefits</a:t>
            </a:r>
            <a:r>
              <a:rPr lang="en-US" dirty="0"/>
              <a:t>:</a:t>
            </a:r>
          </a:p>
          <a:p>
            <a:pPr>
              <a:buFont typeface="Arial" panose="020B0604020202020204" pitchFamily="34" charset="0"/>
              <a:buChar char="•"/>
            </a:pPr>
            <a:r>
              <a:rPr lang="en-US" b="1" dirty="0"/>
              <a:t>Efficiency</a:t>
            </a:r>
            <a:r>
              <a:rPr lang="en-US" dirty="0"/>
              <a:t>: Quickly identifies critical information, reducing the workload for responders.</a:t>
            </a:r>
          </a:p>
          <a:p>
            <a:pPr>
              <a:buFont typeface="Arial" panose="020B0604020202020204" pitchFamily="34" charset="0"/>
              <a:buChar char="•"/>
            </a:pPr>
            <a:r>
              <a:rPr lang="en-US" b="1" dirty="0"/>
              <a:t>Scalability</a:t>
            </a:r>
            <a:r>
              <a:rPr lang="en-US" dirty="0"/>
              <a:t>: Capable of handling large volumes of data.</a:t>
            </a:r>
          </a:p>
          <a:p>
            <a:pPr>
              <a:buFont typeface="Arial" panose="020B0604020202020204" pitchFamily="34" charset="0"/>
              <a:buChar char="•"/>
            </a:pPr>
            <a:r>
              <a:rPr lang="en-US" b="1" dirty="0"/>
              <a:t>Accuracy</a:t>
            </a:r>
            <a:r>
              <a:rPr lang="en-US" dirty="0"/>
              <a:t>: Ensemble learning provides robust classification performance.</a:t>
            </a:r>
          </a:p>
          <a:p>
            <a:pPr>
              <a:buFont typeface="Arial" panose="020B0604020202020204" pitchFamily="34" charset="0"/>
              <a:buChar char="•"/>
            </a:pPr>
            <a:r>
              <a:rPr lang="en-US" b="1" dirty="0" err="1"/>
              <a:t>Visual</a:t>
            </a:r>
            <a:r>
              <a:rPr lang="en-US" dirty="0" err="1"/>
              <a:t>:Diagram</a:t>
            </a:r>
            <a:r>
              <a:rPr lang="en-US" dirty="0"/>
              <a:t> showing a comparison between manual filtering and automated filtering using different models.</a:t>
            </a:r>
          </a:p>
          <a:p>
            <a:endParaRPr lang="en-IN" dirty="0"/>
          </a:p>
        </p:txBody>
      </p:sp>
    </p:spTree>
    <p:extLst>
      <p:ext uri="{BB962C8B-B14F-4D97-AF65-F5344CB8AC3E}">
        <p14:creationId xmlns:p14="http://schemas.microsoft.com/office/powerpoint/2010/main" val="7400949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1AF68B-132C-26BE-6B81-9934CFE98F63}"/>
              </a:ext>
            </a:extLst>
          </p:cNvPr>
          <p:cNvSpPr>
            <a:spLocks noGrp="1"/>
          </p:cNvSpPr>
          <p:nvPr>
            <p:ph type="title"/>
          </p:nvPr>
        </p:nvSpPr>
        <p:spPr>
          <a:xfrm>
            <a:off x="241198" y="330834"/>
            <a:ext cx="8661603" cy="400110"/>
          </a:xfrm>
        </p:spPr>
        <p:txBody>
          <a:bodyPr/>
          <a:lstStyle/>
          <a:p>
            <a:r>
              <a:rPr lang="en-IN" dirty="0"/>
              <a:t>Features</a:t>
            </a:r>
            <a:r>
              <a:rPr lang="en-IN" spc="-80" dirty="0"/>
              <a:t> </a:t>
            </a:r>
            <a:r>
              <a:rPr lang="en-IN" dirty="0"/>
              <a:t>Offered</a:t>
            </a:r>
          </a:p>
        </p:txBody>
      </p:sp>
      <p:sp>
        <p:nvSpPr>
          <p:cNvPr id="3" name="Text Placeholder 2">
            <a:extLst>
              <a:ext uri="{FF2B5EF4-FFF2-40B4-BE49-F238E27FC236}">
                <a16:creationId xmlns:a16="http://schemas.microsoft.com/office/drawing/2014/main" id="{A9812E0C-BA28-499E-F2B5-4850898A9AB3}"/>
              </a:ext>
            </a:extLst>
          </p:cNvPr>
          <p:cNvSpPr>
            <a:spLocks noGrp="1"/>
          </p:cNvSpPr>
          <p:nvPr>
            <p:ph type="body" idx="1"/>
          </p:nvPr>
        </p:nvSpPr>
        <p:spPr>
          <a:xfrm>
            <a:off x="457200" y="971551"/>
            <a:ext cx="8229600" cy="1944635"/>
          </a:xfrm>
        </p:spPr>
        <p:txBody>
          <a:bodyPr/>
          <a:lstStyle/>
          <a:p>
            <a:pPr marL="342900" lvl="0" indent="-342900">
              <a:lnSpc>
                <a:spcPct val="107000"/>
              </a:lnSpc>
              <a:spcAft>
                <a:spcPts val="400"/>
              </a:spcAft>
              <a:buFont typeface="Arial" panose="020B0604020202020204" pitchFamily="34" charset="0"/>
              <a:buChar char="•"/>
              <a:tabLst>
                <a:tab pos="457200" algn="l"/>
              </a:tabLst>
            </a:pPr>
            <a:r>
              <a:rPr lang="en-US" sz="1800" b="0" dirty="0">
                <a:solidFill>
                  <a:srgbClr val="000000"/>
                </a:solidFill>
                <a:effectLst/>
                <a:latin typeface="Arial" panose="020B0604020202020204" pitchFamily="34" charset="0"/>
                <a:ea typeface="Arial" panose="020B0604020202020204" pitchFamily="34" charset="0"/>
                <a:cs typeface="Times New Roman" panose="02020603050405020304" pitchFamily="18" charset="0"/>
              </a:rPr>
              <a:t>1. Sentiment classification (positive, negative, neutral)  </a:t>
            </a:r>
            <a:endParaRPr lang="en-IN" sz="1800" b="1" dirty="0">
              <a:solidFill>
                <a:srgbClr val="000000"/>
              </a:solidFill>
              <a:effectLst/>
              <a:latin typeface="Arial" panose="020B0604020202020204" pitchFamily="34" charset="0"/>
              <a:ea typeface="Arial" panose="020B0604020202020204" pitchFamily="34" charset="0"/>
              <a:cs typeface="Times New Roman" panose="02020603050405020304" pitchFamily="18" charset="0"/>
            </a:endParaRPr>
          </a:p>
          <a:p>
            <a:pPr marL="342900" lvl="0" indent="-342900">
              <a:lnSpc>
                <a:spcPct val="107000"/>
              </a:lnSpc>
              <a:spcAft>
                <a:spcPts val="400"/>
              </a:spcAft>
              <a:buFont typeface="Arial" panose="020B0604020202020204" pitchFamily="34" charset="0"/>
              <a:buChar char="•"/>
              <a:tabLst>
                <a:tab pos="457200" algn="l"/>
              </a:tabLst>
            </a:pPr>
            <a:r>
              <a:rPr lang="en-US" sz="1800" b="0" dirty="0">
                <a:solidFill>
                  <a:srgbClr val="000000"/>
                </a:solidFill>
                <a:effectLst/>
                <a:latin typeface="Arial" panose="020B0604020202020204" pitchFamily="34" charset="0"/>
                <a:ea typeface="Arial" panose="020B0604020202020204" pitchFamily="34" charset="0"/>
                <a:cs typeface="Times New Roman" panose="02020603050405020304" pitchFamily="18" charset="0"/>
              </a:rPr>
              <a:t>2. Language translation for multilingual data  </a:t>
            </a:r>
            <a:endParaRPr lang="en-IN" sz="1800" b="1" dirty="0">
              <a:solidFill>
                <a:srgbClr val="000000"/>
              </a:solidFill>
              <a:effectLst/>
              <a:latin typeface="Arial" panose="020B0604020202020204" pitchFamily="34" charset="0"/>
              <a:ea typeface="Arial" panose="020B0604020202020204" pitchFamily="34" charset="0"/>
              <a:cs typeface="Times New Roman" panose="02020603050405020304" pitchFamily="18" charset="0"/>
            </a:endParaRPr>
          </a:p>
          <a:p>
            <a:pPr marL="342900" lvl="0" indent="-342900">
              <a:lnSpc>
                <a:spcPct val="107000"/>
              </a:lnSpc>
              <a:spcAft>
                <a:spcPts val="400"/>
              </a:spcAft>
              <a:buFont typeface="Arial" panose="020B0604020202020204" pitchFamily="34" charset="0"/>
              <a:buChar char="•"/>
              <a:tabLst>
                <a:tab pos="457200" algn="l"/>
              </a:tabLst>
            </a:pPr>
            <a:r>
              <a:rPr lang="en-US" sz="1800" b="0" dirty="0">
                <a:solidFill>
                  <a:srgbClr val="000000"/>
                </a:solidFill>
                <a:effectLst/>
                <a:latin typeface="Arial" panose="020B0604020202020204" pitchFamily="34" charset="0"/>
                <a:ea typeface="Arial" panose="020B0604020202020204" pitchFamily="34" charset="0"/>
                <a:cs typeface="Times New Roman" panose="02020603050405020304" pitchFamily="18" charset="0"/>
              </a:rPr>
              <a:t>3. Data preprocessing including text cleaning and tokenization  </a:t>
            </a:r>
            <a:endParaRPr lang="en-IN" sz="1800" b="1" dirty="0">
              <a:solidFill>
                <a:srgbClr val="000000"/>
              </a:solidFill>
              <a:effectLst/>
              <a:latin typeface="Arial" panose="020B0604020202020204" pitchFamily="34" charset="0"/>
              <a:ea typeface="Arial" panose="020B0604020202020204" pitchFamily="34" charset="0"/>
              <a:cs typeface="Times New Roman" panose="02020603050405020304" pitchFamily="18" charset="0"/>
            </a:endParaRPr>
          </a:p>
          <a:p>
            <a:pPr marL="342900" lvl="0" indent="-342900">
              <a:lnSpc>
                <a:spcPct val="107000"/>
              </a:lnSpc>
              <a:spcAft>
                <a:spcPts val="400"/>
              </a:spcAft>
              <a:buFont typeface="Arial" panose="020B0604020202020204" pitchFamily="34" charset="0"/>
              <a:buChar char="•"/>
              <a:tabLst>
                <a:tab pos="457200" algn="l"/>
              </a:tabLst>
            </a:pPr>
            <a:r>
              <a:rPr lang="en-US" sz="1800" b="0" dirty="0">
                <a:solidFill>
                  <a:srgbClr val="000000"/>
                </a:solidFill>
                <a:effectLst/>
                <a:latin typeface="Arial" panose="020B0604020202020204" pitchFamily="34" charset="0"/>
                <a:ea typeface="Arial" panose="020B0604020202020204" pitchFamily="34" charset="0"/>
                <a:cs typeface="Times New Roman" panose="02020603050405020304" pitchFamily="18" charset="0"/>
              </a:rPr>
              <a:t>4. Machine learning models for sentiment prediction  </a:t>
            </a:r>
            <a:endParaRPr lang="en-IN" sz="1800" b="1" dirty="0">
              <a:solidFill>
                <a:srgbClr val="000000"/>
              </a:solidFill>
              <a:effectLst/>
              <a:latin typeface="Arial" panose="020B0604020202020204" pitchFamily="34" charset="0"/>
              <a:ea typeface="Arial" panose="020B0604020202020204" pitchFamily="34" charset="0"/>
              <a:cs typeface="Times New Roman" panose="02020603050405020304" pitchFamily="18" charset="0"/>
            </a:endParaRPr>
          </a:p>
          <a:p>
            <a:endParaRPr lang="en-US" dirty="0"/>
          </a:p>
          <a:p>
            <a:endParaRPr lang="en-IN" dirty="0"/>
          </a:p>
        </p:txBody>
      </p:sp>
    </p:spTree>
    <p:extLst>
      <p:ext uri="{BB962C8B-B14F-4D97-AF65-F5344CB8AC3E}">
        <p14:creationId xmlns:p14="http://schemas.microsoft.com/office/powerpoint/2010/main" val="7798752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71654-58A9-A040-EDF4-274FE332F72C}"/>
              </a:ext>
            </a:extLst>
          </p:cNvPr>
          <p:cNvSpPr>
            <a:spLocks noGrp="1"/>
          </p:cNvSpPr>
          <p:nvPr>
            <p:ph type="title"/>
          </p:nvPr>
        </p:nvSpPr>
        <p:spPr>
          <a:xfrm>
            <a:off x="241198" y="330834"/>
            <a:ext cx="8661603" cy="400110"/>
          </a:xfrm>
        </p:spPr>
        <p:txBody>
          <a:bodyPr/>
          <a:lstStyle/>
          <a:p>
            <a:r>
              <a:rPr lang="en-IN" dirty="0"/>
              <a:t>Process</a:t>
            </a:r>
            <a:r>
              <a:rPr lang="en-IN" spc="-365" dirty="0"/>
              <a:t> </a:t>
            </a:r>
            <a:r>
              <a:rPr lang="en-IN" dirty="0"/>
              <a:t>f</a:t>
            </a:r>
            <a:r>
              <a:rPr lang="en-IN" spc="-10" dirty="0"/>
              <a:t>l</a:t>
            </a:r>
            <a:r>
              <a:rPr lang="en-IN" dirty="0"/>
              <a:t>ow</a:t>
            </a:r>
          </a:p>
        </p:txBody>
      </p:sp>
      <p:sp>
        <p:nvSpPr>
          <p:cNvPr id="3" name="Text Placeholder 2">
            <a:extLst>
              <a:ext uri="{FF2B5EF4-FFF2-40B4-BE49-F238E27FC236}">
                <a16:creationId xmlns:a16="http://schemas.microsoft.com/office/drawing/2014/main" id="{4DBF664A-9942-AD39-A6F8-8724EA506F2E}"/>
              </a:ext>
            </a:extLst>
          </p:cNvPr>
          <p:cNvSpPr>
            <a:spLocks noGrp="1"/>
          </p:cNvSpPr>
          <p:nvPr>
            <p:ph type="body" idx="1"/>
          </p:nvPr>
        </p:nvSpPr>
        <p:spPr>
          <a:xfrm>
            <a:off x="457200" y="819151"/>
            <a:ext cx="8229600" cy="3403817"/>
          </a:xfrm>
        </p:spPr>
        <p:txBody>
          <a:bodyPr/>
          <a:lstStyle/>
          <a:p>
            <a:pPr marL="342900" lvl="0" indent="-342900">
              <a:lnSpc>
                <a:spcPct val="107000"/>
              </a:lnSpc>
              <a:spcAft>
                <a:spcPts val="400"/>
              </a:spcAft>
              <a:buFont typeface="Arial" panose="020B0604020202020204" pitchFamily="34" charset="0"/>
              <a:buChar char="•"/>
              <a:tabLst>
                <a:tab pos="457200" algn="l"/>
              </a:tabLst>
            </a:pPr>
            <a:r>
              <a:rPr lang="en-US" sz="1800" b="0" dirty="0">
                <a:solidFill>
                  <a:srgbClr val="000000"/>
                </a:solidFill>
                <a:effectLst/>
                <a:latin typeface="Arial" panose="020B0604020202020204" pitchFamily="34" charset="0"/>
                <a:ea typeface="Arial" panose="020B0604020202020204" pitchFamily="34" charset="0"/>
                <a:cs typeface="Times New Roman" panose="02020603050405020304" pitchFamily="18" charset="0"/>
              </a:rPr>
              <a:t>1. Data Exploration: Source data from Kaggle  </a:t>
            </a:r>
            <a:endParaRPr lang="en-IN" sz="1800" b="1" dirty="0">
              <a:solidFill>
                <a:srgbClr val="000000"/>
              </a:solidFill>
              <a:effectLst/>
              <a:latin typeface="Arial" panose="020B0604020202020204" pitchFamily="34" charset="0"/>
              <a:ea typeface="Arial" panose="020B0604020202020204" pitchFamily="34" charset="0"/>
              <a:cs typeface="Times New Roman" panose="02020603050405020304" pitchFamily="18" charset="0"/>
            </a:endParaRPr>
          </a:p>
          <a:p>
            <a:pPr marL="342900" lvl="0" indent="-342900">
              <a:lnSpc>
                <a:spcPct val="107000"/>
              </a:lnSpc>
              <a:spcAft>
                <a:spcPts val="400"/>
              </a:spcAft>
              <a:buFont typeface="Arial" panose="020B0604020202020204" pitchFamily="34" charset="0"/>
              <a:buChar char="•"/>
              <a:tabLst>
                <a:tab pos="457200" algn="l"/>
              </a:tabLst>
            </a:pPr>
            <a:r>
              <a:rPr lang="en-US" sz="1800" b="0" dirty="0">
                <a:solidFill>
                  <a:srgbClr val="000000"/>
                </a:solidFill>
                <a:effectLst/>
                <a:latin typeface="Arial" panose="020B0604020202020204" pitchFamily="34" charset="0"/>
                <a:ea typeface="Arial" panose="020B0604020202020204" pitchFamily="34" charset="0"/>
                <a:cs typeface="Times New Roman" panose="02020603050405020304" pitchFamily="18" charset="0"/>
              </a:rPr>
              <a:t>2. Data Cleaning: Handle missing values, correct inconsistencies  </a:t>
            </a:r>
            <a:endParaRPr lang="en-IN" sz="1800" b="1" dirty="0">
              <a:solidFill>
                <a:srgbClr val="000000"/>
              </a:solidFill>
              <a:effectLst/>
              <a:latin typeface="Arial" panose="020B0604020202020204" pitchFamily="34" charset="0"/>
              <a:ea typeface="Arial" panose="020B0604020202020204" pitchFamily="34" charset="0"/>
              <a:cs typeface="Times New Roman" panose="02020603050405020304" pitchFamily="18" charset="0"/>
            </a:endParaRPr>
          </a:p>
          <a:p>
            <a:pPr marL="342900" lvl="0" indent="-342900">
              <a:lnSpc>
                <a:spcPct val="107000"/>
              </a:lnSpc>
              <a:spcAft>
                <a:spcPts val="400"/>
              </a:spcAft>
              <a:buFont typeface="Arial" panose="020B0604020202020204" pitchFamily="34" charset="0"/>
              <a:buChar char="•"/>
              <a:tabLst>
                <a:tab pos="457200" algn="l"/>
              </a:tabLst>
            </a:pPr>
            <a:r>
              <a:rPr lang="en-US" sz="1800" b="0" dirty="0">
                <a:solidFill>
                  <a:srgbClr val="000000"/>
                </a:solidFill>
                <a:effectLst/>
                <a:latin typeface="Arial" panose="020B0604020202020204" pitchFamily="34" charset="0"/>
                <a:ea typeface="Arial" panose="020B0604020202020204" pitchFamily="34" charset="0"/>
                <a:cs typeface="Times New Roman" panose="02020603050405020304" pitchFamily="18" charset="0"/>
              </a:rPr>
              <a:t>3. Language Translation: Translate reviews to a single language  </a:t>
            </a:r>
            <a:endParaRPr lang="en-IN" sz="1800" b="1" dirty="0">
              <a:solidFill>
                <a:srgbClr val="000000"/>
              </a:solidFill>
              <a:effectLst/>
              <a:latin typeface="Arial" panose="020B0604020202020204" pitchFamily="34" charset="0"/>
              <a:ea typeface="Arial" panose="020B0604020202020204" pitchFamily="34" charset="0"/>
              <a:cs typeface="Times New Roman" panose="02020603050405020304" pitchFamily="18" charset="0"/>
            </a:endParaRPr>
          </a:p>
          <a:p>
            <a:pPr marL="342900" lvl="0" indent="-342900">
              <a:lnSpc>
                <a:spcPct val="107000"/>
              </a:lnSpc>
              <a:spcAft>
                <a:spcPts val="400"/>
              </a:spcAft>
              <a:buFont typeface="Arial" panose="020B0604020202020204" pitchFamily="34" charset="0"/>
              <a:buChar char="•"/>
              <a:tabLst>
                <a:tab pos="457200" algn="l"/>
              </a:tabLst>
            </a:pPr>
            <a:r>
              <a:rPr lang="en-US" sz="1800" b="0" dirty="0">
                <a:solidFill>
                  <a:srgbClr val="000000"/>
                </a:solidFill>
                <a:effectLst/>
                <a:latin typeface="Arial" panose="020B0604020202020204" pitchFamily="34" charset="0"/>
                <a:ea typeface="Arial" panose="020B0604020202020204" pitchFamily="34" charset="0"/>
                <a:cs typeface="Times New Roman" panose="02020603050405020304" pitchFamily="18" charset="0"/>
              </a:rPr>
              <a:t>4. Punctuation Removal: Clean text data  </a:t>
            </a:r>
            <a:endParaRPr lang="en-IN" sz="1800" b="1" dirty="0">
              <a:solidFill>
                <a:srgbClr val="000000"/>
              </a:solidFill>
              <a:effectLst/>
              <a:latin typeface="Arial" panose="020B0604020202020204" pitchFamily="34" charset="0"/>
              <a:ea typeface="Arial" panose="020B0604020202020204" pitchFamily="34" charset="0"/>
              <a:cs typeface="Times New Roman" panose="02020603050405020304" pitchFamily="18" charset="0"/>
            </a:endParaRPr>
          </a:p>
          <a:p>
            <a:pPr marL="342900" lvl="0" indent="-342900">
              <a:lnSpc>
                <a:spcPct val="107000"/>
              </a:lnSpc>
              <a:spcAft>
                <a:spcPts val="400"/>
              </a:spcAft>
              <a:buFont typeface="Arial" panose="020B0604020202020204" pitchFamily="34" charset="0"/>
              <a:buChar char="•"/>
              <a:tabLst>
                <a:tab pos="457200" algn="l"/>
              </a:tabLst>
            </a:pPr>
            <a:r>
              <a:rPr lang="en-US" sz="1800" b="0" dirty="0">
                <a:solidFill>
                  <a:srgbClr val="000000"/>
                </a:solidFill>
                <a:effectLst/>
                <a:latin typeface="Arial" panose="020B0604020202020204" pitchFamily="34" charset="0"/>
                <a:ea typeface="Arial" panose="020B0604020202020204" pitchFamily="34" charset="0"/>
                <a:cs typeface="Times New Roman" panose="02020603050405020304" pitchFamily="18" charset="0"/>
              </a:rPr>
              <a:t>5. Duplicate Records Removal: Ensure unique reviews  </a:t>
            </a:r>
            <a:endParaRPr lang="en-IN" sz="1800" b="1" dirty="0">
              <a:solidFill>
                <a:srgbClr val="000000"/>
              </a:solidFill>
              <a:effectLst/>
              <a:latin typeface="Arial" panose="020B0604020202020204" pitchFamily="34" charset="0"/>
              <a:ea typeface="Arial" panose="020B0604020202020204" pitchFamily="34" charset="0"/>
              <a:cs typeface="Times New Roman" panose="02020603050405020304" pitchFamily="18" charset="0"/>
            </a:endParaRPr>
          </a:p>
          <a:p>
            <a:pPr marL="342900" lvl="0" indent="-342900">
              <a:lnSpc>
                <a:spcPct val="107000"/>
              </a:lnSpc>
              <a:spcAft>
                <a:spcPts val="400"/>
              </a:spcAft>
              <a:buFont typeface="Arial" panose="020B0604020202020204" pitchFamily="34" charset="0"/>
              <a:buChar char="•"/>
              <a:tabLst>
                <a:tab pos="457200" algn="l"/>
              </a:tabLst>
            </a:pPr>
            <a:r>
              <a:rPr lang="en-US" sz="1800" b="0" dirty="0">
                <a:solidFill>
                  <a:srgbClr val="000000"/>
                </a:solidFill>
                <a:effectLst/>
                <a:latin typeface="Arial" panose="020B0604020202020204" pitchFamily="34" charset="0"/>
                <a:ea typeface="Arial" panose="020B0604020202020204" pitchFamily="34" charset="0"/>
                <a:cs typeface="Times New Roman" panose="02020603050405020304" pitchFamily="18" charset="0"/>
              </a:rPr>
              <a:t>6. Dropping Unwanted Columns: Streamline dataset  </a:t>
            </a:r>
            <a:endParaRPr lang="en-IN" sz="1800" b="1" dirty="0">
              <a:solidFill>
                <a:srgbClr val="000000"/>
              </a:solidFill>
              <a:effectLst/>
              <a:latin typeface="Arial" panose="020B0604020202020204" pitchFamily="34" charset="0"/>
              <a:ea typeface="Arial" panose="020B0604020202020204" pitchFamily="34" charset="0"/>
              <a:cs typeface="Times New Roman" panose="02020603050405020304" pitchFamily="18" charset="0"/>
            </a:endParaRPr>
          </a:p>
          <a:p>
            <a:pPr marL="342900" lvl="0" indent="-342900">
              <a:lnSpc>
                <a:spcPct val="107000"/>
              </a:lnSpc>
              <a:spcAft>
                <a:spcPts val="400"/>
              </a:spcAft>
              <a:buFont typeface="Arial" panose="020B0604020202020204" pitchFamily="34" charset="0"/>
              <a:buChar char="•"/>
              <a:tabLst>
                <a:tab pos="457200" algn="l"/>
              </a:tabLst>
            </a:pPr>
            <a:r>
              <a:rPr lang="en-US" sz="1800" b="0" dirty="0">
                <a:solidFill>
                  <a:srgbClr val="000000"/>
                </a:solidFill>
                <a:effectLst/>
                <a:latin typeface="Arial" panose="020B0604020202020204" pitchFamily="34" charset="0"/>
                <a:ea typeface="Arial" panose="020B0604020202020204" pitchFamily="34" charset="0"/>
                <a:cs typeface="Times New Roman" panose="02020603050405020304" pitchFamily="18" charset="0"/>
              </a:rPr>
              <a:t>7. Sentiment Analysis: Classify sentiments using NLP  </a:t>
            </a:r>
            <a:endParaRPr lang="en-IN" sz="1800" b="1" dirty="0">
              <a:solidFill>
                <a:srgbClr val="000000"/>
              </a:solidFill>
              <a:effectLst/>
              <a:latin typeface="Arial" panose="020B0604020202020204" pitchFamily="34" charset="0"/>
              <a:ea typeface="Arial" panose="020B0604020202020204" pitchFamily="34" charset="0"/>
              <a:cs typeface="Times New Roman" panose="02020603050405020304" pitchFamily="18" charset="0"/>
            </a:endParaRPr>
          </a:p>
          <a:p>
            <a:pPr marL="342900" lvl="0" indent="-342900">
              <a:lnSpc>
                <a:spcPct val="107000"/>
              </a:lnSpc>
              <a:spcAft>
                <a:spcPts val="400"/>
              </a:spcAft>
              <a:buFont typeface="Arial" panose="020B0604020202020204" pitchFamily="34" charset="0"/>
              <a:buChar char="•"/>
              <a:tabLst>
                <a:tab pos="457200" algn="l"/>
              </a:tabLst>
            </a:pPr>
            <a:r>
              <a:rPr lang="en-US" sz="1800" b="0" dirty="0">
                <a:solidFill>
                  <a:srgbClr val="000000"/>
                </a:solidFill>
                <a:effectLst/>
                <a:latin typeface="Arial" panose="020B0604020202020204" pitchFamily="34" charset="0"/>
                <a:ea typeface="Arial" panose="020B0604020202020204" pitchFamily="34" charset="0"/>
                <a:cs typeface="Times New Roman" panose="02020603050405020304" pitchFamily="18" charset="0"/>
              </a:rPr>
              <a:t>8. Data Classification: Categorize sentiments  </a:t>
            </a:r>
            <a:endParaRPr lang="en-IN" sz="1800" b="1" dirty="0">
              <a:solidFill>
                <a:srgbClr val="000000"/>
              </a:solidFill>
              <a:effectLst/>
              <a:latin typeface="Arial" panose="020B0604020202020204" pitchFamily="34" charset="0"/>
              <a:ea typeface="Arial" panose="020B0604020202020204" pitchFamily="34" charset="0"/>
              <a:cs typeface="Times New Roman" panose="02020603050405020304" pitchFamily="18" charset="0"/>
            </a:endParaRPr>
          </a:p>
          <a:p>
            <a:pPr marL="342900" lvl="0" indent="-342900">
              <a:lnSpc>
                <a:spcPct val="107000"/>
              </a:lnSpc>
              <a:spcAft>
                <a:spcPts val="400"/>
              </a:spcAft>
              <a:buFont typeface="Arial" panose="020B0604020202020204" pitchFamily="34" charset="0"/>
              <a:buChar char="•"/>
              <a:tabLst>
                <a:tab pos="457200" algn="l"/>
              </a:tabLst>
            </a:pPr>
            <a:r>
              <a:rPr lang="en-US" sz="1800" b="0" dirty="0">
                <a:solidFill>
                  <a:srgbClr val="000000"/>
                </a:solidFill>
                <a:effectLst/>
                <a:latin typeface="Arial" panose="020B0604020202020204" pitchFamily="34" charset="0"/>
                <a:ea typeface="Arial" panose="020B0604020202020204" pitchFamily="34" charset="0"/>
                <a:cs typeface="Times New Roman" panose="02020603050405020304" pitchFamily="18" charset="0"/>
              </a:rPr>
              <a:t>9. Data Analysis: Identify trends and patterns  </a:t>
            </a:r>
            <a:endParaRPr lang="en-IN" sz="1800" b="1" dirty="0">
              <a:solidFill>
                <a:srgbClr val="000000"/>
              </a:solidFill>
              <a:effectLst/>
              <a:latin typeface="Arial" panose="020B0604020202020204" pitchFamily="34" charset="0"/>
              <a:ea typeface="Arial" panose="020B0604020202020204" pitchFamily="34" charset="0"/>
              <a:cs typeface="Times New Roman" panose="02020603050405020304" pitchFamily="18" charset="0"/>
            </a:endParaRPr>
          </a:p>
          <a:p>
            <a:pPr marL="342900" lvl="0" indent="-342900">
              <a:lnSpc>
                <a:spcPct val="107000"/>
              </a:lnSpc>
              <a:spcAft>
                <a:spcPts val="400"/>
              </a:spcAft>
              <a:buFont typeface="Arial" panose="020B0604020202020204" pitchFamily="34" charset="0"/>
              <a:buChar char="•"/>
              <a:tabLst>
                <a:tab pos="457200" algn="l"/>
              </a:tabLst>
            </a:pPr>
            <a:r>
              <a:rPr lang="en-US" sz="1800" b="0" dirty="0">
                <a:solidFill>
                  <a:srgbClr val="000000"/>
                </a:solidFill>
                <a:effectLst/>
                <a:latin typeface="Arial" panose="020B0604020202020204" pitchFamily="34" charset="0"/>
                <a:ea typeface="Arial" panose="020B0604020202020204" pitchFamily="34" charset="0"/>
                <a:cs typeface="Times New Roman" panose="02020603050405020304" pitchFamily="18" charset="0"/>
              </a:rPr>
              <a:t>10. Sentiment Prediction: Predict sentiments of new reviews  </a:t>
            </a:r>
            <a:endParaRPr lang="en-IN" sz="1800" b="1" dirty="0">
              <a:solidFill>
                <a:srgbClr val="000000"/>
              </a:solidFill>
              <a:effectLst/>
              <a:latin typeface="Arial" panose="020B0604020202020204" pitchFamily="34" charset="0"/>
              <a:ea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18193314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B5A7-7838-BF43-6F92-131D59905E58}"/>
              </a:ext>
            </a:extLst>
          </p:cNvPr>
          <p:cNvSpPr>
            <a:spLocks noGrp="1"/>
          </p:cNvSpPr>
          <p:nvPr>
            <p:ph type="title"/>
          </p:nvPr>
        </p:nvSpPr>
        <p:spPr>
          <a:xfrm>
            <a:off x="241198" y="330834"/>
            <a:ext cx="8661603" cy="400110"/>
          </a:xfrm>
        </p:spPr>
        <p:txBody>
          <a:bodyPr/>
          <a:lstStyle/>
          <a:p>
            <a:r>
              <a:rPr lang="en-IN" dirty="0"/>
              <a:t>Architecture</a:t>
            </a:r>
            <a:r>
              <a:rPr lang="en-IN" spc="-70" dirty="0"/>
              <a:t> </a:t>
            </a:r>
            <a:r>
              <a:rPr lang="en-IN" dirty="0"/>
              <a:t>Diagram</a:t>
            </a:r>
          </a:p>
        </p:txBody>
      </p:sp>
      <p:sp>
        <p:nvSpPr>
          <p:cNvPr id="3" name="Text Placeholder 2">
            <a:extLst>
              <a:ext uri="{FF2B5EF4-FFF2-40B4-BE49-F238E27FC236}">
                <a16:creationId xmlns:a16="http://schemas.microsoft.com/office/drawing/2014/main" id="{76832892-D296-B330-92F8-FC8FF6BEE23F}"/>
              </a:ext>
            </a:extLst>
          </p:cNvPr>
          <p:cNvSpPr>
            <a:spLocks noGrp="1"/>
          </p:cNvSpPr>
          <p:nvPr>
            <p:ph type="body" idx="1"/>
          </p:nvPr>
        </p:nvSpPr>
        <p:spPr>
          <a:xfrm>
            <a:off x="457200" y="1183004"/>
            <a:ext cx="8229600" cy="2309543"/>
          </a:xfrm>
        </p:spPr>
        <p:txBody>
          <a:bodyPr/>
          <a:lstStyle/>
          <a:p>
            <a:pPr marL="342900" lvl="0" indent="-342900">
              <a:lnSpc>
                <a:spcPct val="107000"/>
              </a:lnSpc>
              <a:spcAft>
                <a:spcPts val="400"/>
              </a:spcAft>
              <a:buFont typeface="Arial" panose="020B0604020202020204" pitchFamily="34" charset="0"/>
              <a:buChar char="•"/>
              <a:tabLst>
                <a:tab pos="457200" algn="l"/>
              </a:tabLst>
            </a:pPr>
            <a:r>
              <a:rPr lang="en-US" sz="1800" b="0" dirty="0">
                <a:solidFill>
                  <a:srgbClr val="000000"/>
                </a:solidFill>
                <a:effectLst/>
                <a:latin typeface="Arial" panose="020B0604020202020204" pitchFamily="34" charset="0"/>
                <a:ea typeface="Arial" panose="020B0604020202020204" pitchFamily="34" charset="0"/>
                <a:cs typeface="Times New Roman" panose="02020603050405020304" pitchFamily="18" charset="0"/>
              </a:rPr>
              <a:t>Heat Map : for checking the multicollinearity correlation</a:t>
            </a:r>
            <a:endParaRPr lang="en-IN" sz="1800" b="1" dirty="0">
              <a:solidFill>
                <a:srgbClr val="000000"/>
              </a:solidFill>
              <a:effectLst/>
              <a:latin typeface="Arial" panose="020B0604020202020204" pitchFamily="34" charset="0"/>
              <a:ea typeface="Arial" panose="020B0604020202020204" pitchFamily="34" charset="0"/>
              <a:cs typeface="Times New Roman" panose="02020603050405020304" pitchFamily="18" charset="0"/>
            </a:endParaRPr>
          </a:p>
          <a:p>
            <a:pPr marL="342900" lvl="0" indent="-342900">
              <a:lnSpc>
                <a:spcPct val="107000"/>
              </a:lnSpc>
              <a:spcAft>
                <a:spcPts val="400"/>
              </a:spcAft>
              <a:buFont typeface="Arial" panose="020B0604020202020204" pitchFamily="34" charset="0"/>
              <a:buChar char="•"/>
              <a:tabLst>
                <a:tab pos="457200" algn="l"/>
              </a:tabLst>
            </a:pPr>
            <a:r>
              <a:rPr lang="en-US" sz="1800" b="0" dirty="0">
                <a:solidFill>
                  <a:srgbClr val="000000"/>
                </a:solidFill>
                <a:effectLst/>
                <a:latin typeface="Arial" panose="020B0604020202020204" pitchFamily="34" charset="0"/>
                <a:ea typeface="Arial" panose="020B0604020202020204" pitchFamily="34" charset="0"/>
                <a:cs typeface="Times New Roman" panose="02020603050405020304" pitchFamily="18" charset="0"/>
              </a:rPr>
              <a:t>Scatter plot : for checking how data is scattered</a:t>
            </a:r>
            <a:endParaRPr lang="en-IN" sz="1800" b="1" dirty="0">
              <a:solidFill>
                <a:srgbClr val="000000"/>
              </a:solidFill>
              <a:effectLst/>
              <a:latin typeface="Arial" panose="020B0604020202020204" pitchFamily="34" charset="0"/>
              <a:ea typeface="Arial" panose="020B0604020202020204" pitchFamily="34" charset="0"/>
              <a:cs typeface="Times New Roman" panose="02020603050405020304" pitchFamily="18" charset="0"/>
            </a:endParaRPr>
          </a:p>
          <a:p>
            <a:pPr marL="342900" lvl="0" indent="-342900">
              <a:lnSpc>
                <a:spcPct val="107000"/>
              </a:lnSpc>
              <a:spcAft>
                <a:spcPts val="400"/>
              </a:spcAft>
              <a:buFont typeface="Arial" panose="020B0604020202020204" pitchFamily="34" charset="0"/>
              <a:buChar char="•"/>
              <a:tabLst>
                <a:tab pos="457200" algn="l"/>
              </a:tabLst>
            </a:pPr>
            <a:r>
              <a:rPr lang="en-US" sz="1800" b="0" dirty="0">
                <a:solidFill>
                  <a:srgbClr val="000000"/>
                </a:solidFill>
                <a:effectLst/>
                <a:latin typeface="Arial" panose="020B0604020202020204" pitchFamily="34" charset="0"/>
                <a:ea typeface="Arial" panose="020B0604020202020204" pitchFamily="34" charset="0"/>
                <a:cs typeface="Times New Roman" panose="02020603050405020304" pitchFamily="18" charset="0"/>
              </a:rPr>
              <a:t>Line plot : for checking how data is lying</a:t>
            </a:r>
          </a:p>
          <a:p>
            <a:pPr marL="342900" lvl="0" indent="-342900">
              <a:lnSpc>
                <a:spcPct val="107000"/>
              </a:lnSpc>
              <a:spcAft>
                <a:spcPts val="400"/>
              </a:spcAft>
              <a:buFont typeface="Arial" panose="020B0604020202020204" pitchFamily="34" charset="0"/>
              <a:buChar char="•"/>
              <a:tabLst>
                <a:tab pos="457200" algn="l"/>
              </a:tabLst>
            </a:pPr>
            <a:r>
              <a:rPr lang="en-US" dirty="0">
                <a:solidFill>
                  <a:srgbClr val="000000"/>
                </a:solidFill>
                <a:latin typeface="Arial" panose="020B0604020202020204" pitchFamily="34" charset="0"/>
                <a:ea typeface="Arial" panose="020B0604020202020204" pitchFamily="34" charset="0"/>
                <a:cs typeface="Times New Roman" panose="02020603050405020304" pitchFamily="18" charset="0"/>
              </a:rPr>
              <a:t>Confusion Matrix: to evaluate performance of the model</a:t>
            </a:r>
          </a:p>
          <a:p>
            <a:pPr marL="342900" lvl="0" indent="-342900">
              <a:lnSpc>
                <a:spcPct val="107000"/>
              </a:lnSpc>
              <a:spcAft>
                <a:spcPts val="400"/>
              </a:spcAft>
              <a:buFont typeface="Arial" panose="020B0604020202020204" pitchFamily="34" charset="0"/>
              <a:buChar char="•"/>
              <a:tabLst>
                <a:tab pos="457200" algn="l"/>
              </a:tabLst>
            </a:pPr>
            <a:r>
              <a:rPr lang="en-US" dirty="0">
                <a:solidFill>
                  <a:srgbClr val="000000"/>
                </a:solidFill>
                <a:latin typeface="Arial" panose="020B0604020202020204" pitchFamily="34" charset="0"/>
                <a:ea typeface="Arial" panose="020B0604020202020204" pitchFamily="34" charset="0"/>
                <a:cs typeface="Times New Roman" panose="02020603050405020304" pitchFamily="18" charset="0"/>
              </a:rPr>
              <a:t>Histogram: for comparative analysis and Sentiment distribution</a:t>
            </a:r>
          </a:p>
          <a:p>
            <a:pPr marL="342900" lvl="0" indent="-342900">
              <a:lnSpc>
                <a:spcPct val="107000"/>
              </a:lnSpc>
              <a:spcAft>
                <a:spcPts val="400"/>
              </a:spcAft>
              <a:buFont typeface="Arial" panose="020B0604020202020204" pitchFamily="34" charset="0"/>
              <a:buChar char="•"/>
              <a:tabLst>
                <a:tab pos="457200" algn="l"/>
              </a:tabLst>
            </a:pPr>
            <a:r>
              <a:rPr lang="en-US" sz="1800" dirty="0">
                <a:solidFill>
                  <a:srgbClr val="000000"/>
                </a:solidFill>
                <a:effectLst/>
                <a:latin typeface="Arial" panose="020B0604020202020204" pitchFamily="34" charset="0"/>
                <a:ea typeface="Arial" panose="020B0604020202020204" pitchFamily="34" charset="0"/>
                <a:cs typeface="Times New Roman" panose="02020603050405020304" pitchFamily="18" charset="0"/>
              </a:rPr>
              <a:t>Classification Report: for checking precision, re</a:t>
            </a:r>
            <a:r>
              <a:rPr lang="en-US" dirty="0">
                <a:solidFill>
                  <a:srgbClr val="000000"/>
                </a:solidFill>
                <a:latin typeface="Arial" panose="020B0604020202020204" pitchFamily="34" charset="0"/>
                <a:ea typeface="Arial" panose="020B0604020202020204" pitchFamily="34" charset="0"/>
                <a:cs typeface="Times New Roman" panose="02020603050405020304" pitchFamily="18" charset="0"/>
              </a:rPr>
              <a:t>call and f1-score of each model</a:t>
            </a:r>
            <a:endParaRPr lang="en-IN" sz="1800" dirty="0">
              <a:solidFill>
                <a:srgbClr val="000000"/>
              </a:solidFill>
              <a:effectLst/>
              <a:latin typeface="Arial" panose="020B0604020202020204" pitchFamily="34" charset="0"/>
              <a:ea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23314257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9121A-859A-0047-2CA3-9B5A23DD9B1A}"/>
              </a:ext>
            </a:extLst>
          </p:cNvPr>
          <p:cNvSpPr>
            <a:spLocks noGrp="1"/>
          </p:cNvSpPr>
          <p:nvPr>
            <p:ph type="title"/>
          </p:nvPr>
        </p:nvSpPr>
        <p:spPr>
          <a:xfrm>
            <a:off x="241198" y="330834"/>
            <a:ext cx="8661603" cy="400110"/>
          </a:xfrm>
        </p:spPr>
        <p:txBody>
          <a:bodyPr/>
          <a:lstStyle/>
          <a:p>
            <a:r>
              <a:rPr lang="en-IN" dirty="0"/>
              <a:t>T</a:t>
            </a:r>
            <a:r>
              <a:rPr lang="en-IN" spc="5" dirty="0"/>
              <a:t>e</a:t>
            </a:r>
            <a:r>
              <a:rPr lang="en-IN" dirty="0"/>
              <a:t>c</a:t>
            </a:r>
            <a:r>
              <a:rPr lang="en-IN" spc="5" dirty="0"/>
              <a:t>h</a:t>
            </a:r>
            <a:r>
              <a:rPr lang="en-IN" dirty="0"/>
              <a:t>n</a:t>
            </a:r>
            <a:r>
              <a:rPr lang="en-IN" spc="5" dirty="0"/>
              <a:t>o</a:t>
            </a:r>
            <a:r>
              <a:rPr lang="en-IN" dirty="0"/>
              <a:t>log</a:t>
            </a:r>
            <a:r>
              <a:rPr lang="en-IN" spc="-15" dirty="0"/>
              <a:t>i</a:t>
            </a:r>
            <a:r>
              <a:rPr lang="en-IN" dirty="0"/>
              <a:t>es</a:t>
            </a:r>
            <a:r>
              <a:rPr lang="en-IN" spc="-385" dirty="0"/>
              <a:t> </a:t>
            </a:r>
            <a:r>
              <a:rPr lang="en-IN" spc="5" dirty="0"/>
              <a:t>used</a:t>
            </a:r>
            <a:endParaRPr lang="en-IN" dirty="0"/>
          </a:p>
        </p:txBody>
      </p:sp>
      <p:sp>
        <p:nvSpPr>
          <p:cNvPr id="3" name="Text Placeholder 2">
            <a:extLst>
              <a:ext uri="{FF2B5EF4-FFF2-40B4-BE49-F238E27FC236}">
                <a16:creationId xmlns:a16="http://schemas.microsoft.com/office/drawing/2014/main" id="{16A4EE6E-2603-9147-C312-87FDCD70E5FA}"/>
              </a:ext>
            </a:extLst>
          </p:cNvPr>
          <p:cNvSpPr>
            <a:spLocks noGrp="1"/>
          </p:cNvSpPr>
          <p:nvPr>
            <p:ph type="body" idx="1"/>
          </p:nvPr>
        </p:nvSpPr>
        <p:spPr>
          <a:xfrm>
            <a:off x="457200" y="1183005"/>
            <a:ext cx="8229600" cy="2769989"/>
          </a:xfrm>
        </p:spPr>
        <p:txBody>
          <a:bodyPr/>
          <a:lstStyle/>
          <a:p>
            <a:pPr marL="342900" lvl="0" indent="-342900">
              <a:lnSpc>
                <a:spcPct val="107000"/>
              </a:lnSpc>
              <a:spcAft>
                <a:spcPts val="400"/>
              </a:spcAft>
              <a:buFont typeface="Arial" panose="020B0604020202020204" pitchFamily="34" charset="0"/>
              <a:buChar char="•"/>
              <a:tabLst>
                <a:tab pos="457200" algn="l"/>
              </a:tabLst>
            </a:pPr>
            <a:r>
              <a:rPr lang="en-US" sz="1800" b="0" dirty="0">
                <a:solidFill>
                  <a:srgbClr val="000000"/>
                </a:solidFill>
                <a:effectLst/>
                <a:latin typeface="Arial" panose="020B0604020202020204" pitchFamily="34" charset="0"/>
                <a:ea typeface="Arial" panose="020B0604020202020204" pitchFamily="34" charset="0"/>
                <a:cs typeface="Times New Roman" panose="02020603050405020304" pitchFamily="18" charset="0"/>
              </a:rPr>
              <a:t>1. Python  </a:t>
            </a:r>
            <a:endParaRPr lang="en-IN" sz="1800" b="1" dirty="0">
              <a:solidFill>
                <a:srgbClr val="000000"/>
              </a:solidFill>
              <a:effectLst/>
              <a:latin typeface="Arial" panose="020B0604020202020204" pitchFamily="34" charset="0"/>
              <a:ea typeface="Arial" panose="020B0604020202020204" pitchFamily="34" charset="0"/>
              <a:cs typeface="Times New Roman" panose="02020603050405020304" pitchFamily="18" charset="0"/>
            </a:endParaRPr>
          </a:p>
          <a:p>
            <a:pPr marL="342900" lvl="0" indent="-342900">
              <a:lnSpc>
                <a:spcPct val="107000"/>
              </a:lnSpc>
              <a:spcAft>
                <a:spcPts val="400"/>
              </a:spcAft>
              <a:buFont typeface="Arial" panose="020B0604020202020204" pitchFamily="34" charset="0"/>
              <a:buChar char="•"/>
              <a:tabLst>
                <a:tab pos="457200" algn="l"/>
              </a:tabLst>
            </a:pPr>
            <a:r>
              <a:rPr lang="en-US" sz="1800" b="0" dirty="0">
                <a:solidFill>
                  <a:srgbClr val="000000"/>
                </a:solidFill>
                <a:effectLst/>
                <a:latin typeface="Arial" panose="020B0604020202020204" pitchFamily="34" charset="0"/>
                <a:ea typeface="Arial" panose="020B0604020202020204" pitchFamily="34" charset="0"/>
                <a:cs typeface="Times New Roman" panose="02020603050405020304" pitchFamily="18" charset="0"/>
              </a:rPr>
              <a:t>2. Natural Language Processing (NLP) libraries  </a:t>
            </a:r>
            <a:endParaRPr lang="en-IN" sz="1800" b="1" dirty="0">
              <a:solidFill>
                <a:srgbClr val="000000"/>
              </a:solidFill>
              <a:effectLst/>
              <a:latin typeface="Arial" panose="020B0604020202020204" pitchFamily="34" charset="0"/>
              <a:ea typeface="Arial" panose="020B0604020202020204" pitchFamily="34" charset="0"/>
              <a:cs typeface="Times New Roman" panose="02020603050405020304" pitchFamily="18" charset="0"/>
            </a:endParaRPr>
          </a:p>
          <a:p>
            <a:pPr marL="342900" lvl="0" indent="-342900">
              <a:lnSpc>
                <a:spcPct val="107000"/>
              </a:lnSpc>
              <a:spcAft>
                <a:spcPts val="400"/>
              </a:spcAft>
              <a:buFont typeface="Arial" panose="020B0604020202020204" pitchFamily="34" charset="0"/>
              <a:buChar char="•"/>
              <a:tabLst>
                <a:tab pos="457200" algn="l"/>
              </a:tabLst>
            </a:pPr>
            <a:r>
              <a:rPr lang="en-US" sz="1800" b="0" dirty="0">
                <a:solidFill>
                  <a:srgbClr val="000000"/>
                </a:solidFill>
                <a:effectLst/>
                <a:latin typeface="Arial" panose="020B0604020202020204" pitchFamily="34" charset="0"/>
                <a:ea typeface="Arial" panose="020B0604020202020204" pitchFamily="34" charset="0"/>
                <a:cs typeface="Times New Roman" panose="02020603050405020304" pitchFamily="18" charset="0"/>
              </a:rPr>
              <a:t>3. Machine Learning models  </a:t>
            </a:r>
            <a:endParaRPr lang="en-IN" sz="1800" b="1" dirty="0">
              <a:solidFill>
                <a:srgbClr val="000000"/>
              </a:solidFill>
              <a:effectLst/>
              <a:latin typeface="Arial" panose="020B0604020202020204" pitchFamily="34" charset="0"/>
              <a:ea typeface="Arial" panose="020B0604020202020204" pitchFamily="34" charset="0"/>
              <a:cs typeface="Times New Roman" panose="02020603050405020304" pitchFamily="18" charset="0"/>
            </a:endParaRPr>
          </a:p>
          <a:p>
            <a:pPr marL="342900" lvl="0" indent="-342900">
              <a:lnSpc>
                <a:spcPct val="107000"/>
              </a:lnSpc>
              <a:spcAft>
                <a:spcPts val="400"/>
              </a:spcAft>
              <a:buFont typeface="Arial" panose="020B0604020202020204" pitchFamily="34" charset="0"/>
              <a:buChar char="•"/>
              <a:tabLst>
                <a:tab pos="457200" algn="l"/>
              </a:tabLst>
            </a:pPr>
            <a:r>
              <a:rPr lang="en-US" sz="1800" b="0" dirty="0">
                <a:solidFill>
                  <a:srgbClr val="000000"/>
                </a:solidFill>
                <a:effectLst/>
                <a:latin typeface="Arial" panose="020B0604020202020204" pitchFamily="34" charset="0"/>
                <a:ea typeface="Arial" panose="020B0604020202020204" pitchFamily="34" charset="0"/>
                <a:cs typeface="Times New Roman" panose="02020603050405020304" pitchFamily="18" charset="0"/>
              </a:rPr>
              <a:t>4. Kaggle datasets  </a:t>
            </a:r>
            <a:endParaRPr lang="en-IN" sz="1800" b="1" dirty="0">
              <a:solidFill>
                <a:srgbClr val="000000"/>
              </a:solidFill>
              <a:effectLst/>
              <a:latin typeface="Arial" panose="020B0604020202020204" pitchFamily="34" charset="0"/>
              <a:ea typeface="Arial" panose="020B0604020202020204" pitchFamily="34" charset="0"/>
              <a:cs typeface="Times New Roman" panose="02020603050405020304" pitchFamily="18" charset="0"/>
            </a:endParaRPr>
          </a:p>
          <a:p>
            <a:pPr marL="342900" lvl="0" indent="-342900">
              <a:lnSpc>
                <a:spcPct val="107000"/>
              </a:lnSpc>
              <a:spcAft>
                <a:spcPts val="400"/>
              </a:spcAft>
              <a:buFont typeface="Arial" panose="020B0604020202020204" pitchFamily="34" charset="0"/>
              <a:buChar char="•"/>
              <a:tabLst>
                <a:tab pos="457200" algn="l"/>
              </a:tabLst>
            </a:pPr>
            <a:r>
              <a:rPr lang="en-US" sz="1800" b="0" dirty="0">
                <a:solidFill>
                  <a:srgbClr val="000000"/>
                </a:solidFill>
                <a:effectLst/>
                <a:latin typeface="Arial" panose="020B0604020202020204" pitchFamily="34" charset="0"/>
                <a:ea typeface="Arial" panose="020B0604020202020204" pitchFamily="34" charset="0"/>
                <a:cs typeface="Times New Roman" panose="02020603050405020304" pitchFamily="18" charset="0"/>
              </a:rPr>
              <a:t>5. Translation tools</a:t>
            </a:r>
            <a:endParaRPr lang="en-IN" sz="1800" b="1" dirty="0">
              <a:solidFill>
                <a:srgbClr val="000000"/>
              </a:solidFill>
              <a:effectLst/>
              <a:latin typeface="Arial" panose="020B0604020202020204" pitchFamily="34" charset="0"/>
              <a:ea typeface="Arial" panose="020B0604020202020204" pitchFamily="34" charset="0"/>
              <a:cs typeface="Times New Roman" panose="02020603050405020304" pitchFamily="18" charset="0"/>
            </a:endParaRPr>
          </a:p>
          <a:p>
            <a:pPr marL="342900" lvl="0" indent="-342900">
              <a:lnSpc>
                <a:spcPct val="107000"/>
              </a:lnSpc>
              <a:spcAft>
                <a:spcPts val="400"/>
              </a:spcAft>
              <a:buFont typeface="Arial" panose="020B0604020202020204" pitchFamily="34" charset="0"/>
              <a:buChar char="•"/>
              <a:tabLst>
                <a:tab pos="457200" algn="l"/>
              </a:tabLst>
            </a:pPr>
            <a:r>
              <a:rPr lang="en-US" sz="1800" b="0" dirty="0">
                <a:solidFill>
                  <a:srgbClr val="000000"/>
                </a:solidFill>
                <a:effectLst/>
                <a:latin typeface="Arial" panose="020B0604020202020204" pitchFamily="34" charset="0"/>
                <a:ea typeface="Arial" panose="020B0604020202020204" pitchFamily="34" charset="0"/>
                <a:cs typeface="Times New Roman" panose="02020603050405020304" pitchFamily="18" charset="0"/>
              </a:rPr>
              <a:t>6. VS Code </a:t>
            </a:r>
            <a:endParaRPr lang="en-IN" sz="1800" b="1" dirty="0">
              <a:solidFill>
                <a:srgbClr val="000000"/>
              </a:solidFill>
              <a:effectLst/>
              <a:latin typeface="Arial" panose="020B0604020202020204" pitchFamily="34" charset="0"/>
              <a:ea typeface="Arial" panose="020B0604020202020204" pitchFamily="34" charset="0"/>
              <a:cs typeface="Times New Roman" panose="02020603050405020304" pitchFamily="18" charset="0"/>
            </a:endParaRPr>
          </a:p>
          <a:p>
            <a:pPr marL="342900" lvl="0" indent="-342900">
              <a:lnSpc>
                <a:spcPct val="107000"/>
              </a:lnSpc>
              <a:spcAft>
                <a:spcPts val="400"/>
              </a:spcAft>
              <a:buFont typeface="Arial" panose="020B0604020202020204" pitchFamily="34" charset="0"/>
              <a:buChar char="•"/>
              <a:tabLst>
                <a:tab pos="457200" algn="l"/>
              </a:tabLst>
            </a:pPr>
            <a:r>
              <a:rPr lang="en-US" sz="1800" b="0" dirty="0">
                <a:solidFill>
                  <a:srgbClr val="000000"/>
                </a:solidFill>
                <a:effectLst/>
                <a:latin typeface="Arial" panose="020B0604020202020204" pitchFamily="34" charset="0"/>
                <a:ea typeface="Arial" panose="020B0604020202020204" pitchFamily="34" charset="0"/>
                <a:cs typeface="Times New Roman" panose="02020603050405020304" pitchFamily="18" charset="0"/>
              </a:rPr>
              <a:t>7. Pretrained Models</a:t>
            </a:r>
            <a:endParaRPr lang="en-IN" sz="1800" b="1" dirty="0">
              <a:solidFill>
                <a:srgbClr val="000000"/>
              </a:solidFill>
              <a:effectLst/>
              <a:latin typeface="Arial" panose="020B0604020202020204" pitchFamily="34" charset="0"/>
              <a:ea typeface="Arial" panose="020B0604020202020204" pitchFamily="34" charset="0"/>
              <a:cs typeface="Times New Roman" panose="02020603050405020304" pitchFamily="18" charset="0"/>
            </a:endParaRPr>
          </a:p>
          <a:p>
            <a:pPr marL="457200" indent="-6350">
              <a:lnSpc>
                <a:spcPct val="107000"/>
              </a:lnSpc>
              <a:spcAft>
                <a:spcPts val="400"/>
              </a:spcAft>
            </a:pPr>
            <a:r>
              <a:rPr lang="en-US" sz="1800" b="0" dirty="0">
                <a:solidFill>
                  <a:srgbClr val="000000"/>
                </a:solidFill>
                <a:effectLst/>
                <a:latin typeface="Arial" panose="020B0604020202020204" pitchFamily="34" charset="0"/>
                <a:ea typeface="Arial" panose="020B0604020202020204" pitchFamily="34" charset="0"/>
              </a:rPr>
              <a:t> </a:t>
            </a:r>
            <a:endParaRPr lang="en-IN" sz="1800" b="1" dirty="0">
              <a:solidFill>
                <a:srgbClr val="000000"/>
              </a:solidFill>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37014741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E5709-02F7-5C62-6421-24710D1BDDD6}"/>
              </a:ext>
            </a:extLst>
          </p:cNvPr>
          <p:cNvSpPr>
            <a:spLocks noGrp="1"/>
          </p:cNvSpPr>
          <p:nvPr>
            <p:ph type="title"/>
          </p:nvPr>
        </p:nvSpPr>
        <p:spPr>
          <a:xfrm>
            <a:off x="241198" y="330834"/>
            <a:ext cx="8661603" cy="400110"/>
          </a:xfrm>
        </p:spPr>
        <p:txBody>
          <a:bodyPr/>
          <a:lstStyle/>
          <a:p>
            <a:r>
              <a:rPr lang="en-IN" dirty="0"/>
              <a:t>Team</a:t>
            </a:r>
            <a:r>
              <a:rPr lang="en-IN" spc="-20" dirty="0"/>
              <a:t> </a:t>
            </a:r>
            <a:r>
              <a:rPr lang="en-IN" dirty="0"/>
              <a:t>members</a:t>
            </a:r>
            <a:r>
              <a:rPr lang="en-IN" spc="-20" dirty="0"/>
              <a:t> </a:t>
            </a:r>
            <a:r>
              <a:rPr lang="en-IN" dirty="0"/>
              <a:t>and</a:t>
            </a:r>
            <a:r>
              <a:rPr lang="en-IN" spc="-15" dirty="0"/>
              <a:t> </a:t>
            </a:r>
            <a:r>
              <a:rPr lang="en-IN" dirty="0"/>
              <a:t>contribution:</a:t>
            </a:r>
          </a:p>
        </p:txBody>
      </p:sp>
      <p:sp>
        <p:nvSpPr>
          <p:cNvPr id="3" name="Text Placeholder 2">
            <a:extLst>
              <a:ext uri="{FF2B5EF4-FFF2-40B4-BE49-F238E27FC236}">
                <a16:creationId xmlns:a16="http://schemas.microsoft.com/office/drawing/2014/main" id="{3939DB30-9201-FA5C-2646-672BD42B81AC}"/>
              </a:ext>
            </a:extLst>
          </p:cNvPr>
          <p:cNvSpPr>
            <a:spLocks noGrp="1"/>
          </p:cNvSpPr>
          <p:nvPr>
            <p:ph type="body" idx="1"/>
          </p:nvPr>
        </p:nvSpPr>
        <p:spPr>
          <a:xfrm>
            <a:off x="457200" y="1183005"/>
            <a:ext cx="8229600" cy="276999"/>
          </a:xfrm>
        </p:spPr>
        <p:txBody>
          <a:bodyPr/>
          <a:lstStyle/>
          <a:p>
            <a:pPr marL="342900" indent="-342900">
              <a:buAutoNum type="arabicPeriod"/>
            </a:pPr>
            <a:r>
              <a:rPr lang="en-US" dirty="0"/>
              <a:t>Km Meenu Tomar</a:t>
            </a:r>
            <a:endParaRPr lang="en-IN" dirty="0"/>
          </a:p>
        </p:txBody>
      </p:sp>
    </p:spTree>
    <p:extLst>
      <p:ext uri="{BB962C8B-B14F-4D97-AF65-F5344CB8AC3E}">
        <p14:creationId xmlns:p14="http://schemas.microsoft.com/office/powerpoint/2010/main" val="8050590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B953D4-F6FB-271C-CCCE-F588FA57CF83}"/>
              </a:ext>
            </a:extLst>
          </p:cNvPr>
          <p:cNvSpPr>
            <a:spLocks noGrp="1"/>
          </p:cNvSpPr>
          <p:nvPr>
            <p:ph type="title"/>
          </p:nvPr>
        </p:nvSpPr>
        <p:spPr>
          <a:xfrm>
            <a:off x="241198" y="330834"/>
            <a:ext cx="8661603" cy="400110"/>
          </a:xfrm>
        </p:spPr>
        <p:txBody>
          <a:bodyPr/>
          <a:lstStyle/>
          <a:p>
            <a:r>
              <a:rPr lang="en-IN" dirty="0"/>
              <a:t>Conclusion</a:t>
            </a:r>
          </a:p>
        </p:txBody>
      </p:sp>
      <p:sp>
        <p:nvSpPr>
          <p:cNvPr id="3" name="Text Placeholder 2">
            <a:extLst>
              <a:ext uri="{FF2B5EF4-FFF2-40B4-BE49-F238E27FC236}">
                <a16:creationId xmlns:a16="http://schemas.microsoft.com/office/drawing/2014/main" id="{1F76F340-F3FE-33E9-F344-C6052E3B9B09}"/>
              </a:ext>
            </a:extLst>
          </p:cNvPr>
          <p:cNvSpPr>
            <a:spLocks noGrp="1"/>
          </p:cNvSpPr>
          <p:nvPr>
            <p:ph type="body" idx="1"/>
          </p:nvPr>
        </p:nvSpPr>
        <p:spPr>
          <a:xfrm>
            <a:off x="457200" y="1183005"/>
            <a:ext cx="8229600" cy="3600986"/>
          </a:xfrm>
        </p:spPr>
        <p:txBody>
          <a:bodyPr/>
          <a:lstStyle/>
          <a:p>
            <a:r>
              <a:rPr lang="en-US" b="1" dirty="0"/>
              <a:t>Summary</a:t>
            </a:r>
            <a:r>
              <a:rPr lang="en-US" dirty="0"/>
              <a:t>:</a:t>
            </a:r>
          </a:p>
          <a:p>
            <a:pPr>
              <a:buFont typeface="Arial" panose="020B0604020202020204" pitchFamily="34" charset="0"/>
              <a:buChar char="•"/>
            </a:pPr>
            <a:r>
              <a:rPr lang="en-US" sz="1800" dirty="0">
                <a:solidFill>
                  <a:srgbClr val="000000"/>
                </a:solidFill>
                <a:effectLst/>
                <a:latin typeface="Arial" panose="020B0604020202020204" pitchFamily="34" charset="0"/>
                <a:ea typeface="Arial" panose="020B0604020202020204" pitchFamily="34" charset="0"/>
              </a:rPr>
              <a:t>Summarizing the findings, the project effectively utilized NLP techniques and machine learning models to analyze sentiments in multilingual reviews. The results provide insights into customer opinions on Intel i7 and i9 processors, with potential areas for future work including enhancing model accuracy and expanding to other Intel products.</a:t>
            </a:r>
          </a:p>
          <a:p>
            <a:pPr>
              <a:buFont typeface="Arial" panose="020B0604020202020204" pitchFamily="34" charset="0"/>
              <a:buChar char="•"/>
            </a:pPr>
            <a:endParaRPr lang="en-US" dirty="0"/>
          </a:p>
          <a:p>
            <a:r>
              <a:rPr lang="en-US" b="1" dirty="0"/>
              <a:t>Future Work</a:t>
            </a:r>
            <a:r>
              <a:rPr lang="en-US" dirty="0"/>
              <a:t>:</a:t>
            </a:r>
          </a:p>
          <a:p>
            <a:endParaRPr lang="en-US" dirty="0"/>
          </a:p>
          <a:p>
            <a:pPr>
              <a:buFont typeface="Arial" panose="020B0604020202020204" pitchFamily="34" charset="0"/>
              <a:buChar char="•"/>
            </a:pPr>
            <a:r>
              <a:rPr lang="en-US" b="1" dirty="0"/>
              <a:t>Model Improvement</a:t>
            </a:r>
            <a:r>
              <a:rPr lang="en-US" dirty="0"/>
              <a:t>: Further tuning and optimization.</a:t>
            </a:r>
          </a:p>
          <a:p>
            <a:pPr>
              <a:buFont typeface="Arial" panose="020B0604020202020204" pitchFamily="34" charset="0"/>
              <a:buChar char="•"/>
            </a:pPr>
            <a:r>
              <a:rPr lang="en-US" b="1" dirty="0"/>
              <a:t>Feature Expansion</a:t>
            </a:r>
            <a:r>
              <a:rPr lang="en-US" dirty="0"/>
              <a:t>: Incorporate more features for better accuracy.</a:t>
            </a:r>
          </a:p>
          <a:p>
            <a:pPr>
              <a:buFont typeface="Arial" panose="020B0604020202020204" pitchFamily="34" charset="0"/>
              <a:buChar char="•"/>
            </a:pPr>
            <a:r>
              <a:rPr lang="en-US" b="1" dirty="0"/>
              <a:t>Deployment</a:t>
            </a:r>
            <a:r>
              <a:rPr lang="en-US" dirty="0"/>
              <a:t>: Further deployment for the future uses.</a:t>
            </a:r>
          </a:p>
          <a:p>
            <a:endParaRPr lang="en-IN" dirty="0"/>
          </a:p>
        </p:txBody>
      </p:sp>
    </p:spTree>
    <p:extLst>
      <p:ext uri="{BB962C8B-B14F-4D97-AF65-F5344CB8AC3E}">
        <p14:creationId xmlns:p14="http://schemas.microsoft.com/office/powerpoint/2010/main" val="11601860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746</TotalTime>
  <Words>512</Words>
  <Application>Microsoft Office PowerPoint</Application>
  <PresentationFormat>On-screen Show (16:9)</PresentationFormat>
  <Paragraphs>63</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Times New Roman</vt:lpstr>
      <vt:lpstr>Office Theme</vt:lpstr>
      <vt:lpstr> Title: Intel Product Sentiment Analysis                 Presenter: Km Meenu Tomar                 Date – 15th July 2024   </vt:lpstr>
      <vt:lpstr>Problem Statement</vt:lpstr>
      <vt:lpstr>Unique Idea Brief (Solution)</vt:lpstr>
      <vt:lpstr>Features Offered</vt:lpstr>
      <vt:lpstr>Process flow</vt:lpstr>
      <vt:lpstr>Architecture Diagram</vt:lpstr>
      <vt:lpstr>Technologies used</vt:lpstr>
      <vt:lpstr>Team members and contribution: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Disaster Response Tweet Classification Using Random Forest Subtitle: An Analytical Approach to Automate Relevance Detection Date: [Current Date] Presenter: [Your Name]</dc:title>
  <dc:creator>Meenu Tomar</dc:creator>
  <cp:lastModifiedBy>PC</cp:lastModifiedBy>
  <cp:revision>12</cp:revision>
  <dcterms:created xsi:type="dcterms:W3CDTF">2024-07-13T07:01:52Z</dcterms:created>
  <dcterms:modified xsi:type="dcterms:W3CDTF">2024-07-15T15:47:08Z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2024-07-01T00:00:00Z</vt:filetime>
  </property>
  <property fmtid="{D5CDD505-2E9C-101B-9397-08002B2CF9AE}" pid="3" name="Creator">
    <vt:lpwstr>Microsoft® PowerPoint® 2021</vt:lpwstr>
  </property>
  <property fmtid="{D5CDD505-2E9C-101B-9397-08002B2CF9AE}" pid="4" name="LastSaved">
    <vt:filetime>2024-07-13T00:00:00Z</vt:filetime>
  </property>
</Properties>
</file>