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3"/>
  </p:normalViewPr>
  <p:slideViewPr>
    <p:cSldViewPr snapToGrid="0">
      <p:cViewPr varScale="1">
        <p:scale>
          <a:sx n="93" d="100"/>
          <a:sy n="93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hyperlink" Target="https://www.mongodb.com/docs/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" TargetMode="External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944AB-105F-4089-B27C-1CB6B733D7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BD1AEA-8664-4A71-AA1D-25258F2359CB}">
      <dgm:prSet/>
      <dgm:spPr/>
      <dgm:t>
        <a:bodyPr/>
        <a:lstStyle/>
        <a:p>
          <a:r>
            <a:rPr lang="en-US" b="0" i="0"/>
            <a:t>NoSQL, document-based database</a:t>
          </a:r>
          <a:endParaRPr lang="en-US"/>
        </a:p>
      </dgm:t>
    </dgm:pt>
    <dgm:pt modelId="{B96E06EF-9A21-43CE-9453-3E6AFEC40468}" type="parTrans" cxnId="{6EFF874C-83E0-4DF5-AD52-D185AC6123A2}">
      <dgm:prSet/>
      <dgm:spPr/>
      <dgm:t>
        <a:bodyPr/>
        <a:lstStyle/>
        <a:p>
          <a:endParaRPr lang="en-US"/>
        </a:p>
      </dgm:t>
    </dgm:pt>
    <dgm:pt modelId="{E15B57C4-AFE0-4629-8062-E794B3783E23}" type="sibTrans" cxnId="{6EFF874C-83E0-4DF5-AD52-D185AC6123A2}">
      <dgm:prSet/>
      <dgm:spPr/>
      <dgm:t>
        <a:bodyPr/>
        <a:lstStyle/>
        <a:p>
          <a:endParaRPr lang="en-US"/>
        </a:p>
      </dgm:t>
    </dgm:pt>
    <dgm:pt modelId="{86C3B66C-6DCA-48B3-91F8-687A212756E5}">
      <dgm:prSet/>
      <dgm:spPr/>
      <dgm:t>
        <a:bodyPr/>
        <a:lstStyle/>
        <a:p>
          <a:r>
            <a:rPr lang="en-US" b="0" i="0"/>
            <a:t>Stores data in </a:t>
          </a:r>
          <a:r>
            <a:rPr lang="en-US" b="1" i="0"/>
            <a:t>BSON</a:t>
          </a:r>
          <a:r>
            <a:rPr lang="en-US" b="0" i="0"/>
            <a:t> (Binary JSON)</a:t>
          </a:r>
          <a:endParaRPr lang="en-US"/>
        </a:p>
      </dgm:t>
    </dgm:pt>
    <dgm:pt modelId="{450E2DC9-04E6-4E53-92C6-F2C9FFAC1584}" type="parTrans" cxnId="{89384022-E488-44AE-B29A-8E0AFCAF51CD}">
      <dgm:prSet/>
      <dgm:spPr/>
      <dgm:t>
        <a:bodyPr/>
        <a:lstStyle/>
        <a:p>
          <a:endParaRPr lang="en-US"/>
        </a:p>
      </dgm:t>
    </dgm:pt>
    <dgm:pt modelId="{A95AE581-F497-4545-A3CE-A0AE246B4A32}" type="sibTrans" cxnId="{89384022-E488-44AE-B29A-8E0AFCAF51CD}">
      <dgm:prSet/>
      <dgm:spPr/>
      <dgm:t>
        <a:bodyPr/>
        <a:lstStyle/>
        <a:p>
          <a:endParaRPr lang="en-US"/>
        </a:p>
      </dgm:t>
    </dgm:pt>
    <dgm:pt modelId="{2C6B7D61-4C82-4FAB-8E0E-EF1BCAC4E05D}">
      <dgm:prSet/>
      <dgm:spPr/>
      <dgm:t>
        <a:bodyPr/>
        <a:lstStyle/>
        <a:p>
          <a:r>
            <a:rPr lang="en-US" b="0" i="0"/>
            <a:t>Flexible schema</a:t>
          </a:r>
          <a:endParaRPr lang="en-US"/>
        </a:p>
      </dgm:t>
    </dgm:pt>
    <dgm:pt modelId="{EDC46A9D-A0A3-4A37-A6E6-55A5E050D030}" type="parTrans" cxnId="{6AA94693-2211-4A59-8998-F1D89DD1B1ED}">
      <dgm:prSet/>
      <dgm:spPr/>
      <dgm:t>
        <a:bodyPr/>
        <a:lstStyle/>
        <a:p>
          <a:endParaRPr lang="en-US"/>
        </a:p>
      </dgm:t>
    </dgm:pt>
    <dgm:pt modelId="{3BF18BD3-095F-4B5C-B0B3-C8A4DB16861A}" type="sibTrans" cxnId="{6AA94693-2211-4A59-8998-F1D89DD1B1ED}">
      <dgm:prSet/>
      <dgm:spPr/>
      <dgm:t>
        <a:bodyPr/>
        <a:lstStyle/>
        <a:p>
          <a:endParaRPr lang="en-US"/>
        </a:p>
      </dgm:t>
    </dgm:pt>
    <dgm:pt modelId="{CB132079-7B61-4FEA-8A49-D744D1AD4B91}" type="pres">
      <dgm:prSet presAssocID="{B0A944AB-105F-4089-B27C-1CB6B733D7FC}" presName="root" presStyleCnt="0">
        <dgm:presLayoutVars>
          <dgm:dir/>
          <dgm:resizeHandles val="exact"/>
        </dgm:presLayoutVars>
      </dgm:prSet>
      <dgm:spPr/>
    </dgm:pt>
    <dgm:pt modelId="{A373079A-C5A4-4402-9835-E3A749360203}" type="pres">
      <dgm:prSet presAssocID="{B4BD1AEA-8664-4A71-AA1D-25258F2359CB}" presName="compNode" presStyleCnt="0"/>
      <dgm:spPr/>
    </dgm:pt>
    <dgm:pt modelId="{D3C18A7D-FE9B-4B99-A43F-61D9ED0E2756}" type="pres">
      <dgm:prSet presAssocID="{B4BD1AEA-8664-4A71-AA1D-25258F2359CB}" presName="bgRect" presStyleLbl="bgShp" presStyleIdx="0" presStyleCnt="3"/>
      <dgm:spPr/>
    </dgm:pt>
    <dgm:pt modelId="{DCA49CA3-6FAA-42A1-9FE1-F581102D952B}" type="pres">
      <dgm:prSet presAssocID="{B4BD1AEA-8664-4A71-AA1D-25258F2359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A93957-C03C-4FBD-8E23-ADE1559F7AEE}" type="pres">
      <dgm:prSet presAssocID="{B4BD1AEA-8664-4A71-AA1D-25258F2359CB}" presName="spaceRect" presStyleCnt="0"/>
      <dgm:spPr/>
    </dgm:pt>
    <dgm:pt modelId="{88FEF84A-21D3-4D8C-BBD7-A7915278C8F5}" type="pres">
      <dgm:prSet presAssocID="{B4BD1AEA-8664-4A71-AA1D-25258F2359CB}" presName="parTx" presStyleLbl="revTx" presStyleIdx="0" presStyleCnt="3">
        <dgm:presLayoutVars>
          <dgm:chMax val="0"/>
          <dgm:chPref val="0"/>
        </dgm:presLayoutVars>
      </dgm:prSet>
      <dgm:spPr/>
    </dgm:pt>
    <dgm:pt modelId="{F6927486-DDB7-4B28-8DDE-2B06DE9B1A09}" type="pres">
      <dgm:prSet presAssocID="{E15B57C4-AFE0-4629-8062-E794B3783E23}" presName="sibTrans" presStyleCnt="0"/>
      <dgm:spPr/>
    </dgm:pt>
    <dgm:pt modelId="{BA99A6E3-D9EF-4852-BCC8-DE3DE017C1FA}" type="pres">
      <dgm:prSet presAssocID="{86C3B66C-6DCA-48B3-91F8-687A212756E5}" presName="compNode" presStyleCnt="0"/>
      <dgm:spPr/>
    </dgm:pt>
    <dgm:pt modelId="{C2832A6B-0975-409B-BBC4-CF7EF1B33A8A}" type="pres">
      <dgm:prSet presAssocID="{86C3B66C-6DCA-48B3-91F8-687A212756E5}" presName="bgRect" presStyleLbl="bgShp" presStyleIdx="1" presStyleCnt="3"/>
      <dgm:spPr/>
    </dgm:pt>
    <dgm:pt modelId="{8038E262-250C-4B54-B854-769180CA1531}" type="pres">
      <dgm:prSet presAssocID="{86C3B66C-6DCA-48B3-91F8-687A212756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55A1653-3B25-46EF-80D3-2A58CF10E85D}" type="pres">
      <dgm:prSet presAssocID="{86C3B66C-6DCA-48B3-91F8-687A212756E5}" presName="spaceRect" presStyleCnt="0"/>
      <dgm:spPr/>
    </dgm:pt>
    <dgm:pt modelId="{C7014C05-07DB-4C8C-9CD2-B0315DB65323}" type="pres">
      <dgm:prSet presAssocID="{86C3B66C-6DCA-48B3-91F8-687A212756E5}" presName="parTx" presStyleLbl="revTx" presStyleIdx="1" presStyleCnt="3">
        <dgm:presLayoutVars>
          <dgm:chMax val="0"/>
          <dgm:chPref val="0"/>
        </dgm:presLayoutVars>
      </dgm:prSet>
      <dgm:spPr/>
    </dgm:pt>
    <dgm:pt modelId="{723F5969-EA62-4021-84A1-C36B7CC18FD1}" type="pres">
      <dgm:prSet presAssocID="{A95AE581-F497-4545-A3CE-A0AE246B4A32}" presName="sibTrans" presStyleCnt="0"/>
      <dgm:spPr/>
    </dgm:pt>
    <dgm:pt modelId="{518136D1-9579-4C1F-BDDC-BE2351EF6EAC}" type="pres">
      <dgm:prSet presAssocID="{2C6B7D61-4C82-4FAB-8E0E-EF1BCAC4E05D}" presName="compNode" presStyleCnt="0"/>
      <dgm:spPr/>
    </dgm:pt>
    <dgm:pt modelId="{7F995651-553C-418D-805B-2381B6BDF777}" type="pres">
      <dgm:prSet presAssocID="{2C6B7D61-4C82-4FAB-8E0E-EF1BCAC4E05D}" presName="bgRect" presStyleLbl="bgShp" presStyleIdx="2" presStyleCnt="3"/>
      <dgm:spPr/>
    </dgm:pt>
    <dgm:pt modelId="{A73D51EE-8E65-478B-8F83-488941D922FB}" type="pres">
      <dgm:prSet presAssocID="{2C6B7D61-4C82-4FAB-8E0E-EF1BCAC4E0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385BC32-3175-4697-898D-D0C8B0228538}" type="pres">
      <dgm:prSet presAssocID="{2C6B7D61-4C82-4FAB-8E0E-EF1BCAC4E05D}" presName="spaceRect" presStyleCnt="0"/>
      <dgm:spPr/>
    </dgm:pt>
    <dgm:pt modelId="{41D797A9-9227-4B1C-8A95-3DFDC3568D29}" type="pres">
      <dgm:prSet presAssocID="{2C6B7D61-4C82-4FAB-8E0E-EF1BCAC4E0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E75D07-18A9-4CBD-B59F-FD9810120C7F}" type="presOf" srcId="{86C3B66C-6DCA-48B3-91F8-687A212756E5}" destId="{C7014C05-07DB-4C8C-9CD2-B0315DB65323}" srcOrd="0" destOrd="0" presId="urn:microsoft.com/office/officeart/2018/2/layout/IconVerticalSolidList"/>
    <dgm:cxn modelId="{0660D515-79D8-4840-9A26-66BD4024F872}" type="presOf" srcId="{2C6B7D61-4C82-4FAB-8E0E-EF1BCAC4E05D}" destId="{41D797A9-9227-4B1C-8A95-3DFDC3568D29}" srcOrd="0" destOrd="0" presId="urn:microsoft.com/office/officeart/2018/2/layout/IconVerticalSolidList"/>
    <dgm:cxn modelId="{89384022-E488-44AE-B29A-8E0AFCAF51CD}" srcId="{B0A944AB-105F-4089-B27C-1CB6B733D7FC}" destId="{86C3B66C-6DCA-48B3-91F8-687A212756E5}" srcOrd="1" destOrd="0" parTransId="{450E2DC9-04E6-4E53-92C6-F2C9FFAC1584}" sibTransId="{A95AE581-F497-4545-A3CE-A0AE246B4A32}"/>
    <dgm:cxn modelId="{3009F828-C6BA-4FF3-95E5-819E326CD465}" type="presOf" srcId="{B0A944AB-105F-4089-B27C-1CB6B733D7FC}" destId="{CB132079-7B61-4FEA-8A49-D744D1AD4B91}" srcOrd="0" destOrd="0" presId="urn:microsoft.com/office/officeart/2018/2/layout/IconVerticalSolidList"/>
    <dgm:cxn modelId="{6EFF874C-83E0-4DF5-AD52-D185AC6123A2}" srcId="{B0A944AB-105F-4089-B27C-1CB6B733D7FC}" destId="{B4BD1AEA-8664-4A71-AA1D-25258F2359CB}" srcOrd="0" destOrd="0" parTransId="{B96E06EF-9A21-43CE-9453-3E6AFEC40468}" sibTransId="{E15B57C4-AFE0-4629-8062-E794B3783E23}"/>
    <dgm:cxn modelId="{6AA94693-2211-4A59-8998-F1D89DD1B1ED}" srcId="{B0A944AB-105F-4089-B27C-1CB6B733D7FC}" destId="{2C6B7D61-4C82-4FAB-8E0E-EF1BCAC4E05D}" srcOrd="2" destOrd="0" parTransId="{EDC46A9D-A0A3-4A37-A6E6-55A5E050D030}" sibTransId="{3BF18BD3-095F-4B5C-B0B3-C8A4DB16861A}"/>
    <dgm:cxn modelId="{FF6DDCA5-598D-4A2D-96D1-97C37F44E51F}" type="presOf" srcId="{B4BD1AEA-8664-4A71-AA1D-25258F2359CB}" destId="{88FEF84A-21D3-4D8C-BBD7-A7915278C8F5}" srcOrd="0" destOrd="0" presId="urn:microsoft.com/office/officeart/2018/2/layout/IconVerticalSolidList"/>
    <dgm:cxn modelId="{160E2A36-F3C8-4D12-BA31-74F040C7E0B2}" type="presParOf" srcId="{CB132079-7B61-4FEA-8A49-D744D1AD4B91}" destId="{A373079A-C5A4-4402-9835-E3A749360203}" srcOrd="0" destOrd="0" presId="urn:microsoft.com/office/officeart/2018/2/layout/IconVerticalSolidList"/>
    <dgm:cxn modelId="{33E915D2-068C-4B78-B7A5-BA637E337064}" type="presParOf" srcId="{A373079A-C5A4-4402-9835-E3A749360203}" destId="{D3C18A7D-FE9B-4B99-A43F-61D9ED0E2756}" srcOrd="0" destOrd="0" presId="urn:microsoft.com/office/officeart/2018/2/layout/IconVerticalSolidList"/>
    <dgm:cxn modelId="{00BCBA53-1A0B-4E45-98CF-072BA1B15D9A}" type="presParOf" srcId="{A373079A-C5A4-4402-9835-E3A749360203}" destId="{DCA49CA3-6FAA-42A1-9FE1-F581102D952B}" srcOrd="1" destOrd="0" presId="urn:microsoft.com/office/officeart/2018/2/layout/IconVerticalSolidList"/>
    <dgm:cxn modelId="{8068C9C6-CE72-43BE-BA1E-230FC8AD1E8F}" type="presParOf" srcId="{A373079A-C5A4-4402-9835-E3A749360203}" destId="{DBA93957-C03C-4FBD-8E23-ADE1559F7AEE}" srcOrd="2" destOrd="0" presId="urn:microsoft.com/office/officeart/2018/2/layout/IconVerticalSolidList"/>
    <dgm:cxn modelId="{9733B10C-9231-49CE-9AD5-80451822D71E}" type="presParOf" srcId="{A373079A-C5A4-4402-9835-E3A749360203}" destId="{88FEF84A-21D3-4D8C-BBD7-A7915278C8F5}" srcOrd="3" destOrd="0" presId="urn:microsoft.com/office/officeart/2018/2/layout/IconVerticalSolidList"/>
    <dgm:cxn modelId="{85912950-5A05-4D85-A474-4E4E166AB679}" type="presParOf" srcId="{CB132079-7B61-4FEA-8A49-D744D1AD4B91}" destId="{F6927486-DDB7-4B28-8DDE-2B06DE9B1A09}" srcOrd="1" destOrd="0" presId="urn:microsoft.com/office/officeart/2018/2/layout/IconVerticalSolidList"/>
    <dgm:cxn modelId="{8B1E3734-1F75-49C3-93C0-86EE67346C7D}" type="presParOf" srcId="{CB132079-7B61-4FEA-8A49-D744D1AD4B91}" destId="{BA99A6E3-D9EF-4852-BCC8-DE3DE017C1FA}" srcOrd="2" destOrd="0" presId="urn:microsoft.com/office/officeart/2018/2/layout/IconVerticalSolidList"/>
    <dgm:cxn modelId="{4ACC69B2-88B1-4420-B2CB-02AB57341F73}" type="presParOf" srcId="{BA99A6E3-D9EF-4852-BCC8-DE3DE017C1FA}" destId="{C2832A6B-0975-409B-BBC4-CF7EF1B33A8A}" srcOrd="0" destOrd="0" presId="urn:microsoft.com/office/officeart/2018/2/layout/IconVerticalSolidList"/>
    <dgm:cxn modelId="{4C7B5EDD-1D86-497A-8A1D-015696F45FC4}" type="presParOf" srcId="{BA99A6E3-D9EF-4852-BCC8-DE3DE017C1FA}" destId="{8038E262-250C-4B54-B854-769180CA1531}" srcOrd="1" destOrd="0" presId="urn:microsoft.com/office/officeart/2018/2/layout/IconVerticalSolidList"/>
    <dgm:cxn modelId="{970345C7-CE4A-4240-933E-BECEBFD84CF0}" type="presParOf" srcId="{BA99A6E3-D9EF-4852-BCC8-DE3DE017C1FA}" destId="{755A1653-3B25-46EF-80D3-2A58CF10E85D}" srcOrd="2" destOrd="0" presId="urn:microsoft.com/office/officeart/2018/2/layout/IconVerticalSolidList"/>
    <dgm:cxn modelId="{457957AD-4D1C-482F-9254-D9EEC839BE9B}" type="presParOf" srcId="{BA99A6E3-D9EF-4852-BCC8-DE3DE017C1FA}" destId="{C7014C05-07DB-4C8C-9CD2-B0315DB65323}" srcOrd="3" destOrd="0" presId="urn:microsoft.com/office/officeart/2018/2/layout/IconVerticalSolidList"/>
    <dgm:cxn modelId="{F399511F-7FFB-4CD4-B382-3D78DD8C097C}" type="presParOf" srcId="{CB132079-7B61-4FEA-8A49-D744D1AD4B91}" destId="{723F5969-EA62-4021-84A1-C36B7CC18FD1}" srcOrd="3" destOrd="0" presId="urn:microsoft.com/office/officeart/2018/2/layout/IconVerticalSolidList"/>
    <dgm:cxn modelId="{2319AAD1-1640-4957-974D-D1969973A6BF}" type="presParOf" srcId="{CB132079-7B61-4FEA-8A49-D744D1AD4B91}" destId="{518136D1-9579-4C1F-BDDC-BE2351EF6EAC}" srcOrd="4" destOrd="0" presId="urn:microsoft.com/office/officeart/2018/2/layout/IconVerticalSolidList"/>
    <dgm:cxn modelId="{3BDD7871-3FC3-4C91-8AF8-C150804B8EE6}" type="presParOf" srcId="{518136D1-9579-4C1F-BDDC-BE2351EF6EAC}" destId="{7F995651-553C-418D-805B-2381B6BDF777}" srcOrd="0" destOrd="0" presId="urn:microsoft.com/office/officeart/2018/2/layout/IconVerticalSolidList"/>
    <dgm:cxn modelId="{0CAE193D-100C-4006-A68F-A11EA180BE31}" type="presParOf" srcId="{518136D1-9579-4C1F-BDDC-BE2351EF6EAC}" destId="{A73D51EE-8E65-478B-8F83-488941D922FB}" srcOrd="1" destOrd="0" presId="urn:microsoft.com/office/officeart/2018/2/layout/IconVerticalSolidList"/>
    <dgm:cxn modelId="{76B8674B-AC14-4976-A1E2-C91FE12DB71B}" type="presParOf" srcId="{518136D1-9579-4C1F-BDDC-BE2351EF6EAC}" destId="{1385BC32-3175-4697-898D-D0C8B0228538}" srcOrd="2" destOrd="0" presId="urn:microsoft.com/office/officeart/2018/2/layout/IconVerticalSolidList"/>
    <dgm:cxn modelId="{CDC420D3-7A6A-4602-A9D5-F003D807182E}" type="presParOf" srcId="{518136D1-9579-4C1F-BDDC-BE2351EF6EAC}" destId="{41D797A9-9227-4B1C-8A95-3DFDC3568D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8919C-9C15-4E32-AA23-B197D6FE92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576405-C059-4BAC-9931-42712C05917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MongoDB</a:t>
          </a:r>
          <a:r>
            <a:rPr lang="en-US" baseline="0" dirty="0">
              <a:hlinkClick xmlns:r="http://schemas.openxmlformats.org/officeDocument/2006/relationships" r:id="rId1"/>
            </a:rPr>
            <a:t> docs</a:t>
          </a:r>
          <a:endParaRPr lang="en-US" dirty="0"/>
        </a:p>
      </dgm:t>
    </dgm:pt>
    <dgm:pt modelId="{AB6EF854-C5E9-4EF4-820D-0D34E64E65E5}" type="parTrans" cxnId="{7F6AA12E-9E81-4024-A0F0-CA0976EFA983}">
      <dgm:prSet/>
      <dgm:spPr/>
      <dgm:t>
        <a:bodyPr/>
        <a:lstStyle/>
        <a:p>
          <a:endParaRPr lang="en-US"/>
        </a:p>
      </dgm:t>
    </dgm:pt>
    <dgm:pt modelId="{86CE82F6-F112-446E-9FFC-1ECD32CE0871}" type="sibTrans" cxnId="{7F6AA12E-9E81-4024-A0F0-CA0976EFA983}">
      <dgm:prSet/>
      <dgm:spPr/>
      <dgm:t>
        <a:bodyPr/>
        <a:lstStyle/>
        <a:p>
          <a:endParaRPr lang="en-US"/>
        </a:p>
      </dgm:t>
    </dgm:pt>
    <dgm:pt modelId="{85D8756B-AB5F-451B-BA08-E838D1A45CDD}">
      <dgm:prSet/>
      <dgm:spPr/>
      <dgm:t>
        <a:bodyPr/>
        <a:lstStyle/>
        <a:p>
          <a:r>
            <a:rPr lang="en-US" b="0" i="0"/>
            <a:t>Try MongoDB Atlas (Cloud DB)</a:t>
          </a:r>
          <a:endParaRPr lang="en-US"/>
        </a:p>
      </dgm:t>
    </dgm:pt>
    <dgm:pt modelId="{AF95F271-DA13-48D6-A7D2-CEF30C1E50ED}" type="parTrans" cxnId="{5D0CCDB1-AE02-49E6-A9AE-98E6FAE63D23}">
      <dgm:prSet/>
      <dgm:spPr/>
      <dgm:t>
        <a:bodyPr/>
        <a:lstStyle/>
        <a:p>
          <a:endParaRPr lang="en-US"/>
        </a:p>
      </dgm:t>
    </dgm:pt>
    <dgm:pt modelId="{2AF068A3-4E9E-4C4E-B4BE-5C1C33590850}" type="sibTrans" cxnId="{5D0CCDB1-AE02-49E6-A9AE-98E6FAE63D23}">
      <dgm:prSet/>
      <dgm:spPr/>
      <dgm:t>
        <a:bodyPr/>
        <a:lstStyle/>
        <a:p>
          <a:endParaRPr lang="en-US"/>
        </a:p>
      </dgm:t>
    </dgm:pt>
    <dgm:pt modelId="{7ED9CD4B-33A9-43DB-A10B-2C12B02F1796}" type="pres">
      <dgm:prSet presAssocID="{EE18919C-9C15-4E32-AA23-B197D6FE920B}" presName="root" presStyleCnt="0">
        <dgm:presLayoutVars>
          <dgm:dir/>
          <dgm:resizeHandles val="exact"/>
        </dgm:presLayoutVars>
      </dgm:prSet>
      <dgm:spPr/>
    </dgm:pt>
    <dgm:pt modelId="{F18317D0-02DC-464C-9D06-2CD45E3AC9A8}" type="pres">
      <dgm:prSet presAssocID="{A3576405-C059-4BAC-9931-42712C059174}" presName="compNode" presStyleCnt="0"/>
      <dgm:spPr/>
    </dgm:pt>
    <dgm:pt modelId="{8E61181D-4287-448B-BD66-5F48EFE54345}" type="pres">
      <dgm:prSet presAssocID="{A3576405-C059-4BAC-9931-42712C059174}" presName="bgRect" presStyleLbl="bgShp" presStyleIdx="0" presStyleCnt="2"/>
      <dgm:spPr/>
    </dgm:pt>
    <dgm:pt modelId="{083EAFFD-90B8-4583-A868-A3B0AF20CEA3}" type="pres">
      <dgm:prSet presAssocID="{A3576405-C059-4BAC-9931-42712C05917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84FDFD1-9604-40D8-A834-5E1CBBE190B3}" type="pres">
      <dgm:prSet presAssocID="{A3576405-C059-4BAC-9931-42712C059174}" presName="spaceRect" presStyleCnt="0"/>
      <dgm:spPr/>
    </dgm:pt>
    <dgm:pt modelId="{634A0215-0E8C-401D-9ED8-19F7E137BAF7}" type="pres">
      <dgm:prSet presAssocID="{A3576405-C059-4BAC-9931-42712C059174}" presName="parTx" presStyleLbl="revTx" presStyleIdx="0" presStyleCnt="2">
        <dgm:presLayoutVars>
          <dgm:chMax val="0"/>
          <dgm:chPref val="0"/>
        </dgm:presLayoutVars>
      </dgm:prSet>
      <dgm:spPr/>
    </dgm:pt>
    <dgm:pt modelId="{AA6CC888-A91D-4CB6-B57D-67ACA2928087}" type="pres">
      <dgm:prSet presAssocID="{86CE82F6-F112-446E-9FFC-1ECD32CE0871}" presName="sibTrans" presStyleCnt="0"/>
      <dgm:spPr/>
    </dgm:pt>
    <dgm:pt modelId="{0ED9176A-6886-442E-AF13-55187CBB09BB}" type="pres">
      <dgm:prSet presAssocID="{85D8756B-AB5F-451B-BA08-E838D1A45CDD}" presName="compNode" presStyleCnt="0"/>
      <dgm:spPr/>
    </dgm:pt>
    <dgm:pt modelId="{409BB1A8-F310-401F-AABA-EB5A770691CF}" type="pres">
      <dgm:prSet presAssocID="{85D8756B-AB5F-451B-BA08-E838D1A45CDD}" presName="bgRect" presStyleLbl="bgShp" presStyleIdx="1" presStyleCnt="2"/>
      <dgm:spPr/>
    </dgm:pt>
    <dgm:pt modelId="{23A12BBE-5F79-4098-A7D7-F286D4EA9245}" type="pres">
      <dgm:prSet presAssocID="{85D8756B-AB5F-451B-BA08-E838D1A45CDD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E321588-068E-44CB-AEC6-68D377021E86}" type="pres">
      <dgm:prSet presAssocID="{85D8756B-AB5F-451B-BA08-E838D1A45CDD}" presName="spaceRect" presStyleCnt="0"/>
      <dgm:spPr/>
    </dgm:pt>
    <dgm:pt modelId="{BCF79928-A5ED-4EB7-A7F6-7188FF587D9E}" type="pres">
      <dgm:prSet presAssocID="{85D8756B-AB5F-451B-BA08-E838D1A45CD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EB3B700-145E-43D4-BE12-384D80BF0D56}" type="presOf" srcId="{EE18919C-9C15-4E32-AA23-B197D6FE920B}" destId="{7ED9CD4B-33A9-43DB-A10B-2C12B02F1796}" srcOrd="0" destOrd="0" presId="urn:microsoft.com/office/officeart/2018/2/layout/IconVerticalSolidList"/>
    <dgm:cxn modelId="{7F6AA12E-9E81-4024-A0F0-CA0976EFA983}" srcId="{EE18919C-9C15-4E32-AA23-B197D6FE920B}" destId="{A3576405-C059-4BAC-9931-42712C059174}" srcOrd="0" destOrd="0" parTransId="{AB6EF854-C5E9-4EF4-820D-0D34E64E65E5}" sibTransId="{86CE82F6-F112-446E-9FFC-1ECD32CE0871}"/>
    <dgm:cxn modelId="{AF417F78-C947-4081-9548-AB0BB5C436BB}" type="presOf" srcId="{A3576405-C059-4BAC-9931-42712C059174}" destId="{634A0215-0E8C-401D-9ED8-19F7E137BAF7}" srcOrd="0" destOrd="0" presId="urn:microsoft.com/office/officeart/2018/2/layout/IconVerticalSolidList"/>
    <dgm:cxn modelId="{5D0CCDB1-AE02-49E6-A9AE-98E6FAE63D23}" srcId="{EE18919C-9C15-4E32-AA23-B197D6FE920B}" destId="{85D8756B-AB5F-451B-BA08-E838D1A45CDD}" srcOrd="1" destOrd="0" parTransId="{AF95F271-DA13-48D6-A7D2-CEF30C1E50ED}" sibTransId="{2AF068A3-4E9E-4C4E-B4BE-5C1C33590850}"/>
    <dgm:cxn modelId="{9FBA1EE4-9165-472C-BF6F-18D79CAE0FD1}" type="presOf" srcId="{85D8756B-AB5F-451B-BA08-E838D1A45CDD}" destId="{BCF79928-A5ED-4EB7-A7F6-7188FF587D9E}" srcOrd="0" destOrd="0" presId="urn:microsoft.com/office/officeart/2018/2/layout/IconVerticalSolidList"/>
    <dgm:cxn modelId="{01A99AC1-A2D8-4A78-BDBF-6FA8E9A896FE}" type="presParOf" srcId="{7ED9CD4B-33A9-43DB-A10B-2C12B02F1796}" destId="{F18317D0-02DC-464C-9D06-2CD45E3AC9A8}" srcOrd="0" destOrd="0" presId="urn:microsoft.com/office/officeart/2018/2/layout/IconVerticalSolidList"/>
    <dgm:cxn modelId="{33DE2419-F150-4492-BB4D-7CD65FE382A1}" type="presParOf" srcId="{F18317D0-02DC-464C-9D06-2CD45E3AC9A8}" destId="{8E61181D-4287-448B-BD66-5F48EFE54345}" srcOrd="0" destOrd="0" presId="urn:microsoft.com/office/officeart/2018/2/layout/IconVerticalSolidList"/>
    <dgm:cxn modelId="{9C5DF937-4305-45E4-AA1C-4E0DD7DF7FB5}" type="presParOf" srcId="{F18317D0-02DC-464C-9D06-2CD45E3AC9A8}" destId="{083EAFFD-90B8-4583-A868-A3B0AF20CEA3}" srcOrd="1" destOrd="0" presId="urn:microsoft.com/office/officeart/2018/2/layout/IconVerticalSolidList"/>
    <dgm:cxn modelId="{198DDE4F-84FC-4328-A4BC-8FD42A3B9E34}" type="presParOf" srcId="{F18317D0-02DC-464C-9D06-2CD45E3AC9A8}" destId="{F84FDFD1-9604-40D8-A834-5E1CBBE190B3}" srcOrd="2" destOrd="0" presId="urn:microsoft.com/office/officeart/2018/2/layout/IconVerticalSolidList"/>
    <dgm:cxn modelId="{2DF6072F-36FC-4A56-BBE4-AA1EC15793DD}" type="presParOf" srcId="{F18317D0-02DC-464C-9D06-2CD45E3AC9A8}" destId="{634A0215-0E8C-401D-9ED8-19F7E137BAF7}" srcOrd="3" destOrd="0" presId="urn:microsoft.com/office/officeart/2018/2/layout/IconVerticalSolidList"/>
    <dgm:cxn modelId="{56CF46CF-DBFC-443D-B9EE-4BCD4549250A}" type="presParOf" srcId="{7ED9CD4B-33A9-43DB-A10B-2C12B02F1796}" destId="{AA6CC888-A91D-4CB6-B57D-67ACA2928087}" srcOrd="1" destOrd="0" presId="urn:microsoft.com/office/officeart/2018/2/layout/IconVerticalSolidList"/>
    <dgm:cxn modelId="{8E219AE3-8586-446B-AD2D-C8C522A8379E}" type="presParOf" srcId="{7ED9CD4B-33A9-43DB-A10B-2C12B02F1796}" destId="{0ED9176A-6886-442E-AF13-55187CBB09BB}" srcOrd="2" destOrd="0" presId="urn:microsoft.com/office/officeart/2018/2/layout/IconVerticalSolidList"/>
    <dgm:cxn modelId="{F86145C8-CEE8-4147-B560-278BB6A45717}" type="presParOf" srcId="{0ED9176A-6886-442E-AF13-55187CBB09BB}" destId="{409BB1A8-F310-401F-AABA-EB5A770691CF}" srcOrd="0" destOrd="0" presId="urn:microsoft.com/office/officeart/2018/2/layout/IconVerticalSolidList"/>
    <dgm:cxn modelId="{316E8D80-8156-4719-B8A0-0D5C3C327A9F}" type="presParOf" srcId="{0ED9176A-6886-442E-AF13-55187CBB09BB}" destId="{23A12BBE-5F79-4098-A7D7-F286D4EA9245}" srcOrd="1" destOrd="0" presId="urn:microsoft.com/office/officeart/2018/2/layout/IconVerticalSolidList"/>
    <dgm:cxn modelId="{9C8D519D-48E7-440D-9071-6AA5771539FA}" type="presParOf" srcId="{0ED9176A-6886-442E-AF13-55187CBB09BB}" destId="{CE321588-068E-44CB-AEC6-68D377021E86}" srcOrd="2" destOrd="0" presId="urn:microsoft.com/office/officeart/2018/2/layout/IconVerticalSolidList"/>
    <dgm:cxn modelId="{9ACAF29C-9460-40FB-82F1-187E2155469E}" type="presParOf" srcId="{0ED9176A-6886-442E-AF13-55187CBB09BB}" destId="{BCF79928-A5ED-4EB7-A7F6-7188FF587D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18A7D-FE9B-4B99-A43F-61D9ED0E2756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49CA3-6FAA-42A1-9FE1-F581102D952B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EF84A-21D3-4D8C-BBD7-A7915278C8F5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NoSQL, document-based database</a:t>
          </a:r>
          <a:endParaRPr lang="en-US" sz="2500" kern="1200"/>
        </a:p>
      </dsp:txBody>
      <dsp:txXfrm>
        <a:off x="1642860" y="607"/>
        <a:ext cx="4985943" cy="1422390"/>
      </dsp:txXfrm>
    </dsp:sp>
    <dsp:sp modelId="{C2832A6B-0975-409B-BBC4-CF7EF1B33A8A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8E262-250C-4B54-B854-769180CA1531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14C05-07DB-4C8C-9CD2-B0315DB65323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Stores data in </a:t>
          </a:r>
          <a:r>
            <a:rPr lang="en-US" sz="2500" b="1" i="0" kern="1200"/>
            <a:t>BSON</a:t>
          </a:r>
          <a:r>
            <a:rPr lang="en-US" sz="2500" b="0" i="0" kern="1200"/>
            <a:t> (Binary JSON)</a:t>
          </a:r>
          <a:endParaRPr lang="en-US" sz="2500" kern="1200"/>
        </a:p>
      </dsp:txBody>
      <dsp:txXfrm>
        <a:off x="1642860" y="1778595"/>
        <a:ext cx="4985943" cy="1422390"/>
      </dsp:txXfrm>
    </dsp:sp>
    <dsp:sp modelId="{7F995651-553C-418D-805B-2381B6BDF777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D51EE-8E65-478B-8F83-488941D922FB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797A9-9227-4B1C-8A95-3DFDC3568D29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Flexible schema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1181D-4287-448B-BD66-5F48EFE54345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EAFFD-90B8-4583-A868-A3B0AF20CEA3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A0215-0E8C-401D-9ED8-19F7E137BAF7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rId3"/>
            </a:rPr>
            <a:t>MongoDB</a:t>
          </a:r>
          <a:r>
            <a:rPr lang="en-US" sz="2500" kern="1200" baseline="0" dirty="0">
              <a:hlinkClick xmlns:r="http://schemas.openxmlformats.org/officeDocument/2006/relationships" r:id="rId3"/>
            </a:rPr>
            <a:t> docs</a:t>
          </a:r>
          <a:endParaRPr lang="en-US" sz="2500" kern="1200" dirty="0"/>
        </a:p>
      </dsp:txBody>
      <dsp:txXfrm>
        <a:off x="1725424" y="809181"/>
        <a:ext cx="4903379" cy="1493874"/>
      </dsp:txXfrm>
    </dsp:sp>
    <dsp:sp modelId="{409BB1A8-F310-401F-AABA-EB5A770691CF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12BBE-5F79-4098-A7D7-F286D4EA9245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79928-A5ED-4EB7-A7F6-7188FF587D9E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Try MongoDB Atlas (Cloud DB)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playing boardgame">
            <a:extLst>
              <a:ext uri="{FF2B5EF4-FFF2-40B4-BE49-F238E27FC236}">
                <a16:creationId xmlns:a16="http://schemas.microsoft.com/office/drawing/2014/main" id="{CCBED805-12B0-58EE-E3F9-8F4A516730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24934" r="6556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26F32-3505-EA03-1618-394D495A2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/>
              <a:t>MongoDB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FBC50-0A13-BE0A-A48D-FA2348059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 Meena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D2A28-18B0-D1DB-9760-3C182676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5AC3F-E4BF-CF37-8BF9-5328722D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kern="100" dirty="0"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Utilities</a:t>
            </a:r>
            <a:br>
              <a:rPr lang="en-US" sz="3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3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32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44D8CF-33E5-3F8B-8D9A-4B0D97E03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979992"/>
              </p:ext>
            </p:extLst>
          </p:nvPr>
        </p:nvGraphicFramePr>
        <p:xfrm>
          <a:off x="1286933" y="2574121"/>
          <a:ext cx="9618134" cy="2842328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5627341">
                  <a:extLst>
                    <a:ext uri="{9D8B030D-6E8A-4147-A177-3AD203B41FA5}">
                      <a16:colId xmlns:a16="http://schemas.microsoft.com/office/drawing/2014/main" val="3339142981"/>
                    </a:ext>
                  </a:extLst>
                </a:gridCol>
                <a:gridCol w="3990793">
                  <a:extLst>
                    <a:ext uri="{9D8B030D-6E8A-4147-A177-3AD203B41FA5}">
                      <a16:colId xmlns:a16="http://schemas.microsoft.com/office/drawing/2014/main" val="121227284"/>
                    </a:ext>
                  </a:extLst>
                </a:gridCol>
              </a:tblGrid>
              <a:tr h="810548"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Command</a:t>
                      </a:r>
                      <a:endParaRPr lang="en-US" sz="2000" b="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287" marT="185445" marB="1828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000" b="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7" marR="18287" marT="185445" marB="1828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50090"/>
                  </a:ext>
                </a:extLst>
              </a:tr>
              <a:tr h="677260"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 err="1">
                          <a:solidFill>
                            <a:schemeClr val="tx1"/>
                          </a:solidFill>
                          <a:effectLst/>
                        </a:rPr>
                        <a:t>db.users.countDocuments</a:t>
                      </a: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({age: 30})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287" marT="185445" marB="182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Count matching documents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7" marR="18287" marT="185445" marB="182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33766"/>
                  </a:ext>
                </a:extLst>
              </a:tr>
              <a:tr h="677260"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db.users.distinct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("age")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287" marT="185445" marB="182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Get unique values for age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7" marR="18287" marT="185445" marB="182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68445"/>
                  </a:ext>
                </a:extLst>
              </a:tr>
              <a:tr h="677260"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 err="1">
                          <a:solidFill>
                            <a:schemeClr val="tx1"/>
                          </a:solidFill>
                          <a:effectLst/>
                        </a:rPr>
                        <a:t>db.stats</a:t>
                      </a: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287" marT="185445" marB="182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Database statistics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7" marR="18287" marT="185445" marB="182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489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5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5485A6-6ADD-4E31-70CF-C262D1E7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9772E-33CD-6472-9F04-7D571201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Mongoose (Node.js) Equivalents</a:t>
            </a:r>
            <a:br>
              <a:rPr lang="en-US" sz="3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3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32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77F9B9-2084-CCC8-7DA1-1454BAB41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688224"/>
              </p:ext>
            </p:extLst>
          </p:nvPr>
        </p:nvGraphicFramePr>
        <p:xfrm>
          <a:off x="1274618" y="1948543"/>
          <a:ext cx="9585711" cy="409348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638977">
                  <a:extLst>
                    <a:ext uri="{9D8B030D-6E8A-4147-A177-3AD203B41FA5}">
                      <a16:colId xmlns:a16="http://schemas.microsoft.com/office/drawing/2014/main" val="3614347919"/>
                    </a:ext>
                  </a:extLst>
                </a:gridCol>
                <a:gridCol w="4946734">
                  <a:extLst>
                    <a:ext uri="{9D8B030D-6E8A-4147-A177-3AD203B41FA5}">
                      <a16:colId xmlns:a16="http://schemas.microsoft.com/office/drawing/2014/main" val="1737193451"/>
                    </a:ext>
                  </a:extLst>
                </a:gridCol>
              </a:tblGrid>
              <a:tr h="1028970"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 dirty="0">
                          <a:solidFill>
                            <a:schemeClr val="bg1"/>
                          </a:solidFill>
                          <a:effectLst/>
                        </a:rPr>
                        <a:t>MongoDB Shell</a:t>
                      </a:r>
                      <a:endParaRPr lang="en-US" sz="2000" b="1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22" marR="104730" marT="209459" marB="20945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 dirty="0">
                          <a:solidFill>
                            <a:schemeClr val="bg1"/>
                          </a:solidFill>
                          <a:effectLst/>
                        </a:rPr>
                        <a:t>Mongoose (Node.js)</a:t>
                      </a:r>
                      <a:endParaRPr lang="en-US" sz="2000" b="1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22" marR="104730" marT="209459" marB="20945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108953"/>
                  </a:ext>
                </a:extLst>
              </a:tr>
              <a:tr h="766129"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insertOne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22" marR="104730" marT="21819" marB="2094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Model.create() or doc.save()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22" marR="104730" marT="21819" marB="2094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76011"/>
                  </a:ext>
                </a:extLst>
              </a:tr>
              <a:tr h="766129"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find()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22" marR="104730" marT="21819" marB="2094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Model.find()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22" marR="104730" marT="21819" marB="2094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28025"/>
                  </a:ext>
                </a:extLst>
              </a:tr>
              <a:tr h="766129"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updateOne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22" marR="104730" marT="21819" marB="2094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Model.updateOne()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22" marR="104730" marT="21819" marB="2094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024690"/>
                  </a:ext>
                </a:extLst>
              </a:tr>
              <a:tr h="766129"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deleteOne()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22" marR="104730" marT="21819" marB="2094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Model.deleteOne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22" marR="104730" marT="21819" marB="2094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2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626FA-BB73-A942-5F63-0F79CFFCC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D9BAC-28D8-DEF9-8F58-9EED3B5A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Resources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Content Placeholder 3">
            <a:extLst>
              <a:ext uri="{FF2B5EF4-FFF2-40B4-BE49-F238E27FC236}">
                <a16:creationId xmlns:a16="http://schemas.microsoft.com/office/drawing/2014/main" id="{BD13BBDE-8C1E-C48B-FC13-285FF7CCB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01700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51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A46C21-7E3B-AB1F-81C0-F8D1CF5DC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7B5D24A8-ED2C-F60F-7D0D-D21FF9D3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6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407C7-FF08-62B8-E723-1A0670A71EA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8490" y="24968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u="none" strike="noStrike" dirty="0">
                <a:effectLst/>
                <a:uFill>
                  <a:solidFill>
                    <a:srgbClr val="000000"/>
                  </a:solidFill>
                </a:uFill>
              </a:rPr>
              <a:t>Thank you</a:t>
            </a:r>
            <a:br>
              <a:rPr lang="en-US" sz="4800" b="1" u="none" strike="noStrike" dirty="0">
                <a:effectLst/>
                <a:uFill>
                  <a:solidFill>
                    <a:srgbClr val="000000"/>
                  </a:solidFill>
                </a:uFill>
              </a:rPr>
            </a:br>
            <a:br>
              <a:rPr lang="en-US" sz="4800" b="1" u="none" strike="noStrike" dirty="0">
                <a:effectLst/>
                <a:uFill>
                  <a:solidFill>
                    <a:srgbClr val="000000"/>
                  </a:solidFill>
                </a:uFill>
              </a:rPr>
            </a:br>
            <a:endParaRPr lang="en-US" sz="4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9FC08-506B-AC97-7FCE-2638DDDE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 u="none" strike="noStrike" kern="10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MongoDB?</a:t>
            </a:r>
            <a:br>
              <a:rPr lang="en-US" sz="4400" b="1" u="none" strike="noStrike" kern="10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400" b="1" u="none" strike="noStrike" kern="10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4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9DB0B69-D9A2-118C-A304-C5A0664EF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19048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34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385F7-CC15-0ACA-1A69-F2B124805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7557CE-4BB4-98F0-68FD-CFF65FCB4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5CE46-6F7C-21CA-42CA-065F38E7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 Operations </a:t>
            </a:r>
            <a:br>
              <a:rPr lang="en-US" sz="23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3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23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D11D5F3-8DDC-FD98-472C-11AC837AE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3E0B2EA-4D7E-212A-5FBC-5200139D3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60142F-49CC-5ACE-2CB0-D49F5A0D1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06352" y="2231254"/>
          <a:ext cx="9579294" cy="352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1929">
                  <a:extLst>
                    <a:ext uri="{9D8B030D-6E8A-4147-A177-3AD203B41FA5}">
                      <a16:colId xmlns:a16="http://schemas.microsoft.com/office/drawing/2014/main" val="2851883774"/>
                    </a:ext>
                  </a:extLst>
                </a:gridCol>
                <a:gridCol w="5587365">
                  <a:extLst>
                    <a:ext uri="{9D8B030D-6E8A-4147-A177-3AD203B41FA5}">
                      <a16:colId xmlns:a16="http://schemas.microsoft.com/office/drawing/2014/main" val="2457622740"/>
                    </a:ext>
                  </a:extLst>
                </a:gridCol>
              </a:tblGrid>
              <a:tr h="725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Command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219075" marT="127635" marB="0"/>
                </a:tc>
                <a:tc>
                  <a:txBody>
                    <a:bodyPr/>
                    <a:lstStyle/>
                    <a:p>
                      <a:pPr marL="63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219075" marT="127635" marB="0"/>
                </a:tc>
                <a:extLst>
                  <a:ext uri="{0D108BD9-81ED-4DB2-BD59-A6C34878D82A}">
                    <a16:rowId xmlns:a16="http://schemas.microsoft.com/office/drawing/2014/main" val="4279557393"/>
                  </a:ext>
                </a:extLst>
              </a:tr>
              <a:tr h="725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show </a:t>
                      </a:r>
                      <a:r>
                        <a:rPr lang="en-US" sz="1800" kern="100" dirty="0" err="1">
                          <a:effectLst/>
                        </a:rPr>
                        <a:t>dbs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219075" marT="127635" marB="0"/>
                </a:tc>
                <a:tc>
                  <a:txBody>
                    <a:bodyPr/>
                    <a:lstStyle/>
                    <a:p>
                      <a:pPr marL="63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List all databases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219075" marT="127635" marB="0"/>
                </a:tc>
                <a:extLst>
                  <a:ext uri="{0D108BD9-81ED-4DB2-BD59-A6C34878D82A}">
                    <a16:rowId xmlns:a16="http://schemas.microsoft.com/office/drawing/2014/main" val="1117245058"/>
                  </a:ext>
                </a:extLst>
              </a:tr>
              <a:tr h="725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 &lt;db_name&gt;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219075" marT="127635" marB="0"/>
                </a:tc>
                <a:tc>
                  <a:txBody>
                    <a:bodyPr/>
                    <a:lstStyle/>
                    <a:p>
                      <a:pPr marL="63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Switch to/create a database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219075" marT="127635" marB="0"/>
                </a:tc>
                <a:extLst>
                  <a:ext uri="{0D108BD9-81ED-4DB2-BD59-A6C34878D82A}">
                    <a16:rowId xmlns:a16="http://schemas.microsoft.com/office/drawing/2014/main" val="2500944047"/>
                  </a:ext>
                </a:extLst>
              </a:tr>
              <a:tr h="135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90"/>
                        </a:spcAft>
                      </a:pPr>
                      <a:r>
                        <a:rPr lang="en-US" sz="1800" kern="100">
                          <a:effectLst/>
                        </a:rPr>
                        <a:t>db.dropDatabase()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Db.stats()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219075" marT="127635" marB="0"/>
                </a:tc>
                <a:tc>
                  <a:txBody>
                    <a:bodyPr/>
                    <a:lstStyle/>
                    <a:p>
                      <a:pPr marL="63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Delete current database </a:t>
                      </a:r>
                    </a:p>
                    <a:p>
                      <a:pPr marL="63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219075" marT="127635" marB="0"/>
                </a:tc>
                <a:extLst>
                  <a:ext uri="{0D108BD9-81ED-4DB2-BD59-A6C34878D82A}">
                    <a16:rowId xmlns:a16="http://schemas.microsoft.com/office/drawing/2014/main" val="4132109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7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FDA1C-86CC-A863-519F-D6C7F5BC2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790B7-8C23-C227-73F7-5D105209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CRUD</a:t>
            </a:r>
            <a:r>
              <a:rPr lang="en-US" sz="3100" b="1" u="none" strike="noStrike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  <a:t> Operations </a:t>
            </a:r>
            <a:br>
              <a:rPr lang="en-US" sz="3100" b="1" u="none" strike="noStrike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</a:br>
            <a:br>
              <a:rPr lang="en-US" sz="3100" b="1" u="none" strike="noStrike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</a:b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A69E70-1DF3-943B-9B1F-67EB262B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Insert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C7FB65-BEE2-FEE5-333D-E313DDCEF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161710"/>
              </p:ext>
            </p:extLst>
          </p:nvPr>
        </p:nvGraphicFramePr>
        <p:xfrm>
          <a:off x="6096001" y="1874833"/>
          <a:ext cx="5143501" cy="309582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305075">
                  <a:extLst>
                    <a:ext uri="{9D8B030D-6E8A-4147-A177-3AD203B41FA5}">
                      <a16:colId xmlns:a16="http://schemas.microsoft.com/office/drawing/2014/main" val="1599514327"/>
                    </a:ext>
                  </a:extLst>
                </a:gridCol>
                <a:gridCol w="1838426">
                  <a:extLst>
                    <a:ext uri="{9D8B030D-6E8A-4147-A177-3AD203B41FA5}">
                      <a16:colId xmlns:a16="http://schemas.microsoft.com/office/drawing/2014/main" val="1629609645"/>
                    </a:ext>
                  </a:extLst>
                </a:gridCol>
              </a:tblGrid>
              <a:tr h="64159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Command 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495" marR="153897" marT="153897" marB="15389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495" marR="153897" marT="153897" marB="1538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19465"/>
                  </a:ext>
                </a:extLst>
              </a:tr>
              <a:tr h="1227114">
                <a:tc>
                  <a:txBody>
                    <a:bodyPr/>
                    <a:lstStyle/>
                    <a:p>
                      <a:pPr marL="0" marR="612648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db.users.insertOne ({name: "Alice", age: 30})</a:t>
                      </a: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495" marR="153897" marT="153897" marB="15389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buNone/>
                      </a:pPr>
                      <a:r>
                        <a:rPr lang="en-US" sz="1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Insert one document 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495" marR="153897" marT="153897" marB="1538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213200"/>
                  </a:ext>
                </a:extLst>
              </a:tr>
              <a:tr h="122711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db.users.insertMany 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([{name: "Bob"}, {name: "Charlie"}])</a:t>
                      </a: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495" marR="153897" marT="153897" marB="15389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buNone/>
                      </a:pPr>
                      <a:r>
                        <a:rPr lang="en-US" sz="1800" b="0" i="0" u="none" strike="noStrike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Insert multiple documents </a:t>
                      </a:r>
                      <a:endParaRPr 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6495" marR="153897" marT="153897" marB="1538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4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40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BD5DF5-FB88-1C3F-27D6-8CE3B9F8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467A0-0387-62DA-8991-CDEC30F0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CRUD</a:t>
            </a:r>
            <a:r>
              <a:rPr lang="en-US" sz="3100" b="1" u="none" strike="noStrike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  <a:t> Operations </a:t>
            </a:r>
            <a:br>
              <a:rPr lang="en-US" sz="3100" b="1" u="none" strike="noStrike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</a:br>
            <a:br>
              <a:rPr lang="en-US" sz="3100" b="1" u="none" strike="noStrike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</a:b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708D85E-7C59-5883-CFBF-E790540B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n-US" altLang="en-US" b="1">
                <a:solidFill>
                  <a:schemeClr val="bg1"/>
                </a:solidFill>
              </a:rPr>
              <a:t>Query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67F7C1-DF3B-D5AA-07E9-3B17A6E55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651966"/>
              </p:ext>
            </p:extLst>
          </p:nvPr>
        </p:nvGraphicFramePr>
        <p:xfrm>
          <a:off x="6096001" y="1614319"/>
          <a:ext cx="5143501" cy="4374255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223025">
                  <a:extLst>
                    <a:ext uri="{9D8B030D-6E8A-4147-A177-3AD203B41FA5}">
                      <a16:colId xmlns:a16="http://schemas.microsoft.com/office/drawing/2014/main" val="1656031596"/>
                    </a:ext>
                  </a:extLst>
                </a:gridCol>
                <a:gridCol w="2920476">
                  <a:extLst>
                    <a:ext uri="{9D8B030D-6E8A-4147-A177-3AD203B41FA5}">
                      <a16:colId xmlns:a16="http://schemas.microsoft.com/office/drawing/2014/main" val="3643166870"/>
                    </a:ext>
                  </a:extLst>
                </a:gridCol>
              </a:tblGrid>
              <a:tr h="399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Command </a:t>
                      </a:r>
                      <a:endParaRPr lang="en-US" sz="12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Description </a:t>
                      </a:r>
                      <a:endParaRPr 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8229" marR="78229" marT="16636" marB="1247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14732"/>
                  </a:ext>
                </a:extLst>
              </a:tr>
              <a:tr h="3399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db.users.find</a:t>
                      </a: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() 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Fetch all documents 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229" marR="78229" marT="16636" marB="1247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81299"/>
                  </a:ext>
                </a:extLst>
              </a:tr>
              <a:tr h="3399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db.users.findOne</a:t>
                      </a: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({age: 30}) 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Fetch first matching document 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229" marR="78229" marT="16636" marB="1247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17344"/>
                  </a:ext>
                </a:extLst>
              </a:tr>
              <a:tr h="3399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db.users.find</a:t>
                      </a: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({age: {$</a:t>
                      </a:r>
                      <a:r>
                        <a:rPr lang="en-US" sz="12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gt</a:t>
                      </a: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: 25}}) 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Find with condition age older than 25 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229" marR="78229" marT="16636" marB="1247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20113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db.users.find</a:t>
                      </a: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({age: {$</a:t>
                      </a:r>
                      <a:r>
                        <a:rPr lang="en-US" sz="12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gte</a:t>
                      </a: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: 25}}) 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Find with condition age greater than or equal 25 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229" marR="78229" marT="16636" marB="1247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30326"/>
                  </a:ext>
                </a:extLst>
              </a:tr>
              <a:tr h="3399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db.users.find().sort({age: 1}) 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Sort by age (ascending) 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229" marR="78229" marT="16636" marB="1247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60731"/>
                  </a:ext>
                </a:extLst>
              </a:tr>
              <a:tr h="3399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db.users.find().limit(5) 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Limit results to 5 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4052"/>
                  </a:ext>
                </a:extLst>
              </a:tr>
              <a:tr h="3399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db.users.find({age: {$lt: 25}}) 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Find with condition age less than 25 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110698"/>
                  </a:ext>
                </a:extLst>
              </a:tr>
              <a:tr h="3399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db.users.find({age: {$lte: 25}}) 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Find with condition age less than or equal 25 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09729"/>
                  </a:ext>
                </a:extLst>
              </a:tr>
              <a:tr h="3399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db.users.find({age: {$ne: 25}}) 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Find with condition age not equal to age 25 </a:t>
                      </a:r>
                      <a:endParaRPr lang="en-US" sz="12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29" marR="78229" marT="16636" marB="1247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6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84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C6EFB-0718-45D0-760B-19E60328E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AD65C-2F0C-5B5B-2F0F-05AD7736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CRUD</a:t>
            </a:r>
            <a:r>
              <a:rPr lang="en-US" sz="3100" b="1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  <a:t> Operations </a:t>
            </a:r>
            <a:br>
              <a:rPr lang="en-US" sz="3100" b="1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</a:br>
            <a:br>
              <a:rPr lang="en-US" sz="3100" b="1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1F982A-F2C1-ACF0-C6A8-093C0E135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n-US" altLang="en-US" b="1" dirty="0">
                <a:solidFill>
                  <a:schemeClr val="bg1"/>
                </a:solidFill>
              </a:rPr>
              <a:t>Update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56CF5B-BDB5-8E54-DC9E-AA6A0CBC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747553"/>
              </p:ext>
            </p:extLst>
          </p:nvPr>
        </p:nvGraphicFramePr>
        <p:xfrm>
          <a:off x="6096001" y="1374476"/>
          <a:ext cx="5143500" cy="4096534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960353">
                  <a:extLst>
                    <a:ext uri="{9D8B030D-6E8A-4147-A177-3AD203B41FA5}">
                      <a16:colId xmlns:a16="http://schemas.microsoft.com/office/drawing/2014/main" val="3935723806"/>
                    </a:ext>
                  </a:extLst>
                </a:gridCol>
                <a:gridCol w="2183147">
                  <a:extLst>
                    <a:ext uri="{9D8B030D-6E8A-4147-A177-3AD203B41FA5}">
                      <a16:colId xmlns:a16="http://schemas.microsoft.com/office/drawing/2014/main" val="299973427"/>
                    </a:ext>
                  </a:extLst>
                </a:gridCol>
              </a:tblGrid>
              <a:tr h="66496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23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Command </a:t>
                      </a:r>
                      <a:endParaRPr lang="en-US" sz="23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970" marR="220692" marT="26848" marB="2013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23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23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970" marR="220692" marT="26848" marB="2013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29275"/>
                  </a:ext>
                </a:extLst>
              </a:tr>
              <a:tr h="114385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18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db.users.updateOne 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18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({name: "Alice"}, {$set: {age: 31}})</a:t>
                      </a:r>
                      <a:r>
                        <a:rPr lang="en-US" sz="18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970" marR="220692" marT="26848" marB="20136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buNone/>
                      </a:pPr>
                      <a:r>
                        <a:rPr lang="en-US" sz="1800" b="0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Update one document 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970" marR="220692" marT="26848" marB="201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694592"/>
                  </a:ext>
                </a:extLst>
              </a:tr>
              <a:tr h="114385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18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db.users.updateMany 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18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({age: 30}, {$set: {status: "active"}})</a:t>
                      </a:r>
                      <a:r>
                        <a:rPr lang="en-US" sz="18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970" marR="220692" marT="26848" marB="20136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buNone/>
                      </a:pPr>
                      <a:r>
                        <a:rPr lang="en-US" sz="1800" b="0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Update multiple documents 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970" marR="220692" marT="26848" marB="201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91205"/>
                  </a:ext>
                </a:extLst>
              </a:tr>
              <a:tr h="114385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18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db.users.replaceOne 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buNone/>
                      </a:pPr>
                      <a:r>
                        <a:rPr lang="en-US" sz="18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({name: "Alice"}, {name: "Alice", age: 32})</a:t>
                      </a:r>
                      <a:r>
                        <a:rPr lang="en-US" sz="18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970" marR="220692" marT="26848" marB="20136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buNone/>
                      </a:pPr>
                      <a:r>
                        <a:rPr lang="en-US" sz="1800" b="0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Replace entire document 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970" marR="220692" marT="26848" marB="2013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3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65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52074D-AA39-52FC-09C1-D4604D2F1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7B871-7F94-8047-4EFC-2408454B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CRUD</a:t>
            </a:r>
            <a:r>
              <a:rPr lang="en-US" sz="3100" b="1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  <a:t> Operations </a:t>
            </a:r>
            <a:br>
              <a:rPr lang="en-US" sz="3100" b="1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</a:br>
            <a:br>
              <a:rPr lang="en-US" sz="3100" b="1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034ED1F-7E5C-E0A4-D080-59836153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n-US" altLang="en-US" b="1" dirty="0">
                <a:solidFill>
                  <a:schemeClr val="bg1"/>
                </a:solidFill>
              </a:rPr>
              <a:t>Delete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147847-ABAF-E8BB-4FB5-CF2AD668A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282810"/>
              </p:ext>
            </p:extLst>
          </p:nvPr>
        </p:nvGraphicFramePr>
        <p:xfrm>
          <a:off x="6062319" y="1717964"/>
          <a:ext cx="5143500" cy="3352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624">
                  <a:extLst>
                    <a:ext uri="{9D8B030D-6E8A-4147-A177-3AD203B41FA5}">
                      <a16:colId xmlns:a16="http://schemas.microsoft.com/office/drawing/2014/main" val="1229151238"/>
                    </a:ext>
                  </a:extLst>
                </a:gridCol>
                <a:gridCol w="2310876">
                  <a:extLst>
                    <a:ext uri="{9D8B030D-6E8A-4147-A177-3AD203B41FA5}">
                      <a16:colId xmlns:a16="http://schemas.microsoft.com/office/drawing/2014/main" val="1684825282"/>
                    </a:ext>
                  </a:extLst>
                </a:gridCol>
              </a:tblGrid>
              <a:tr h="772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Command </a:t>
                      </a:r>
                      <a:endParaRPr lang="en-US" sz="1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09792" marT="84014" marB="0"/>
                </a:tc>
                <a:tc>
                  <a:txBody>
                    <a:bodyPr/>
                    <a:lstStyle/>
                    <a:p>
                      <a:pPr marL="571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Description </a:t>
                      </a:r>
                      <a:endParaRPr lang="en-US" sz="1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09792" marT="84014" marB="0"/>
                </a:tc>
                <a:extLst>
                  <a:ext uri="{0D108BD9-81ED-4DB2-BD59-A6C34878D82A}">
                    <a16:rowId xmlns:a16="http://schemas.microsoft.com/office/drawing/2014/main" val="2158036800"/>
                  </a:ext>
                </a:extLst>
              </a:tr>
              <a:tr h="1290366">
                <a:tc>
                  <a:txBody>
                    <a:bodyPr/>
                    <a:lstStyle/>
                    <a:p>
                      <a:pPr marL="0" marR="53911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db.users.deleteOne</a:t>
                      </a:r>
                      <a:r>
                        <a:rPr lang="en-US" sz="1600" kern="100" dirty="0">
                          <a:effectLst/>
                        </a:rPr>
                        <a:t> ({name: "Alice"}) </a:t>
                      </a:r>
                      <a:endParaRPr lang="en-US" sz="1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09792" marT="84014" marB="0"/>
                </a:tc>
                <a:tc>
                  <a:txBody>
                    <a:bodyPr/>
                    <a:lstStyle/>
                    <a:p>
                      <a:pPr marL="571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Delete one document </a:t>
                      </a:r>
                      <a:endParaRPr lang="en-US" sz="1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09792" marT="84014" marB="0" anchor="ctr"/>
                </a:tc>
                <a:extLst>
                  <a:ext uri="{0D108BD9-81ED-4DB2-BD59-A6C34878D82A}">
                    <a16:rowId xmlns:a16="http://schemas.microsoft.com/office/drawing/2014/main" val="1424943919"/>
                  </a:ext>
                </a:extLst>
              </a:tr>
              <a:tr h="1290366">
                <a:tc>
                  <a:txBody>
                    <a:bodyPr/>
                    <a:lstStyle/>
                    <a:p>
                      <a:pPr marL="0" marR="42418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db.users.deleteMany ({status: "inactive"}) </a:t>
                      </a:r>
                      <a:endParaRPr lang="en-US" sz="17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09792" marT="84014" marB="0"/>
                </a:tc>
                <a:tc>
                  <a:txBody>
                    <a:bodyPr/>
                    <a:lstStyle/>
                    <a:p>
                      <a:pPr marL="571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Delete multiple documents </a:t>
                      </a:r>
                      <a:endParaRPr lang="en-US" sz="17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09792" marT="84014" marB="0" anchor="ctr"/>
                </a:tc>
                <a:extLst>
                  <a:ext uri="{0D108BD9-81ED-4DB2-BD59-A6C34878D82A}">
                    <a16:rowId xmlns:a16="http://schemas.microsoft.com/office/drawing/2014/main" val="2835964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0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54A5-2D40-5829-835F-00B63566C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4662-D1E3-EA89-B79A-EC78F429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Indexes</a:t>
            </a:r>
            <a:br>
              <a:rPr lang="en-US" sz="28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8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F8F8DA-5809-8EB7-BBD3-7C32CD24F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285100"/>
              </p:ext>
            </p:extLst>
          </p:nvPr>
        </p:nvGraphicFramePr>
        <p:xfrm>
          <a:off x="677863" y="2748323"/>
          <a:ext cx="8596313" cy="270596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906227">
                  <a:extLst>
                    <a:ext uri="{9D8B030D-6E8A-4147-A177-3AD203B41FA5}">
                      <a16:colId xmlns:a16="http://schemas.microsoft.com/office/drawing/2014/main" val="4118131213"/>
                    </a:ext>
                  </a:extLst>
                </a:gridCol>
                <a:gridCol w="4690086">
                  <a:extLst>
                    <a:ext uri="{9D8B030D-6E8A-4147-A177-3AD203B41FA5}">
                      <a16:colId xmlns:a16="http://schemas.microsoft.com/office/drawing/2014/main" val="1911756174"/>
                    </a:ext>
                  </a:extLst>
                </a:gridCol>
              </a:tblGrid>
              <a:tr h="606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>
                          <a:solidFill>
                            <a:srgbClr val="FFFFFF"/>
                          </a:solidFill>
                          <a:effectLst/>
                        </a:rPr>
                        <a:t>Command </a:t>
                      </a:r>
                      <a:endParaRPr lang="en-US" sz="1700" b="1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952" marR="148771" marT="148771" marB="14877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>
                          <a:solidFill>
                            <a:srgbClr val="FFFFFF"/>
                          </a:solidFill>
                          <a:effectLst/>
                        </a:rPr>
                        <a:t>Description </a:t>
                      </a:r>
                      <a:endParaRPr lang="en-US" sz="1700" b="1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952" marR="148771" marT="148771" marB="14877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375113"/>
                  </a:ext>
                </a:extLst>
              </a:tr>
              <a:tr h="88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>
                          <a:solidFill>
                            <a:srgbClr val="FFFFFF"/>
                          </a:solidFill>
                          <a:effectLst/>
                        </a:rPr>
                        <a:t>db.users.createIndex({email: 1}) </a:t>
                      </a:r>
                      <a:endParaRPr lang="en-US" sz="1700" b="1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952" marR="148771" marT="148771" marB="148771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Create an ascending index                     on email (1=Ascending, -1=Descending) </a:t>
                      </a:r>
                      <a:endParaRPr lang="en-US" sz="1700" kern="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952" marR="148771" marT="148771" marB="14877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56696"/>
                  </a:ext>
                </a:extLst>
              </a:tr>
              <a:tr h="606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>
                          <a:solidFill>
                            <a:srgbClr val="FFFFFF"/>
                          </a:solidFill>
                          <a:effectLst/>
                        </a:rPr>
                        <a:t>db.users.getIndexes() </a:t>
                      </a:r>
                      <a:endParaRPr lang="en-US" sz="1700" b="1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952" marR="148771" marT="148771" marB="148771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List all indexes </a:t>
                      </a:r>
                      <a:endParaRPr lang="en-US" sz="1700" kern="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952" marR="148771" marT="148771" marB="14877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97129"/>
                  </a:ext>
                </a:extLst>
              </a:tr>
              <a:tr h="606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00">
                          <a:solidFill>
                            <a:srgbClr val="FFFFFF"/>
                          </a:solidFill>
                          <a:effectLst/>
                        </a:rPr>
                        <a:t>db.users.dropIndex("email_1") </a:t>
                      </a:r>
                      <a:endParaRPr lang="en-US" sz="1700" b="1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952" marR="148771" marT="148771" marB="14877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Delete an index </a:t>
                      </a:r>
                      <a:endParaRPr lang="en-US" sz="1700" kern="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952" marR="148771" marT="148771" marB="14877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2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83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276B9-B91A-4561-DACC-FC91BBD5E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4F8C-E696-C321-3780-FFA5BD47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Aggregation</a:t>
            </a:r>
            <a:br>
              <a:rPr lang="en-US" sz="23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3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2300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09847D-675A-4F9C-4ADB-C17E6041F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613730"/>
              </p:ext>
            </p:extLst>
          </p:nvPr>
        </p:nvGraphicFramePr>
        <p:xfrm>
          <a:off x="1286933" y="2386038"/>
          <a:ext cx="9618134" cy="3218493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</a:tblPr>
              <a:tblGrid>
                <a:gridCol w="5954236">
                  <a:extLst>
                    <a:ext uri="{9D8B030D-6E8A-4147-A177-3AD203B41FA5}">
                      <a16:colId xmlns:a16="http://schemas.microsoft.com/office/drawing/2014/main" val="4020045450"/>
                    </a:ext>
                  </a:extLst>
                </a:gridCol>
                <a:gridCol w="3663898">
                  <a:extLst>
                    <a:ext uri="{9D8B030D-6E8A-4147-A177-3AD203B41FA5}">
                      <a16:colId xmlns:a16="http://schemas.microsoft.com/office/drawing/2014/main" val="4104152619"/>
                    </a:ext>
                  </a:extLst>
                </a:gridCol>
              </a:tblGrid>
              <a:tr h="884349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4000"/>
                        </a:lnSpc>
                        <a:buNone/>
                      </a:pPr>
                      <a:r>
                        <a:rPr lang="en-US" sz="3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  <a:endParaRPr lang="en-US" sz="33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147" marR="58147" marT="186070" marB="581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4000"/>
                        </a:lnSpc>
                        <a:buNone/>
                      </a:pPr>
                      <a:r>
                        <a:rPr lang="en-US" sz="3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33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147" marR="58147" marT="186070" marB="581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93776"/>
                  </a:ext>
                </a:extLst>
              </a:tr>
              <a:tr h="1167072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4000"/>
                        </a:lnSpc>
                        <a:buNone/>
                      </a:pPr>
                      <a:r>
                        <a:rPr lang="en-US" sz="2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var(--ds-font-family-code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db.users.aggregate</a:t>
                      </a:r>
                      <a:endParaRPr lang="en-US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ctr">
                        <a:lnSpc>
                          <a:spcPct val="114000"/>
                        </a:lnSpc>
                        <a:buNone/>
                      </a:pPr>
                      <a:r>
                        <a:rPr lang="en-US" sz="2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var(--ds-font-family-code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([{$group: {_id: "$age", count: {$sum: 1}}}])</a:t>
                      </a:r>
                      <a:endParaRPr lang="en-US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147" marR="58147" marT="186070" marB="581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4000"/>
                        </a:lnSpc>
                        <a:buNone/>
                      </a:pPr>
                      <a:r>
                        <a:rPr lang="en-US" sz="2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Group by age and count</a:t>
                      </a:r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147" marR="58147" marT="186070" marB="581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82826"/>
                  </a:ext>
                </a:extLst>
              </a:tr>
              <a:tr h="1167072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4000"/>
                        </a:lnSpc>
                        <a:buNone/>
                      </a:pPr>
                      <a:r>
                        <a:rPr lang="en-US" sz="2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var(--ds-font-family-code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db.users.aggregate</a:t>
                      </a:r>
                      <a:endParaRPr lang="en-US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ctr">
                        <a:lnSpc>
                          <a:spcPct val="114000"/>
                        </a:lnSpc>
                        <a:buNone/>
                      </a:pPr>
                      <a:r>
                        <a:rPr lang="en-US" sz="2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var(--ds-font-family-code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([{$sort: {age: -1}}, {$limit: 3}])</a:t>
                      </a:r>
                      <a:endParaRPr lang="en-US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147" marR="58147" marT="186070" marB="581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4000"/>
                        </a:lnSpc>
                        <a:buNone/>
                      </a:pPr>
                      <a:r>
                        <a:rPr lang="en-US" sz="2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Sort and limit</a:t>
                      </a:r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147" marR="58147" marT="186070" marB="5814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305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0028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</TotalTime>
  <Words>585</Words>
  <Application>Microsoft Macintosh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Cambria</vt:lpstr>
      <vt:lpstr>Segoe UI</vt:lpstr>
      <vt:lpstr>Trebuchet MS</vt:lpstr>
      <vt:lpstr>var(--ds-font-family-code)</vt:lpstr>
      <vt:lpstr>Wingdings 3</vt:lpstr>
      <vt:lpstr>Facet</vt:lpstr>
      <vt:lpstr>MongoDB Commands</vt:lpstr>
      <vt:lpstr>What is MongoDB?  </vt:lpstr>
      <vt:lpstr>Database Operations   </vt:lpstr>
      <vt:lpstr>CRUD Operations   </vt:lpstr>
      <vt:lpstr>CRUD Operations   </vt:lpstr>
      <vt:lpstr>CRUD Operations   </vt:lpstr>
      <vt:lpstr>CRUD Operations   </vt:lpstr>
      <vt:lpstr>Indexes  </vt:lpstr>
      <vt:lpstr>Aggregation  </vt:lpstr>
      <vt:lpstr>Utilities  </vt:lpstr>
      <vt:lpstr>Mongoose (Node.js) Equivalents  </vt:lpstr>
      <vt:lpstr>Resources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Muthukrishnan Balasubramanian</dc:creator>
  <cp:lastModifiedBy>Muthukrishnan Balasubramanian</cp:lastModifiedBy>
  <cp:revision>10</cp:revision>
  <dcterms:created xsi:type="dcterms:W3CDTF">2025-04-06T13:11:28Z</dcterms:created>
  <dcterms:modified xsi:type="dcterms:W3CDTF">2025-04-06T22:55:15Z</dcterms:modified>
</cp:coreProperties>
</file>