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arlow Condensed Heavy" charset="1" panose="00000A06000000000000"/>
      <p:regular r:id="rId20"/>
    </p:embeddedFont>
    <p:embeddedFont>
      <p:font typeface="Akzidenz-Grotesk" charset="1" panose="02000503030000020003"/>
      <p:regular r:id="rId21"/>
    </p:embeddedFont>
    <p:embeddedFont>
      <p:font typeface="Akzidenz-Grotesk Bold" charset="1" panose="02000803050000020004"/>
      <p:regular r:id="rId22"/>
    </p:embeddedFont>
    <p:embeddedFont>
      <p:font typeface="Aileron" charset="1" panose="00000500000000000000"/>
      <p:regular r:id="rId23"/>
    </p:embeddedFont>
    <p:embeddedFont>
      <p:font typeface="Aileron Bold" charset="1" panose="00000800000000000000"/>
      <p:regular r:id="rId24"/>
    </p:embeddedFont>
    <p:embeddedFont>
      <p:font typeface="Akzidenz-Grotesk Heavy" charset="1" panose="02000503050000020004"/>
      <p:regular r:id="rId25"/>
    </p:embeddedFont>
    <p:embeddedFont>
      <p:font typeface="Aileron Heavy" charset="1" panose="00000A00000000000000"/>
      <p:regular r:id="rId26"/>
    </p:embeddedFont>
    <p:embeddedFont>
      <p:font typeface="Aileron Ultra-Bold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42.png" Type="http://schemas.openxmlformats.org/officeDocument/2006/relationships/image"/><Relationship Id="rId7" Target="../media/image4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07918" y="2719229"/>
            <a:ext cx="2544433" cy="2544433"/>
          </a:xfrm>
          <a:custGeom>
            <a:avLst/>
            <a:gdLst/>
            <a:ahLst/>
            <a:cxnLst/>
            <a:rect r="r" b="b" t="t" l="l"/>
            <a:pathLst>
              <a:path h="2544433" w="2544433">
                <a:moveTo>
                  <a:pt x="0" y="0"/>
                </a:moveTo>
                <a:lnTo>
                  <a:pt x="2544433" y="0"/>
                </a:lnTo>
                <a:lnTo>
                  <a:pt x="2544433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37138" y="3307946"/>
            <a:ext cx="11071218" cy="5950354"/>
            <a:chOff x="-1270" y="0"/>
            <a:chExt cx="5373370" cy="28879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3370" cy="2887980"/>
            </a:xfrm>
            <a:custGeom>
              <a:avLst/>
              <a:gdLst/>
              <a:ahLst/>
              <a:cxnLst/>
              <a:rect r="r" b="b" t="t" l="l"/>
              <a:pathLst>
                <a:path h="2887980" w="5373370">
                  <a:moveTo>
                    <a:pt x="5373370" y="621030"/>
                  </a:moveTo>
                  <a:cubicBezTo>
                    <a:pt x="5373370" y="963930"/>
                    <a:pt x="5095240" y="1242060"/>
                    <a:pt x="4752340" y="1242060"/>
                  </a:cubicBezTo>
                  <a:lnTo>
                    <a:pt x="3628390" y="1242060"/>
                  </a:lnTo>
                  <a:cubicBezTo>
                    <a:pt x="3602990" y="1242060"/>
                    <a:pt x="3582670" y="1263650"/>
                    <a:pt x="3582670" y="1289050"/>
                  </a:cubicBezTo>
                  <a:cubicBezTo>
                    <a:pt x="3582670" y="1380490"/>
                    <a:pt x="3562350" y="1466850"/>
                    <a:pt x="3528060" y="1545590"/>
                  </a:cubicBezTo>
                  <a:cubicBezTo>
                    <a:pt x="3506470" y="1592580"/>
                    <a:pt x="3540760" y="1645920"/>
                    <a:pt x="3592830" y="1645920"/>
                  </a:cubicBezTo>
                  <a:cubicBezTo>
                    <a:pt x="3935730" y="1645920"/>
                    <a:pt x="4213860" y="1924050"/>
                    <a:pt x="4213860" y="2266950"/>
                  </a:cubicBezTo>
                  <a:cubicBezTo>
                    <a:pt x="4213860" y="2609850"/>
                    <a:pt x="3935730" y="2887980"/>
                    <a:pt x="3592830" y="2887980"/>
                  </a:cubicBezTo>
                  <a:lnTo>
                    <a:pt x="1252220" y="2887980"/>
                  </a:lnTo>
                  <a:cubicBezTo>
                    <a:pt x="909320" y="2887980"/>
                    <a:pt x="631190" y="2609850"/>
                    <a:pt x="631190" y="2266950"/>
                  </a:cubicBezTo>
                  <a:cubicBezTo>
                    <a:pt x="631190" y="2175510"/>
                    <a:pt x="651510" y="2089150"/>
                    <a:pt x="685800" y="2010410"/>
                  </a:cubicBezTo>
                  <a:cubicBezTo>
                    <a:pt x="707390" y="1963420"/>
                    <a:pt x="673100" y="1910080"/>
                    <a:pt x="621030" y="1910080"/>
                  </a:cubicBezTo>
                  <a:cubicBezTo>
                    <a:pt x="278130" y="1910080"/>
                    <a:pt x="0" y="1631950"/>
                    <a:pt x="0" y="1289050"/>
                  </a:cubicBezTo>
                  <a:cubicBezTo>
                    <a:pt x="0" y="946150"/>
                    <a:pt x="278130" y="668020"/>
                    <a:pt x="621030" y="668020"/>
                  </a:cubicBezTo>
                  <a:lnTo>
                    <a:pt x="1744980" y="668020"/>
                  </a:lnTo>
                  <a:cubicBezTo>
                    <a:pt x="1770380" y="668020"/>
                    <a:pt x="1790700" y="647700"/>
                    <a:pt x="1790700" y="622300"/>
                  </a:cubicBezTo>
                  <a:lnTo>
                    <a:pt x="1790700" y="621030"/>
                  </a:lnTo>
                  <a:cubicBezTo>
                    <a:pt x="1790700" y="278130"/>
                    <a:pt x="2068830" y="0"/>
                    <a:pt x="2411730" y="0"/>
                  </a:cubicBezTo>
                  <a:lnTo>
                    <a:pt x="4751070" y="0"/>
                  </a:lnTo>
                  <a:cubicBezTo>
                    <a:pt x="5095240" y="0"/>
                    <a:pt x="5373370" y="278130"/>
                    <a:pt x="5373370" y="621030"/>
                  </a:cubicBezTo>
                  <a:close/>
                </a:path>
              </a:pathLst>
            </a:custGeom>
            <a:blipFill>
              <a:blip r:embed="rId4"/>
              <a:stretch>
                <a:fillRect l="0" t="-11981" r="0" b="-11981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136521" y="3307946"/>
            <a:ext cx="2594369" cy="4588246"/>
            <a:chOff x="0" y="0"/>
            <a:chExt cx="683291" cy="120842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3291" cy="1208427"/>
            </a:xfrm>
            <a:custGeom>
              <a:avLst/>
              <a:gdLst/>
              <a:ahLst/>
              <a:cxnLst/>
              <a:rect r="r" b="b" t="t" l="l"/>
              <a:pathLst>
                <a:path h="1208427" w="683291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E02E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870033" y="1434222"/>
            <a:ext cx="305535" cy="302202"/>
          </a:xfrm>
          <a:custGeom>
            <a:avLst/>
            <a:gdLst/>
            <a:ahLst/>
            <a:cxnLst/>
            <a:rect r="r" b="b" t="t" l="l"/>
            <a:pathLst>
              <a:path h="302202" w="305535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-252231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97127" y="3307946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43805" y="824861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07946" y="2436835"/>
            <a:ext cx="806841" cy="564789"/>
          </a:xfrm>
          <a:custGeom>
            <a:avLst/>
            <a:gdLst/>
            <a:ahLst/>
            <a:cxnLst/>
            <a:rect r="r" b="b" t="t" l="l"/>
            <a:pathLst>
              <a:path h="564789" w="806841">
                <a:moveTo>
                  <a:pt x="0" y="0"/>
                </a:moveTo>
                <a:lnTo>
                  <a:pt x="806841" y="0"/>
                </a:lnTo>
                <a:lnTo>
                  <a:pt x="806841" y="564788"/>
                </a:lnTo>
                <a:lnTo>
                  <a:pt x="0" y="56478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8799767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92900" y="1869775"/>
            <a:ext cx="9851827" cy="4746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52"/>
              </a:lnSpc>
            </a:pPr>
            <a:r>
              <a:rPr lang="en-US" sz="8983" b="true">
                <a:solidFill>
                  <a:srgbClr val="69497C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CONVERTING CASUAL RIDERS TO MEMBERS: A STRATEGY FOR GROWTH &amp; PROFIT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35328" y="6520813"/>
            <a:ext cx="9301810" cy="1050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9"/>
              </a:lnSpc>
            </a:pPr>
            <a:r>
              <a:rPr lang="en-US" sz="3045">
                <a:solidFill>
                  <a:srgbClr val="E02EE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Insights from First </a:t>
            </a:r>
            <a:r>
              <a:rPr lang="en-US" sz="3045" b="true">
                <a:solidFill>
                  <a:srgbClr val="E02EE0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6 months of 2024 </a:t>
            </a:r>
            <a:r>
              <a:rPr lang="en-US" sz="3045">
                <a:solidFill>
                  <a:srgbClr val="E02EE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Cyclist Trip Data</a:t>
            </a:r>
          </a:p>
          <a:p>
            <a:pPr algn="l">
              <a:lnSpc>
                <a:spcPts val="398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857086" y="8520814"/>
            <a:ext cx="3602929" cy="959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</a:pPr>
            <a:r>
              <a:rPr lang="en-US" sz="2737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Name: Meera B</a:t>
            </a:r>
            <a:r>
              <a:rPr lang="en-US" sz="2737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hardwaj</a:t>
            </a:r>
          </a:p>
          <a:p>
            <a:pPr algn="l">
              <a:lnSpc>
                <a:spcPts val="3832"/>
              </a:lnSpc>
            </a:pPr>
            <a:r>
              <a:rPr lang="en-US" sz="2737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Date: 27th June,2025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63498" y="-1690143"/>
            <a:ext cx="3076459" cy="3076459"/>
          </a:xfrm>
          <a:custGeom>
            <a:avLst/>
            <a:gdLst/>
            <a:ahLst/>
            <a:cxnLst/>
            <a:rect r="r" b="b" t="t" l="l"/>
            <a:pathLst>
              <a:path h="3076459" w="3076459">
                <a:moveTo>
                  <a:pt x="0" y="0"/>
                </a:moveTo>
                <a:lnTo>
                  <a:pt x="3076459" y="0"/>
                </a:lnTo>
                <a:lnTo>
                  <a:pt x="3076459" y="3076459"/>
                </a:lnTo>
                <a:lnTo>
                  <a:pt x="0" y="3076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42111" y="3153847"/>
            <a:ext cx="7159616" cy="7133153"/>
            <a:chOff x="0" y="0"/>
            <a:chExt cx="1885660" cy="18786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85660" cy="1878690"/>
            </a:xfrm>
            <a:custGeom>
              <a:avLst/>
              <a:gdLst/>
              <a:ahLst/>
              <a:cxnLst/>
              <a:rect r="r" b="b" t="t" l="l"/>
              <a:pathLst>
                <a:path h="1878690" w="1885660">
                  <a:moveTo>
                    <a:pt x="0" y="0"/>
                  </a:moveTo>
                  <a:lnTo>
                    <a:pt x="1885660" y="0"/>
                  </a:lnTo>
                  <a:lnTo>
                    <a:pt x="1885660" y="1878690"/>
                  </a:lnTo>
                  <a:lnTo>
                    <a:pt x="0" y="1878690"/>
                  </a:lnTo>
                  <a:close/>
                </a:path>
              </a:pathLst>
            </a:custGeom>
            <a:solidFill>
              <a:srgbClr val="EEBDEE">
                <a:alpha val="5294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885660" cy="1926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155324" y="3099455"/>
            <a:ext cx="1291547" cy="1291547"/>
          </a:xfrm>
          <a:custGeom>
            <a:avLst/>
            <a:gdLst/>
            <a:ahLst/>
            <a:cxnLst/>
            <a:rect r="r" b="b" t="t" l="l"/>
            <a:pathLst>
              <a:path h="1291547" w="1291547">
                <a:moveTo>
                  <a:pt x="0" y="0"/>
                </a:moveTo>
                <a:lnTo>
                  <a:pt x="1291548" y="0"/>
                </a:lnTo>
                <a:lnTo>
                  <a:pt x="1291548" y="1291547"/>
                </a:lnTo>
                <a:lnTo>
                  <a:pt x="0" y="129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700538" y="364598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1"/>
                </a:lnTo>
                <a:lnTo>
                  <a:pt x="0" y="4696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5206106"/>
            <a:ext cx="10842111" cy="5070839"/>
          </a:xfrm>
          <a:custGeom>
            <a:avLst/>
            <a:gdLst/>
            <a:ahLst/>
            <a:cxnLst/>
            <a:rect r="r" b="b" t="t" l="l"/>
            <a:pathLst>
              <a:path h="5070839" w="10842111">
                <a:moveTo>
                  <a:pt x="0" y="0"/>
                </a:moveTo>
                <a:lnTo>
                  <a:pt x="10842111" y="0"/>
                </a:lnTo>
                <a:lnTo>
                  <a:pt x="10842111" y="5070839"/>
                </a:lnTo>
                <a:lnTo>
                  <a:pt x="0" y="50708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889" t="-615" r="-1439" b="-6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9807335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182391" y="3452640"/>
            <a:ext cx="6479057" cy="3699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3"/>
              </a:lnSpc>
            </a:pPr>
            <a:r>
              <a:rPr lang="en-US" sz="3023" b="true">
                <a:solidFill>
                  <a:srgbClr val="E02EE0"/>
                </a:solidFill>
                <a:latin typeface="Aileron Bold"/>
                <a:ea typeface="Aileron Bold"/>
                <a:cs typeface="Aileron Bold"/>
                <a:sym typeface="Aileron Bold"/>
              </a:rPr>
              <a:t> Top stations (e.g., Streeter Dr &amp; Grand Ave, DuSable Lake Shore Dr, Millennium Park, Shedd Aquarium, Theater on the Lake, Adler Planetarium) are predominantly located near tourist attractions, parks, and recreational areas.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79019" y="1106016"/>
            <a:ext cx="7710675" cy="87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223"/>
              </a:lnSpc>
              <a:spcBef>
                <a:spcPct val="0"/>
              </a:spcBef>
            </a:pPr>
            <a:r>
              <a:rPr lang="en-US" sz="4900">
                <a:solidFill>
                  <a:srgbClr val="69497C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Top 10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0"/>
            <a:ext cx="10842111" cy="5070839"/>
          </a:xfrm>
          <a:custGeom>
            <a:avLst/>
            <a:gdLst/>
            <a:ahLst/>
            <a:cxnLst/>
            <a:rect r="r" b="b" t="t" l="l"/>
            <a:pathLst>
              <a:path h="5070839" w="10842111">
                <a:moveTo>
                  <a:pt x="0" y="0"/>
                </a:moveTo>
                <a:lnTo>
                  <a:pt x="10842111" y="0"/>
                </a:lnTo>
                <a:lnTo>
                  <a:pt x="10842111" y="5070839"/>
                </a:lnTo>
                <a:lnTo>
                  <a:pt x="0" y="50708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004" t="-1830" r="0" b="-183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018231" y="1824466"/>
            <a:ext cx="8771464" cy="998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057"/>
              </a:lnSpc>
              <a:spcBef>
                <a:spcPct val="0"/>
              </a:spcBef>
            </a:pPr>
            <a:r>
              <a:rPr lang="en-US" b="true" sz="5557">
                <a:solidFill>
                  <a:srgbClr val="69497C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Hot Stations by Casuals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82391" y="7674850"/>
            <a:ext cx="6479057" cy="21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3"/>
              </a:lnSpc>
            </a:pPr>
            <a:r>
              <a:rPr lang="en-US" sz="3023" b="true">
                <a:solidFill>
                  <a:srgbClr val="69497C"/>
                </a:solidFill>
                <a:latin typeface="Aileron Bold"/>
                <a:ea typeface="Aileron Bold"/>
                <a:cs typeface="Aileron Bold"/>
                <a:sym typeface="Aileron Bold"/>
              </a:rPr>
              <a:t>Casuals are using the service to explore and enjoy leisure activities, often making round trips to popular destinations.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14239" y="958451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61797" y="-1845934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13618" y="1045786"/>
            <a:ext cx="13260763" cy="3986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04"/>
              </a:lnSpc>
              <a:spcBef>
                <a:spcPct val="0"/>
              </a:spcBef>
            </a:pPr>
            <a:r>
              <a:rPr lang="en-US" b="true" sz="7877">
                <a:solidFill>
                  <a:srgbClr val="69497C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The Opportunity: Converting Casuals to Members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526006" y="1352033"/>
            <a:ext cx="3353620" cy="3992333"/>
            <a:chOff x="0" y="0"/>
            <a:chExt cx="883258" cy="10514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3258" cy="1051479"/>
            </a:xfrm>
            <a:custGeom>
              <a:avLst/>
              <a:gdLst/>
              <a:ahLst/>
              <a:cxnLst/>
              <a:rect r="r" b="b" t="t" l="l"/>
              <a:pathLst>
                <a:path h="1051479" w="88325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915276"/>
                  </a:lnTo>
                  <a:cubicBezTo>
                    <a:pt x="883258" y="951399"/>
                    <a:pt x="868908" y="986043"/>
                    <a:pt x="843365" y="1011586"/>
                  </a:cubicBezTo>
                  <a:cubicBezTo>
                    <a:pt x="817822" y="1037129"/>
                    <a:pt x="783178" y="1051479"/>
                    <a:pt x="747055" y="1051479"/>
                  </a:cubicBezTo>
                  <a:lnTo>
                    <a:pt x="136203" y="1051479"/>
                  </a:lnTo>
                  <a:cubicBezTo>
                    <a:pt x="60980" y="1051479"/>
                    <a:pt x="0" y="990499"/>
                    <a:pt x="0" y="915276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EBDEE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83258" cy="1099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460386" y="1352033"/>
            <a:ext cx="3353620" cy="3992333"/>
            <a:chOff x="0" y="0"/>
            <a:chExt cx="883258" cy="1051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3258" cy="1051479"/>
            </a:xfrm>
            <a:custGeom>
              <a:avLst/>
              <a:gdLst/>
              <a:ahLst/>
              <a:cxnLst/>
              <a:rect r="r" b="b" t="t" l="l"/>
              <a:pathLst>
                <a:path h="1051479" w="88325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915276"/>
                  </a:lnTo>
                  <a:cubicBezTo>
                    <a:pt x="883258" y="951399"/>
                    <a:pt x="868908" y="986043"/>
                    <a:pt x="843365" y="1011586"/>
                  </a:cubicBezTo>
                  <a:cubicBezTo>
                    <a:pt x="817822" y="1037129"/>
                    <a:pt x="783178" y="1051479"/>
                    <a:pt x="747055" y="1051479"/>
                  </a:cubicBezTo>
                  <a:lnTo>
                    <a:pt x="136203" y="1051479"/>
                  </a:lnTo>
                  <a:cubicBezTo>
                    <a:pt x="60980" y="1051479"/>
                    <a:pt x="0" y="990499"/>
                    <a:pt x="0" y="915276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EBDEE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3258" cy="1099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53442" y="6291456"/>
            <a:ext cx="5857349" cy="1469978"/>
            <a:chOff x="0" y="0"/>
            <a:chExt cx="1116016" cy="2800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16016" cy="280079"/>
            </a:xfrm>
            <a:custGeom>
              <a:avLst/>
              <a:gdLst/>
              <a:ahLst/>
              <a:cxnLst/>
              <a:rect r="r" b="b" t="t" l="l"/>
              <a:pathLst>
                <a:path h="280079" w="1116016">
                  <a:moveTo>
                    <a:pt x="67409" y="0"/>
                  </a:moveTo>
                  <a:lnTo>
                    <a:pt x="1048607" y="0"/>
                  </a:lnTo>
                  <a:cubicBezTo>
                    <a:pt x="1066485" y="0"/>
                    <a:pt x="1083631" y="7102"/>
                    <a:pt x="1096273" y="19744"/>
                  </a:cubicBezTo>
                  <a:cubicBezTo>
                    <a:pt x="1108914" y="32385"/>
                    <a:pt x="1116016" y="49531"/>
                    <a:pt x="1116016" y="67409"/>
                  </a:cubicBezTo>
                  <a:lnTo>
                    <a:pt x="1116016" y="212670"/>
                  </a:lnTo>
                  <a:cubicBezTo>
                    <a:pt x="1116016" y="249899"/>
                    <a:pt x="1085836" y="280079"/>
                    <a:pt x="1048607" y="280079"/>
                  </a:cubicBezTo>
                  <a:lnTo>
                    <a:pt x="67409" y="280079"/>
                  </a:lnTo>
                  <a:cubicBezTo>
                    <a:pt x="49531" y="280079"/>
                    <a:pt x="32385" y="272977"/>
                    <a:pt x="19744" y="260335"/>
                  </a:cubicBezTo>
                  <a:cubicBezTo>
                    <a:pt x="7102" y="247694"/>
                    <a:pt x="0" y="230548"/>
                    <a:pt x="0" y="212670"/>
                  </a:cubicBezTo>
                  <a:lnTo>
                    <a:pt x="0" y="67409"/>
                  </a:lnTo>
                  <a:cubicBezTo>
                    <a:pt x="0" y="49531"/>
                    <a:pt x="7102" y="32385"/>
                    <a:pt x="19744" y="19744"/>
                  </a:cubicBezTo>
                  <a:cubicBezTo>
                    <a:pt x="32385" y="7102"/>
                    <a:pt x="49531" y="0"/>
                    <a:pt x="67409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16016" cy="327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99772" y="6376088"/>
            <a:ext cx="5564688" cy="123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7"/>
              </a:lnSpc>
            </a:pPr>
            <a:r>
              <a:rPr lang="en-US" sz="3541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Increased Recurring Revenue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36241" y="4844825"/>
            <a:ext cx="6479057" cy="59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3"/>
              </a:lnSpc>
            </a:pPr>
            <a:r>
              <a:rPr lang="en-US" sz="3523" b="true">
                <a:solidFill>
                  <a:srgbClr val="E02EE0"/>
                </a:solidFill>
                <a:latin typeface="Aileron Bold"/>
                <a:ea typeface="Aileron Bold"/>
                <a:cs typeface="Aileron Bold"/>
                <a:sym typeface="Aileron Bold"/>
              </a:rPr>
              <a:t>Targeted Strategies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377209" y="6291456"/>
            <a:ext cx="5857349" cy="1469978"/>
            <a:chOff x="0" y="0"/>
            <a:chExt cx="1116016" cy="2800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16016" cy="280079"/>
            </a:xfrm>
            <a:custGeom>
              <a:avLst/>
              <a:gdLst/>
              <a:ahLst/>
              <a:cxnLst/>
              <a:rect r="r" b="b" t="t" l="l"/>
              <a:pathLst>
                <a:path h="280079" w="1116016">
                  <a:moveTo>
                    <a:pt x="67409" y="0"/>
                  </a:moveTo>
                  <a:lnTo>
                    <a:pt x="1048607" y="0"/>
                  </a:lnTo>
                  <a:cubicBezTo>
                    <a:pt x="1066485" y="0"/>
                    <a:pt x="1083631" y="7102"/>
                    <a:pt x="1096273" y="19744"/>
                  </a:cubicBezTo>
                  <a:cubicBezTo>
                    <a:pt x="1108914" y="32385"/>
                    <a:pt x="1116016" y="49531"/>
                    <a:pt x="1116016" y="67409"/>
                  </a:cubicBezTo>
                  <a:lnTo>
                    <a:pt x="1116016" y="212670"/>
                  </a:lnTo>
                  <a:cubicBezTo>
                    <a:pt x="1116016" y="249899"/>
                    <a:pt x="1085836" y="280079"/>
                    <a:pt x="1048607" y="280079"/>
                  </a:cubicBezTo>
                  <a:lnTo>
                    <a:pt x="67409" y="280079"/>
                  </a:lnTo>
                  <a:cubicBezTo>
                    <a:pt x="49531" y="280079"/>
                    <a:pt x="32385" y="272977"/>
                    <a:pt x="19744" y="260335"/>
                  </a:cubicBezTo>
                  <a:cubicBezTo>
                    <a:pt x="7102" y="247694"/>
                    <a:pt x="0" y="230548"/>
                    <a:pt x="0" y="212670"/>
                  </a:cubicBezTo>
                  <a:lnTo>
                    <a:pt x="0" y="67409"/>
                  </a:lnTo>
                  <a:cubicBezTo>
                    <a:pt x="0" y="49531"/>
                    <a:pt x="7102" y="32385"/>
                    <a:pt x="19744" y="19744"/>
                  </a:cubicBezTo>
                  <a:cubicBezTo>
                    <a:pt x="32385" y="7102"/>
                    <a:pt x="49531" y="0"/>
                    <a:pt x="67409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116016" cy="327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523540" y="6376088"/>
            <a:ext cx="5564688" cy="123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7"/>
              </a:lnSpc>
            </a:pPr>
            <a:r>
              <a:rPr lang="en-US" sz="3541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Higher Customer Lifetime Value (CLTV)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053442" y="8114538"/>
            <a:ext cx="5857349" cy="1469978"/>
            <a:chOff x="0" y="0"/>
            <a:chExt cx="1116016" cy="28007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16016" cy="280079"/>
            </a:xfrm>
            <a:custGeom>
              <a:avLst/>
              <a:gdLst/>
              <a:ahLst/>
              <a:cxnLst/>
              <a:rect r="r" b="b" t="t" l="l"/>
              <a:pathLst>
                <a:path h="280079" w="1116016">
                  <a:moveTo>
                    <a:pt x="67409" y="0"/>
                  </a:moveTo>
                  <a:lnTo>
                    <a:pt x="1048607" y="0"/>
                  </a:lnTo>
                  <a:cubicBezTo>
                    <a:pt x="1066485" y="0"/>
                    <a:pt x="1083631" y="7102"/>
                    <a:pt x="1096273" y="19744"/>
                  </a:cubicBezTo>
                  <a:cubicBezTo>
                    <a:pt x="1108914" y="32385"/>
                    <a:pt x="1116016" y="49531"/>
                    <a:pt x="1116016" y="67409"/>
                  </a:cubicBezTo>
                  <a:lnTo>
                    <a:pt x="1116016" y="212670"/>
                  </a:lnTo>
                  <a:cubicBezTo>
                    <a:pt x="1116016" y="249899"/>
                    <a:pt x="1085836" y="280079"/>
                    <a:pt x="1048607" y="280079"/>
                  </a:cubicBezTo>
                  <a:lnTo>
                    <a:pt x="67409" y="280079"/>
                  </a:lnTo>
                  <a:cubicBezTo>
                    <a:pt x="49531" y="280079"/>
                    <a:pt x="32385" y="272977"/>
                    <a:pt x="19744" y="260335"/>
                  </a:cubicBezTo>
                  <a:cubicBezTo>
                    <a:pt x="7102" y="247694"/>
                    <a:pt x="0" y="230548"/>
                    <a:pt x="0" y="212670"/>
                  </a:cubicBezTo>
                  <a:lnTo>
                    <a:pt x="0" y="67409"/>
                  </a:lnTo>
                  <a:cubicBezTo>
                    <a:pt x="0" y="49531"/>
                    <a:pt x="7102" y="32385"/>
                    <a:pt x="19744" y="19744"/>
                  </a:cubicBezTo>
                  <a:cubicBezTo>
                    <a:pt x="32385" y="7102"/>
                    <a:pt x="49531" y="0"/>
                    <a:pt x="67409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116016" cy="327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199772" y="8199169"/>
            <a:ext cx="5564688" cy="123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7"/>
              </a:lnSpc>
            </a:pPr>
            <a:r>
              <a:rPr lang="en-US" sz="3541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Enhanced Customer Loyalty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377209" y="8114538"/>
            <a:ext cx="5857349" cy="1469978"/>
            <a:chOff x="0" y="0"/>
            <a:chExt cx="1116016" cy="28007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16016" cy="280079"/>
            </a:xfrm>
            <a:custGeom>
              <a:avLst/>
              <a:gdLst/>
              <a:ahLst/>
              <a:cxnLst/>
              <a:rect r="r" b="b" t="t" l="l"/>
              <a:pathLst>
                <a:path h="280079" w="1116016">
                  <a:moveTo>
                    <a:pt x="67409" y="0"/>
                  </a:moveTo>
                  <a:lnTo>
                    <a:pt x="1048607" y="0"/>
                  </a:lnTo>
                  <a:cubicBezTo>
                    <a:pt x="1066485" y="0"/>
                    <a:pt x="1083631" y="7102"/>
                    <a:pt x="1096273" y="19744"/>
                  </a:cubicBezTo>
                  <a:cubicBezTo>
                    <a:pt x="1108914" y="32385"/>
                    <a:pt x="1116016" y="49531"/>
                    <a:pt x="1116016" y="67409"/>
                  </a:cubicBezTo>
                  <a:lnTo>
                    <a:pt x="1116016" y="212670"/>
                  </a:lnTo>
                  <a:cubicBezTo>
                    <a:pt x="1116016" y="249899"/>
                    <a:pt x="1085836" y="280079"/>
                    <a:pt x="1048607" y="280079"/>
                  </a:cubicBezTo>
                  <a:lnTo>
                    <a:pt x="67409" y="280079"/>
                  </a:lnTo>
                  <a:cubicBezTo>
                    <a:pt x="49531" y="280079"/>
                    <a:pt x="32385" y="272977"/>
                    <a:pt x="19744" y="260335"/>
                  </a:cubicBezTo>
                  <a:cubicBezTo>
                    <a:pt x="7102" y="247694"/>
                    <a:pt x="0" y="230548"/>
                    <a:pt x="0" y="212670"/>
                  </a:cubicBezTo>
                  <a:lnTo>
                    <a:pt x="0" y="67409"/>
                  </a:lnTo>
                  <a:cubicBezTo>
                    <a:pt x="0" y="49531"/>
                    <a:pt x="7102" y="32385"/>
                    <a:pt x="19744" y="19744"/>
                  </a:cubicBezTo>
                  <a:cubicBezTo>
                    <a:pt x="32385" y="7102"/>
                    <a:pt x="49531" y="0"/>
                    <a:pt x="67409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116016" cy="327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523540" y="8199169"/>
            <a:ext cx="5564688" cy="123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7"/>
              </a:lnSpc>
            </a:pPr>
            <a:r>
              <a:rPr lang="en-US" sz="3541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Reduced Transaction Costs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3618" y="819150"/>
            <a:ext cx="13260763" cy="2703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04"/>
              </a:lnSpc>
              <a:spcBef>
                <a:spcPct val="0"/>
              </a:spcBef>
            </a:pPr>
            <a:r>
              <a:rPr lang="en-US" b="true" sz="7877">
                <a:solidFill>
                  <a:srgbClr val="69497C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Top 3 Conversion &amp; Profit Strategies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20493" y="4257351"/>
            <a:ext cx="1051801" cy="1051801"/>
          </a:xfrm>
          <a:custGeom>
            <a:avLst/>
            <a:gdLst/>
            <a:ahLst/>
            <a:cxnLst/>
            <a:rect r="r" b="b" t="t" l="l"/>
            <a:pathLst>
              <a:path h="1051801" w="1051801">
                <a:moveTo>
                  <a:pt x="0" y="0"/>
                </a:moveTo>
                <a:lnTo>
                  <a:pt x="1051800" y="0"/>
                </a:lnTo>
                <a:lnTo>
                  <a:pt x="1051800" y="1051800"/>
                </a:lnTo>
                <a:lnTo>
                  <a:pt x="0" y="105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36642" y="4054810"/>
            <a:ext cx="15230865" cy="137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3908" b="true">
                <a:solidFill>
                  <a:srgbClr val="E02EE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Implement a "Weekend Explorer" Membership Tier or Targeted Promotion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720493" y="6413096"/>
            <a:ext cx="1051801" cy="1051801"/>
          </a:xfrm>
          <a:custGeom>
            <a:avLst/>
            <a:gdLst/>
            <a:ahLst/>
            <a:cxnLst/>
            <a:rect r="r" b="b" t="t" l="l"/>
            <a:pathLst>
              <a:path h="1051801" w="1051801">
                <a:moveTo>
                  <a:pt x="0" y="0"/>
                </a:moveTo>
                <a:lnTo>
                  <a:pt x="1051800" y="0"/>
                </a:lnTo>
                <a:lnTo>
                  <a:pt x="1051800" y="1051800"/>
                </a:lnTo>
                <a:lnTo>
                  <a:pt x="0" y="1051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013784" y="5432417"/>
            <a:ext cx="5879780" cy="3825883"/>
            <a:chOff x="0" y="0"/>
            <a:chExt cx="1488104" cy="9682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88104" cy="968286"/>
            </a:xfrm>
            <a:custGeom>
              <a:avLst/>
              <a:gdLst/>
              <a:ahLst/>
              <a:cxnLst/>
              <a:rect r="r" b="b" t="t" l="l"/>
              <a:pathLst>
                <a:path h="968286" w="1488104">
                  <a:moveTo>
                    <a:pt x="0" y="0"/>
                  </a:moveTo>
                  <a:lnTo>
                    <a:pt x="1488104" y="0"/>
                  </a:lnTo>
                  <a:lnTo>
                    <a:pt x="1488104" y="968286"/>
                  </a:lnTo>
                  <a:lnTo>
                    <a:pt x="0" y="968286"/>
                  </a:lnTo>
                  <a:close/>
                </a:path>
              </a:pathLst>
            </a:custGeom>
            <a:solidFill>
              <a:srgbClr val="EEBDE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488104" cy="1015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10800000">
            <a:off x="16646070" y="8125555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36642" y="6210555"/>
            <a:ext cx="15230865" cy="137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3908" b="true">
                <a:solidFill>
                  <a:srgbClr val="E02EE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Strategic On-Site &amp; Digital Campaigns at Casual Hotspot Stations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20493" y="8206499"/>
            <a:ext cx="1051801" cy="1051801"/>
          </a:xfrm>
          <a:custGeom>
            <a:avLst/>
            <a:gdLst/>
            <a:ahLst/>
            <a:cxnLst/>
            <a:rect r="r" b="b" t="t" l="l"/>
            <a:pathLst>
              <a:path h="1051801" w="1051801">
                <a:moveTo>
                  <a:pt x="0" y="0"/>
                </a:moveTo>
                <a:lnTo>
                  <a:pt x="1051800" y="0"/>
                </a:lnTo>
                <a:lnTo>
                  <a:pt x="1051800" y="1051801"/>
                </a:lnTo>
                <a:lnTo>
                  <a:pt x="0" y="1051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36642" y="8350136"/>
            <a:ext cx="15230865" cy="67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3908" b="true">
                <a:solidFill>
                  <a:srgbClr val="E02EE0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Personalized Cost-Savings &amp; Usage-Based Conversion Prompts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3366162" y="-1550009"/>
            <a:ext cx="5879780" cy="3825883"/>
            <a:chOff x="0" y="0"/>
            <a:chExt cx="1488104" cy="9682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88104" cy="968286"/>
            </a:xfrm>
            <a:custGeom>
              <a:avLst/>
              <a:gdLst/>
              <a:ahLst/>
              <a:cxnLst/>
              <a:rect r="r" b="b" t="t" l="l"/>
              <a:pathLst>
                <a:path h="968286" w="1488104">
                  <a:moveTo>
                    <a:pt x="0" y="0"/>
                  </a:moveTo>
                  <a:lnTo>
                    <a:pt x="1488104" y="0"/>
                  </a:lnTo>
                  <a:lnTo>
                    <a:pt x="1488104" y="968286"/>
                  </a:lnTo>
                  <a:lnTo>
                    <a:pt x="0" y="968286"/>
                  </a:lnTo>
                  <a:close/>
                </a:path>
              </a:pathLst>
            </a:custGeom>
            <a:solidFill>
              <a:srgbClr val="A479B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488104" cy="1015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20493" y="-2663168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026596" y="-408582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7"/>
                </a:lnTo>
                <a:lnTo>
                  <a:pt x="0" y="36918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4028" y="673302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95471"/>
            <a:ext cx="5650143" cy="11631281"/>
            <a:chOff x="0" y="0"/>
            <a:chExt cx="1488104" cy="30633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8104" cy="3063383"/>
            </a:xfrm>
            <a:custGeom>
              <a:avLst/>
              <a:gdLst/>
              <a:ahLst/>
              <a:cxnLst/>
              <a:rect r="r" b="b" t="t" l="l"/>
              <a:pathLst>
                <a:path h="3063383" w="1488104">
                  <a:moveTo>
                    <a:pt x="137022" y="0"/>
                  </a:moveTo>
                  <a:lnTo>
                    <a:pt x="1351082" y="0"/>
                  </a:lnTo>
                  <a:cubicBezTo>
                    <a:pt x="1426757" y="0"/>
                    <a:pt x="1488104" y="61347"/>
                    <a:pt x="1488104" y="137022"/>
                  </a:cubicBezTo>
                  <a:lnTo>
                    <a:pt x="1488104" y="2926361"/>
                  </a:lnTo>
                  <a:cubicBezTo>
                    <a:pt x="1488104" y="2962701"/>
                    <a:pt x="1473667" y="2997553"/>
                    <a:pt x="1447971" y="3023250"/>
                  </a:cubicBezTo>
                  <a:cubicBezTo>
                    <a:pt x="1422274" y="3048946"/>
                    <a:pt x="1387422" y="3063383"/>
                    <a:pt x="1351082" y="3063383"/>
                  </a:cubicBezTo>
                  <a:lnTo>
                    <a:pt x="137022" y="3063383"/>
                  </a:lnTo>
                  <a:cubicBezTo>
                    <a:pt x="61347" y="3063383"/>
                    <a:pt x="0" y="3002036"/>
                    <a:pt x="0" y="2926361"/>
                  </a:cubicBezTo>
                  <a:lnTo>
                    <a:pt x="0" y="137022"/>
                  </a:lnTo>
                  <a:cubicBezTo>
                    <a:pt x="0" y="61347"/>
                    <a:pt x="61347" y="0"/>
                    <a:pt x="137022" y="0"/>
                  </a:cubicBezTo>
                  <a:close/>
                </a:path>
              </a:pathLst>
            </a:custGeom>
            <a:solidFill>
              <a:srgbClr val="EEBDE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88104" cy="3111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89830" y="708228"/>
            <a:ext cx="1378026" cy="137802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2EE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456415" y="1064704"/>
            <a:ext cx="444856" cy="665073"/>
          </a:xfrm>
          <a:custGeom>
            <a:avLst/>
            <a:gdLst/>
            <a:ahLst/>
            <a:cxnLst/>
            <a:rect r="r" b="b" t="t" l="l"/>
            <a:pathLst>
              <a:path h="665073" w="444856">
                <a:moveTo>
                  <a:pt x="0" y="0"/>
                </a:moveTo>
                <a:lnTo>
                  <a:pt x="444856" y="0"/>
                </a:lnTo>
                <a:lnTo>
                  <a:pt x="444856" y="665074"/>
                </a:lnTo>
                <a:lnTo>
                  <a:pt x="0" y="665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47705" y="8817045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9" y="0"/>
                </a:lnTo>
                <a:lnTo>
                  <a:pt x="2763919" y="882510"/>
                </a:lnTo>
                <a:lnTo>
                  <a:pt x="0" y="882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20902" y="9029033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90" y="0"/>
                </a:lnTo>
                <a:lnTo>
                  <a:pt x="1483490" y="458534"/>
                </a:lnTo>
                <a:lnTo>
                  <a:pt x="0" y="4585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64511" y="5348601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8" y="0"/>
                </a:lnTo>
                <a:lnTo>
                  <a:pt x="1025128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93881" y="2515700"/>
            <a:ext cx="15465419" cy="5776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16659" indent="-508330" lvl="1">
              <a:lnSpc>
                <a:spcPts val="6592"/>
              </a:lnSpc>
              <a:buFont typeface="Arial"/>
              <a:buChar char="•"/>
            </a:pPr>
            <a:r>
              <a:rPr lang="en-US" sz="4708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By leveraging insights into casual rider behavior and strategically highlighting the value of membership where it aligns with their needs.</a:t>
            </a:r>
          </a:p>
          <a:p>
            <a:pPr algn="ctr" marL="1016659" indent="-508330" lvl="1">
              <a:lnSpc>
                <a:spcPts val="6592"/>
              </a:lnSpc>
              <a:buFont typeface="Arial"/>
              <a:buChar char="•"/>
            </a:pPr>
            <a:r>
              <a:rPr lang="en-US" sz="4708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The focus on weekend users, hotspot locations, and personalized financial incentives provides a clear path to converting casual riders into a valuable, loyal member base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58327" y="771417"/>
            <a:ext cx="8201212" cy="108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sz="5999" b="true">
                <a:solidFill>
                  <a:srgbClr val="69497C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Conclusion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0150" y="3601014"/>
            <a:ext cx="10267701" cy="4275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2"/>
              </a:lnSpc>
            </a:pPr>
            <a:r>
              <a:rPr lang="en-US" b="true" sz="18508">
                <a:solidFill>
                  <a:srgbClr val="69497C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350252" y="8664732"/>
            <a:ext cx="335645" cy="331983"/>
          </a:xfrm>
          <a:custGeom>
            <a:avLst/>
            <a:gdLst/>
            <a:ahLst/>
            <a:cxnLst/>
            <a:rect r="r" b="b" t="t" l="l"/>
            <a:pathLst>
              <a:path h="331983" w="335645">
                <a:moveTo>
                  <a:pt x="0" y="0"/>
                </a:moveTo>
                <a:lnTo>
                  <a:pt x="335645" y="0"/>
                </a:lnTo>
                <a:lnTo>
                  <a:pt x="335645" y="331983"/>
                </a:lnTo>
                <a:lnTo>
                  <a:pt x="0" y="331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60980" y="-1072654"/>
            <a:ext cx="12566039" cy="3119313"/>
            <a:chOff x="0" y="0"/>
            <a:chExt cx="3012684" cy="7478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12684" cy="747849"/>
            </a:xfrm>
            <a:custGeom>
              <a:avLst/>
              <a:gdLst/>
              <a:ahLst/>
              <a:cxnLst/>
              <a:rect r="r" b="b" t="t" l="l"/>
              <a:pathLst>
                <a:path h="747849" w="3012684">
                  <a:moveTo>
                    <a:pt x="36350" y="0"/>
                  </a:moveTo>
                  <a:lnTo>
                    <a:pt x="2976334" y="0"/>
                  </a:lnTo>
                  <a:cubicBezTo>
                    <a:pt x="2996410" y="0"/>
                    <a:pt x="3012684" y="16274"/>
                    <a:pt x="3012684" y="36350"/>
                  </a:cubicBezTo>
                  <a:lnTo>
                    <a:pt x="3012684" y="711500"/>
                  </a:lnTo>
                  <a:cubicBezTo>
                    <a:pt x="3012684" y="721140"/>
                    <a:pt x="3008854" y="730386"/>
                    <a:pt x="3002037" y="737203"/>
                  </a:cubicBezTo>
                  <a:cubicBezTo>
                    <a:pt x="2995220" y="744020"/>
                    <a:pt x="2985975" y="747849"/>
                    <a:pt x="2976334" y="747849"/>
                  </a:cubicBezTo>
                  <a:lnTo>
                    <a:pt x="36350" y="747849"/>
                  </a:lnTo>
                  <a:cubicBezTo>
                    <a:pt x="26709" y="747849"/>
                    <a:pt x="17464" y="744020"/>
                    <a:pt x="10647" y="737203"/>
                  </a:cubicBezTo>
                  <a:cubicBezTo>
                    <a:pt x="3830" y="730386"/>
                    <a:pt x="0" y="721140"/>
                    <a:pt x="0" y="711500"/>
                  </a:cubicBezTo>
                  <a:lnTo>
                    <a:pt x="0" y="36350"/>
                  </a:lnTo>
                  <a:cubicBezTo>
                    <a:pt x="0" y="26709"/>
                    <a:pt x="3830" y="17464"/>
                    <a:pt x="10647" y="10647"/>
                  </a:cubicBezTo>
                  <a:cubicBezTo>
                    <a:pt x="17464" y="3830"/>
                    <a:pt x="26709" y="0"/>
                    <a:pt x="36350" y="0"/>
                  </a:cubicBezTo>
                  <a:close/>
                </a:path>
              </a:pathLst>
            </a:custGeom>
            <a:solidFill>
              <a:srgbClr val="EEBDEE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321768" y="1235782"/>
            <a:ext cx="1644464" cy="164446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2EE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627223" y="1696270"/>
            <a:ext cx="1033555" cy="723488"/>
          </a:xfrm>
          <a:custGeom>
            <a:avLst/>
            <a:gdLst/>
            <a:ahLst/>
            <a:cxnLst/>
            <a:rect r="r" b="b" t="t" l="l"/>
            <a:pathLst>
              <a:path h="723488" w="1033555">
                <a:moveTo>
                  <a:pt x="0" y="0"/>
                </a:moveTo>
                <a:lnTo>
                  <a:pt x="1033554" y="0"/>
                </a:lnTo>
                <a:lnTo>
                  <a:pt x="1033554" y="723488"/>
                </a:lnTo>
                <a:lnTo>
                  <a:pt x="0" y="723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860980" y="5324549"/>
            <a:ext cx="1669052" cy="515889"/>
          </a:xfrm>
          <a:custGeom>
            <a:avLst/>
            <a:gdLst/>
            <a:ahLst/>
            <a:cxnLst/>
            <a:rect r="r" b="b" t="t" l="l"/>
            <a:pathLst>
              <a:path h="515889" w="1669052">
                <a:moveTo>
                  <a:pt x="0" y="0"/>
                </a:moveTo>
                <a:lnTo>
                  <a:pt x="1669052" y="0"/>
                </a:lnTo>
                <a:lnTo>
                  <a:pt x="1669052" y="515889"/>
                </a:lnTo>
                <a:lnTo>
                  <a:pt x="0" y="5158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3757968" y="5324549"/>
            <a:ext cx="1669052" cy="515889"/>
          </a:xfrm>
          <a:custGeom>
            <a:avLst/>
            <a:gdLst/>
            <a:ahLst/>
            <a:cxnLst/>
            <a:rect r="r" b="b" t="t" l="l"/>
            <a:pathLst>
              <a:path h="515889" w="1669052">
                <a:moveTo>
                  <a:pt x="1669052" y="0"/>
                </a:moveTo>
                <a:lnTo>
                  <a:pt x="0" y="0"/>
                </a:lnTo>
                <a:lnTo>
                  <a:pt x="0" y="515889"/>
                </a:lnTo>
                <a:lnTo>
                  <a:pt x="1669052" y="515889"/>
                </a:lnTo>
                <a:lnTo>
                  <a:pt x="16690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8996715"/>
            <a:ext cx="18288000" cy="1290285"/>
            <a:chOff x="0" y="0"/>
            <a:chExt cx="4816593" cy="33982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816592" cy="339828"/>
            </a:xfrm>
            <a:custGeom>
              <a:avLst/>
              <a:gdLst/>
              <a:ahLst/>
              <a:cxnLst/>
              <a:rect r="r" b="b" t="t" l="l"/>
              <a:pathLst>
                <a:path h="33982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69497C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4028" y="6733028"/>
            <a:ext cx="5050544" cy="5050544"/>
          </a:xfrm>
          <a:custGeom>
            <a:avLst/>
            <a:gdLst/>
            <a:ahLst/>
            <a:cxnLst/>
            <a:rect r="r" b="b" t="t" l="l"/>
            <a:pathLst>
              <a:path h="5050544" w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95471"/>
            <a:ext cx="5650143" cy="11631281"/>
            <a:chOff x="0" y="0"/>
            <a:chExt cx="1488104" cy="30633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8104" cy="3063383"/>
            </a:xfrm>
            <a:custGeom>
              <a:avLst/>
              <a:gdLst/>
              <a:ahLst/>
              <a:cxnLst/>
              <a:rect r="r" b="b" t="t" l="l"/>
              <a:pathLst>
                <a:path h="3063383" w="1488104">
                  <a:moveTo>
                    <a:pt x="137022" y="0"/>
                  </a:moveTo>
                  <a:lnTo>
                    <a:pt x="1351082" y="0"/>
                  </a:lnTo>
                  <a:cubicBezTo>
                    <a:pt x="1426757" y="0"/>
                    <a:pt x="1488104" y="61347"/>
                    <a:pt x="1488104" y="137022"/>
                  </a:cubicBezTo>
                  <a:lnTo>
                    <a:pt x="1488104" y="2926361"/>
                  </a:lnTo>
                  <a:cubicBezTo>
                    <a:pt x="1488104" y="2962701"/>
                    <a:pt x="1473667" y="2997553"/>
                    <a:pt x="1447971" y="3023250"/>
                  </a:cubicBezTo>
                  <a:cubicBezTo>
                    <a:pt x="1422274" y="3048946"/>
                    <a:pt x="1387422" y="3063383"/>
                    <a:pt x="1351082" y="3063383"/>
                  </a:cubicBezTo>
                  <a:lnTo>
                    <a:pt x="137022" y="3063383"/>
                  </a:lnTo>
                  <a:cubicBezTo>
                    <a:pt x="61347" y="3063383"/>
                    <a:pt x="0" y="3002036"/>
                    <a:pt x="0" y="2926361"/>
                  </a:cubicBezTo>
                  <a:lnTo>
                    <a:pt x="0" y="137022"/>
                  </a:lnTo>
                  <a:cubicBezTo>
                    <a:pt x="0" y="61347"/>
                    <a:pt x="61347" y="0"/>
                    <a:pt x="137022" y="0"/>
                  </a:cubicBezTo>
                  <a:close/>
                </a:path>
              </a:pathLst>
            </a:custGeom>
            <a:solidFill>
              <a:srgbClr val="EEBDE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88104" cy="3111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989830" y="708228"/>
            <a:ext cx="1378026" cy="137802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2EE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456415" y="1064704"/>
            <a:ext cx="444856" cy="665073"/>
          </a:xfrm>
          <a:custGeom>
            <a:avLst/>
            <a:gdLst/>
            <a:ahLst/>
            <a:cxnLst/>
            <a:rect r="r" b="b" t="t" l="l"/>
            <a:pathLst>
              <a:path h="665073" w="444856">
                <a:moveTo>
                  <a:pt x="0" y="0"/>
                </a:moveTo>
                <a:lnTo>
                  <a:pt x="444856" y="0"/>
                </a:lnTo>
                <a:lnTo>
                  <a:pt x="444856" y="665074"/>
                </a:lnTo>
                <a:lnTo>
                  <a:pt x="0" y="6650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47705" y="8817045"/>
            <a:ext cx="2763919" cy="882511"/>
          </a:xfrm>
          <a:custGeom>
            <a:avLst/>
            <a:gdLst/>
            <a:ahLst/>
            <a:cxnLst/>
            <a:rect r="r" b="b" t="t" l="l"/>
            <a:pathLst>
              <a:path h="882511" w="2763919">
                <a:moveTo>
                  <a:pt x="0" y="0"/>
                </a:moveTo>
                <a:lnTo>
                  <a:pt x="2763919" y="0"/>
                </a:lnTo>
                <a:lnTo>
                  <a:pt x="2763919" y="882510"/>
                </a:lnTo>
                <a:lnTo>
                  <a:pt x="0" y="882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20902" y="9029033"/>
            <a:ext cx="1483489" cy="458533"/>
          </a:xfrm>
          <a:custGeom>
            <a:avLst/>
            <a:gdLst/>
            <a:ahLst/>
            <a:cxnLst/>
            <a:rect r="r" b="b" t="t" l="l"/>
            <a:pathLst>
              <a:path h="458533" w="1483489">
                <a:moveTo>
                  <a:pt x="0" y="0"/>
                </a:moveTo>
                <a:lnTo>
                  <a:pt x="1483490" y="0"/>
                </a:lnTo>
                <a:lnTo>
                  <a:pt x="1483490" y="458534"/>
                </a:lnTo>
                <a:lnTo>
                  <a:pt x="0" y="4585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816582" y="2949248"/>
            <a:ext cx="10731143" cy="10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9"/>
              </a:lnSpc>
            </a:pPr>
            <a:r>
              <a:rPr lang="en-US" sz="3128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How to convert casual riders into committed members, aiming to boost recurring revenue and overall profitability.?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5285" y="3156897"/>
            <a:ext cx="4961130" cy="68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62"/>
              </a:lnSpc>
            </a:pPr>
            <a:r>
              <a:rPr lang="en-US" sz="4301" b="true">
                <a:solidFill>
                  <a:srgbClr val="69497C"/>
                </a:solidFill>
                <a:latin typeface="Aileron Bold"/>
                <a:ea typeface="Aileron Bold"/>
                <a:cs typeface="Aileron Bold"/>
                <a:sym typeface="Aileron Bold"/>
              </a:rPr>
              <a:t>Business Problem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264511" y="5348601"/>
            <a:ext cx="1025128" cy="1025128"/>
          </a:xfrm>
          <a:custGeom>
            <a:avLst/>
            <a:gdLst/>
            <a:ahLst/>
            <a:cxnLst/>
            <a:rect r="r" b="b" t="t" l="l"/>
            <a:pathLst>
              <a:path h="1025128" w="1025128">
                <a:moveTo>
                  <a:pt x="0" y="0"/>
                </a:moveTo>
                <a:lnTo>
                  <a:pt x="1025128" y="0"/>
                </a:lnTo>
                <a:lnTo>
                  <a:pt x="1025128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58327" y="771417"/>
            <a:ext cx="8201212" cy="108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sz="5999" b="true">
                <a:solidFill>
                  <a:srgbClr val="69497C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Executive Summary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16582" y="4529496"/>
            <a:ext cx="10975620" cy="1634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Casual riders, while a significant segment, have distinct usage patterns (longer, leisure-focused, weekend-heavy, and attraction-based rides).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5285" y="4702274"/>
            <a:ext cx="4961130" cy="68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62"/>
              </a:lnSpc>
            </a:pPr>
            <a:r>
              <a:rPr lang="en-US" sz="4301" b="true">
                <a:solidFill>
                  <a:srgbClr val="69497C"/>
                </a:solidFill>
                <a:latin typeface="Aileron Bold"/>
                <a:ea typeface="Aileron Bold"/>
                <a:cs typeface="Aileron Bold"/>
                <a:sym typeface="Aileron Bold"/>
              </a:rPr>
              <a:t>Core Insights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95285" y="6974903"/>
            <a:ext cx="4961130" cy="685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62"/>
              </a:lnSpc>
            </a:pPr>
            <a:r>
              <a:rPr lang="en-US" sz="4301" b="true">
                <a:solidFill>
                  <a:srgbClr val="69497C"/>
                </a:solidFill>
                <a:latin typeface="Aileron Bold"/>
                <a:ea typeface="Aileron Bold"/>
                <a:cs typeface="Aileron Bold"/>
                <a:sym typeface="Aileron Bold"/>
              </a:rPr>
              <a:t>Recommendation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816582" y="6490789"/>
            <a:ext cx="11158977" cy="1634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3129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By understanding and specifically tailoring membership value propositions to these casual usage patterns, we can effectively convert them into members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8550" y="3231061"/>
            <a:ext cx="4829892" cy="5894830"/>
            <a:chOff x="0" y="0"/>
            <a:chExt cx="1272070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070" cy="1552548"/>
            </a:xfrm>
            <a:custGeom>
              <a:avLst/>
              <a:gdLst/>
              <a:ahLst/>
              <a:cxnLst/>
              <a:rect r="r" b="b" t="t" l="l"/>
              <a:pathLst>
                <a:path h="1552548" w="1272070">
                  <a:moveTo>
                    <a:pt x="94572" y="0"/>
                  </a:moveTo>
                  <a:lnTo>
                    <a:pt x="1177498" y="0"/>
                  </a:lnTo>
                  <a:cubicBezTo>
                    <a:pt x="1229729" y="0"/>
                    <a:pt x="1272070" y="42341"/>
                    <a:pt x="1272070" y="94572"/>
                  </a:cubicBezTo>
                  <a:lnTo>
                    <a:pt x="1272070" y="1457976"/>
                  </a:lnTo>
                  <a:cubicBezTo>
                    <a:pt x="1272070" y="1483058"/>
                    <a:pt x="1262106" y="1507113"/>
                    <a:pt x="1244371" y="1524848"/>
                  </a:cubicBezTo>
                  <a:cubicBezTo>
                    <a:pt x="1226635" y="1542584"/>
                    <a:pt x="1202580" y="1552548"/>
                    <a:pt x="1177498" y="1552548"/>
                  </a:cubicBezTo>
                  <a:lnTo>
                    <a:pt x="94572" y="1552548"/>
                  </a:lnTo>
                  <a:cubicBezTo>
                    <a:pt x="69490" y="1552548"/>
                    <a:pt x="45435" y="1542584"/>
                    <a:pt x="27700" y="1524848"/>
                  </a:cubicBezTo>
                  <a:cubicBezTo>
                    <a:pt x="9964" y="1507113"/>
                    <a:pt x="0" y="1483058"/>
                    <a:pt x="0" y="1457976"/>
                  </a:cubicBezTo>
                  <a:lnTo>
                    <a:pt x="0" y="94572"/>
                  </a:lnTo>
                  <a:cubicBezTo>
                    <a:pt x="0" y="69490"/>
                    <a:pt x="9964" y="45435"/>
                    <a:pt x="27700" y="27700"/>
                  </a:cubicBezTo>
                  <a:cubicBezTo>
                    <a:pt x="45435" y="9964"/>
                    <a:pt x="69490" y="0"/>
                    <a:pt x="94572" y="0"/>
                  </a:cubicBezTo>
                  <a:close/>
                </a:path>
              </a:pathLst>
            </a:custGeom>
            <a:solidFill>
              <a:srgbClr val="EEBDEE">
                <a:alpha val="3490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72070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467547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98985" y="1028700"/>
            <a:ext cx="960315" cy="960315"/>
          </a:xfrm>
          <a:custGeom>
            <a:avLst/>
            <a:gdLst/>
            <a:ahLst/>
            <a:cxnLst/>
            <a:rect r="r" b="b" t="t" l="l"/>
            <a:pathLst>
              <a:path h="960315" w="960315">
                <a:moveTo>
                  <a:pt x="0" y="0"/>
                </a:moveTo>
                <a:lnTo>
                  <a:pt x="960315" y="0"/>
                </a:lnTo>
                <a:lnTo>
                  <a:pt x="960315" y="960315"/>
                </a:lnTo>
                <a:lnTo>
                  <a:pt x="0" y="960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2782372"/>
            <a:ext cx="1251178" cy="1251178"/>
            <a:chOff x="0" y="0"/>
            <a:chExt cx="1668237" cy="166823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668237" cy="1668237"/>
              <a:chOff x="0" y="0"/>
              <a:chExt cx="274792" cy="274792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74792" cy="274792"/>
              </a:xfrm>
              <a:custGeom>
                <a:avLst/>
                <a:gdLst/>
                <a:ahLst/>
                <a:cxnLst/>
                <a:rect r="r" b="b" t="t" l="l"/>
                <a:pathLst>
                  <a:path h="274792" w="274792">
                    <a:moveTo>
                      <a:pt x="74202" y="0"/>
                    </a:moveTo>
                    <a:lnTo>
                      <a:pt x="200590" y="0"/>
                    </a:lnTo>
                    <a:cubicBezTo>
                      <a:pt x="220269" y="0"/>
                      <a:pt x="239143" y="7818"/>
                      <a:pt x="253059" y="21733"/>
                    </a:cubicBezTo>
                    <a:cubicBezTo>
                      <a:pt x="266974" y="35649"/>
                      <a:pt x="274792" y="54523"/>
                      <a:pt x="274792" y="74202"/>
                    </a:cubicBezTo>
                    <a:lnTo>
                      <a:pt x="274792" y="200590"/>
                    </a:lnTo>
                    <a:cubicBezTo>
                      <a:pt x="274792" y="220269"/>
                      <a:pt x="266974" y="239143"/>
                      <a:pt x="253059" y="253059"/>
                    </a:cubicBezTo>
                    <a:cubicBezTo>
                      <a:pt x="239143" y="266974"/>
                      <a:pt x="220269" y="274792"/>
                      <a:pt x="200590" y="274792"/>
                    </a:cubicBezTo>
                    <a:lnTo>
                      <a:pt x="74202" y="274792"/>
                    </a:lnTo>
                    <a:cubicBezTo>
                      <a:pt x="54523" y="274792"/>
                      <a:pt x="35649" y="266974"/>
                      <a:pt x="21733" y="253059"/>
                    </a:cubicBezTo>
                    <a:cubicBezTo>
                      <a:pt x="7818" y="239143"/>
                      <a:pt x="0" y="220269"/>
                      <a:pt x="0" y="200590"/>
                    </a:cubicBezTo>
                    <a:lnTo>
                      <a:pt x="0" y="74202"/>
                    </a:lnTo>
                    <a:cubicBezTo>
                      <a:pt x="0" y="54523"/>
                      <a:pt x="7818" y="35649"/>
                      <a:pt x="21733" y="21733"/>
                    </a:cubicBezTo>
                    <a:cubicBezTo>
                      <a:pt x="35649" y="7818"/>
                      <a:pt x="54523" y="0"/>
                      <a:pt x="74202" y="0"/>
                    </a:cubicBezTo>
                    <a:close/>
                  </a:path>
                </a:pathLst>
              </a:custGeom>
              <a:solidFill>
                <a:srgbClr val="69497C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47625"/>
                <a:ext cx="274792" cy="3224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561024" y="102822"/>
              <a:ext cx="546190" cy="1462593"/>
            </a:xfrm>
            <a:custGeom>
              <a:avLst/>
              <a:gdLst/>
              <a:ahLst/>
              <a:cxnLst/>
              <a:rect r="r" b="b" t="t" l="l"/>
              <a:pathLst>
                <a:path h="1462593" w="546190">
                  <a:moveTo>
                    <a:pt x="0" y="0"/>
                  </a:moveTo>
                  <a:lnTo>
                    <a:pt x="546189" y="0"/>
                  </a:lnTo>
                  <a:lnTo>
                    <a:pt x="546189" y="1462593"/>
                  </a:lnTo>
                  <a:lnTo>
                    <a:pt x="0" y="14625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5164357"/>
            <a:ext cx="1251178" cy="1251178"/>
            <a:chOff x="0" y="0"/>
            <a:chExt cx="1668237" cy="1668237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668237" cy="1668237"/>
              <a:chOff x="0" y="0"/>
              <a:chExt cx="274792" cy="27479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74792" cy="274792"/>
              </a:xfrm>
              <a:custGeom>
                <a:avLst/>
                <a:gdLst/>
                <a:ahLst/>
                <a:cxnLst/>
                <a:rect r="r" b="b" t="t" l="l"/>
                <a:pathLst>
                  <a:path h="274792" w="274792">
                    <a:moveTo>
                      <a:pt x="74202" y="0"/>
                    </a:moveTo>
                    <a:lnTo>
                      <a:pt x="200590" y="0"/>
                    </a:lnTo>
                    <a:cubicBezTo>
                      <a:pt x="220269" y="0"/>
                      <a:pt x="239143" y="7818"/>
                      <a:pt x="253059" y="21733"/>
                    </a:cubicBezTo>
                    <a:cubicBezTo>
                      <a:pt x="266974" y="35649"/>
                      <a:pt x="274792" y="54523"/>
                      <a:pt x="274792" y="74202"/>
                    </a:cubicBezTo>
                    <a:lnTo>
                      <a:pt x="274792" y="200590"/>
                    </a:lnTo>
                    <a:cubicBezTo>
                      <a:pt x="274792" y="220269"/>
                      <a:pt x="266974" y="239143"/>
                      <a:pt x="253059" y="253059"/>
                    </a:cubicBezTo>
                    <a:cubicBezTo>
                      <a:pt x="239143" y="266974"/>
                      <a:pt x="220269" y="274792"/>
                      <a:pt x="200590" y="274792"/>
                    </a:cubicBezTo>
                    <a:lnTo>
                      <a:pt x="74202" y="274792"/>
                    </a:lnTo>
                    <a:cubicBezTo>
                      <a:pt x="54523" y="274792"/>
                      <a:pt x="35649" y="266974"/>
                      <a:pt x="21733" y="253059"/>
                    </a:cubicBezTo>
                    <a:cubicBezTo>
                      <a:pt x="7818" y="239143"/>
                      <a:pt x="0" y="220269"/>
                      <a:pt x="0" y="200590"/>
                    </a:cubicBezTo>
                    <a:lnTo>
                      <a:pt x="0" y="74202"/>
                    </a:lnTo>
                    <a:cubicBezTo>
                      <a:pt x="0" y="54523"/>
                      <a:pt x="7818" y="35649"/>
                      <a:pt x="21733" y="21733"/>
                    </a:cubicBezTo>
                    <a:cubicBezTo>
                      <a:pt x="35649" y="7818"/>
                      <a:pt x="54523" y="0"/>
                      <a:pt x="74202" y="0"/>
                    </a:cubicBezTo>
                    <a:close/>
                  </a:path>
                </a:pathLst>
              </a:custGeom>
              <a:solidFill>
                <a:srgbClr val="69497C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274792" cy="3224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256741" y="139335"/>
              <a:ext cx="1154756" cy="1389567"/>
            </a:xfrm>
            <a:custGeom>
              <a:avLst/>
              <a:gdLst/>
              <a:ahLst/>
              <a:cxnLst/>
              <a:rect r="r" b="b" t="t" l="l"/>
              <a:pathLst>
                <a:path h="1389567" w="1154756">
                  <a:moveTo>
                    <a:pt x="0" y="0"/>
                  </a:moveTo>
                  <a:lnTo>
                    <a:pt x="1154755" y="0"/>
                  </a:lnTo>
                  <a:lnTo>
                    <a:pt x="1154755" y="1389567"/>
                  </a:lnTo>
                  <a:lnTo>
                    <a:pt x="0" y="1389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28700" y="7546341"/>
            <a:ext cx="1251178" cy="1251178"/>
            <a:chOff x="0" y="0"/>
            <a:chExt cx="1668237" cy="166823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668237" cy="1668237"/>
              <a:chOff x="0" y="0"/>
              <a:chExt cx="274792" cy="27479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274792" cy="274792"/>
              </a:xfrm>
              <a:custGeom>
                <a:avLst/>
                <a:gdLst/>
                <a:ahLst/>
                <a:cxnLst/>
                <a:rect r="r" b="b" t="t" l="l"/>
                <a:pathLst>
                  <a:path h="274792" w="274792">
                    <a:moveTo>
                      <a:pt x="74202" y="0"/>
                    </a:moveTo>
                    <a:lnTo>
                      <a:pt x="200590" y="0"/>
                    </a:lnTo>
                    <a:cubicBezTo>
                      <a:pt x="220269" y="0"/>
                      <a:pt x="239143" y="7818"/>
                      <a:pt x="253059" y="21733"/>
                    </a:cubicBezTo>
                    <a:cubicBezTo>
                      <a:pt x="266974" y="35649"/>
                      <a:pt x="274792" y="54523"/>
                      <a:pt x="274792" y="74202"/>
                    </a:cubicBezTo>
                    <a:lnTo>
                      <a:pt x="274792" y="200590"/>
                    </a:lnTo>
                    <a:cubicBezTo>
                      <a:pt x="274792" y="220269"/>
                      <a:pt x="266974" y="239143"/>
                      <a:pt x="253059" y="253059"/>
                    </a:cubicBezTo>
                    <a:cubicBezTo>
                      <a:pt x="239143" y="266974"/>
                      <a:pt x="220269" y="274792"/>
                      <a:pt x="200590" y="274792"/>
                    </a:cubicBezTo>
                    <a:lnTo>
                      <a:pt x="74202" y="274792"/>
                    </a:lnTo>
                    <a:cubicBezTo>
                      <a:pt x="54523" y="274792"/>
                      <a:pt x="35649" y="266974"/>
                      <a:pt x="21733" y="253059"/>
                    </a:cubicBezTo>
                    <a:cubicBezTo>
                      <a:pt x="7818" y="239143"/>
                      <a:pt x="0" y="220269"/>
                      <a:pt x="0" y="200590"/>
                    </a:cubicBezTo>
                    <a:lnTo>
                      <a:pt x="0" y="74202"/>
                    </a:lnTo>
                    <a:cubicBezTo>
                      <a:pt x="0" y="54523"/>
                      <a:pt x="7818" y="35649"/>
                      <a:pt x="21733" y="21733"/>
                    </a:cubicBezTo>
                    <a:cubicBezTo>
                      <a:pt x="35649" y="7818"/>
                      <a:pt x="54523" y="0"/>
                      <a:pt x="74202" y="0"/>
                    </a:cubicBezTo>
                    <a:close/>
                  </a:path>
                </a:pathLst>
              </a:custGeom>
              <a:solidFill>
                <a:srgbClr val="69497C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274792" cy="3224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313530" y="182617"/>
              <a:ext cx="1041177" cy="1303002"/>
            </a:xfrm>
            <a:custGeom>
              <a:avLst/>
              <a:gdLst/>
              <a:ahLst/>
              <a:cxnLst/>
              <a:rect r="r" b="b" t="t" l="l"/>
              <a:pathLst>
                <a:path h="1303002" w="1041177">
                  <a:moveTo>
                    <a:pt x="0" y="0"/>
                  </a:moveTo>
                  <a:lnTo>
                    <a:pt x="1041177" y="0"/>
                  </a:lnTo>
                  <a:lnTo>
                    <a:pt x="1041177" y="1303002"/>
                  </a:lnTo>
                  <a:lnTo>
                    <a:pt x="0" y="13030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788667" y="665659"/>
            <a:ext cx="6710667" cy="1278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51"/>
              </a:lnSpc>
            </a:pPr>
            <a:r>
              <a:rPr lang="en-US" sz="7205" b="true">
                <a:solidFill>
                  <a:srgbClr val="69497C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Business Task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19094" y="2914656"/>
            <a:ext cx="3535083" cy="88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2"/>
              </a:lnSpc>
            </a:pPr>
            <a:r>
              <a:rPr lang="en-US" sz="5108" b="true">
                <a:solidFill>
                  <a:srgbClr val="E02EE0"/>
                </a:solidFill>
                <a:latin typeface="Aileron Bold"/>
                <a:ea typeface="Aileron Bold"/>
                <a:cs typeface="Aileron Bold"/>
                <a:sym typeface="Aileron Bold"/>
              </a:rPr>
              <a:t>Challenge: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94045" y="2792004"/>
            <a:ext cx="9402466" cy="124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358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How to convert casual riders to annual members to increase our profitability?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19094" y="5296640"/>
            <a:ext cx="3535083" cy="88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2"/>
              </a:lnSpc>
            </a:pPr>
            <a:r>
              <a:rPr lang="en-US" sz="5108" b="true">
                <a:solidFill>
                  <a:srgbClr val="E02EE0"/>
                </a:solidFill>
                <a:latin typeface="Aileron Bold"/>
                <a:ea typeface="Aileron Bold"/>
                <a:cs typeface="Aileron Bold"/>
                <a:sym typeface="Aileron Bold"/>
              </a:rPr>
              <a:t>Task: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50674" y="4816943"/>
            <a:ext cx="9402466" cy="186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358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Effectively analyse trends and patterns in the usage of bikes by casual riders and member riders.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19094" y="7678625"/>
            <a:ext cx="3535083" cy="881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2"/>
              </a:lnSpc>
            </a:pPr>
            <a:r>
              <a:rPr lang="en-US" sz="5108" b="true">
                <a:solidFill>
                  <a:srgbClr val="E02EE0"/>
                </a:solidFill>
                <a:latin typeface="Aileron Bold"/>
                <a:ea typeface="Aileron Bold"/>
                <a:cs typeface="Aileron Bold"/>
                <a:sym typeface="Aileron Bold"/>
              </a:rPr>
              <a:t>Target: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239375" y="7513057"/>
            <a:ext cx="9402466" cy="124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5"/>
              </a:lnSpc>
            </a:pPr>
            <a:r>
              <a:rPr lang="en-US" sz="358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Our aim l is to leverage these insights to inform a data-driven marketing strategy.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4848550" y="1989015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02415" y="3032356"/>
            <a:ext cx="20692829" cy="6669986"/>
            <a:chOff x="0" y="0"/>
            <a:chExt cx="4816593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552548"/>
            </a:xfrm>
            <a:custGeom>
              <a:avLst/>
              <a:gdLst/>
              <a:ahLst/>
              <a:cxnLst/>
              <a:rect r="r" b="b" t="t" l="l"/>
              <a:pathLst>
                <a:path h="15525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52548"/>
                  </a:lnTo>
                  <a:lnTo>
                    <a:pt x="0" y="1552548"/>
                  </a:lnTo>
                  <a:close/>
                </a:path>
              </a:pathLst>
            </a:custGeom>
            <a:solidFill>
              <a:srgbClr val="EEBD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9972" y="5798434"/>
            <a:ext cx="5464690" cy="718916"/>
            <a:chOff x="0" y="0"/>
            <a:chExt cx="1332724" cy="175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2724" cy="175329"/>
            </a:xfrm>
            <a:custGeom>
              <a:avLst/>
              <a:gdLst/>
              <a:ahLst/>
              <a:cxnLst/>
              <a:rect r="r" b="b" t="t" l="l"/>
              <a:pathLst>
                <a:path h="175329" w="1332724">
                  <a:moveTo>
                    <a:pt x="72253" y="0"/>
                  </a:moveTo>
                  <a:lnTo>
                    <a:pt x="1260471" y="0"/>
                  </a:lnTo>
                  <a:cubicBezTo>
                    <a:pt x="1279634" y="0"/>
                    <a:pt x="1298011" y="7612"/>
                    <a:pt x="1311561" y="21162"/>
                  </a:cubicBezTo>
                  <a:cubicBezTo>
                    <a:pt x="1325111" y="34712"/>
                    <a:pt x="1332724" y="53090"/>
                    <a:pt x="1332724" y="72253"/>
                  </a:cubicBezTo>
                  <a:lnTo>
                    <a:pt x="1332724" y="103076"/>
                  </a:lnTo>
                  <a:cubicBezTo>
                    <a:pt x="1332724" y="122239"/>
                    <a:pt x="1325111" y="140616"/>
                    <a:pt x="1311561" y="154166"/>
                  </a:cubicBezTo>
                  <a:cubicBezTo>
                    <a:pt x="1298011" y="167716"/>
                    <a:pt x="1279634" y="175329"/>
                    <a:pt x="1260471" y="175329"/>
                  </a:cubicBezTo>
                  <a:lnTo>
                    <a:pt x="72253" y="175329"/>
                  </a:lnTo>
                  <a:cubicBezTo>
                    <a:pt x="53090" y="175329"/>
                    <a:pt x="34712" y="167716"/>
                    <a:pt x="21162" y="154166"/>
                  </a:cubicBezTo>
                  <a:cubicBezTo>
                    <a:pt x="7612" y="140616"/>
                    <a:pt x="0" y="122239"/>
                    <a:pt x="0" y="103076"/>
                  </a:cubicBezTo>
                  <a:lnTo>
                    <a:pt x="0" y="72253"/>
                  </a:lnTo>
                  <a:cubicBezTo>
                    <a:pt x="0" y="53090"/>
                    <a:pt x="7612" y="34712"/>
                    <a:pt x="21162" y="21162"/>
                  </a:cubicBezTo>
                  <a:cubicBezTo>
                    <a:pt x="34712" y="7612"/>
                    <a:pt x="53090" y="0"/>
                    <a:pt x="72253" y="0"/>
                  </a:cubicBezTo>
                  <a:close/>
                </a:path>
              </a:pathLst>
            </a:custGeom>
            <a:solidFill>
              <a:srgbClr val="E02E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11655" y="3878838"/>
            <a:ext cx="5464690" cy="718916"/>
            <a:chOff x="0" y="0"/>
            <a:chExt cx="1332724" cy="175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2724" cy="175329"/>
            </a:xfrm>
            <a:custGeom>
              <a:avLst/>
              <a:gdLst/>
              <a:ahLst/>
              <a:cxnLst/>
              <a:rect r="r" b="b" t="t" l="l"/>
              <a:pathLst>
                <a:path h="175329" w="1332724">
                  <a:moveTo>
                    <a:pt x="72253" y="0"/>
                  </a:moveTo>
                  <a:lnTo>
                    <a:pt x="1260471" y="0"/>
                  </a:lnTo>
                  <a:cubicBezTo>
                    <a:pt x="1279634" y="0"/>
                    <a:pt x="1298011" y="7612"/>
                    <a:pt x="1311561" y="21162"/>
                  </a:cubicBezTo>
                  <a:cubicBezTo>
                    <a:pt x="1325111" y="34712"/>
                    <a:pt x="1332724" y="53090"/>
                    <a:pt x="1332724" y="72253"/>
                  </a:cubicBezTo>
                  <a:lnTo>
                    <a:pt x="1332724" y="103076"/>
                  </a:lnTo>
                  <a:cubicBezTo>
                    <a:pt x="1332724" y="122239"/>
                    <a:pt x="1325111" y="140616"/>
                    <a:pt x="1311561" y="154166"/>
                  </a:cubicBezTo>
                  <a:cubicBezTo>
                    <a:pt x="1298011" y="167716"/>
                    <a:pt x="1279634" y="175329"/>
                    <a:pt x="1260471" y="175329"/>
                  </a:cubicBezTo>
                  <a:lnTo>
                    <a:pt x="72253" y="175329"/>
                  </a:lnTo>
                  <a:cubicBezTo>
                    <a:pt x="53090" y="175329"/>
                    <a:pt x="34712" y="167716"/>
                    <a:pt x="21162" y="154166"/>
                  </a:cubicBezTo>
                  <a:cubicBezTo>
                    <a:pt x="7612" y="140616"/>
                    <a:pt x="0" y="122239"/>
                    <a:pt x="0" y="103076"/>
                  </a:cubicBezTo>
                  <a:lnTo>
                    <a:pt x="0" y="72253"/>
                  </a:lnTo>
                  <a:cubicBezTo>
                    <a:pt x="0" y="53090"/>
                    <a:pt x="7612" y="34712"/>
                    <a:pt x="21162" y="21162"/>
                  </a:cubicBezTo>
                  <a:cubicBezTo>
                    <a:pt x="34712" y="7612"/>
                    <a:pt x="53090" y="0"/>
                    <a:pt x="72253" y="0"/>
                  </a:cubicBezTo>
                  <a:close/>
                </a:path>
              </a:pathLst>
            </a:custGeom>
            <a:solidFill>
              <a:srgbClr val="E02EE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443338" y="5798434"/>
            <a:ext cx="5464690" cy="718916"/>
            <a:chOff x="0" y="0"/>
            <a:chExt cx="1332724" cy="17532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32724" cy="175329"/>
            </a:xfrm>
            <a:custGeom>
              <a:avLst/>
              <a:gdLst/>
              <a:ahLst/>
              <a:cxnLst/>
              <a:rect r="r" b="b" t="t" l="l"/>
              <a:pathLst>
                <a:path h="175329" w="1332724">
                  <a:moveTo>
                    <a:pt x="72253" y="0"/>
                  </a:moveTo>
                  <a:lnTo>
                    <a:pt x="1260471" y="0"/>
                  </a:lnTo>
                  <a:cubicBezTo>
                    <a:pt x="1279634" y="0"/>
                    <a:pt x="1298011" y="7612"/>
                    <a:pt x="1311561" y="21162"/>
                  </a:cubicBezTo>
                  <a:cubicBezTo>
                    <a:pt x="1325111" y="34712"/>
                    <a:pt x="1332724" y="53090"/>
                    <a:pt x="1332724" y="72253"/>
                  </a:cubicBezTo>
                  <a:lnTo>
                    <a:pt x="1332724" y="103076"/>
                  </a:lnTo>
                  <a:cubicBezTo>
                    <a:pt x="1332724" y="122239"/>
                    <a:pt x="1325111" y="140616"/>
                    <a:pt x="1311561" y="154166"/>
                  </a:cubicBezTo>
                  <a:cubicBezTo>
                    <a:pt x="1298011" y="167716"/>
                    <a:pt x="1279634" y="175329"/>
                    <a:pt x="1260471" y="175329"/>
                  </a:cubicBezTo>
                  <a:lnTo>
                    <a:pt x="72253" y="175329"/>
                  </a:lnTo>
                  <a:cubicBezTo>
                    <a:pt x="53090" y="175329"/>
                    <a:pt x="34712" y="167716"/>
                    <a:pt x="21162" y="154166"/>
                  </a:cubicBezTo>
                  <a:cubicBezTo>
                    <a:pt x="7612" y="140616"/>
                    <a:pt x="0" y="122239"/>
                    <a:pt x="0" y="103076"/>
                  </a:cubicBezTo>
                  <a:lnTo>
                    <a:pt x="0" y="72253"/>
                  </a:lnTo>
                  <a:cubicBezTo>
                    <a:pt x="0" y="53090"/>
                    <a:pt x="7612" y="34712"/>
                    <a:pt x="21162" y="21162"/>
                  </a:cubicBezTo>
                  <a:cubicBezTo>
                    <a:pt x="34712" y="7612"/>
                    <a:pt x="53090" y="0"/>
                    <a:pt x="72253" y="0"/>
                  </a:cubicBezTo>
                  <a:close/>
                </a:path>
              </a:pathLst>
            </a:custGeom>
            <a:solidFill>
              <a:srgbClr val="E02EE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332724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79972" y="6697970"/>
            <a:ext cx="5464690" cy="2157889"/>
            <a:chOff x="0" y="0"/>
            <a:chExt cx="1332724" cy="5262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32724" cy="526264"/>
            </a:xfrm>
            <a:custGeom>
              <a:avLst/>
              <a:gdLst/>
              <a:ahLst/>
              <a:cxnLst/>
              <a:rect r="r" b="b" t="t" l="l"/>
              <a:pathLst>
                <a:path h="526264" w="1332724">
                  <a:moveTo>
                    <a:pt x="26918" y="0"/>
                  </a:moveTo>
                  <a:lnTo>
                    <a:pt x="1305806" y="0"/>
                  </a:lnTo>
                  <a:cubicBezTo>
                    <a:pt x="1320672" y="0"/>
                    <a:pt x="1332724" y="12051"/>
                    <a:pt x="1332724" y="26918"/>
                  </a:cubicBezTo>
                  <a:lnTo>
                    <a:pt x="1332724" y="499346"/>
                  </a:lnTo>
                  <a:cubicBezTo>
                    <a:pt x="1332724" y="506485"/>
                    <a:pt x="1329888" y="513332"/>
                    <a:pt x="1324840" y="518380"/>
                  </a:cubicBezTo>
                  <a:cubicBezTo>
                    <a:pt x="1319792" y="523428"/>
                    <a:pt x="1312945" y="526264"/>
                    <a:pt x="1305806" y="526264"/>
                  </a:cubicBezTo>
                  <a:lnTo>
                    <a:pt x="26918" y="526264"/>
                  </a:lnTo>
                  <a:cubicBezTo>
                    <a:pt x="12051" y="526264"/>
                    <a:pt x="0" y="514213"/>
                    <a:pt x="0" y="499346"/>
                  </a:cubicBezTo>
                  <a:lnTo>
                    <a:pt x="0" y="26918"/>
                  </a:lnTo>
                  <a:cubicBezTo>
                    <a:pt x="0" y="19779"/>
                    <a:pt x="2836" y="12932"/>
                    <a:pt x="7884" y="7884"/>
                  </a:cubicBezTo>
                  <a:cubicBezTo>
                    <a:pt x="12932" y="2836"/>
                    <a:pt x="19779" y="0"/>
                    <a:pt x="26918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332724" cy="573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11655" y="4778374"/>
            <a:ext cx="5464690" cy="2157889"/>
            <a:chOff x="0" y="0"/>
            <a:chExt cx="1332724" cy="52626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32724" cy="526264"/>
            </a:xfrm>
            <a:custGeom>
              <a:avLst/>
              <a:gdLst/>
              <a:ahLst/>
              <a:cxnLst/>
              <a:rect r="r" b="b" t="t" l="l"/>
              <a:pathLst>
                <a:path h="526264" w="1332724">
                  <a:moveTo>
                    <a:pt x="26918" y="0"/>
                  </a:moveTo>
                  <a:lnTo>
                    <a:pt x="1305806" y="0"/>
                  </a:lnTo>
                  <a:cubicBezTo>
                    <a:pt x="1320672" y="0"/>
                    <a:pt x="1332724" y="12051"/>
                    <a:pt x="1332724" y="26918"/>
                  </a:cubicBezTo>
                  <a:lnTo>
                    <a:pt x="1332724" y="499346"/>
                  </a:lnTo>
                  <a:cubicBezTo>
                    <a:pt x="1332724" y="506485"/>
                    <a:pt x="1329888" y="513332"/>
                    <a:pt x="1324840" y="518380"/>
                  </a:cubicBezTo>
                  <a:cubicBezTo>
                    <a:pt x="1319792" y="523428"/>
                    <a:pt x="1312945" y="526264"/>
                    <a:pt x="1305806" y="526264"/>
                  </a:cubicBezTo>
                  <a:lnTo>
                    <a:pt x="26918" y="526264"/>
                  </a:lnTo>
                  <a:cubicBezTo>
                    <a:pt x="12051" y="526264"/>
                    <a:pt x="0" y="514213"/>
                    <a:pt x="0" y="499346"/>
                  </a:cubicBezTo>
                  <a:lnTo>
                    <a:pt x="0" y="26918"/>
                  </a:lnTo>
                  <a:cubicBezTo>
                    <a:pt x="0" y="19779"/>
                    <a:pt x="2836" y="12932"/>
                    <a:pt x="7884" y="7884"/>
                  </a:cubicBezTo>
                  <a:cubicBezTo>
                    <a:pt x="12932" y="2836"/>
                    <a:pt x="19779" y="0"/>
                    <a:pt x="26918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332724" cy="573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443338" y="6697970"/>
            <a:ext cx="5464690" cy="2157889"/>
            <a:chOff x="0" y="0"/>
            <a:chExt cx="1332724" cy="52626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32724" cy="526264"/>
            </a:xfrm>
            <a:custGeom>
              <a:avLst/>
              <a:gdLst/>
              <a:ahLst/>
              <a:cxnLst/>
              <a:rect r="r" b="b" t="t" l="l"/>
              <a:pathLst>
                <a:path h="526264" w="1332724">
                  <a:moveTo>
                    <a:pt x="26918" y="0"/>
                  </a:moveTo>
                  <a:lnTo>
                    <a:pt x="1305806" y="0"/>
                  </a:lnTo>
                  <a:cubicBezTo>
                    <a:pt x="1320672" y="0"/>
                    <a:pt x="1332724" y="12051"/>
                    <a:pt x="1332724" y="26918"/>
                  </a:cubicBezTo>
                  <a:lnTo>
                    <a:pt x="1332724" y="499346"/>
                  </a:lnTo>
                  <a:cubicBezTo>
                    <a:pt x="1332724" y="506485"/>
                    <a:pt x="1329888" y="513332"/>
                    <a:pt x="1324840" y="518380"/>
                  </a:cubicBezTo>
                  <a:cubicBezTo>
                    <a:pt x="1319792" y="523428"/>
                    <a:pt x="1312945" y="526264"/>
                    <a:pt x="1305806" y="526264"/>
                  </a:cubicBezTo>
                  <a:lnTo>
                    <a:pt x="26918" y="526264"/>
                  </a:lnTo>
                  <a:cubicBezTo>
                    <a:pt x="12051" y="526264"/>
                    <a:pt x="0" y="514213"/>
                    <a:pt x="0" y="499346"/>
                  </a:cubicBezTo>
                  <a:lnTo>
                    <a:pt x="0" y="26918"/>
                  </a:lnTo>
                  <a:cubicBezTo>
                    <a:pt x="0" y="19779"/>
                    <a:pt x="2836" y="12932"/>
                    <a:pt x="7884" y="7884"/>
                  </a:cubicBezTo>
                  <a:cubicBezTo>
                    <a:pt x="12932" y="2836"/>
                    <a:pt x="19779" y="0"/>
                    <a:pt x="26918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332724" cy="573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801433" y="413208"/>
            <a:ext cx="8918213" cy="1077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16"/>
              </a:lnSpc>
              <a:spcBef>
                <a:spcPct val="0"/>
              </a:spcBef>
            </a:pPr>
            <a:r>
              <a:rPr lang="en-US" sz="5996">
                <a:solidFill>
                  <a:srgbClr val="69497C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Our Approach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750804" y="3996695"/>
            <a:ext cx="2786392" cy="47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1"/>
              </a:lnSpc>
            </a:pPr>
            <a:r>
              <a:rPr lang="en-US" sz="2807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DATA TOOLS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540429" y="5916291"/>
            <a:ext cx="5270508" cy="47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1"/>
              </a:lnSpc>
            </a:pPr>
            <a:r>
              <a:rPr lang="en-US" sz="2807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AIM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43034" y="7025178"/>
            <a:ext cx="4538566" cy="144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4"/>
              </a:lnSpc>
            </a:pPr>
            <a:r>
              <a:rPr lang="en-US" sz="2760" b="true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Utilized Cyclistic's publicly available trip data from </a:t>
            </a:r>
          </a:p>
          <a:p>
            <a:pPr algn="ctr">
              <a:lnSpc>
                <a:spcPts val="3864"/>
              </a:lnSpc>
            </a:pPr>
            <a:r>
              <a:rPr lang="en-US" sz="2760" b="true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[Jan-Jun 2024]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73674" y="5916291"/>
            <a:ext cx="4677287" cy="479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1"/>
              </a:lnSpc>
            </a:pPr>
            <a:r>
              <a:rPr lang="en-US" sz="2807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DATA SOURCE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654990" y="4921199"/>
            <a:ext cx="4978019" cy="2416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 b="true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Processed and analyzed data using SQL (BigQuery) and visualisation through Google Sheets</a:t>
            </a:r>
          </a:p>
          <a:p>
            <a:pPr algn="ctr">
              <a:lnSpc>
                <a:spcPts val="3863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2970174" y="7069800"/>
            <a:ext cx="4411018" cy="1444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</a:pPr>
            <a:r>
              <a:rPr lang="en-US" sz="2759" b="true">
                <a:solidFill>
                  <a:srgbClr val="E1EDFC"/>
                </a:solidFill>
                <a:latin typeface="Aileron Bold"/>
                <a:ea typeface="Aileron Bold"/>
                <a:cs typeface="Aileron Bold"/>
                <a:sym typeface="Aileron Bold"/>
              </a:rPr>
              <a:t>Identified key behavioral patterns to distinguish casual from annual usage.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4134791" y="4193555"/>
            <a:ext cx="1710491" cy="1197344"/>
          </a:xfrm>
          <a:custGeom>
            <a:avLst/>
            <a:gdLst/>
            <a:ahLst/>
            <a:cxnLst/>
            <a:rect r="r" b="b" t="t" l="l"/>
            <a:pathLst>
              <a:path h="1197344" w="1710491">
                <a:moveTo>
                  <a:pt x="0" y="0"/>
                </a:moveTo>
                <a:lnTo>
                  <a:pt x="1710491" y="0"/>
                </a:lnTo>
                <a:lnTo>
                  <a:pt x="1710491" y="1197344"/>
                </a:lnTo>
                <a:lnTo>
                  <a:pt x="0" y="119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442718" y="4165849"/>
            <a:ext cx="1710491" cy="1197344"/>
          </a:xfrm>
          <a:custGeom>
            <a:avLst/>
            <a:gdLst/>
            <a:ahLst/>
            <a:cxnLst/>
            <a:rect r="r" b="b" t="t" l="l"/>
            <a:pathLst>
              <a:path h="1197344" w="1710491">
                <a:moveTo>
                  <a:pt x="0" y="0"/>
                </a:moveTo>
                <a:lnTo>
                  <a:pt x="1710491" y="0"/>
                </a:lnTo>
                <a:lnTo>
                  <a:pt x="1710491" y="1197344"/>
                </a:lnTo>
                <a:lnTo>
                  <a:pt x="0" y="1197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4801433" y="1319120"/>
            <a:ext cx="9707467" cy="1077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16"/>
              </a:lnSpc>
              <a:spcBef>
                <a:spcPct val="0"/>
              </a:spcBef>
            </a:pPr>
            <a:r>
              <a:rPr lang="en-US" b="true" sz="5996">
                <a:solidFill>
                  <a:srgbClr val="69497C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DATA-DRIVEN INSIGHTS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817" y="2782372"/>
            <a:ext cx="3353620" cy="5894830"/>
            <a:chOff x="0" y="0"/>
            <a:chExt cx="883258" cy="155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3258" cy="1552548"/>
            </a:xfrm>
            <a:custGeom>
              <a:avLst/>
              <a:gdLst/>
              <a:ahLst/>
              <a:cxnLst/>
              <a:rect r="r" b="b" t="t" l="l"/>
              <a:pathLst>
                <a:path h="1552548" w="88325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1416345"/>
                  </a:lnTo>
                  <a:cubicBezTo>
                    <a:pt x="883258" y="1452468"/>
                    <a:pt x="868908" y="1487112"/>
                    <a:pt x="843365" y="1512655"/>
                  </a:cubicBezTo>
                  <a:cubicBezTo>
                    <a:pt x="817822" y="1538198"/>
                    <a:pt x="783178" y="1552548"/>
                    <a:pt x="747055" y="1552548"/>
                  </a:cubicBezTo>
                  <a:lnTo>
                    <a:pt x="136203" y="1552548"/>
                  </a:lnTo>
                  <a:cubicBezTo>
                    <a:pt x="100080" y="1552548"/>
                    <a:pt x="65436" y="1538198"/>
                    <a:pt x="39893" y="1512655"/>
                  </a:cubicBezTo>
                  <a:cubicBezTo>
                    <a:pt x="14350" y="1487112"/>
                    <a:pt x="0" y="1452468"/>
                    <a:pt x="0" y="1416345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EBDEE">
                <a:alpha val="40784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83258" cy="1600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5605" y="2896177"/>
            <a:ext cx="0" cy="2341835"/>
          </a:xfrm>
          <a:prstGeom prst="line">
            <a:avLst/>
          </a:prstGeom>
          <a:ln cap="flat" w="19050">
            <a:solidFill>
              <a:srgbClr val="69497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-593380" y="2359191"/>
            <a:ext cx="1150919" cy="1150919"/>
            <a:chOff x="0" y="0"/>
            <a:chExt cx="1534558" cy="1534558"/>
          </a:xfrm>
        </p:grpSpPr>
        <p:grpSp>
          <p:nvGrpSpPr>
            <p:cNvPr name="Group 7" id="7"/>
            <p:cNvGrpSpPr/>
            <p:nvPr/>
          </p:nvGrpSpPr>
          <p:grpSpPr>
            <a:xfrm rot="-5400000">
              <a:off x="0" y="0"/>
              <a:ext cx="1534558" cy="1534558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9497C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08617" lIns="108617" bIns="108617" rIns="108617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480630" y="480630"/>
              <a:ext cx="573299" cy="573299"/>
            </a:xfrm>
            <a:custGeom>
              <a:avLst/>
              <a:gdLst/>
              <a:ahLst/>
              <a:cxnLst/>
              <a:rect r="r" b="b" t="t" l="l"/>
              <a:pathLst>
                <a:path h="573299" w="573299">
                  <a:moveTo>
                    <a:pt x="0" y="0"/>
                  </a:moveTo>
                  <a:lnTo>
                    <a:pt x="573299" y="0"/>
                  </a:lnTo>
                  <a:lnTo>
                    <a:pt x="573299" y="573299"/>
                  </a:lnTo>
                  <a:lnTo>
                    <a:pt x="0" y="5732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4044420" y="-1848214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7" y="0"/>
                </a:lnTo>
                <a:lnTo>
                  <a:pt x="3691867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396943" y="1028700"/>
            <a:ext cx="647477" cy="647477"/>
          </a:xfrm>
          <a:custGeom>
            <a:avLst/>
            <a:gdLst/>
            <a:ahLst/>
            <a:cxnLst/>
            <a:rect r="r" b="b" t="t" l="l"/>
            <a:pathLst>
              <a:path h="647477" w="647477">
                <a:moveTo>
                  <a:pt x="0" y="0"/>
                </a:moveTo>
                <a:lnTo>
                  <a:pt x="647477" y="0"/>
                </a:lnTo>
                <a:lnTo>
                  <a:pt x="647477" y="647477"/>
                </a:lnTo>
                <a:lnTo>
                  <a:pt x="0" y="6474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736287" y="3271372"/>
            <a:ext cx="10668570" cy="6573216"/>
          </a:xfrm>
          <a:custGeom>
            <a:avLst/>
            <a:gdLst/>
            <a:ahLst/>
            <a:cxnLst/>
            <a:rect r="r" b="b" t="t" l="l"/>
            <a:pathLst>
              <a:path h="6573216" w="10668570">
                <a:moveTo>
                  <a:pt x="0" y="0"/>
                </a:moveTo>
                <a:lnTo>
                  <a:pt x="10668570" y="0"/>
                </a:lnTo>
                <a:lnTo>
                  <a:pt x="10668570" y="6573215"/>
                </a:lnTo>
                <a:lnTo>
                  <a:pt x="0" y="65732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9548625" y="1065158"/>
            <a:ext cx="7710675" cy="87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223"/>
              </a:lnSpc>
              <a:spcBef>
                <a:spcPct val="0"/>
              </a:spcBef>
            </a:pPr>
            <a:r>
              <a:rPr lang="en-US" sz="4900">
                <a:solidFill>
                  <a:srgbClr val="69497C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Current User Landscape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9053" y="3033596"/>
            <a:ext cx="6757234" cy="227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60"/>
              </a:lnSpc>
              <a:spcBef>
                <a:spcPct val="0"/>
              </a:spcBef>
            </a:pPr>
            <a:r>
              <a:rPr lang="en-US" sz="3257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Repr</a:t>
            </a:r>
            <a:r>
              <a:rPr lang="en-US" sz="3257" strike="noStrike" u="none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esent the majority at 66.7% of the user base. These are our committed, recurring revenue customers.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9053" y="1840759"/>
            <a:ext cx="3128758" cy="74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9"/>
              </a:lnSpc>
            </a:pPr>
            <a:r>
              <a:rPr lang="en-US" sz="4506" b="true">
                <a:solidFill>
                  <a:srgbClr val="69497C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Members: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18650" y="1783609"/>
            <a:ext cx="8240650" cy="998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057"/>
              </a:lnSpc>
              <a:spcBef>
                <a:spcPct val="0"/>
              </a:spcBef>
            </a:pPr>
            <a:r>
              <a:rPr lang="en-US" b="true" sz="5557">
                <a:solidFill>
                  <a:srgbClr val="69497C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 Members v/s Casuals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581065" y="5238011"/>
            <a:ext cx="1150919" cy="1150919"/>
            <a:chOff x="0" y="0"/>
            <a:chExt cx="1534558" cy="1534558"/>
          </a:xfrm>
        </p:grpSpPr>
        <p:grpSp>
          <p:nvGrpSpPr>
            <p:cNvPr name="Group 19" id="19"/>
            <p:cNvGrpSpPr/>
            <p:nvPr/>
          </p:nvGrpSpPr>
          <p:grpSpPr>
            <a:xfrm rot="-5400000">
              <a:off x="0" y="0"/>
              <a:ext cx="1534558" cy="1534558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69497C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108617" lIns="108617" bIns="108617" rIns="108617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480630" y="480630"/>
              <a:ext cx="573299" cy="573299"/>
            </a:xfrm>
            <a:custGeom>
              <a:avLst/>
              <a:gdLst/>
              <a:ahLst/>
              <a:cxnLst/>
              <a:rect r="r" b="b" t="t" l="l"/>
              <a:pathLst>
                <a:path h="573299" w="573299">
                  <a:moveTo>
                    <a:pt x="0" y="0"/>
                  </a:moveTo>
                  <a:lnTo>
                    <a:pt x="573299" y="0"/>
                  </a:lnTo>
                  <a:lnTo>
                    <a:pt x="573299" y="573299"/>
                  </a:lnTo>
                  <a:lnTo>
                    <a:pt x="0" y="5732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915661" y="5393858"/>
            <a:ext cx="3128758" cy="74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9"/>
              </a:lnSpc>
            </a:pPr>
            <a:r>
              <a:rPr lang="en-US" sz="4506" b="true">
                <a:solidFill>
                  <a:srgbClr val="69497C"/>
                </a:solidFill>
                <a:latin typeface="Aileron Bold"/>
                <a:ea typeface="Aileron Bold"/>
                <a:cs typeface="Aileron Bold"/>
                <a:sym typeface="Aileron Bold"/>
              </a:rPr>
              <a:t>Casuals: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5990349"/>
            <a:ext cx="6707587" cy="2841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60"/>
              </a:lnSpc>
              <a:spcBef>
                <a:spcPct val="0"/>
              </a:spcBef>
            </a:pPr>
            <a:r>
              <a:rPr lang="en-US" sz="3257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Accou</a:t>
            </a:r>
            <a:r>
              <a:rPr lang="en-US" sz="3257" strike="noStrike" u="none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nt for a significant 33.3% of the user base. This segment represents a substantial untapped potential for conversion and increased revenue.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13784" y="5432417"/>
            <a:ext cx="5879780" cy="3825883"/>
            <a:chOff x="0" y="0"/>
            <a:chExt cx="1488104" cy="968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88104" cy="968286"/>
            </a:xfrm>
            <a:custGeom>
              <a:avLst/>
              <a:gdLst/>
              <a:ahLst/>
              <a:cxnLst/>
              <a:rect r="r" b="b" t="t" l="l"/>
              <a:pathLst>
                <a:path h="968286" w="1488104">
                  <a:moveTo>
                    <a:pt x="0" y="0"/>
                  </a:moveTo>
                  <a:lnTo>
                    <a:pt x="1488104" y="0"/>
                  </a:lnTo>
                  <a:lnTo>
                    <a:pt x="1488104" y="968286"/>
                  </a:lnTo>
                  <a:lnTo>
                    <a:pt x="0" y="968286"/>
                  </a:lnTo>
                  <a:close/>
                </a:path>
              </a:pathLst>
            </a:custGeom>
            <a:solidFill>
              <a:srgbClr val="EEBDEE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88104" cy="1015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367814" y="-1205189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7" y="0"/>
                </a:lnTo>
                <a:lnTo>
                  <a:pt x="3691867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6646070" y="8125555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7"/>
                </a:lnTo>
                <a:lnTo>
                  <a:pt x="0" y="379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230399" y="6117601"/>
            <a:ext cx="7139104" cy="966394"/>
            <a:chOff x="0" y="0"/>
            <a:chExt cx="1295215" cy="1753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5215" cy="175329"/>
            </a:xfrm>
            <a:custGeom>
              <a:avLst/>
              <a:gdLst/>
              <a:ahLst/>
              <a:cxnLst/>
              <a:rect r="r" b="b" t="t" l="l"/>
              <a:pathLst>
                <a:path h="175329" w="1295215">
                  <a:moveTo>
                    <a:pt x="55306" y="0"/>
                  </a:moveTo>
                  <a:lnTo>
                    <a:pt x="1239909" y="0"/>
                  </a:lnTo>
                  <a:cubicBezTo>
                    <a:pt x="1270453" y="0"/>
                    <a:pt x="1295215" y="24762"/>
                    <a:pt x="1295215" y="55306"/>
                  </a:cubicBezTo>
                  <a:lnTo>
                    <a:pt x="1295215" y="120022"/>
                  </a:lnTo>
                  <a:cubicBezTo>
                    <a:pt x="1295215" y="150567"/>
                    <a:pt x="1270453" y="175329"/>
                    <a:pt x="1239909" y="175329"/>
                  </a:cubicBezTo>
                  <a:lnTo>
                    <a:pt x="55306" y="175329"/>
                  </a:lnTo>
                  <a:cubicBezTo>
                    <a:pt x="24762" y="175329"/>
                    <a:pt x="0" y="150567"/>
                    <a:pt x="0" y="120022"/>
                  </a:cubicBezTo>
                  <a:lnTo>
                    <a:pt x="0" y="55306"/>
                  </a:lnTo>
                  <a:cubicBezTo>
                    <a:pt x="0" y="24762"/>
                    <a:pt x="24762" y="0"/>
                    <a:pt x="55306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95215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245251" y="3059654"/>
            <a:ext cx="7139104" cy="966394"/>
            <a:chOff x="0" y="0"/>
            <a:chExt cx="1295215" cy="1753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95215" cy="175329"/>
            </a:xfrm>
            <a:custGeom>
              <a:avLst/>
              <a:gdLst/>
              <a:ahLst/>
              <a:cxnLst/>
              <a:rect r="r" b="b" t="t" l="l"/>
              <a:pathLst>
                <a:path h="175329" w="1295215">
                  <a:moveTo>
                    <a:pt x="55306" y="0"/>
                  </a:moveTo>
                  <a:lnTo>
                    <a:pt x="1239909" y="0"/>
                  </a:lnTo>
                  <a:cubicBezTo>
                    <a:pt x="1270453" y="0"/>
                    <a:pt x="1295215" y="24762"/>
                    <a:pt x="1295215" y="55306"/>
                  </a:cubicBezTo>
                  <a:lnTo>
                    <a:pt x="1295215" y="120022"/>
                  </a:lnTo>
                  <a:cubicBezTo>
                    <a:pt x="1295215" y="150567"/>
                    <a:pt x="1270453" y="175329"/>
                    <a:pt x="1239909" y="175329"/>
                  </a:cubicBezTo>
                  <a:lnTo>
                    <a:pt x="55306" y="175329"/>
                  </a:lnTo>
                  <a:cubicBezTo>
                    <a:pt x="24762" y="175329"/>
                    <a:pt x="0" y="150567"/>
                    <a:pt x="0" y="120022"/>
                  </a:cubicBezTo>
                  <a:lnTo>
                    <a:pt x="0" y="55306"/>
                  </a:lnTo>
                  <a:cubicBezTo>
                    <a:pt x="0" y="24762"/>
                    <a:pt x="24762" y="0"/>
                    <a:pt x="55306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95215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960687" y="3059654"/>
            <a:ext cx="966394" cy="966394"/>
          </a:xfrm>
          <a:custGeom>
            <a:avLst/>
            <a:gdLst/>
            <a:ahLst/>
            <a:cxnLst/>
            <a:rect r="r" b="b" t="t" l="l"/>
            <a:pathLst>
              <a:path h="966394" w="966394">
                <a:moveTo>
                  <a:pt x="0" y="0"/>
                </a:moveTo>
                <a:lnTo>
                  <a:pt x="966394" y="0"/>
                </a:lnTo>
                <a:lnTo>
                  <a:pt x="966394" y="966395"/>
                </a:lnTo>
                <a:lnTo>
                  <a:pt x="0" y="9663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960687" y="6117601"/>
            <a:ext cx="966394" cy="966394"/>
          </a:xfrm>
          <a:custGeom>
            <a:avLst/>
            <a:gdLst/>
            <a:ahLst/>
            <a:cxnLst/>
            <a:rect r="r" b="b" t="t" l="l"/>
            <a:pathLst>
              <a:path h="966394" w="966394">
                <a:moveTo>
                  <a:pt x="0" y="0"/>
                </a:moveTo>
                <a:lnTo>
                  <a:pt x="966394" y="0"/>
                </a:lnTo>
                <a:lnTo>
                  <a:pt x="966394" y="966394"/>
                </a:lnTo>
                <a:lnTo>
                  <a:pt x="0" y="9663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243403" y="4266013"/>
            <a:ext cx="7140952" cy="1529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4"/>
              </a:lnSpc>
            </a:pPr>
            <a:r>
              <a:rPr lang="en-US" sz="2903" b="true">
                <a:solidFill>
                  <a:srgbClr val="69497C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Average ride length is significantly shorter, around 12 minutes., suggesting more purposeful trips.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01931" y="6216721"/>
            <a:ext cx="6664689" cy="68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90"/>
              </a:lnSpc>
              <a:spcBef>
                <a:spcPct val="0"/>
              </a:spcBef>
            </a:pPr>
            <a:r>
              <a:rPr lang="en-US" b="true" sz="4064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CASUALS: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29303" y="3158775"/>
            <a:ext cx="3570999" cy="68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0"/>
              </a:lnSpc>
            </a:pPr>
            <a:r>
              <a:rPr lang="en-US" sz="4064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MEMBERS: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63799" y="7317221"/>
            <a:ext cx="7140952" cy="101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4"/>
              </a:lnSpc>
            </a:pPr>
            <a:r>
              <a:rPr lang="en-US" sz="2903" b="true">
                <a:solidFill>
                  <a:srgbClr val="69497C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Average ride length is approximately 23-24 minutes.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574039" y="1028700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49915" y="5143500"/>
            <a:ext cx="7710772" cy="4779981"/>
          </a:xfrm>
          <a:custGeom>
            <a:avLst/>
            <a:gdLst/>
            <a:ahLst/>
            <a:cxnLst/>
            <a:rect r="r" b="b" t="t" l="l"/>
            <a:pathLst>
              <a:path h="4779981" w="7710772">
                <a:moveTo>
                  <a:pt x="0" y="0"/>
                </a:moveTo>
                <a:lnTo>
                  <a:pt x="7710772" y="0"/>
                </a:lnTo>
                <a:lnTo>
                  <a:pt x="7710772" y="4779981"/>
                </a:lnTo>
                <a:lnTo>
                  <a:pt x="0" y="47799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75803" y="2658398"/>
            <a:ext cx="6715608" cy="2083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50"/>
              </a:lnSpc>
              <a:spcBef>
                <a:spcPct val="0"/>
              </a:spcBef>
            </a:pPr>
            <a:r>
              <a:rPr lang="en-US" b="true" sz="2964">
                <a:solidFill>
                  <a:srgbClr val="E02EE0"/>
                </a:solidFill>
                <a:latin typeface="Aileron Bold"/>
                <a:ea typeface="Aileron Bold"/>
                <a:cs typeface="Aileron Bold"/>
                <a:sym typeface="Aileron Bold"/>
              </a:rPr>
              <a:t>Casuals</a:t>
            </a:r>
            <a:r>
              <a:rPr lang="en-US" b="true" sz="2964" strike="noStrike" u="none">
                <a:solidFill>
                  <a:srgbClr val="E02EE0"/>
                </a:solidFill>
                <a:latin typeface="Aileron Bold"/>
                <a:ea typeface="Aileron Bold"/>
                <a:cs typeface="Aileron Bold"/>
                <a:sym typeface="Aileron Bold"/>
              </a:rPr>
              <a:t> are taking much longer, potentially recreational or sightseeing rides. This implies they are incurring higher per-minute costs.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8106" y="598748"/>
            <a:ext cx="7710675" cy="87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23"/>
              </a:lnSpc>
              <a:spcBef>
                <a:spcPct val="0"/>
              </a:spcBef>
            </a:pPr>
            <a:r>
              <a:rPr lang="en-US" sz="4900">
                <a:solidFill>
                  <a:srgbClr val="69497C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Rider Behavior: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1317199"/>
            <a:ext cx="8240650" cy="1007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57"/>
              </a:lnSpc>
              <a:spcBef>
                <a:spcPct val="0"/>
              </a:spcBef>
            </a:pPr>
            <a:r>
              <a:rPr lang="en-US" b="true" sz="5557">
                <a:solidFill>
                  <a:srgbClr val="69497C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 Key Insights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2961" y="5876508"/>
            <a:ext cx="8095736" cy="4087096"/>
            <a:chOff x="0" y="0"/>
            <a:chExt cx="4156152" cy="2098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56152" cy="2098214"/>
            </a:xfrm>
            <a:custGeom>
              <a:avLst/>
              <a:gdLst/>
              <a:ahLst/>
              <a:cxnLst/>
              <a:rect r="r" b="b" t="t" l="l"/>
              <a:pathLst>
                <a:path h="2098214" w="4156152">
                  <a:moveTo>
                    <a:pt x="14344" y="0"/>
                  </a:moveTo>
                  <a:lnTo>
                    <a:pt x="4141807" y="0"/>
                  </a:lnTo>
                  <a:cubicBezTo>
                    <a:pt x="4145612" y="0"/>
                    <a:pt x="4149260" y="1511"/>
                    <a:pt x="4151950" y="4201"/>
                  </a:cubicBezTo>
                  <a:cubicBezTo>
                    <a:pt x="4154641" y="6891"/>
                    <a:pt x="4156152" y="10540"/>
                    <a:pt x="4156152" y="14344"/>
                  </a:cubicBezTo>
                  <a:lnTo>
                    <a:pt x="4156152" y="2083870"/>
                  </a:lnTo>
                  <a:cubicBezTo>
                    <a:pt x="4156152" y="2087674"/>
                    <a:pt x="4154641" y="2091323"/>
                    <a:pt x="4151950" y="2094013"/>
                  </a:cubicBezTo>
                  <a:cubicBezTo>
                    <a:pt x="4149260" y="2096703"/>
                    <a:pt x="4145612" y="2098214"/>
                    <a:pt x="4141807" y="2098214"/>
                  </a:cubicBezTo>
                  <a:lnTo>
                    <a:pt x="14344" y="2098214"/>
                  </a:lnTo>
                  <a:cubicBezTo>
                    <a:pt x="6422" y="2098214"/>
                    <a:pt x="0" y="2091792"/>
                    <a:pt x="0" y="2083870"/>
                  </a:cubicBezTo>
                  <a:lnTo>
                    <a:pt x="0" y="14344"/>
                  </a:lnTo>
                  <a:cubicBezTo>
                    <a:pt x="0" y="10540"/>
                    <a:pt x="1511" y="6891"/>
                    <a:pt x="4201" y="4201"/>
                  </a:cubicBezTo>
                  <a:cubicBezTo>
                    <a:pt x="6891" y="1511"/>
                    <a:pt x="10540" y="0"/>
                    <a:pt x="14344" y="0"/>
                  </a:cubicBezTo>
                  <a:close/>
                </a:path>
              </a:pathLst>
            </a:custGeom>
            <a:solidFill>
              <a:srgbClr val="EEBDEE">
                <a:alpha val="53725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156152" cy="2145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36099" y="6335297"/>
            <a:ext cx="3269460" cy="537561"/>
            <a:chOff x="0" y="0"/>
            <a:chExt cx="1066352" cy="175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6352" cy="175329"/>
            </a:xfrm>
            <a:custGeom>
              <a:avLst/>
              <a:gdLst/>
              <a:ahLst/>
              <a:cxnLst/>
              <a:rect r="r" b="b" t="t" l="l"/>
              <a:pathLst>
                <a:path h="175329" w="1066352">
                  <a:moveTo>
                    <a:pt x="87664" y="0"/>
                  </a:moveTo>
                  <a:lnTo>
                    <a:pt x="978688" y="0"/>
                  </a:lnTo>
                  <a:cubicBezTo>
                    <a:pt x="1001938" y="0"/>
                    <a:pt x="1024236" y="9236"/>
                    <a:pt x="1040676" y="25676"/>
                  </a:cubicBezTo>
                  <a:cubicBezTo>
                    <a:pt x="1057116" y="42117"/>
                    <a:pt x="1066352" y="64414"/>
                    <a:pt x="1066352" y="87664"/>
                  </a:cubicBezTo>
                  <a:lnTo>
                    <a:pt x="1066352" y="87664"/>
                  </a:lnTo>
                  <a:cubicBezTo>
                    <a:pt x="1066352" y="136080"/>
                    <a:pt x="1027103" y="175329"/>
                    <a:pt x="978688" y="175329"/>
                  </a:cubicBezTo>
                  <a:lnTo>
                    <a:pt x="87664" y="175329"/>
                  </a:lnTo>
                  <a:cubicBezTo>
                    <a:pt x="64414" y="175329"/>
                    <a:pt x="42117" y="166093"/>
                    <a:pt x="25676" y="149652"/>
                  </a:cubicBezTo>
                  <a:cubicBezTo>
                    <a:pt x="9236" y="133212"/>
                    <a:pt x="0" y="110914"/>
                    <a:pt x="0" y="87664"/>
                  </a:cubicBezTo>
                  <a:lnTo>
                    <a:pt x="0" y="87664"/>
                  </a:lnTo>
                  <a:cubicBezTo>
                    <a:pt x="0" y="64414"/>
                    <a:pt x="9236" y="42117"/>
                    <a:pt x="25676" y="25676"/>
                  </a:cubicBezTo>
                  <a:cubicBezTo>
                    <a:pt x="42117" y="9236"/>
                    <a:pt x="64414" y="0"/>
                    <a:pt x="87664" y="0"/>
                  </a:cubicBezTo>
                  <a:close/>
                </a:path>
              </a:pathLst>
            </a:custGeom>
            <a:solidFill>
              <a:srgbClr val="E02E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066352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928237" y="5776523"/>
            <a:ext cx="7110713" cy="17821"/>
          </a:xfrm>
          <a:prstGeom prst="line">
            <a:avLst/>
          </a:prstGeom>
          <a:ln cap="flat" w="19050">
            <a:solidFill>
              <a:srgbClr val="E02EE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4342289" y="5647968"/>
            <a:ext cx="457081" cy="45708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5400000">
            <a:off x="4470844" y="5776523"/>
            <a:ext cx="199971" cy="199971"/>
          </a:xfrm>
          <a:custGeom>
            <a:avLst/>
            <a:gdLst/>
            <a:ahLst/>
            <a:cxnLst/>
            <a:rect r="r" b="b" t="t" l="l"/>
            <a:pathLst>
              <a:path h="199971" w="199971">
                <a:moveTo>
                  <a:pt x="0" y="0"/>
                </a:moveTo>
                <a:lnTo>
                  <a:pt x="199971" y="0"/>
                </a:lnTo>
                <a:lnTo>
                  <a:pt x="199971" y="199971"/>
                </a:lnTo>
                <a:lnTo>
                  <a:pt x="0" y="199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414239" y="9584516"/>
            <a:ext cx="1226460" cy="379088"/>
          </a:xfrm>
          <a:custGeom>
            <a:avLst/>
            <a:gdLst/>
            <a:ahLst/>
            <a:cxnLst/>
            <a:rect r="r" b="b" t="t" l="l"/>
            <a:pathLst>
              <a:path h="379088" w="1226460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27787" y="212284"/>
            <a:ext cx="8790863" cy="5435684"/>
          </a:xfrm>
          <a:custGeom>
            <a:avLst/>
            <a:gdLst/>
            <a:ahLst/>
            <a:cxnLst/>
            <a:rect r="r" b="b" t="t" l="l"/>
            <a:pathLst>
              <a:path h="5435684" w="8790863">
                <a:moveTo>
                  <a:pt x="0" y="0"/>
                </a:moveTo>
                <a:lnTo>
                  <a:pt x="8790863" y="0"/>
                </a:lnTo>
                <a:lnTo>
                  <a:pt x="8790863" y="5435684"/>
                </a:lnTo>
                <a:lnTo>
                  <a:pt x="0" y="5435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161797" y="-1845934"/>
            <a:ext cx="3691868" cy="3691868"/>
          </a:xfrm>
          <a:custGeom>
            <a:avLst/>
            <a:gdLst/>
            <a:ahLst/>
            <a:cxnLst/>
            <a:rect r="r" b="b" t="t" l="l"/>
            <a:pathLst>
              <a:path h="3691868" w="3691868">
                <a:moveTo>
                  <a:pt x="0" y="0"/>
                </a:moveTo>
                <a:lnTo>
                  <a:pt x="3691868" y="0"/>
                </a:lnTo>
                <a:lnTo>
                  <a:pt x="3691868" y="3691868"/>
                </a:lnTo>
                <a:lnTo>
                  <a:pt x="0" y="36918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964671" y="6352847"/>
            <a:ext cx="3165889" cy="44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7"/>
              </a:lnSpc>
            </a:pPr>
            <a:r>
              <a:rPr lang="en-US" sz="2584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INSIGHT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3340095"/>
            <a:ext cx="8787034" cy="2426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8"/>
              </a:lnSpc>
            </a:pPr>
            <a:r>
              <a:rPr lang="en-US" sz="3470" b="true">
                <a:solidFill>
                  <a:srgbClr val="69497C"/>
                </a:solidFill>
                <a:latin typeface="Aileron Bold"/>
                <a:ea typeface="Aileron Bold"/>
                <a:cs typeface="Aileron Bold"/>
                <a:sym typeface="Aileron Bold"/>
              </a:rPr>
              <a:t>CASUALS:</a:t>
            </a:r>
            <a:r>
              <a:rPr lang="en-US" sz="3470" b="true">
                <a:solidFill>
                  <a:srgbClr val="E02EE0"/>
                </a:solidFill>
                <a:latin typeface="Aileron Bold"/>
                <a:ea typeface="Aileron Bold"/>
                <a:cs typeface="Aileron Bold"/>
                <a:sym typeface="Aileron Bold"/>
              </a:rPr>
              <a:t> Usage is consistently lower than members throughout the day. Their peak usage is broader and flatter, primarily in the afternoon (2 PM - 6 PM).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6889" y="7045956"/>
            <a:ext cx="7507881" cy="139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5"/>
              </a:lnSpc>
            </a:pPr>
            <a:r>
              <a:rPr lang="en-US" sz="2660" b="true">
                <a:solidFill>
                  <a:srgbClr val="69497C"/>
                </a:solidFill>
                <a:latin typeface="Aileron Bold"/>
                <a:ea typeface="Aileron Bold"/>
                <a:cs typeface="Aileron Bold"/>
                <a:sym typeface="Aileron Bold"/>
              </a:rPr>
              <a:t>Casuals are less likely to be commuters, instead using bikes for midday activities or leisure.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48625" y="1065158"/>
            <a:ext cx="7710675" cy="87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223"/>
              </a:lnSpc>
              <a:spcBef>
                <a:spcPct val="0"/>
              </a:spcBef>
            </a:pPr>
            <a:r>
              <a:rPr lang="en-US" sz="4900">
                <a:solidFill>
                  <a:srgbClr val="69497C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Total Ride Hours: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18650" y="1783609"/>
            <a:ext cx="8240650" cy="998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057"/>
              </a:lnSpc>
              <a:spcBef>
                <a:spcPct val="0"/>
              </a:spcBef>
            </a:pPr>
            <a:r>
              <a:rPr lang="en-US" b="true" sz="5557">
                <a:solidFill>
                  <a:srgbClr val="69497C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Hourly Peaks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018650" y="6414349"/>
            <a:ext cx="8935610" cy="24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55"/>
              </a:lnSpc>
            </a:pPr>
            <a:r>
              <a:rPr lang="en-US" sz="3467" b="true">
                <a:solidFill>
                  <a:srgbClr val="69497C"/>
                </a:solidFill>
                <a:latin typeface="Aileron Bold"/>
                <a:ea typeface="Aileron Bold"/>
                <a:cs typeface="Aileron Bold"/>
                <a:sym typeface="Aileron Bold"/>
              </a:rPr>
              <a:t>Members: </a:t>
            </a:r>
            <a:r>
              <a:rPr lang="en-US" sz="3467" b="true">
                <a:solidFill>
                  <a:srgbClr val="E02EE0"/>
                </a:solidFill>
                <a:latin typeface="Aileron Bold"/>
                <a:ea typeface="Aileron Bold"/>
                <a:cs typeface="Aileron Bold"/>
                <a:sym typeface="Aileron Bold"/>
              </a:rPr>
              <a:t>Exhibit clear commuter peaks in the morning (around 8-9 AM) and a larger peak in the late afternoon/early evening (5-7 PM).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9660" y="8607785"/>
            <a:ext cx="6987117" cy="92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3"/>
              </a:lnSpc>
            </a:pPr>
            <a:r>
              <a:rPr lang="en-US" sz="2659" b="true">
                <a:solidFill>
                  <a:srgbClr val="69497C"/>
                </a:solidFill>
                <a:latin typeface="Aileron Bold"/>
                <a:ea typeface="Aileron Bold"/>
                <a:cs typeface="Aileron Bold"/>
                <a:sym typeface="Aileron Bold"/>
              </a:rPr>
              <a:t>Members primarily use the service for daily commutes and errands.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87997" y="459154"/>
            <a:ext cx="5049784" cy="612532"/>
            <a:chOff x="0" y="0"/>
            <a:chExt cx="1445428" cy="1753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5428" cy="175329"/>
            </a:xfrm>
            <a:custGeom>
              <a:avLst/>
              <a:gdLst/>
              <a:ahLst/>
              <a:cxnLst/>
              <a:rect r="r" b="b" t="t" l="l"/>
              <a:pathLst>
                <a:path h="175329" w="1445428">
                  <a:moveTo>
                    <a:pt x="78189" y="0"/>
                  </a:moveTo>
                  <a:lnTo>
                    <a:pt x="1367239" y="0"/>
                  </a:lnTo>
                  <a:cubicBezTo>
                    <a:pt x="1387976" y="0"/>
                    <a:pt x="1407864" y="8238"/>
                    <a:pt x="1422527" y="22901"/>
                  </a:cubicBezTo>
                  <a:cubicBezTo>
                    <a:pt x="1437191" y="37564"/>
                    <a:pt x="1445428" y="57452"/>
                    <a:pt x="1445428" y="78189"/>
                  </a:cubicBezTo>
                  <a:lnTo>
                    <a:pt x="1445428" y="97139"/>
                  </a:lnTo>
                  <a:cubicBezTo>
                    <a:pt x="1445428" y="117876"/>
                    <a:pt x="1437191" y="137764"/>
                    <a:pt x="1422527" y="152427"/>
                  </a:cubicBezTo>
                  <a:cubicBezTo>
                    <a:pt x="1407864" y="167091"/>
                    <a:pt x="1387976" y="175329"/>
                    <a:pt x="1367239" y="175329"/>
                  </a:cubicBezTo>
                  <a:lnTo>
                    <a:pt x="78189" y="175329"/>
                  </a:lnTo>
                  <a:cubicBezTo>
                    <a:pt x="57452" y="175329"/>
                    <a:pt x="37564" y="167091"/>
                    <a:pt x="22901" y="152427"/>
                  </a:cubicBezTo>
                  <a:cubicBezTo>
                    <a:pt x="8238" y="137764"/>
                    <a:pt x="0" y="117876"/>
                    <a:pt x="0" y="97139"/>
                  </a:cubicBezTo>
                  <a:lnTo>
                    <a:pt x="0" y="78189"/>
                  </a:lnTo>
                  <a:cubicBezTo>
                    <a:pt x="0" y="57452"/>
                    <a:pt x="8238" y="37564"/>
                    <a:pt x="22901" y="22901"/>
                  </a:cubicBezTo>
                  <a:cubicBezTo>
                    <a:pt x="37564" y="8238"/>
                    <a:pt x="57452" y="0"/>
                    <a:pt x="78189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4542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887997" y="1181162"/>
            <a:ext cx="5049784" cy="1143591"/>
            <a:chOff x="0" y="0"/>
            <a:chExt cx="1445428" cy="3273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5428" cy="327337"/>
            </a:xfrm>
            <a:custGeom>
              <a:avLst/>
              <a:gdLst/>
              <a:ahLst/>
              <a:cxnLst/>
              <a:rect r="r" b="b" t="t" l="l"/>
              <a:pathLst>
                <a:path h="327337" w="1445428">
                  <a:moveTo>
                    <a:pt x="29129" y="0"/>
                  </a:moveTo>
                  <a:lnTo>
                    <a:pt x="1416299" y="0"/>
                  </a:lnTo>
                  <a:cubicBezTo>
                    <a:pt x="1432387" y="0"/>
                    <a:pt x="1445428" y="13042"/>
                    <a:pt x="1445428" y="29129"/>
                  </a:cubicBezTo>
                  <a:lnTo>
                    <a:pt x="1445428" y="298207"/>
                  </a:lnTo>
                  <a:cubicBezTo>
                    <a:pt x="1445428" y="305933"/>
                    <a:pt x="1442359" y="313342"/>
                    <a:pt x="1436897" y="318805"/>
                  </a:cubicBezTo>
                  <a:cubicBezTo>
                    <a:pt x="1431434" y="324268"/>
                    <a:pt x="1424025" y="327337"/>
                    <a:pt x="1416299" y="327337"/>
                  </a:cubicBezTo>
                  <a:lnTo>
                    <a:pt x="29129" y="327337"/>
                  </a:lnTo>
                  <a:cubicBezTo>
                    <a:pt x="13042" y="327337"/>
                    <a:pt x="0" y="314295"/>
                    <a:pt x="0" y="298207"/>
                  </a:cubicBezTo>
                  <a:lnTo>
                    <a:pt x="0" y="29129"/>
                  </a:lnTo>
                  <a:cubicBezTo>
                    <a:pt x="0" y="13042"/>
                    <a:pt x="13042" y="0"/>
                    <a:pt x="29129" y="0"/>
                  </a:cubicBezTo>
                  <a:close/>
                </a:path>
              </a:pathLst>
            </a:custGeom>
            <a:solidFill>
              <a:srgbClr val="E02EE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45428" cy="374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403901" y="1028700"/>
            <a:ext cx="3353620" cy="8229600"/>
            <a:chOff x="0" y="0"/>
            <a:chExt cx="883258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3258" cy="2167467"/>
            </a:xfrm>
            <a:custGeom>
              <a:avLst/>
              <a:gdLst/>
              <a:ahLst/>
              <a:cxnLst/>
              <a:rect r="r" b="b" t="t" l="l"/>
              <a:pathLst>
                <a:path h="2167467" w="883258">
                  <a:moveTo>
                    <a:pt x="136203" y="0"/>
                  </a:moveTo>
                  <a:lnTo>
                    <a:pt x="747055" y="0"/>
                  </a:lnTo>
                  <a:cubicBezTo>
                    <a:pt x="822278" y="0"/>
                    <a:pt x="883258" y="60980"/>
                    <a:pt x="883258" y="136203"/>
                  </a:cubicBezTo>
                  <a:lnTo>
                    <a:pt x="883258" y="2031264"/>
                  </a:lnTo>
                  <a:cubicBezTo>
                    <a:pt x="883258" y="2106487"/>
                    <a:pt x="822278" y="2167467"/>
                    <a:pt x="747055" y="2167467"/>
                  </a:cubicBezTo>
                  <a:lnTo>
                    <a:pt x="136203" y="2167467"/>
                  </a:lnTo>
                  <a:cubicBezTo>
                    <a:pt x="100080" y="2167467"/>
                    <a:pt x="65436" y="2153117"/>
                    <a:pt x="39893" y="2127574"/>
                  </a:cubicBezTo>
                  <a:cubicBezTo>
                    <a:pt x="14350" y="2102031"/>
                    <a:pt x="0" y="2067387"/>
                    <a:pt x="0" y="2031264"/>
                  </a:cubicBezTo>
                  <a:lnTo>
                    <a:pt x="0" y="136203"/>
                  </a:lnTo>
                  <a:cubicBezTo>
                    <a:pt x="0" y="100080"/>
                    <a:pt x="14350" y="65436"/>
                    <a:pt x="39893" y="39893"/>
                  </a:cubicBezTo>
                  <a:cubicBezTo>
                    <a:pt x="65436" y="14350"/>
                    <a:pt x="100080" y="0"/>
                    <a:pt x="136203" y="0"/>
                  </a:cubicBezTo>
                  <a:close/>
                </a:path>
              </a:pathLst>
            </a:custGeom>
            <a:solidFill>
              <a:srgbClr val="EEBDEE">
                <a:alpha val="36863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83258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355546" y="-84246"/>
            <a:ext cx="932454" cy="932454"/>
            <a:chOff x="0" y="0"/>
            <a:chExt cx="1243273" cy="124327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243273" cy="124327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02EE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279096" y="273928"/>
              <a:ext cx="685080" cy="695416"/>
            </a:xfrm>
            <a:custGeom>
              <a:avLst/>
              <a:gdLst/>
              <a:ahLst/>
              <a:cxnLst/>
              <a:rect r="r" b="b" t="t" l="l"/>
              <a:pathLst>
                <a:path h="695416" w="685080">
                  <a:moveTo>
                    <a:pt x="0" y="0"/>
                  </a:moveTo>
                  <a:lnTo>
                    <a:pt x="685080" y="0"/>
                  </a:lnTo>
                  <a:lnTo>
                    <a:pt x="685080" y="695416"/>
                  </a:lnTo>
                  <a:lnTo>
                    <a:pt x="0" y="695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-468927" y="5741084"/>
            <a:ext cx="1230927" cy="1230927"/>
          </a:xfrm>
          <a:custGeom>
            <a:avLst/>
            <a:gdLst/>
            <a:ahLst/>
            <a:cxnLst/>
            <a:rect r="r" b="b" t="t" l="l"/>
            <a:pathLst>
              <a:path h="1230927" w="1230927">
                <a:moveTo>
                  <a:pt x="0" y="0"/>
                </a:moveTo>
                <a:lnTo>
                  <a:pt x="1230927" y="0"/>
                </a:lnTo>
                <a:lnTo>
                  <a:pt x="1230927" y="1230927"/>
                </a:lnTo>
                <a:lnTo>
                  <a:pt x="0" y="1230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368431" y="2936531"/>
            <a:ext cx="10181294" cy="7319630"/>
          </a:xfrm>
          <a:custGeom>
            <a:avLst/>
            <a:gdLst/>
            <a:ahLst/>
            <a:cxnLst/>
            <a:rect r="r" b="b" t="t" l="l"/>
            <a:pathLst>
              <a:path h="7319630" w="10181294">
                <a:moveTo>
                  <a:pt x="0" y="0"/>
                </a:moveTo>
                <a:lnTo>
                  <a:pt x="10181294" y="0"/>
                </a:lnTo>
                <a:lnTo>
                  <a:pt x="10181294" y="7319630"/>
                </a:lnTo>
                <a:lnTo>
                  <a:pt x="0" y="73196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62000" y="2707178"/>
            <a:ext cx="7606431" cy="207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476"/>
              </a:lnSpc>
              <a:spcBef>
                <a:spcPct val="0"/>
              </a:spcBef>
            </a:pPr>
            <a:r>
              <a:rPr lang="en-US" sz="3911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Casuals: </a:t>
            </a:r>
            <a:r>
              <a:rPr lang="en-US" sz="3911">
                <a:solidFill>
                  <a:srgbClr val="69497C"/>
                </a:solidFill>
                <a:latin typeface="Aileron"/>
                <a:ea typeface="Aileron"/>
                <a:cs typeface="Aileron"/>
                <a:sym typeface="Aileron"/>
              </a:rPr>
              <a:t>S</a:t>
            </a:r>
            <a:r>
              <a:rPr lang="en-US" sz="3911" strike="noStrike" u="none">
                <a:solidFill>
                  <a:srgbClr val="69497C"/>
                </a:solidFill>
                <a:latin typeface="Aileron"/>
                <a:ea typeface="Aileron"/>
                <a:cs typeface="Aileron"/>
                <a:sym typeface="Aileron"/>
              </a:rPr>
              <a:t>how a distinct preference for weekend usage (Saturday &amp; Sunday).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082807" y="528973"/>
            <a:ext cx="4660165" cy="415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357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CASUAL INSIGHT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82807" y="1198201"/>
            <a:ext cx="4687712" cy="106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 Weekends are prime conversion opportunities for casuals, indicating a leisure-focused usage pattern.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08106" y="598748"/>
            <a:ext cx="7710675" cy="87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23"/>
              </a:lnSpc>
              <a:spcBef>
                <a:spcPct val="0"/>
              </a:spcBef>
            </a:pPr>
            <a:r>
              <a:rPr lang="en-US" sz="4900">
                <a:solidFill>
                  <a:srgbClr val="69497C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Ride Usage on Different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1317199"/>
            <a:ext cx="8240650" cy="1007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57"/>
              </a:lnSpc>
              <a:spcBef>
                <a:spcPct val="0"/>
              </a:spcBef>
            </a:pPr>
            <a:r>
              <a:rPr lang="en-US" b="true" sz="5557">
                <a:solidFill>
                  <a:srgbClr val="69497C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 Days of the Week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62000" y="5076825"/>
            <a:ext cx="7606431" cy="188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091"/>
              </a:lnSpc>
              <a:spcBef>
                <a:spcPct val="0"/>
              </a:spcBef>
            </a:pPr>
            <a:r>
              <a:rPr lang="en-US" sz="3636">
                <a:solidFill>
                  <a:srgbClr val="E02EE0"/>
                </a:solidFill>
                <a:latin typeface="Aileron"/>
                <a:ea typeface="Aileron"/>
                <a:cs typeface="Aileron"/>
                <a:sym typeface="Aileron"/>
              </a:rPr>
              <a:t>Members:</a:t>
            </a:r>
            <a:r>
              <a:rPr lang="en-US" sz="3636">
                <a:solidFill>
                  <a:srgbClr val="69497C"/>
                </a:solidFill>
                <a:latin typeface="Aileron"/>
                <a:ea typeface="Aileron"/>
                <a:cs typeface="Aileron"/>
                <a:sym typeface="Aileron"/>
              </a:rPr>
              <a:t> S</a:t>
            </a:r>
            <a:r>
              <a:rPr lang="en-US" sz="3636" strike="noStrike" u="none">
                <a:solidFill>
                  <a:srgbClr val="69497C"/>
                </a:solidFill>
                <a:latin typeface="Aileron"/>
                <a:ea typeface="Aileron"/>
                <a:cs typeface="Aileron"/>
                <a:sym typeface="Aileron"/>
              </a:rPr>
              <a:t>how significantly higher usage on weekdays (Monday-Friday).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352436" y="7934036"/>
            <a:ext cx="5194566" cy="630094"/>
            <a:chOff x="0" y="0"/>
            <a:chExt cx="1445428" cy="17532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45428" cy="175329"/>
            </a:xfrm>
            <a:custGeom>
              <a:avLst/>
              <a:gdLst/>
              <a:ahLst/>
              <a:cxnLst/>
              <a:rect r="r" b="b" t="t" l="l"/>
              <a:pathLst>
                <a:path h="175329" w="1445428">
                  <a:moveTo>
                    <a:pt x="76010" y="0"/>
                  </a:moveTo>
                  <a:lnTo>
                    <a:pt x="1369419" y="0"/>
                  </a:lnTo>
                  <a:cubicBezTo>
                    <a:pt x="1389578" y="0"/>
                    <a:pt x="1408911" y="8008"/>
                    <a:pt x="1423166" y="22263"/>
                  </a:cubicBezTo>
                  <a:cubicBezTo>
                    <a:pt x="1437420" y="36517"/>
                    <a:pt x="1445428" y="55851"/>
                    <a:pt x="1445428" y="76010"/>
                  </a:cubicBezTo>
                  <a:lnTo>
                    <a:pt x="1445428" y="99319"/>
                  </a:lnTo>
                  <a:cubicBezTo>
                    <a:pt x="1445428" y="119478"/>
                    <a:pt x="1437420" y="138811"/>
                    <a:pt x="1423166" y="153066"/>
                  </a:cubicBezTo>
                  <a:cubicBezTo>
                    <a:pt x="1408911" y="167320"/>
                    <a:pt x="1389578" y="175329"/>
                    <a:pt x="1369419" y="175329"/>
                  </a:cubicBezTo>
                  <a:lnTo>
                    <a:pt x="76010" y="175329"/>
                  </a:lnTo>
                  <a:cubicBezTo>
                    <a:pt x="55851" y="175329"/>
                    <a:pt x="36517" y="167320"/>
                    <a:pt x="22263" y="153066"/>
                  </a:cubicBezTo>
                  <a:cubicBezTo>
                    <a:pt x="8008" y="138811"/>
                    <a:pt x="0" y="119478"/>
                    <a:pt x="0" y="99319"/>
                  </a:cubicBezTo>
                  <a:lnTo>
                    <a:pt x="0" y="76010"/>
                  </a:lnTo>
                  <a:cubicBezTo>
                    <a:pt x="0" y="55851"/>
                    <a:pt x="8008" y="36517"/>
                    <a:pt x="22263" y="22263"/>
                  </a:cubicBezTo>
                  <a:cubicBezTo>
                    <a:pt x="36517" y="8008"/>
                    <a:pt x="55851" y="0"/>
                    <a:pt x="76010" y="0"/>
                  </a:cubicBezTo>
                  <a:close/>
                </a:path>
              </a:pathLst>
            </a:custGeom>
            <a:solidFill>
              <a:srgbClr val="69497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445428" cy="222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52436" y="8676745"/>
            <a:ext cx="5194566" cy="1176379"/>
            <a:chOff x="0" y="0"/>
            <a:chExt cx="1445428" cy="32733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45428" cy="327337"/>
            </a:xfrm>
            <a:custGeom>
              <a:avLst/>
              <a:gdLst/>
              <a:ahLst/>
              <a:cxnLst/>
              <a:rect r="r" b="b" t="t" l="l"/>
              <a:pathLst>
                <a:path h="327337" w="1445428">
                  <a:moveTo>
                    <a:pt x="28317" y="0"/>
                  </a:moveTo>
                  <a:lnTo>
                    <a:pt x="1417111" y="0"/>
                  </a:lnTo>
                  <a:cubicBezTo>
                    <a:pt x="1432750" y="0"/>
                    <a:pt x="1445428" y="12678"/>
                    <a:pt x="1445428" y="28317"/>
                  </a:cubicBezTo>
                  <a:lnTo>
                    <a:pt x="1445428" y="299019"/>
                  </a:lnTo>
                  <a:cubicBezTo>
                    <a:pt x="1445428" y="306530"/>
                    <a:pt x="1442445" y="313732"/>
                    <a:pt x="1437134" y="319043"/>
                  </a:cubicBezTo>
                  <a:cubicBezTo>
                    <a:pt x="1431824" y="324353"/>
                    <a:pt x="1424621" y="327337"/>
                    <a:pt x="1417111" y="327337"/>
                  </a:cubicBezTo>
                  <a:lnTo>
                    <a:pt x="28317" y="327337"/>
                  </a:lnTo>
                  <a:cubicBezTo>
                    <a:pt x="12678" y="327337"/>
                    <a:pt x="0" y="314659"/>
                    <a:pt x="0" y="299019"/>
                  </a:cubicBezTo>
                  <a:lnTo>
                    <a:pt x="0" y="28317"/>
                  </a:lnTo>
                  <a:cubicBezTo>
                    <a:pt x="0" y="12678"/>
                    <a:pt x="12678" y="0"/>
                    <a:pt x="28317" y="0"/>
                  </a:cubicBezTo>
                  <a:close/>
                </a:path>
              </a:pathLst>
            </a:custGeom>
            <a:solidFill>
              <a:srgbClr val="E02EE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445428" cy="3749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52831" y="8017021"/>
            <a:ext cx="4793776" cy="416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4"/>
              </a:lnSpc>
            </a:pPr>
            <a:r>
              <a:rPr lang="en-US" sz="2424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MEMBER INSIGHT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77518" y="8878239"/>
            <a:ext cx="4822113" cy="725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057" b="true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This reinforces the daily utility and commuter aspect of member usage.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65733" y="-1509201"/>
            <a:ext cx="3076459" cy="3076459"/>
          </a:xfrm>
          <a:custGeom>
            <a:avLst/>
            <a:gdLst/>
            <a:ahLst/>
            <a:cxnLst/>
            <a:rect r="r" b="b" t="t" l="l"/>
            <a:pathLst>
              <a:path h="3076459" w="3076459">
                <a:moveTo>
                  <a:pt x="0" y="0"/>
                </a:moveTo>
                <a:lnTo>
                  <a:pt x="3076459" y="0"/>
                </a:lnTo>
                <a:lnTo>
                  <a:pt x="3076459" y="3076460"/>
                </a:lnTo>
                <a:lnTo>
                  <a:pt x="0" y="307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42111" y="3153847"/>
            <a:ext cx="7159616" cy="7133153"/>
            <a:chOff x="0" y="0"/>
            <a:chExt cx="1885660" cy="18786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85660" cy="1878690"/>
            </a:xfrm>
            <a:custGeom>
              <a:avLst/>
              <a:gdLst/>
              <a:ahLst/>
              <a:cxnLst/>
              <a:rect r="r" b="b" t="t" l="l"/>
              <a:pathLst>
                <a:path h="1878690" w="1885660">
                  <a:moveTo>
                    <a:pt x="0" y="0"/>
                  </a:moveTo>
                  <a:lnTo>
                    <a:pt x="1885660" y="0"/>
                  </a:lnTo>
                  <a:lnTo>
                    <a:pt x="1885660" y="1878690"/>
                  </a:lnTo>
                  <a:lnTo>
                    <a:pt x="0" y="1878690"/>
                  </a:lnTo>
                  <a:close/>
                </a:path>
              </a:pathLst>
            </a:custGeom>
            <a:solidFill>
              <a:srgbClr val="EEBDEE">
                <a:alpha val="4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885660" cy="1926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155324" y="3099455"/>
            <a:ext cx="1291547" cy="1291547"/>
          </a:xfrm>
          <a:custGeom>
            <a:avLst/>
            <a:gdLst/>
            <a:ahLst/>
            <a:cxnLst/>
            <a:rect r="r" b="b" t="t" l="l"/>
            <a:pathLst>
              <a:path h="1291547" w="1291547">
                <a:moveTo>
                  <a:pt x="0" y="0"/>
                </a:moveTo>
                <a:lnTo>
                  <a:pt x="1291548" y="0"/>
                </a:lnTo>
                <a:lnTo>
                  <a:pt x="1291548" y="1291547"/>
                </a:lnTo>
                <a:lnTo>
                  <a:pt x="0" y="1291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700538" y="364598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1"/>
                </a:lnTo>
                <a:lnTo>
                  <a:pt x="0" y="4696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5206106"/>
            <a:ext cx="10354118" cy="5070839"/>
          </a:xfrm>
          <a:custGeom>
            <a:avLst/>
            <a:gdLst/>
            <a:ahLst/>
            <a:cxnLst/>
            <a:rect r="r" b="b" t="t" l="l"/>
            <a:pathLst>
              <a:path h="5070839" w="10354118">
                <a:moveTo>
                  <a:pt x="0" y="0"/>
                </a:moveTo>
                <a:lnTo>
                  <a:pt x="10354118" y="0"/>
                </a:lnTo>
                <a:lnTo>
                  <a:pt x="10354118" y="5070839"/>
                </a:lnTo>
                <a:lnTo>
                  <a:pt x="0" y="50708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213" t="0" r="-4832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9807335"/>
            <a:ext cx="1519327" cy="469610"/>
          </a:xfrm>
          <a:custGeom>
            <a:avLst/>
            <a:gdLst/>
            <a:ahLst/>
            <a:cxnLst/>
            <a:rect r="r" b="b" t="t" l="l"/>
            <a:pathLst>
              <a:path h="469610" w="1519327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182391" y="3452640"/>
            <a:ext cx="6479057" cy="316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3"/>
              </a:lnSpc>
            </a:pPr>
            <a:r>
              <a:rPr lang="en-US" sz="3023" b="true">
                <a:solidFill>
                  <a:srgbClr val="E02EE0"/>
                </a:solidFill>
                <a:latin typeface="Aileron Bold"/>
                <a:ea typeface="Aileron Bold"/>
                <a:cs typeface="Aileron Bold"/>
                <a:sym typeface="Aileron Bold"/>
              </a:rPr>
              <a:t>Top stations (e.g., Clinton St &amp; Washington, Kingsbury St &amp; Kinzie St) appear to be concentrated in central business districts, residential areas, and transport hubs.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79019" y="1106016"/>
            <a:ext cx="7710675" cy="87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223"/>
              </a:lnSpc>
              <a:spcBef>
                <a:spcPct val="0"/>
              </a:spcBef>
            </a:pPr>
            <a:r>
              <a:rPr lang="en-US" sz="4900">
                <a:solidFill>
                  <a:srgbClr val="69497C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Top 10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0" y="0"/>
            <a:ext cx="10354118" cy="5070839"/>
          </a:xfrm>
          <a:custGeom>
            <a:avLst/>
            <a:gdLst/>
            <a:ahLst/>
            <a:cxnLst/>
            <a:rect r="r" b="b" t="t" l="l"/>
            <a:pathLst>
              <a:path h="5070839" w="10354118">
                <a:moveTo>
                  <a:pt x="0" y="0"/>
                </a:moveTo>
                <a:lnTo>
                  <a:pt x="10354118" y="0"/>
                </a:lnTo>
                <a:lnTo>
                  <a:pt x="10354118" y="5070839"/>
                </a:lnTo>
                <a:lnTo>
                  <a:pt x="0" y="50708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237" t="0" r="-6189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018231" y="1824466"/>
            <a:ext cx="8771464" cy="998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057"/>
              </a:lnSpc>
              <a:spcBef>
                <a:spcPct val="0"/>
              </a:spcBef>
            </a:pPr>
            <a:r>
              <a:rPr lang="en-US" b="true" sz="5557">
                <a:solidFill>
                  <a:srgbClr val="69497C"/>
                </a:solidFill>
                <a:latin typeface="Akzidenz-Grotesk Bold"/>
                <a:ea typeface="Akzidenz-Grotesk Bold"/>
                <a:cs typeface="Akzidenz-Grotesk Bold"/>
                <a:sym typeface="Akzidenz-Grotesk Bold"/>
              </a:rPr>
              <a:t>Hot Stations by Members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182391" y="7674850"/>
            <a:ext cx="6479057" cy="1056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3"/>
              </a:lnSpc>
            </a:pPr>
            <a:r>
              <a:rPr lang="en-US" sz="3023" b="true">
                <a:solidFill>
                  <a:srgbClr val="69497C"/>
                </a:solidFill>
                <a:latin typeface="Aileron Bold"/>
                <a:ea typeface="Aileron Bold"/>
                <a:cs typeface="Aileron Bold"/>
                <a:sym typeface="Aileron Bold"/>
              </a:rPr>
              <a:t>Confirms the utility-driven, point-to-point travel for members.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DAGrjzA0odM</dc:identifier>
  <dcterms:modified xsi:type="dcterms:W3CDTF">2011-08-01T06:04:30Z</dcterms:modified>
  <cp:revision>1</cp:revision>
  <dc:title>Cyclistic Data Analysis Report</dc:title>
</cp:coreProperties>
</file>