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63" r:id="rId4"/>
    <p:sldId id="257" r:id="rId5"/>
    <p:sldId id="258" r:id="rId6"/>
    <p:sldId id="259" r:id="rId7"/>
    <p:sldId id="260" r:id="rId8"/>
    <p:sldId id="261" r:id="rId9"/>
    <p:sldId id="262" r:id="rId10"/>
    <p:sldId id="264" r:id="rId11"/>
    <p:sldId id="265"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9" autoAdjust="0"/>
    <p:restoredTop sz="94660"/>
  </p:normalViewPr>
  <p:slideViewPr>
    <p:cSldViewPr snapToGrid="0">
      <p:cViewPr>
        <p:scale>
          <a:sx n="70" d="100"/>
          <a:sy n="70" d="100"/>
        </p:scale>
        <p:origin x="65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7/9/2025</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7/9/2025</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7/9/2025</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7/9/2025</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7/9/2025</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7/9/2025</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7/9/2025</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7/9/2025</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7/9/2025</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7/9/2025</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7/9/2025</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7/9/2025</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public.tableau.com/views/Niftyregressionmodel/Dashboard1"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32A463DC-CA1D-43E4-AFE9-C60FDEF4A971}"/>
              </a:ext>
            </a:extLst>
          </p:cNvPr>
          <p:cNvSpPr>
            <a:spLocks noGrp="1"/>
          </p:cNvSpPr>
          <p:nvPr>
            <p:ph type="ctrTitle"/>
          </p:nvPr>
        </p:nvSpPr>
        <p:spPr/>
        <p:txBody>
          <a:bodyPr/>
          <a:lstStyle/>
          <a:p>
            <a:r>
              <a:rPr lang="en-us" dirty="0">
                <a:hlinkClick r:id="rId2"/>
              </a:rPr>
              <a:t>Nifty regression model</a:t>
            </a:r>
          </a:p>
        </p:txBody>
      </p:sp>
      <p:sp>
        <p:nvSpPr>
          <p:cNvPr id="3" name="slide1">
            <a:extLst>
              <a:ext uri="{FF2B5EF4-FFF2-40B4-BE49-F238E27FC236}">
                <a16:creationId xmlns:a16="http://schemas.microsoft.com/office/drawing/2014/main" id="{99A7FFF6-B0D4-4680-9E67-47E4E8F464F3}"/>
              </a:ext>
            </a:extLst>
          </p:cNvPr>
          <p:cNvSpPr>
            <a:spLocks noGrp="1"/>
          </p:cNvSpPr>
          <p:nvPr>
            <p:ph type="subTitle" idx="1"/>
          </p:nvPr>
        </p:nvSpPr>
        <p:spPr/>
        <p:txBody>
          <a:bodyPr/>
          <a:lstStyle/>
          <a:p>
            <a:r>
              <a:rPr dirty="0"/>
              <a:t>File created on: 7/9/2025 </a:t>
            </a:r>
            <a:endParaRPr lang="en-IN" dirty="0"/>
          </a:p>
          <a:p>
            <a:r>
              <a:rPr lang="en-IN" dirty="0"/>
              <a:t>By: Meera Bhardwaj</a:t>
            </a:r>
            <a:endParaRPr dirty="0"/>
          </a:p>
        </p:txBody>
      </p:sp>
      <p:sp>
        <p:nvSpPr>
          <p:cNvPr id="4" name="Rectangle 3">
            <a:extLst>
              <a:ext uri="{FF2B5EF4-FFF2-40B4-BE49-F238E27FC236}">
                <a16:creationId xmlns:a16="http://schemas.microsoft.com/office/drawing/2014/main" id="{39D35745-F900-9F49-9A41-0B52228AA19D}"/>
              </a:ext>
            </a:extLst>
          </p:cNvPr>
          <p:cNvSpPr/>
          <p:nvPr/>
        </p:nvSpPr>
        <p:spPr>
          <a:xfrm>
            <a:off x="0" y="0"/>
            <a:ext cx="5438274" cy="1122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66F36BC6-9FD7-42F5-D485-DA7DC612B64D}"/>
              </a:ext>
            </a:extLst>
          </p:cNvPr>
          <p:cNvSpPr/>
          <p:nvPr/>
        </p:nvSpPr>
        <p:spPr>
          <a:xfrm>
            <a:off x="6753726" y="5735637"/>
            <a:ext cx="5438274" cy="1122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F5B0F8C-C81D-4950-CB8D-87D8E7E41C1C}"/>
              </a:ext>
            </a:extLst>
          </p:cNvPr>
          <p:cNvSpPr/>
          <p:nvPr/>
        </p:nvSpPr>
        <p:spPr>
          <a:xfrm>
            <a:off x="10668000" y="0"/>
            <a:ext cx="1524000" cy="1122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FE873215-AE5D-1708-6F40-D2F4B28D0B24}"/>
              </a:ext>
            </a:extLst>
          </p:cNvPr>
          <p:cNvSpPr/>
          <p:nvPr/>
        </p:nvSpPr>
        <p:spPr>
          <a:xfrm>
            <a:off x="0" y="5735637"/>
            <a:ext cx="1524000" cy="1122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5992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5016D-1125-3CDD-8F0E-A3B78283BB53}"/>
              </a:ext>
            </a:extLst>
          </p:cNvPr>
          <p:cNvSpPr>
            <a:spLocks noGrp="1"/>
          </p:cNvSpPr>
          <p:nvPr>
            <p:ph type="title"/>
          </p:nvPr>
        </p:nvSpPr>
        <p:spPr/>
        <p:txBody>
          <a:bodyPr/>
          <a:lstStyle/>
          <a:p>
            <a:r>
              <a:rPr lang="en-IN" dirty="0"/>
              <a:t>Key Insights</a:t>
            </a:r>
          </a:p>
        </p:txBody>
      </p:sp>
      <p:sp>
        <p:nvSpPr>
          <p:cNvPr id="3" name="Content Placeholder 2">
            <a:extLst>
              <a:ext uri="{FF2B5EF4-FFF2-40B4-BE49-F238E27FC236}">
                <a16:creationId xmlns:a16="http://schemas.microsoft.com/office/drawing/2014/main" id="{1F8F5E40-2A52-3D43-75E0-1E3EAF3C395A}"/>
              </a:ext>
            </a:extLst>
          </p:cNvPr>
          <p:cNvSpPr>
            <a:spLocks noGrp="1"/>
          </p:cNvSpPr>
          <p:nvPr>
            <p:ph idx="1"/>
          </p:nvPr>
        </p:nvSpPr>
        <p:spPr/>
        <p:txBody>
          <a:bodyPr/>
          <a:lstStyle/>
          <a:p>
            <a:r>
              <a:rPr lang="en-US" dirty="0"/>
              <a:t>1. Lagged Volatility and VIX are Strong Predictors</a:t>
            </a:r>
          </a:p>
          <a:p>
            <a:r>
              <a:rPr lang="en-US" dirty="0"/>
              <a:t>2. Current Price and Returns are Weak Predictors</a:t>
            </a:r>
          </a:p>
          <a:p>
            <a:r>
              <a:rPr lang="en-US" dirty="0"/>
              <a:t>3. Actual vs Predicted alignment is reasonable</a:t>
            </a:r>
          </a:p>
          <a:p>
            <a:endParaRPr lang="en-IN" dirty="0"/>
          </a:p>
        </p:txBody>
      </p:sp>
      <p:sp>
        <p:nvSpPr>
          <p:cNvPr id="4" name="Rectangle 3">
            <a:extLst>
              <a:ext uri="{FF2B5EF4-FFF2-40B4-BE49-F238E27FC236}">
                <a16:creationId xmlns:a16="http://schemas.microsoft.com/office/drawing/2014/main" id="{8CF39D36-B803-8221-FF7D-BA099C0EC0B5}"/>
              </a:ext>
            </a:extLst>
          </p:cNvPr>
          <p:cNvSpPr/>
          <p:nvPr/>
        </p:nvSpPr>
        <p:spPr>
          <a:xfrm>
            <a:off x="5158854" y="0"/>
            <a:ext cx="7033146" cy="1122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4DD4435E-6E8B-50E6-53CC-C5E2B69975C1}"/>
              </a:ext>
            </a:extLst>
          </p:cNvPr>
          <p:cNvSpPr/>
          <p:nvPr/>
        </p:nvSpPr>
        <p:spPr>
          <a:xfrm>
            <a:off x="0" y="5750718"/>
            <a:ext cx="7033146" cy="1122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32108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516D6-AB95-E8C3-C159-09CD2613D9F1}"/>
              </a:ext>
            </a:extLst>
          </p:cNvPr>
          <p:cNvSpPr>
            <a:spLocks noGrp="1"/>
          </p:cNvSpPr>
          <p:nvPr>
            <p:ph type="title"/>
          </p:nvPr>
        </p:nvSpPr>
        <p:spPr/>
        <p:txBody>
          <a:bodyPr/>
          <a:lstStyle/>
          <a:p>
            <a:r>
              <a:rPr lang="en-IN" dirty="0"/>
              <a:t>Strategic Applications</a:t>
            </a:r>
          </a:p>
        </p:txBody>
      </p:sp>
      <p:sp>
        <p:nvSpPr>
          <p:cNvPr id="3" name="Content Placeholder 2">
            <a:extLst>
              <a:ext uri="{FF2B5EF4-FFF2-40B4-BE49-F238E27FC236}">
                <a16:creationId xmlns:a16="http://schemas.microsoft.com/office/drawing/2014/main" id="{8A76BA33-71D1-6FF6-F1C2-FA80B9B74139}"/>
              </a:ext>
            </a:extLst>
          </p:cNvPr>
          <p:cNvSpPr>
            <a:spLocks noGrp="1"/>
          </p:cNvSpPr>
          <p:nvPr>
            <p:ph idx="1"/>
          </p:nvPr>
        </p:nvSpPr>
        <p:spPr/>
        <p:txBody>
          <a:bodyPr/>
          <a:lstStyle/>
          <a:p>
            <a:r>
              <a:rPr lang="en-US" dirty="0"/>
              <a:t>1. Forecast volatility for options trading - This model is well-suited for short-term volatility forecasting due to the strong influence of lagged volatility.</a:t>
            </a:r>
          </a:p>
          <a:p>
            <a:r>
              <a:rPr lang="en-US" dirty="0"/>
              <a:t>2. Use for portfolio risk management</a:t>
            </a:r>
          </a:p>
          <a:p>
            <a:r>
              <a:rPr lang="en-US" dirty="0"/>
              <a:t>3. Market timing via volatility spike alerts</a:t>
            </a:r>
          </a:p>
          <a:p>
            <a:endParaRPr lang="en-IN" dirty="0"/>
          </a:p>
        </p:txBody>
      </p:sp>
      <p:sp>
        <p:nvSpPr>
          <p:cNvPr id="4" name="Rectangle 3">
            <a:extLst>
              <a:ext uri="{FF2B5EF4-FFF2-40B4-BE49-F238E27FC236}">
                <a16:creationId xmlns:a16="http://schemas.microsoft.com/office/drawing/2014/main" id="{723008B6-8EBA-ADC4-26BB-D0D8AC99C9E6}"/>
              </a:ext>
            </a:extLst>
          </p:cNvPr>
          <p:cNvSpPr/>
          <p:nvPr/>
        </p:nvSpPr>
        <p:spPr>
          <a:xfrm>
            <a:off x="6318912" y="0"/>
            <a:ext cx="5873087" cy="1122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B8CC483C-35DD-2E65-EA55-E2FBFF2F553F}"/>
              </a:ext>
            </a:extLst>
          </p:cNvPr>
          <p:cNvSpPr/>
          <p:nvPr/>
        </p:nvSpPr>
        <p:spPr>
          <a:xfrm>
            <a:off x="0" y="5735637"/>
            <a:ext cx="5873087" cy="1122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96866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53CBE-EAA7-A892-C8B0-A642FA5C53C2}"/>
              </a:ext>
            </a:extLst>
          </p:cNvPr>
          <p:cNvSpPr>
            <a:spLocks noGrp="1"/>
          </p:cNvSpPr>
          <p:nvPr>
            <p:ph type="title"/>
          </p:nvPr>
        </p:nvSpPr>
        <p:spPr>
          <a:xfrm>
            <a:off x="838200" y="2766218"/>
            <a:ext cx="10515600" cy="1325563"/>
          </a:xfrm>
        </p:spPr>
        <p:txBody>
          <a:bodyPr>
            <a:normAutofit fontScale="90000"/>
          </a:bodyPr>
          <a:lstStyle/>
          <a:p>
            <a:pPr algn="ctr"/>
            <a:r>
              <a:rPr lang="en-US" dirty="0"/>
              <a:t>Adaptive Trading Strategy Using Nifty Regression Model </a:t>
            </a:r>
            <a:br>
              <a:rPr lang="en-US" dirty="0"/>
            </a:br>
            <a:r>
              <a:rPr lang="en-US" sz="3100" dirty="0"/>
              <a:t>Generates Alpha While Managing Risk</a:t>
            </a:r>
            <a:br>
              <a:rPr lang="en-US" sz="3100" dirty="0"/>
            </a:br>
            <a:endParaRPr lang="en-IN" dirty="0"/>
          </a:p>
        </p:txBody>
      </p:sp>
      <p:sp>
        <p:nvSpPr>
          <p:cNvPr id="3" name="Rectangle 2">
            <a:extLst>
              <a:ext uri="{FF2B5EF4-FFF2-40B4-BE49-F238E27FC236}">
                <a16:creationId xmlns:a16="http://schemas.microsoft.com/office/drawing/2014/main" id="{7C0FD053-D57E-9AC2-420A-F6574A72375C}"/>
              </a:ext>
            </a:extLst>
          </p:cNvPr>
          <p:cNvSpPr/>
          <p:nvPr/>
        </p:nvSpPr>
        <p:spPr>
          <a:xfrm>
            <a:off x="0" y="0"/>
            <a:ext cx="12192000" cy="1122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5C402F76-C347-C77A-D661-85C8B4E5D0DD}"/>
              </a:ext>
            </a:extLst>
          </p:cNvPr>
          <p:cNvSpPr/>
          <p:nvPr/>
        </p:nvSpPr>
        <p:spPr>
          <a:xfrm>
            <a:off x="0" y="5735636"/>
            <a:ext cx="12192000" cy="1122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22165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906380" y="365124"/>
            <a:ext cx="10515600" cy="1325563"/>
          </a:xfrm>
        </p:spPr>
        <p:txBody>
          <a:bodyPr/>
          <a:lstStyle/>
          <a:p>
            <a:r>
              <a:t>Strategy Objective</a:t>
            </a:r>
          </a:p>
        </p:txBody>
      </p:sp>
      <p:sp>
        <p:nvSpPr>
          <p:cNvPr id="5" name="Content Placeholder 2"/>
          <p:cNvSpPr>
            <a:spLocks noGrp="1"/>
          </p:cNvSpPr>
          <p:nvPr>
            <p:ph idx="1"/>
          </p:nvPr>
        </p:nvSpPr>
        <p:spPr>
          <a:xfrm>
            <a:off x="838200" y="2711690"/>
            <a:ext cx="10515600" cy="4351338"/>
          </a:xfrm>
        </p:spPr>
        <p:txBody>
          <a:bodyPr/>
          <a:lstStyle/>
          <a:p>
            <a:r>
              <a:t>Develop an adaptive strategy using predicted 20-day rolling volatility.</a:t>
            </a:r>
          </a:p>
          <a:p>
            <a:r>
              <a:t>Goal: Generate excess returns (alpha) while managing risk.</a:t>
            </a:r>
          </a:p>
        </p:txBody>
      </p:sp>
      <p:sp>
        <p:nvSpPr>
          <p:cNvPr id="6" name="Rectangle 5">
            <a:extLst>
              <a:ext uri="{FF2B5EF4-FFF2-40B4-BE49-F238E27FC236}">
                <a16:creationId xmlns:a16="http://schemas.microsoft.com/office/drawing/2014/main" id="{146B6528-72C3-B9C5-8F6F-A296C3D25358}"/>
              </a:ext>
            </a:extLst>
          </p:cNvPr>
          <p:cNvSpPr/>
          <p:nvPr/>
        </p:nvSpPr>
        <p:spPr>
          <a:xfrm>
            <a:off x="5759354" y="0"/>
            <a:ext cx="6432645" cy="1122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9499AEB9-7EBA-1DDC-C22A-6CC439480E61}"/>
              </a:ext>
            </a:extLst>
          </p:cNvPr>
          <p:cNvSpPr/>
          <p:nvPr/>
        </p:nvSpPr>
        <p:spPr>
          <a:xfrm>
            <a:off x="0" y="5735637"/>
            <a:ext cx="6432645" cy="1122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343651"/>
            <a:ext cx="10515600" cy="1325563"/>
          </a:xfrm>
        </p:spPr>
        <p:txBody>
          <a:bodyPr/>
          <a:lstStyle/>
          <a:p>
            <a:r>
              <a:rPr dirty="0"/>
              <a:t>Volatility Regime Detection</a:t>
            </a:r>
          </a:p>
        </p:txBody>
      </p:sp>
      <p:sp>
        <p:nvSpPr>
          <p:cNvPr id="5" name="Content Placeholder 2"/>
          <p:cNvSpPr>
            <a:spLocks noGrp="1"/>
          </p:cNvSpPr>
          <p:nvPr>
            <p:ph idx="1"/>
          </p:nvPr>
        </p:nvSpPr>
        <p:spPr>
          <a:xfrm>
            <a:off x="838200" y="2341509"/>
            <a:ext cx="10515600" cy="4351338"/>
          </a:xfrm>
        </p:spPr>
        <p:txBody>
          <a:bodyPr/>
          <a:lstStyle/>
          <a:p>
            <a:r>
              <a:t>Low (&lt; 0.12): Trending market → Trend-following</a:t>
            </a:r>
          </a:p>
          <a:p>
            <a:r>
              <a:t>Medium (0.12–0.20): Balanced → Breakout trades with hedge</a:t>
            </a:r>
          </a:p>
          <a:p>
            <a:r>
              <a:t>High (&gt; 0.20): Turbulent → Mean reversion &amp; delta-neutral</a:t>
            </a:r>
          </a:p>
        </p:txBody>
      </p:sp>
      <p:sp>
        <p:nvSpPr>
          <p:cNvPr id="6" name="Rectangle 5">
            <a:extLst>
              <a:ext uri="{FF2B5EF4-FFF2-40B4-BE49-F238E27FC236}">
                <a16:creationId xmlns:a16="http://schemas.microsoft.com/office/drawing/2014/main" id="{3EED055F-990F-203F-C4EE-B83314450E2C}"/>
              </a:ext>
            </a:extLst>
          </p:cNvPr>
          <p:cNvSpPr/>
          <p:nvPr/>
        </p:nvSpPr>
        <p:spPr>
          <a:xfrm>
            <a:off x="7219666" y="0"/>
            <a:ext cx="4972333" cy="1122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C3DCA6D1-32F5-A706-3A57-63A3C99641FC}"/>
              </a:ext>
            </a:extLst>
          </p:cNvPr>
          <p:cNvSpPr/>
          <p:nvPr/>
        </p:nvSpPr>
        <p:spPr>
          <a:xfrm>
            <a:off x="0" y="5735637"/>
            <a:ext cx="7219666" cy="1122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t>Volatility-Weighted Position Sizing</a:t>
            </a:r>
          </a:p>
        </p:txBody>
      </p:sp>
      <p:sp>
        <p:nvSpPr>
          <p:cNvPr id="5" name="Content Placeholder 2"/>
          <p:cNvSpPr>
            <a:spLocks noGrp="1"/>
          </p:cNvSpPr>
          <p:nvPr>
            <p:ph idx="1"/>
          </p:nvPr>
        </p:nvSpPr>
        <p:spPr>
          <a:xfrm>
            <a:off x="838200" y="2506662"/>
            <a:ext cx="10515600" cy="4351338"/>
          </a:xfrm>
        </p:spPr>
        <p:txBody>
          <a:bodyPr/>
          <a:lstStyle/>
          <a:p>
            <a:r>
              <a:rPr dirty="0"/>
              <a:t>Position Size = Target Risk / Predicted Volatility</a:t>
            </a:r>
          </a:p>
          <a:p>
            <a:r>
              <a:rPr dirty="0"/>
              <a:t>Inverse volatility scaling ensures consistent risk exposure.</a:t>
            </a:r>
          </a:p>
          <a:p>
            <a:r>
              <a:rPr dirty="0"/>
              <a:t>Apply caps to avoid over-leverage.</a:t>
            </a:r>
          </a:p>
        </p:txBody>
      </p:sp>
      <p:sp>
        <p:nvSpPr>
          <p:cNvPr id="6" name="Rectangle 5">
            <a:extLst>
              <a:ext uri="{FF2B5EF4-FFF2-40B4-BE49-F238E27FC236}">
                <a16:creationId xmlns:a16="http://schemas.microsoft.com/office/drawing/2014/main" id="{7CA037CC-C366-5E70-0B70-525D5FD7E420}"/>
              </a:ext>
            </a:extLst>
          </p:cNvPr>
          <p:cNvSpPr/>
          <p:nvPr/>
        </p:nvSpPr>
        <p:spPr>
          <a:xfrm>
            <a:off x="8911988" y="0"/>
            <a:ext cx="3280011" cy="1122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56B59FAB-C781-A0C0-9FC8-555D38C03178}"/>
              </a:ext>
            </a:extLst>
          </p:cNvPr>
          <p:cNvSpPr/>
          <p:nvPr/>
        </p:nvSpPr>
        <p:spPr>
          <a:xfrm>
            <a:off x="0" y="5735637"/>
            <a:ext cx="8911988" cy="1122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t>Trade Signal Strategy (by Volatility Regime)</a:t>
            </a:r>
          </a:p>
        </p:txBody>
      </p:sp>
      <p:sp>
        <p:nvSpPr>
          <p:cNvPr id="5" name="Content Placeholder 2"/>
          <p:cNvSpPr>
            <a:spLocks noGrp="1"/>
          </p:cNvSpPr>
          <p:nvPr>
            <p:ph idx="1"/>
          </p:nvPr>
        </p:nvSpPr>
        <p:spPr>
          <a:xfrm>
            <a:off x="838200" y="2316944"/>
            <a:ext cx="10515600" cy="4351338"/>
          </a:xfrm>
        </p:spPr>
        <p:txBody>
          <a:bodyPr/>
          <a:lstStyle/>
          <a:p>
            <a:r>
              <a:t>Low Volatility: Trend-following (EMA crossover)</a:t>
            </a:r>
          </a:p>
          <a:p>
            <a:r>
              <a:t>Medium Volatility: Breakouts with trailing stops</a:t>
            </a:r>
          </a:p>
          <a:p>
            <a:r>
              <a:t>High Volatility: RSI mean reversion &amp; option spreads</a:t>
            </a:r>
          </a:p>
        </p:txBody>
      </p:sp>
      <p:sp>
        <p:nvSpPr>
          <p:cNvPr id="6" name="Rectangle 5">
            <a:extLst>
              <a:ext uri="{FF2B5EF4-FFF2-40B4-BE49-F238E27FC236}">
                <a16:creationId xmlns:a16="http://schemas.microsoft.com/office/drawing/2014/main" id="{444BB26B-E904-B392-991D-F31D68F89184}"/>
              </a:ext>
            </a:extLst>
          </p:cNvPr>
          <p:cNvSpPr/>
          <p:nvPr/>
        </p:nvSpPr>
        <p:spPr>
          <a:xfrm>
            <a:off x="0" y="5735637"/>
            <a:ext cx="12192000" cy="1122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524125"/>
            <a:ext cx="10515600" cy="1325563"/>
          </a:xfrm>
        </p:spPr>
        <p:txBody>
          <a:bodyPr/>
          <a:lstStyle/>
          <a:p>
            <a:r>
              <a:rPr dirty="0"/>
              <a:t>Hedging &amp; Alpha from Options</a:t>
            </a:r>
          </a:p>
        </p:txBody>
      </p:sp>
      <p:sp>
        <p:nvSpPr>
          <p:cNvPr id="5" name="Content Placeholder 2"/>
          <p:cNvSpPr>
            <a:spLocks noGrp="1"/>
          </p:cNvSpPr>
          <p:nvPr>
            <p:ph idx="1"/>
          </p:nvPr>
        </p:nvSpPr>
        <p:spPr>
          <a:xfrm>
            <a:off x="838200" y="2108996"/>
            <a:ext cx="10515600" cy="4351338"/>
          </a:xfrm>
        </p:spPr>
        <p:txBody>
          <a:bodyPr/>
          <a:lstStyle/>
          <a:p>
            <a:r>
              <a:rPr dirty="0"/>
              <a:t>High vol: Buy protective puts or sell spreads</a:t>
            </a:r>
          </a:p>
          <a:p>
            <a:r>
              <a:rPr dirty="0"/>
              <a:t>Volatility Arbitrage:</a:t>
            </a:r>
          </a:p>
          <a:p>
            <a:r>
              <a:rPr dirty="0"/>
              <a:t>- Predicted Vol &gt; IV: Buy straddles</a:t>
            </a:r>
          </a:p>
          <a:p>
            <a:r>
              <a:rPr dirty="0"/>
              <a:t>- Predicted Vol &lt; IV: Sell straddles</a:t>
            </a:r>
          </a:p>
        </p:txBody>
      </p:sp>
      <p:sp>
        <p:nvSpPr>
          <p:cNvPr id="6" name="Rectangle 5">
            <a:extLst>
              <a:ext uri="{FF2B5EF4-FFF2-40B4-BE49-F238E27FC236}">
                <a16:creationId xmlns:a16="http://schemas.microsoft.com/office/drawing/2014/main" id="{B8DFCEF0-E14F-B434-76CC-4615802B0279}"/>
              </a:ext>
            </a:extLst>
          </p:cNvPr>
          <p:cNvSpPr/>
          <p:nvPr/>
        </p:nvSpPr>
        <p:spPr>
          <a:xfrm>
            <a:off x="8598090" y="0"/>
            <a:ext cx="3593909" cy="1122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DCDB3F7C-7AB8-BA11-D49F-0DD70635AA76}"/>
              </a:ext>
            </a:extLst>
          </p:cNvPr>
          <p:cNvSpPr/>
          <p:nvPr/>
        </p:nvSpPr>
        <p:spPr>
          <a:xfrm>
            <a:off x="0" y="5735637"/>
            <a:ext cx="8598090" cy="1122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500062"/>
            <a:ext cx="10515600" cy="1325563"/>
          </a:xfrm>
        </p:spPr>
        <p:txBody>
          <a:bodyPr/>
          <a:lstStyle/>
          <a:p>
            <a:r>
              <a:t>Strategy Logic Example</a:t>
            </a:r>
          </a:p>
        </p:txBody>
      </p:sp>
      <p:sp>
        <p:nvSpPr>
          <p:cNvPr id="5" name="Content Placeholder 2"/>
          <p:cNvSpPr>
            <a:spLocks noGrp="1"/>
          </p:cNvSpPr>
          <p:nvPr>
            <p:ph idx="1"/>
          </p:nvPr>
        </p:nvSpPr>
        <p:spPr>
          <a:xfrm>
            <a:off x="838200" y="2489839"/>
            <a:ext cx="10515600" cy="4351338"/>
          </a:xfrm>
        </p:spPr>
        <p:txBody>
          <a:bodyPr/>
          <a:lstStyle/>
          <a:p>
            <a:r>
              <a:t>If vol &lt; 0.12: Trend-following, large size</a:t>
            </a:r>
          </a:p>
          <a:p>
            <a:r>
              <a:t>If 0.12 ≤ vol ≤ 0.20: Breakout + hedge</a:t>
            </a:r>
          </a:p>
          <a:p>
            <a:r>
              <a:t>If vol &gt; 0.20: Mean-reversion + option trades</a:t>
            </a:r>
          </a:p>
        </p:txBody>
      </p:sp>
      <p:sp>
        <p:nvSpPr>
          <p:cNvPr id="6" name="Rectangle 5">
            <a:extLst>
              <a:ext uri="{FF2B5EF4-FFF2-40B4-BE49-F238E27FC236}">
                <a16:creationId xmlns:a16="http://schemas.microsoft.com/office/drawing/2014/main" id="{A4A0EF58-E3C8-F665-5D54-559E2A881DE0}"/>
              </a:ext>
            </a:extLst>
          </p:cNvPr>
          <p:cNvSpPr/>
          <p:nvPr/>
        </p:nvSpPr>
        <p:spPr>
          <a:xfrm>
            <a:off x="7055893" y="0"/>
            <a:ext cx="5136107" cy="1122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E774CC3F-E0AF-E939-4703-2BCD53746377}"/>
              </a:ext>
            </a:extLst>
          </p:cNvPr>
          <p:cNvSpPr/>
          <p:nvPr/>
        </p:nvSpPr>
        <p:spPr>
          <a:xfrm>
            <a:off x="0" y="5796756"/>
            <a:ext cx="7055893" cy="1122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401220"/>
            <a:ext cx="10515600" cy="1325563"/>
          </a:xfrm>
        </p:spPr>
        <p:txBody>
          <a:bodyPr/>
          <a:lstStyle/>
          <a:p>
            <a:r>
              <a:rPr dirty="0"/>
              <a:t>Model Optimization Techniques</a:t>
            </a:r>
          </a:p>
        </p:txBody>
      </p:sp>
      <p:sp>
        <p:nvSpPr>
          <p:cNvPr id="5" name="Content Placeholder 2"/>
          <p:cNvSpPr>
            <a:spLocks noGrp="1"/>
          </p:cNvSpPr>
          <p:nvPr>
            <p:ph idx="1"/>
          </p:nvPr>
        </p:nvSpPr>
        <p:spPr>
          <a:xfrm>
            <a:off x="838200" y="2280085"/>
            <a:ext cx="10515600" cy="4351338"/>
          </a:xfrm>
        </p:spPr>
        <p:txBody>
          <a:bodyPr/>
          <a:lstStyle/>
          <a:p>
            <a:r>
              <a:t>Walk-forward testing</a:t>
            </a:r>
          </a:p>
          <a:p>
            <a:r>
              <a:t>Bayesian parameter tuning</a:t>
            </a:r>
          </a:p>
          <a:p>
            <a:r>
              <a:t>Sharpe &amp; Sortino ratio maximization</a:t>
            </a:r>
          </a:p>
        </p:txBody>
      </p:sp>
      <p:sp>
        <p:nvSpPr>
          <p:cNvPr id="8" name="Rectangle 7">
            <a:extLst>
              <a:ext uri="{FF2B5EF4-FFF2-40B4-BE49-F238E27FC236}">
                <a16:creationId xmlns:a16="http://schemas.microsoft.com/office/drawing/2014/main" id="{577BB2AD-10E6-EE37-3AC6-050CECB3F226}"/>
              </a:ext>
            </a:extLst>
          </p:cNvPr>
          <p:cNvSpPr/>
          <p:nvPr/>
        </p:nvSpPr>
        <p:spPr>
          <a:xfrm>
            <a:off x="8611737" y="0"/>
            <a:ext cx="3580263" cy="1122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926D0F4C-21D9-AC50-3159-E162C615527D}"/>
              </a:ext>
            </a:extLst>
          </p:cNvPr>
          <p:cNvSpPr/>
          <p:nvPr/>
        </p:nvSpPr>
        <p:spPr>
          <a:xfrm>
            <a:off x="0" y="5735637"/>
            <a:ext cx="8611737" cy="1122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D9F54-F08D-BF0D-99A4-74C957AB2DEA}"/>
              </a:ext>
            </a:extLst>
          </p:cNvPr>
          <p:cNvSpPr>
            <a:spLocks noGrp="1"/>
          </p:cNvSpPr>
          <p:nvPr>
            <p:ph type="title"/>
          </p:nvPr>
        </p:nvSpPr>
        <p:spPr/>
        <p:txBody>
          <a:bodyPr/>
          <a:lstStyle/>
          <a:p>
            <a:r>
              <a:rPr lang="en-IN" dirty="0"/>
              <a:t>Task</a:t>
            </a:r>
          </a:p>
        </p:txBody>
      </p:sp>
      <p:sp>
        <p:nvSpPr>
          <p:cNvPr id="3" name="Content Placeholder 2">
            <a:extLst>
              <a:ext uri="{FF2B5EF4-FFF2-40B4-BE49-F238E27FC236}">
                <a16:creationId xmlns:a16="http://schemas.microsoft.com/office/drawing/2014/main" id="{3F8A734A-8107-EBFE-0C19-6E7344E1F196}"/>
              </a:ext>
            </a:extLst>
          </p:cNvPr>
          <p:cNvSpPr>
            <a:spLocks noGrp="1"/>
          </p:cNvSpPr>
          <p:nvPr>
            <p:ph idx="1"/>
          </p:nvPr>
        </p:nvSpPr>
        <p:spPr>
          <a:xfrm>
            <a:off x="838200" y="2276001"/>
            <a:ext cx="10515600" cy="4351338"/>
          </a:xfrm>
        </p:spPr>
        <p:txBody>
          <a:bodyPr/>
          <a:lstStyle/>
          <a:p>
            <a:pPr marL="0" indent="0">
              <a:buNone/>
            </a:pPr>
            <a:r>
              <a:rPr lang="en-US" dirty="0"/>
              <a:t>The financial markets are constantly evolving, and traditional rule-based algorithmic trading strategies can become less effective over time. The challenge is to develop and optimize a trading strategy that can adapt to changing market conditions and consistently generate alpha (excess returns) while managing risk. This involves identifying subtle patterns and relationships in vast datasets that human traders might miss.</a:t>
            </a:r>
          </a:p>
          <a:p>
            <a:endParaRPr lang="en-IN" dirty="0"/>
          </a:p>
        </p:txBody>
      </p:sp>
      <p:sp>
        <p:nvSpPr>
          <p:cNvPr id="4" name="Rectangle 3">
            <a:extLst>
              <a:ext uri="{FF2B5EF4-FFF2-40B4-BE49-F238E27FC236}">
                <a16:creationId xmlns:a16="http://schemas.microsoft.com/office/drawing/2014/main" id="{861D1681-03C8-50EF-2D65-938F420BA1BC}"/>
              </a:ext>
            </a:extLst>
          </p:cNvPr>
          <p:cNvSpPr/>
          <p:nvPr/>
        </p:nvSpPr>
        <p:spPr>
          <a:xfrm>
            <a:off x="4285397" y="0"/>
            <a:ext cx="7906603" cy="1122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AD993A0C-97B7-DD31-900D-E05CA71B6E68}"/>
              </a:ext>
            </a:extLst>
          </p:cNvPr>
          <p:cNvSpPr/>
          <p:nvPr/>
        </p:nvSpPr>
        <p:spPr>
          <a:xfrm>
            <a:off x="0" y="5750718"/>
            <a:ext cx="7906603" cy="1122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65673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401219"/>
            <a:ext cx="10515600" cy="1325563"/>
          </a:xfrm>
        </p:spPr>
        <p:txBody>
          <a:bodyPr/>
          <a:lstStyle/>
          <a:p>
            <a:r>
              <a:rPr dirty="0"/>
              <a:t>Risk Management Framework</a:t>
            </a:r>
          </a:p>
        </p:txBody>
      </p:sp>
      <p:sp>
        <p:nvSpPr>
          <p:cNvPr id="5" name="Content Placeholder 2"/>
          <p:cNvSpPr>
            <a:spLocks noGrp="1"/>
          </p:cNvSpPr>
          <p:nvPr>
            <p:ph idx="1"/>
          </p:nvPr>
        </p:nvSpPr>
        <p:spPr>
          <a:xfrm>
            <a:off x="838200" y="2333286"/>
            <a:ext cx="10515600" cy="4351338"/>
          </a:xfrm>
        </p:spPr>
        <p:txBody>
          <a:bodyPr/>
          <a:lstStyle/>
          <a:p>
            <a:r>
              <a:t>Max drawdown triggers</a:t>
            </a:r>
          </a:p>
          <a:p>
            <a:r>
              <a:t>VaR-based exposure limits</a:t>
            </a:r>
          </a:p>
          <a:p>
            <a:r>
              <a:t>ATR-based dynamic stop-losses</a:t>
            </a:r>
          </a:p>
        </p:txBody>
      </p:sp>
      <p:sp>
        <p:nvSpPr>
          <p:cNvPr id="8" name="Rectangle 7">
            <a:extLst>
              <a:ext uri="{FF2B5EF4-FFF2-40B4-BE49-F238E27FC236}">
                <a16:creationId xmlns:a16="http://schemas.microsoft.com/office/drawing/2014/main" id="{FC2E78CF-16CF-4961-9BA3-FB79E2EFBFA3}"/>
              </a:ext>
            </a:extLst>
          </p:cNvPr>
          <p:cNvSpPr/>
          <p:nvPr/>
        </p:nvSpPr>
        <p:spPr>
          <a:xfrm>
            <a:off x="8611737" y="0"/>
            <a:ext cx="3580263" cy="1122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C1377701-0328-FE12-4E58-38F7264722FA}"/>
              </a:ext>
            </a:extLst>
          </p:cNvPr>
          <p:cNvSpPr/>
          <p:nvPr/>
        </p:nvSpPr>
        <p:spPr>
          <a:xfrm>
            <a:off x="0" y="5735637"/>
            <a:ext cx="8611737" cy="1122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838200" y="597359"/>
            <a:ext cx="10515600" cy="1325563"/>
          </a:xfrm>
        </p:spPr>
        <p:txBody>
          <a:bodyPr/>
          <a:lstStyle/>
          <a:p>
            <a:r>
              <a:rPr dirty="0"/>
              <a:t>Performance Metrics to Track</a:t>
            </a:r>
          </a:p>
        </p:txBody>
      </p:sp>
      <p:sp>
        <p:nvSpPr>
          <p:cNvPr id="5" name="Content Placeholder 2"/>
          <p:cNvSpPr>
            <a:spLocks noGrp="1"/>
          </p:cNvSpPr>
          <p:nvPr>
            <p:ph idx="1"/>
          </p:nvPr>
        </p:nvSpPr>
        <p:spPr>
          <a:xfrm>
            <a:off x="838200" y="2506662"/>
            <a:ext cx="10515600" cy="4351338"/>
          </a:xfrm>
        </p:spPr>
        <p:txBody>
          <a:bodyPr/>
          <a:lstStyle/>
          <a:p>
            <a:r>
              <a:rPr dirty="0"/>
              <a:t>Annual R</a:t>
            </a:r>
            <a:r>
              <a:rPr lang="en-IN" dirty="0" err="1"/>
              <a:t>eturn</a:t>
            </a:r>
            <a:r>
              <a:rPr lang="en-IN" dirty="0"/>
              <a:t>, Alpha</a:t>
            </a:r>
            <a:endParaRPr dirty="0"/>
          </a:p>
          <a:p>
            <a:r>
              <a:rPr dirty="0"/>
              <a:t>Sharpe, Sortino, Drawdown</a:t>
            </a:r>
          </a:p>
          <a:p>
            <a:r>
              <a:rPr dirty="0"/>
              <a:t>Hit rate, Profit factor, Beta</a:t>
            </a:r>
          </a:p>
        </p:txBody>
      </p:sp>
      <p:sp>
        <p:nvSpPr>
          <p:cNvPr id="6" name="Rectangle 5">
            <a:extLst>
              <a:ext uri="{FF2B5EF4-FFF2-40B4-BE49-F238E27FC236}">
                <a16:creationId xmlns:a16="http://schemas.microsoft.com/office/drawing/2014/main" id="{9477E770-FC26-E0DB-3A89-F3F6207E9201}"/>
              </a:ext>
            </a:extLst>
          </p:cNvPr>
          <p:cNvSpPr/>
          <p:nvPr/>
        </p:nvSpPr>
        <p:spPr>
          <a:xfrm>
            <a:off x="8611737" y="0"/>
            <a:ext cx="3580263" cy="1122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18C78889-E948-1D3C-F27F-2A454C50FEA4}"/>
              </a:ext>
            </a:extLst>
          </p:cNvPr>
          <p:cNvSpPr/>
          <p:nvPr/>
        </p:nvSpPr>
        <p:spPr>
          <a:xfrm>
            <a:off x="0" y="5746142"/>
            <a:ext cx="8611737" cy="1122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2B5EA-B8A2-2E99-C031-A7A4E7A4EDF0}"/>
              </a:ext>
            </a:extLst>
          </p:cNvPr>
          <p:cNvSpPr>
            <a:spLocks noGrp="1"/>
          </p:cNvSpPr>
          <p:nvPr>
            <p:ph type="title"/>
          </p:nvPr>
        </p:nvSpPr>
        <p:spPr>
          <a:xfrm>
            <a:off x="2202976" y="283239"/>
            <a:ext cx="10515600" cy="1325563"/>
          </a:xfrm>
        </p:spPr>
        <p:txBody>
          <a:bodyPr/>
          <a:lstStyle/>
          <a:p>
            <a:r>
              <a:rPr lang="en-IN" dirty="0"/>
              <a:t>Conclusion</a:t>
            </a:r>
          </a:p>
        </p:txBody>
      </p:sp>
      <p:sp>
        <p:nvSpPr>
          <p:cNvPr id="3" name="Content Placeholder 2">
            <a:extLst>
              <a:ext uri="{FF2B5EF4-FFF2-40B4-BE49-F238E27FC236}">
                <a16:creationId xmlns:a16="http://schemas.microsoft.com/office/drawing/2014/main" id="{E6DB63CF-0413-CE68-6C5E-C972F97B14D7}"/>
              </a:ext>
            </a:extLst>
          </p:cNvPr>
          <p:cNvSpPr>
            <a:spLocks noGrp="1"/>
          </p:cNvSpPr>
          <p:nvPr>
            <p:ph idx="1"/>
          </p:nvPr>
        </p:nvSpPr>
        <p:spPr/>
        <p:txBody>
          <a:bodyPr>
            <a:normAutofit lnSpcReduction="10000"/>
          </a:bodyPr>
          <a:lstStyle/>
          <a:p>
            <a:r>
              <a:rPr lang="en-US" dirty="0"/>
              <a:t>By leveraging the predictive power of the Nifty volatility regression model, we can adapt to evolving market regimes in real time.</a:t>
            </a:r>
          </a:p>
          <a:p>
            <a:r>
              <a:rPr lang="en-US" dirty="0"/>
              <a:t>The strategy dynamically shifts between </a:t>
            </a:r>
            <a:r>
              <a:rPr lang="en-US" b="1" dirty="0"/>
              <a:t>trend-following, breakout, and mean-reversion</a:t>
            </a:r>
            <a:r>
              <a:rPr lang="en-US" dirty="0"/>
              <a:t> styles based on forecasted volatility.</a:t>
            </a:r>
          </a:p>
          <a:p>
            <a:r>
              <a:rPr lang="en-US" dirty="0"/>
              <a:t>Risk is rigorously managed through </a:t>
            </a:r>
            <a:r>
              <a:rPr lang="en-US" b="1" dirty="0"/>
              <a:t>volatility-weighted sizing</a:t>
            </a:r>
            <a:r>
              <a:rPr lang="en-US" dirty="0"/>
              <a:t>, </a:t>
            </a:r>
            <a:r>
              <a:rPr lang="en-US" b="1" dirty="0"/>
              <a:t>hedging</a:t>
            </a:r>
            <a:r>
              <a:rPr lang="en-US" dirty="0"/>
              <a:t>, and </a:t>
            </a:r>
            <a:r>
              <a:rPr lang="en-US" b="1" dirty="0"/>
              <a:t>drawdown limits</a:t>
            </a:r>
            <a:r>
              <a:rPr lang="en-US" dirty="0"/>
              <a:t>.</a:t>
            </a:r>
          </a:p>
          <a:p>
            <a:r>
              <a:rPr lang="en-US" dirty="0"/>
              <a:t>This approach ensures consistent performance, minimizes downside during turmoil, and captures excess returns across cycles.</a:t>
            </a:r>
          </a:p>
          <a:p>
            <a:r>
              <a:rPr lang="en-US" dirty="0"/>
              <a:t>With further optimization, macro filters, and automation, this model can become a powerful tool for institutional or retail deployment.</a:t>
            </a:r>
          </a:p>
          <a:p>
            <a:endParaRPr lang="en-IN" dirty="0"/>
          </a:p>
        </p:txBody>
      </p:sp>
      <p:sp>
        <p:nvSpPr>
          <p:cNvPr id="4" name="Rectangle 3">
            <a:extLst>
              <a:ext uri="{FF2B5EF4-FFF2-40B4-BE49-F238E27FC236}">
                <a16:creationId xmlns:a16="http://schemas.microsoft.com/office/drawing/2014/main" id="{C7C69EA9-200D-A94D-A079-83B903E62EA7}"/>
              </a:ext>
            </a:extLst>
          </p:cNvPr>
          <p:cNvSpPr/>
          <p:nvPr/>
        </p:nvSpPr>
        <p:spPr>
          <a:xfrm>
            <a:off x="5431809" y="0"/>
            <a:ext cx="6760192" cy="1122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43E714A1-741E-3071-3790-2573EC2E1123}"/>
              </a:ext>
            </a:extLst>
          </p:cNvPr>
          <p:cNvSpPr/>
          <p:nvPr/>
        </p:nvSpPr>
        <p:spPr>
          <a:xfrm>
            <a:off x="0" y="-1"/>
            <a:ext cx="1676401" cy="1122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506311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E0F5E-6DD5-83D6-A7C7-39E3416C68C6}"/>
              </a:ext>
            </a:extLst>
          </p:cNvPr>
          <p:cNvSpPr>
            <a:spLocks noGrp="1"/>
          </p:cNvSpPr>
          <p:nvPr>
            <p:ph type="title"/>
          </p:nvPr>
        </p:nvSpPr>
        <p:spPr>
          <a:xfrm>
            <a:off x="838200" y="2766218"/>
            <a:ext cx="10515600" cy="1325563"/>
          </a:xfrm>
        </p:spPr>
        <p:txBody>
          <a:bodyPr/>
          <a:lstStyle/>
          <a:p>
            <a:pPr algn="ctr"/>
            <a:r>
              <a:rPr lang="en-IN" dirty="0"/>
              <a:t>THANK YOU</a:t>
            </a:r>
          </a:p>
        </p:txBody>
      </p:sp>
      <p:sp>
        <p:nvSpPr>
          <p:cNvPr id="4" name="Rectangle 3">
            <a:extLst>
              <a:ext uri="{FF2B5EF4-FFF2-40B4-BE49-F238E27FC236}">
                <a16:creationId xmlns:a16="http://schemas.microsoft.com/office/drawing/2014/main" id="{CF89DC13-3592-07C7-A26A-846C9C49CEFC}"/>
              </a:ext>
            </a:extLst>
          </p:cNvPr>
          <p:cNvSpPr/>
          <p:nvPr/>
        </p:nvSpPr>
        <p:spPr>
          <a:xfrm>
            <a:off x="4367285" y="0"/>
            <a:ext cx="7824716" cy="1122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4E0940A5-CE42-4B1A-A79F-621E0210DE01}"/>
              </a:ext>
            </a:extLst>
          </p:cNvPr>
          <p:cNvSpPr/>
          <p:nvPr/>
        </p:nvSpPr>
        <p:spPr>
          <a:xfrm>
            <a:off x="0" y="5735636"/>
            <a:ext cx="7824716" cy="1122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71231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5F120-F5D7-FC40-598D-54DB7083BDDA}"/>
              </a:ext>
            </a:extLst>
          </p:cNvPr>
          <p:cNvSpPr>
            <a:spLocks noGrp="1"/>
          </p:cNvSpPr>
          <p:nvPr>
            <p:ph type="title"/>
          </p:nvPr>
        </p:nvSpPr>
        <p:spPr/>
        <p:txBody>
          <a:bodyPr/>
          <a:lstStyle/>
          <a:p>
            <a:r>
              <a:rPr lang="en-IN" dirty="0"/>
              <a:t>Regression Model Summary</a:t>
            </a:r>
          </a:p>
        </p:txBody>
      </p:sp>
      <p:sp>
        <p:nvSpPr>
          <p:cNvPr id="3" name="Content Placeholder 2">
            <a:extLst>
              <a:ext uri="{FF2B5EF4-FFF2-40B4-BE49-F238E27FC236}">
                <a16:creationId xmlns:a16="http://schemas.microsoft.com/office/drawing/2014/main" id="{E2A3AEC4-C99F-9194-E489-3DD5F440D68F}"/>
              </a:ext>
            </a:extLst>
          </p:cNvPr>
          <p:cNvSpPr>
            <a:spLocks noGrp="1"/>
          </p:cNvSpPr>
          <p:nvPr>
            <p:ph idx="1"/>
          </p:nvPr>
        </p:nvSpPr>
        <p:spPr/>
        <p:txBody>
          <a:bodyPr/>
          <a:lstStyle/>
          <a:p>
            <a:pPr marL="0" indent="0">
              <a:buNone/>
            </a:pPr>
            <a:r>
              <a:rPr lang="en-US" dirty="0"/>
              <a:t>Dependent Variable: Nifty 20-Day Rolling Volatility</a:t>
            </a:r>
          </a:p>
          <a:p>
            <a:endParaRPr lang="en-US" dirty="0"/>
          </a:p>
          <a:p>
            <a:pPr marL="0" indent="0">
              <a:buNone/>
            </a:pPr>
            <a:r>
              <a:rPr lang="en-US" dirty="0"/>
              <a:t>Independent Variables:</a:t>
            </a:r>
          </a:p>
          <a:p>
            <a:r>
              <a:rPr lang="en-US" dirty="0"/>
              <a:t>- Nifty Close</a:t>
            </a:r>
          </a:p>
          <a:p>
            <a:r>
              <a:rPr lang="en-US" dirty="0"/>
              <a:t>- Nifty Log Returns</a:t>
            </a:r>
          </a:p>
          <a:p>
            <a:r>
              <a:rPr lang="en-US" dirty="0"/>
              <a:t>- Nifty 20-Day Rolling Lag Volatility</a:t>
            </a:r>
          </a:p>
          <a:p>
            <a:r>
              <a:rPr lang="en-US" dirty="0"/>
              <a:t>- VIX Close</a:t>
            </a:r>
          </a:p>
          <a:p>
            <a:endParaRPr lang="en-IN" dirty="0"/>
          </a:p>
        </p:txBody>
      </p:sp>
      <p:sp>
        <p:nvSpPr>
          <p:cNvPr id="4" name="Rectangle 3">
            <a:extLst>
              <a:ext uri="{FF2B5EF4-FFF2-40B4-BE49-F238E27FC236}">
                <a16:creationId xmlns:a16="http://schemas.microsoft.com/office/drawing/2014/main" id="{8BA7251E-7A93-9BB1-0BB7-DFEF82839EB9}"/>
              </a:ext>
            </a:extLst>
          </p:cNvPr>
          <p:cNvSpPr/>
          <p:nvPr/>
        </p:nvSpPr>
        <p:spPr>
          <a:xfrm>
            <a:off x="8134066" y="0"/>
            <a:ext cx="4057934" cy="1122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398FA7C7-69F1-E1D7-A264-2545B37D7B8D}"/>
              </a:ext>
            </a:extLst>
          </p:cNvPr>
          <p:cNvSpPr/>
          <p:nvPr/>
        </p:nvSpPr>
        <p:spPr>
          <a:xfrm>
            <a:off x="0" y="5750718"/>
            <a:ext cx="8134066" cy="1122363"/>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51611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Sheet 1">
            <a:extLst>
              <a:ext uri="{FF2B5EF4-FFF2-40B4-BE49-F238E27FC236}">
                <a16:creationId xmlns:a16="http://schemas.microsoft.com/office/drawing/2014/main" id="{6683BE69-5D1B-4C57-8A0D-E8661100E8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80272"/>
            <a:ext cx="12192000" cy="5497456"/>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Sheet 2">
            <a:extLst>
              <a:ext uri="{FF2B5EF4-FFF2-40B4-BE49-F238E27FC236}">
                <a16:creationId xmlns:a16="http://schemas.microsoft.com/office/drawing/2014/main" id="{0F211AE1-2AEB-4D38-A6F0-B195D6D9B3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7877"/>
            <a:ext cx="12192000" cy="5682244"/>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Sheet 3">
            <a:extLst>
              <a:ext uri="{FF2B5EF4-FFF2-40B4-BE49-F238E27FC236}">
                <a16:creationId xmlns:a16="http://schemas.microsoft.com/office/drawing/2014/main" id="{2D1DE0D1-8E88-429A-96CD-2DCBDD14F3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7877"/>
            <a:ext cx="12192000" cy="5682244"/>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slide5" descr="Sheet 4">
            <a:extLst>
              <a:ext uri="{FF2B5EF4-FFF2-40B4-BE49-F238E27FC236}">
                <a16:creationId xmlns:a16="http://schemas.microsoft.com/office/drawing/2014/main" id="{065C6546-5F8E-4AFB-B6A0-4E7BD2E77B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4828" y="0"/>
            <a:ext cx="7942344"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slide6" descr="Sheet 5">
            <a:extLst>
              <a:ext uri="{FF2B5EF4-FFF2-40B4-BE49-F238E27FC236}">
                <a16:creationId xmlns:a16="http://schemas.microsoft.com/office/drawing/2014/main" id="{6803B078-BE6B-45E4-B9E3-AC20FC5FE9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7877"/>
            <a:ext cx="12192000" cy="5682244"/>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slide7" descr="Sheet 6">
            <a:extLst>
              <a:ext uri="{FF2B5EF4-FFF2-40B4-BE49-F238E27FC236}">
                <a16:creationId xmlns:a16="http://schemas.microsoft.com/office/drawing/2014/main" id="{14216223-E104-42FD-81AB-A7414F106A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1109" y="1007839"/>
            <a:ext cx="5997949" cy="2745330"/>
          </a:xfrm>
          <a:prstGeom prst="rect">
            <a:avLst/>
          </a:prstGeom>
        </p:spPr>
      </p:pic>
      <p:sp>
        <p:nvSpPr>
          <p:cNvPr id="2" name="TextBox 1">
            <a:extLst>
              <a:ext uri="{FF2B5EF4-FFF2-40B4-BE49-F238E27FC236}">
                <a16:creationId xmlns:a16="http://schemas.microsoft.com/office/drawing/2014/main" id="{0F86F15B-7C70-B27A-109E-2370104FBBB6}"/>
              </a:ext>
            </a:extLst>
          </p:cNvPr>
          <p:cNvSpPr txBox="1"/>
          <p:nvPr/>
        </p:nvSpPr>
        <p:spPr>
          <a:xfrm>
            <a:off x="4316506" y="3911169"/>
            <a:ext cx="6884894" cy="1938992"/>
          </a:xfrm>
          <a:prstGeom prst="rect">
            <a:avLst/>
          </a:prstGeom>
          <a:noFill/>
        </p:spPr>
        <p:txBody>
          <a:bodyPr wrap="square" rtlCol="0">
            <a:spAutoFit/>
          </a:bodyPr>
          <a:lstStyle/>
          <a:p>
            <a:pPr algn="r"/>
            <a:r>
              <a:rPr lang="en-IN" sz="2400" dirty="0"/>
              <a:t>Intercept: 2.50 (p=0.00) ✅</a:t>
            </a:r>
          </a:p>
          <a:p>
            <a:pPr algn="r"/>
            <a:r>
              <a:rPr lang="en-IN" sz="2400" dirty="0"/>
              <a:t>Nifty Close: 67.03 (p=0.01) ❌</a:t>
            </a:r>
          </a:p>
          <a:p>
            <a:pPr algn="r"/>
            <a:r>
              <a:rPr lang="en-IN" sz="2400" dirty="0"/>
              <a:t>Nifty Log Returns: 2.11 (p=0.07) ❌</a:t>
            </a:r>
          </a:p>
          <a:p>
            <a:pPr algn="r"/>
            <a:r>
              <a:rPr lang="en-IN" sz="2400" dirty="0"/>
              <a:t>Nifty Lagged Volatility: 0.77 (p=0.00) ✅</a:t>
            </a:r>
          </a:p>
          <a:p>
            <a:pPr algn="r"/>
            <a:r>
              <a:rPr lang="en-IN" sz="2400" dirty="0"/>
              <a:t>VIX Close: -0.35 (p=0.01) ✅</a:t>
            </a:r>
          </a:p>
        </p:txBody>
      </p:sp>
    </p:spTree>
    <p:extLst>
      <p:ext uri="{BB962C8B-B14F-4D97-AF65-F5344CB8AC3E}">
        <p14:creationId xmlns:p14="http://schemas.microsoft.com/office/powerpoint/2010/main" val="95992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TotalTime>
  <Words>563</Words>
  <Application>Microsoft Office PowerPoint</Application>
  <PresentationFormat>Widescreen</PresentationFormat>
  <Paragraphs>70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Nifty regression model</vt:lpstr>
      <vt:lpstr>Task</vt:lpstr>
      <vt:lpstr>Regression Model Summary</vt:lpstr>
      <vt:lpstr>PowerPoint Presentation</vt:lpstr>
      <vt:lpstr>PowerPoint Presentation</vt:lpstr>
      <vt:lpstr>PowerPoint Presentation</vt:lpstr>
      <vt:lpstr>PowerPoint Presentation</vt:lpstr>
      <vt:lpstr>PowerPoint Presentation</vt:lpstr>
      <vt:lpstr>PowerPoint Presentation</vt:lpstr>
      <vt:lpstr>Key Insights</vt:lpstr>
      <vt:lpstr>Strategic Applications</vt:lpstr>
      <vt:lpstr>Adaptive Trading Strategy Using Nifty Regression Model  Generates Alpha While Managing Risk </vt:lpstr>
      <vt:lpstr>Strategy Objective</vt:lpstr>
      <vt:lpstr>Volatility Regime Detection</vt:lpstr>
      <vt:lpstr>Volatility-Weighted Position Sizing</vt:lpstr>
      <vt:lpstr>Trade Signal Strategy (by Volatility Regime)</vt:lpstr>
      <vt:lpstr>Hedging &amp; Alpha from Options</vt:lpstr>
      <vt:lpstr>Strategy Logic Example</vt:lpstr>
      <vt:lpstr>Model Optimization Techniques</vt:lpstr>
      <vt:lpstr>Risk Management Framework</vt:lpstr>
      <vt:lpstr>Performance Metrics to Track</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Meera Bhardwaj</cp:lastModifiedBy>
  <cp:revision>2</cp:revision>
  <dcterms:created xsi:type="dcterms:W3CDTF">2025-07-09T04:42:21Z</dcterms:created>
  <dcterms:modified xsi:type="dcterms:W3CDTF">2025-07-09T05:47:58Z</dcterms:modified>
</cp:coreProperties>
</file>