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79" r:id="rId24"/>
    <p:sldId id="280" r:id="rId25"/>
    <p:sldId id="260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9EFF29"/>
    <a:srgbClr val="C33A1F"/>
    <a:srgbClr val="003635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15" y="3030795"/>
            <a:ext cx="8251724" cy="179192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5" y="2344994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253833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90484"/>
            <a:ext cx="8246070" cy="3571838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528" y="443407"/>
            <a:ext cx="68202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155" y="1177436"/>
            <a:ext cx="6843252" cy="3511061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7578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75" y="2920180"/>
            <a:ext cx="808949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BY: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2380" y="1278673"/>
            <a:ext cx="2567659" cy="17594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Fake Currency Detection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B76B-19C9-A680-50A2-CC0C05D6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6A037-3086-E023-72A4-E6517B8C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87" y="1306049"/>
            <a:ext cx="5962185" cy="35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E299-2B25-FBB8-62BC-44BE5993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67FD-3202-5A56-A9A1-F17BE5F8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24" y="1290484"/>
            <a:ext cx="638593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3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92235-E73C-A28B-72FC-7FD42EE5B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697" y="1379848"/>
            <a:ext cx="5948734" cy="3571875"/>
          </a:xfrm>
        </p:spPr>
      </p:pic>
    </p:spTree>
    <p:extLst>
      <p:ext uri="{BB962C8B-B14F-4D97-AF65-F5344CB8AC3E}">
        <p14:creationId xmlns:p14="http://schemas.microsoft.com/office/powerpoint/2010/main" val="196632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C8070-22C5-B696-8802-F708010E8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839" y="1482244"/>
            <a:ext cx="5289899" cy="3188662"/>
          </a:xfrm>
        </p:spPr>
      </p:pic>
    </p:spTree>
    <p:extLst>
      <p:ext uri="{BB962C8B-B14F-4D97-AF65-F5344CB8AC3E}">
        <p14:creationId xmlns:p14="http://schemas.microsoft.com/office/powerpoint/2010/main" val="33838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0D002-DDC7-B226-40C2-242F1E0DB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161" y="1637842"/>
            <a:ext cx="6192644" cy="3149748"/>
          </a:xfrm>
        </p:spPr>
      </p:pic>
    </p:spTree>
    <p:extLst>
      <p:ext uri="{BB962C8B-B14F-4D97-AF65-F5344CB8AC3E}">
        <p14:creationId xmlns:p14="http://schemas.microsoft.com/office/powerpoint/2010/main" val="48981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EE88A-297E-CF92-A06F-079FB65DB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552" y="1538868"/>
            <a:ext cx="5869762" cy="3218986"/>
          </a:xfrm>
        </p:spPr>
      </p:pic>
    </p:spTree>
    <p:extLst>
      <p:ext uri="{BB962C8B-B14F-4D97-AF65-F5344CB8AC3E}">
        <p14:creationId xmlns:p14="http://schemas.microsoft.com/office/powerpoint/2010/main" val="239612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812E9-90F1-78D4-1510-0607F10C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82" y="1345600"/>
            <a:ext cx="5880411" cy="35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1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E973-ED68-E6D5-ABDA-577809CB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Fronted 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83D84-99BB-3B8F-001C-83AEB8E7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88" y="1391645"/>
            <a:ext cx="6007982" cy="34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8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7E770C-DA32-A661-6C4F-F7607CD8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97" y="1308409"/>
            <a:ext cx="5635084" cy="370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2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5197A-7254-416E-C442-24E22A60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12" y="1494263"/>
            <a:ext cx="5947317" cy="34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2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 Statement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Money drives economic activities like manufacturing,                                                             </a:t>
            </a:r>
            <a:r>
              <a:rPr lang="en-IN" sz="6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circulation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                             circulation and consumption, making it essential in today's society.</a:t>
            </a:r>
          </a:p>
          <a:p>
            <a:pPr marL="0" indent="0" algn="l">
              <a:buNone/>
            </a:pPr>
            <a:r>
              <a:rPr lang="en-IN" sz="3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However, counterfeit currency is a growing threat, harming everyday people and shrinking the economy.</a:t>
            </a:r>
          </a:p>
          <a:p>
            <a:pPr marL="0" indent="0" algn="l">
              <a:buNone/>
            </a:pPr>
            <a:r>
              <a:rPr lang="en-IN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Counterfeit notes, especially in Rs. 500 and Rs. 1,000 denominations, are hard to detect, affecting transactions at every level. Globally, the issue is a concern</a:t>
            </a:r>
            <a:r>
              <a:rPr lang="en-IN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IN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India, fraud cost banks Rs. 16,789 crores in one year, and counterfeit notes have surged, with a significant rise reported in Rs. 500 (101.9%) and Rs. 2,000 (54.6%) notes, according to the RBI's 2021–22 report.</a:t>
            </a:r>
          </a:p>
          <a:p>
            <a:pPr marL="0" indent="0" algn="l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EA052-9979-BFED-8670-812BA53E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70" y="1464527"/>
            <a:ext cx="6504879" cy="340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7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C43727-65CA-75D2-F0C3-EA49522D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17" y="1759444"/>
            <a:ext cx="5642517" cy="22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FC16A-7BC4-37D0-B63D-064D7B77FD3F}"/>
              </a:ext>
            </a:extLst>
          </p:cNvPr>
          <p:cNvSpPr txBox="1"/>
          <p:nvPr/>
        </p:nvSpPr>
        <p:spPr>
          <a:xfrm>
            <a:off x="4133385" y="252761"/>
            <a:ext cx="4653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ptos Black" panose="020B0004020202020204" pitchFamily="34" charset="0"/>
              </a:rPr>
              <a:t>Backend Code</a:t>
            </a:r>
            <a:endParaRPr lang="en-IN" sz="44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08313-72C9-58DE-CDB8-E6DEE3F9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405" y="1479395"/>
            <a:ext cx="5196469" cy="33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6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10028-BB25-F558-E28C-75F3C69E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13" y="1434791"/>
            <a:ext cx="6007538" cy="35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59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55162-7D95-4BB4-03C1-125DB2B8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63" y="1486829"/>
            <a:ext cx="6029094" cy="33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15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BF9AD-85A3-C3FA-1E1C-9F5181421EEC}"/>
              </a:ext>
            </a:extLst>
          </p:cNvPr>
          <p:cNvSpPr txBox="1"/>
          <p:nvPr/>
        </p:nvSpPr>
        <p:spPr>
          <a:xfrm>
            <a:off x="3018263" y="2416098"/>
            <a:ext cx="417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Aptos Black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To examine the various security components of Indian currency notes.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Using a scanner or camera to gather paper money.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To extract characteristics from the captured image by cropping and segmenting it.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Creating a feature localization algorithm.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Designing an extraction and recognition of features.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6. To determine the right money denomination.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To distinguish between authentic and fake money notes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5820" y="1985402"/>
            <a:ext cx="4040188" cy="479822"/>
          </a:xfrm>
        </p:spPr>
        <p:txBody>
          <a:bodyPr/>
          <a:lstStyle/>
          <a:p>
            <a:r>
              <a:rPr lang="en-US" dirty="0"/>
              <a:t>Hardware Requirement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C7EF08F-E753-C3D3-8BC6-188C450D31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8449290"/>
              </p:ext>
            </p:extLst>
          </p:nvPr>
        </p:nvGraphicFramePr>
        <p:xfrm>
          <a:off x="792480" y="2541872"/>
          <a:ext cx="2886869" cy="1545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453">
                  <a:extLst>
                    <a:ext uri="{9D8B030D-6E8A-4147-A177-3AD203B41FA5}">
                      <a16:colId xmlns:a16="http://schemas.microsoft.com/office/drawing/2014/main" val="64655660"/>
                    </a:ext>
                  </a:extLst>
                </a:gridCol>
                <a:gridCol w="1454416">
                  <a:extLst>
                    <a:ext uri="{9D8B030D-6E8A-4147-A177-3AD203B41FA5}">
                      <a16:colId xmlns:a16="http://schemas.microsoft.com/office/drawing/2014/main" val="3729707045"/>
                    </a:ext>
                  </a:extLst>
                </a:gridCol>
              </a:tblGrid>
              <a:tr h="603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Processor</a:t>
                      </a:r>
                      <a:endParaRPr lang="en-IN" sz="16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 GHz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65017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Intel Storage</a:t>
                      </a:r>
                      <a:endParaRPr lang="en-IN" sz="14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512GB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306615"/>
                  </a:ext>
                </a:extLst>
              </a:tr>
              <a:tr h="4394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RAM</a:t>
                      </a:r>
                      <a:r>
                        <a:rPr lang="en-IN" sz="1400" kern="100" dirty="0">
                          <a:effectLst/>
                        </a:rPr>
                        <a:t>    </a:t>
                      </a:r>
                      <a:r>
                        <a:rPr lang="en-IN" sz="1100" kern="100" dirty="0">
                          <a:effectLst/>
                        </a:rPr>
                        <a:t> </a:t>
                      </a:r>
                      <a:endParaRPr lang="en-IN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chemeClr val="bg1"/>
                          </a:solidFill>
                          <a:effectLst/>
                        </a:rPr>
                        <a:t>4GB</a:t>
                      </a:r>
                      <a:endParaRPr lang="en-IN" sz="16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3314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64625" y="2008185"/>
            <a:ext cx="4139311" cy="479822"/>
          </a:xfrm>
        </p:spPr>
        <p:txBody>
          <a:bodyPr/>
          <a:lstStyle/>
          <a:p>
            <a:r>
              <a:rPr lang="en-US" dirty="0"/>
              <a:t>Software Requirement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7D66AE-2957-2F22-3154-8BC55BF58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19009"/>
              </p:ext>
            </p:extLst>
          </p:nvPr>
        </p:nvGraphicFramePr>
        <p:xfrm>
          <a:off x="4721287" y="2541871"/>
          <a:ext cx="4139311" cy="1545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3507">
                  <a:extLst>
                    <a:ext uri="{9D8B030D-6E8A-4147-A177-3AD203B41FA5}">
                      <a16:colId xmlns:a16="http://schemas.microsoft.com/office/drawing/2014/main" val="1928069982"/>
                    </a:ext>
                  </a:extLst>
                </a:gridCol>
                <a:gridCol w="2055804">
                  <a:extLst>
                    <a:ext uri="{9D8B030D-6E8A-4147-A177-3AD203B41FA5}">
                      <a16:colId xmlns:a16="http://schemas.microsoft.com/office/drawing/2014/main" val="337015723"/>
                    </a:ext>
                  </a:extLst>
                </a:gridCol>
              </a:tblGrid>
              <a:tr h="515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Operating System</a:t>
                      </a:r>
                      <a:endParaRPr lang="en-IN" sz="12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Windows 7 and greater or MacOS or Linux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001022"/>
                  </a:ext>
                </a:extLst>
              </a:tr>
              <a:tr h="515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Programming Language</a:t>
                      </a:r>
                      <a:endParaRPr lang="en-IN" sz="12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Python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03301"/>
                  </a:ext>
                </a:extLst>
              </a:tr>
              <a:tr h="515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IDE(Integrated Development Environment)</a:t>
                      </a:r>
                      <a:endParaRPr lang="en-IN" sz="1200" kern="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bg1"/>
                          </a:solidFill>
                          <a:effectLst/>
                        </a:rPr>
                        <a:t>VS Code</a:t>
                      </a:r>
                      <a:endParaRPr lang="en-IN" sz="14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1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500" b="1">
                <a:effectLst/>
              </a:rPr>
              <a:t>S</a:t>
            </a:r>
            <a:r>
              <a:rPr lang="en-IN" sz="3500" b="1" i="0">
                <a:effectLst/>
              </a:rPr>
              <a:t>ystem Architecture</a:t>
            </a:r>
            <a:endParaRPr lang="en-US" sz="35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0939" y="4363"/>
                  <a:pt x="2441580" y="8857"/>
                  <a:pt x="2441321" y="13716"/>
                </a:cubicBezTo>
                <a:cubicBezTo>
                  <a:pt x="2169723" y="25934"/>
                  <a:pt x="2045712" y="34568"/>
                  <a:pt x="1830991" y="13716"/>
                </a:cubicBezTo>
                <a:cubicBezTo>
                  <a:pt x="1616270" y="-7136"/>
                  <a:pt x="1505876" y="-623"/>
                  <a:pt x="1269487" y="13716"/>
                </a:cubicBezTo>
                <a:cubicBezTo>
                  <a:pt x="1033098" y="28055"/>
                  <a:pt x="908661" y="36619"/>
                  <a:pt x="707983" y="13716"/>
                </a:cubicBezTo>
                <a:cubicBezTo>
                  <a:pt x="507305" y="-9187"/>
                  <a:pt x="333592" y="16187"/>
                  <a:pt x="0" y="13716"/>
                </a:cubicBezTo>
                <a:cubicBezTo>
                  <a:pt x="-459" y="8317"/>
                  <a:pt x="190" y="2744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507" y="3335"/>
                  <a:pt x="2441322" y="9457"/>
                  <a:pt x="2441321" y="13716"/>
                </a:cubicBezTo>
                <a:cubicBezTo>
                  <a:pt x="2166745" y="24201"/>
                  <a:pt x="2078726" y="10904"/>
                  <a:pt x="1879817" y="13716"/>
                </a:cubicBezTo>
                <a:cubicBezTo>
                  <a:pt x="1680908" y="16528"/>
                  <a:pt x="1548770" y="-8699"/>
                  <a:pt x="1318313" y="13716"/>
                </a:cubicBezTo>
                <a:cubicBezTo>
                  <a:pt x="1087856" y="36131"/>
                  <a:pt x="894613" y="-645"/>
                  <a:pt x="659157" y="13716"/>
                </a:cubicBezTo>
                <a:cubicBezTo>
                  <a:pt x="423701" y="28077"/>
                  <a:pt x="246611" y="29403"/>
                  <a:pt x="0" y="13716"/>
                </a:cubicBezTo>
                <a:cubicBezTo>
                  <a:pt x="-120" y="7867"/>
                  <a:pt x="674" y="3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02" y="2105406"/>
            <a:ext cx="2571750" cy="2558034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pPr>
              <a:spcAft>
                <a:spcPts val="800"/>
              </a:spcAft>
            </a:pPr>
            <a:endParaRPr lang="en-IN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diagram of a currency&#10;&#10;Description automatically generated">
            <a:extLst>
              <a:ext uri="{FF2B5EF4-FFF2-40B4-BE49-F238E27FC236}">
                <a16:creationId xmlns:a16="http://schemas.microsoft.com/office/drawing/2014/main" id="{117E061D-6949-7FAF-A805-8383F6B1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837190"/>
            <a:ext cx="5177790" cy="34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4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202" y="479640"/>
            <a:ext cx="1928622" cy="1024548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/>
              <a:t>System Design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0939" y="4363"/>
                  <a:pt x="2441580" y="8857"/>
                  <a:pt x="2441321" y="13716"/>
                </a:cubicBezTo>
                <a:cubicBezTo>
                  <a:pt x="2169723" y="25934"/>
                  <a:pt x="2045712" y="34568"/>
                  <a:pt x="1830991" y="13716"/>
                </a:cubicBezTo>
                <a:cubicBezTo>
                  <a:pt x="1616270" y="-7136"/>
                  <a:pt x="1505876" y="-623"/>
                  <a:pt x="1269487" y="13716"/>
                </a:cubicBezTo>
                <a:cubicBezTo>
                  <a:pt x="1033098" y="28055"/>
                  <a:pt x="908661" y="36619"/>
                  <a:pt x="707983" y="13716"/>
                </a:cubicBezTo>
                <a:cubicBezTo>
                  <a:pt x="507305" y="-9187"/>
                  <a:pt x="333592" y="16187"/>
                  <a:pt x="0" y="13716"/>
                </a:cubicBezTo>
                <a:cubicBezTo>
                  <a:pt x="-459" y="8317"/>
                  <a:pt x="190" y="2744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507" y="3335"/>
                  <a:pt x="2441322" y="9457"/>
                  <a:pt x="2441321" y="13716"/>
                </a:cubicBezTo>
                <a:cubicBezTo>
                  <a:pt x="2166745" y="24201"/>
                  <a:pt x="2078726" y="10904"/>
                  <a:pt x="1879817" y="13716"/>
                </a:cubicBezTo>
                <a:cubicBezTo>
                  <a:pt x="1680908" y="16528"/>
                  <a:pt x="1548770" y="-8699"/>
                  <a:pt x="1318313" y="13716"/>
                </a:cubicBezTo>
                <a:cubicBezTo>
                  <a:pt x="1087856" y="36131"/>
                  <a:pt x="894613" y="-645"/>
                  <a:pt x="659157" y="13716"/>
                </a:cubicBezTo>
                <a:cubicBezTo>
                  <a:pt x="423701" y="28077"/>
                  <a:pt x="246611" y="29403"/>
                  <a:pt x="0" y="13716"/>
                </a:cubicBezTo>
                <a:cubicBezTo>
                  <a:pt x="-120" y="7867"/>
                  <a:pt x="674" y="3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202" y="3401568"/>
            <a:ext cx="1636014" cy="126187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sz="17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3" name="Picture 2" descr="A diagram of a system&#10;&#10;Description automatically generated">
            <a:extLst>
              <a:ext uri="{FF2B5EF4-FFF2-40B4-BE49-F238E27FC236}">
                <a16:creationId xmlns:a16="http://schemas.microsoft.com/office/drawing/2014/main" id="{A7289989-F68A-02AD-659B-0E3EF8B0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6" y="279696"/>
            <a:ext cx="6716642" cy="45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3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5A73-8F57-6A52-CE67-6F884280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Train Code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49C70-DEB3-DD0E-186B-11BCEB099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093" y="1418534"/>
            <a:ext cx="6055616" cy="3033586"/>
          </a:xfrm>
        </p:spPr>
      </p:pic>
    </p:spTree>
    <p:extLst>
      <p:ext uri="{BB962C8B-B14F-4D97-AF65-F5344CB8AC3E}">
        <p14:creationId xmlns:p14="http://schemas.microsoft.com/office/powerpoint/2010/main" val="361625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8002-B667-B6B6-3B14-7A242473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214B7-0658-8855-85A5-74887404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70" y="1353940"/>
            <a:ext cx="6281854" cy="34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5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6B39-6986-8B0A-8D14-4BE162D5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53C61-504B-4C3D-4972-7EB661A9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29" y="1440212"/>
            <a:ext cx="5486400" cy="32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2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On-screen Show (16:9)</PresentationFormat>
  <Paragraphs>39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Black</vt:lpstr>
      <vt:lpstr>Arial</vt:lpstr>
      <vt:lpstr>Calibri</vt:lpstr>
      <vt:lpstr>Office Theme</vt:lpstr>
      <vt:lpstr>BY: </vt:lpstr>
      <vt:lpstr>Problem Statement </vt:lpstr>
      <vt:lpstr>Objectives</vt:lpstr>
      <vt:lpstr>PowerPoint Presentation</vt:lpstr>
      <vt:lpstr>System Architecture</vt:lpstr>
      <vt:lpstr>System Design</vt:lpstr>
      <vt:lpstr>Model Train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Fronted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2024-11-27T10:30:35Z</dcterms:modified>
</cp:coreProperties>
</file>