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0a94f5b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0a94f5b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416b4a0dd6c76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416b4a0dd6c76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0a94f5b45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0a94f5b45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416b4a0dd6c761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416b4a0dd6c761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0a94f5b4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0a94f5b4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0a94f5b4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0a94f5b4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0a94f5b4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0a94f5b4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0a94f5b45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0a94f5b45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00450"/>
            <a:ext cx="8520600" cy="22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Signature Verification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Meera Wadher -191071076</a:t>
            </a:r>
            <a:endParaRPr>
              <a:solidFill>
                <a:schemeClr val="accent3"/>
              </a:solidFill>
            </a:endParaRPr>
          </a:p>
          <a:p>
            <a:pPr indent="0" lvl="0" marL="0" rtl="0" algn="l">
              <a:spcBef>
                <a:spcPts val="0"/>
              </a:spcBef>
              <a:spcAft>
                <a:spcPts val="0"/>
              </a:spcAft>
              <a:buNone/>
            </a:pPr>
            <a:r>
              <a:rPr lang="en">
                <a:solidFill>
                  <a:schemeClr val="accent3"/>
                </a:solidFill>
              </a:rPr>
              <a:t>Vaishnavi Bhadrashette -191071016</a:t>
            </a:r>
            <a:endParaRPr>
              <a:solidFill>
                <a:schemeClr val="accent3"/>
              </a:solidFill>
            </a:endParaRPr>
          </a:p>
          <a:p>
            <a:pPr indent="0" lvl="0" marL="0" rtl="0" algn="l">
              <a:spcBef>
                <a:spcPts val="0"/>
              </a:spcBef>
              <a:spcAft>
                <a:spcPts val="0"/>
              </a:spcAft>
              <a:buNone/>
            </a:pPr>
            <a:r>
              <a:rPr lang="en">
                <a:solidFill>
                  <a:schemeClr val="accent3"/>
                </a:solidFill>
              </a:rPr>
              <a:t>Gauri Shewale - 191071068</a:t>
            </a:r>
            <a:endParaRPr>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731943" y="645175"/>
            <a:ext cx="7941300" cy="44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Tech stacks used:</a:t>
            </a:r>
            <a:endParaRPr b="1" sz="1900"/>
          </a:p>
          <a:p>
            <a:pPr indent="0" lvl="0" marL="0" rtl="0" algn="l">
              <a:spcBef>
                <a:spcPts val="0"/>
              </a:spcBef>
              <a:spcAft>
                <a:spcPts val="0"/>
              </a:spcAft>
              <a:buNone/>
            </a:pPr>
            <a:r>
              <a:t/>
            </a:r>
            <a:endParaRPr b="1" sz="1900"/>
          </a:p>
          <a:p>
            <a:pPr indent="-349250" lvl="0" marL="457200" rtl="0" algn="l">
              <a:spcBef>
                <a:spcPts val="0"/>
              </a:spcBef>
              <a:spcAft>
                <a:spcPts val="0"/>
              </a:spcAft>
              <a:buSzPts val="1900"/>
              <a:buAutoNum type="arabicParenR"/>
            </a:pPr>
            <a:r>
              <a:rPr b="1" lang="en" sz="1900"/>
              <a:t>Python opencv library for image processing:</a:t>
            </a:r>
            <a:endParaRPr b="1" sz="1900"/>
          </a:p>
          <a:p>
            <a:pPr indent="-349250" lvl="0" marL="457200" rtl="0" algn="l">
              <a:spcBef>
                <a:spcPts val="0"/>
              </a:spcBef>
              <a:spcAft>
                <a:spcPts val="0"/>
              </a:spcAft>
              <a:buSzPts val="1900"/>
              <a:buAutoNum type="arabicParenR"/>
            </a:pPr>
            <a:r>
              <a:rPr b="1" lang="en" sz="1900"/>
              <a:t>Python numpy library:(For computational operation on image.) </a:t>
            </a:r>
            <a:endParaRPr b="1" sz="1900"/>
          </a:p>
          <a:p>
            <a:pPr indent="0" lvl="0" marL="457200" rtl="0" algn="l">
              <a:spcBef>
                <a:spcPts val="0"/>
              </a:spcBef>
              <a:spcAft>
                <a:spcPts val="0"/>
              </a:spcAft>
              <a:buNone/>
            </a:pPr>
            <a:r>
              <a:t/>
            </a:r>
            <a:endParaRPr b="1" sz="1900"/>
          </a:p>
          <a:p>
            <a:pPr indent="0" lvl="0" marL="0" rtl="0" algn="l">
              <a:spcBef>
                <a:spcPts val="0"/>
              </a:spcBef>
              <a:spcAft>
                <a:spcPts val="0"/>
              </a:spcAft>
              <a:buNone/>
            </a:pPr>
            <a:r>
              <a:rPr b="1" lang="en" sz="1900"/>
              <a:t>Algorithm:</a:t>
            </a:r>
            <a:endParaRPr b="1" sz="1900"/>
          </a:p>
          <a:p>
            <a:pPr indent="0" lvl="0" marL="0" rtl="0" algn="l">
              <a:spcBef>
                <a:spcPts val="0"/>
              </a:spcBef>
              <a:spcAft>
                <a:spcPts val="0"/>
              </a:spcAft>
              <a:buNone/>
            </a:pPr>
            <a:r>
              <a:t/>
            </a:r>
            <a:endParaRPr b="1" sz="1900"/>
          </a:p>
          <a:p>
            <a:pPr indent="-349250" lvl="0" marL="457200" rtl="0" algn="l">
              <a:spcBef>
                <a:spcPts val="0"/>
              </a:spcBef>
              <a:spcAft>
                <a:spcPts val="0"/>
              </a:spcAft>
              <a:buSzPts val="1900"/>
              <a:buAutoNum type="arabicParenR"/>
            </a:pPr>
            <a:r>
              <a:rPr b="1" lang="en" sz="1900"/>
              <a:t>Sift algo:(Scale invariant feature transformation)</a:t>
            </a:r>
            <a:endParaRPr b="1" sz="1900"/>
          </a:p>
          <a:p>
            <a:pPr indent="0" lvl="0" marL="457200" rtl="0" algn="l">
              <a:spcBef>
                <a:spcPts val="0"/>
              </a:spcBef>
              <a:spcAft>
                <a:spcPts val="0"/>
              </a:spcAft>
              <a:buNone/>
            </a:pPr>
            <a:r>
              <a:t/>
            </a:r>
            <a:endParaRPr b="1" sz="1900"/>
          </a:p>
          <a:p>
            <a:pPr indent="0" lvl="0" marL="0" rtl="0" algn="l">
              <a:spcBef>
                <a:spcPts val="0"/>
              </a:spcBef>
              <a:spcAft>
                <a:spcPts val="0"/>
              </a:spcAft>
              <a:buNone/>
            </a:pPr>
            <a:r>
              <a:rPr lang="en" sz="1900"/>
              <a:t>Matching features across different images in a common problem in computer vision. When all images are similar in nature (same scale, orientation, etc) simple corner detectors can work. But when you have images of different scales and rotations, you need to use the Scale Invariant Feature Transform.</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838200" y="755028"/>
            <a:ext cx="7467600" cy="389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DD7E6B"/>
                </a:solidFill>
              </a:rPr>
              <a:t>Sift Algorithm</a:t>
            </a:r>
            <a:endParaRPr b="1" sz="1900">
              <a:solidFill>
                <a:srgbClr val="DD7E6B"/>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 major advantage of SIFT features, over edge features or hog features, is that they are not affected by the size or orientation of the image.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700"/>
              <a:t>Basic steps:</a:t>
            </a:r>
            <a:endParaRPr b="1" sz="1700"/>
          </a:p>
          <a:p>
            <a:pPr indent="0" lvl="0" marL="0" rtl="0" algn="l">
              <a:spcBef>
                <a:spcPts val="0"/>
              </a:spcBef>
              <a:spcAft>
                <a:spcPts val="0"/>
              </a:spcAft>
              <a:buNone/>
            </a:pPr>
            <a:r>
              <a:t/>
            </a:r>
            <a:endParaRPr b="1" sz="1700"/>
          </a:p>
          <a:p>
            <a:pPr indent="-330200" lvl="0" marL="457200" rtl="0" algn="l">
              <a:spcBef>
                <a:spcPts val="0"/>
              </a:spcBef>
              <a:spcAft>
                <a:spcPts val="0"/>
              </a:spcAft>
              <a:buSzPts val="1600"/>
              <a:buAutoNum type="arabicParenR"/>
            </a:pPr>
            <a:r>
              <a:rPr lang="en" sz="1600"/>
              <a:t>Constructing a Scale Space: To make sure that features are scale-independent</a:t>
            </a:r>
            <a:endParaRPr sz="1600"/>
          </a:p>
          <a:p>
            <a:pPr indent="-330200" lvl="0" marL="457200" rtl="0" algn="l">
              <a:spcBef>
                <a:spcPts val="0"/>
              </a:spcBef>
              <a:spcAft>
                <a:spcPts val="0"/>
              </a:spcAft>
              <a:buSzPts val="1600"/>
              <a:buAutoNum type="arabicParenR"/>
            </a:pPr>
            <a:r>
              <a:rPr lang="en" sz="1600"/>
              <a:t>Keypoint Localisation: Identifying the suitable features or keypoints</a:t>
            </a:r>
            <a:endParaRPr sz="1600"/>
          </a:p>
          <a:p>
            <a:pPr indent="-330200" lvl="0" marL="457200" rtl="0" algn="l">
              <a:spcBef>
                <a:spcPts val="0"/>
              </a:spcBef>
              <a:spcAft>
                <a:spcPts val="0"/>
              </a:spcAft>
              <a:buSzPts val="1600"/>
              <a:buAutoNum type="arabicParenR"/>
            </a:pPr>
            <a:r>
              <a:rPr lang="en" sz="1600"/>
              <a:t>Orientation Assignment: Ensure the keypoints are rotation invariant</a:t>
            </a:r>
            <a:endParaRPr sz="1600"/>
          </a:p>
          <a:p>
            <a:pPr indent="-330200" lvl="0" marL="457200" rtl="0" algn="l">
              <a:spcBef>
                <a:spcPts val="0"/>
              </a:spcBef>
              <a:spcAft>
                <a:spcPts val="0"/>
              </a:spcAft>
              <a:buSzPts val="1600"/>
              <a:buAutoNum type="arabicParenR"/>
            </a:pPr>
            <a:r>
              <a:rPr lang="en" sz="1600"/>
              <a:t>Keypoint Descriptor: Assign a unique fingerprint to each keypoint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nvSpPr>
        <p:spPr>
          <a:xfrm>
            <a:off x="476850" y="463800"/>
            <a:ext cx="7941300" cy="47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Step 1:</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lang="en" sz="1800"/>
              <a:t>Load the images to be compared. And compare their shape using cv2 functions. Compare the respective channels rgb. Count the difference and make the results according to counts. </a:t>
            </a:r>
            <a:endParaRPr sz="1800"/>
          </a:p>
          <a:p>
            <a:pPr indent="0" lvl="0" marL="0" rtl="0" algn="l">
              <a:spcBef>
                <a:spcPts val="0"/>
              </a:spcBef>
              <a:spcAft>
                <a:spcPts val="0"/>
              </a:spcAft>
              <a:buNone/>
            </a:pPr>
            <a:r>
              <a:rPr lang="en" sz="1800"/>
              <a:t>Sometimes, the images have different shapes, orientation, channels need not to be entirely different. So, this time we check the similarities between the images.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Step 2:</a:t>
            </a:r>
            <a:endParaRPr b="1" sz="1800"/>
          </a:p>
          <a:p>
            <a:pPr indent="0" lvl="0" marL="0" rtl="0" algn="l">
              <a:spcBef>
                <a:spcPts val="0"/>
              </a:spcBef>
              <a:spcAft>
                <a:spcPts val="0"/>
              </a:spcAft>
              <a:buNone/>
            </a:pPr>
            <a:r>
              <a:rPr lang="en" sz="1800"/>
              <a:t> To compare the similarities of two images we use the sift algorithm (scale invariant feature transformation) .  In this, basically , the features of the images are compared like corners, blocks, curves like ellipse, etc. </a:t>
            </a:r>
            <a:endParaRPr sz="1800"/>
          </a:p>
          <a:p>
            <a:pPr indent="0" lvl="0" marL="0" rtl="0" algn="l">
              <a:spcBef>
                <a:spcPts val="0"/>
              </a:spcBef>
              <a:spcAft>
                <a:spcPts val="0"/>
              </a:spcAft>
              <a:buNone/>
            </a:pPr>
            <a:r>
              <a:rPr lang="en" sz="1800"/>
              <a:t>We match the </a:t>
            </a:r>
            <a:r>
              <a:rPr lang="en" sz="1800"/>
              <a:t>key points</a:t>
            </a:r>
            <a:r>
              <a:rPr lang="en" sz="1800"/>
              <a:t> of two images using FLANN. By taking percentage of good points and  key points, you'll get the percentage of similarity. </a:t>
            </a:r>
            <a:endParaRPr sz="1800"/>
          </a:p>
        </p:txBody>
      </p:sp>
      <p:sp>
        <p:nvSpPr>
          <p:cNvPr id="103" name="Google Shape;103;p16"/>
          <p:cNvSpPr txBox="1"/>
          <p:nvPr/>
        </p:nvSpPr>
        <p:spPr>
          <a:xfrm>
            <a:off x="3057175" y="463800"/>
            <a:ext cx="4232400" cy="4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DD7E6B"/>
                </a:solidFill>
                <a:latin typeface="Roboto"/>
                <a:ea typeface="Roboto"/>
                <a:cs typeface="Roboto"/>
                <a:sym typeface="Roboto"/>
              </a:rPr>
              <a:t>Steps in total implementation</a:t>
            </a:r>
            <a:endParaRPr b="1" sz="1800" u="sng">
              <a:solidFill>
                <a:srgbClr val="DD7E6B"/>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7"/>
          <p:cNvPicPr preferRelativeResize="0"/>
          <p:nvPr/>
        </p:nvPicPr>
        <p:blipFill>
          <a:blip r:embed="rId3">
            <a:alphaModFix/>
          </a:blip>
          <a:stretch>
            <a:fillRect/>
          </a:stretch>
        </p:blipFill>
        <p:spPr>
          <a:xfrm>
            <a:off x="490050" y="3022125"/>
            <a:ext cx="6134100" cy="1657350"/>
          </a:xfrm>
          <a:prstGeom prst="rect">
            <a:avLst/>
          </a:prstGeom>
          <a:noFill/>
          <a:ln>
            <a:noFill/>
          </a:ln>
        </p:spPr>
      </p:pic>
      <p:pic>
        <p:nvPicPr>
          <p:cNvPr id="109" name="Google Shape;109;p17"/>
          <p:cNvPicPr preferRelativeResize="0"/>
          <p:nvPr/>
        </p:nvPicPr>
        <p:blipFill>
          <a:blip r:embed="rId4">
            <a:alphaModFix/>
          </a:blip>
          <a:stretch>
            <a:fillRect/>
          </a:stretch>
        </p:blipFill>
        <p:spPr>
          <a:xfrm>
            <a:off x="490050" y="840200"/>
            <a:ext cx="6191250" cy="1666875"/>
          </a:xfrm>
          <a:prstGeom prst="rect">
            <a:avLst/>
          </a:prstGeom>
          <a:noFill/>
          <a:ln>
            <a:noFill/>
          </a:ln>
        </p:spPr>
      </p:pic>
      <p:sp>
        <p:nvSpPr>
          <p:cNvPr id="110" name="Google Shape;110;p17"/>
          <p:cNvSpPr txBox="1"/>
          <p:nvPr/>
        </p:nvSpPr>
        <p:spPr>
          <a:xfrm>
            <a:off x="490050" y="200950"/>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EXAMPLE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152400" y="3727750"/>
            <a:ext cx="8839199" cy="1219672"/>
          </a:xfrm>
          <a:prstGeom prst="rect">
            <a:avLst/>
          </a:prstGeom>
          <a:noFill/>
          <a:ln>
            <a:noFill/>
          </a:ln>
        </p:spPr>
      </p:pic>
      <p:pic>
        <p:nvPicPr>
          <p:cNvPr id="116" name="Google Shape;116;p18"/>
          <p:cNvPicPr preferRelativeResize="0"/>
          <p:nvPr/>
        </p:nvPicPr>
        <p:blipFill>
          <a:blip r:embed="rId4">
            <a:alphaModFix/>
          </a:blip>
          <a:stretch>
            <a:fillRect/>
          </a:stretch>
        </p:blipFill>
        <p:spPr>
          <a:xfrm>
            <a:off x="162425" y="1916797"/>
            <a:ext cx="6124575" cy="1657350"/>
          </a:xfrm>
          <a:prstGeom prst="rect">
            <a:avLst/>
          </a:prstGeom>
          <a:noFill/>
          <a:ln>
            <a:noFill/>
          </a:ln>
        </p:spPr>
      </p:pic>
      <p:pic>
        <p:nvPicPr>
          <p:cNvPr id="117" name="Google Shape;117;p18"/>
          <p:cNvPicPr preferRelativeResize="0"/>
          <p:nvPr/>
        </p:nvPicPr>
        <p:blipFill>
          <a:blip r:embed="rId5">
            <a:alphaModFix/>
          </a:blip>
          <a:stretch>
            <a:fillRect/>
          </a:stretch>
        </p:blipFill>
        <p:spPr>
          <a:xfrm>
            <a:off x="152388" y="106297"/>
            <a:ext cx="6144649" cy="16568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742300" y="1609375"/>
            <a:ext cx="7338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chemeClr val="dk1"/>
                </a:solidFill>
                <a:latin typeface="Lato"/>
                <a:ea typeface="Lato"/>
                <a:cs typeface="Lato"/>
                <a:sym typeface="Lato"/>
              </a:rPr>
              <a:t>Let’s have a look at implementation!</a:t>
            </a:r>
            <a:endParaRPr sz="31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1607350" y="1746925"/>
            <a:ext cx="6027600" cy="23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C9DAF8"/>
                </a:solidFill>
                <a:latin typeface="Lato"/>
                <a:ea typeface="Lato"/>
                <a:cs typeface="Lato"/>
                <a:sym typeface="Lato"/>
              </a:rPr>
              <a:t>      THANK YOU!</a:t>
            </a:r>
            <a:endParaRPr sz="4800">
              <a:solidFill>
                <a:srgbClr val="C9DAF8"/>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