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6" r:id="rId5"/>
    <p:sldId id="258" r:id="rId6"/>
    <p:sldId id="259" r:id="rId7"/>
    <p:sldId id="268" r:id="rId8"/>
    <p:sldId id="260" r:id="rId9"/>
    <p:sldId id="265" r:id="rId10"/>
    <p:sldId id="269" r:id="rId11"/>
    <p:sldId id="270" r:id="rId12"/>
    <p:sldId id="261" r:id="rId13"/>
    <p:sldId id="262" r:id="rId14"/>
    <p:sldId id="26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E5E77-4F51-0A00-427B-9B9FBE9DC5D4}" v="1" dt="2025-02-05T07:08:59.609"/>
    <p1510:client id="{3C400CE0-1F75-3FDB-C47E-6620B4FEE653}" v="1" dt="2025-02-05T11:57:35.839"/>
    <p1510:client id="{4422C316-3AAD-D943-3808-AA9C34A74638}" v="17" dt="2025-02-05T11:51:48.583"/>
    <p1510:client id="{472D6569-A057-DE48-7E03-3624D6AD3E17}" v="925" dt="2025-02-04T19:20:28.591"/>
    <p1510:client id="{75705EF4-89ED-321F-C222-7D15FFD4D795}" v="20" dt="2025-02-06T05:56:29.622"/>
    <p1510:client id="{7721F26D-D05B-54FF-076C-BAA22A2063A3}" v="1" dt="2025-02-05T14:26:53.955"/>
    <p1510:client id="{8AA74A45-4B3F-518B-2106-AC263FBCBD81}" v="348" dt="2025-02-04T16:39:36.180"/>
    <p1510:client id="{9E2F2203-20B1-F096-B6FA-CF545BD68E81}" v="1662" dt="2025-02-05T06:40:04.373"/>
    <p1510:client id="{A3ED2EC9-3394-6257-C610-FDB82B348875}" v="22" dt="2025-02-05T14:51:19.908"/>
    <p1510:client id="{FB60524B-EE01-9714-4CAA-5E5E97E7A10A}" v="166" dt="2025-02-04T21:00:00.737"/>
    <p1510:client id="{FCB7F56B-D824-D7B5-7B8C-9823A0909723}" v="57" dt="2025-02-05T15:00:47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F1B81C-D2E3-4955-BB3D-4AA4FF527A39}" type="doc">
      <dgm:prSet loTypeId="urn:microsoft.com/office/officeart/2005/8/layout/vList2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C5E0699-42C7-4941-8AE5-23D91DF23C09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provides</a:t>
          </a:r>
          <a:r>
            <a:rPr lang="en-US"/>
            <a:t> real-world data for training and evaluating the object detection model</a:t>
          </a:r>
          <a:r>
            <a:rPr lang="en-US">
              <a:latin typeface="Calibri Light" panose="020F0302020204030204"/>
            </a:rPr>
            <a:t>.</a:t>
          </a:r>
          <a:endParaRPr lang="en-US"/>
        </a:p>
      </dgm:t>
    </dgm:pt>
    <dgm:pt modelId="{46BAAB70-DD91-402D-8693-3C24C6F2A905}" type="parTrans" cxnId="{834950A4-3628-4434-93BD-D18CC58CCE44}">
      <dgm:prSet/>
      <dgm:spPr/>
      <dgm:t>
        <a:bodyPr/>
        <a:lstStyle/>
        <a:p>
          <a:endParaRPr lang="en-US"/>
        </a:p>
      </dgm:t>
    </dgm:pt>
    <dgm:pt modelId="{EFAF1EE1-9227-499A-BCD3-892C6F3FA7DD}" type="sibTrans" cxnId="{834950A4-3628-4434-93BD-D18CC58CCE44}">
      <dgm:prSet/>
      <dgm:spPr/>
      <dgm:t>
        <a:bodyPr/>
        <a:lstStyle/>
        <a:p>
          <a:endParaRPr lang="en-US"/>
        </a:p>
      </dgm:t>
    </dgm:pt>
    <dgm:pt modelId="{45ED09E8-C964-48EC-8267-188B36EB2095}">
      <dgm:prSet phldrT="[Text]" phldr="0"/>
      <dgm:spPr/>
      <dgm:t>
        <a:bodyPr/>
        <a:lstStyle/>
        <a:p>
          <a:pPr rtl="0"/>
          <a:r>
            <a:rPr lang="en-US"/>
            <a:t> helps train the model to accurately detect vehicles, pedestrians,</a:t>
          </a:r>
          <a:r>
            <a:rPr lang="en-US">
              <a:latin typeface="Calibri Light" panose="020F0302020204030204"/>
            </a:rPr>
            <a:t> </a:t>
          </a:r>
          <a:r>
            <a:rPr lang="en-US"/>
            <a:t>other objects critical to understanding traffic dynamics</a:t>
          </a:r>
        </a:p>
      </dgm:t>
    </dgm:pt>
    <dgm:pt modelId="{F4051B5F-B197-419D-BAF7-D4F1EB9A7875}" type="parTrans" cxnId="{A6DFEAFD-6658-4B52-9C4D-5F9A8B7B4365}">
      <dgm:prSet/>
      <dgm:spPr/>
      <dgm:t>
        <a:bodyPr/>
        <a:lstStyle/>
        <a:p>
          <a:endParaRPr lang="en-US"/>
        </a:p>
      </dgm:t>
    </dgm:pt>
    <dgm:pt modelId="{30736306-201A-4B04-BB50-413E2611445F}" type="sibTrans" cxnId="{A6DFEAFD-6658-4B52-9C4D-5F9A8B7B4365}">
      <dgm:prSet/>
      <dgm:spPr/>
      <dgm:t>
        <a:bodyPr/>
        <a:lstStyle/>
        <a:p>
          <a:endParaRPr lang="en-US"/>
        </a:p>
      </dgm:t>
    </dgm:pt>
    <dgm:pt modelId="{823410A1-B472-4BD8-8F12-89043183DC82}">
      <dgm:prSet phldrT="[Text]" phldr="0"/>
      <dgm:spPr/>
      <dgm:t>
        <a:bodyPr/>
        <a:lstStyle/>
        <a:p>
          <a:pPr rtl="0"/>
          <a:r>
            <a:rPr lang="en-US"/>
            <a:t>provides labeled data (bounding boxes) to teach the model how to locate and identify objects in images.</a:t>
          </a:r>
        </a:p>
      </dgm:t>
    </dgm:pt>
    <dgm:pt modelId="{1159C975-23CE-4FDE-8571-AD07C168D904}" type="parTrans" cxnId="{DD56B13B-29B0-47D6-BEBE-6C927BDE8093}">
      <dgm:prSet/>
      <dgm:spPr/>
      <dgm:t>
        <a:bodyPr/>
        <a:lstStyle/>
        <a:p>
          <a:endParaRPr lang="en-US"/>
        </a:p>
      </dgm:t>
    </dgm:pt>
    <dgm:pt modelId="{A8784FBB-29B4-4906-BAAA-62F641E657DB}" type="sibTrans" cxnId="{DD56B13B-29B0-47D6-BEBE-6C927BDE8093}">
      <dgm:prSet/>
      <dgm:spPr/>
      <dgm:t>
        <a:bodyPr/>
        <a:lstStyle/>
        <a:p>
          <a:endParaRPr lang="en-US"/>
        </a:p>
      </dgm:t>
    </dgm:pt>
    <dgm:pt modelId="{EE3AF241-CE1A-45D4-9D2E-80138854F6EF}">
      <dgm:prSet phldrT="[Text]" phldr="0"/>
      <dgm:spPr/>
      <dgm:t>
        <a:bodyPr/>
        <a:lstStyle/>
        <a:p>
          <a:pPr rtl="0"/>
          <a:r>
            <a:rPr lang="en-US"/>
            <a:t>improve the generalization ability of the model, reducing false positives/negatives.</a:t>
          </a:r>
        </a:p>
      </dgm:t>
    </dgm:pt>
    <dgm:pt modelId="{D709A197-1657-4CA6-81FC-CF1DE8190033}" type="parTrans" cxnId="{3A5212F2-A8BA-468D-9EBF-111F3075B809}">
      <dgm:prSet/>
      <dgm:spPr/>
      <dgm:t>
        <a:bodyPr/>
        <a:lstStyle/>
        <a:p>
          <a:endParaRPr lang="en-US"/>
        </a:p>
      </dgm:t>
    </dgm:pt>
    <dgm:pt modelId="{7995DBA6-ED6A-405C-A436-6EB448BF1F6F}" type="sibTrans" cxnId="{3A5212F2-A8BA-468D-9EBF-111F3075B809}">
      <dgm:prSet/>
      <dgm:spPr/>
      <dgm:t>
        <a:bodyPr/>
        <a:lstStyle/>
        <a:p>
          <a:endParaRPr lang="en-US"/>
        </a:p>
      </dgm:t>
    </dgm:pt>
    <dgm:pt modelId="{622C16AE-2662-4A59-B7E6-F235D3740639}">
      <dgm:prSet phldr="0"/>
      <dgm:spPr/>
      <dgm:t>
        <a:bodyPr/>
        <a:lstStyle/>
        <a:p>
          <a:pPr rtl="0"/>
          <a:r>
            <a:rPr lang="en-US"/>
            <a:t>datasets often come with benchmark models, helping evaluate accuracy, precision, recall effectively.</a:t>
          </a:r>
          <a:r>
            <a:rPr lang="en-US">
              <a:latin typeface="Calibri Light" panose="020F0302020204030204"/>
            </a:rPr>
            <a:t> </a:t>
          </a:r>
        </a:p>
      </dgm:t>
    </dgm:pt>
    <dgm:pt modelId="{EC07195D-6B29-49D1-8159-DB18F7517770}" type="parTrans" cxnId="{EE9D8459-6BBC-49E9-A083-E80DFBFFF5B2}">
      <dgm:prSet/>
      <dgm:spPr/>
    </dgm:pt>
    <dgm:pt modelId="{E1D58B83-10D9-4714-8F27-E05F2D2CD25F}" type="sibTrans" cxnId="{EE9D8459-6BBC-49E9-A083-E80DFBFFF5B2}">
      <dgm:prSet/>
      <dgm:spPr/>
    </dgm:pt>
    <dgm:pt modelId="{6615CC35-A5C4-4759-A2BE-D1E31CF70510}" type="pres">
      <dgm:prSet presAssocID="{59F1B81C-D2E3-4955-BB3D-4AA4FF527A39}" presName="linear" presStyleCnt="0">
        <dgm:presLayoutVars>
          <dgm:animLvl val="lvl"/>
          <dgm:resizeHandles val="exact"/>
        </dgm:presLayoutVars>
      </dgm:prSet>
      <dgm:spPr/>
    </dgm:pt>
    <dgm:pt modelId="{1E73517E-6687-488A-B122-DD3B90719B20}" type="pres">
      <dgm:prSet presAssocID="{8C5E0699-42C7-4941-8AE5-23D91DF23C0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82F1605-9570-4655-B738-3E8C4BA6DE57}" type="pres">
      <dgm:prSet presAssocID="{8C5E0699-42C7-4941-8AE5-23D91DF23C09}" presName="childText" presStyleLbl="revTx" presStyleIdx="0" presStyleCnt="2">
        <dgm:presLayoutVars>
          <dgm:bulletEnabled val="1"/>
        </dgm:presLayoutVars>
      </dgm:prSet>
      <dgm:spPr/>
    </dgm:pt>
    <dgm:pt modelId="{71BE7250-DABC-4BBC-94D7-1C7C75B410C6}" type="pres">
      <dgm:prSet presAssocID="{823410A1-B472-4BD8-8F12-89043183DC8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63FF700-0845-49BA-8CC9-D1CCDAA3A4F3}" type="pres">
      <dgm:prSet presAssocID="{823410A1-B472-4BD8-8F12-89043183DC82}" presName="childText" presStyleLbl="revTx" presStyleIdx="1" presStyleCnt="2">
        <dgm:presLayoutVars>
          <dgm:bulletEnabled val="1"/>
        </dgm:presLayoutVars>
      </dgm:prSet>
      <dgm:spPr/>
    </dgm:pt>
    <dgm:pt modelId="{3BFF2936-8F38-48C0-A41D-35C7D8586849}" type="pres">
      <dgm:prSet presAssocID="{622C16AE-2662-4A59-B7E6-F235D374063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D56B13B-29B0-47D6-BEBE-6C927BDE8093}" srcId="{59F1B81C-D2E3-4955-BB3D-4AA4FF527A39}" destId="{823410A1-B472-4BD8-8F12-89043183DC82}" srcOrd="1" destOrd="0" parTransId="{1159C975-23CE-4FDE-8571-AD07C168D904}" sibTransId="{A8784FBB-29B4-4906-BAAA-62F641E657DB}"/>
    <dgm:cxn modelId="{54E10B40-BF88-4466-9F98-2797B097CC62}" type="presOf" srcId="{823410A1-B472-4BD8-8F12-89043183DC82}" destId="{71BE7250-DABC-4BBC-94D7-1C7C75B410C6}" srcOrd="0" destOrd="0" presId="urn:microsoft.com/office/officeart/2005/8/layout/vList2"/>
    <dgm:cxn modelId="{B5259378-8392-4986-9843-F20C068E52F1}" type="presOf" srcId="{8C5E0699-42C7-4941-8AE5-23D91DF23C09}" destId="{1E73517E-6687-488A-B122-DD3B90719B20}" srcOrd="0" destOrd="0" presId="urn:microsoft.com/office/officeart/2005/8/layout/vList2"/>
    <dgm:cxn modelId="{EE9D8459-6BBC-49E9-A083-E80DFBFFF5B2}" srcId="{59F1B81C-D2E3-4955-BB3D-4AA4FF527A39}" destId="{622C16AE-2662-4A59-B7E6-F235D3740639}" srcOrd="2" destOrd="0" parTransId="{EC07195D-6B29-49D1-8159-DB18F7517770}" sibTransId="{E1D58B83-10D9-4714-8F27-E05F2D2CD25F}"/>
    <dgm:cxn modelId="{B5409691-6969-4FD7-BDC6-BCE1A43854E2}" type="presOf" srcId="{59F1B81C-D2E3-4955-BB3D-4AA4FF527A39}" destId="{6615CC35-A5C4-4759-A2BE-D1E31CF70510}" srcOrd="0" destOrd="0" presId="urn:microsoft.com/office/officeart/2005/8/layout/vList2"/>
    <dgm:cxn modelId="{834950A4-3628-4434-93BD-D18CC58CCE44}" srcId="{59F1B81C-D2E3-4955-BB3D-4AA4FF527A39}" destId="{8C5E0699-42C7-4941-8AE5-23D91DF23C09}" srcOrd="0" destOrd="0" parTransId="{46BAAB70-DD91-402D-8693-3C24C6F2A905}" sibTransId="{EFAF1EE1-9227-499A-BCD3-892C6F3FA7DD}"/>
    <dgm:cxn modelId="{11A375A8-8FAC-4FC9-969D-F9387040F122}" type="presOf" srcId="{EE3AF241-CE1A-45D4-9D2E-80138854F6EF}" destId="{A63FF700-0845-49BA-8CC9-D1CCDAA3A4F3}" srcOrd="0" destOrd="0" presId="urn:microsoft.com/office/officeart/2005/8/layout/vList2"/>
    <dgm:cxn modelId="{8D284CBA-E68A-4170-B628-95C23E7164FD}" type="presOf" srcId="{45ED09E8-C964-48EC-8267-188B36EB2095}" destId="{182F1605-9570-4655-B738-3E8C4BA6DE57}" srcOrd="0" destOrd="0" presId="urn:microsoft.com/office/officeart/2005/8/layout/vList2"/>
    <dgm:cxn modelId="{3A5212F2-A8BA-468D-9EBF-111F3075B809}" srcId="{823410A1-B472-4BD8-8F12-89043183DC82}" destId="{EE3AF241-CE1A-45D4-9D2E-80138854F6EF}" srcOrd="0" destOrd="0" parTransId="{D709A197-1657-4CA6-81FC-CF1DE8190033}" sibTransId="{7995DBA6-ED6A-405C-A436-6EB448BF1F6F}"/>
    <dgm:cxn modelId="{90C6EFF8-FE97-40B1-8C6B-9F011230535F}" type="presOf" srcId="{622C16AE-2662-4A59-B7E6-F235D3740639}" destId="{3BFF2936-8F38-48C0-A41D-35C7D8586849}" srcOrd="0" destOrd="0" presId="urn:microsoft.com/office/officeart/2005/8/layout/vList2"/>
    <dgm:cxn modelId="{A6DFEAFD-6658-4B52-9C4D-5F9A8B7B4365}" srcId="{8C5E0699-42C7-4941-8AE5-23D91DF23C09}" destId="{45ED09E8-C964-48EC-8267-188B36EB2095}" srcOrd="0" destOrd="0" parTransId="{F4051B5F-B197-419D-BAF7-D4F1EB9A7875}" sibTransId="{30736306-201A-4B04-BB50-413E2611445F}"/>
    <dgm:cxn modelId="{D40E7E03-AF9D-4019-90D7-47FCCE49CAB6}" type="presParOf" srcId="{6615CC35-A5C4-4759-A2BE-D1E31CF70510}" destId="{1E73517E-6687-488A-B122-DD3B90719B20}" srcOrd="0" destOrd="0" presId="urn:microsoft.com/office/officeart/2005/8/layout/vList2"/>
    <dgm:cxn modelId="{3C418C14-D0B4-4FCA-9F94-C7948DDAA4D3}" type="presParOf" srcId="{6615CC35-A5C4-4759-A2BE-D1E31CF70510}" destId="{182F1605-9570-4655-B738-3E8C4BA6DE57}" srcOrd="1" destOrd="0" presId="urn:microsoft.com/office/officeart/2005/8/layout/vList2"/>
    <dgm:cxn modelId="{F6F71E3C-0B56-4FFC-9022-B3CADF000AF4}" type="presParOf" srcId="{6615CC35-A5C4-4759-A2BE-D1E31CF70510}" destId="{71BE7250-DABC-4BBC-94D7-1C7C75B410C6}" srcOrd="2" destOrd="0" presId="urn:microsoft.com/office/officeart/2005/8/layout/vList2"/>
    <dgm:cxn modelId="{BBB2792D-17F6-4FB2-8065-E6450632AB4A}" type="presParOf" srcId="{6615CC35-A5C4-4759-A2BE-D1E31CF70510}" destId="{A63FF700-0845-49BA-8CC9-D1CCDAA3A4F3}" srcOrd="3" destOrd="0" presId="urn:microsoft.com/office/officeart/2005/8/layout/vList2"/>
    <dgm:cxn modelId="{634B090A-CE8F-4ABE-918F-78E059AC3E21}" type="presParOf" srcId="{6615CC35-A5C4-4759-A2BE-D1E31CF70510}" destId="{3BFF2936-8F38-48C0-A41D-35C7D858684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8A9C5F-EB29-4648-8630-A1E82AD99B5C}" type="doc">
      <dgm:prSet loTypeId="urn:microsoft.com/office/officeart/2016/7/layout/AccentHomeChevronProcess" loCatId="timeline" qsTypeId="urn:microsoft.com/office/officeart/2005/8/quickstyle/simple5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25C20DA1-79DB-4B1D-AC10-552DA16BA761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JAN 3RD WEEK</a:t>
          </a:r>
          <a:endParaRPr lang="en-US"/>
        </a:p>
      </dgm:t>
    </dgm:pt>
    <dgm:pt modelId="{AF3EBE00-D597-44BA-A52B-7CB38565E304}" type="parTrans" cxnId="{6C6AA5AC-2852-4922-AF1E-914AB846068A}">
      <dgm:prSet/>
      <dgm:spPr/>
      <dgm:t>
        <a:bodyPr/>
        <a:lstStyle/>
        <a:p>
          <a:endParaRPr lang="en-US"/>
        </a:p>
      </dgm:t>
    </dgm:pt>
    <dgm:pt modelId="{74F9D1DA-B371-485A-B9EB-6D4A5991F05F}" type="sibTrans" cxnId="{6C6AA5AC-2852-4922-AF1E-914AB846068A}">
      <dgm:prSet/>
      <dgm:spPr/>
      <dgm:t>
        <a:bodyPr/>
        <a:lstStyle/>
        <a:p>
          <a:endParaRPr lang="en-US"/>
        </a:p>
      </dgm:t>
    </dgm:pt>
    <dgm:pt modelId="{F06CC0E5-FC27-49D4-9867-633A3D7AADF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SELECTION OF DATA SET</a:t>
          </a:r>
          <a:endParaRPr lang="en-US"/>
        </a:p>
      </dgm:t>
    </dgm:pt>
    <dgm:pt modelId="{D0B46C0A-A6DB-4F6D-BB2C-68FB64F30C1D}" type="parTrans" cxnId="{37F18ED3-8FF0-4651-BE59-5AD73DFE957D}">
      <dgm:prSet/>
      <dgm:spPr/>
      <dgm:t>
        <a:bodyPr/>
        <a:lstStyle/>
        <a:p>
          <a:endParaRPr lang="en-US"/>
        </a:p>
      </dgm:t>
    </dgm:pt>
    <dgm:pt modelId="{91980868-A752-44C8-8339-8DFFFA71A5AC}" type="sibTrans" cxnId="{37F18ED3-8FF0-4651-BE59-5AD73DFE957D}">
      <dgm:prSet/>
      <dgm:spPr/>
      <dgm:t>
        <a:bodyPr/>
        <a:lstStyle/>
        <a:p>
          <a:endParaRPr lang="en-US"/>
        </a:p>
      </dgm:t>
    </dgm:pt>
    <dgm:pt modelId="{AD628AEF-EAD4-4478-9029-F29C10A0F9AE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JAN 4TH WEEK</a:t>
          </a:r>
          <a:endParaRPr lang="en-US"/>
        </a:p>
      </dgm:t>
    </dgm:pt>
    <dgm:pt modelId="{07EC4DE8-D385-46F0-BC9E-3D16D598A1AA}" type="parTrans" cxnId="{F550B3EF-CD3D-4B56-A39B-6E0C38682533}">
      <dgm:prSet/>
      <dgm:spPr/>
      <dgm:t>
        <a:bodyPr/>
        <a:lstStyle/>
        <a:p>
          <a:endParaRPr lang="en-US"/>
        </a:p>
      </dgm:t>
    </dgm:pt>
    <dgm:pt modelId="{10E9CD07-1AEF-4674-8BEB-A6FC457B19F7}" type="sibTrans" cxnId="{F550B3EF-CD3D-4B56-A39B-6E0C38682533}">
      <dgm:prSet/>
      <dgm:spPr/>
      <dgm:t>
        <a:bodyPr/>
        <a:lstStyle/>
        <a:p>
          <a:endParaRPr lang="en-US"/>
        </a:p>
      </dgm:t>
    </dgm:pt>
    <dgm:pt modelId="{F6BF2820-D8DB-4CC7-BAE2-75FBD29C3149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SPLITTING THE DATASET FOR TRAINING AND TESTING</a:t>
          </a:r>
          <a:endParaRPr lang="en-US"/>
        </a:p>
      </dgm:t>
    </dgm:pt>
    <dgm:pt modelId="{CD67EC20-01ED-40B6-AC87-EDA75A8DF6FB}" type="parTrans" cxnId="{266A9CC0-7CCE-4287-AF49-08F136CF7A2D}">
      <dgm:prSet/>
      <dgm:spPr/>
      <dgm:t>
        <a:bodyPr/>
        <a:lstStyle/>
        <a:p>
          <a:endParaRPr lang="en-US"/>
        </a:p>
      </dgm:t>
    </dgm:pt>
    <dgm:pt modelId="{FFFB95D6-0334-447C-9269-D3312E8D9033}" type="sibTrans" cxnId="{266A9CC0-7CCE-4287-AF49-08F136CF7A2D}">
      <dgm:prSet/>
      <dgm:spPr/>
      <dgm:t>
        <a:bodyPr/>
        <a:lstStyle/>
        <a:p>
          <a:endParaRPr lang="en-US"/>
        </a:p>
      </dgm:t>
    </dgm:pt>
    <dgm:pt modelId="{CC218FC1-54A4-47D3-B075-C1CCBE898C62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FEB 1ST &amp; 2ND  WEEK </a:t>
          </a:r>
          <a:endParaRPr lang="en-US"/>
        </a:p>
      </dgm:t>
    </dgm:pt>
    <dgm:pt modelId="{E2D5FFD8-4DC3-48D9-9AD1-A50A58908701}" type="parTrans" cxnId="{56DA9F1A-5386-490B-9CF6-BDB91C6F5657}">
      <dgm:prSet/>
      <dgm:spPr/>
      <dgm:t>
        <a:bodyPr/>
        <a:lstStyle/>
        <a:p>
          <a:endParaRPr lang="en-US"/>
        </a:p>
      </dgm:t>
    </dgm:pt>
    <dgm:pt modelId="{7F749362-5013-4646-B159-6950DC02ED35}" type="sibTrans" cxnId="{56DA9F1A-5386-490B-9CF6-BDB91C6F5657}">
      <dgm:prSet/>
      <dgm:spPr/>
      <dgm:t>
        <a:bodyPr/>
        <a:lstStyle/>
        <a:p>
          <a:endParaRPr lang="en-US"/>
        </a:p>
      </dgm:t>
    </dgm:pt>
    <dgm:pt modelId="{22C5A29D-04DE-4837-B6AA-7F925D17A5EC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MODEL SELECTION FOR TRAINING</a:t>
          </a:r>
          <a:endParaRPr lang="en-US"/>
        </a:p>
      </dgm:t>
    </dgm:pt>
    <dgm:pt modelId="{42C8E37B-0FFF-4720-97A3-89BA92089A33}" type="parTrans" cxnId="{0305CCBF-6DFF-4F27-8597-5FE7F49B9BBD}">
      <dgm:prSet/>
      <dgm:spPr/>
      <dgm:t>
        <a:bodyPr/>
        <a:lstStyle/>
        <a:p>
          <a:endParaRPr lang="en-US"/>
        </a:p>
      </dgm:t>
    </dgm:pt>
    <dgm:pt modelId="{76F09B91-019E-45FA-9D1C-1C0F0859A7E0}" type="sibTrans" cxnId="{0305CCBF-6DFF-4F27-8597-5FE7F49B9BBD}">
      <dgm:prSet/>
      <dgm:spPr/>
      <dgm:t>
        <a:bodyPr/>
        <a:lstStyle/>
        <a:p>
          <a:endParaRPr lang="en-US"/>
        </a:p>
      </dgm:t>
    </dgm:pt>
    <dgm:pt modelId="{35726914-5A72-460B-8A71-CB473654F262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FEB 3RD &amp; 4TH WEEK</a:t>
          </a:r>
        </a:p>
      </dgm:t>
    </dgm:pt>
    <dgm:pt modelId="{BB569664-DB9B-47A0-ADAC-3EF75D2CB7B0}" type="parTrans" cxnId="{706D0CE7-275A-46E8-AD37-F7CC1DA2599F}">
      <dgm:prSet/>
      <dgm:spPr/>
    </dgm:pt>
    <dgm:pt modelId="{331A9933-0F7E-48AE-A6E1-199785A0C676}" type="sibTrans" cxnId="{706D0CE7-275A-46E8-AD37-F7CC1DA2599F}">
      <dgm:prSet/>
      <dgm:spPr/>
    </dgm:pt>
    <dgm:pt modelId="{2F7330CB-3287-4877-8652-69504A940A36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TRAINING THE MODEL</a:t>
          </a:r>
        </a:p>
      </dgm:t>
    </dgm:pt>
    <dgm:pt modelId="{3B3EBEEB-ACF4-4F85-80A5-FFED3366A16A}" type="parTrans" cxnId="{CCB74A52-B055-408C-948E-62DFE6AF6B66}">
      <dgm:prSet/>
      <dgm:spPr/>
    </dgm:pt>
    <dgm:pt modelId="{6F705159-3416-4B7E-857B-9249C4F00531}" type="sibTrans" cxnId="{CCB74A52-B055-408C-948E-62DFE6AF6B66}">
      <dgm:prSet/>
      <dgm:spPr/>
    </dgm:pt>
    <dgm:pt modelId="{E9C33A22-FB61-41AB-8284-C855D357E4BE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MARCH 1ST &amp; 2ND WEEK</a:t>
          </a:r>
        </a:p>
      </dgm:t>
    </dgm:pt>
    <dgm:pt modelId="{A8207EEA-24B5-4D1C-9451-D679DB5ED9E1}" type="parTrans" cxnId="{9F43AC29-EDA0-4579-86EB-98867BBCEBF8}">
      <dgm:prSet/>
      <dgm:spPr/>
    </dgm:pt>
    <dgm:pt modelId="{12E3BEF3-100F-4441-A5B8-2833464153CB}" type="sibTrans" cxnId="{9F43AC29-EDA0-4579-86EB-98867BBCEBF8}">
      <dgm:prSet/>
      <dgm:spPr/>
    </dgm:pt>
    <dgm:pt modelId="{C1817B1A-3921-4A62-8064-7A9AF7CEE4EE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MODEL EVALUATION</a:t>
          </a:r>
        </a:p>
      </dgm:t>
    </dgm:pt>
    <dgm:pt modelId="{6E00F3E0-FDA3-489D-858B-64E3412EF074}" type="parTrans" cxnId="{F0590152-452F-4CCD-B02A-D977A6734EE3}">
      <dgm:prSet/>
      <dgm:spPr/>
    </dgm:pt>
    <dgm:pt modelId="{07B8F819-4A2E-4316-8659-F844B030F3C3}" type="sibTrans" cxnId="{F0590152-452F-4CCD-B02A-D977A6734EE3}">
      <dgm:prSet/>
      <dgm:spPr/>
    </dgm:pt>
    <dgm:pt modelId="{A4E0D5AB-EA45-4ABE-9D2B-88B6D44FB172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MARCH 3RD WEEK</a:t>
          </a:r>
        </a:p>
      </dgm:t>
    </dgm:pt>
    <dgm:pt modelId="{0E960ADE-66C9-4196-8C9A-4FAFC60637B9}" type="parTrans" cxnId="{CD797513-6342-4E39-B686-989BEC079C3A}">
      <dgm:prSet/>
      <dgm:spPr/>
    </dgm:pt>
    <dgm:pt modelId="{2295BFFC-9C01-4BE3-837A-48C84537D340}" type="sibTrans" cxnId="{CD797513-6342-4E39-B686-989BEC079C3A}">
      <dgm:prSet/>
      <dgm:spPr/>
    </dgm:pt>
    <dgm:pt modelId="{FD477E94-935C-49F7-B8E3-CA65197F23D7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WRITING PAPER IN LATEX ENVORONMENT</a:t>
          </a:r>
          <a:endParaRPr lang="en-US"/>
        </a:p>
      </dgm:t>
    </dgm:pt>
    <dgm:pt modelId="{501BA2C1-6B07-4431-8ECA-6A2E62B7EB86}" type="parTrans" cxnId="{8D13F442-0EEE-4042-B6E5-70E79C874C45}">
      <dgm:prSet/>
      <dgm:spPr/>
    </dgm:pt>
    <dgm:pt modelId="{AD53B59D-BDD3-484C-9927-79417030612B}" type="sibTrans" cxnId="{8D13F442-0EEE-4042-B6E5-70E79C874C45}">
      <dgm:prSet/>
      <dgm:spPr/>
    </dgm:pt>
    <dgm:pt modelId="{A1476069-DCF3-46EB-91C1-C1ED1A830F13}" type="pres">
      <dgm:prSet presAssocID="{0B8A9C5F-EB29-4648-8630-A1E82AD99B5C}" presName="Name0" presStyleCnt="0">
        <dgm:presLayoutVars>
          <dgm:animLvl val="lvl"/>
          <dgm:resizeHandles val="exact"/>
        </dgm:presLayoutVars>
      </dgm:prSet>
      <dgm:spPr/>
    </dgm:pt>
    <dgm:pt modelId="{0046B8A2-8E40-40BD-A95A-835FAC28311D}" type="pres">
      <dgm:prSet presAssocID="{25C20DA1-79DB-4B1D-AC10-552DA16BA761}" presName="composite" presStyleCnt="0"/>
      <dgm:spPr/>
    </dgm:pt>
    <dgm:pt modelId="{B1F09E4E-09D7-4D55-A37E-A457253ABC9A}" type="pres">
      <dgm:prSet presAssocID="{25C20DA1-79DB-4B1D-AC10-552DA16BA761}" presName="L" presStyleLbl="solidFgAcc1" presStyleIdx="0" presStyleCnt="6">
        <dgm:presLayoutVars>
          <dgm:chMax val="0"/>
          <dgm:chPref val="0"/>
        </dgm:presLayoutVars>
      </dgm:prSet>
      <dgm:spPr/>
    </dgm:pt>
    <dgm:pt modelId="{ED6936AC-230B-4F71-B5E1-0FD6F6610678}" type="pres">
      <dgm:prSet presAssocID="{25C20DA1-79DB-4B1D-AC10-552DA16BA761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698B7E3A-E279-44B2-9EF8-0C78EACCD365}" type="pres">
      <dgm:prSet presAssocID="{25C20DA1-79DB-4B1D-AC10-552DA16BA761}" presName="desTx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B2E0B9DE-66DC-4389-B937-E26777D9160B}" type="pres">
      <dgm:prSet presAssocID="{25C20DA1-79DB-4B1D-AC10-552DA16BA761}" presName="EmptyPlaceHolder" presStyleCnt="0"/>
      <dgm:spPr/>
    </dgm:pt>
    <dgm:pt modelId="{79180A7D-60D0-4982-8337-33DDECFF9F9F}" type="pres">
      <dgm:prSet presAssocID="{74F9D1DA-B371-485A-B9EB-6D4A5991F05F}" presName="space" presStyleCnt="0"/>
      <dgm:spPr/>
    </dgm:pt>
    <dgm:pt modelId="{680F8175-F808-4206-9B2A-3C671BEAC7B1}" type="pres">
      <dgm:prSet presAssocID="{AD628AEF-EAD4-4478-9029-F29C10A0F9AE}" presName="composite" presStyleCnt="0"/>
      <dgm:spPr/>
    </dgm:pt>
    <dgm:pt modelId="{09CB8A0D-7917-4F75-A040-A0D5A2BE67B3}" type="pres">
      <dgm:prSet presAssocID="{AD628AEF-EAD4-4478-9029-F29C10A0F9AE}" presName="L" presStyleLbl="solidFgAcc1" presStyleIdx="1" presStyleCnt="6">
        <dgm:presLayoutVars>
          <dgm:chMax val="0"/>
          <dgm:chPref val="0"/>
        </dgm:presLayoutVars>
      </dgm:prSet>
      <dgm:spPr/>
    </dgm:pt>
    <dgm:pt modelId="{B57A197A-46BF-49E8-A701-F977D6FA7FBF}" type="pres">
      <dgm:prSet presAssocID="{AD628AEF-EAD4-4478-9029-F29C10A0F9AE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15A98560-F1F9-4A0D-9179-99D0CDA302CD}" type="pres">
      <dgm:prSet presAssocID="{AD628AEF-EAD4-4478-9029-F29C10A0F9AE}" presName="desTx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52FDE5AD-AC66-478C-A04B-48147A5CD547}" type="pres">
      <dgm:prSet presAssocID="{AD628AEF-EAD4-4478-9029-F29C10A0F9AE}" presName="EmptyPlaceHolder" presStyleCnt="0"/>
      <dgm:spPr/>
    </dgm:pt>
    <dgm:pt modelId="{AE567312-65D7-4192-BA10-1F657A3DC539}" type="pres">
      <dgm:prSet presAssocID="{10E9CD07-1AEF-4674-8BEB-A6FC457B19F7}" presName="space" presStyleCnt="0"/>
      <dgm:spPr/>
    </dgm:pt>
    <dgm:pt modelId="{1B1C3AB4-144D-4F2A-818F-F59E1FFD22A1}" type="pres">
      <dgm:prSet presAssocID="{CC218FC1-54A4-47D3-B075-C1CCBE898C62}" presName="composite" presStyleCnt="0"/>
      <dgm:spPr/>
    </dgm:pt>
    <dgm:pt modelId="{988F8DB2-6B31-4B7A-BF0D-66122604F20D}" type="pres">
      <dgm:prSet presAssocID="{CC218FC1-54A4-47D3-B075-C1CCBE898C62}" presName="L" presStyleLbl="solidFgAcc1" presStyleIdx="2" presStyleCnt="6">
        <dgm:presLayoutVars>
          <dgm:chMax val="0"/>
          <dgm:chPref val="0"/>
        </dgm:presLayoutVars>
      </dgm:prSet>
      <dgm:spPr/>
    </dgm:pt>
    <dgm:pt modelId="{DE05A481-0227-48DA-9F09-FEB7896BF423}" type="pres">
      <dgm:prSet presAssocID="{CC218FC1-54A4-47D3-B075-C1CCBE898C62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ECD03F73-4120-4C20-9126-D33BC6921D21}" type="pres">
      <dgm:prSet presAssocID="{CC218FC1-54A4-47D3-B075-C1CCBE898C62}" presName="desTx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76497D8D-51BD-4341-950C-C8F5CE88E13F}" type="pres">
      <dgm:prSet presAssocID="{CC218FC1-54A4-47D3-B075-C1CCBE898C62}" presName="EmptyPlaceHolder" presStyleCnt="0"/>
      <dgm:spPr/>
    </dgm:pt>
    <dgm:pt modelId="{DD617BD6-B0BC-4E82-A49C-82574BDA2F28}" type="pres">
      <dgm:prSet presAssocID="{7F749362-5013-4646-B159-6950DC02ED35}" presName="space" presStyleCnt="0"/>
      <dgm:spPr/>
    </dgm:pt>
    <dgm:pt modelId="{C6B7ADCD-25DF-4E2D-BA16-EE85591543F4}" type="pres">
      <dgm:prSet presAssocID="{35726914-5A72-460B-8A71-CB473654F262}" presName="composite" presStyleCnt="0"/>
      <dgm:spPr/>
    </dgm:pt>
    <dgm:pt modelId="{ED9580EF-51B4-4350-B899-72BC1B53AAFA}" type="pres">
      <dgm:prSet presAssocID="{35726914-5A72-460B-8A71-CB473654F262}" presName="L" presStyleLbl="solidFgAcc1" presStyleIdx="3" presStyleCnt="6">
        <dgm:presLayoutVars>
          <dgm:chMax val="0"/>
          <dgm:chPref val="0"/>
        </dgm:presLayoutVars>
      </dgm:prSet>
      <dgm:spPr/>
    </dgm:pt>
    <dgm:pt modelId="{9803397E-14B0-43CB-B88C-668470055454}" type="pres">
      <dgm:prSet presAssocID="{35726914-5A72-460B-8A71-CB473654F262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C6015FEB-7593-41BD-8B79-4C71E9D0641E}" type="pres">
      <dgm:prSet presAssocID="{35726914-5A72-460B-8A71-CB473654F262}" presName="desTx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313D3D01-B5E0-40AB-A662-AA3C1D8DE759}" type="pres">
      <dgm:prSet presAssocID="{35726914-5A72-460B-8A71-CB473654F262}" presName="EmptyPlaceHolder" presStyleCnt="0"/>
      <dgm:spPr/>
    </dgm:pt>
    <dgm:pt modelId="{69C089E5-DE49-4B08-A0CF-D8016A35886B}" type="pres">
      <dgm:prSet presAssocID="{331A9933-0F7E-48AE-A6E1-199785A0C676}" presName="space" presStyleCnt="0"/>
      <dgm:spPr/>
    </dgm:pt>
    <dgm:pt modelId="{D3BDAEDC-C7FF-4768-A0AF-29C7DA3A558B}" type="pres">
      <dgm:prSet presAssocID="{E9C33A22-FB61-41AB-8284-C855D357E4BE}" presName="composite" presStyleCnt="0"/>
      <dgm:spPr/>
    </dgm:pt>
    <dgm:pt modelId="{430F608D-1BE7-40AC-B228-549993C0C813}" type="pres">
      <dgm:prSet presAssocID="{E9C33A22-FB61-41AB-8284-C855D357E4BE}" presName="L" presStyleLbl="solidFgAcc1" presStyleIdx="4" presStyleCnt="6">
        <dgm:presLayoutVars>
          <dgm:chMax val="0"/>
          <dgm:chPref val="0"/>
        </dgm:presLayoutVars>
      </dgm:prSet>
      <dgm:spPr/>
    </dgm:pt>
    <dgm:pt modelId="{9BDD7284-2AED-4DC7-89D6-83EFC0EFC29F}" type="pres">
      <dgm:prSet presAssocID="{E9C33A22-FB61-41AB-8284-C855D357E4BE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99BD282C-70B7-4EE2-BD09-7444C8091EA0}" type="pres">
      <dgm:prSet presAssocID="{E9C33A22-FB61-41AB-8284-C855D357E4BE}" presName="desTx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AA06E6CB-AE4B-4B01-AECA-F60FDFC59ECE}" type="pres">
      <dgm:prSet presAssocID="{E9C33A22-FB61-41AB-8284-C855D357E4BE}" presName="EmptyPlaceHolder" presStyleCnt="0"/>
      <dgm:spPr/>
    </dgm:pt>
    <dgm:pt modelId="{F19BD4F5-A745-4BD3-A0BB-75BC0744A5FF}" type="pres">
      <dgm:prSet presAssocID="{12E3BEF3-100F-4441-A5B8-2833464153CB}" presName="space" presStyleCnt="0"/>
      <dgm:spPr/>
    </dgm:pt>
    <dgm:pt modelId="{7F12C492-5713-484D-A27B-A66BB168241B}" type="pres">
      <dgm:prSet presAssocID="{A4E0D5AB-EA45-4ABE-9D2B-88B6D44FB172}" presName="composite" presStyleCnt="0"/>
      <dgm:spPr/>
    </dgm:pt>
    <dgm:pt modelId="{18F71DBA-EBBF-4850-BACD-5BEA9C418471}" type="pres">
      <dgm:prSet presAssocID="{A4E0D5AB-EA45-4ABE-9D2B-88B6D44FB172}" presName="L" presStyleLbl="solidFgAcc1" presStyleIdx="5" presStyleCnt="6">
        <dgm:presLayoutVars>
          <dgm:chMax val="0"/>
          <dgm:chPref val="0"/>
        </dgm:presLayoutVars>
      </dgm:prSet>
      <dgm:spPr/>
    </dgm:pt>
    <dgm:pt modelId="{C9100BCB-DC18-444F-B4C6-5E83A129F2D7}" type="pres">
      <dgm:prSet presAssocID="{A4E0D5AB-EA45-4ABE-9D2B-88B6D44FB172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452E3285-B1E2-4258-B88F-F44D645813E5}" type="pres">
      <dgm:prSet presAssocID="{A4E0D5AB-EA45-4ABE-9D2B-88B6D44FB172}" presName="desTx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6C138A36-857C-4415-8DA4-EBD72967CA5F}" type="pres">
      <dgm:prSet presAssocID="{A4E0D5AB-EA45-4ABE-9D2B-88B6D44FB172}" presName="EmptyPlaceHolder" presStyleCnt="0"/>
      <dgm:spPr/>
    </dgm:pt>
  </dgm:ptLst>
  <dgm:cxnLst>
    <dgm:cxn modelId="{CD797513-6342-4E39-B686-989BEC079C3A}" srcId="{0B8A9C5F-EB29-4648-8630-A1E82AD99B5C}" destId="{A4E0D5AB-EA45-4ABE-9D2B-88B6D44FB172}" srcOrd="5" destOrd="0" parTransId="{0E960ADE-66C9-4196-8C9A-4FAFC60637B9}" sibTransId="{2295BFFC-9C01-4BE3-837A-48C84537D340}"/>
    <dgm:cxn modelId="{AE7BA317-1C81-4DB4-90CF-6A0938EE1F70}" type="presOf" srcId="{A4E0D5AB-EA45-4ABE-9D2B-88B6D44FB172}" destId="{C9100BCB-DC18-444F-B4C6-5E83A129F2D7}" srcOrd="0" destOrd="0" presId="urn:microsoft.com/office/officeart/2016/7/layout/AccentHomeChevronProcess"/>
    <dgm:cxn modelId="{56DA9F1A-5386-490B-9CF6-BDB91C6F5657}" srcId="{0B8A9C5F-EB29-4648-8630-A1E82AD99B5C}" destId="{CC218FC1-54A4-47D3-B075-C1CCBE898C62}" srcOrd="2" destOrd="0" parTransId="{E2D5FFD8-4DC3-48D9-9AD1-A50A58908701}" sibTransId="{7F749362-5013-4646-B159-6950DC02ED35}"/>
    <dgm:cxn modelId="{52C4B327-B505-4936-8FCF-74BA5DBA6C65}" type="presOf" srcId="{0B8A9C5F-EB29-4648-8630-A1E82AD99B5C}" destId="{A1476069-DCF3-46EB-91C1-C1ED1A830F13}" srcOrd="0" destOrd="0" presId="urn:microsoft.com/office/officeart/2016/7/layout/AccentHomeChevronProcess"/>
    <dgm:cxn modelId="{9F43AC29-EDA0-4579-86EB-98867BBCEBF8}" srcId="{0B8A9C5F-EB29-4648-8630-A1E82AD99B5C}" destId="{E9C33A22-FB61-41AB-8284-C855D357E4BE}" srcOrd="4" destOrd="0" parTransId="{A8207EEA-24B5-4D1C-9451-D679DB5ED9E1}" sibTransId="{12E3BEF3-100F-4441-A5B8-2833464153CB}"/>
    <dgm:cxn modelId="{8D13F442-0EEE-4042-B6E5-70E79C874C45}" srcId="{A4E0D5AB-EA45-4ABE-9D2B-88B6D44FB172}" destId="{FD477E94-935C-49F7-B8E3-CA65197F23D7}" srcOrd="0" destOrd="0" parTransId="{501BA2C1-6B07-4431-8ECA-6A2E62B7EB86}" sibTransId="{AD53B59D-BDD3-484C-9927-79417030612B}"/>
    <dgm:cxn modelId="{6DA5C148-8BD1-4E21-BBA4-C73ED1F8FFBF}" type="presOf" srcId="{F6BF2820-D8DB-4CC7-BAE2-75FBD29C3149}" destId="{15A98560-F1F9-4A0D-9179-99D0CDA302CD}" srcOrd="0" destOrd="0" presId="urn:microsoft.com/office/officeart/2016/7/layout/AccentHomeChevronProcess"/>
    <dgm:cxn modelId="{F0590152-452F-4CCD-B02A-D977A6734EE3}" srcId="{E9C33A22-FB61-41AB-8284-C855D357E4BE}" destId="{C1817B1A-3921-4A62-8064-7A9AF7CEE4EE}" srcOrd="0" destOrd="0" parTransId="{6E00F3E0-FDA3-489D-858B-64E3412EF074}" sibTransId="{07B8F819-4A2E-4316-8659-F844B030F3C3}"/>
    <dgm:cxn modelId="{CCB74A52-B055-408C-948E-62DFE6AF6B66}" srcId="{35726914-5A72-460B-8A71-CB473654F262}" destId="{2F7330CB-3287-4877-8652-69504A940A36}" srcOrd="0" destOrd="0" parTransId="{3B3EBEEB-ACF4-4F85-80A5-FFED3366A16A}" sibTransId="{6F705159-3416-4B7E-857B-9249C4F00531}"/>
    <dgm:cxn modelId="{CBC4BB78-29FD-4774-8C43-9157C30AA99F}" type="presOf" srcId="{E9C33A22-FB61-41AB-8284-C855D357E4BE}" destId="{9BDD7284-2AED-4DC7-89D6-83EFC0EFC29F}" srcOrd="0" destOrd="0" presId="urn:microsoft.com/office/officeart/2016/7/layout/AccentHomeChevronProcess"/>
    <dgm:cxn modelId="{190DA591-D62A-486A-A532-AD54D8871AE4}" type="presOf" srcId="{C1817B1A-3921-4A62-8064-7A9AF7CEE4EE}" destId="{99BD282C-70B7-4EE2-BD09-7444C8091EA0}" srcOrd="0" destOrd="0" presId="urn:microsoft.com/office/officeart/2016/7/layout/AccentHomeChevronProcess"/>
    <dgm:cxn modelId="{6C6AA5AC-2852-4922-AF1E-914AB846068A}" srcId="{0B8A9C5F-EB29-4648-8630-A1E82AD99B5C}" destId="{25C20DA1-79DB-4B1D-AC10-552DA16BA761}" srcOrd="0" destOrd="0" parTransId="{AF3EBE00-D597-44BA-A52B-7CB38565E304}" sibTransId="{74F9D1DA-B371-485A-B9EB-6D4A5991F05F}"/>
    <dgm:cxn modelId="{3FA625B1-4349-4195-BF32-0966B2A2BC04}" type="presOf" srcId="{2F7330CB-3287-4877-8652-69504A940A36}" destId="{C6015FEB-7593-41BD-8B79-4C71E9D0641E}" srcOrd="0" destOrd="0" presId="urn:microsoft.com/office/officeart/2016/7/layout/AccentHomeChevronProcess"/>
    <dgm:cxn modelId="{544598B8-01A6-4FC3-B10C-BD7EDD0ADD48}" type="presOf" srcId="{AD628AEF-EAD4-4478-9029-F29C10A0F9AE}" destId="{B57A197A-46BF-49E8-A701-F977D6FA7FBF}" srcOrd="0" destOrd="0" presId="urn:microsoft.com/office/officeart/2016/7/layout/AccentHomeChevronProcess"/>
    <dgm:cxn modelId="{99D794BF-94BC-49BE-A139-69FE6E35AA37}" type="presOf" srcId="{25C20DA1-79DB-4B1D-AC10-552DA16BA761}" destId="{ED6936AC-230B-4F71-B5E1-0FD6F6610678}" srcOrd="0" destOrd="0" presId="urn:microsoft.com/office/officeart/2016/7/layout/AccentHomeChevronProcess"/>
    <dgm:cxn modelId="{0305CCBF-6DFF-4F27-8597-5FE7F49B9BBD}" srcId="{CC218FC1-54A4-47D3-B075-C1CCBE898C62}" destId="{22C5A29D-04DE-4837-B6AA-7F925D17A5EC}" srcOrd="0" destOrd="0" parTransId="{42C8E37B-0FFF-4720-97A3-89BA92089A33}" sibTransId="{76F09B91-019E-45FA-9D1C-1C0F0859A7E0}"/>
    <dgm:cxn modelId="{266A9CC0-7CCE-4287-AF49-08F136CF7A2D}" srcId="{AD628AEF-EAD4-4478-9029-F29C10A0F9AE}" destId="{F6BF2820-D8DB-4CC7-BAE2-75FBD29C3149}" srcOrd="0" destOrd="0" parTransId="{CD67EC20-01ED-40B6-AC87-EDA75A8DF6FB}" sibTransId="{FFFB95D6-0334-447C-9269-D3312E8D9033}"/>
    <dgm:cxn modelId="{37F18ED3-8FF0-4651-BE59-5AD73DFE957D}" srcId="{25C20DA1-79DB-4B1D-AC10-552DA16BA761}" destId="{F06CC0E5-FC27-49D4-9867-633A3D7AADF3}" srcOrd="0" destOrd="0" parTransId="{D0B46C0A-A6DB-4F6D-BB2C-68FB64F30C1D}" sibTransId="{91980868-A752-44C8-8339-8DFFFA71A5AC}"/>
    <dgm:cxn modelId="{706D0CE7-275A-46E8-AD37-F7CC1DA2599F}" srcId="{0B8A9C5F-EB29-4648-8630-A1E82AD99B5C}" destId="{35726914-5A72-460B-8A71-CB473654F262}" srcOrd="3" destOrd="0" parTransId="{BB569664-DB9B-47A0-ADAC-3EF75D2CB7B0}" sibTransId="{331A9933-0F7E-48AE-A6E1-199785A0C676}"/>
    <dgm:cxn modelId="{F550B3EF-CD3D-4B56-A39B-6E0C38682533}" srcId="{0B8A9C5F-EB29-4648-8630-A1E82AD99B5C}" destId="{AD628AEF-EAD4-4478-9029-F29C10A0F9AE}" srcOrd="1" destOrd="0" parTransId="{07EC4DE8-D385-46F0-BC9E-3D16D598A1AA}" sibTransId="{10E9CD07-1AEF-4674-8BEB-A6FC457B19F7}"/>
    <dgm:cxn modelId="{1B4051F0-DC82-486A-BBB5-90788A84EAC7}" type="presOf" srcId="{FD477E94-935C-49F7-B8E3-CA65197F23D7}" destId="{452E3285-B1E2-4258-B88F-F44D645813E5}" srcOrd="0" destOrd="0" presId="urn:microsoft.com/office/officeart/2016/7/layout/AccentHomeChevronProcess"/>
    <dgm:cxn modelId="{1D9A09F1-F55A-4190-9BF5-21752FC1E915}" type="presOf" srcId="{F06CC0E5-FC27-49D4-9867-633A3D7AADF3}" destId="{698B7E3A-E279-44B2-9EF8-0C78EACCD365}" srcOrd="0" destOrd="0" presId="urn:microsoft.com/office/officeart/2016/7/layout/AccentHomeChevronProcess"/>
    <dgm:cxn modelId="{947F04F3-7668-4431-8722-95978571D223}" type="presOf" srcId="{22C5A29D-04DE-4837-B6AA-7F925D17A5EC}" destId="{ECD03F73-4120-4C20-9126-D33BC6921D21}" srcOrd="0" destOrd="0" presId="urn:microsoft.com/office/officeart/2016/7/layout/AccentHomeChevronProcess"/>
    <dgm:cxn modelId="{AEF276F5-AD91-4F5E-9FF8-60971F0C3105}" type="presOf" srcId="{35726914-5A72-460B-8A71-CB473654F262}" destId="{9803397E-14B0-43CB-B88C-668470055454}" srcOrd="0" destOrd="0" presId="urn:microsoft.com/office/officeart/2016/7/layout/AccentHomeChevronProcess"/>
    <dgm:cxn modelId="{52BDE3F7-7EF9-4912-838B-6E3A1B3D4B37}" type="presOf" srcId="{CC218FC1-54A4-47D3-B075-C1CCBE898C62}" destId="{DE05A481-0227-48DA-9F09-FEB7896BF423}" srcOrd="0" destOrd="0" presId="urn:microsoft.com/office/officeart/2016/7/layout/AccentHomeChevronProcess"/>
    <dgm:cxn modelId="{7E57B57C-6801-4764-A9E3-2B70726398FD}" type="presParOf" srcId="{A1476069-DCF3-46EB-91C1-C1ED1A830F13}" destId="{0046B8A2-8E40-40BD-A95A-835FAC28311D}" srcOrd="0" destOrd="0" presId="urn:microsoft.com/office/officeart/2016/7/layout/AccentHomeChevronProcess"/>
    <dgm:cxn modelId="{F50E9763-5721-4FD3-BF45-9F8C5746E722}" type="presParOf" srcId="{0046B8A2-8E40-40BD-A95A-835FAC28311D}" destId="{B1F09E4E-09D7-4D55-A37E-A457253ABC9A}" srcOrd="0" destOrd="0" presId="urn:microsoft.com/office/officeart/2016/7/layout/AccentHomeChevronProcess"/>
    <dgm:cxn modelId="{96115046-C9EF-46D3-B3D2-C699F9606E42}" type="presParOf" srcId="{0046B8A2-8E40-40BD-A95A-835FAC28311D}" destId="{ED6936AC-230B-4F71-B5E1-0FD6F6610678}" srcOrd="1" destOrd="0" presId="urn:microsoft.com/office/officeart/2016/7/layout/AccentHomeChevronProcess"/>
    <dgm:cxn modelId="{9D4834BA-24CC-4500-B1BE-DC6718867C54}" type="presParOf" srcId="{0046B8A2-8E40-40BD-A95A-835FAC28311D}" destId="{698B7E3A-E279-44B2-9EF8-0C78EACCD365}" srcOrd="2" destOrd="0" presId="urn:microsoft.com/office/officeart/2016/7/layout/AccentHomeChevronProcess"/>
    <dgm:cxn modelId="{C0B3FC8A-63BD-4494-B911-6292BD01EF21}" type="presParOf" srcId="{0046B8A2-8E40-40BD-A95A-835FAC28311D}" destId="{B2E0B9DE-66DC-4389-B937-E26777D9160B}" srcOrd="3" destOrd="0" presId="urn:microsoft.com/office/officeart/2016/7/layout/AccentHomeChevronProcess"/>
    <dgm:cxn modelId="{1948BD2B-B335-429E-ADA0-2C60C62B3355}" type="presParOf" srcId="{A1476069-DCF3-46EB-91C1-C1ED1A830F13}" destId="{79180A7D-60D0-4982-8337-33DDECFF9F9F}" srcOrd="1" destOrd="0" presId="urn:microsoft.com/office/officeart/2016/7/layout/AccentHomeChevronProcess"/>
    <dgm:cxn modelId="{DDB3F3DB-1EDB-4B82-B8E0-1C1DAE872194}" type="presParOf" srcId="{A1476069-DCF3-46EB-91C1-C1ED1A830F13}" destId="{680F8175-F808-4206-9B2A-3C671BEAC7B1}" srcOrd="2" destOrd="0" presId="urn:microsoft.com/office/officeart/2016/7/layout/AccentHomeChevronProcess"/>
    <dgm:cxn modelId="{F917F462-ECAB-4168-AB90-3883C8CAD259}" type="presParOf" srcId="{680F8175-F808-4206-9B2A-3C671BEAC7B1}" destId="{09CB8A0D-7917-4F75-A040-A0D5A2BE67B3}" srcOrd="0" destOrd="0" presId="urn:microsoft.com/office/officeart/2016/7/layout/AccentHomeChevronProcess"/>
    <dgm:cxn modelId="{672A6A9D-1664-4D2E-A4B8-8200749C5C26}" type="presParOf" srcId="{680F8175-F808-4206-9B2A-3C671BEAC7B1}" destId="{B57A197A-46BF-49E8-A701-F977D6FA7FBF}" srcOrd="1" destOrd="0" presId="urn:microsoft.com/office/officeart/2016/7/layout/AccentHomeChevronProcess"/>
    <dgm:cxn modelId="{C001ABB3-7A59-46AC-AB63-0398841D9A3E}" type="presParOf" srcId="{680F8175-F808-4206-9B2A-3C671BEAC7B1}" destId="{15A98560-F1F9-4A0D-9179-99D0CDA302CD}" srcOrd="2" destOrd="0" presId="urn:microsoft.com/office/officeart/2016/7/layout/AccentHomeChevronProcess"/>
    <dgm:cxn modelId="{569F0FAE-83DE-48DF-B9DA-7F4C73226306}" type="presParOf" srcId="{680F8175-F808-4206-9B2A-3C671BEAC7B1}" destId="{52FDE5AD-AC66-478C-A04B-48147A5CD547}" srcOrd="3" destOrd="0" presId="urn:microsoft.com/office/officeart/2016/7/layout/AccentHomeChevronProcess"/>
    <dgm:cxn modelId="{6A45C7DA-6588-4015-9D5E-FBA5E5F19830}" type="presParOf" srcId="{A1476069-DCF3-46EB-91C1-C1ED1A830F13}" destId="{AE567312-65D7-4192-BA10-1F657A3DC539}" srcOrd="3" destOrd="0" presId="urn:microsoft.com/office/officeart/2016/7/layout/AccentHomeChevronProcess"/>
    <dgm:cxn modelId="{86ED7EF1-6C5B-41BB-AC2D-3AFF38A03570}" type="presParOf" srcId="{A1476069-DCF3-46EB-91C1-C1ED1A830F13}" destId="{1B1C3AB4-144D-4F2A-818F-F59E1FFD22A1}" srcOrd="4" destOrd="0" presId="urn:microsoft.com/office/officeart/2016/7/layout/AccentHomeChevronProcess"/>
    <dgm:cxn modelId="{E631FC6C-0E21-4222-86A7-75A518F5BF68}" type="presParOf" srcId="{1B1C3AB4-144D-4F2A-818F-F59E1FFD22A1}" destId="{988F8DB2-6B31-4B7A-BF0D-66122604F20D}" srcOrd="0" destOrd="0" presId="urn:microsoft.com/office/officeart/2016/7/layout/AccentHomeChevronProcess"/>
    <dgm:cxn modelId="{C4FEA637-2669-4118-8964-6E907994E179}" type="presParOf" srcId="{1B1C3AB4-144D-4F2A-818F-F59E1FFD22A1}" destId="{DE05A481-0227-48DA-9F09-FEB7896BF423}" srcOrd="1" destOrd="0" presId="urn:microsoft.com/office/officeart/2016/7/layout/AccentHomeChevronProcess"/>
    <dgm:cxn modelId="{12B2FDFE-0ED3-42CB-87C5-1AB1DAB7BAC9}" type="presParOf" srcId="{1B1C3AB4-144D-4F2A-818F-F59E1FFD22A1}" destId="{ECD03F73-4120-4C20-9126-D33BC6921D21}" srcOrd="2" destOrd="0" presId="urn:microsoft.com/office/officeart/2016/7/layout/AccentHomeChevronProcess"/>
    <dgm:cxn modelId="{3C50412A-2CD0-42A9-8D8E-4E30FAD28F2B}" type="presParOf" srcId="{1B1C3AB4-144D-4F2A-818F-F59E1FFD22A1}" destId="{76497D8D-51BD-4341-950C-C8F5CE88E13F}" srcOrd="3" destOrd="0" presId="urn:microsoft.com/office/officeart/2016/7/layout/AccentHomeChevronProcess"/>
    <dgm:cxn modelId="{8375FBDD-DFCA-4D86-8BC0-D05024CEC1C1}" type="presParOf" srcId="{A1476069-DCF3-46EB-91C1-C1ED1A830F13}" destId="{DD617BD6-B0BC-4E82-A49C-82574BDA2F28}" srcOrd="5" destOrd="0" presId="urn:microsoft.com/office/officeart/2016/7/layout/AccentHomeChevronProcess"/>
    <dgm:cxn modelId="{59E44D10-D419-4D4D-8F99-3266B845A647}" type="presParOf" srcId="{A1476069-DCF3-46EB-91C1-C1ED1A830F13}" destId="{C6B7ADCD-25DF-4E2D-BA16-EE85591543F4}" srcOrd="6" destOrd="0" presId="urn:microsoft.com/office/officeart/2016/7/layout/AccentHomeChevronProcess"/>
    <dgm:cxn modelId="{968BF944-C7D8-42D7-B950-FE296E7957B2}" type="presParOf" srcId="{C6B7ADCD-25DF-4E2D-BA16-EE85591543F4}" destId="{ED9580EF-51B4-4350-B899-72BC1B53AAFA}" srcOrd="0" destOrd="0" presId="urn:microsoft.com/office/officeart/2016/7/layout/AccentHomeChevronProcess"/>
    <dgm:cxn modelId="{AADDC163-7AB7-4E7C-AD2B-FF216382B8DF}" type="presParOf" srcId="{C6B7ADCD-25DF-4E2D-BA16-EE85591543F4}" destId="{9803397E-14B0-43CB-B88C-668470055454}" srcOrd="1" destOrd="0" presId="urn:microsoft.com/office/officeart/2016/7/layout/AccentHomeChevronProcess"/>
    <dgm:cxn modelId="{CAB8C4F6-642A-4BDC-94E7-338C0DDB17EB}" type="presParOf" srcId="{C6B7ADCD-25DF-4E2D-BA16-EE85591543F4}" destId="{C6015FEB-7593-41BD-8B79-4C71E9D0641E}" srcOrd="2" destOrd="0" presId="urn:microsoft.com/office/officeart/2016/7/layout/AccentHomeChevronProcess"/>
    <dgm:cxn modelId="{8F6DB043-AD0F-4376-92D5-7C61E3568DD3}" type="presParOf" srcId="{C6B7ADCD-25DF-4E2D-BA16-EE85591543F4}" destId="{313D3D01-B5E0-40AB-A662-AA3C1D8DE759}" srcOrd="3" destOrd="0" presId="urn:microsoft.com/office/officeart/2016/7/layout/AccentHomeChevronProcess"/>
    <dgm:cxn modelId="{4BB77A48-76FB-419C-95F9-15EDF4E8CE10}" type="presParOf" srcId="{A1476069-DCF3-46EB-91C1-C1ED1A830F13}" destId="{69C089E5-DE49-4B08-A0CF-D8016A35886B}" srcOrd="7" destOrd="0" presId="urn:microsoft.com/office/officeart/2016/7/layout/AccentHomeChevronProcess"/>
    <dgm:cxn modelId="{C96B106C-0B86-4AB0-A133-7F2415B7C6F6}" type="presParOf" srcId="{A1476069-DCF3-46EB-91C1-C1ED1A830F13}" destId="{D3BDAEDC-C7FF-4768-A0AF-29C7DA3A558B}" srcOrd="8" destOrd="0" presId="urn:microsoft.com/office/officeart/2016/7/layout/AccentHomeChevronProcess"/>
    <dgm:cxn modelId="{69ADC7BB-7312-453C-B9D4-416B9E071240}" type="presParOf" srcId="{D3BDAEDC-C7FF-4768-A0AF-29C7DA3A558B}" destId="{430F608D-1BE7-40AC-B228-549993C0C813}" srcOrd="0" destOrd="0" presId="urn:microsoft.com/office/officeart/2016/7/layout/AccentHomeChevronProcess"/>
    <dgm:cxn modelId="{B064D5CA-F422-434A-8288-6D57B7EA0BD1}" type="presParOf" srcId="{D3BDAEDC-C7FF-4768-A0AF-29C7DA3A558B}" destId="{9BDD7284-2AED-4DC7-89D6-83EFC0EFC29F}" srcOrd="1" destOrd="0" presId="urn:microsoft.com/office/officeart/2016/7/layout/AccentHomeChevronProcess"/>
    <dgm:cxn modelId="{5E10C699-CF9B-444F-AB99-BBF27CD70F38}" type="presParOf" srcId="{D3BDAEDC-C7FF-4768-A0AF-29C7DA3A558B}" destId="{99BD282C-70B7-4EE2-BD09-7444C8091EA0}" srcOrd="2" destOrd="0" presId="urn:microsoft.com/office/officeart/2016/7/layout/AccentHomeChevronProcess"/>
    <dgm:cxn modelId="{0D26BB93-CA57-437D-86A4-68613C7F6A71}" type="presParOf" srcId="{D3BDAEDC-C7FF-4768-A0AF-29C7DA3A558B}" destId="{AA06E6CB-AE4B-4B01-AECA-F60FDFC59ECE}" srcOrd="3" destOrd="0" presId="urn:microsoft.com/office/officeart/2016/7/layout/AccentHomeChevronProcess"/>
    <dgm:cxn modelId="{8771728A-2DD1-487B-8E4A-A52971A481E3}" type="presParOf" srcId="{A1476069-DCF3-46EB-91C1-C1ED1A830F13}" destId="{F19BD4F5-A745-4BD3-A0BB-75BC0744A5FF}" srcOrd="9" destOrd="0" presId="urn:microsoft.com/office/officeart/2016/7/layout/AccentHomeChevronProcess"/>
    <dgm:cxn modelId="{85AEFDBD-2DA5-4E34-9C08-5C0E4D03A98A}" type="presParOf" srcId="{A1476069-DCF3-46EB-91C1-C1ED1A830F13}" destId="{7F12C492-5713-484D-A27B-A66BB168241B}" srcOrd="10" destOrd="0" presId="urn:microsoft.com/office/officeart/2016/7/layout/AccentHomeChevronProcess"/>
    <dgm:cxn modelId="{63DDCF37-BC4B-4576-B105-AC14652D77DC}" type="presParOf" srcId="{7F12C492-5713-484D-A27B-A66BB168241B}" destId="{18F71DBA-EBBF-4850-BACD-5BEA9C418471}" srcOrd="0" destOrd="0" presId="urn:microsoft.com/office/officeart/2016/7/layout/AccentHomeChevronProcess"/>
    <dgm:cxn modelId="{52A726ED-CBFF-4B22-ACF3-8DAA26E1067B}" type="presParOf" srcId="{7F12C492-5713-484D-A27B-A66BB168241B}" destId="{C9100BCB-DC18-444F-B4C6-5E83A129F2D7}" srcOrd="1" destOrd="0" presId="urn:microsoft.com/office/officeart/2016/7/layout/AccentHomeChevronProcess"/>
    <dgm:cxn modelId="{C3BEEA88-53D5-4076-8081-6CB53EF619F1}" type="presParOf" srcId="{7F12C492-5713-484D-A27B-A66BB168241B}" destId="{452E3285-B1E2-4258-B88F-F44D645813E5}" srcOrd="2" destOrd="0" presId="urn:microsoft.com/office/officeart/2016/7/layout/AccentHomeChevronProcess"/>
    <dgm:cxn modelId="{6CAD3F01-28AA-46ED-B13E-B8B1A031C6C1}" type="presParOf" srcId="{7F12C492-5713-484D-A27B-A66BB168241B}" destId="{6C138A36-857C-4415-8DA4-EBD72967CA5F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3517E-6687-488A-B122-DD3B90719B20}">
      <dsp:nvSpPr>
        <dsp:cNvPr id="0" name=""/>
        <dsp:cNvSpPr/>
      </dsp:nvSpPr>
      <dsp:spPr>
        <a:xfrm>
          <a:off x="0" y="65942"/>
          <a:ext cx="6304058" cy="128663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provides</a:t>
          </a:r>
          <a:r>
            <a:rPr lang="en-US" sz="2300" kern="1200"/>
            <a:t> real-world data for training and evaluating the object detection model</a:t>
          </a:r>
          <a:r>
            <a:rPr lang="en-US" sz="2300" kern="1200">
              <a:latin typeface="Calibri Light" panose="020F0302020204030204"/>
            </a:rPr>
            <a:t>.</a:t>
          </a:r>
          <a:endParaRPr lang="en-US" sz="2300" kern="1200"/>
        </a:p>
      </dsp:txBody>
      <dsp:txXfrm>
        <a:off x="62808" y="128750"/>
        <a:ext cx="6178442" cy="1161018"/>
      </dsp:txXfrm>
    </dsp:sp>
    <dsp:sp modelId="{182F1605-9570-4655-B738-3E8C4BA6DE57}">
      <dsp:nvSpPr>
        <dsp:cNvPr id="0" name=""/>
        <dsp:cNvSpPr/>
      </dsp:nvSpPr>
      <dsp:spPr>
        <a:xfrm>
          <a:off x="0" y="1352576"/>
          <a:ext cx="6304058" cy="833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154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 helps train the model to accurately detect vehicles, pedestrians,</a:t>
          </a:r>
          <a:r>
            <a:rPr lang="en-US" sz="1800" kern="1200">
              <a:latin typeface="Calibri Light" panose="020F0302020204030204"/>
            </a:rPr>
            <a:t> </a:t>
          </a:r>
          <a:r>
            <a:rPr lang="en-US" sz="1800" kern="1200"/>
            <a:t>other objects critical to understanding traffic dynamics</a:t>
          </a:r>
        </a:p>
      </dsp:txBody>
      <dsp:txXfrm>
        <a:off x="0" y="1352576"/>
        <a:ext cx="6304058" cy="833175"/>
      </dsp:txXfrm>
    </dsp:sp>
    <dsp:sp modelId="{71BE7250-DABC-4BBC-94D7-1C7C75B410C6}">
      <dsp:nvSpPr>
        <dsp:cNvPr id="0" name=""/>
        <dsp:cNvSpPr/>
      </dsp:nvSpPr>
      <dsp:spPr>
        <a:xfrm>
          <a:off x="0" y="2185751"/>
          <a:ext cx="6304058" cy="128663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provides labeled data (bounding boxes) to teach the model how to locate and identify objects in images.</a:t>
          </a:r>
        </a:p>
      </dsp:txBody>
      <dsp:txXfrm>
        <a:off x="62808" y="2248559"/>
        <a:ext cx="6178442" cy="1161018"/>
      </dsp:txXfrm>
    </dsp:sp>
    <dsp:sp modelId="{A63FF700-0845-49BA-8CC9-D1CCDAA3A4F3}">
      <dsp:nvSpPr>
        <dsp:cNvPr id="0" name=""/>
        <dsp:cNvSpPr/>
      </dsp:nvSpPr>
      <dsp:spPr>
        <a:xfrm>
          <a:off x="0" y="3472386"/>
          <a:ext cx="6304058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0154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improve the generalization ability of the model, reducing false positives/negatives.</a:t>
          </a:r>
        </a:p>
      </dsp:txBody>
      <dsp:txXfrm>
        <a:off x="0" y="3472386"/>
        <a:ext cx="6304058" cy="571320"/>
      </dsp:txXfrm>
    </dsp:sp>
    <dsp:sp modelId="{3BFF2936-8F38-48C0-A41D-35C7D8586849}">
      <dsp:nvSpPr>
        <dsp:cNvPr id="0" name=""/>
        <dsp:cNvSpPr/>
      </dsp:nvSpPr>
      <dsp:spPr>
        <a:xfrm>
          <a:off x="0" y="4043706"/>
          <a:ext cx="6304058" cy="128663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datasets often come with benchmark models, helping evaluate accuracy, precision, recall effectively.</a:t>
          </a:r>
          <a:r>
            <a:rPr lang="en-US" sz="2300" kern="1200">
              <a:latin typeface="Calibri Light" panose="020F0302020204030204"/>
            </a:rPr>
            <a:t> </a:t>
          </a:r>
        </a:p>
      </dsp:txBody>
      <dsp:txXfrm>
        <a:off x="62808" y="4106514"/>
        <a:ext cx="6178442" cy="1161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09E4E-09D7-4D55-A37E-A457253ABC9A}">
      <dsp:nvSpPr>
        <dsp:cNvPr id="0" name=""/>
        <dsp:cNvSpPr/>
      </dsp:nvSpPr>
      <dsp:spPr>
        <a:xfrm rot="5400000">
          <a:off x="-1264168" y="2462247"/>
          <a:ext cx="2689527" cy="155723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6936AC-230B-4F71-B5E1-0FD6F6610678}">
      <dsp:nvSpPr>
        <dsp:cNvPr id="0" name=""/>
        <dsp:cNvSpPr/>
      </dsp:nvSpPr>
      <dsp:spPr>
        <a:xfrm>
          <a:off x="2733" y="3884873"/>
          <a:ext cx="1946542" cy="896509"/>
        </a:xfrm>
        <a:prstGeom prst="homePlate">
          <a:avLst>
            <a:gd name="adj" fmla="val 25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JAN 3RD WEEK</a:t>
          </a:r>
          <a:endParaRPr lang="en-US" sz="1600" kern="1200"/>
        </a:p>
      </dsp:txBody>
      <dsp:txXfrm>
        <a:off x="2733" y="3884873"/>
        <a:ext cx="1834478" cy="896509"/>
      </dsp:txXfrm>
    </dsp:sp>
    <dsp:sp modelId="{698B7E3A-E279-44B2-9EF8-0C78EACCD365}">
      <dsp:nvSpPr>
        <dsp:cNvPr id="0" name=""/>
        <dsp:cNvSpPr/>
      </dsp:nvSpPr>
      <dsp:spPr>
        <a:xfrm>
          <a:off x="158457" y="1288779"/>
          <a:ext cx="1580592" cy="2502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SELECTION OF DATA SET</a:t>
          </a:r>
          <a:endParaRPr lang="en-US" sz="1600" kern="1200"/>
        </a:p>
      </dsp:txBody>
      <dsp:txXfrm>
        <a:off x="158457" y="1288779"/>
        <a:ext cx="1580592" cy="2502659"/>
      </dsp:txXfrm>
    </dsp:sp>
    <dsp:sp modelId="{09CB8A0D-7917-4F75-A040-A0D5A2BE67B3}">
      <dsp:nvSpPr>
        <dsp:cNvPr id="0" name=""/>
        <dsp:cNvSpPr/>
      </dsp:nvSpPr>
      <dsp:spPr>
        <a:xfrm rot="5400000">
          <a:off x="585046" y="2462247"/>
          <a:ext cx="2689527" cy="155723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8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7A197A-46BF-49E8-A701-F977D6FA7FBF}">
      <dsp:nvSpPr>
        <dsp:cNvPr id="0" name=""/>
        <dsp:cNvSpPr/>
      </dsp:nvSpPr>
      <dsp:spPr>
        <a:xfrm>
          <a:off x="1851948" y="3884873"/>
          <a:ext cx="1946542" cy="896509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8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8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8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800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JAN 4TH WEEK</a:t>
          </a:r>
          <a:endParaRPr lang="en-US" sz="1600" kern="1200"/>
        </a:p>
      </dsp:txBody>
      <dsp:txXfrm>
        <a:off x="2076075" y="3884873"/>
        <a:ext cx="1498288" cy="896509"/>
      </dsp:txXfrm>
    </dsp:sp>
    <dsp:sp modelId="{15A98560-F1F9-4A0D-9179-99D0CDA302CD}">
      <dsp:nvSpPr>
        <dsp:cNvPr id="0" name=""/>
        <dsp:cNvSpPr/>
      </dsp:nvSpPr>
      <dsp:spPr>
        <a:xfrm>
          <a:off x="2007672" y="1288779"/>
          <a:ext cx="1580592" cy="2502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SPLITTING THE DATASET FOR TRAINING AND TESTING</a:t>
          </a:r>
          <a:endParaRPr lang="en-US" sz="1600" kern="1200"/>
        </a:p>
      </dsp:txBody>
      <dsp:txXfrm>
        <a:off x="2007672" y="1288779"/>
        <a:ext cx="1580592" cy="2502659"/>
      </dsp:txXfrm>
    </dsp:sp>
    <dsp:sp modelId="{988F8DB2-6B31-4B7A-BF0D-66122604F20D}">
      <dsp:nvSpPr>
        <dsp:cNvPr id="0" name=""/>
        <dsp:cNvSpPr/>
      </dsp:nvSpPr>
      <dsp:spPr>
        <a:xfrm rot="5400000">
          <a:off x="2434261" y="2462247"/>
          <a:ext cx="2689527" cy="155723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6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E05A481-0227-48DA-9F09-FEB7896BF423}">
      <dsp:nvSpPr>
        <dsp:cNvPr id="0" name=""/>
        <dsp:cNvSpPr/>
      </dsp:nvSpPr>
      <dsp:spPr>
        <a:xfrm>
          <a:off x="3701163" y="3884873"/>
          <a:ext cx="1946542" cy="896509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6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6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6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1600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FEB 1ST &amp; 2ND  WEEK </a:t>
          </a:r>
          <a:endParaRPr lang="en-US" sz="1600" kern="1200"/>
        </a:p>
      </dsp:txBody>
      <dsp:txXfrm>
        <a:off x="3925290" y="3884873"/>
        <a:ext cx="1498288" cy="896509"/>
      </dsp:txXfrm>
    </dsp:sp>
    <dsp:sp modelId="{ECD03F73-4120-4C20-9126-D33BC6921D21}">
      <dsp:nvSpPr>
        <dsp:cNvPr id="0" name=""/>
        <dsp:cNvSpPr/>
      </dsp:nvSpPr>
      <dsp:spPr>
        <a:xfrm>
          <a:off x="3856887" y="1288779"/>
          <a:ext cx="1580592" cy="205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MODEL SELECTION FOR TRAINING</a:t>
          </a:r>
          <a:endParaRPr lang="en-US" sz="1600" kern="1200"/>
        </a:p>
      </dsp:txBody>
      <dsp:txXfrm>
        <a:off x="3856887" y="1288779"/>
        <a:ext cx="1580592" cy="2058585"/>
      </dsp:txXfrm>
    </dsp:sp>
    <dsp:sp modelId="{ED9580EF-51B4-4350-B899-72BC1B53AAFA}">
      <dsp:nvSpPr>
        <dsp:cNvPr id="0" name=""/>
        <dsp:cNvSpPr/>
      </dsp:nvSpPr>
      <dsp:spPr>
        <a:xfrm rot="5400000">
          <a:off x="4283476" y="2462247"/>
          <a:ext cx="2689527" cy="155723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4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03397E-14B0-43CB-B88C-668470055454}">
      <dsp:nvSpPr>
        <dsp:cNvPr id="0" name=""/>
        <dsp:cNvSpPr/>
      </dsp:nvSpPr>
      <dsp:spPr>
        <a:xfrm>
          <a:off x="5550378" y="3884873"/>
          <a:ext cx="1946542" cy="896509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4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4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4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2400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FEB 3RD &amp; 4TH WEEK</a:t>
          </a:r>
        </a:p>
      </dsp:txBody>
      <dsp:txXfrm>
        <a:off x="5774505" y="3884873"/>
        <a:ext cx="1498288" cy="896509"/>
      </dsp:txXfrm>
    </dsp:sp>
    <dsp:sp modelId="{C6015FEB-7593-41BD-8B79-4C71E9D0641E}">
      <dsp:nvSpPr>
        <dsp:cNvPr id="0" name=""/>
        <dsp:cNvSpPr/>
      </dsp:nvSpPr>
      <dsp:spPr>
        <a:xfrm>
          <a:off x="5706102" y="1288779"/>
          <a:ext cx="1580592" cy="205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TRAINING THE MODEL</a:t>
          </a:r>
        </a:p>
      </dsp:txBody>
      <dsp:txXfrm>
        <a:off x="5706102" y="1288779"/>
        <a:ext cx="1580592" cy="2058585"/>
      </dsp:txXfrm>
    </dsp:sp>
    <dsp:sp modelId="{430F608D-1BE7-40AC-B228-549993C0C813}">
      <dsp:nvSpPr>
        <dsp:cNvPr id="0" name=""/>
        <dsp:cNvSpPr/>
      </dsp:nvSpPr>
      <dsp:spPr>
        <a:xfrm rot="5400000">
          <a:off x="6132691" y="2462247"/>
          <a:ext cx="2689527" cy="155723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32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BDD7284-2AED-4DC7-89D6-83EFC0EFC29F}">
      <dsp:nvSpPr>
        <dsp:cNvPr id="0" name=""/>
        <dsp:cNvSpPr/>
      </dsp:nvSpPr>
      <dsp:spPr>
        <a:xfrm>
          <a:off x="7399593" y="3884873"/>
          <a:ext cx="1946542" cy="896509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32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32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32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3200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MARCH 1ST &amp; 2ND WEEK</a:t>
          </a:r>
        </a:p>
      </dsp:txBody>
      <dsp:txXfrm>
        <a:off x="7623720" y="3884873"/>
        <a:ext cx="1498288" cy="896509"/>
      </dsp:txXfrm>
    </dsp:sp>
    <dsp:sp modelId="{99BD282C-70B7-4EE2-BD09-7444C8091EA0}">
      <dsp:nvSpPr>
        <dsp:cNvPr id="0" name=""/>
        <dsp:cNvSpPr/>
      </dsp:nvSpPr>
      <dsp:spPr>
        <a:xfrm>
          <a:off x="7555317" y="1288779"/>
          <a:ext cx="1580592" cy="205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MODEL EVALUATION</a:t>
          </a:r>
        </a:p>
      </dsp:txBody>
      <dsp:txXfrm>
        <a:off x="7555317" y="1288779"/>
        <a:ext cx="1580592" cy="2058585"/>
      </dsp:txXfrm>
    </dsp:sp>
    <dsp:sp modelId="{18F71DBA-EBBF-4850-BACD-5BEA9C418471}">
      <dsp:nvSpPr>
        <dsp:cNvPr id="0" name=""/>
        <dsp:cNvSpPr/>
      </dsp:nvSpPr>
      <dsp:spPr>
        <a:xfrm rot="5400000">
          <a:off x="7981906" y="2462247"/>
          <a:ext cx="2689527" cy="155723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100BCB-DC18-444F-B4C6-5E83A129F2D7}">
      <dsp:nvSpPr>
        <dsp:cNvPr id="0" name=""/>
        <dsp:cNvSpPr/>
      </dsp:nvSpPr>
      <dsp:spPr>
        <a:xfrm>
          <a:off x="9248808" y="3884873"/>
          <a:ext cx="1946542" cy="896509"/>
        </a:xfrm>
        <a:prstGeom prst="chevron">
          <a:avLst>
            <a:gd name="adj" fmla="val 25000"/>
          </a:avLst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MARCH 3RD WEEK</a:t>
          </a:r>
        </a:p>
      </dsp:txBody>
      <dsp:txXfrm>
        <a:off x="9472935" y="3884873"/>
        <a:ext cx="1498288" cy="896509"/>
      </dsp:txXfrm>
    </dsp:sp>
    <dsp:sp modelId="{452E3285-B1E2-4258-B88F-F44D645813E5}">
      <dsp:nvSpPr>
        <dsp:cNvPr id="0" name=""/>
        <dsp:cNvSpPr/>
      </dsp:nvSpPr>
      <dsp:spPr>
        <a:xfrm>
          <a:off x="9404532" y="1288779"/>
          <a:ext cx="1580592" cy="2058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 Light" panose="020F0302020204030204"/>
            </a:rPr>
            <a:t>WRITING PAPER IN LATEX ENVORONMENT</a:t>
          </a:r>
          <a:endParaRPr lang="en-US" sz="1600" kern="1200"/>
        </a:p>
      </dsp:txBody>
      <dsp:txXfrm>
        <a:off x="9404532" y="1288779"/>
        <a:ext cx="1580592" cy="2058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Accent Home Chevron Process"/>
  <dgm:desc val="Use to show a progression; a timeline; sequential steps in a task, process, or workflow; or to emphasize movement or direction. Level 1 text appears inside an chevron shape, except the first shape which comes in a home shape, while Level 2 text appears above the invisible rectangle shapes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7457-7C18-11A6-C05F-D13401D0C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B42F4-6E39-D408-2DF8-3D97F7879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50FEF-4134-9B9C-B973-B4DC88F9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2F5-F629-4AAA-AF00-CAA461F2CB9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E12A4-ED19-FEC6-E7D5-FE3660AB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FE60A-E50D-ECF5-1640-5CDAF824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9730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6ACE-2EB2-B77E-2D1B-97AFB08F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2EDA9-4904-4381-17D1-B02FBC509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6065-B80D-52E4-FFA8-FE1CD706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2F5-F629-4AAA-AF00-CAA461F2CB9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7A030-7C00-A94E-ABA4-31906D9B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CA799-AAE4-49E3-8DCD-652FB744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0930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AE538-9BDE-9272-B622-62D4C7CCF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C49CC-AD1A-30E7-C932-7F16B0A0C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36AE3-68EE-8925-1906-07F3D740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2F5-F629-4AAA-AF00-CAA461F2CB9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DCC5-EFF4-9B7D-B8FB-2DD6CE1E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61065-D254-DE1A-4AC4-84DA8678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47891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EC77-2445-E47C-3657-46A664C17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0FA7-1115-CAEE-93D6-023A5759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73644-0A19-D7E2-C0D9-2D67C60E4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2F5-F629-4AAA-AF00-CAA461F2CB9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10F4E-EF54-F299-605E-2F2CD844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3C4E-D811-C082-63C6-95D79C40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4442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5870-587D-67A5-7B4C-FF9C7A442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751D7-9358-31E9-204A-4FF9CED66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7E586-FA38-D7E3-162A-FBF5DCF5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2F5-F629-4AAA-AF00-CAA461F2CB9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A5DC1-6D71-B6CA-EB83-8280DE7E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5E2E1-8237-BE78-FE0E-4158BA85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84217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408A-8575-22A3-4098-D68B8F9E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4F44-18C6-CE31-D1E0-C342742EF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5307F-234D-C580-E1EF-3677E035B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30810-2CD4-2F5A-595D-1E8C82BE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2F5-F629-4AAA-AF00-CAA461F2CB9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70128-93B5-44F7-71FF-CDAC5A8A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7C444-0B49-EA4B-12D4-E50A016B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6218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CD81-D3C2-FA01-889D-FE2EFCF22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D67EB-C714-6CC4-05C7-21CBA49D9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2FE98-2A52-91BD-25AC-36C2EB494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A9111-B7E7-3E03-A597-A523FB0C5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6C39C-16F0-0332-6437-9C3F17700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34148-93C7-A347-9A9B-E875130E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2F5-F629-4AAA-AF00-CAA461F2CB9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D0CCC-7E69-D8B6-C040-F2F449939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20F65-A477-7D0E-90DC-27A79C55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92234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63EA-6737-2F09-0471-AD6E5622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C723-A2D6-7C9A-FAF5-141CDE04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2F5-F629-4AAA-AF00-CAA461F2CB9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8B349-2D1D-E736-4E82-1D810473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F2791-7B27-81DA-57D9-16E8B09E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07506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673E9-B560-C7CD-11F5-5168FFFF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2F5-F629-4AAA-AF00-CAA461F2CB9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9828B-21EB-8C03-209E-3258D858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BEB76-15ED-912E-BF27-6D98395A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48165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0561-1620-9148-C8D2-30E897E8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C14E1-5990-B4A9-6334-6AF83421C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3AA84-CBE5-7FFC-C0DB-1B8290D4F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81BF4-D431-C4C4-940C-48B067B1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2F5-F629-4AAA-AF00-CAA461F2CB9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59493-E6B0-D002-F881-960BB093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B34B9-02A1-4D7B-50B2-6687485A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05661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68F3-BF83-5CBD-09DA-F7965ECC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B4DAE-E473-D8EA-C896-230CBE3B5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32F10-686C-0107-2A2F-407239288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98408-C2AB-851D-0347-66706D2C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1D2F5-F629-4AAA-AF00-CAA461F2CB9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9B4E5-A5B4-83A7-34E2-9C6027E5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8695E-F7C1-424E-DFCC-FBEDDE90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83778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A3A047-EABB-BFC7-1AB5-268678E1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DC18F-4404-03D3-202D-A14C0D544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E1AB5-F47A-E4F0-A1AA-525189DF3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1D2F5-F629-4AAA-AF00-CAA461F2CB9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D34C1-5105-7961-3A02-0EA068860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D24D2-765C-2A0B-96D3-3DF61995D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78E3-29D7-462A-A49B-5D33B242C4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63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7/11/intro-tensorflo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F7542-8F52-3576-59B2-50AC8E155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243" y="1037086"/>
            <a:ext cx="9717656" cy="250631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7300" u="sng" kern="1200">
                <a:solidFill>
                  <a:srgbClr val="002060"/>
                </a:solidFill>
                <a:latin typeface="Angsana New"/>
                <a:ea typeface="FangSong"/>
                <a:cs typeface="Times New Roman"/>
              </a:rPr>
              <a:t>OBJECT - DETECTION</a:t>
            </a:r>
            <a:r>
              <a:rPr lang="en-US" sz="7300" u="sng" kern="1200">
                <a:solidFill>
                  <a:srgbClr val="002060"/>
                </a:solidFill>
                <a:latin typeface="Angsana New"/>
                <a:ea typeface="FangSong"/>
                <a:cs typeface="Angsana New"/>
              </a:rPr>
              <a:t> </a:t>
            </a:r>
            <a:br>
              <a:rPr lang="en-US" sz="7300" u="sng" kern="1200">
                <a:latin typeface="Angsana New"/>
              </a:rPr>
            </a:br>
            <a:r>
              <a:rPr lang="en-US" sz="7300" u="sng">
                <a:solidFill>
                  <a:srgbClr val="002060"/>
                </a:solidFill>
                <a:latin typeface="Angsana New"/>
                <a:ea typeface="FangSong"/>
                <a:cs typeface="Angsana New"/>
              </a:rPr>
              <a:t>USING SSD ARCHITECTUR</a:t>
            </a:r>
            <a:r>
              <a:rPr lang="en-US" sz="7300" u="sng">
                <a:solidFill>
                  <a:srgbClr val="002060"/>
                </a:solidFill>
                <a:latin typeface="Angsana New"/>
                <a:cs typeface="Angsana New"/>
              </a:rPr>
              <a:t>E</a:t>
            </a:r>
            <a:br>
              <a:rPr lang="en-US" sz="7300" u="sng" kern="1200">
                <a:solidFill>
                  <a:srgbClr val="002060"/>
                </a:solidFill>
                <a:latin typeface="Angsana New"/>
                <a:cs typeface="Angsana New"/>
              </a:rPr>
            </a:br>
            <a:br>
              <a:rPr lang="en-US" sz="4400"/>
            </a:br>
            <a:r>
              <a:rPr lang="en-US" sz="1400" kern="1200">
                <a:latin typeface="+mj-lt"/>
                <a:ea typeface="+mj-ea"/>
                <a:cs typeface="+mj-cs"/>
              </a:rPr>
              <a:t>(COMPUTER VISION PROJECT)</a:t>
            </a:r>
            <a:endParaRPr lang="en-US" sz="1400"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C9367-A12F-0FAF-B14D-8FD1AF1FD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821277" y="369370"/>
            <a:ext cx="5841528" cy="98846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600" i="1"/>
              <a:t>EOC 2 &amp; MFC 2</a:t>
            </a:r>
            <a:endParaRPr lang="en-US" sz="1600" b="1" i="1">
              <a:ea typeface="Calibri"/>
              <a:cs typeface="Calibri"/>
            </a:endParaRPr>
          </a:p>
          <a:p>
            <a:r>
              <a:rPr lang="en-US" sz="1600" b="1" i="1"/>
              <a:t>GROUP 14</a:t>
            </a:r>
            <a:endParaRPr lang="en-US" sz="1600" b="1" i="1">
              <a:ea typeface="Calibri" panose="020F0502020204030204"/>
              <a:cs typeface="Calibri" panose="020F0502020204030204"/>
            </a:endParaRPr>
          </a:p>
          <a:p>
            <a:r>
              <a:rPr lang="en-US" sz="1600" b="1" i="1"/>
              <a:t>CSE(AI)-B</a:t>
            </a:r>
            <a:endParaRPr lang="en-US" sz="1600" b="1" i="1">
              <a:ea typeface="Calibri" panose="020F0502020204030204"/>
              <a:cs typeface="Calibri" panose="020F0502020204030204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7CB59CDB-D33F-A0FD-159D-F00A49195C52}"/>
              </a:ext>
            </a:extLst>
          </p:cNvPr>
          <p:cNvSpPr txBox="1"/>
          <p:nvPr/>
        </p:nvSpPr>
        <p:spPr>
          <a:xfrm>
            <a:off x="2654601" y="4641040"/>
            <a:ext cx="5704750" cy="187746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b="1" i="1" u="sng">
                <a:latin typeface="Times New Roman"/>
                <a:cs typeface="Times New Roman"/>
              </a:rPr>
              <a:t>GROUP MEMBERS: </a:t>
            </a:r>
            <a:r>
              <a:rPr lang="en-US" b="1" i="1">
                <a:latin typeface="Times New Roman"/>
                <a:cs typeface="Times New Roman"/>
              </a:rPr>
              <a:t>                     </a:t>
            </a:r>
            <a:r>
              <a:rPr lang="en-IN" b="1" i="1" u="sng">
                <a:latin typeface="Times New Roman"/>
                <a:cs typeface="Times New Roman"/>
              </a:rPr>
              <a:t>ROLL NO:</a:t>
            </a:r>
            <a:endParaRPr lang="en-US" b="1" u="sng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b="1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1">
                <a:latin typeface="Times New Roman"/>
                <a:cs typeface="Times New Roman"/>
              </a:rPr>
              <a:t>VARSHITHA GADE                       </a:t>
            </a:r>
            <a:r>
              <a:rPr lang="en-IN" b="1" i="1">
                <a:latin typeface="Times New Roman"/>
                <a:cs typeface="Times New Roman"/>
              </a:rPr>
              <a:t>CB.SC.U4AIE24114</a:t>
            </a:r>
            <a:endParaRPr lang="en-US" b="1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1">
                <a:latin typeface="Times New Roman"/>
                <a:cs typeface="Times New Roman"/>
              </a:rPr>
              <a:t>MEERA NAMBIAR K C                 </a:t>
            </a:r>
            <a:r>
              <a:rPr lang="en-IN" b="1" i="1">
                <a:latin typeface="Times New Roman"/>
                <a:cs typeface="Times New Roman"/>
              </a:rPr>
              <a:t>CB.SC.U4AIE24132</a:t>
            </a:r>
            <a:endParaRPr lang="en-US" b="1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1">
                <a:latin typeface="Times New Roman"/>
                <a:cs typeface="Times New Roman"/>
              </a:rPr>
              <a:t>YASWANTH V                                 </a:t>
            </a:r>
            <a:r>
              <a:rPr lang="en-IN" b="1" i="1">
                <a:latin typeface="Times New Roman"/>
                <a:cs typeface="Times New Roman"/>
              </a:rPr>
              <a:t>CB.SC.U4AIE24160</a:t>
            </a:r>
            <a:endParaRPr lang="en-US" b="1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i="1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i="1">
              <a:latin typeface="Times New Roman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i="1">
              <a:latin typeface="Times New Roman"/>
              <a:ea typeface="Calibri"/>
              <a:cs typeface="Times New Roma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51C72-7B78-CA89-B799-4ED65878CDA6}"/>
              </a:ext>
            </a:extLst>
          </p:cNvPr>
          <p:cNvSpPr/>
          <p:nvPr/>
        </p:nvSpPr>
        <p:spPr>
          <a:xfrm>
            <a:off x="2473251" y="3988553"/>
            <a:ext cx="5851717" cy="23324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dogs and a cat&#10;&#10;AI-generated content may be incorrect.">
            <a:extLst>
              <a:ext uri="{FF2B5EF4-FFF2-40B4-BE49-F238E27FC236}">
                <a16:creationId xmlns:a16="http://schemas.microsoft.com/office/drawing/2014/main" id="{FDEB94C2-6468-477D-6547-B4DAA1D43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01865" y="3999567"/>
            <a:ext cx="3452594" cy="23215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5001F-9F77-C480-AD34-E1FE45BB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91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9AF37C-1CC4-4B71-6AFC-BCDAB6BF7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061683"/>
              </p:ext>
            </p:extLst>
          </p:nvPr>
        </p:nvGraphicFramePr>
        <p:xfrm>
          <a:off x="73068" y="240082"/>
          <a:ext cx="12064783" cy="6370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666">
                  <a:extLst>
                    <a:ext uri="{9D8B030D-6E8A-4147-A177-3AD203B41FA5}">
                      <a16:colId xmlns:a16="http://schemas.microsoft.com/office/drawing/2014/main" val="3264981755"/>
                    </a:ext>
                  </a:extLst>
                </a:gridCol>
                <a:gridCol w="1708897">
                  <a:extLst>
                    <a:ext uri="{9D8B030D-6E8A-4147-A177-3AD203B41FA5}">
                      <a16:colId xmlns:a16="http://schemas.microsoft.com/office/drawing/2014/main" val="4141062799"/>
                    </a:ext>
                  </a:extLst>
                </a:gridCol>
                <a:gridCol w="3866029">
                  <a:extLst>
                    <a:ext uri="{9D8B030D-6E8A-4147-A177-3AD203B41FA5}">
                      <a16:colId xmlns:a16="http://schemas.microsoft.com/office/drawing/2014/main" val="1588277805"/>
                    </a:ext>
                  </a:extLst>
                </a:gridCol>
                <a:gridCol w="2456161">
                  <a:extLst>
                    <a:ext uri="{9D8B030D-6E8A-4147-A177-3AD203B41FA5}">
                      <a16:colId xmlns:a16="http://schemas.microsoft.com/office/drawing/2014/main" val="1463731562"/>
                    </a:ext>
                  </a:extLst>
                </a:gridCol>
                <a:gridCol w="2677030">
                  <a:extLst>
                    <a:ext uri="{9D8B030D-6E8A-4147-A177-3AD203B41FA5}">
                      <a16:colId xmlns:a16="http://schemas.microsoft.com/office/drawing/2014/main" val="1171649876"/>
                    </a:ext>
                  </a:extLst>
                </a:gridCol>
              </a:tblGrid>
              <a:tr h="1372720"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endParaRPr lang="en-US"/>
                    </a:p>
                    <a:p>
                      <a:pPr lvl="0">
                        <a:buNone/>
                      </a:pP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  <a:p>
                      <a:pPr lvl="0">
                        <a:buNone/>
                      </a:pPr>
                      <a:endParaRPr lang="en-US"/>
                    </a:p>
                    <a:p>
                      <a:pPr lvl="0">
                        <a:buNone/>
                      </a:pP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PROJECT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endParaRPr lang="en-US"/>
                    </a:p>
                    <a:p>
                      <a:pPr lvl="0">
                        <a:buNone/>
                      </a:pP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              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endParaRPr lang="en-US"/>
                    </a:p>
                    <a:p>
                      <a:pPr lvl="0">
                        <a:buNone/>
                      </a:pP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       LIMITATIONS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pPr lvl="0">
                        <a:buNone/>
                      </a:pPr>
                      <a:endParaRPr lang="en-US"/>
                    </a:p>
                    <a:p>
                      <a:pPr lvl="0">
                        <a:buNone/>
                      </a:pP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            MATRICES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343322"/>
                  </a:ext>
                </a:extLst>
              </a:tr>
              <a:tr h="202783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Object detection using 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RetinaNet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err="1">
                          <a:latin typeface="Calibri"/>
                        </a:rPr>
                        <a:t>RetinaNet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uses a backbone CNN with FPN for feature extraction, applies anchor boxes, utilizes Focal Loss for balanced classification, and refines detections with bounding box regression and NMS.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</a:rPr>
                        <a:t>High Computational Cost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Slower Inference than YOLO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Focal Loss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(unique to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RetinaNet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for handling class imbalance)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b="0" i="0" u="none" strike="noStrike" noProof="0"/>
                        <a:t>Mean Average Precision (</a:t>
                      </a:r>
                      <a:r>
                        <a:rPr lang="en-US" sz="1800" b="0" i="0" u="none" strike="noStrike" noProof="0" err="1"/>
                        <a:t>mAP</a:t>
                      </a:r>
                      <a:r>
                        <a:rPr lang="en-US" sz="1800" b="0" i="0" u="none" strike="noStrike" noProof="0"/>
                        <a:t>)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Intersection over Union (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IoU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)</a:t>
                      </a:r>
                      <a:endParaRPr lang="en-US" sz="18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294703"/>
                  </a:ext>
                </a:extLst>
              </a:tr>
              <a:tr h="2969558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Object detection using 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Mask R-CNN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Mask R-CNN extends Faster R-CNN by adding a parallel branch for pixel-wise segmentation, enabling precise object detection and instance segmentation in a single framework.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Requires Large Datasets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800" b="0" i="0" u="none" strike="noStrike" noProof="0"/>
                        <a:t>High Computational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Mask </a:t>
                      </a:r>
                      <a:r>
                        <a:rPr lang="en-US" sz="1800" b="1" i="0" u="none" strike="noStrike" noProof="0" err="1">
                          <a:latin typeface="Calibri"/>
                        </a:rPr>
                        <a:t>IoU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(for segmentation accuracy)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Pixel Accuracy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(for instance segmentation)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808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DBA091-D5BB-3901-10EE-1D0FEFD2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93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F5E9-1DE1-21E8-7FBF-BC97358D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185" y="-132739"/>
            <a:ext cx="4089356" cy="49049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Times New Roman"/>
                <a:ea typeface="Calibri Light"/>
                <a:cs typeface="Calibri Light"/>
              </a:rPr>
              <a:t>                         </a:t>
            </a:r>
            <a:r>
              <a:rPr lang="en-US" u="sng">
                <a:latin typeface="Times New Roman"/>
                <a:ea typeface="Calibri Light"/>
                <a:cs typeface="Calibri Light"/>
              </a:rPr>
              <a:t>Research Gap</a:t>
            </a:r>
            <a:endParaRPr lang="en-US" u="sng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7B574-8651-DB34-9786-A8DDA8C5768D}"/>
              </a:ext>
            </a:extLst>
          </p:cNvPr>
          <p:cNvSpPr txBox="1"/>
          <p:nvPr/>
        </p:nvSpPr>
        <p:spPr>
          <a:xfrm>
            <a:off x="638911" y="682615"/>
            <a:ext cx="10920713" cy="594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>
                <a:latin typeface="Times New Roman"/>
                <a:cs typeface="Times New Roman"/>
              </a:rPr>
              <a:t>1. Small Object Detection:</a:t>
            </a:r>
            <a:r>
              <a:rPr lang="en-US" sz="2000">
                <a:latin typeface="Times New Roman"/>
                <a:ea typeface="Calibri"/>
                <a:cs typeface="Times New Roman"/>
              </a:rPr>
              <a:t> </a:t>
            </a:r>
            <a:r>
              <a:rPr lang="en-US" sz="2000">
                <a:ea typeface="+mn-lt"/>
                <a:cs typeface="+mn-lt"/>
              </a:rPr>
              <a:t>SSD struggles with detecting small objects because its lower-resolution feature maps lack detailed information, making it hard to recognize fine features.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 b="1" u="sng">
                <a:latin typeface="Times New Roman"/>
                <a:ea typeface="+mn-lt"/>
                <a:cs typeface="+mn-lt"/>
              </a:rPr>
              <a:t>Challenges: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 Small objects often disappear in deep feature layers.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SSD primarily detects objects using default anchor boxes, which may not be suitable for small-sized objects.</a:t>
            </a:r>
            <a:endParaRPr lang="en-US"/>
          </a:p>
          <a:p>
            <a:endParaRPr lang="en-US" sz="2000">
              <a:latin typeface="Calibri"/>
              <a:ea typeface="+mn-lt"/>
              <a:cs typeface="+mn-lt"/>
            </a:endParaRPr>
          </a:p>
          <a:p>
            <a:r>
              <a:rPr lang="en-US" sz="2000" b="1" u="sng">
                <a:latin typeface="Times New Roman"/>
                <a:ea typeface="+mn-lt"/>
                <a:cs typeface="+mn-lt"/>
              </a:rPr>
              <a:t>2. Handling Occlusions &amp; Crowded Scenes</a:t>
            </a:r>
            <a:r>
              <a:rPr lang="en-US" sz="2000" b="1">
                <a:latin typeface="Times New Roman"/>
                <a:ea typeface="+mn-lt"/>
                <a:cs typeface="+mn-lt"/>
              </a:rPr>
              <a:t>: </a:t>
            </a:r>
            <a:r>
              <a:rPr lang="en-US" sz="2000">
                <a:ea typeface="+mn-lt"/>
                <a:cs typeface="+mn-lt"/>
              </a:rPr>
              <a:t>When objects are too close together or overlap, SSD has difficulty distinguishing them, leading to incorrect detections or missing objects.</a:t>
            </a:r>
          </a:p>
          <a:p>
            <a:r>
              <a:rPr lang="en-US" sz="2000" b="1" u="sng">
                <a:latin typeface="Times New Roman"/>
                <a:ea typeface="+mn-lt"/>
                <a:cs typeface="+mn-lt"/>
              </a:rPr>
              <a:t>Challenges</a:t>
            </a:r>
            <a:r>
              <a:rPr lang="en-US" sz="2000" b="1" u="sng">
                <a:ea typeface="+mn-lt"/>
                <a:cs typeface="+mn-lt"/>
              </a:rPr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SSD processes objects independently, making it hard to separate overlapping ones.</a:t>
            </a:r>
            <a:endParaRPr lang="en-US" sz="2000" b="1" u="sng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SSD's feature maps detect object presence but struggle with position and spatial relationships.</a:t>
            </a:r>
            <a:endParaRPr lang="en-US" sz="2000">
              <a:ea typeface="Calibri"/>
              <a:cs typeface="Calibri"/>
            </a:endParaRPr>
          </a:p>
          <a:p>
            <a:endParaRPr lang="en-US" sz="2000">
              <a:latin typeface="Calibri" panose="020F0502020204030204"/>
              <a:ea typeface="+mn-lt"/>
              <a:cs typeface="+mn-lt"/>
            </a:endParaRPr>
          </a:p>
          <a:p>
            <a:r>
              <a:rPr lang="en-US" sz="2000" b="1" u="sng">
                <a:latin typeface="Times New Roman"/>
                <a:ea typeface="+mn-lt"/>
                <a:cs typeface="+mn-lt"/>
              </a:rPr>
              <a:t>3. Reducing False Positives: </a:t>
            </a:r>
            <a:r>
              <a:rPr lang="en-US" sz="2000">
                <a:ea typeface="+mn-lt"/>
                <a:cs typeface="+mn-lt"/>
              </a:rPr>
              <a:t>SSD often detects the same object multiple times, creating extra bounding boxes and false positives, which lowers accuracy.</a:t>
            </a:r>
            <a:endParaRPr lang="en-US" b="1" u="sng">
              <a:latin typeface="Times New Roman"/>
              <a:ea typeface="+mn-lt"/>
              <a:cs typeface="Times New Roman"/>
            </a:endParaRPr>
          </a:p>
          <a:p>
            <a:r>
              <a:rPr lang="en-US" sz="2000" b="1">
                <a:ea typeface="+mn-lt"/>
                <a:cs typeface="+mn-lt"/>
              </a:rPr>
              <a:t>Challenges: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SSD applies multiple anchor boxes per feature map, sometimes assigning multiple detections to one object.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Non-Maximum Suppression (NMS) may not effectively filter overlapping boxes.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F3FC4-5068-984C-8164-EED21BB6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5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74043-D4BD-3D6A-ADC7-122D8C08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162" y="1058368"/>
            <a:ext cx="4038600" cy="41086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latin typeface="+mj-lt"/>
                <a:ea typeface="+mj-ea"/>
                <a:cs typeface="+mj-cs"/>
              </a:rPr>
              <a:t>Advantages of using SSD</a:t>
            </a:r>
            <a:r>
              <a:rPr lang="en-US"/>
              <a:t>: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334C4-9C48-D141-5A9E-D811076951F0}"/>
              </a:ext>
            </a:extLst>
          </p:cNvPr>
          <p:cNvSpPr txBox="1"/>
          <p:nvPr/>
        </p:nvSpPr>
        <p:spPr>
          <a:xfrm>
            <a:off x="5247735" y="713313"/>
            <a:ext cx="6106065" cy="54313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Fast and Real-Time Performance</a:t>
            </a:r>
            <a:endParaRPr lang="en-US" sz="2200">
              <a:ea typeface="Calibri"/>
              <a:cs typeface="Calibri"/>
            </a:endParaRP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No Need for Region Proposal Network (RPN)</a:t>
            </a:r>
            <a:endParaRPr lang="en-US" sz="2200">
              <a:ea typeface="Calibri"/>
              <a:cs typeface="Calibri"/>
            </a:endParaRP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Multi-Scale Feature Maps for Robust Detection</a:t>
            </a:r>
            <a:endParaRPr lang="en-US" sz="2200">
              <a:ea typeface="Calibri"/>
              <a:cs typeface="Calibri"/>
            </a:endParaRP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Better Trade-off Between Accuracy and Speed</a:t>
            </a:r>
            <a:endParaRPr lang="en-US" sz="2200">
              <a:ea typeface="Calibri"/>
              <a:cs typeface="Calibri"/>
            </a:endParaRP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Supports Detection of Multiple Object Categories</a:t>
            </a:r>
            <a:endParaRPr lang="en-US" sz="2200">
              <a:ea typeface="Calibri"/>
              <a:cs typeface="Calibri"/>
            </a:endParaRP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Lightweight and Efficient for Embedded Devices</a:t>
            </a:r>
            <a:endParaRPr lang="en-US" sz="2200">
              <a:ea typeface="Calibri"/>
              <a:cs typeface="Calibri"/>
            </a:endParaRP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End-to-End Trainable</a:t>
            </a:r>
            <a:endParaRPr lang="en-US" sz="2200">
              <a:ea typeface="Calibri"/>
              <a:cs typeface="Calibri"/>
            </a:endParaRP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Handles Aspect Ratio Variations Well</a:t>
            </a:r>
            <a:endParaRPr lang="en-US" sz="2200"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D903F-3C57-6B92-2F39-49167D8D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8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0A9FF-BC90-C864-B451-40014999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DD725-9867-65E9-C19F-DD3AD6F49F89}"/>
              </a:ext>
            </a:extLst>
          </p:cNvPr>
          <p:cNvSpPr txBox="1"/>
          <p:nvPr/>
        </p:nvSpPr>
        <p:spPr>
          <a:xfrm>
            <a:off x="5305245" y="713313"/>
            <a:ext cx="6048555" cy="54313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Autonomous Vehicles </a:t>
            </a:r>
            <a:endParaRPr lang="en-US"/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Video Surveillance &amp; Security 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Traffic Monitoring &amp; Smart City Solutions 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Robotics &amp; Industrial Automation 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Drone-Based Object Detection 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Augmented Reality (AR) &amp; Virtual Reality (VR) 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Healthcare &amp; Medical Imaging 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Retail &amp; Customer Analytics 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Facial Recognition &amp; Biometrics 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Wildlife Conservation &amp; Animal Monitoring 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9B7D5-8993-850B-2361-9A007798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7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0C91F3-2DE2-3915-AE69-63706921A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F4F1BB2-03BF-1513-EA41-9D47A6CEA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7E7A5-149B-F241-1A7E-4CE2843BA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CD2A7A48-02ED-B6CA-BEAB-66BB15973741}"/>
              </a:ext>
            </a:extLst>
          </p:cNvPr>
          <p:cNvSpPr txBox="1"/>
          <p:nvPr/>
        </p:nvSpPr>
        <p:spPr>
          <a:xfrm>
            <a:off x="905774" y="1387415"/>
            <a:ext cx="10386613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>
              <a:latin typeface="Calibri"/>
              <a:ea typeface="Calibri"/>
              <a:cs typeface="Calibri"/>
            </a:endParaRPr>
          </a:p>
          <a:p>
            <a:endParaRPr lang="en-US" b="1">
              <a:latin typeface="Calibri"/>
              <a:ea typeface="Calibri"/>
              <a:cs typeface="Calibri"/>
            </a:endParaRPr>
          </a:p>
          <a:p>
            <a:endParaRPr lang="en-US" b="1">
              <a:latin typeface="Calibri"/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5A4244-FB93-EBDD-1C58-845B23964A98}"/>
              </a:ext>
            </a:extLst>
          </p:cNvPr>
          <p:cNvSpPr txBox="1"/>
          <p:nvPr/>
        </p:nvSpPr>
        <p:spPr>
          <a:xfrm>
            <a:off x="223502" y="342273"/>
            <a:ext cx="3931772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Calibri"/>
                <a:cs typeface="Calibri"/>
              </a:rPr>
              <a:t>TIMELINE:</a:t>
            </a:r>
            <a:endParaRPr lang="en-US">
              <a:ea typeface="Calibri"/>
              <a:cs typeface="Calibri"/>
            </a:endParaRPr>
          </a:p>
          <a:p>
            <a:pPr algn="l"/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93CF756F-0832-B9C7-1E5D-6A271F5912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2742056"/>
              </p:ext>
            </p:extLst>
          </p:nvPr>
        </p:nvGraphicFramePr>
        <p:xfrm>
          <a:off x="496957" y="440636"/>
          <a:ext cx="11198085" cy="5976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1F2D914-6067-22FA-95C6-6BE4E795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08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184C8-15FF-97D6-521A-45EB5B62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73B50-D195-7F50-5C77-E30F9D5014CB}"/>
              </a:ext>
            </a:extLst>
          </p:cNvPr>
          <p:cNvSpPr txBox="1"/>
          <p:nvPr/>
        </p:nvSpPr>
        <p:spPr>
          <a:xfrm>
            <a:off x="4802092" y="2520731"/>
            <a:ext cx="535369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ea typeface="Calibri"/>
                <a:cs typeface="Calibri"/>
              </a:rPr>
              <a:t>THANKYOU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928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ar accident on the street&#10;&#10;AI-generated content may be incorrect.">
            <a:extLst>
              <a:ext uri="{FF2B5EF4-FFF2-40B4-BE49-F238E27FC236}">
                <a16:creationId xmlns:a16="http://schemas.microsoft.com/office/drawing/2014/main" id="{195C6760-50FB-C064-6249-318E828DA0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8000"/>
          </a:blip>
          <a:srcRect l="19786" r="15581"/>
          <a:stretch/>
        </p:blipFill>
        <p:spPr>
          <a:xfrm>
            <a:off x="-5130" y="10"/>
            <a:ext cx="7417413" cy="6858058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7CD13545-7909-DE61-F7BF-0723C2E21544}"/>
              </a:ext>
            </a:extLst>
          </p:cNvPr>
          <p:cNvSpPr txBox="1"/>
          <p:nvPr/>
        </p:nvSpPr>
        <p:spPr>
          <a:xfrm>
            <a:off x="7408308" y="530778"/>
            <a:ext cx="4652273" cy="2083391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>
                <a:latin typeface="Calibri"/>
                <a:ea typeface="Calibri"/>
                <a:cs typeface="Calibri"/>
              </a:rPr>
              <a:t>OBJECTIVE: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>
                <a:latin typeface="+mj-lt"/>
                <a:ea typeface="+mj-ea"/>
                <a:cs typeface="+mj-cs"/>
              </a:rPr>
              <a:t>REAL TIME OBJECT DETECTION USING SSD ARCHITECTURES IN THE ACCIDENT PRONE AREA.</a:t>
            </a:r>
            <a:endParaRPr lang="en-US" b="1">
              <a:latin typeface="+mj-lt"/>
              <a:ea typeface="Calibri Light"/>
              <a:cs typeface="Calibri Light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b="1"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EE248E-73F0-D5B4-C636-F5FF75A4F4D4}"/>
              </a:ext>
            </a:extLst>
          </p:cNvPr>
          <p:cNvSpPr txBox="1"/>
          <p:nvPr/>
        </p:nvSpPr>
        <p:spPr>
          <a:xfrm>
            <a:off x="7220570" y="3017993"/>
            <a:ext cx="4840010" cy="38436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PROBLEM STATEMENT: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Road accidents are a leading cause of fatalities globally, often resulting from undetected hazardous driving conditions and delayed response times. Existing accident prediction systems rely heavily on historical data, lacking real-time detection and analysis capabilities.</a:t>
            </a:r>
            <a:endParaRPr lang="en-US" sz="2000" b="1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4369D-5295-7BA2-7744-37FEE504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8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540AD-1AEB-2A34-F22B-EE6E31AA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722" y="713312"/>
            <a:ext cx="403860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 Detection With SSD Architectures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6B510D-8204-1BA1-92EC-C9985ADB7877}"/>
              </a:ext>
            </a:extLst>
          </p:cNvPr>
          <p:cNvSpPr txBox="1"/>
          <p:nvPr/>
        </p:nvSpPr>
        <p:spPr>
          <a:xfrm>
            <a:off x="6095999" y="470357"/>
            <a:ext cx="5257801" cy="5928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0">
                <a:effectLst/>
              </a:rPr>
              <a:t>Identifies and locates objects in images or videos.</a:t>
            </a:r>
            <a:endParaRPr lang="en-US"/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SSD takes only one shot to detect multiple objects present in an image using </a:t>
            </a:r>
            <a:r>
              <a:rPr lang="en-US" sz="2000" err="1"/>
              <a:t>multibox</a:t>
            </a:r>
            <a:r>
              <a:rPr lang="en-US" sz="2000"/>
              <a:t>.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Object detection algorithms typically leverage </a:t>
            </a:r>
            <a:r>
              <a:rPr lang="en-US" sz="2000" b="0" i="0" u="none" strike="noStrike">
                <a:effectLst/>
              </a:rPr>
              <a:t>machine learning</a:t>
            </a:r>
            <a:r>
              <a:rPr lang="en-US" sz="2000" b="0" i="0">
                <a:effectLst/>
              </a:rPr>
              <a:t> or </a:t>
            </a:r>
            <a:r>
              <a:rPr lang="en-US" sz="2000" b="0" i="0" u="none" strike="noStrike">
                <a:effectLst/>
              </a:rPr>
              <a:t>deep learning</a:t>
            </a:r>
            <a:r>
              <a:rPr lang="en-US" sz="2000" b="0" i="0">
                <a:effectLst/>
              </a:rPr>
              <a:t> to produce meaningful results.</a:t>
            </a:r>
            <a:endParaRPr lang="en-US" sz="2000" b="0" i="0">
              <a:effectLst/>
              <a:ea typeface="Calibri" panose="020F0502020204030204"/>
              <a:cs typeface="Calibri" panose="020F0502020204030204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This process involves both object </a:t>
            </a:r>
            <a:r>
              <a:rPr lang="en-US" sz="2000"/>
              <a:t> classification and localization.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SSD (Single Shot </a:t>
            </a:r>
            <a:r>
              <a:rPr lang="en-US" sz="2000" err="1"/>
              <a:t>MultiBox</a:t>
            </a:r>
            <a:r>
              <a:rPr lang="en-US" sz="2000"/>
              <a:t> Detector) stands out by offering a good balance between speed and accuracy, making it suitable for real-time applications where both factors are important.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2E9D7-6B10-DC5F-37F2-08FE1A9D4311}"/>
              </a:ext>
            </a:extLst>
          </p:cNvPr>
          <p:cNvSpPr txBox="1"/>
          <p:nvPr/>
        </p:nvSpPr>
        <p:spPr>
          <a:xfrm>
            <a:off x="461799" y="844795"/>
            <a:ext cx="35387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 algn="l">
              <a:spcAft>
                <a:spcPts val="600"/>
              </a:spcAft>
            </a:pPr>
            <a:r>
              <a:rPr lang="en-US" sz="2000" b="1" u="sng">
                <a:ea typeface="Calibri"/>
                <a:cs typeface="Calibri"/>
              </a:rPr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1886C-DF04-DF90-8740-68016AC8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0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A5E9DA-C610-4ECC-CF2E-E820AC8F2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B4CB91-809D-F47B-9CA3-2F16E9AC2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523363B-E23C-DB55-3F32-2813A99A4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CFD4A-1B11-3E4B-13F7-9AE57190DDAE}"/>
              </a:ext>
            </a:extLst>
          </p:cNvPr>
          <p:cNvSpPr txBox="1"/>
          <p:nvPr/>
        </p:nvSpPr>
        <p:spPr>
          <a:xfrm>
            <a:off x="4690043" y="4921458"/>
            <a:ext cx="28177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FIG:1: BLOCK DIAGRAM</a:t>
            </a:r>
            <a:endParaRPr lang="en-US"/>
          </a:p>
        </p:txBody>
      </p:sp>
      <p:pic>
        <p:nvPicPr>
          <p:cNvPr id="6" name="Picture 5" descr="SSD object detection: Single Shot MultiBox Detector for real-time  processing | by Jonathan Hui | Medium">
            <a:extLst>
              <a:ext uri="{FF2B5EF4-FFF2-40B4-BE49-F238E27FC236}">
                <a16:creationId xmlns:a16="http://schemas.microsoft.com/office/drawing/2014/main" id="{A64BB573-2A0F-A9D8-3164-BF34CC105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39" y="926535"/>
            <a:ext cx="10531463" cy="365810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F1DCB9-25D7-217D-72DA-FF655D1C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47FB50-0F89-2F38-AA5F-60D1F9A6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79" y="174829"/>
            <a:ext cx="2728538" cy="8005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Novelty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6DCB16-94A6-B721-BA91-EDE6E04A39E1}"/>
              </a:ext>
            </a:extLst>
          </p:cNvPr>
          <p:cNvSpPr txBox="1"/>
          <p:nvPr/>
        </p:nvSpPr>
        <p:spPr>
          <a:xfrm>
            <a:off x="793421" y="2431765"/>
            <a:ext cx="9440592" cy="332003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Use of SSD (Single Shot Detector) for High-Speed Processing: real-time object detection (cars, vehicles, etc.) to identify potential accident risks.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Accident-Prone Area Detection Using Object Detection: emphasizes real-time detection efficiency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Automated Data Pipeline: 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pPr marL="1200150" lvl="2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XML-to-MAT conversion for efficient data storage.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pPr marL="1200150" lvl="2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Dynamic dataset splitting for robust training/testing.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pPr marL="1200150" lvl="2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Annotation visualization for quick error-checking in data labeling.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Adaptive Training Workflow: The code allows easy toggling between training new models and loading pre-trained detectors, making it adaptable to new datasets or environments without complete retraining.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644C40-E22E-DADE-3ECC-87178339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6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1A3FC-F652-803D-3DC7-184EF49B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905" y="-128302"/>
            <a:ext cx="9833548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latin typeface="+mj-lt"/>
                <a:ea typeface="+mj-ea"/>
                <a:cs typeface="+mj-cs"/>
              </a:rPr>
              <a:t> </a:t>
            </a:r>
            <a:r>
              <a:rPr lang="en-US" sz="3600" b="1" kern="1200">
                <a:latin typeface="Calibri"/>
                <a:ea typeface="Calibri"/>
                <a:cs typeface="Calibri"/>
              </a:rPr>
              <a:t>Object Detection using SSD architectures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27C8D1A-F69A-9583-F3C4-619F654DD94D}"/>
              </a:ext>
            </a:extLst>
          </p:cNvPr>
          <p:cNvSpPr txBox="1"/>
          <p:nvPr/>
        </p:nvSpPr>
        <p:spPr>
          <a:xfrm>
            <a:off x="1452395" y="1438866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Based- Accident Prone System</a:t>
            </a:r>
            <a:endParaRPr lang="en-US" sz="2000">
              <a:ea typeface="Calibri"/>
              <a:cs typeface="Calibri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Data Preparation</a:t>
            </a:r>
            <a:r>
              <a:rPr lang="en-US" sz="2000" b="1"/>
              <a:t>:</a:t>
            </a:r>
            <a:r>
              <a:rPr lang="en-US" sz="2000"/>
              <a:t> Load and label datasets with bounding boxes.</a:t>
            </a:r>
            <a:endParaRPr lang="en-US" sz="2000">
              <a:ea typeface="Calibri"/>
              <a:cs typeface="Calibri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Data Spitting: Splitting the data for training and testing data.</a:t>
            </a:r>
            <a:endParaRPr lang="en-US" sz="2000">
              <a:ea typeface="Calibri"/>
              <a:cs typeface="Calibri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 u="sng"/>
              <a:t>Upcoming work...</a:t>
            </a:r>
            <a:endParaRPr lang="en-US" sz="2000" u="sng">
              <a:ea typeface="Calibri"/>
              <a:cs typeface="Calibri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Model Selection: Chose the </a:t>
            </a:r>
            <a:r>
              <a:rPr lang="en-US" sz="2000" b="1"/>
              <a:t>Single Shot </a:t>
            </a:r>
            <a:r>
              <a:rPr lang="en-US" sz="2000" b="1" err="1"/>
              <a:t>Multibox</a:t>
            </a:r>
            <a:r>
              <a:rPr lang="en-US" sz="2000" b="1"/>
              <a:t> Detector (SSD)</a:t>
            </a:r>
            <a:r>
              <a:rPr lang="en-US" sz="2000"/>
              <a:t> with a pre-trained ResNet-50 backbone for efficient real-time object detection.</a:t>
            </a:r>
            <a:endParaRPr lang="en-US" sz="2000">
              <a:ea typeface="Calibri"/>
              <a:cs typeface="Calibri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Model Training: Defined training options such as learning rate, batch size, and number of epochs using </a:t>
            </a:r>
            <a:r>
              <a:rPr lang="en-US" sz="2000" err="1"/>
              <a:t>trainingOptions</a:t>
            </a:r>
            <a:r>
              <a:rPr lang="en-US" sz="2000"/>
              <a:t>().</a:t>
            </a:r>
            <a:endParaRPr lang="en-US" sz="2000">
              <a:ea typeface="Calibri"/>
              <a:cs typeface="Calibri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Model Evaluation: Evaluated model performance using metrics like Precision and </a:t>
            </a:r>
            <a:r>
              <a:rPr lang="en-US" sz="2000" err="1"/>
              <a:t>Recall,Mean</a:t>
            </a:r>
            <a:r>
              <a:rPr lang="en-US" sz="2000"/>
              <a:t> Average Precision (</a:t>
            </a:r>
            <a:r>
              <a:rPr lang="en-US" sz="2000" err="1"/>
              <a:t>mAP</a:t>
            </a:r>
            <a:r>
              <a:rPr lang="en-US" sz="2000"/>
              <a:t>),Intersection over Union (</a:t>
            </a:r>
            <a:r>
              <a:rPr lang="en-US" sz="2000" err="1"/>
              <a:t>IoU</a:t>
            </a:r>
            <a:r>
              <a:rPr lang="en-US" sz="2000"/>
              <a:t>).</a:t>
            </a:r>
            <a:endParaRPr lang="en-US" sz="200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32E90-AB6C-9C79-8D8D-4CECC4A6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20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79EB-F233-6C5F-F850-51A9C361A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09" y="365125"/>
            <a:ext cx="10515600" cy="759212"/>
          </a:xfrm>
        </p:spPr>
        <p:txBody>
          <a:bodyPr>
            <a:normAutofit/>
          </a:bodyPr>
          <a:lstStyle/>
          <a:p>
            <a:r>
              <a:rPr lang="en-US" sz="2400">
                <a:ea typeface="Calibri Light"/>
                <a:cs typeface="Calibri Light"/>
              </a:rPr>
              <a:t>Why this data set?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96CF3E-4D3F-6550-8DC6-F04BBAB2C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6221425"/>
              </p:ext>
            </p:extLst>
          </p:nvPr>
        </p:nvGraphicFramePr>
        <p:xfrm>
          <a:off x="4693479" y="970722"/>
          <a:ext cx="6304058" cy="5396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24" name="TextBox 423">
            <a:extLst>
              <a:ext uri="{FF2B5EF4-FFF2-40B4-BE49-F238E27FC236}">
                <a16:creationId xmlns:a16="http://schemas.microsoft.com/office/drawing/2014/main" id="{FA4D6225-B1C8-C9F7-F91C-4E5040776C99}"/>
              </a:ext>
            </a:extLst>
          </p:cNvPr>
          <p:cNvSpPr txBox="1"/>
          <p:nvPr/>
        </p:nvSpPr>
        <p:spPr>
          <a:xfrm>
            <a:off x="640359" y="3083612"/>
            <a:ext cx="325708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>
                <a:ea typeface="Calibri" panose="020F0502020204030204"/>
                <a:cs typeface="Calibri" panose="020F0502020204030204"/>
              </a:rPr>
              <a:t>Accident prone System</a:t>
            </a:r>
            <a:endParaRPr lang="en-US"/>
          </a:p>
          <a:p>
            <a:r>
              <a:rPr lang="en-US">
                <a:ea typeface="Calibri" panose="020F0502020204030204"/>
                <a:cs typeface="Calibri" panose="020F0502020204030204"/>
              </a:rPr>
              <a:t> which includes .jpg and .xml  file for the SSD algorithms.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CC409-C68C-3C5A-5B08-A54414F8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7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0211E-93B0-F0C2-AD5D-9BD8703B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92" y="1173387"/>
            <a:ext cx="4829354" cy="39792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latin typeface="Calibri Light"/>
                <a:ea typeface="Calibri"/>
                <a:cs typeface="Calibri"/>
              </a:rPr>
              <a:t>Problem Gap &amp;</a:t>
            </a:r>
            <a:br>
              <a:rPr lang="en-US">
                <a:latin typeface="Calibri Light"/>
                <a:ea typeface="Calibri"/>
                <a:cs typeface="Calibri"/>
              </a:rPr>
            </a:br>
            <a:r>
              <a:rPr lang="en-US" kern="1200">
                <a:latin typeface="Calibri Light"/>
                <a:ea typeface="Calibri"/>
                <a:cs typeface="Calibri"/>
              </a:rPr>
              <a:t>Limitations of SSD Architecture</a:t>
            </a:r>
            <a:r>
              <a:rPr lang="en-US">
                <a:latin typeface="Calibri Light"/>
                <a:ea typeface="Calibri"/>
                <a:cs typeface="Calibri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7E88B-E48D-E44B-05A5-D16D4C954990}"/>
              </a:ext>
            </a:extLst>
          </p:cNvPr>
          <p:cNvSpPr txBox="1"/>
          <p:nvPr/>
        </p:nvSpPr>
        <p:spPr>
          <a:xfrm>
            <a:off x="5851584" y="799578"/>
            <a:ext cx="5775385" cy="589145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Less accurate than two-stage detectors</a:t>
            </a:r>
            <a:endParaRPr lang="en-US" sz="2200">
              <a:ea typeface="Calibri"/>
              <a:cs typeface="Calibri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Sensitive to occlusions and crowded scenes</a:t>
            </a:r>
            <a:endParaRPr lang="en-US" sz="2200">
              <a:ea typeface="Calibri"/>
              <a:cs typeface="Calibri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Poor Small Object Detection</a:t>
            </a:r>
            <a:endParaRPr lang="en-US" sz="2200">
              <a:ea typeface="Calibri"/>
              <a:cs typeface="Calibri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Lower Precision Compared to Two-Stage Detectors</a:t>
            </a:r>
            <a:endParaRPr lang="en-US" sz="2200">
              <a:ea typeface="Calibri"/>
              <a:cs typeface="Calibri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Sensitivity to Scale Variations</a:t>
            </a:r>
            <a:endParaRPr lang="en-US" sz="2200">
              <a:ea typeface="Calibri"/>
              <a:cs typeface="Calibri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Trade-off Between Speed and Accuracy</a:t>
            </a:r>
            <a:endParaRPr lang="en-US" sz="2200">
              <a:ea typeface="Calibri"/>
              <a:cs typeface="Calibri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Higher Computational Cost for High Accuracy</a:t>
            </a:r>
            <a:endParaRPr lang="en-US" sz="2200">
              <a:ea typeface="Calibri"/>
              <a:cs typeface="Calibri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Limited Robustness to Occlusions</a:t>
            </a:r>
            <a:endParaRPr lang="en-US" sz="2200"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832F3-ECA8-DEF8-ADC4-DEFBA515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7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6BA7-E5ED-8D75-5BAD-59A3B1803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118" y="-218"/>
            <a:ext cx="3987114" cy="419401"/>
          </a:xfrm>
        </p:spPr>
        <p:txBody>
          <a:bodyPr>
            <a:normAutofit/>
          </a:bodyPr>
          <a:lstStyle/>
          <a:p>
            <a:r>
              <a:rPr lang="en-US" sz="1800">
                <a:latin typeface="Times New Roman"/>
                <a:ea typeface="Calibri Light"/>
                <a:cs typeface="Calibri Light"/>
              </a:rPr>
              <a:t>LITERATURE REVIEW</a:t>
            </a:r>
            <a:endParaRPr lang="en-US" sz="1800">
              <a:latin typeface="Times New Roman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955B9F-C16D-4719-FC01-5B538B2A3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334928"/>
              </p:ext>
            </p:extLst>
          </p:nvPr>
        </p:nvGraphicFramePr>
        <p:xfrm>
          <a:off x="52191" y="417534"/>
          <a:ext cx="12091505" cy="6386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032">
                  <a:extLst>
                    <a:ext uri="{9D8B030D-6E8A-4147-A177-3AD203B41FA5}">
                      <a16:colId xmlns:a16="http://schemas.microsoft.com/office/drawing/2014/main" val="2459710866"/>
                    </a:ext>
                  </a:extLst>
                </a:gridCol>
                <a:gridCol w="2633382">
                  <a:extLst>
                    <a:ext uri="{9D8B030D-6E8A-4147-A177-3AD203B41FA5}">
                      <a16:colId xmlns:a16="http://schemas.microsoft.com/office/drawing/2014/main" val="14447229"/>
                    </a:ext>
                  </a:extLst>
                </a:gridCol>
                <a:gridCol w="4202205">
                  <a:extLst>
                    <a:ext uri="{9D8B030D-6E8A-4147-A177-3AD203B41FA5}">
                      <a16:colId xmlns:a16="http://schemas.microsoft.com/office/drawing/2014/main" val="3177471320"/>
                    </a:ext>
                  </a:extLst>
                </a:gridCol>
                <a:gridCol w="1846936">
                  <a:extLst>
                    <a:ext uri="{9D8B030D-6E8A-4147-A177-3AD203B41FA5}">
                      <a16:colId xmlns:a16="http://schemas.microsoft.com/office/drawing/2014/main" val="738240097"/>
                    </a:ext>
                  </a:extLst>
                </a:gridCol>
                <a:gridCol w="2694950">
                  <a:extLst>
                    <a:ext uri="{9D8B030D-6E8A-4147-A177-3AD203B41FA5}">
                      <a16:colId xmlns:a16="http://schemas.microsoft.com/office/drawing/2014/main" val="2706222030"/>
                    </a:ext>
                  </a:extLst>
                </a:gridCol>
              </a:tblGrid>
              <a:tr h="123560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PAPER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LIMITATIONS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MATRICES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955947"/>
                  </a:ext>
                </a:extLst>
              </a:tr>
              <a:tr h="2143699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Object detection using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Faster R-CNN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/>
                        <a:t>Faster R-CNN extracts features, generates region proposals, refines them with NMS, classifies objects, and adjusts bounding boxes for accurate detection.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High Computational Cost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Poor Small Object Detection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Mean Average Precision (</a:t>
                      </a:r>
                      <a:r>
                        <a:rPr lang="en-US" sz="1800" b="1" i="0" u="none" strike="noStrike" noProof="0" err="1">
                          <a:latin typeface="Calibri"/>
                        </a:rPr>
                        <a:t>mAP</a:t>
                      </a:r>
                      <a:r>
                        <a:rPr lang="en-US" sz="1800" b="1" i="0" u="none" strike="noStrike" noProof="0">
                          <a:latin typeface="Calibri"/>
                        </a:rPr>
                        <a:t>)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Intersection over Union (</a:t>
                      </a:r>
                      <a:r>
                        <a:rPr lang="en-US" sz="1800" b="1" i="0" u="none" strike="noStrike" noProof="0" err="1">
                          <a:latin typeface="Calibri"/>
                        </a:rPr>
                        <a:t>IoU</a:t>
                      </a:r>
                      <a:r>
                        <a:rPr lang="en-US" sz="1800" b="1" i="0" u="none" strike="noStrike" noProof="0">
                          <a:latin typeface="Calibri"/>
                        </a:rPr>
                        <a:t>)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i="0" u="none" strike="noStrike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470855"/>
                  </a:ext>
                </a:extLst>
              </a:tr>
              <a:tr h="30071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Object detection using YOLO</a:t>
                      </a:r>
                      <a:r>
                        <a:rPr lang="en-US"/>
                        <a:t>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YOLO divides an image into grids, predicts bounding boxes and class probabilities, then uses NMS to refine detections for fast and accurate object recognition.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Struggles with Small Objects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/>
                        <a:t>  Lower</a:t>
                      </a:r>
                      <a:endParaRPr lang="en-US" sz="1800" b="1" i="0" u="none" strike="noStrike" noProof="0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/>
                        <a:t>   Accuracy for  Overlapping Objects</a:t>
                      </a:r>
                      <a:endParaRPr lang="en-US" sz="1800" b="1" i="0" u="none" strike="noStrike" noProof="0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1" i="0" u="none" strike="noStrike" noProof="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1" i="0" u="none" strike="noStrike" noProof="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Mean Average Precision (</a:t>
                      </a:r>
                      <a:r>
                        <a:rPr lang="en-US" sz="1800" b="1" i="0" u="none" strike="noStrike" noProof="0" err="1">
                          <a:latin typeface="Calibri"/>
                        </a:rPr>
                        <a:t>mAP</a:t>
                      </a:r>
                      <a:r>
                        <a:rPr lang="en-US" sz="1800" b="1" i="0" u="none" strike="noStrike" noProof="0">
                          <a:latin typeface="Calibri"/>
                        </a:rPr>
                        <a:t>)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Intersection over Union (</a:t>
                      </a:r>
                      <a:r>
                        <a:rPr lang="en-US" sz="1800" b="1" i="0" u="none" strike="noStrike" noProof="0" err="1">
                          <a:latin typeface="Calibri"/>
                        </a:rPr>
                        <a:t>IoU</a:t>
                      </a:r>
                      <a:r>
                        <a:rPr lang="en-US" sz="1800" b="1" i="0" u="none" strike="noStrike" noProof="0">
                          <a:latin typeface="Calibri"/>
                        </a:rPr>
                        <a:t>)</a:t>
                      </a:r>
                      <a:endParaRPr lang="en-US" err="1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i="0" u="none" strike="noStrike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82839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D1BCB-16EC-5E82-9A8B-5FB0D0EC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78E3-29D7-462A-A49B-5D33B242C497}" type="slidenum">
              <a:rPr lang="en-IN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5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OBJECT - DETECTION  USING SSD ARCHITECTURE  (COMPUTER VISION PROJECT)</vt:lpstr>
      <vt:lpstr>PowerPoint Presentation</vt:lpstr>
      <vt:lpstr>Object Detection With SSD Architectures</vt:lpstr>
      <vt:lpstr>PowerPoint Presentation</vt:lpstr>
      <vt:lpstr>Novelty</vt:lpstr>
      <vt:lpstr> Object Detection using SSD architectures</vt:lpstr>
      <vt:lpstr>Why this data set?</vt:lpstr>
      <vt:lpstr>Problem Gap &amp; Limitations of SSD Architecture:</vt:lpstr>
      <vt:lpstr>LITERATURE REVIEW</vt:lpstr>
      <vt:lpstr>PowerPoint Presentation</vt:lpstr>
      <vt:lpstr>                         Research Gap</vt:lpstr>
      <vt:lpstr>Advantages of using SSD:</vt:lpstr>
      <vt:lpstr>Applications: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varshitha gade</dc:creator>
  <cp:revision>17</cp:revision>
  <dcterms:created xsi:type="dcterms:W3CDTF">2025-02-02T13:12:17Z</dcterms:created>
  <dcterms:modified xsi:type="dcterms:W3CDTF">2025-02-06T05:57:27Z</dcterms:modified>
</cp:coreProperties>
</file>