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1"/>
  </p:notes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68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92978-ED8C-4C6A-8AE1-D9815C9302CD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B6D36-0951-4A59-9B11-583A67AB7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6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B6D36-0951-4A59-9B11-583A67AB73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B6D36-0951-4A59-9B11-583A67AB73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8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70F1-FE25-E6BB-F2A0-D0D2AF13D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6699C-2A46-BA05-6D6C-2FB10E18F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29B8-4BA5-D4AE-7B4B-3DE52504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AD5C3-8609-49BB-161A-0845D657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8263A-47A0-A6CC-EF85-E84B1C90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9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03B8-81DC-26F0-1EBD-07CE7481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9DF06-18F4-AD9B-3588-42A573201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C80D5-F51D-A1BA-15F5-2317432A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77955-499F-DED1-0850-BA75D873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21EE1-FE9D-BA72-2624-E7105515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282629-276A-6BE5-882A-2873231CCD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5CD8B-650D-011C-A912-BC17B0F62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78D4C-17A2-8DC8-0F42-30AB185A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8308B-39DB-B48D-F978-2887BED7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444D-53BF-A3DF-F002-E77343D4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D54F-3CEC-B4F4-5B32-81C2F22A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B402-154A-4931-75F7-13B085232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59067-F0AE-72E2-F0A9-E89C4D7F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5621E-4944-903A-6A89-76A67B1F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56541-F163-B063-07E5-DD89E086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4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8D44-BF16-E14D-B01D-B4AF4971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FE923-8223-CE5D-EE21-F4005AF69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D668C-C9E6-D521-ACBC-75427E80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B6F45-B5C2-2E3D-7394-02DF7FFA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9B4C0-8FD2-3116-A5BD-16B3DB96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9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A4E3-13DC-C645-7787-0265E9E0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BA7F3-59F0-716D-0D19-B1E5BF5D0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F4306-83BF-C47E-7D5B-1DC9F6B7D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7CD62-8C77-05A4-7238-150A28B0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E2919-D443-A38A-A87B-17896197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A4B3F-80D4-8C9E-BFDC-33962212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1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372A-0958-DC5C-C427-3407626C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B24B0-F9CA-B528-158F-53EB8A23C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8199C-5FAB-6FF8-709E-61A2FE7E2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18C82-0967-E69F-582B-6A7E56041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6342B-5D10-A471-0324-06C2BEB36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93521-8CF8-E5AE-42A4-DD9D61B1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AA8FD-5F4E-4FDC-3A4F-FBEE080F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21FD6C-D13E-F4D8-2259-B0A02E2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2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7E3B-20C8-3695-643C-08CF711F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8951C-68CA-849F-0D22-EBB1157C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42744-7E65-8BD4-D1DC-F8FD4DFE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2D92C-0439-BF5D-5862-99EA4DAC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9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40666-8C83-A631-3456-5CCA11A5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C5B16-2CFD-6938-4DEF-7FB90B02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EFB4E-AE14-F6ED-523E-0781EF70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668A-A9CF-5C19-645A-34C55804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392C7-E49A-F0AE-FA0F-CDE89E72C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BB243-D9D0-4530-DE16-CDC8DA317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4BAB6-1651-2613-83F8-59ADEA07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E03B1-4E0C-5AC0-0947-0D749E95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1FCEC-44C4-5351-42F8-B0C4E2A9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2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C27E-4472-BD9F-14BC-89AB36F9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3B83D-0377-9D3F-5366-1CB310BF3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35175-95CC-EB5A-079B-8D7D8194E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B8E8F-726D-89EB-528E-3976916A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BEEA4-3B79-6F59-63FC-73006888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8B701-B819-D32B-0382-4091F8B2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1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47F40-63CE-B552-884A-FB432548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C5581-8510-5A89-3C01-37B99599E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3CB68-6632-95D9-9CF5-B963BB746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F26ED-33D9-63DC-D1F5-F1F680333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4626D-DAF7-026B-6929-81DE7F7DE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5698" y="1590243"/>
            <a:ext cx="27044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-55" dirty="0"/>
              <a:t>A</a:t>
            </a:r>
            <a:r>
              <a:rPr lang="en-US" sz="6000" dirty="0"/>
              <a:t>GEN</a:t>
            </a:r>
            <a:r>
              <a:rPr lang="en-US" sz="6000" spc="-90" dirty="0"/>
              <a:t>D</a:t>
            </a:r>
            <a:r>
              <a:rPr lang="en-US" sz="6000" dirty="0"/>
              <a:t>A</a:t>
            </a:r>
            <a:endParaRPr sz="6000" dirty="0"/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5641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6175" indent="-403860">
              <a:lnSpc>
                <a:spcPct val="100000"/>
              </a:lnSpc>
              <a:spcBef>
                <a:spcPts val="95"/>
              </a:spcBef>
              <a:buSzPct val="97500"/>
              <a:buFont typeface="Wingdings"/>
              <a:buChar char=""/>
              <a:tabLst>
                <a:tab pos="1146810" algn="l"/>
              </a:tabLst>
            </a:pPr>
            <a:endParaRPr lang="en-US" spc="-20" dirty="0"/>
          </a:p>
          <a:p>
            <a:pPr marL="1146175" indent="-403860">
              <a:lnSpc>
                <a:spcPct val="100000"/>
              </a:lnSpc>
              <a:spcBef>
                <a:spcPts val="95"/>
              </a:spcBef>
              <a:buSzPct val="97500"/>
              <a:buFont typeface="Wingdings"/>
              <a:buChar char=""/>
              <a:tabLst>
                <a:tab pos="1146810" algn="l"/>
              </a:tabLst>
            </a:pPr>
            <a:r>
              <a:rPr spc="-20" dirty="0"/>
              <a:t>PROJECT</a:t>
            </a:r>
            <a:r>
              <a:rPr spc="-80" dirty="0"/>
              <a:t> </a:t>
            </a:r>
            <a:r>
              <a:rPr spc="-10" dirty="0"/>
              <a:t>DESCRIPTION</a:t>
            </a:r>
          </a:p>
          <a:p>
            <a:pPr marL="1146175" indent="-404495">
              <a:lnSpc>
                <a:spcPct val="100000"/>
              </a:lnSpc>
              <a:buSzPct val="97500"/>
              <a:buFont typeface="Wingdings"/>
              <a:buChar char=""/>
              <a:tabLst>
                <a:tab pos="1147445" algn="l"/>
              </a:tabLst>
            </a:pPr>
            <a:r>
              <a:rPr spc="-20" dirty="0"/>
              <a:t>TECH </a:t>
            </a:r>
            <a:r>
              <a:rPr spc="-80" dirty="0"/>
              <a:t>STACK</a:t>
            </a:r>
            <a:r>
              <a:rPr spc="-20" dirty="0"/>
              <a:t> </a:t>
            </a:r>
            <a:r>
              <a:rPr spc="-5" dirty="0"/>
              <a:t>USED</a:t>
            </a:r>
          </a:p>
          <a:p>
            <a:pPr marL="1146175" indent="-403860">
              <a:lnSpc>
                <a:spcPct val="100000"/>
              </a:lnSpc>
              <a:buSzPct val="97500"/>
              <a:buFont typeface="Wingdings"/>
              <a:buChar char=""/>
              <a:tabLst>
                <a:tab pos="1146810" algn="l"/>
              </a:tabLst>
            </a:pPr>
            <a:r>
              <a:rPr spc="-20" dirty="0"/>
              <a:t>APPROACH</a:t>
            </a:r>
            <a:r>
              <a:rPr spc="-35" dirty="0"/>
              <a:t> </a:t>
            </a:r>
            <a:r>
              <a:rPr spc="-75" dirty="0"/>
              <a:t>TASKS</a:t>
            </a:r>
          </a:p>
          <a:p>
            <a:pPr marL="1146175" indent="-403860">
              <a:lnSpc>
                <a:spcPct val="100000"/>
              </a:lnSpc>
              <a:buSzPct val="97500"/>
              <a:buFont typeface="Wingdings"/>
              <a:buChar char=""/>
              <a:tabLst>
                <a:tab pos="1146810" algn="l"/>
              </a:tabLst>
            </a:pPr>
            <a:r>
              <a:rPr spc="-20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0402" y="490473"/>
            <a:ext cx="10648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solidFill>
                  <a:srgbClr val="170C9F"/>
                </a:solidFill>
                <a:latin typeface="Calibri"/>
                <a:cs typeface="Calibri"/>
              </a:rPr>
              <a:t>Operation</a:t>
            </a:r>
            <a:r>
              <a:rPr sz="4000" b="1" spc="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170C9F"/>
                </a:solidFill>
                <a:latin typeface="Calibri"/>
                <a:cs typeface="Calibri"/>
              </a:rPr>
              <a:t>Analytics</a:t>
            </a:r>
            <a:r>
              <a:rPr sz="4000" b="1" spc="3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170C9F"/>
                </a:solidFill>
                <a:latin typeface="Calibri"/>
                <a:cs typeface="Calibri"/>
              </a:rPr>
              <a:t>and</a:t>
            </a:r>
            <a:r>
              <a:rPr sz="4000" b="1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170C9F"/>
                </a:solidFill>
                <a:latin typeface="Calibri"/>
                <a:cs typeface="Calibri"/>
              </a:rPr>
              <a:t>Investigating</a:t>
            </a:r>
            <a:r>
              <a:rPr sz="4000" b="1" spc="3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170C9F"/>
                </a:solidFill>
                <a:latin typeface="Calibri"/>
                <a:cs typeface="Calibri"/>
              </a:rPr>
              <a:t>Metric</a:t>
            </a:r>
            <a:r>
              <a:rPr sz="4000" b="1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170C9F"/>
                </a:solidFill>
                <a:latin typeface="Calibri"/>
                <a:cs typeface="Calibri"/>
              </a:rPr>
              <a:t>Spike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2F81-112D-CA9B-827E-DEB27CC8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65125"/>
            <a:ext cx="11201400" cy="6340475"/>
          </a:xfrm>
        </p:spPr>
        <p:txBody>
          <a:bodyPr>
            <a:normAutofit fontScale="90000"/>
          </a:bodyPr>
          <a:lstStyle/>
          <a:p>
            <a:pPr marL="457200">
              <a:lnSpc>
                <a:spcPts val="1265"/>
              </a:lnSpc>
            </a:pPr>
            <a:b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</a:br>
            <a:br>
              <a:rPr lang="en-US" sz="2000" spc="-5" dirty="0">
                <a:solidFill>
                  <a:srgbClr val="A5A5A5"/>
                </a:solidFill>
                <a:latin typeface="Times New Roman"/>
                <a:cs typeface="Times New Roman"/>
              </a:rPr>
            </a:br>
            <a:r>
              <a:rPr lang="en-US" sz="2000" spc="-5" dirty="0">
                <a:solidFill>
                  <a:srgbClr val="A5A5A5"/>
                </a:solidFill>
                <a:latin typeface="Times New Roman"/>
                <a:cs typeface="Times New Roman"/>
              </a:rPr>
              <a:t>SUM</a:t>
            </a:r>
            <a:r>
              <a:rPr lang="en-US" sz="2000" spc="-5" dirty="0">
                <a:latin typeface="Times New Roman"/>
                <a:cs typeface="Times New Roman"/>
              </a:rPr>
              <a:t>(</a:t>
            </a: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2000" dirty="0">
                <a:solidFill>
                  <a:srgbClr val="702FA0"/>
                </a:solidFill>
                <a:latin typeface="Times New Roman"/>
                <a:cs typeface="Times New Roman"/>
              </a:rPr>
              <a:t> WHEN</a:t>
            </a:r>
            <a:r>
              <a:rPr lang="en-US" sz="20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week_number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=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E26B0A"/>
                </a:solidFill>
                <a:latin typeface="Times New Roman"/>
                <a:cs typeface="Times New Roman"/>
              </a:rPr>
              <a:t>14</a:t>
            </a:r>
            <a:r>
              <a:rPr lang="en-US" sz="2000" spc="-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E26B0A"/>
                </a:solidFill>
                <a:latin typeface="Times New Roman"/>
                <a:cs typeface="Times New Roman"/>
              </a:rPr>
              <a:t>1</a:t>
            </a:r>
            <a:r>
              <a:rPr lang="en-US" sz="20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20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E26B0A"/>
                </a:solidFill>
                <a:latin typeface="Times New Roman"/>
                <a:cs typeface="Times New Roman"/>
              </a:rPr>
              <a:t>0</a:t>
            </a:r>
            <a:r>
              <a:rPr lang="en-US" sz="20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END)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AS </a:t>
            </a:r>
            <a:r>
              <a:rPr lang="en-US" sz="2000" dirty="0">
                <a:solidFill>
                  <a:srgbClr val="E26B0A"/>
                </a:solidFill>
                <a:latin typeface="Times New Roman"/>
                <a:cs typeface="Times New Roman"/>
              </a:rPr>
              <a:t>"Week</a:t>
            </a:r>
            <a:r>
              <a:rPr lang="en-US" sz="20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E26B0A"/>
                </a:solidFill>
                <a:latin typeface="Times New Roman"/>
                <a:cs typeface="Times New Roman"/>
              </a:rPr>
              <a:t>14“</a:t>
            </a:r>
            <a:br>
              <a:rPr lang="en-US" sz="2000" spc="-5" dirty="0">
                <a:solidFill>
                  <a:srgbClr val="E26B0A"/>
                </a:solidFill>
                <a:latin typeface="Times New Roman"/>
                <a:cs typeface="Times New Roman"/>
              </a:rPr>
            </a:br>
            <a:r>
              <a:rPr lang="en-US" sz="2000" spc="-5" dirty="0">
                <a:latin typeface="Times New Roman"/>
                <a:cs typeface="Times New Roman"/>
              </a:rPr>
              <a:t>,</a:t>
            </a: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2000" spc="-5" dirty="0">
                <a:solidFill>
                  <a:srgbClr val="A5A5A5"/>
                </a:solidFill>
                <a:latin typeface="Times New Roman"/>
                <a:cs typeface="Times New Roman"/>
              </a:rPr>
              <a:t>SUM</a:t>
            </a:r>
            <a:r>
              <a:rPr lang="en-US" sz="2000" spc="-5" dirty="0">
                <a:latin typeface="Times New Roman"/>
                <a:cs typeface="Times New Roman"/>
              </a:rPr>
              <a:t>(</a:t>
            </a: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2000" dirty="0">
                <a:solidFill>
                  <a:srgbClr val="702FA0"/>
                </a:solidFill>
                <a:latin typeface="Times New Roman"/>
                <a:cs typeface="Times New Roman"/>
              </a:rPr>
              <a:t> WHEN</a:t>
            </a:r>
            <a:r>
              <a:rPr lang="en-US" sz="20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week_number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=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E26B0A"/>
                </a:solidFill>
                <a:latin typeface="Times New Roman"/>
                <a:cs typeface="Times New Roman"/>
              </a:rPr>
              <a:t>15</a:t>
            </a:r>
            <a:r>
              <a:rPr lang="en-US" sz="2000" spc="-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E26B0A"/>
                </a:solidFill>
                <a:latin typeface="Times New Roman"/>
                <a:cs typeface="Times New Roman"/>
              </a:rPr>
              <a:t>1</a:t>
            </a:r>
            <a:r>
              <a:rPr lang="en-US" sz="20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20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E26B0A"/>
                </a:solidFill>
                <a:latin typeface="Times New Roman"/>
                <a:cs typeface="Times New Roman"/>
              </a:rPr>
              <a:t>0</a:t>
            </a:r>
            <a:r>
              <a:rPr lang="en-US" sz="20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END)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AS </a:t>
            </a:r>
            <a:r>
              <a:rPr lang="en-US" sz="2000" dirty="0">
                <a:solidFill>
                  <a:srgbClr val="E26B0A"/>
                </a:solidFill>
                <a:latin typeface="Times New Roman"/>
                <a:cs typeface="Times New Roman"/>
              </a:rPr>
              <a:t>"Week</a:t>
            </a:r>
            <a:r>
              <a:rPr lang="en-US" sz="20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E26B0A"/>
                </a:solidFill>
                <a:latin typeface="Times New Roman"/>
                <a:cs typeface="Times New Roman"/>
              </a:rPr>
              <a:t>15"</a:t>
            </a:r>
            <a:r>
              <a:rPr lang="en-US" sz="2000" spc="-5" dirty="0">
                <a:latin typeface="Times New Roman"/>
                <a:cs typeface="Times New Roman"/>
              </a:rPr>
              <a:t>,</a:t>
            </a:r>
            <a:br>
              <a:rPr lang="en-US" sz="2000" spc="-5" dirty="0">
                <a:latin typeface="Times New Roman"/>
                <a:cs typeface="Times New Roman"/>
              </a:rPr>
            </a:b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2000" spc="-5" dirty="0">
                <a:solidFill>
                  <a:srgbClr val="A5A5A5"/>
                </a:solidFill>
                <a:latin typeface="Times New Roman"/>
                <a:cs typeface="Times New Roman"/>
              </a:rPr>
              <a:t>SUM</a:t>
            </a:r>
            <a:r>
              <a:rPr lang="en-US" sz="2000" spc="-5" dirty="0">
                <a:latin typeface="Times New Roman"/>
                <a:cs typeface="Times New Roman"/>
              </a:rPr>
              <a:t>(</a:t>
            </a: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2000" dirty="0">
                <a:solidFill>
                  <a:srgbClr val="702FA0"/>
                </a:solidFill>
                <a:latin typeface="Times New Roman"/>
                <a:cs typeface="Times New Roman"/>
              </a:rPr>
              <a:t> WHEN</a:t>
            </a:r>
            <a:r>
              <a:rPr lang="en-US" sz="20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week_number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=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E26B0A"/>
                </a:solidFill>
                <a:latin typeface="Times New Roman"/>
                <a:cs typeface="Times New Roman"/>
              </a:rPr>
              <a:t>16</a:t>
            </a:r>
            <a:r>
              <a:rPr lang="en-US" sz="2000" spc="-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E26B0A"/>
                </a:solidFill>
                <a:latin typeface="Times New Roman"/>
                <a:cs typeface="Times New Roman"/>
              </a:rPr>
              <a:t>1</a:t>
            </a:r>
            <a:r>
              <a:rPr lang="en-US" sz="20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20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E26B0A"/>
                </a:solidFill>
                <a:latin typeface="Times New Roman"/>
                <a:cs typeface="Times New Roman"/>
              </a:rPr>
              <a:t>0</a:t>
            </a:r>
            <a:r>
              <a:rPr lang="en-US" sz="20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END)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AS </a:t>
            </a:r>
            <a:r>
              <a:rPr lang="en-US" sz="2000" dirty="0">
                <a:solidFill>
                  <a:srgbClr val="E26B0A"/>
                </a:solidFill>
                <a:latin typeface="Times New Roman"/>
                <a:cs typeface="Times New Roman"/>
              </a:rPr>
              <a:t>"Week</a:t>
            </a:r>
            <a:r>
              <a:rPr lang="en-US" sz="20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E26B0A"/>
                </a:solidFill>
                <a:latin typeface="Times New Roman"/>
                <a:cs typeface="Times New Roman"/>
              </a:rPr>
              <a:t>16"</a:t>
            </a:r>
            <a:r>
              <a:rPr lang="en-US" sz="2000" spc="-5" dirty="0">
                <a:latin typeface="Times New Roman"/>
                <a:cs typeface="Times New Roman"/>
              </a:rPr>
              <a:t>,</a:t>
            </a:r>
            <a:br>
              <a:rPr lang="en-US" sz="2000" spc="-5" dirty="0">
                <a:latin typeface="Times New Roman"/>
                <a:cs typeface="Times New Roman"/>
              </a:rPr>
            </a:b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2000" spc="-5" dirty="0">
                <a:solidFill>
                  <a:srgbClr val="A5A5A5"/>
                </a:solidFill>
                <a:latin typeface="Times New Roman"/>
                <a:cs typeface="Times New Roman"/>
              </a:rPr>
              <a:t>SUM</a:t>
            </a:r>
            <a:r>
              <a:rPr lang="en-US" sz="2000" spc="-5" dirty="0">
                <a:latin typeface="Times New Roman"/>
                <a:cs typeface="Times New Roman"/>
              </a:rPr>
              <a:t>(</a:t>
            </a: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2000" dirty="0">
                <a:solidFill>
                  <a:srgbClr val="702FA0"/>
                </a:solidFill>
                <a:latin typeface="Times New Roman"/>
                <a:cs typeface="Times New Roman"/>
              </a:rPr>
              <a:t> WHEN</a:t>
            </a:r>
            <a:r>
              <a:rPr lang="en-US" sz="20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week_number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=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E26B0A"/>
                </a:solidFill>
                <a:latin typeface="Times New Roman"/>
                <a:cs typeface="Times New Roman"/>
              </a:rPr>
              <a:t>17</a:t>
            </a:r>
            <a:r>
              <a:rPr lang="en-US" sz="2000" spc="-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E26B0A"/>
                </a:solidFill>
                <a:latin typeface="Times New Roman"/>
                <a:cs typeface="Times New Roman"/>
              </a:rPr>
              <a:t>1</a:t>
            </a:r>
            <a:r>
              <a:rPr lang="en-US" sz="20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20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E26B0A"/>
                </a:solidFill>
                <a:latin typeface="Times New Roman"/>
                <a:cs typeface="Times New Roman"/>
              </a:rPr>
              <a:t>0</a:t>
            </a:r>
            <a:r>
              <a:rPr lang="en-US" sz="20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END)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AS </a:t>
            </a:r>
            <a:r>
              <a:rPr lang="en-US" sz="2000" dirty="0">
                <a:solidFill>
                  <a:srgbClr val="E26B0A"/>
                </a:solidFill>
                <a:latin typeface="Times New Roman"/>
                <a:cs typeface="Times New Roman"/>
              </a:rPr>
              <a:t>"Week</a:t>
            </a:r>
            <a:r>
              <a:rPr lang="en-US" sz="20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E26B0A"/>
                </a:solidFill>
                <a:latin typeface="Times New Roman"/>
                <a:cs typeface="Times New Roman"/>
              </a:rPr>
              <a:t>17"</a:t>
            </a:r>
            <a:r>
              <a:rPr lang="en-US" sz="2000" spc="-5" dirty="0">
                <a:latin typeface="Times New Roman"/>
                <a:cs typeface="Times New Roman"/>
              </a:rPr>
              <a:t>,</a:t>
            </a:r>
            <a:br>
              <a:rPr lang="en-US" sz="2000" spc="-5" dirty="0">
                <a:latin typeface="Times New Roman"/>
                <a:cs typeface="Times New Roman"/>
              </a:rPr>
            </a:b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2000" spc="-5" dirty="0">
                <a:solidFill>
                  <a:srgbClr val="A5A5A5"/>
                </a:solidFill>
                <a:latin typeface="Times New Roman"/>
                <a:cs typeface="Times New Roman"/>
              </a:rPr>
              <a:t>SUM</a:t>
            </a:r>
            <a:r>
              <a:rPr lang="en-US" sz="2000" spc="-5" dirty="0">
                <a:latin typeface="Times New Roman"/>
                <a:cs typeface="Times New Roman"/>
              </a:rPr>
              <a:t>(</a:t>
            </a: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2000" dirty="0">
                <a:solidFill>
                  <a:srgbClr val="702FA0"/>
                </a:solidFill>
                <a:latin typeface="Times New Roman"/>
                <a:cs typeface="Times New Roman"/>
              </a:rPr>
              <a:t> WHEN</a:t>
            </a:r>
            <a:r>
              <a:rPr lang="en-US" sz="20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week_number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=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E26B0A"/>
                </a:solidFill>
                <a:latin typeface="Times New Roman"/>
                <a:cs typeface="Times New Roman"/>
              </a:rPr>
              <a:t>18</a:t>
            </a:r>
            <a:r>
              <a:rPr lang="en-US" sz="2000" spc="-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E26B0A"/>
                </a:solidFill>
                <a:latin typeface="Times New Roman"/>
                <a:cs typeface="Times New Roman"/>
              </a:rPr>
              <a:t>1</a:t>
            </a:r>
            <a:r>
              <a:rPr lang="en-US" sz="20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20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E26B0A"/>
                </a:solidFill>
                <a:latin typeface="Times New Roman"/>
                <a:cs typeface="Times New Roman"/>
              </a:rPr>
              <a:t>0</a:t>
            </a:r>
            <a:r>
              <a:rPr lang="en-US" sz="20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END)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AS </a:t>
            </a:r>
            <a:r>
              <a:rPr lang="en-US" sz="2000" dirty="0">
                <a:solidFill>
                  <a:srgbClr val="E26B0A"/>
                </a:solidFill>
                <a:latin typeface="Times New Roman"/>
                <a:cs typeface="Times New Roman"/>
              </a:rPr>
              <a:t>"Week</a:t>
            </a:r>
            <a:r>
              <a:rPr lang="en-US" sz="2000" spc="-1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E26B0A"/>
                </a:solidFill>
                <a:latin typeface="Times New Roman"/>
                <a:cs typeface="Times New Roman"/>
              </a:rPr>
              <a:t>18"</a:t>
            </a:r>
            <a:r>
              <a:rPr lang="en-US" sz="2000" spc="-5" dirty="0">
                <a:latin typeface="Times New Roman"/>
                <a:cs typeface="Times New Roman"/>
              </a:rPr>
              <a:t>, </a:t>
            </a:r>
            <a:br>
              <a:rPr lang="en-US" sz="2000" spc="-5" dirty="0">
                <a:latin typeface="Times New Roman"/>
                <a:cs typeface="Times New Roman"/>
              </a:rPr>
            </a:br>
            <a:r>
              <a:rPr lang="en-US" sz="2000" spc="-260" dirty="0">
                <a:latin typeface="Times New Roman"/>
                <a:cs typeface="Times New Roman"/>
              </a:rPr>
              <a:t> </a:t>
            </a:r>
            <a:br>
              <a:rPr lang="en-US" sz="2000" spc="-260" dirty="0">
                <a:latin typeface="Times New Roman"/>
                <a:cs typeface="Times New Roman"/>
              </a:rPr>
            </a:b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FROM</a:t>
            </a:r>
            <a:br>
              <a:rPr lang="en-US" sz="2000" dirty="0">
                <a:latin typeface="Times New Roman"/>
                <a:cs typeface="Times New Roman"/>
              </a:rPr>
            </a:b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2000" dirty="0">
                <a:latin typeface="Times New Roman"/>
                <a:cs typeface="Times New Roman"/>
              </a:rPr>
              <a:t>(</a:t>
            </a:r>
            <a:br>
              <a:rPr lang="en-US" sz="2000" dirty="0">
                <a:latin typeface="Times New Roman"/>
                <a:cs typeface="Times New Roman"/>
              </a:rPr>
            </a:b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SELECT</a:t>
            </a:r>
            <a:r>
              <a:rPr lang="en-US" sz="2000" spc="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m.user_id</a:t>
            </a:r>
            <a:r>
              <a:rPr lang="en-US" sz="2000" spc="-5" dirty="0">
                <a:latin typeface="Times New Roman"/>
                <a:cs typeface="Times New Roman"/>
              </a:rPr>
              <a:t>,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m.login_week</a:t>
            </a:r>
            <a:r>
              <a:rPr lang="en-US" sz="2000" spc="-5" dirty="0">
                <a:latin typeface="Times New Roman"/>
                <a:cs typeface="Times New Roman"/>
              </a:rPr>
              <a:t>,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n.first</a:t>
            </a:r>
            <a:r>
              <a:rPr lang="en-US" sz="2000" spc="-5" dirty="0">
                <a:latin typeface="Times New Roman"/>
                <a:cs typeface="Times New Roman"/>
              </a:rPr>
              <a:t>,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m.login_week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- </a:t>
            </a:r>
            <a:r>
              <a:rPr lang="en-US" sz="2000" spc="-5" dirty="0">
                <a:latin typeface="Times New Roman"/>
                <a:cs typeface="Times New Roman"/>
              </a:rPr>
              <a:t>first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20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week_number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lang="en-US" sz="2000" spc="-26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FROM</a:t>
            </a:r>
            <a:br>
              <a:rPr lang="en-US" sz="2000" dirty="0">
                <a:latin typeface="Times New Roman"/>
                <a:cs typeface="Times New Roman"/>
              </a:rPr>
            </a:b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2000" spc="-5" dirty="0">
                <a:latin typeface="Times New Roman"/>
                <a:cs typeface="Times New Roman"/>
              </a:rPr>
              <a:t>(</a:t>
            </a: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SELECT</a:t>
            </a:r>
            <a:r>
              <a:rPr lang="en-US" sz="200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user_id</a:t>
            </a:r>
            <a:r>
              <a:rPr lang="en-US" sz="2000" spc="-5" dirty="0">
                <a:latin typeface="Times New Roman"/>
                <a:cs typeface="Times New Roman"/>
              </a:rPr>
              <a:t>,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A5A5A5"/>
                </a:solidFill>
                <a:latin typeface="Times New Roman"/>
                <a:cs typeface="Times New Roman"/>
              </a:rPr>
              <a:t>EXTRACT</a:t>
            </a:r>
            <a:r>
              <a:rPr lang="en-US" sz="2000" spc="-5" dirty="0">
                <a:latin typeface="Times New Roman"/>
                <a:cs typeface="Times New Roman"/>
              </a:rPr>
              <a:t>(</a:t>
            </a: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WEEK</a:t>
            </a:r>
            <a:r>
              <a:rPr lang="en-US" sz="2000" dirty="0">
                <a:solidFill>
                  <a:srgbClr val="702FA0"/>
                </a:solidFill>
                <a:latin typeface="Times New Roman"/>
                <a:cs typeface="Times New Roman"/>
              </a:rPr>
              <a:t> FROM</a:t>
            </a:r>
            <a:r>
              <a:rPr lang="en-US" sz="20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occurred_at</a:t>
            </a:r>
            <a:r>
              <a:rPr lang="en-US" sz="2000" spc="-5" dirty="0">
                <a:latin typeface="Times New Roman"/>
                <a:cs typeface="Times New Roman"/>
              </a:rPr>
              <a:t>)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20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login_week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FROM</a:t>
            </a:r>
            <a:r>
              <a:rPr lang="en-US" sz="200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events </a:t>
            </a:r>
            <a:r>
              <a:rPr lang="en-US" sz="2000" spc="-26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GROUP </a:t>
            </a:r>
            <a:r>
              <a:rPr lang="en-US" sz="2000" dirty="0">
                <a:solidFill>
                  <a:srgbClr val="702FA0"/>
                </a:solidFill>
                <a:latin typeface="Times New Roman"/>
                <a:cs typeface="Times New Roman"/>
              </a:rPr>
              <a:t>BY </a:t>
            </a:r>
            <a:r>
              <a:rPr lang="en-US" sz="2000" dirty="0">
                <a:latin typeface="Times New Roman"/>
                <a:cs typeface="Times New Roman"/>
              </a:rPr>
              <a:t>1, 2)</a:t>
            </a:r>
            <a:r>
              <a:rPr lang="en-US" sz="2000" spc="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m,</a:t>
            </a:r>
            <a:br>
              <a:rPr lang="en-US" sz="2000" dirty="0">
                <a:latin typeface="Times New Roman"/>
                <a:cs typeface="Times New Roman"/>
              </a:rPr>
            </a:b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2000" spc="-5" dirty="0">
                <a:latin typeface="Times New Roman"/>
                <a:cs typeface="Times New Roman"/>
              </a:rPr>
              <a:t>(</a:t>
            </a: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SELECT</a:t>
            </a:r>
            <a:r>
              <a:rPr lang="en-US" sz="2000" spc="49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user_id</a:t>
            </a:r>
            <a:r>
              <a:rPr lang="en-US" sz="2000" spc="-5" dirty="0">
                <a:latin typeface="Times New Roman"/>
                <a:cs typeface="Times New Roman"/>
              </a:rPr>
              <a:t>,</a:t>
            </a:r>
            <a:r>
              <a:rPr lang="en-US" sz="2000" spc="4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A5A5A5"/>
                </a:solidFill>
                <a:latin typeface="Times New Roman"/>
                <a:cs typeface="Times New Roman"/>
              </a:rPr>
              <a:t>MIN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A5A5A5"/>
                </a:solidFill>
                <a:latin typeface="Times New Roman"/>
                <a:cs typeface="Times New Roman"/>
              </a:rPr>
              <a:t>EXTRACT</a:t>
            </a:r>
            <a:r>
              <a:rPr lang="en-US" sz="2000" dirty="0">
                <a:latin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702FA0"/>
                </a:solidFill>
                <a:latin typeface="Times New Roman"/>
                <a:cs typeface="Times New Roman"/>
              </a:rPr>
              <a:t>WEEK</a:t>
            </a:r>
            <a:r>
              <a:rPr lang="en-US" sz="2000" spc="484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FROM</a:t>
            </a:r>
            <a:r>
              <a:rPr lang="en-US" sz="2000" spc="49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occurred_at</a:t>
            </a:r>
            <a:r>
              <a:rPr lang="en-US" sz="2000" spc="-5" dirty="0">
                <a:latin typeface="Times New Roman"/>
                <a:cs typeface="Times New Roman"/>
              </a:rPr>
              <a:t>))</a:t>
            </a:r>
            <a:r>
              <a:rPr lang="en-US" sz="2000" spc="49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2000" spc="46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first</a:t>
            </a:r>
            <a:r>
              <a:rPr lang="en-US" sz="2000" spc="49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FROM</a:t>
            </a:r>
            <a:r>
              <a:rPr lang="en-US" sz="2000" spc="48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events</a:t>
            </a:r>
            <a:br>
              <a:rPr lang="en-US" sz="2000" dirty="0">
                <a:latin typeface="Times New Roman"/>
                <a:cs typeface="Times New Roman"/>
              </a:rPr>
            </a:b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GROUP</a:t>
            </a:r>
            <a:r>
              <a:rPr lang="en-US" sz="2000" spc="-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702FA0"/>
                </a:solidFill>
                <a:latin typeface="Times New Roman"/>
                <a:cs typeface="Times New Roman"/>
              </a:rPr>
              <a:t>BY</a:t>
            </a:r>
            <a:r>
              <a:rPr lang="en-US" sz="2000" spc="-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1)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n</a:t>
            </a:r>
            <a:br>
              <a:rPr lang="en-US" sz="2000" dirty="0">
                <a:latin typeface="Times New Roman"/>
                <a:cs typeface="Times New Roman"/>
              </a:rPr>
            </a:b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WHERE</a:t>
            </a:r>
            <a:r>
              <a:rPr lang="en-US" sz="2000" spc="-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m.user_id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=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n.user_id</a:t>
            </a:r>
            <a:br>
              <a:rPr lang="en-US" sz="2000" dirty="0">
                <a:latin typeface="Times New Roman"/>
                <a:cs typeface="Times New Roman"/>
              </a:rPr>
            </a:b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2000" dirty="0">
                <a:latin typeface="Times New Roman"/>
                <a:cs typeface="Times New Roman"/>
              </a:rPr>
              <a:t>)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sub</a:t>
            </a:r>
            <a:br>
              <a:rPr lang="en-US" sz="2000" dirty="0">
                <a:latin typeface="Times New Roman"/>
                <a:cs typeface="Times New Roman"/>
              </a:rPr>
            </a:br>
            <a:br>
              <a:rPr lang="en-US" sz="2000" dirty="0">
                <a:latin typeface="Times New Roman"/>
                <a:cs typeface="Times New Roman"/>
              </a:rPr>
            </a:b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GROUP </a:t>
            </a:r>
            <a:r>
              <a:rPr lang="en-US" sz="2000" dirty="0">
                <a:solidFill>
                  <a:srgbClr val="702FA0"/>
                </a:solidFill>
                <a:latin typeface="Times New Roman"/>
                <a:cs typeface="Times New Roman"/>
              </a:rPr>
              <a:t>BY </a:t>
            </a:r>
            <a:r>
              <a:rPr lang="en-US" sz="2000" dirty="0">
                <a:latin typeface="Times New Roman"/>
                <a:cs typeface="Times New Roman"/>
              </a:rPr>
              <a:t>first </a:t>
            </a:r>
            <a:r>
              <a:rPr lang="en-US" sz="2000" spc="-26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ORDER</a:t>
            </a:r>
            <a:r>
              <a:rPr lang="en-US" sz="2000" spc="-4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702FA0"/>
                </a:solidFill>
                <a:latin typeface="Times New Roman"/>
                <a:cs typeface="Times New Roman"/>
              </a:rPr>
              <a:t>BY</a:t>
            </a:r>
            <a:r>
              <a:rPr lang="en-US" sz="2000" spc="-3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first;</a:t>
            </a:r>
            <a:br>
              <a:rPr lang="en-US" sz="2000" dirty="0">
                <a:latin typeface="Times New Roman"/>
                <a:cs typeface="Times New Roman"/>
              </a:rPr>
            </a:br>
            <a:br>
              <a:rPr lang="en-US" sz="2000" dirty="0">
                <a:latin typeface="Times New Roman"/>
                <a:cs typeface="Times New Roman"/>
              </a:rPr>
            </a:br>
            <a:br>
              <a:rPr lang="en-US" sz="2000" dirty="0">
                <a:latin typeface="Times New Roman"/>
                <a:cs typeface="Times New Roman"/>
              </a:rPr>
            </a:br>
            <a:br>
              <a:rPr lang="en-US" sz="20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358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06CC-3D4D-B19A-B362-0E64E158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896600" cy="63404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object 8">
            <a:extLst>
              <a:ext uri="{FF2B5EF4-FFF2-40B4-BE49-F238E27FC236}">
                <a16:creationId xmlns:a16="http://schemas.microsoft.com/office/drawing/2014/main" id="{5515307B-2C8F-ABAE-BC70-6BA4CA937E9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38200"/>
            <a:ext cx="7391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7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6B30-BB26-A6DA-C59B-4DECF39D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125200" cy="6111875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4.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Calculate</a:t>
            </a:r>
            <a:r>
              <a:rPr lang="en-US" sz="1800" b="1" spc="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lang="en-US" sz="1800" b="1" spc="-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weekly</a:t>
            </a:r>
            <a:r>
              <a:rPr lang="en-US" sz="1800" b="1" spc="1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engagement</a:t>
            </a:r>
            <a:r>
              <a:rPr lang="en-US" sz="1800" b="1" spc="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per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device?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SELECT</a:t>
            </a:r>
            <a:r>
              <a:rPr lang="en-US" sz="1800" spc="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EXTRACT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WEEK</a:t>
            </a:r>
            <a:r>
              <a:rPr lang="en-US" sz="1800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FROM</a:t>
            </a:r>
            <a:r>
              <a:rPr lang="en-US" sz="1800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occurred_at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"Week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Numbers"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254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24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25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device</a:t>
            </a:r>
            <a:r>
              <a:rPr lang="en-US" sz="1800" spc="2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'dell</a:t>
            </a:r>
            <a:r>
              <a:rPr lang="en-US" sz="1800" spc="25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E26B0A"/>
                </a:solidFill>
                <a:latin typeface="Times New Roman"/>
                <a:cs typeface="Times New Roman"/>
              </a:rPr>
              <a:t>inspiron</a:t>
            </a:r>
            <a:r>
              <a:rPr lang="en-US" sz="1800" spc="25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notebook'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25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24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user_id</a:t>
            </a:r>
            <a:r>
              <a:rPr lang="en-US" sz="1800" spc="24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 </a:t>
            </a:r>
            <a:r>
              <a:rPr lang="en-US" sz="1800" spc="-2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NULL END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"Dell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Inspiron</a:t>
            </a:r>
            <a:r>
              <a:rPr lang="en-US" sz="1800" spc="-1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Notebook"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4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3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device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</a:t>
            </a:r>
            <a:r>
              <a:rPr lang="en-US" sz="1800" spc="-5" dirty="0" err="1">
                <a:solidFill>
                  <a:srgbClr val="E26B0A"/>
                </a:solidFill>
                <a:latin typeface="Times New Roman"/>
                <a:cs typeface="Times New Roman"/>
              </a:rPr>
              <a:t>iphone</a:t>
            </a:r>
            <a:r>
              <a:rPr lang="en-US" sz="1800" spc="3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5'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user_id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3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NULL</a:t>
            </a:r>
            <a:r>
              <a:rPr lang="en-US" sz="1800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dirty="0">
                <a:latin typeface="Times New Roman"/>
                <a:cs typeface="Times New Roman"/>
              </a:rPr>
              <a:t>)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"iPhone</a:t>
            </a:r>
            <a:r>
              <a:rPr lang="en-US" sz="1800" spc="-2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5"</a:t>
            </a:r>
            <a:r>
              <a:rPr lang="en-US" sz="1800" spc="-5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device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</a:t>
            </a:r>
            <a:r>
              <a:rPr lang="en-US" sz="1800" spc="-5" dirty="0" err="1">
                <a:solidFill>
                  <a:srgbClr val="E26B0A"/>
                </a:solidFill>
                <a:latin typeface="Times New Roman"/>
                <a:cs typeface="Times New Roman"/>
              </a:rPr>
              <a:t>iphone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4s'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user_id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NULL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"iPhone</a:t>
            </a:r>
            <a:r>
              <a:rPr lang="en-US" sz="1800" spc="-2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4S"</a:t>
            </a:r>
            <a:r>
              <a:rPr lang="en-US" sz="1800" spc="-5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16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15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16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device</a:t>
            </a:r>
            <a:r>
              <a:rPr lang="en-US" sz="1800" spc="17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'windows</a:t>
            </a:r>
            <a:r>
              <a:rPr lang="en-US" sz="1800" spc="15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surface'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16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15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user_id</a:t>
            </a:r>
            <a:r>
              <a:rPr lang="en-US" sz="1800" spc="17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15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NULL </a:t>
            </a:r>
            <a:r>
              <a:rPr lang="en-US" sz="1800" spc="-2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"Windows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Surface"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5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6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5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device</a:t>
            </a:r>
            <a:r>
              <a:rPr lang="en-US" sz="1800" spc="5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</a:t>
            </a:r>
            <a:r>
              <a:rPr lang="en-US" sz="1800" spc="-5" dirty="0" err="1">
                <a:solidFill>
                  <a:srgbClr val="E26B0A"/>
                </a:solidFill>
                <a:latin typeface="Times New Roman"/>
                <a:cs typeface="Times New Roman"/>
              </a:rPr>
              <a:t>macbook</a:t>
            </a:r>
            <a:r>
              <a:rPr lang="en-US" sz="1800" spc="4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air'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6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4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user_id</a:t>
            </a:r>
            <a:r>
              <a:rPr lang="en-US" sz="1800" spc="6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4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NULL</a:t>
            </a:r>
            <a:r>
              <a:rPr lang="en-US" sz="1800" spc="6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3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</a:t>
            </a:r>
            <a:r>
              <a:rPr lang="en-US" sz="1800" dirty="0" err="1">
                <a:solidFill>
                  <a:srgbClr val="E26B0A"/>
                </a:solidFill>
                <a:latin typeface="Times New Roman"/>
                <a:cs typeface="Times New Roman"/>
              </a:rPr>
              <a:t>Macbook</a:t>
            </a:r>
            <a:r>
              <a:rPr lang="en-US" sz="1800" spc="-4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Air"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device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</a:t>
            </a:r>
            <a:r>
              <a:rPr lang="en-US" sz="1800" spc="-5" dirty="0" err="1">
                <a:solidFill>
                  <a:srgbClr val="E26B0A"/>
                </a:solidFill>
                <a:latin typeface="Times New Roman"/>
                <a:cs typeface="Times New Roman"/>
              </a:rPr>
              <a:t>iphone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5s'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user_id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NULL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"iPhone</a:t>
            </a:r>
            <a:r>
              <a:rPr lang="en-US" sz="1800" spc="-2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5S"</a:t>
            </a:r>
            <a:r>
              <a:rPr lang="en-US" sz="1800" spc="-5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device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</a:t>
            </a:r>
            <a:r>
              <a:rPr lang="en-US" sz="1800" spc="-5" dirty="0" err="1">
                <a:solidFill>
                  <a:srgbClr val="E26B0A"/>
                </a:solidFill>
                <a:latin typeface="Times New Roman"/>
                <a:cs typeface="Times New Roman"/>
              </a:rPr>
              <a:t>macbook</a:t>
            </a:r>
            <a:r>
              <a:rPr lang="en-US" sz="18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pro'</a:t>
            </a:r>
            <a:r>
              <a:rPr lang="en-US" sz="1800" dirty="0">
                <a:latin typeface="Times New Roman"/>
                <a:cs typeface="Times New Roman"/>
              </a:rPr>
              <a:t>)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user_id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NULL</a:t>
            </a:r>
            <a:r>
              <a:rPr lang="en-US" sz="1800" spc="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spc="-5" dirty="0">
                <a:latin typeface="Times New Roman"/>
                <a:cs typeface="Times New Roman"/>
              </a:rPr>
              <a:t>) </a:t>
            </a:r>
            <a:r>
              <a:rPr lang="en-US" sz="1800" spc="-26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</a:t>
            </a:r>
            <a:r>
              <a:rPr lang="en-US" sz="1800" dirty="0" err="1">
                <a:solidFill>
                  <a:srgbClr val="E26B0A"/>
                </a:solidFill>
                <a:latin typeface="Times New Roman"/>
                <a:cs typeface="Times New Roman"/>
              </a:rPr>
              <a:t>Macbook</a:t>
            </a:r>
            <a:r>
              <a:rPr lang="en-US" sz="1800" spc="-1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Pro"</a:t>
            </a:r>
            <a:r>
              <a:rPr lang="en-US" sz="1800" spc="-5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14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15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14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device</a:t>
            </a:r>
            <a:r>
              <a:rPr lang="en-US" sz="1800" spc="15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'kindle</a:t>
            </a:r>
            <a:r>
              <a:rPr lang="en-US" sz="1800" spc="14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fire'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1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1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user_id</a:t>
            </a:r>
            <a:r>
              <a:rPr lang="en-US" sz="1800" spc="14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13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NULL</a:t>
            </a:r>
            <a:r>
              <a:rPr lang="en-US" sz="1800" spc="14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dirty="0">
                <a:latin typeface="Times New Roman"/>
                <a:cs typeface="Times New Roman"/>
              </a:rPr>
              <a:t>) </a:t>
            </a:r>
            <a:r>
              <a:rPr lang="en-US" sz="1800" spc="-26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"Kindle</a:t>
            </a:r>
            <a:r>
              <a:rPr lang="en-US" sz="18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Fire"</a:t>
            </a:r>
            <a:r>
              <a:rPr lang="en-US" sz="1800" spc="-5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256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53EB-B025-16E3-D77F-79FB3CE3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65125"/>
            <a:ext cx="11201400" cy="6340475"/>
          </a:xfrm>
        </p:spPr>
        <p:txBody>
          <a:bodyPr>
            <a:normAutofit/>
          </a:bodyPr>
          <a:lstStyle/>
          <a:p>
            <a:pPr marL="469900" marR="6985">
              <a:lnSpc>
                <a:spcPts val="1260"/>
              </a:lnSpc>
              <a:spcBef>
                <a:spcPts val="10"/>
              </a:spcBef>
            </a:pP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device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</a:t>
            </a:r>
            <a:r>
              <a:rPr lang="en-US" sz="1800" spc="-5" dirty="0" err="1">
                <a:solidFill>
                  <a:srgbClr val="E26B0A"/>
                </a:solidFill>
                <a:latin typeface="Times New Roman"/>
                <a:cs typeface="Times New Roman"/>
              </a:rPr>
              <a:t>ipad</a:t>
            </a:r>
            <a:r>
              <a:rPr lang="en-US" sz="1800" spc="1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mini'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user_id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NULL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 </a:t>
            </a:r>
            <a:r>
              <a:rPr lang="en-US" sz="1800" spc="-2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"iPad</a:t>
            </a:r>
            <a:r>
              <a:rPr lang="en-US" sz="1800" spc="-2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Mini"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8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9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8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device</a:t>
            </a:r>
            <a:r>
              <a:rPr lang="en-US" sz="1800" spc="9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'nexus</a:t>
            </a:r>
            <a:r>
              <a:rPr lang="en-US" sz="1800" spc="8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7'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7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user_id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5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NULL</a:t>
            </a:r>
            <a:r>
              <a:rPr lang="en-US" sz="1800" spc="7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"Nexus</a:t>
            </a:r>
            <a:r>
              <a:rPr lang="en-US" sz="1800" spc="-5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7"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8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9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8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device</a:t>
            </a:r>
            <a:r>
              <a:rPr lang="en-US" sz="1800" spc="9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'nexus</a:t>
            </a:r>
            <a:r>
              <a:rPr lang="en-US" sz="1800" spc="8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5'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7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user_id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5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NULL</a:t>
            </a:r>
            <a:r>
              <a:rPr lang="en-US" sz="1800" spc="7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8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"Nexus</a:t>
            </a:r>
            <a:r>
              <a:rPr lang="en-US" sz="1800" spc="-5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5"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5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6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5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device</a:t>
            </a:r>
            <a:r>
              <a:rPr lang="en-US" sz="1800" spc="6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</a:t>
            </a:r>
            <a:r>
              <a:rPr lang="en-US" sz="1800" spc="-5" dirty="0" err="1">
                <a:solidFill>
                  <a:srgbClr val="E26B0A"/>
                </a:solidFill>
                <a:latin typeface="Times New Roman"/>
                <a:cs typeface="Times New Roman"/>
              </a:rPr>
              <a:t>samsung</a:t>
            </a:r>
            <a:r>
              <a:rPr lang="en-US" sz="1800" spc="6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galaxy</a:t>
            </a:r>
            <a:r>
              <a:rPr lang="en-US" sz="1800" spc="3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s4'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6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5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user_id</a:t>
            </a:r>
            <a:r>
              <a:rPr lang="en-US" sz="1800" spc="5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5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NULL </a:t>
            </a:r>
            <a:r>
              <a:rPr lang="en-US" sz="1800" spc="-2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b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</a:br>
            <a:b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"Samsung</a:t>
            </a:r>
            <a:r>
              <a:rPr lang="en-US" sz="1800" spc="-1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Galaxy</a:t>
            </a:r>
            <a:r>
              <a:rPr lang="en-US" sz="1800" spc="-1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S4"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20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19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20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device</a:t>
            </a:r>
            <a:r>
              <a:rPr lang="en-US" sz="1800" spc="2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</a:t>
            </a:r>
            <a:r>
              <a:rPr lang="en-US" sz="1800" spc="-5" dirty="0" err="1">
                <a:solidFill>
                  <a:srgbClr val="E26B0A"/>
                </a:solidFill>
                <a:latin typeface="Times New Roman"/>
                <a:cs typeface="Times New Roman"/>
              </a:rPr>
              <a:t>lenovo</a:t>
            </a:r>
            <a:r>
              <a:rPr lang="en-US" sz="1800" spc="19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E26B0A"/>
                </a:solidFill>
                <a:latin typeface="Times New Roman"/>
                <a:cs typeface="Times New Roman"/>
              </a:rPr>
              <a:t>thinkpad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2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19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user_id</a:t>
            </a:r>
            <a:r>
              <a:rPr lang="en-US" sz="1800" spc="204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19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NULL </a:t>
            </a:r>
            <a:r>
              <a:rPr lang="en-US" sz="1800" spc="-2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b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"Lenovo</a:t>
            </a:r>
            <a:r>
              <a:rPr lang="en-US" sz="1800" spc="-1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rgbClr val="E26B0A"/>
                </a:solidFill>
                <a:latin typeface="Times New Roman"/>
                <a:cs typeface="Times New Roman"/>
              </a:rPr>
              <a:t>Thinkpad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2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2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24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device</a:t>
            </a:r>
            <a:r>
              <a:rPr lang="en-US" sz="1800" spc="2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</a:t>
            </a:r>
            <a:r>
              <a:rPr lang="en-US" sz="1800" spc="-5" dirty="0" err="1">
                <a:solidFill>
                  <a:srgbClr val="E26B0A"/>
                </a:solidFill>
                <a:latin typeface="Times New Roman"/>
                <a:cs typeface="Times New Roman"/>
              </a:rPr>
              <a:t>samsumg</a:t>
            </a:r>
            <a:r>
              <a:rPr lang="en-US" sz="1800" spc="23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galaxy</a:t>
            </a:r>
            <a:r>
              <a:rPr lang="en-US" sz="1800" spc="22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tablet'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23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229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user_id</a:t>
            </a:r>
            <a:r>
              <a:rPr lang="en-US" sz="1800" spc="2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 </a:t>
            </a:r>
            <a:r>
              <a:rPr lang="en-US" sz="1800" spc="-2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NULL END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b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</a:b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</a:t>
            </a:r>
            <a:r>
              <a:rPr lang="en-US" sz="1800" dirty="0" err="1">
                <a:solidFill>
                  <a:srgbClr val="E26B0A"/>
                </a:solidFill>
                <a:latin typeface="Times New Roman"/>
                <a:cs typeface="Times New Roman"/>
              </a:rPr>
              <a:t>Samsumg</a:t>
            </a:r>
            <a:r>
              <a:rPr lang="en-US" sz="1800" spc="-1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Galaxy</a:t>
            </a:r>
            <a:r>
              <a:rPr lang="en-US" sz="1800" spc="-1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Tablet"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6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5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5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device</a:t>
            </a:r>
            <a:r>
              <a:rPr lang="en-US" sz="1800" spc="5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'acer</a:t>
            </a:r>
            <a:r>
              <a:rPr lang="en-US" sz="1800" spc="6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aspire</a:t>
            </a:r>
            <a:r>
              <a:rPr lang="en-US" sz="1800" spc="5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notebook'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6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4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user_id</a:t>
            </a:r>
            <a:r>
              <a:rPr lang="en-US" sz="1800" spc="5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 </a:t>
            </a:r>
            <a:r>
              <a:rPr lang="en-US" sz="1800" spc="-2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NULL END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b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</a:b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"Acer</a:t>
            </a:r>
            <a:r>
              <a:rPr lang="en-US" sz="18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Aspire</a:t>
            </a:r>
            <a:r>
              <a:rPr lang="en-US" sz="1800" spc="-1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Notebook"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14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15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14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device</a:t>
            </a:r>
            <a:r>
              <a:rPr lang="en-US" sz="1800" spc="1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</a:t>
            </a:r>
            <a:r>
              <a:rPr lang="en-US" sz="1800" spc="-5" dirty="0" err="1">
                <a:solidFill>
                  <a:srgbClr val="E26B0A"/>
                </a:solidFill>
                <a:latin typeface="Times New Roman"/>
                <a:cs typeface="Times New Roman"/>
              </a:rPr>
              <a:t>asus</a:t>
            </a:r>
            <a:r>
              <a:rPr lang="en-US" sz="1800" spc="13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E26B0A"/>
                </a:solidFill>
                <a:latin typeface="Times New Roman"/>
                <a:cs typeface="Times New Roman"/>
              </a:rPr>
              <a:t>chromebook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1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1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user_id</a:t>
            </a:r>
            <a:r>
              <a:rPr lang="en-US" sz="1800" spc="14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13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NULL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spc="-5" dirty="0">
                <a:latin typeface="Times New Roman"/>
                <a:cs typeface="Times New Roman"/>
              </a:rPr>
              <a:t>)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"Asus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 Chromebook"</a:t>
            </a:r>
            <a:r>
              <a:rPr lang="en-US" sz="1800" spc="-5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10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114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1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device</a:t>
            </a:r>
            <a:r>
              <a:rPr lang="en-US" sz="1800" spc="10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</a:t>
            </a:r>
            <a:r>
              <a:rPr lang="en-US" sz="1800" spc="-5" dirty="0" err="1">
                <a:solidFill>
                  <a:srgbClr val="E26B0A"/>
                </a:solidFill>
                <a:latin typeface="Times New Roman"/>
                <a:cs typeface="Times New Roman"/>
              </a:rPr>
              <a:t>htc</a:t>
            </a:r>
            <a:r>
              <a:rPr lang="en-US" sz="1800" spc="10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one'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10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9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user_id</a:t>
            </a:r>
            <a:r>
              <a:rPr lang="en-US" sz="1800" spc="10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8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NULL</a:t>
            </a:r>
            <a:r>
              <a:rPr lang="en-US" sz="1800" spc="9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dirty="0">
                <a:latin typeface="Times New Roman"/>
                <a:cs typeface="Times New Roman"/>
              </a:rPr>
              <a:t>)</a:t>
            </a:r>
            <a:r>
              <a:rPr lang="en-US" sz="1800" spc="1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 </a:t>
            </a:r>
            <a:r>
              <a:rPr lang="en-US" sz="1800" spc="-2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"HTC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 One"</a:t>
            </a:r>
            <a:r>
              <a:rPr lang="en-US" sz="1800" spc="-5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18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18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17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device</a:t>
            </a:r>
            <a:r>
              <a:rPr lang="en-US" sz="1800" spc="17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</a:t>
            </a:r>
            <a:r>
              <a:rPr lang="en-US" sz="1800" spc="-5" dirty="0" err="1">
                <a:solidFill>
                  <a:srgbClr val="E26B0A"/>
                </a:solidFill>
                <a:latin typeface="Times New Roman"/>
                <a:cs typeface="Times New Roman"/>
              </a:rPr>
              <a:t>nokia</a:t>
            </a:r>
            <a:r>
              <a:rPr lang="en-US" sz="1800" spc="17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E26B0A"/>
                </a:solidFill>
                <a:latin typeface="Times New Roman"/>
                <a:cs typeface="Times New Roman"/>
              </a:rPr>
              <a:t>lumia</a:t>
            </a:r>
            <a:r>
              <a:rPr lang="en-US" sz="1800" spc="17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635'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17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16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user_id</a:t>
            </a:r>
            <a:r>
              <a:rPr lang="en-US" sz="1800" spc="18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17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NULL </a:t>
            </a:r>
            <a:r>
              <a:rPr lang="en-US" sz="1800" spc="-2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"Nokia</a:t>
            </a:r>
            <a:r>
              <a:rPr lang="en-US" sz="18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br>
              <a:rPr lang="en-US" sz="1800" spc="5" dirty="0">
                <a:solidFill>
                  <a:srgbClr val="E26B0A"/>
                </a:solidFill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Lumia</a:t>
            </a:r>
            <a:r>
              <a:rPr lang="en-US" sz="18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635"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5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3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4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device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</a:t>
            </a:r>
            <a:r>
              <a:rPr lang="en-US" sz="1800" spc="-5" dirty="0" err="1">
                <a:solidFill>
                  <a:srgbClr val="E26B0A"/>
                </a:solidFill>
                <a:latin typeface="Times New Roman"/>
                <a:cs typeface="Times New Roman"/>
              </a:rPr>
              <a:t>samsung</a:t>
            </a:r>
            <a:r>
              <a:rPr lang="en-US" sz="1800" spc="3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galaxy</a:t>
            </a:r>
            <a:r>
              <a:rPr lang="en-US" sz="1800" spc="2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note'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5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user_id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 </a:t>
            </a:r>
            <a:r>
              <a:rPr lang="en-US" sz="1800" spc="-2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NULL END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"Samsung</a:t>
            </a:r>
            <a:r>
              <a:rPr lang="en-US" sz="1800" spc="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Galaxy</a:t>
            </a:r>
            <a:r>
              <a:rPr lang="en-US" sz="1800" spc="-1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Note"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4226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18AC-D8DA-8BBF-3945-A32BE436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0972800" cy="6340475"/>
          </a:xfrm>
        </p:spPr>
        <p:txBody>
          <a:bodyPr>
            <a:normAutofit/>
          </a:bodyPr>
          <a:lstStyle/>
          <a:p>
            <a:pPr marL="469900" marR="8890">
              <a:lnSpc>
                <a:spcPts val="1260"/>
              </a:lnSpc>
              <a:spcBef>
                <a:spcPts val="10"/>
              </a:spcBef>
            </a:pP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4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6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4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device</a:t>
            </a:r>
            <a:r>
              <a:rPr lang="en-US" sz="1800" spc="6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'acer</a:t>
            </a:r>
            <a:r>
              <a:rPr lang="en-US" sz="1800" spc="4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aspire</a:t>
            </a:r>
            <a:r>
              <a:rPr lang="en-US" sz="1800" spc="4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desktop'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3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user_id</a:t>
            </a:r>
            <a:r>
              <a:rPr lang="en-US" sz="1800" spc="5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4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NULL </a:t>
            </a:r>
            <a:r>
              <a:rPr lang="en-US" sz="1800" spc="-2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b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"Acer</a:t>
            </a:r>
            <a:r>
              <a:rPr lang="en-US" sz="18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Aspire Desktop"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device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'mac</a:t>
            </a:r>
            <a:r>
              <a:rPr lang="en-US" sz="1800" spc="1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mini'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user_id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NULL</a:t>
            </a:r>
            <a:r>
              <a:rPr lang="en-US" sz="1800" spc="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dirty="0">
                <a:latin typeface="Times New Roman"/>
                <a:cs typeface="Times New Roman"/>
              </a:rPr>
              <a:t>)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"Mac</a:t>
            </a:r>
            <a:r>
              <a:rPr lang="en-US" sz="1800" spc="-2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Mini"</a:t>
            </a:r>
            <a:r>
              <a:rPr lang="en-US" sz="1800" spc="-5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device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'hp</a:t>
            </a:r>
            <a:r>
              <a:rPr lang="en-US" sz="1800" spc="1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pavilion</a:t>
            </a:r>
            <a:r>
              <a:rPr lang="en-US" sz="1800" spc="1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desktop'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user_id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NULL </a:t>
            </a:r>
            <a:r>
              <a:rPr lang="en-US" sz="1800" spc="-2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b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</a:b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"HP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Pavilion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 Desktop"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3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3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3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device</a:t>
            </a:r>
            <a:r>
              <a:rPr lang="en-US" sz="1800" spc="3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'dell</a:t>
            </a:r>
            <a:r>
              <a:rPr lang="en-US" sz="1800" spc="31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solidFill>
                  <a:srgbClr val="E26B0A"/>
                </a:solidFill>
                <a:latin typeface="Times New Roman"/>
                <a:cs typeface="Times New Roman"/>
              </a:rPr>
              <a:t>inspiron</a:t>
            </a:r>
            <a:r>
              <a:rPr lang="en-US" sz="1800" spc="3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desktop'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32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3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user_id</a:t>
            </a:r>
            <a:r>
              <a:rPr lang="en-US" sz="1800" spc="3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NULL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spc="-5" dirty="0">
                <a:latin typeface="Times New Roman"/>
                <a:cs typeface="Times New Roman"/>
              </a:rPr>
              <a:t>)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"Dell</a:t>
            </a:r>
            <a:r>
              <a:rPr lang="en-US" sz="1800" spc="-2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Inspiron</a:t>
            </a:r>
            <a:r>
              <a:rPr lang="en-US" sz="1800" spc="-2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Desktop"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9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9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9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device</a:t>
            </a:r>
            <a:r>
              <a:rPr lang="en-US" sz="1800" spc="1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</a:t>
            </a:r>
            <a:r>
              <a:rPr lang="en-US" sz="1800" spc="-5" dirty="0" err="1">
                <a:solidFill>
                  <a:srgbClr val="E26B0A"/>
                </a:solidFill>
                <a:latin typeface="Times New Roman"/>
                <a:cs typeface="Times New Roman"/>
              </a:rPr>
              <a:t>ipad</a:t>
            </a:r>
            <a:r>
              <a:rPr lang="en-US" sz="1800" spc="7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air'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10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9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user_id</a:t>
            </a:r>
            <a:r>
              <a:rPr lang="en-US" sz="1800" spc="9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NULL</a:t>
            </a:r>
            <a:r>
              <a:rPr lang="en-US" sz="1800" spc="8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1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 </a:t>
            </a:r>
            <a:r>
              <a:rPr lang="en-US" sz="1800" spc="-2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"iPad</a:t>
            </a:r>
            <a:r>
              <a:rPr lang="en-US" sz="1800" spc="-2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Air"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76352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0414-BD97-9D68-90C0-F98BA345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65125"/>
            <a:ext cx="11201400" cy="6340475"/>
          </a:xfrm>
        </p:spPr>
        <p:txBody>
          <a:bodyPr>
            <a:normAutofit/>
          </a:bodyPr>
          <a:lstStyle/>
          <a:p>
            <a:pPr marL="12700" marR="5080">
              <a:lnSpc>
                <a:spcPts val="1260"/>
              </a:lnSpc>
              <a:spcBef>
                <a:spcPts val="190"/>
              </a:spcBef>
            </a:pP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7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7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device</a:t>
            </a:r>
            <a:r>
              <a:rPr lang="en-US" sz="1800" spc="8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'amazon</a:t>
            </a:r>
            <a:r>
              <a:rPr lang="en-US" sz="1800" spc="6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fire</a:t>
            </a:r>
            <a:r>
              <a:rPr lang="en-US" sz="1800" spc="6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phone'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7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user_id</a:t>
            </a:r>
            <a:r>
              <a:rPr lang="en-US" sz="1800" spc="7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6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NULL </a:t>
            </a:r>
            <a:r>
              <a:rPr lang="en-US" sz="1800" spc="-2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"Amazon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b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</a:br>
            <a:b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Fire</a:t>
            </a:r>
            <a:r>
              <a:rPr lang="en-US" sz="18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Phone"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</a:t>
            </a:r>
            <a:r>
              <a:rPr lang="en-US" sz="1800" spc="3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3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device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'nexus</a:t>
            </a:r>
            <a:r>
              <a:rPr lang="en-US" sz="1800" spc="2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10'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user_id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NULL</a:t>
            </a:r>
            <a:r>
              <a:rPr lang="en-US" sz="1800" spc="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dirty="0">
                <a:latin typeface="Times New Roman"/>
                <a:cs typeface="Times New Roman"/>
              </a:rPr>
              <a:t>)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"Nexus 10" </a:t>
            </a:r>
            <a:r>
              <a:rPr lang="en-US" sz="18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FROM</a:t>
            </a:r>
            <a:r>
              <a:rPr lang="en-US" sz="1800" spc="-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events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WHERE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event_type</a:t>
            </a:r>
            <a:r>
              <a:rPr lang="en-US" sz="1800" dirty="0">
                <a:latin typeface="Times New Roman"/>
                <a:cs typeface="Times New Roman"/>
              </a:rPr>
              <a:t> =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'engagement' </a:t>
            </a:r>
            <a:r>
              <a:rPr lang="en-US" sz="1800" spc="-26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GROUP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BY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ORDER</a:t>
            </a:r>
            <a:r>
              <a:rPr lang="en-US" sz="1800" spc="-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BY</a:t>
            </a:r>
            <a:r>
              <a:rPr lang="en-US" sz="1800" spc="-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</a:t>
            </a:r>
            <a:b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</a:br>
            <a:r>
              <a:rPr lang="en-US" sz="1800" dirty="0">
                <a:latin typeface="Times New Roman"/>
                <a:cs typeface="Times New Roman"/>
              </a:rPr>
              <a:t>;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endParaRPr lang="en-US" sz="1800" dirty="0">
              <a:latin typeface="Times New Roman"/>
              <a:cs typeface="Times New Roman"/>
            </a:endParaRPr>
          </a:p>
        </p:txBody>
      </p:sp>
      <p:pic>
        <p:nvPicPr>
          <p:cNvPr id="4" name="object 8">
            <a:extLst>
              <a:ext uri="{FF2B5EF4-FFF2-40B4-BE49-F238E27FC236}">
                <a16:creationId xmlns:a16="http://schemas.microsoft.com/office/drawing/2014/main" id="{A03CF865-127B-F790-E0A8-2F568772B78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212" y="2743200"/>
            <a:ext cx="744778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42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83A44-71A4-2281-F605-F3B60F0F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125200" cy="63404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object 9">
            <a:extLst>
              <a:ext uri="{FF2B5EF4-FFF2-40B4-BE49-F238E27FC236}">
                <a16:creationId xmlns:a16="http://schemas.microsoft.com/office/drawing/2014/main" id="{5AB8BD99-D713-6BA9-B610-301BCA3B8F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212" y="990601"/>
            <a:ext cx="798118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27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9425-E366-5E27-FD0B-A4BE98D1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125200" cy="64166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5.</a:t>
            </a:r>
            <a:r>
              <a:rPr lang="en-US" sz="1800" spc="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Calculate</a:t>
            </a:r>
            <a:r>
              <a:rPr lang="en-US" sz="1800" b="1" spc="1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the email</a:t>
            </a:r>
            <a:r>
              <a:rPr lang="en-US" sz="1800" b="1" spc="1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engagement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metrics?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SELECT</a:t>
            </a:r>
            <a:r>
              <a:rPr lang="en-US" sz="1800" spc="-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Week,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ROUND</a:t>
            </a:r>
            <a:r>
              <a:rPr lang="en-US" sz="1800" spc="-5" dirty="0">
                <a:latin typeface="Times New Roman"/>
                <a:cs typeface="Times New Roman"/>
              </a:rPr>
              <a:t>((</a:t>
            </a:r>
            <a:r>
              <a:rPr lang="en-US" sz="1800" spc="-5" dirty="0" err="1">
                <a:latin typeface="Times New Roman"/>
                <a:cs typeface="Times New Roman"/>
              </a:rPr>
              <a:t>weekly_digest</a:t>
            </a:r>
            <a:r>
              <a:rPr lang="en-US" sz="1800" spc="-5" dirty="0">
                <a:latin typeface="Times New Roman"/>
                <a:cs typeface="Times New Roman"/>
              </a:rPr>
              <a:t>/total*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100</a:t>
            </a:r>
            <a:r>
              <a:rPr lang="en-US" sz="1800" spc="-5" dirty="0">
                <a:latin typeface="Times New Roman"/>
                <a:cs typeface="Times New Roman"/>
              </a:rPr>
              <a:t>),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2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"Weekly</a:t>
            </a:r>
            <a:r>
              <a:rPr lang="en-US" sz="18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Digest</a:t>
            </a:r>
            <a:r>
              <a:rPr lang="en-US" sz="1800" spc="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Rate"</a:t>
            </a:r>
            <a:r>
              <a:rPr lang="en-US" sz="1800" dirty="0">
                <a:latin typeface="Times New Roman"/>
                <a:cs typeface="Times New Roman"/>
              </a:rPr>
              <a:t>,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ROUND</a:t>
            </a:r>
            <a:r>
              <a:rPr lang="en-US" sz="1800" spc="-5" dirty="0">
                <a:latin typeface="Times New Roman"/>
                <a:cs typeface="Times New Roman"/>
              </a:rPr>
              <a:t>((</a:t>
            </a:r>
            <a:r>
              <a:rPr lang="en-US" sz="1800" spc="-5" dirty="0" err="1">
                <a:latin typeface="Times New Roman"/>
                <a:cs typeface="Times New Roman"/>
              </a:rPr>
              <a:t>email_opens</a:t>
            </a:r>
            <a:r>
              <a:rPr lang="en-US" sz="1800" spc="-5" dirty="0">
                <a:latin typeface="Times New Roman"/>
                <a:cs typeface="Times New Roman"/>
              </a:rPr>
              <a:t>/total*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100</a:t>
            </a:r>
            <a:r>
              <a:rPr lang="en-US" sz="1800" spc="-5" dirty="0">
                <a:latin typeface="Times New Roman"/>
                <a:cs typeface="Times New Roman"/>
              </a:rPr>
              <a:t>),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2</a:t>
            </a:r>
            <a:r>
              <a:rPr lang="en-US" sz="1800" spc="-5" dirty="0">
                <a:latin typeface="Times New Roman"/>
                <a:cs typeface="Times New Roman"/>
              </a:rPr>
              <a:t>)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"Email Open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Rate"</a:t>
            </a:r>
            <a:r>
              <a:rPr lang="en-US" sz="1800" dirty="0">
                <a:latin typeface="Times New Roman"/>
                <a:cs typeface="Times New Roman"/>
              </a:rPr>
              <a:t>,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ROUND</a:t>
            </a:r>
            <a:r>
              <a:rPr lang="en-US" sz="1800" spc="-5" dirty="0">
                <a:latin typeface="Times New Roman"/>
                <a:cs typeface="Times New Roman"/>
              </a:rPr>
              <a:t>((</a:t>
            </a:r>
            <a:r>
              <a:rPr lang="en-US" sz="1800" spc="-5" dirty="0" err="1">
                <a:latin typeface="Times New Roman"/>
                <a:cs typeface="Times New Roman"/>
              </a:rPr>
              <a:t>email_clickthroughs</a:t>
            </a:r>
            <a:r>
              <a:rPr lang="en-US" sz="1800" spc="-5" dirty="0">
                <a:latin typeface="Times New Roman"/>
                <a:cs typeface="Times New Roman"/>
              </a:rPr>
              <a:t>/total*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100</a:t>
            </a:r>
            <a:r>
              <a:rPr lang="en-US" sz="1800" spc="-5" dirty="0">
                <a:latin typeface="Times New Roman"/>
                <a:cs typeface="Times New Roman"/>
              </a:rPr>
              <a:t>),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2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"Email</a:t>
            </a:r>
            <a:r>
              <a:rPr lang="en-US" sz="1800" spc="3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Clickthrough</a:t>
            </a:r>
            <a:r>
              <a:rPr lang="en-US" sz="1800" spc="2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Rate"</a:t>
            </a:r>
            <a:r>
              <a:rPr lang="en-US" sz="1800" spc="-5" dirty="0">
                <a:latin typeface="Times New Roman"/>
                <a:cs typeface="Times New Roman"/>
              </a:rPr>
              <a:t>,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ROUND</a:t>
            </a:r>
            <a:r>
              <a:rPr lang="en-US" sz="1800" spc="-5" dirty="0">
                <a:latin typeface="Times New Roman"/>
                <a:cs typeface="Times New Roman"/>
              </a:rPr>
              <a:t>((</a:t>
            </a:r>
            <a:r>
              <a:rPr lang="en-US" sz="1800" spc="-5" dirty="0" err="1">
                <a:latin typeface="Times New Roman"/>
                <a:cs typeface="Times New Roman"/>
              </a:rPr>
              <a:t>reengagement_emails</a:t>
            </a:r>
            <a:r>
              <a:rPr lang="en-US" sz="1800" spc="-5" dirty="0">
                <a:latin typeface="Times New Roman"/>
                <a:cs typeface="Times New Roman"/>
              </a:rPr>
              <a:t>/total*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100</a:t>
            </a:r>
            <a:r>
              <a:rPr lang="en-US" sz="1800" spc="-5" dirty="0">
                <a:latin typeface="Times New Roman"/>
                <a:cs typeface="Times New Roman"/>
              </a:rPr>
              <a:t>),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2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"Reengagement</a:t>
            </a:r>
            <a:r>
              <a:rPr lang="en-US" sz="1800" spc="3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Email</a:t>
            </a:r>
            <a:r>
              <a:rPr lang="en-US" sz="1800" spc="4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Rate" </a:t>
            </a:r>
            <a:r>
              <a:rPr lang="en-US" sz="1800" spc="-26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FROM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latin typeface="Times New Roman"/>
                <a:cs typeface="Times New Roman"/>
              </a:rPr>
              <a:t>(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SELECT</a:t>
            </a:r>
            <a:r>
              <a:rPr lang="en-US" sz="1800" spc="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EXTRACT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WEEK</a:t>
            </a:r>
            <a:r>
              <a:rPr lang="en-US" sz="1800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FROM</a:t>
            </a:r>
            <a:r>
              <a:rPr lang="en-US" sz="1800" spc="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occurred_at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Week,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2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2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action</a:t>
            </a:r>
            <a:r>
              <a:rPr lang="en-US" sz="1800" spc="19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=</a:t>
            </a:r>
            <a:r>
              <a:rPr lang="en-US" sz="1800" spc="2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</a:t>
            </a:r>
            <a:r>
              <a:rPr lang="en-US" sz="1800" spc="-5" dirty="0" err="1">
                <a:solidFill>
                  <a:srgbClr val="E26B0A"/>
                </a:solidFill>
                <a:latin typeface="Times New Roman"/>
                <a:cs typeface="Times New Roman"/>
              </a:rPr>
              <a:t>sent_weekly_digest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</a:t>
            </a:r>
            <a:r>
              <a:rPr lang="en-US" sz="1800" spc="204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2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user_id</a:t>
            </a:r>
            <a:r>
              <a:rPr lang="en-US" sz="1800" spc="2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19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NULL</a:t>
            </a:r>
            <a:r>
              <a:rPr lang="en-US" sz="1800" spc="204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2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 </a:t>
            </a:r>
            <a:r>
              <a:rPr lang="en-US" sz="1800" spc="-2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weekly_digest</a:t>
            </a:r>
            <a:r>
              <a:rPr lang="en-US" sz="1800" spc="-5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action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=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</a:t>
            </a:r>
            <a:r>
              <a:rPr lang="en-US" sz="1800" spc="-5" dirty="0" err="1">
                <a:solidFill>
                  <a:srgbClr val="E26B0A"/>
                </a:solidFill>
                <a:latin typeface="Times New Roman"/>
                <a:cs typeface="Times New Roman"/>
              </a:rPr>
              <a:t>email_open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</a:t>
            </a:r>
            <a:r>
              <a:rPr lang="en-US" sz="18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27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user_id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NULL</a:t>
            </a:r>
            <a:r>
              <a:rPr lang="en-US" sz="1800" spc="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dirty="0">
                <a:latin typeface="Times New Roman"/>
                <a:cs typeface="Times New Roman"/>
              </a:rPr>
              <a:t>)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 </a:t>
            </a:r>
            <a:r>
              <a:rPr lang="en-US" sz="1800" spc="-2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email_open</a:t>
            </a:r>
            <a:r>
              <a:rPr lang="en-US" sz="1800" spc="-5" dirty="0">
                <a:latin typeface="Times New Roman"/>
                <a:cs typeface="Times New Roman"/>
              </a:rPr>
              <a:t>,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80288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A9EB-FCD1-EC31-29DC-06D90BA5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125200" cy="6264275"/>
          </a:xfrm>
        </p:spPr>
        <p:txBody>
          <a:bodyPr>
            <a:normAutofit/>
          </a:bodyPr>
          <a:lstStyle/>
          <a:p>
            <a:pPr marL="457200">
              <a:lnSpc>
                <a:spcPts val="1260"/>
              </a:lnSpc>
              <a:spcBef>
                <a:spcPts val="10"/>
              </a:spcBef>
            </a:pP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2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2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action</a:t>
            </a:r>
            <a:r>
              <a:rPr lang="en-US" sz="1800" spc="2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=</a:t>
            </a:r>
            <a:r>
              <a:rPr lang="en-US" sz="1800" spc="2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</a:t>
            </a:r>
            <a:r>
              <a:rPr lang="en-US" sz="1800" spc="-5" dirty="0" err="1">
                <a:solidFill>
                  <a:srgbClr val="E26B0A"/>
                </a:solidFill>
                <a:latin typeface="Times New Roman"/>
                <a:cs typeface="Times New Roman"/>
              </a:rPr>
              <a:t>email_clickthrough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</a:t>
            </a:r>
            <a:r>
              <a:rPr lang="en-US" sz="1800" spc="22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2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user_id</a:t>
            </a:r>
            <a:r>
              <a:rPr lang="en-US" sz="1800" spc="2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2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NULL</a:t>
            </a:r>
            <a:r>
              <a:rPr lang="en-US" sz="1800" spc="2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dirty="0">
                <a:latin typeface="Times New Roman"/>
                <a:cs typeface="Times New Roman"/>
              </a:rPr>
              <a:t>)</a:t>
            </a:r>
            <a:r>
              <a:rPr lang="en-US" sz="1800" spc="2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 </a:t>
            </a:r>
            <a:b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</a:br>
            <a:b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</a:br>
            <a:r>
              <a:rPr lang="en-US" sz="1800" spc="-2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email_clickthroughs</a:t>
            </a:r>
            <a:r>
              <a:rPr lang="en-US" sz="1800" spc="-5" dirty="0">
                <a:latin typeface="Times New Roman"/>
                <a:cs typeface="Times New Roman"/>
              </a:rPr>
              <a:t>,</a:t>
            </a:r>
            <a:br>
              <a:rPr lang="en-US" sz="1800" spc="-5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spc="10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WHEN</a:t>
            </a:r>
            <a:r>
              <a:rPr lang="en-US" sz="1800" spc="1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action</a:t>
            </a:r>
            <a:r>
              <a:rPr lang="en-US" sz="1800" spc="9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=</a:t>
            </a:r>
            <a:r>
              <a:rPr lang="en-US" sz="1800" spc="1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</a:t>
            </a:r>
            <a:r>
              <a:rPr lang="en-US" sz="1800" spc="-5" dirty="0" err="1">
                <a:solidFill>
                  <a:srgbClr val="E26B0A"/>
                </a:solidFill>
                <a:latin typeface="Times New Roman"/>
                <a:cs typeface="Times New Roman"/>
              </a:rPr>
              <a:t>sent_reengagement_email</a:t>
            </a:r>
            <a:r>
              <a:rPr lang="en-US" sz="1800" spc="-5" dirty="0">
                <a:latin typeface="Times New Roman"/>
                <a:cs typeface="Times New Roman"/>
              </a:rPr>
              <a:t>'</a:t>
            </a:r>
            <a:r>
              <a:rPr lang="en-US" sz="1800" spc="9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10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user_id</a:t>
            </a:r>
            <a:r>
              <a:rPr lang="en-US" sz="1800" spc="12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1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NULL</a:t>
            </a:r>
            <a:r>
              <a:rPr lang="en-US" sz="1800" spc="9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END</a:t>
            </a:r>
            <a:r>
              <a:rPr lang="en-US" sz="1800" dirty="0">
                <a:latin typeface="Times New Roman"/>
                <a:cs typeface="Times New Roman"/>
              </a:rPr>
              <a:t>)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 </a:t>
            </a:r>
            <a:r>
              <a:rPr lang="en-US" sz="1800" spc="-5" dirty="0" err="1">
                <a:latin typeface="Times New Roman"/>
                <a:cs typeface="Times New Roman"/>
              </a:rPr>
              <a:t>reengagement_emails</a:t>
            </a:r>
            <a:r>
              <a:rPr lang="en-US" sz="1800" spc="-5" dirty="0">
                <a:latin typeface="Times New Roman"/>
                <a:cs typeface="Times New Roman"/>
              </a:rPr>
              <a:t>, </a:t>
            </a:r>
            <a:r>
              <a:rPr lang="en-US" sz="1800" spc="-26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 err="1">
                <a:latin typeface="Times New Roman"/>
                <a:cs typeface="Times New Roman"/>
              </a:rPr>
              <a:t>user_id</a:t>
            </a:r>
            <a:r>
              <a:rPr lang="en-US" sz="1800" spc="-5" dirty="0">
                <a:latin typeface="Times New Roman"/>
                <a:cs typeface="Times New Roman"/>
              </a:rPr>
              <a:t>)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 </a:t>
            </a:r>
            <a:r>
              <a:rPr lang="en-US" sz="1800" spc="-5" dirty="0">
                <a:latin typeface="Times New Roman"/>
                <a:cs typeface="Times New Roman"/>
              </a:rPr>
              <a:t>total </a:t>
            </a:r>
            <a:r>
              <a:rPr lang="en-US" sz="1800" spc="-26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FROM </a:t>
            </a:r>
            <a:r>
              <a:rPr lang="en-US" sz="1800" spc="-5" dirty="0" err="1">
                <a:latin typeface="Times New Roman"/>
                <a:cs typeface="Times New Roman"/>
              </a:rPr>
              <a:t>email_events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GROUP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BY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</a:t>
            </a:r>
            <a:b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latin typeface="Times New Roman"/>
                <a:cs typeface="Times New Roman"/>
              </a:rPr>
              <a:t>)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sub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GROUP</a:t>
            </a:r>
            <a:r>
              <a:rPr lang="en-US" sz="1800" spc="-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BY</a:t>
            </a:r>
            <a:r>
              <a:rPr lang="en-US" sz="1800" spc="-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</a:t>
            </a:r>
            <a:b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ORDER</a:t>
            </a:r>
            <a:r>
              <a:rPr lang="en-US" sz="1800" spc="-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BY</a:t>
            </a:r>
            <a:r>
              <a:rPr lang="en-US" sz="1800" spc="-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</a:t>
            </a:r>
            <a:r>
              <a:rPr lang="en-US" sz="1800" dirty="0">
                <a:latin typeface="Times New Roman"/>
                <a:cs typeface="Times New Roman"/>
              </a:rPr>
              <a:t>;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endParaRPr lang="en-US" sz="1800" dirty="0"/>
          </a:p>
        </p:txBody>
      </p:sp>
      <p:pic>
        <p:nvPicPr>
          <p:cNvPr id="3" name="object 8">
            <a:extLst>
              <a:ext uri="{FF2B5EF4-FFF2-40B4-BE49-F238E27FC236}">
                <a16:creationId xmlns:a16="http://schemas.microsoft.com/office/drawing/2014/main" id="{D32603E8-C6B9-B127-8CCB-188204EA88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3247031"/>
            <a:ext cx="5181600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60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3430" y="226821"/>
            <a:ext cx="11226165" cy="40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3420" indent="-68135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694055" algn="l"/>
              </a:tabLst>
            </a:pPr>
            <a:r>
              <a:rPr sz="4800" spc="-20" dirty="0">
                <a:solidFill>
                  <a:srgbClr val="170C9F"/>
                </a:solidFill>
                <a:latin typeface="Calibri"/>
                <a:cs typeface="Calibri"/>
              </a:rPr>
              <a:t>CONCLUSION</a:t>
            </a:r>
            <a:endParaRPr sz="4800">
              <a:latin typeface="Calibri"/>
              <a:cs typeface="Calibri"/>
            </a:endParaRPr>
          </a:p>
          <a:p>
            <a:pPr marL="12700" marR="249554">
              <a:lnSpc>
                <a:spcPct val="100000"/>
              </a:lnSpc>
              <a:spcBef>
                <a:spcPts val="1695"/>
              </a:spcBef>
              <a:buSzPct val="95000"/>
              <a:buAutoNum type="arabicPeriod"/>
              <a:tabLst>
                <a:tab pos="207645" algn="l"/>
              </a:tabLst>
            </a:pP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Real-Time</a:t>
            </a:r>
            <a:r>
              <a:rPr sz="2000" spc="3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Analytics: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implemented</a:t>
            </a:r>
            <a:r>
              <a:rPr sz="2000" spc="4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analytics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70C9F"/>
                </a:solidFill>
                <a:latin typeface="Calibri"/>
                <a:cs typeface="Calibri"/>
              </a:rPr>
              <a:t>system</a:t>
            </a:r>
            <a:r>
              <a:rPr sz="2000" spc="2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effectively</a:t>
            </a:r>
            <a:r>
              <a:rPr sz="2000" spc="3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processed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incoming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data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in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real-time, </a:t>
            </a:r>
            <a:r>
              <a:rPr sz="2000" spc="-434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enabling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timely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monitoring of </a:t>
            </a:r>
            <a:r>
              <a:rPr sz="2000" spc="-25" dirty="0">
                <a:solidFill>
                  <a:srgbClr val="170C9F"/>
                </a:solidFill>
                <a:latin typeface="Calibri"/>
                <a:cs typeface="Calibri"/>
              </a:rPr>
              <a:t>key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performance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metrics.</a:t>
            </a:r>
            <a:r>
              <a:rPr sz="2000" spc="2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This real-time</a:t>
            </a:r>
            <a:r>
              <a:rPr sz="2000" spc="2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capability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allowed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for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prompt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 detection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any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unusual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 spikes</a:t>
            </a:r>
            <a:r>
              <a:rPr sz="2000" spc="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anomalies</a:t>
            </a:r>
            <a:r>
              <a:rPr sz="2000" spc="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in the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metrics.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SzPct val="95000"/>
              <a:buAutoNum type="arabicPeriod"/>
              <a:tabLst>
                <a:tab pos="207645" algn="l"/>
              </a:tabLst>
            </a:pP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Metric</a:t>
            </a:r>
            <a:r>
              <a:rPr sz="2000" spc="2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Spike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Detection: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The </a:t>
            </a:r>
            <a:r>
              <a:rPr sz="2000" spc="-20" dirty="0">
                <a:solidFill>
                  <a:srgbClr val="170C9F"/>
                </a:solidFill>
                <a:latin typeface="Calibri"/>
                <a:cs typeface="Calibri"/>
              </a:rPr>
              <a:t>system</a:t>
            </a:r>
            <a:r>
              <a:rPr sz="2000" spc="2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demonstrated</a:t>
            </a:r>
            <a:r>
              <a:rPr sz="2000" spc="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its</a:t>
            </a:r>
            <a:r>
              <a:rPr sz="2000" spc="2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ability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accurately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identify</a:t>
            </a:r>
            <a:r>
              <a:rPr sz="2000" spc="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and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flag</a:t>
            </a:r>
            <a:r>
              <a:rPr sz="2000" spc="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sudden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spikes</a:t>
            </a:r>
            <a:r>
              <a:rPr sz="2000" spc="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in </a:t>
            </a:r>
            <a:r>
              <a:rPr sz="2000" spc="-44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metrics.</a:t>
            </a:r>
            <a:r>
              <a:rPr sz="2000" spc="3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This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capability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enabled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quick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detection of potential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issues</a:t>
            </a:r>
            <a:r>
              <a:rPr sz="2000" spc="2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opportunities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required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further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investigation.</a:t>
            </a:r>
            <a:endParaRPr sz="2000">
              <a:latin typeface="Calibri"/>
              <a:cs typeface="Calibri"/>
            </a:endParaRPr>
          </a:p>
          <a:p>
            <a:pPr marL="12700" marR="287020">
              <a:lnSpc>
                <a:spcPct val="100000"/>
              </a:lnSpc>
              <a:spcBef>
                <a:spcPts val="5"/>
              </a:spcBef>
              <a:buSzPct val="95000"/>
              <a:buAutoNum type="arabicPeriod"/>
              <a:tabLst>
                <a:tab pos="207645" algn="l"/>
              </a:tabLst>
            </a:pP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Operational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Optimization: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Armed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insights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gained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from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 the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project,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organization</a:t>
            </a:r>
            <a:r>
              <a:rPr sz="2000" spc="-2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was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able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to </a:t>
            </a:r>
            <a:r>
              <a:rPr sz="2000" spc="-434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optimize</a:t>
            </a:r>
            <a:r>
              <a:rPr sz="2000" spc="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its</a:t>
            </a:r>
            <a:r>
              <a:rPr sz="2000" spc="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operations,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address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performance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bottlenecks,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 and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 improve</a:t>
            </a:r>
            <a:r>
              <a:rPr sz="2000" spc="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overall</a:t>
            </a:r>
            <a:r>
              <a:rPr sz="2000" spc="2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70C9F"/>
                </a:solidFill>
                <a:latin typeface="Calibri"/>
                <a:cs typeface="Calibri"/>
              </a:rPr>
              <a:t>efficiency.</a:t>
            </a:r>
            <a:endParaRPr sz="2000">
              <a:latin typeface="Calibri"/>
              <a:cs typeface="Calibri"/>
            </a:endParaRPr>
          </a:p>
          <a:p>
            <a:pPr marL="12700" marR="52705">
              <a:lnSpc>
                <a:spcPct val="100000"/>
              </a:lnSpc>
              <a:buSzPct val="95000"/>
              <a:buAutoNum type="arabicPeriod"/>
              <a:tabLst>
                <a:tab pos="207645" algn="l"/>
              </a:tabLst>
            </a:pP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Proactive</a:t>
            </a:r>
            <a:r>
              <a:rPr sz="2000" spc="3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Measures: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project's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 findings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enabled</a:t>
            </a:r>
            <a:r>
              <a:rPr sz="2000" spc="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organization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70C9F"/>
                </a:solidFill>
                <a:latin typeface="Calibri"/>
                <a:cs typeface="Calibri"/>
              </a:rPr>
              <a:t>take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proactive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measures</a:t>
            </a:r>
            <a:r>
              <a:rPr sz="2000" spc="3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prevent </a:t>
            </a:r>
            <a:r>
              <a:rPr sz="2000" spc="-434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potential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issues</a:t>
            </a:r>
            <a:r>
              <a:rPr sz="2000" spc="2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 anticipate</a:t>
            </a:r>
            <a:r>
              <a:rPr sz="2000" spc="3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future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 spikes,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resulting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improved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reliability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user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experience.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457" y="0"/>
            <a:ext cx="11083925" cy="5164455"/>
          </a:xfrm>
          <a:prstGeom prst="rect">
            <a:avLst/>
          </a:prstGeom>
        </p:spPr>
        <p:txBody>
          <a:bodyPr vert="horz" wrap="square" lIns="0" tIns="304165" rIns="0" bIns="0" rtlCol="0">
            <a:spAutoFit/>
          </a:bodyPr>
          <a:lstStyle/>
          <a:p>
            <a:pPr marL="497205" indent="-485140">
              <a:lnSpc>
                <a:spcPct val="100000"/>
              </a:lnSpc>
              <a:spcBef>
                <a:spcPts val="2395"/>
              </a:spcBef>
              <a:buSzPct val="97916"/>
              <a:buFont typeface="Wingdings"/>
              <a:buChar char=""/>
              <a:tabLst>
                <a:tab pos="497840" algn="l"/>
              </a:tabLst>
            </a:pPr>
            <a:r>
              <a:rPr sz="4800" spc="-25" dirty="0">
                <a:solidFill>
                  <a:srgbClr val="170C9F"/>
                </a:solidFill>
                <a:latin typeface="Calibri"/>
                <a:cs typeface="Calibri"/>
              </a:rPr>
              <a:t>PROJECT </a:t>
            </a:r>
            <a:r>
              <a:rPr sz="4800" spc="-15" dirty="0">
                <a:solidFill>
                  <a:srgbClr val="170C9F"/>
                </a:solidFill>
                <a:latin typeface="Calibri"/>
                <a:cs typeface="Calibri"/>
              </a:rPr>
              <a:t>DESCRIPTION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965"/>
              </a:spcBef>
            </a:pP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This</a:t>
            </a:r>
            <a:r>
              <a:rPr sz="2000" spc="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project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analyzes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job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data</a:t>
            </a:r>
            <a:r>
              <a:rPr sz="2000" spc="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and</a:t>
            </a:r>
            <a:r>
              <a:rPr sz="2000" spc="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investigates</a:t>
            </a:r>
            <a:r>
              <a:rPr sz="2000" spc="4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metric</a:t>
            </a:r>
            <a:r>
              <a:rPr sz="2000" spc="2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spikes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improve</a:t>
            </a:r>
            <a:r>
              <a:rPr sz="2000" spc="4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company’s</a:t>
            </a:r>
            <a:r>
              <a:rPr sz="2000" spc="-3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operations.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Operation </a:t>
            </a:r>
            <a:r>
              <a:rPr sz="2000" spc="-44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Analytics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Investigating</a:t>
            </a:r>
            <a:r>
              <a:rPr sz="2000" spc="2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Metric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Spike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aims</a:t>
            </a:r>
            <a:r>
              <a:rPr sz="2000" spc="2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implement</a:t>
            </a:r>
            <a:r>
              <a:rPr sz="2000" spc="2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an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analytics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70C9F"/>
                </a:solidFill>
                <a:latin typeface="Calibri"/>
                <a:cs typeface="Calibri"/>
              </a:rPr>
              <a:t>system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monitor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analyze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70C9F"/>
                </a:solidFill>
                <a:latin typeface="Calibri"/>
                <a:cs typeface="Calibri"/>
              </a:rPr>
              <a:t>key </a:t>
            </a:r>
            <a:r>
              <a:rPr sz="2000" spc="-2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performance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metrics</a:t>
            </a:r>
            <a:r>
              <a:rPr sz="2000" spc="2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within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specified</a:t>
            </a:r>
            <a:r>
              <a:rPr sz="2000" spc="2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environment</a:t>
            </a:r>
            <a:r>
              <a:rPr sz="2000" spc="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he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70C9F"/>
                </a:solidFill>
                <a:latin typeface="Calibri"/>
                <a:cs typeface="Calibri"/>
              </a:rPr>
              <a:t>system</a:t>
            </a:r>
            <a:r>
              <a:rPr sz="2000" spc="2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will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use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real-time</a:t>
            </a:r>
            <a:r>
              <a:rPr sz="2000" spc="3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data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 collection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and 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analysis</a:t>
            </a:r>
            <a:r>
              <a:rPr sz="2000" spc="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techniques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 identify</a:t>
            </a:r>
            <a:r>
              <a:rPr sz="2000" spc="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and </a:t>
            </a:r>
            <a:r>
              <a:rPr sz="2000" spc="-20" dirty="0">
                <a:solidFill>
                  <a:srgbClr val="170C9F"/>
                </a:solidFill>
                <a:latin typeface="Calibri"/>
                <a:cs typeface="Calibri"/>
              </a:rPr>
              <a:t>investigate</a:t>
            </a:r>
            <a:r>
              <a:rPr sz="2000" spc="3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sudden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spikes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or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 anomalies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 metrics,</a:t>
            </a:r>
            <a:r>
              <a:rPr sz="2000" spc="3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such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 as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user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engagement,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retention</a:t>
            </a:r>
            <a:r>
              <a:rPr sz="2000" spc="2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70C9F"/>
                </a:solidFill>
                <a:latin typeface="Calibri"/>
                <a:cs typeface="Calibri"/>
              </a:rPr>
              <a:t>rates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workflow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optimizations.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insights</a:t>
            </a:r>
            <a:r>
              <a:rPr sz="2000" spc="2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gained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from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this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project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will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help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in 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understanding operational</a:t>
            </a:r>
            <a:r>
              <a:rPr sz="2000" spc="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70C9F"/>
                </a:solidFill>
                <a:latin typeface="Calibri"/>
                <a:cs typeface="Calibri"/>
              </a:rPr>
              <a:t>efficiency,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detecting</a:t>
            </a:r>
            <a:r>
              <a:rPr sz="2000" spc="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potential</a:t>
            </a:r>
            <a:r>
              <a:rPr sz="2000" spc="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issues,</a:t>
            </a:r>
            <a:r>
              <a:rPr sz="2000" spc="2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taking</a:t>
            </a:r>
            <a:r>
              <a:rPr sz="2000" spc="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proactive</a:t>
            </a:r>
            <a:r>
              <a:rPr sz="2000" spc="2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measures</a:t>
            </a:r>
            <a:r>
              <a:rPr sz="2000" spc="2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to</a:t>
            </a:r>
            <a:r>
              <a:rPr sz="2000" spc="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optimize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 performance</a:t>
            </a:r>
            <a:r>
              <a:rPr sz="2000" spc="-1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 ensure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 a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smooth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 operation.</a:t>
            </a:r>
            <a:endParaRPr sz="2000">
              <a:latin typeface="Calibri"/>
              <a:cs typeface="Calibri"/>
            </a:endParaRPr>
          </a:p>
          <a:p>
            <a:pPr marL="497840" indent="-485775">
              <a:lnSpc>
                <a:spcPct val="100000"/>
              </a:lnSpc>
              <a:spcBef>
                <a:spcPts val="710"/>
              </a:spcBef>
              <a:buSzPct val="97916"/>
              <a:buFont typeface="Wingdings"/>
              <a:buChar char=""/>
              <a:tabLst>
                <a:tab pos="498475" algn="l"/>
              </a:tabLst>
            </a:pPr>
            <a:r>
              <a:rPr sz="4800" spc="-20" dirty="0">
                <a:solidFill>
                  <a:srgbClr val="170C9F"/>
                </a:solidFill>
                <a:latin typeface="Calibri"/>
                <a:cs typeface="Calibri"/>
              </a:rPr>
              <a:t>TECH</a:t>
            </a:r>
            <a:r>
              <a:rPr sz="4800" spc="-3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4800" spc="-90" dirty="0">
                <a:solidFill>
                  <a:srgbClr val="170C9F"/>
                </a:solidFill>
                <a:latin typeface="Calibri"/>
                <a:cs typeface="Calibri"/>
              </a:rPr>
              <a:t>STACK</a:t>
            </a:r>
            <a:r>
              <a:rPr sz="4800" spc="-2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170C9F"/>
                </a:solidFill>
                <a:latin typeface="Calibri"/>
                <a:cs typeface="Calibri"/>
              </a:rPr>
              <a:t>USED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this 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project</a:t>
            </a:r>
            <a:r>
              <a:rPr sz="2000" spc="5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I'm</a:t>
            </a:r>
            <a:r>
              <a:rPr sz="2000" spc="-2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using</a:t>
            </a:r>
            <a:r>
              <a:rPr sz="2000" spc="-1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70C9F"/>
                </a:solidFill>
                <a:latin typeface="Calibri"/>
                <a:cs typeface="Calibri"/>
              </a:rPr>
              <a:t>Tech-Stack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MYSQL</a:t>
            </a:r>
            <a:r>
              <a:rPr sz="2000" spc="-4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workbench</a:t>
            </a:r>
            <a:r>
              <a:rPr sz="2000" spc="-3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8.0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MS</a:t>
            </a:r>
            <a:r>
              <a:rPr sz="2000" spc="-2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170C9F"/>
                </a:solidFill>
                <a:latin typeface="Calibri"/>
                <a:cs typeface="Calibri"/>
              </a:rPr>
              <a:t>POWER</a:t>
            </a:r>
            <a:r>
              <a:rPr sz="2000" spc="-40" dirty="0">
                <a:solidFill>
                  <a:srgbClr val="170C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70C9F"/>
                </a:solidFill>
                <a:latin typeface="Calibri"/>
                <a:cs typeface="Calibri"/>
              </a:rPr>
              <a:t>POINT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7307-23BC-80AC-4049-5731F9BD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2875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lang="en-US" sz="1800" spc="-5" dirty="0">
                <a:latin typeface="Leelawadee UI"/>
                <a:cs typeface="Leelawadee UI"/>
              </a:rPr>
              <a:t>Case</a:t>
            </a:r>
            <a:r>
              <a:rPr lang="en-US" sz="1800" spc="-15" dirty="0">
                <a:latin typeface="Leelawadee UI"/>
                <a:cs typeface="Leelawadee UI"/>
              </a:rPr>
              <a:t> </a:t>
            </a:r>
            <a:r>
              <a:rPr lang="en-US" sz="1800" spc="-5" dirty="0">
                <a:latin typeface="Leelawadee UI"/>
                <a:cs typeface="Leelawadee UI"/>
              </a:rPr>
              <a:t>Study</a:t>
            </a:r>
            <a:r>
              <a:rPr lang="en-US" sz="1800" spc="-15" dirty="0">
                <a:latin typeface="Leelawadee UI"/>
                <a:cs typeface="Leelawadee UI"/>
              </a:rPr>
              <a:t> </a:t>
            </a:r>
            <a:r>
              <a:rPr lang="en-US" sz="1800" spc="-5" dirty="0">
                <a:latin typeface="Leelawadee UI"/>
                <a:cs typeface="Leelawadee UI"/>
              </a:rPr>
              <a:t>1</a:t>
            </a:r>
            <a:r>
              <a:rPr lang="en-US" sz="1800" spc="-10" dirty="0">
                <a:latin typeface="Leelawadee UI"/>
                <a:cs typeface="Leelawadee UI"/>
              </a:rPr>
              <a:t> </a:t>
            </a:r>
            <a:r>
              <a:rPr lang="en-US" sz="1800" spc="-5" dirty="0">
                <a:latin typeface="Leelawadee UI"/>
                <a:cs typeface="Leelawadee UI"/>
              </a:rPr>
              <a:t>(Job</a:t>
            </a:r>
            <a:r>
              <a:rPr lang="en-US" sz="1800" dirty="0">
                <a:latin typeface="Leelawadee UI"/>
                <a:cs typeface="Leelawadee UI"/>
              </a:rPr>
              <a:t> </a:t>
            </a:r>
            <a:r>
              <a:rPr lang="en-US" sz="1800" spc="-5" dirty="0">
                <a:latin typeface="Leelawadee UI"/>
                <a:cs typeface="Leelawadee UI"/>
              </a:rPr>
              <a:t>Data)</a:t>
            </a:r>
            <a:br>
              <a:rPr lang="en-US" sz="1800" dirty="0">
                <a:latin typeface="Leelawadee UI"/>
                <a:cs typeface="Leelawadee UI"/>
              </a:rPr>
            </a:b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1.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Calculate</a:t>
            </a:r>
            <a:r>
              <a:rPr lang="en-US" sz="1800" b="1" spc="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lang="en-US" sz="1800" b="1" spc="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number</a:t>
            </a:r>
            <a:r>
              <a:rPr lang="en-US" sz="1800" b="1" spc="1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solidFill>
                  <a:srgbClr val="666666"/>
                </a:solidFill>
                <a:latin typeface="Times New Roman"/>
                <a:cs typeface="Times New Roman"/>
              </a:rPr>
              <a:t>of</a:t>
            </a:r>
            <a:r>
              <a:rPr lang="en-US" sz="1800" b="1" spc="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jobs</a:t>
            </a:r>
            <a:r>
              <a:rPr lang="en-US" sz="1800" b="1" spc="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reviewed</a:t>
            </a:r>
            <a:r>
              <a:rPr lang="en-US" sz="1800" b="1" spc="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per</a:t>
            </a:r>
            <a:r>
              <a:rPr lang="en-US" sz="1800" b="1" spc="1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hour</a:t>
            </a:r>
            <a:r>
              <a:rPr lang="en-US" sz="1800" b="1" spc="-1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per</a:t>
            </a:r>
            <a:r>
              <a:rPr lang="en-US" sz="1800" b="1" spc="1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day</a:t>
            </a:r>
            <a:r>
              <a:rPr lang="en-US" sz="1800" b="1" spc="-1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for</a:t>
            </a:r>
            <a:r>
              <a:rPr lang="en-US" sz="1800" b="1" spc="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November</a:t>
            </a:r>
            <a:r>
              <a:rPr lang="en-US" sz="1800" b="1" spc="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2020?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SELECT</a:t>
            </a:r>
            <a:r>
              <a:rPr lang="en-US" sz="1800" spc="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ds</a:t>
            </a:r>
            <a:r>
              <a:rPr lang="en-US" sz="1800" spc="5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3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Dates,</a:t>
            </a:r>
            <a:r>
              <a:rPr lang="en-US" sz="1800" spc="5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ROUND</a:t>
            </a:r>
            <a:r>
              <a:rPr lang="en-US" sz="1800" spc="-5" dirty="0">
                <a:latin typeface="Times New Roman"/>
                <a:cs typeface="Times New Roman"/>
              </a:rPr>
              <a:t>((</a:t>
            </a: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 err="1">
                <a:latin typeface="Times New Roman"/>
                <a:cs typeface="Times New Roman"/>
              </a:rPr>
              <a:t>job_id</a:t>
            </a:r>
            <a:r>
              <a:rPr lang="en-US" sz="1800" spc="-5" dirty="0">
                <a:latin typeface="Times New Roman"/>
                <a:cs typeface="Times New Roman"/>
              </a:rPr>
              <a:t>)/</a:t>
            </a: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SUM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 err="1">
                <a:latin typeface="Times New Roman"/>
                <a:cs typeface="Times New Roman"/>
              </a:rPr>
              <a:t>time_spent</a:t>
            </a:r>
            <a:r>
              <a:rPr lang="en-US" sz="1800" spc="-5" dirty="0">
                <a:latin typeface="Times New Roman"/>
                <a:cs typeface="Times New Roman"/>
              </a:rPr>
              <a:t>))*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3600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5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"Jobs</a:t>
            </a:r>
            <a:r>
              <a:rPr lang="en-US" sz="1800" spc="4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Reviewed </a:t>
            </a:r>
            <a:r>
              <a:rPr lang="en-US" sz="1800" spc="-26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per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 Hour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 per 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Day"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FROM</a:t>
            </a:r>
            <a:r>
              <a:rPr lang="en-US" sz="1800" spc="-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job_data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WHERE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ds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BETWEEN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'2020-11-01'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AND</a:t>
            </a:r>
            <a:r>
              <a:rPr lang="en-US" sz="1800" spc="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'2020-11-30' </a:t>
            </a:r>
            <a:r>
              <a:rPr lang="en-US" sz="1800" spc="-26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GROUP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BY </a:t>
            </a:r>
            <a:r>
              <a:rPr lang="en-US" sz="1800" dirty="0">
                <a:latin typeface="Times New Roman"/>
                <a:cs typeface="Times New Roman"/>
              </a:rPr>
              <a:t>ds;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On date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2020-11-28</a:t>
            </a:r>
            <a:r>
              <a:rPr lang="en-US" sz="1800" spc="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there</a:t>
            </a:r>
            <a:r>
              <a:rPr lang="en-US" sz="1800" spc="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is</a:t>
            </a:r>
            <a:r>
              <a:rPr lang="en-US" sz="1800" spc="1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maximum</a:t>
            </a:r>
            <a:r>
              <a:rPr lang="en-US" sz="1800" spc="-1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number of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jobs </a:t>
            </a: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reviewed</a:t>
            </a:r>
            <a:r>
              <a:rPr lang="en-US" sz="1800" spc="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that</a:t>
            </a:r>
            <a:r>
              <a:rPr lang="en-US" sz="1800" spc="1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is</a:t>
            </a:r>
            <a:r>
              <a:rPr lang="en-US" sz="1800" spc="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218</a:t>
            </a: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.</a:t>
            </a:r>
            <a:b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2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2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2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2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2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2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2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2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2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2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2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2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2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2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2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2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2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2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2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2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2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2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endParaRPr lang="en-US" sz="1200" dirty="0"/>
          </a:p>
        </p:txBody>
      </p:sp>
      <p:pic>
        <p:nvPicPr>
          <p:cNvPr id="3" name="object 12">
            <a:extLst>
              <a:ext uri="{FF2B5EF4-FFF2-40B4-BE49-F238E27FC236}">
                <a16:creationId xmlns:a16="http://schemas.microsoft.com/office/drawing/2014/main" id="{A99DA809-F8D0-507C-6186-61EF2685584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212" y="2590800"/>
            <a:ext cx="3561588" cy="197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7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F06E-5CC5-82A6-EC7C-4B74DE2DB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52400"/>
            <a:ext cx="10363200" cy="3357563"/>
          </a:xfrm>
        </p:spPr>
        <p:txBody>
          <a:bodyPr>
            <a:normAutofit/>
          </a:bodyPr>
          <a:lstStyle/>
          <a:p>
            <a:pPr marL="12700" marR="5080" algn="l">
              <a:lnSpc>
                <a:spcPct val="1191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2.</a:t>
            </a:r>
            <a:r>
              <a:rPr lang="en-US" sz="1800" b="1" spc="4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Calculate</a:t>
            </a:r>
            <a:r>
              <a:rPr lang="en-US" sz="1800" b="1" spc="4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7</a:t>
            </a:r>
            <a:r>
              <a:rPr lang="en-US" sz="1800" b="1" spc="4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day</a:t>
            </a:r>
            <a:r>
              <a:rPr lang="en-US" sz="1800" b="1" spc="5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rolling</a:t>
            </a:r>
            <a:r>
              <a:rPr lang="en-US" sz="1800" b="1" spc="3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average</a:t>
            </a:r>
            <a:r>
              <a:rPr lang="en-US" sz="1800" b="1" spc="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solidFill>
                  <a:srgbClr val="666666"/>
                </a:solidFill>
                <a:latin typeface="Times New Roman"/>
                <a:cs typeface="Times New Roman"/>
              </a:rPr>
              <a:t>of</a:t>
            </a:r>
            <a:r>
              <a:rPr lang="en-US" sz="1800" b="1" spc="6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throughput?</a:t>
            </a:r>
            <a:r>
              <a:rPr lang="en-US" sz="1800" b="1" spc="3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For</a:t>
            </a:r>
            <a:r>
              <a:rPr lang="en-US" sz="1800" b="1" spc="4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throughput,</a:t>
            </a:r>
            <a:r>
              <a:rPr lang="en-US" sz="1800" b="1" spc="5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do</a:t>
            </a:r>
            <a:r>
              <a:rPr lang="en-US" sz="1800" b="1" spc="4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you</a:t>
            </a:r>
            <a:r>
              <a:rPr lang="en-US" sz="1800" b="1" spc="4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prefer</a:t>
            </a:r>
            <a:r>
              <a:rPr lang="en-US" sz="1800" b="1" spc="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daily</a:t>
            </a:r>
            <a:r>
              <a:rPr lang="en-US" sz="1800" b="1" spc="4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metric</a:t>
            </a:r>
            <a:r>
              <a:rPr lang="en-US" sz="1800" b="1" spc="4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solidFill>
                  <a:srgbClr val="666666"/>
                </a:solidFill>
                <a:latin typeface="Times New Roman"/>
                <a:cs typeface="Times New Roman"/>
              </a:rPr>
              <a:t>or</a:t>
            </a:r>
            <a:r>
              <a:rPr lang="en-US" sz="1800" b="1" spc="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15" dirty="0">
                <a:solidFill>
                  <a:srgbClr val="666666"/>
                </a:solidFill>
                <a:latin typeface="Times New Roman"/>
                <a:cs typeface="Times New Roman"/>
              </a:rPr>
              <a:t>7- </a:t>
            </a:r>
            <a:r>
              <a:rPr lang="en-US" sz="1800" b="1" spc="-26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day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 rolling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 and</a:t>
            </a:r>
            <a:r>
              <a:rPr lang="en-US" sz="1800" b="1" spc="-1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why?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SELECT</a:t>
            </a:r>
            <a:r>
              <a:rPr lang="en-US" sz="1800" spc="3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ROUND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(event)/</a:t>
            </a: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SUM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 err="1">
                <a:latin typeface="Times New Roman"/>
                <a:cs typeface="Times New Roman"/>
              </a:rPr>
              <a:t>time_spent</a:t>
            </a:r>
            <a:r>
              <a:rPr lang="en-US" sz="1800" spc="-5" dirty="0">
                <a:latin typeface="Times New Roman"/>
                <a:cs typeface="Times New Roman"/>
              </a:rPr>
              <a:t>),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2</a:t>
            </a:r>
            <a:r>
              <a:rPr lang="en-US" sz="1800" dirty="0">
                <a:latin typeface="Times New Roman"/>
                <a:cs typeface="Times New Roman"/>
              </a:rPr>
              <a:t>)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"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Weekly</a:t>
            </a:r>
            <a:r>
              <a:rPr lang="en-US" sz="18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Throughput" </a:t>
            </a:r>
            <a:r>
              <a:rPr lang="en-US" sz="1800" spc="-26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FROM</a:t>
            </a:r>
            <a:r>
              <a:rPr lang="en-US" sz="1800" spc="-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job_data</a:t>
            </a:r>
            <a:r>
              <a:rPr lang="en-US" sz="1800" dirty="0">
                <a:latin typeface="Times New Roman"/>
                <a:cs typeface="Times New Roman"/>
              </a:rPr>
              <a:t>;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lang="en-US" sz="1800" spc="-2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weekly</a:t>
            </a:r>
            <a:r>
              <a:rPr lang="en-US" sz="1800" spc="-1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throughput</a:t>
            </a:r>
            <a:r>
              <a:rPr lang="en-US" sz="1800" spc="1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is</a:t>
            </a:r>
            <a:r>
              <a:rPr lang="en-US" sz="1800" spc="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0.03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.</a:t>
            </a:r>
            <a:b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D6506-5610-8A4B-73D0-9A949E3D1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10515600" cy="3810000"/>
          </a:xfrm>
        </p:spPr>
        <p:txBody>
          <a:bodyPr>
            <a:normAutofit/>
          </a:bodyPr>
          <a:lstStyle/>
          <a:p>
            <a:pPr marL="469900" marR="5080" algn="l">
              <a:lnSpc>
                <a:spcPts val="1270"/>
              </a:lnSpc>
              <a:spcBef>
                <a:spcPts val="185"/>
              </a:spcBef>
            </a:pPr>
            <a:endParaRPr lang="en-US" sz="1800" spc="-5" dirty="0">
              <a:solidFill>
                <a:srgbClr val="702FA0"/>
              </a:solidFill>
              <a:latin typeface="Times New Roman"/>
              <a:cs typeface="Times New Roman"/>
            </a:endParaRPr>
          </a:p>
          <a:p>
            <a:pPr marL="469900" marR="5080" algn="l">
              <a:lnSpc>
                <a:spcPts val="1270"/>
              </a:lnSpc>
              <a:spcBef>
                <a:spcPts val="185"/>
              </a:spcBef>
            </a:pP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SELECT</a:t>
            </a:r>
            <a:r>
              <a:rPr lang="en-US" sz="1800" spc="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ds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Dates,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ROUND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(event)/</a:t>
            </a: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SUM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 err="1">
                <a:latin typeface="Times New Roman"/>
                <a:cs typeface="Times New Roman"/>
              </a:rPr>
              <a:t>time_spent</a:t>
            </a:r>
            <a:r>
              <a:rPr lang="en-US" sz="1800" spc="-5" dirty="0">
                <a:latin typeface="Times New Roman"/>
                <a:cs typeface="Times New Roman"/>
              </a:rPr>
              <a:t>),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2</a:t>
            </a:r>
            <a:r>
              <a:rPr lang="en-US" sz="1800" spc="-10" dirty="0">
                <a:latin typeface="Times New Roman"/>
                <a:cs typeface="Times New Roman"/>
              </a:rPr>
              <a:t>)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"Daily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Throughput" </a:t>
            </a:r>
            <a:r>
              <a:rPr lang="en-US" sz="1800" spc="-26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FROM</a:t>
            </a:r>
            <a:r>
              <a:rPr lang="en-US" sz="1800" spc="-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job_data</a:t>
            </a:r>
            <a:endParaRPr lang="en-US" sz="1800" dirty="0">
              <a:latin typeface="Times New Roman"/>
              <a:cs typeface="Times New Roman"/>
            </a:endParaRPr>
          </a:p>
          <a:p>
            <a:pPr marL="469900" marR="4434840" algn="l">
              <a:lnSpc>
                <a:spcPts val="1260"/>
              </a:lnSpc>
            </a:pP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GROUP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BY </a:t>
            </a:r>
            <a:r>
              <a:rPr lang="en-US" sz="1800" dirty="0">
                <a:latin typeface="Times New Roman"/>
                <a:cs typeface="Times New Roman"/>
              </a:rPr>
              <a:t>ds </a:t>
            </a:r>
            <a:r>
              <a:rPr lang="en-US" sz="1800" spc="-26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ORDER</a:t>
            </a:r>
            <a:r>
              <a:rPr lang="en-US" sz="1800" spc="-4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BY</a:t>
            </a:r>
            <a:r>
              <a:rPr lang="en-US" sz="1800" spc="-4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ds;</a:t>
            </a:r>
          </a:p>
          <a:p>
            <a:pPr marL="12700" algn="l">
              <a:lnSpc>
                <a:spcPct val="100000"/>
              </a:lnSpc>
              <a:spcBef>
                <a:spcPts val="925"/>
              </a:spcBef>
            </a:pP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On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date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 2020-11-28</a:t>
            </a: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 the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throughput</a:t>
            </a:r>
            <a:r>
              <a:rPr lang="en-US" sz="1800" spc="2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is</a:t>
            </a:r>
            <a:r>
              <a:rPr lang="en-US" sz="1800" spc="-1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highest</a:t>
            </a:r>
            <a:r>
              <a:rPr lang="en-US" sz="1800" spc="2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0.06</a:t>
            </a: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.</a:t>
            </a:r>
            <a:endParaRPr lang="en-US" sz="1800" dirty="0">
              <a:latin typeface="Times New Roman"/>
              <a:cs typeface="Times New Roman"/>
            </a:endParaRPr>
          </a:p>
          <a:p>
            <a:pPr algn="l"/>
            <a:endParaRPr lang="en-US" sz="1800" dirty="0"/>
          </a:p>
        </p:txBody>
      </p:sp>
      <p:pic>
        <p:nvPicPr>
          <p:cNvPr id="5" name="object 10">
            <a:extLst>
              <a:ext uri="{FF2B5EF4-FFF2-40B4-BE49-F238E27FC236}">
                <a16:creationId xmlns:a16="http://schemas.microsoft.com/office/drawing/2014/main" id="{5951F9CC-0BB6-C7C0-732D-87DC7FC5A4F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831180"/>
            <a:ext cx="2057400" cy="835819"/>
          </a:xfrm>
          <a:prstGeom prst="rect">
            <a:avLst/>
          </a:prstGeom>
        </p:spPr>
      </p:pic>
      <p:pic>
        <p:nvPicPr>
          <p:cNvPr id="6" name="object 11">
            <a:extLst>
              <a:ext uri="{FF2B5EF4-FFF2-40B4-BE49-F238E27FC236}">
                <a16:creationId xmlns:a16="http://schemas.microsoft.com/office/drawing/2014/main" id="{B88A3A38-A4F5-EDF7-1B57-4BF6A7B3BCD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4345779"/>
            <a:ext cx="2590800" cy="183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7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8155-1E47-4560-DF97-96514BDDC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228600"/>
            <a:ext cx="10439400" cy="3281363"/>
          </a:xfrm>
        </p:spPr>
        <p:txBody>
          <a:bodyPr>
            <a:noAutofit/>
          </a:bodyPr>
          <a:lstStyle/>
          <a:p>
            <a:pPr marL="12700" marR="5080" algn="l">
              <a:lnSpc>
                <a:spcPct val="119500"/>
              </a:lnSpc>
              <a:spcBef>
                <a:spcPts val="95"/>
              </a:spcBef>
            </a:pP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Metrics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will always </a:t>
            </a:r>
            <a:r>
              <a:rPr lang="en-US" sz="1800" spc="-10" dirty="0">
                <a:solidFill>
                  <a:srgbClr val="666666"/>
                </a:solidFill>
                <a:latin typeface="Times New Roman"/>
                <a:cs typeface="Times New Roman"/>
              </a:rPr>
              <a:t>go </a:t>
            </a: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up and down on a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weekly </a:t>
            </a: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and daily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basis. You’ll get </a:t>
            </a: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numbers faster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every </a:t>
            </a: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day or </a:t>
            </a:r>
            <a:r>
              <a:rPr lang="en-US" sz="1800" spc="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minute </a:t>
            </a:r>
            <a:r>
              <a:rPr lang="en-US" sz="1800" spc="5" dirty="0">
                <a:solidFill>
                  <a:srgbClr val="666666"/>
                </a:solidFill>
                <a:latin typeface="Times New Roman"/>
                <a:cs typeface="Times New Roman"/>
              </a:rPr>
              <a:t>if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you </a:t>
            </a: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want. As a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result, </a:t>
            </a: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rolling metrics are superb </a:t>
            </a:r>
            <a:r>
              <a:rPr lang="en-US" sz="1800" spc="-10" dirty="0">
                <a:solidFill>
                  <a:srgbClr val="666666"/>
                </a:solidFill>
                <a:latin typeface="Times New Roman"/>
                <a:cs typeface="Times New Roman"/>
              </a:rPr>
              <a:t>at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showing </a:t>
            </a: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if your metrics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are trending </a:t>
            </a: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up </a:t>
            </a:r>
            <a:r>
              <a:rPr lang="en-US" sz="1800" spc="-10" dirty="0">
                <a:solidFill>
                  <a:srgbClr val="666666"/>
                </a:solidFill>
                <a:latin typeface="Times New Roman"/>
                <a:cs typeface="Times New Roman"/>
              </a:rPr>
              <a:t>or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down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on a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daily</a:t>
            </a: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level.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3.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Calculate</a:t>
            </a:r>
            <a:r>
              <a:rPr lang="en-US" sz="1800" b="1" spc="1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lang="en-US" sz="1800" b="1" spc="-1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percentage</a:t>
            </a:r>
            <a:r>
              <a:rPr lang="en-US" sz="1800" b="1" spc="1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share</a:t>
            </a:r>
            <a:r>
              <a:rPr lang="en-US" sz="1800" b="1" spc="2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solidFill>
                  <a:srgbClr val="666666"/>
                </a:solidFill>
                <a:latin typeface="Times New Roman"/>
                <a:cs typeface="Times New Roman"/>
              </a:rPr>
              <a:t>of</a:t>
            </a:r>
            <a:r>
              <a:rPr lang="en-US" sz="1800" b="1" spc="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each</a:t>
            </a:r>
            <a:r>
              <a:rPr lang="en-US" sz="1800" b="1" spc="-1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language</a:t>
            </a:r>
            <a:r>
              <a:rPr lang="en-US" sz="1800" b="1" spc="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in</a:t>
            </a:r>
            <a:r>
              <a:rPr lang="en-US" sz="1800" b="1" spc="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 last 30</a:t>
            </a:r>
            <a:r>
              <a:rPr lang="en-US" sz="1800" b="1" spc="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days?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SELECT</a:t>
            </a:r>
            <a:r>
              <a:rPr lang="en-US" sz="1800" spc="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language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Languages,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ROUND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100</a:t>
            </a:r>
            <a:r>
              <a:rPr lang="en-US" sz="1800" spc="1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*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(*)/total,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2</a:t>
            </a:r>
            <a:r>
              <a:rPr lang="en-US" sz="1800" dirty="0">
                <a:latin typeface="Times New Roman"/>
                <a:cs typeface="Times New Roman"/>
              </a:rPr>
              <a:t>)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Percentage </a:t>
            </a:r>
            <a:r>
              <a:rPr lang="en-US" sz="1800" spc="-26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FROM</a:t>
            </a:r>
            <a:r>
              <a:rPr lang="en-US" sz="1800" spc="-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job_data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CROSS JOIN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SELECT</a:t>
            </a:r>
            <a:r>
              <a:rPr lang="en-US" sz="1800" spc="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dirty="0">
                <a:latin typeface="Times New Roman"/>
                <a:cs typeface="Times New Roman"/>
              </a:rPr>
              <a:t>(*)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total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FROM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latin typeface="Times New Roman"/>
                <a:cs typeface="Times New Roman"/>
              </a:rPr>
              <a:t>job_data</a:t>
            </a:r>
            <a:r>
              <a:rPr lang="en-US" sz="1800" dirty="0">
                <a:latin typeface="Times New Roman"/>
                <a:cs typeface="Times New Roman"/>
              </a:rPr>
              <a:t>)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sub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GROUP</a:t>
            </a:r>
            <a:r>
              <a:rPr lang="en-US" sz="1800" spc="-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BY</a:t>
            </a:r>
            <a:r>
              <a:rPr lang="en-US" sz="1800" spc="-2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language;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Persian</a:t>
            </a:r>
            <a:r>
              <a:rPr lang="en-US" sz="1800" spc="-2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language </a:t>
            </a: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is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 highest</a:t>
            </a:r>
            <a:r>
              <a:rPr lang="en-US" sz="1800" spc="-2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with</a:t>
            </a:r>
            <a:r>
              <a:rPr lang="en-US" sz="1800" spc="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37.5%</a:t>
            </a:r>
            <a:r>
              <a:rPr lang="en-US" sz="1800" b="1" spc="-1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total.</a:t>
            </a:r>
            <a:br>
              <a:rPr lang="en-US" sz="1800" dirty="0">
                <a:latin typeface="Times New Roman"/>
                <a:cs typeface="Times New Roman"/>
              </a:rPr>
            </a:b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3C67E-4EBD-930C-DFA9-154BA5859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3602038"/>
            <a:ext cx="10439400" cy="3027362"/>
          </a:xfrm>
        </p:spPr>
        <p:txBody>
          <a:bodyPr/>
          <a:lstStyle/>
          <a:p>
            <a:r>
              <a:rPr lang="en-US" dirty="0"/>
              <a:t>Answer:</a:t>
            </a:r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8EA58BA7-BAC9-F5D6-DC11-1ADC17BC7A1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3810000"/>
            <a:ext cx="2514600" cy="216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3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82B9-08C3-855A-C2D5-B6E8249BF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65125"/>
            <a:ext cx="11201400" cy="6340475"/>
          </a:xfrm>
        </p:spPr>
        <p:txBody>
          <a:bodyPr>
            <a:normAutofit/>
          </a:bodyPr>
          <a:lstStyle/>
          <a:p>
            <a:pPr marL="12700" marR="5080">
              <a:lnSpc>
                <a:spcPct val="1191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4.</a:t>
            </a:r>
            <a:r>
              <a:rPr lang="en-US" sz="1800" b="1" spc="18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Let’s</a:t>
            </a:r>
            <a:r>
              <a:rPr lang="en-US" sz="1800" b="1" spc="17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say</a:t>
            </a:r>
            <a:r>
              <a:rPr lang="en-US" sz="1800" b="1" spc="18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you</a:t>
            </a:r>
            <a:r>
              <a:rPr lang="en-US" sz="1800" b="1" spc="18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see</a:t>
            </a:r>
            <a:r>
              <a:rPr lang="en-US" sz="1800" b="1" spc="18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some</a:t>
            </a:r>
            <a:r>
              <a:rPr lang="en-US" sz="1800" b="1" spc="18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duplicate</a:t>
            </a:r>
            <a:r>
              <a:rPr lang="en-US" sz="1800" b="1" spc="17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rows</a:t>
            </a:r>
            <a:r>
              <a:rPr lang="en-US" sz="1800" b="1" spc="17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5" dirty="0">
                <a:solidFill>
                  <a:srgbClr val="666666"/>
                </a:solidFill>
                <a:latin typeface="Times New Roman"/>
                <a:cs typeface="Times New Roman"/>
              </a:rPr>
              <a:t>in</a:t>
            </a:r>
            <a:r>
              <a:rPr lang="en-US" sz="1800" b="1" spc="16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lang="en-US" sz="1800" b="1" spc="17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data.</a:t>
            </a:r>
            <a:r>
              <a:rPr lang="en-US" sz="1800" b="1" spc="19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How</a:t>
            </a:r>
            <a:r>
              <a:rPr lang="en-US" sz="1800" b="1" spc="19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will</a:t>
            </a:r>
            <a:r>
              <a:rPr lang="en-US" sz="1800" b="1" spc="19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you</a:t>
            </a:r>
            <a:r>
              <a:rPr lang="en-US" sz="1800" b="1" spc="17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display</a:t>
            </a:r>
            <a:r>
              <a:rPr lang="en-US" sz="1800" b="1" spc="18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duplicates</a:t>
            </a:r>
            <a:r>
              <a:rPr lang="en-US" sz="1800" b="1" spc="16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from</a:t>
            </a:r>
            <a:r>
              <a:rPr lang="en-US" sz="1800" b="1" spc="18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the </a:t>
            </a:r>
            <a:r>
              <a:rPr lang="en-US" sz="1800" b="1" spc="-26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table?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SELECT</a:t>
            </a:r>
            <a:r>
              <a:rPr lang="en-US" sz="1800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actor_id</a:t>
            </a:r>
            <a:r>
              <a:rPr lang="en-US" sz="1800" spc="-5" dirty="0">
                <a:latin typeface="Times New Roman"/>
                <a:cs typeface="Times New Roman"/>
              </a:rPr>
              <a:t>,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dirty="0">
                <a:latin typeface="Times New Roman"/>
                <a:cs typeface="Times New Roman"/>
              </a:rPr>
              <a:t>(*)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Duplicates </a:t>
            </a:r>
            <a:r>
              <a:rPr lang="en-US" sz="1800" spc="-26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FROM</a:t>
            </a:r>
            <a:r>
              <a:rPr lang="en-US" sz="1800" spc="-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job_data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GROUP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BY </a:t>
            </a:r>
            <a:r>
              <a:rPr lang="en-US" sz="1800" dirty="0" err="1">
                <a:latin typeface="Times New Roman"/>
                <a:cs typeface="Times New Roman"/>
              </a:rPr>
              <a:t>actor_id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HAVING</a:t>
            </a:r>
            <a:r>
              <a:rPr lang="en-US" sz="1800" spc="-3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dirty="0">
                <a:latin typeface="Times New Roman"/>
                <a:cs typeface="Times New Roman"/>
              </a:rPr>
              <a:t>(*)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&gt;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</a:t>
            </a:r>
            <a:r>
              <a:rPr lang="en-US" sz="1800" dirty="0">
                <a:latin typeface="Times New Roman"/>
                <a:cs typeface="Times New Roman"/>
              </a:rPr>
              <a:t>;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Actor</a:t>
            </a:r>
            <a:r>
              <a:rPr lang="en-US" sz="1800" spc="-10" dirty="0">
                <a:solidFill>
                  <a:srgbClr val="666666"/>
                </a:solidFill>
                <a:latin typeface="Times New Roman"/>
                <a:cs typeface="Times New Roman"/>
              </a:rPr>
              <a:t> ID</a:t>
            </a:r>
            <a:r>
              <a:rPr lang="en-US" sz="1800" spc="-1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1003</a:t>
            </a:r>
            <a:r>
              <a:rPr lang="en-US" sz="1800" b="1" spc="-1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has</a:t>
            </a:r>
            <a:r>
              <a:rPr lang="en-US" sz="1800" spc="-1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duplicate</a:t>
            </a:r>
            <a:r>
              <a:rPr lang="en-US" sz="1800" spc="-1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rows.</a:t>
            </a:r>
            <a:b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endParaRPr lang="en-US" sz="1800" dirty="0"/>
          </a:p>
        </p:txBody>
      </p:sp>
      <p:pic>
        <p:nvPicPr>
          <p:cNvPr id="3" name="object 10">
            <a:extLst>
              <a:ext uri="{FF2B5EF4-FFF2-40B4-BE49-F238E27FC236}">
                <a16:creationId xmlns:a16="http://schemas.microsoft.com/office/drawing/2014/main" id="{84CC4DFF-58BC-C27D-A1C8-9A10FD04595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3108961"/>
            <a:ext cx="1981200" cy="7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4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E45E-F32C-CE55-4672-B0C3DDA3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65125"/>
            <a:ext cx="11201400" cy="6492875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800" spc="-5" dirty="0">
                <a:latin typeface="Leelawadee UI"/>
                <a:cs typeface="Leelawadee UI"/>
              </a:rPr>
              <a:t>Case Study 2</a:t>
            </a:r>
            <a:r>
              <a:rPr lang="en-US" sz="1800" spc="10" dirty="0">
                <a:latin typeface="Leelawadee UI"/>
                <a:cs typeface="Leelawadee UI"/>
              </a:rPr>
              <a:t> </a:t>
            </a:r>
            <a:r>
              <a:rPr lang="en-US" sz="1800" spc="-5" dirty="0">
                <a:latin typeface="Leelawadee UI"/>
                <a:cs typeface="Leelawadee UI"/>
              </a:rPr>
              <a:t>(Investigating </a:t>
            </a:r>
            <a:r>
              <a:rPr lang="en-US" sz="1800" dirty="0">
                <a:latin typeface="Leelawadee UI"/>
                <a:cs typeface="Leelawadee UI"/>
              </a:rPr>
              <a:t>Metric </a:t>
            </a:r>
            <a:r>
              <a:rPr lang="en-US" sz="1800" spc="-5" dirty="0">
                <a:latin typeface="Leelawadee UI"/>
                <a:cs typeface="Leelawadee UI"/>
              </a:rPr>
              <a:t>Spike)</a:t>
            </a:r>
            <a:br>
              <a:rPr lang="en-US" sz="1800" spc="-5" dirty="0">
                <a:latin typeface="Leelawadee UI"/>
                <a:cs typeface="Leelawadee UI"/>
              </a:rPr>
            </a:br>
            <a:br>
              <a:rPr lang="en-US" sz="1800" dirty="0">
                <a:latin typeface="Leelawadee UI"/>
                <a:cs typeface="Leelawadee UI"/>
              </a:rPr>
            </a:b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1.</a:t>
            </a:r>
            <a:r>
              <a:rPr lang="en-US" sz="1800" spc="-1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Calculate the</a:t>
            </a:r>
            <a:r>
              <a:rPr lang="en-US" sz="1800" b="1" spc="-3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weekly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user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engagement?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SELECT</a:t>
            </a:r>
            <a:r>
              <a:rPr lang="en-US" sz="1800" spc="25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EXTRACT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WEEK</a:t>
            </a:r>
            <a:r>
              <a:rPr lang="en-US" sz="1800" spc="254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FROM</a:t>
            </a:r>
            <a:r>
              <a:rPr lang="en-US" sz="1800" spc="24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occurred_at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2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229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"Week</a:t>
            </a:r>
            <a:r>
              <a:rPr lang="en-US" sz="1800" spc="23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Numbers"</a:t>
            </a:r>
            <a:r>
              <a:rPr lang="en-US" sz="1800" spc="-5" dirty="0">
                <a:latin typeface="Times New Roman"/>
                <a:cs typeface="Times New Roman"/>
              </a:rPr>
              <a:t>,</a:t>
            </a:r>
            <a:r>
              <a:rPr lang="en-US" sz="1800" spc="24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DISTINCT </a:t>
            </a:r>
            <a:r>
              <a:rPr lang="en-US" sz="1800" spc="-26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user_id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"Weekly</a:t>
            </a:r>
            <a:r>
              <a:rPr lang="en-US" sz="1800" spc="-1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Active Users"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FROM</a:t>
            </a:r>
            <a:r>
              <a:rPr lang="en-US" sz="1800" spc="-3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events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WHERE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event_type</a:t>
            </a:r>
            <a:r>
              <a:rPr lang="en-US" sz="1800" dirty="0">
                <a:latin typeface="Times New Roman"/>
                <a:cs typeface="Times New Roman"/>
              </a:rPr>
              <a:t> =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'engagement' </a:t>
            </a:r>
            <a:r>
              <a:rPr lang="en-US" sz="1800" spc="-26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GROUP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BY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</a:t>
            </a:r>
            <a:r>
              <a:rPr lang="en-US" sz="1800" dirty="0">
                <a:latin typeface="Times New Roman"/>
                <a:cs typeface="Times New Roman"/>
              </a:rPr>
              <a:t>;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endParaRPr lang="en-US" sz="1800" dirty="0"/>
          </a:p>
        </p:txBody>
      </p:sp>
      <p:pic>
        <p:nvPicPr>
          <p:cNvPr id="3" name="object 12">
            <a:extLst>
              <a:ext uri="{FF2B5EF4-FFF2-40B4-BE49-F238E27FC236}">
                <a16:creationId xmlns:a16="http://schemas.microsoft.com/office/drawing/2014/main" id="{F45187B6-229F-C794-A637-A4362C88467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212" y="2743200"/>
            <a:ext cx="287578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3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1A20-C431-A2AF-C5A8-CA616A8B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125200" cy="6264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2.</a:t>
            </a:r>
            <a:r>
              <a:rPr lang="en-US" sz="1800" spc="-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Calculate</a:t>
            </a:r>
            <a:r>
              <a:rPr lang="en-US" sz="1800" b="1" spc="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lang="en-US" sz="1800" b="1" spc="-2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user</a:t>
            </a:r>
            <a:r>
              <a:rPr lang="en-US" sz="1800" b="1" spc="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growth</a:t>
            </a:r>
            <a:r>
              <a:rPr lang="en-US" sz="1800" b="1" spc="-2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for product?</a:t>
            </a:r>
            <a:b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SELECT</a:t>
            </a:r>
            <a:r>
              <a:rPr lang="en-US" sz="1800" spc="1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Months,</a:t>
            </a:r>
            <a:r>
              <a:rPr lang="en-US" sz="1800" spc="1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Users,</a:t>
            </a:r>
            <a:r>
              <a:rPr lang="en-US" sz="1800" spc="13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ROUND</a:t>
            </a:r>
            <a:r>
              <a:rPr lang="en-US" sz="1800" spc="-5" dirty="0">
                <a:latin typeface="Times New Roman"/>
                <a:cs typeface="Times New Roman"/>
              </a:rPr>
              <a:t>(((Users/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LAG</a:t>
            </a:r>
            <a:r>
              <a:rPr lang="en-US" sz="1800" spc="-5" dirty="0">
                <a:latin typeface="Times New Roman"/>
                <a:cs typeface="Times New Roman"/>
              </a:rPr>
              <a:t>(Users,</a:t>
            </a:r>
            <a:r>
              <a:rPr lang="en-US" sz="1800" spc="12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1</a:t>
            </a:r>
            <a:r>
              <a:rPr lang="en-US" sz="1800" spc="-10" dirty="0">
                <a:latin typeface="Times New Roman"/>
                <a:cs typeface="Times New Roman"/>
              </a:rPr>
              <a:t>)</a:t>
            </a:r>
            <a:r>
              <a:rPr lang="en-US" sz="1800" spc="1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OVER</a:t>
            </a:r>
            <a:r>
              <a:rPr lang="en-US" sz="1800" spc="114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ORDER</a:t>
            </a:r>
            <a:r>
              <a:rPr lang="en-US" sz="1800" spc="114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BY</a:t>
            </a:r>
            <a:r>
              <a:rPr lang="en-US" sz="1800" spc="1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Months)</a:t>
            </a:r>
            <a:r>
              <a:rPr lang="en-US" sz="1800" spc="1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- </a:t>
            </a:r>
            <a:r>
              <a:rPr lang="en-US" sz="1800" spc="-26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</a:t>
            </a:r>
            <a:r>
              <a:rPr lang="en-US" sz="1800" dirty="0">
                <a:latin typeface="Times New Roman"/>
                <a:cs typeface="Times New Roman"/>
              </a:rPr>
              <a:t>)*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100</a:t>
            </a:r>
            <a:r>
              <a:rPr lang="en-US" sz="1800" dirty="0">
                <a:latin typeface="Times New Roman"/>
                <a:cs typeface="Times New Roman"/>
              </a:rPr>
              <a:t>),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2</a:t>
            </a:r>
            <a:r>
              <a:rPr lang="en-US" sz="1800" spc="-10" dirty="0">
                <a:latin typeface="Times New Roman"/>
                <a:cs typeface="Times New Roman"/>
              </a:rPr>
              <a:t>)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"Growth</a:t>
            </a:r>
            <a:r>
              <a:rPr lang="en-US" sz="1800" spc="-1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5" dirty="0">
                <a:solidFill>
                  <a:srgbClr val="E26B0A"/>
                </a:solidFill>
                <a:latin typeface="Times New Roman"/>
                <a:cs typeface="Times New Roman"/>
              </a:rPr>
              <a:t>in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 %"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FROM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latin typeface="Times New Roman"/>
                <a:cs typeface="Times New Roman"/>
              </a:rPr>
              <a:t>(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SELECT</a:t>
            </a:r>
            <a:r>
              <a:rPr lang="en-US" sz="1800" spc="1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A5A5A5"/>
                </a:solidFill>
                <a:latin typeface="Times New Roman"/>
                <a:cs typeface="Times New Roman"/>
              </a:rPr>
              <a:t>EXTRACT</a:t>
            </a:r>
            <a:r>
              <a:rPr lang="en-US" sz="1800" dirty="0">
                <a:latin typeface="Times New Roman"/>
                <a:cs typeface="Times New Roman"/>
              </a:rPr>
              <a:t>(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MONTH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FROM</a:t>
            </a:r>
            <a:r>
              <a:rPr lang="en-US" sz="1800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created_at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Months,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COUNT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 err="1">
                <a:latin typeface="Times New Roman"/>
                <a:cs typeface="Times New Roman"/>
              </a:rPr>
              <a:t>activated_at</a:t>
            </a:r>
            <a:r>
              <a:rPr lang="en-US" sz="1800" spc="-5" dirty="0">
                <a:latin typeface="Times New Roman"/>
                <a:cs typeface="Times New Roman"/>
              </a:rPr>
              <a:t>)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 </a:t>
            </a:r>
            <a:r>
              <a:rPr lang="en-US" sz="1800" spc="-5" dirty="0">
                <a:latin typeface="Times New Roman"/>
                <a:cs typeface="Times New Roman"/>
              </a:rPr>
              <a:t>Users </a:t>
            </a:r>
            <a:r>
              <a:rPr lang="en-US" sz="1800" spc="-26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FROM </a:t>
            </a:r>
            <a:r>
              <a:rPr lang="en-US" sz="1800" dirty="0">
                <a:latin typeface="Times New Roman"/>
                <a:cs typeface="Times New Roman"/>
              </a:rPr>
              <a:t>users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WHERE </a:t>
            </a:r>
            <a:r>
              <a:rPr lang="en-US" sz="1800" spc="-5" dirty="0" err="1">
                <a:latin typeface="Times New Roman"/>
                <a:cs typeface="Times New Roman"/>
              </a:rPr>
              <a:t>activated_at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NOT</a:t>
            </a:r>
            <a:r>
              <a:rPr lang="en-US" sz="1800" spc="1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IN</a:t>
            </a:r>
            <a:r>
              <a:rPr lang="en-US" sz="1800" dirty="0">
                <a:latin typeface="Times New Roman"/>
                <a:cs typeface="Times New Roman"/>
              </a:rPr>
              <a:t>(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""</a:t>
            </a:r>
            <a:r>
              <a:rPr lang="en-US" sz="1800" dirty="0">
                <a:latin typeface="Times New Roman"/>
                <a:cs typeface="Times New Roman"/>
              </a:rPr>
              <a:t>) </a:t>
            </a:r>
            <a:r>
              <a:rPr lang="en-US" sz="1800" spc="-26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GROUP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BY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ORDER</a:t>
            </a:r>
            <a:r>
              <a:rPr lang="en-US" sz="1800" spc="-4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BY</a:t>
            </a:r>
            <a:r>
              <a:rPr lang="en-US" sz="1800" spc="-40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dirty="0">
                <a:latin typeface="Times New Roman"/>
                <a:cs typeface="Times New Roman"/>
              </a:rPr>
              <a:t>)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sub;</a:t>
            </a: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br>
              <a:rPr lang="en-US" sz="1800" dirty="0">
                <a:latin typeface="Times New Roman"/>
                <a:cs typeface="Times New Roman"/>
              </a:rPr>
            </a:br>
            <a:endParaRPr lang="en-US" sz="1800" dirty="0"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7F1AE2CB-0038-D4FC-2995-74F10F5A7AB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3501811"/>
            <a:ext cx="2667000" cy="299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1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76A7-D43A-A757-1ADA-78B3B061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125200" cy="64928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r>
              <a:rPr lang="en-US" sz="1800" dirty="0">
                <a:solidFill>
                  <a:srgbClr val="666666"/>
                </a:solidFill>
                <a:latin typeface="Times New Roman"/>
                <a:cs typeface="Times New Roman"/>
              </a:rPr>
              <a:t>3.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Calculate</a:t>
            </a:r>
            <a:r>
              <a:rPr lang="en-US" sz="1800" b="1" spc="1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lang="en-US" sz="1800" b="1" spc="-2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weekly</a:t>
            </a:r>
            <a:r>
              <a:rPr lang="en-US" sz="1800" b="1" spc="1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retention</a:t>
            </a:r>
            <a:r>
              <a:rPr lang="en-US" sz="1800" b="1" spc="1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solidFill>
                  <a:srgbClr val="666666"/>
                </a:solidFill>
                <a:latin typeface="Times New Roman"/>
                <a:cs typeface="Times New Roman"/>
              </a:rPr>
              <a:t>of</a:t>
            </a:r>
            <a:r>
              <a:rPr lang="en-US" sz="1800" b="1" spc="1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users-sign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 up</a:t>
            </a:r>
            <a:r>
              <a:rPr lang="en-US" sz="1800" b="1" spc="-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  <a:t>cohort?</a:t>
            </a:r>
            <a:b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br>
              <a:rPr lang="en-US" sz="1800" b="1" dirty="0">
                <a:solidFill>
                  <a:srgbClr val="666666"/>
                </a:solidFill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SELECT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first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AS</a:t>
            </a:r>
            <a:r>
              <a:rPr lang="en-US" sz="1800" spc="-2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"Week</a:t>
            </a:r>
            <a:r>
              <a:rPr lang="en-US" sz="1800" spc="-2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Numbers"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SUM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 WHEN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week_number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=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0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0 </a:t>
            </a:r>
            <a:r>
              <a:rPr lang="en-US" sz="1800" spc="-5" dirty="0">
                <a:latin typeface="Times New Roman"/>
                <a:cs typeface="Times New Roman"/>
              </a:rPr>
              <a:t>END)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AS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"Week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0"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SUM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 WHEN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week_number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=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0 </a:t>
            </a:r>
            <a:r>
              <a:rPr lang="en-US" sz="1800" spc="-5" dirty="0">
                <a:latin typeface="Times New Roman"/>
                <a:cs typeface="Times New Roman"/>
              </a:rPr>
              <a:t>END)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AS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"Week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SUM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 WHEN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week_number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=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2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0 </a:t>
            </a:r>
            <a:r>
              <a:rPr lang="en-US" sz="1800" spc="-5" dirty="0">
                <a:latin typeface="Times New Roman"/>
                <a:cs typeface="Times New Roman"/>
              </a:rPr>
              <a:t>END)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AS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"Week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2"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SUM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 WHEN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week_number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=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3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0 </a:t>
            </a:r>
            <a:r>
              <a:rPr lang="en-US" sz="1800" spc="-5" dirty="0">
                <a:latin typeface="Times New Roman"/>
                <a:cs typeface="Times New Roman"/>
              </a:rPr>
              <a:t>END)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AS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"Week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3"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SUM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 WHEN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week_number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=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4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0 </a:t>
            </a:r>
            <a:r>
              <a:rPr lang="en-US" sz="1800" spc="-5" dirty="0">
                <a:latin typeface="Times New Roman"/>
                <a:cs typeface="Times New Roman"/>
              </a:rPr>
              <a:t>END)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AS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"Week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4"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SUM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 WHEN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week_number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=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5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0 </a:t>
            </a:r>
            <a:r>
              <a:rPr lang="en-US" sz="1800" spc="-5" dirty="0">
                <a:latin typeface="Times New Roman"/>
                <a:cs typeface="Times New Roman"/>
              </a:rPr>
              <a:t>END)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AS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"Week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5"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SUM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 WHEN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week_number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=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6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0 </a:t>
            </a:r>
            <a:r>
              <a:rPr lang="en-US" sz="1800" spc="-5" dirty="0">
                <a:latin typeface="Times New Roman"/>
                <a:cs typeface="Times New Roman"/>
              </a:rPr>
              <a:t>END)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AS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"Week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6"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SUM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 WHEN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week_number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=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7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0 </a:t>
            </a:r>
            <a:r>
              <a:rPr lang="en-US" sz="1800" spc="-5" dirty="0">
                <a:latin typeface="Times New Roman"/>
                <a:cs typeface="Times New Roman"/>
              </a:rPr>
              <a:t>END)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AS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"Week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7"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SUM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 WHEN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week_number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=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8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0 </a:t>
            </a:r>
            <a:r>
              <a:rPr lang="en-US" sz="1800" spc="-5" dirty="0">
                <a:latin typeface="Times New Roman"/>
                <a:cs typeface="Times New Roman"/>
              </a:rPr>
              <a:t>END)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AS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"Week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8"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SUM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 WHEN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week_number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=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9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 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0 </a:t>
            </a:r>
            <a:r>
              <a:rPr lang="en-US" sz="1800" spc="-5" dirty="0">
                <a:latin typeface="Times New Roman"/>
                <a:cs typeface="Times New Roman"/>
              </a:rPr>
              <a:t>END)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AS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"Week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9"</a:t>
            </a:r>
            <a:r>
              <a:rPr lang="en-US" sz="1800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SUM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 WHEN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week_number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=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10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</a:t>
            </a:r>
            <a:r>
              <a:rPr lang="en-US" sz="18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0</a:t>
            </a:r>
            <a:r>
              <a:rPr lang="en-US" sz="18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END)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AS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"Week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10"</a:t>
            </a:r>
            <a:r>
              <a:rPr lang="en-US" sz="1800" spc="-5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SUM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 WHEN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week_number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=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11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</a:t>
            </a:r>
            <a:r>
              <a:rPr lang="en-US" sz="18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0</a:t>
            </a:r>
            <a:r>
              <a:rPr lang="en-US" sz="18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END)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AS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"Week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11"</a:t>
            </a:r>
            <a:r>
              <a:rPr lang="en-US" sz="1800" spc="-5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SUM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 WHEN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week_number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=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12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</a:t>
            </a:r>
            <a:r>
              <a:rPr lang="en-US" sz="18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0</a:t>
            </a:r>
            <a:r>
              <a:rPr lang="en-US" sz="18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END)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AS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"Week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12"</a:t>
            </a:r>
            <a:r>
              <a:rPr lang="en-US" sz="1800" spc="-5" dirty="0">
                <a:latin typeface="Times New Roman"/>
                <a:cs typeface="Times New Roman"/>
              </a:rPr>
              <a:t>,</a:t>
            </a:r>
            <a:br>
              <a:rPr lang="en-US" sz="1800" dirty="0">
                <a:latin typeface="Times New Roman"/>
                <a:cs typeface="Times New Roman"/>
              </a:rPr>
            </a:br>
            <a:r>
              <a:rPr lang="en-US" sz="1800" spc="-5" dirty="0">
                <a:solidFill>
                  <a:srgbClr val="A5A5A5"/>
                </a:solidFill>
                <a:latin typeface="Times New Roman"/>
                <a:cs typeface="Times New Roman"/>
              </a:rPr>
              <a:t>SUM</a:t>
            </a:r>
            <a:r>
              <a:rPr lang="en-US" sz="1800" spc="-5" dirty="0">
                <a:latin typeface="Times New Roman"/>
                <a:cs typeface="Times New Roman"/>
              </a:rPr>
              <a:t>(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CASE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 WHEN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 err="1">
                <a:latin typeface="Times New Roman"/>
                <a:cs typeface="Times New Roman"/>
              </a:rPr>
              <a:t>week_number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=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13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702FA0"/>
                </a:solidFill>
                <a:latin typeface="Times New Roman"/>
                <a:cs typeface="Times New Roman"/>
              </a:rPr>
              <a:t>THEN</a:t>
            </a:r>
            <a:r>
              <a:rPr lang="en-US" sz="1800" spc="-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1</a:t>
            </a:r>
            <a:r>
              <a:rPr lang="en-US" sz="18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rgbClr val="702FA0"/>
                </a:solidFill>
                <a:latin typeface="Times New Roman"/>
                <a:cs typeface="Times New Roman"/>
              </a:rPr>
              <a:t>ELSE</a:t>
            </a:r>
            <a:r>
              <a:rPr lang="en-US" sz="1800" spc="5" dirty="0">
                <a:solidFill>
                  <a:srgbClr val="702FA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0</a:t>
            </a:r>
            <a:r>
              <a:rPr lang="en-US" sz="1800" spc="5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END)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AS </a:t>
            </a:r>
            <a:r>
              <a:rPr lang="en-US" sz="1800" dirty="0">
                <a:solidFill>
                  <a:srgbClr val="E26B0A"/>
                </a:solidFill>
                <a:latin typeface="Times New Roman"/>
                <a:cs typeface="Times New Roman"/>
              </a:rPr>
              <a:t>"Week</a:t>
            </a:r>
            <a:r>
              <a:rPr lang="en-US" sz="1800" spc="-10" dirty="0">
                <a:solidFill>
                  <a:srgbClr val="E26B0A"/>
                </a:solidFill>
                <a:latin typeface="Times New Roman"/>
                <a:cs typeface="Times New Roman"/>
              </a:rPr>
              <a:t> </a:t>
            </a:r>
            <a:r>
              <a:rPr lang="en-US" sz="1800" spc="-5" dirty="0">
                <a:solidFill>
                  <a:srgbClr val="E26B0A"/>
                </a:solidFill>
                <a:latin typeface="Times New Roman"/>
                <a:cs typeface="Times New Roman"/>
              </a:rPr>
              <a:t>13"</a:t>
            </a:r>
            <a:r>
              <a:rPr lang="en-US" sz="1800" spc="-5" dirty="0">
                <a:latin typeface="Times New Roman"/>
                <a:cs typeface="Times New Roman"/>
              </a:rPr>
              <a:t>,</a:t>
            </a:r>
            <a:br>
              <a:rPr lang="en-US" sz="1800" spc="-5" dirty="0">
                <a:latin typeface="Times New Roman"/>
                <a:cs typeface="Times New Roman"/>
              </a:rPr>
            </a:br>
            <a:br>
              <a:rPr lang="en-US" sz="1800" spc="-5" dirty="0">
                <a:latin typeface="Times New Roman"/>
                <a:cs typeface="Times New Roman"/>
              </a:rPr>
            </a:br>
            <a:br>
              <a:rPr lang="en-US" sz="1800" spc="-5" dirty="0">
                <a:latin typeface="Times New Roman"/>
                <a:cs typeface="Times New Roman"/>
              </a:rPr>
            </a:br>
            <a:br>
              <a:rPr lang="en-US" sz="1800" spc="-5" dirty="0">
                <a:latin typeface="Times New Roman"/>
                <a:cs typeface="Times New Roman"/>
              </a:rPr>
            </a:br>
            <a:br>
              <a:rPr lang="en-US" sz="1800" spc="-5" dirty="0">
                <a:latin typeface="Times New Roman"/>
                <a:cs typeface="Times New Roman"/>
              </a:rPr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130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2482</Words>
  <Application>Microsoft Office PowerPoint</Application>
  <PresentationFormat>Widescreen</PresentationFormat>
  <Paragraphs>39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Leelawadee UI</vt:lpstr>
      <vt:lpstr>Times New Roman</vt:lpstr>
      <vt:lpstr>Wingdings</vt:lpstr>
      <vt:lpstr>Office Theme</vt:lpstr>
      <vt:lpstr>AGENDA</vt:lpstr>
      <vt:lpstr>PowerPoint Presentation</vt:lpstr>
      <vt:lpstr>Case Study 1 (Job Data) 1. Calculate the number of jobs reviewed per hour per day for November 2020? SELECT ds AS Dates, ROUND((COUNT(job_id)/SUM(time_spent))*3600) AS "Jobs Reviewed  per Hour per Day" FROM job_data WHERE ds BETWEEN '2020-11-01' AND '2020-11-30'  GROUP BY ds; On date 2020-11-28 there is maximum number of jobs reviewed that is 218.                        </vt:lpstr>
      <vt:lpstr>2. Calculate 7 day rolling average of throughput? For throughput, do you prefer daily metric or 7-  day rolling and why? SELECT ROUND(COUNT(event)/SUM(time_spent), 2) AS "Weekly Throughput"  FROM job_data; The weekly throughput is 0.03.      </vt:lpstr>
      <vt:lpstr>Metrics will always go up and down on a weekly and daily basis. You’ll get numbers faster every day or  minute if you want. As a result, rolling metrics are superb at showing if your metrics are trending up or  down on a daily level.  3. Calculate the percentage share of each language in the last 30 days? SELECT language AS Languages, ROUND(100 * COUNT(*)/total, 2) AS Percentage  FROM job_data CROSS JOIN (SELECT COUNT(*) AS total FROM job_data) sub GROUP BY language; Persian language is highest with 37.5% total. </vt:lpstr>
      <vt:lpstr>4. Let’s say you see some duplicate rows in the data. How will you display duplicates from the  table? SELECT actor_id, COUNT(*) AS Duplicates  FROM job_data GROUP BY actor_id  HAVING COUNT(*) &gt; 1; Actor ID 1003 has duplicate rows.           </vt:lpstr>
      <vt:lpstr>Case Study 2 (Investigating Metric Spike)  1. Calculate the weekly user engagement? SELECT EXTRACT(WEEK FROM occurred_at) AS "Week Numbers", COUNT(DISTINCT  user_id) AS "Weekly Active Users" FROM events WHERE event_type = 'engagement'  GROUP BY 1;               </vt:lpstr>
      <vt:lpstr>2. Calculate the user growth for product?  SELECT Months, Users, ROUND(((Users/LAG(Users, 1) OVER (ORDER BY Months) -  1)*100), 2) AS "Growth in %" FROM ( SELECT EXTRACT(MONTH FROM created_at) AS Months, COUNT(activated_at) AS Users  FROM users WHERE activated_at NOT IN("")  GROUP BY 1 ORDER BY 1 ) sub;            </vt:lpstr>
      <vt:lpstr>3. Calculate the weekly retention of users-sign up cohort?  SELECT first AS "Week Numbers", SUM(CASE WHEN week_number = 0 THEN 1 ELSE 0 END) AS "Week 0", SUM(CASE WHEN week_number = 1 THEN 1 ELSE 0 END) AS "Week 1", SUM(CASE WHEN week_number = 2 THEN 1 ELSE 0 END) AS "Week 2", SUM(CASE WHEN week_number = 3 THEN 1 ELSE 0 END) AS "Week 3", SUM(CASE WHEN week_number = 4 THEN 1 ELSE 0 END) AS "Week 4", SUM(CASE WHEN week_number = 5 THEN 1 ELSE 0 END) AS "Week 5", SUM(CASE WHEN week_number = 6 THEN 1 ELSE 0 END) AS "Week 6", SUM(CASE WHEN week_number = 7 THEN 1 ELSE 0 END) AS "Week 7", SUM(CASE WHEN week_number = 8 THEN 1 ELSE 0 END) AS "Week 8", SUM(CASE WHEN week_number = 9 THEN 1 ELSE 0 END) AS "Week 9", SUM(CASE WHEN week_number = 10 THEN 1 ELSE 0 END) AS "Week 10", SUM(CASE WHEN week_number = 11 THEN 1 ELSE 0 END) AS "Week 11", SUM(CASE WHEN week_number = 12 THEN 1 ELSE 0 END) AS "Week 12", SUM(CASE WHEN week_number = 13 THEN 1 ELSE 0 END) AS "Week 13",     </vt:lpstr>
      <vt:lpstr>                      SUM(CASE WHEN week_number = 14 THEN 1 ELSE 0 END) AS "Week 14“ , SUM(CASE WHEN week_number = 15 THEN 1 ELSE 0 END) AS "Week 15",  SUM(CASE WHEN week_number = 16 THEN 1 ELSE 0 END) AS "Week 16",  SUM(CASE WHEN week_number = 17 THEN 1 ELSE 0 END) AS "Week 17",  SUM(CASE WHEN week_number = 18 THEN 1 ELSE 0 END) AS "Week 18",    FROM  (  SELECT m.user_id, m.login_week, n.first, m.login_week - first AS week_number  FROM  (SELECT user_id, EXTRACT(WEEK FROM occurred_at) AS login_week FROM events  GROUP BY 1, 2) m,  (SELECT user_id, MIN(EXTRACT(WEEK FROM occurred_at)) AS first FROM events  GROUP BY 1) n  WHERE m.user_id = n.user_id  ) sub  GROUP BY first  ORDER BY first;                 </vt:lpstr>
      <vt:lpstr>PowerPoint Presentation</vt:lpstr>
      <vt:lpstr>4. Calculate the weekly engagement per device? SELECT EXTRACT(WEEK FROM occurred_at) AS "Week Numbers", COUNT(DISTINCT CASE WHEN device IN('dell inspiron notebook') THEN user_id ELSE  NULL END) AS "Dell Inspiron Notebook", COUNT(DISTINCT CASE WHEN device IN('iphone 5') THEN user_id ELSE NULL END) AS "iPhone 5", COUNT(DISTINCT CASE WHEN device IN('iphone 4s') THEN user_id ELSE NULL END) AS "iPhone 4S", COUNT(DISTINCT CASE WHEN device IN('windows surface') THEN user_id ELSE NULL  END) AS "Windows Surface", COUNT(DISTINCT CASE WHEN device IN('macbook air') THEN user_id ELSE NULL END) AS "Macbook Air", COUNT(DISTINCT CASE WHEN device IN('iphone 5s') THEN user_id ELSE NULL END) AS "iPhone 5S", COUNT(DISTINCT CASE WHEN device IN('macbook pro') THEN user_id ELSE NULL END)  AS "Macbook Pro", COUNT(DISTINCT CASE WHEN device IN('kindle fire') THEN user_id ELSE NULL END)  AS "Kindle Fire", </vt:lpstr>
      <vt:lpstr>COUNT(DISTINCT CASE WHEN device IN('ipad mini') THEN user_id ELSE NULL END) AS  "iPad Mini",  COUNT(DISTINCT CASE WHEN device IN('nexus 7') THEN user_id ELSE NULL END) AS  "Nexus 7",  COUNT(DISTINCT CASE WHEN device IN('nexus 5') THEN user_id ELSE NULL END) AS  "Nexus 5",  COUNT(DISTINCT CASE WHEN device IN('samsung galaxy s4') THEN user_id ELSE NULL  END) AS   "Samsung Galaxy S4",  COUNT(DISTINCT CASE WHEN device IN('lenovo thinkpad') THEN user_id ELSE NULL  END) AS   "Lenovo Thinkpad",  COUNT(DISTINCT CASE WHEN device IN('samsumg galaxy tablet') THEN user_id ELSE  NULL END) AS   "Samsumg Galaxy Tablet",  COUNT(DISTINCT CASE WHEN device IN('acer aspire notebook') THEN user_id ELSE  NULL END) AS   "Acer Aspire Notebook", COUNT(DISTINCT CASE WHEN device IN('asus chromebook') THEN user_id ELSE NULL  END) AS "Asus Chromebook",  COUNT(DISTINCT CASE WHEN device IN('htc one') THEN user_id ELSE NULL END) AS  "HTC One",  COUNT(DISTINCT CASE WHEN device IN('nokia lumia 635') THEN user_id ELSE NULL  END) AS "Nokia  Lumia 635", COUNT(DISTINCT CASE WHEN device IN('samsung galaxy note') THEN user_id ELSE  NULL END) AS "Samsung Galaxy Note", </vt:lpstr>
      <vt:lpstr>COUNT(DISTINCT CASE WHEN device IN('acer aspire desktop') THEN user_id ELSE NULL  END) AS   "Acer Aspire Desktop",  COUNT(DISTINCT CASE WHEN device IN('mac mini') THEN user_id ELSE NULL END) AS  "Mac Mini",  COUNT(DISTINCT CASE WHEN device IN('hp pavilion desktop') THEN user_id ELSE NULL  END) AS   "HP Pavilion Desktop",  COUNT(DISTINCT CASE WHEN device IN('dell inspiron desktop') THEN user_id ELSE  NULL END) AS "Dell Inspiron Desktop",  COUNT(DISTINCT CASE WHEN device IN('ipad air') THEN user_id ELSE NULL END) AS  "iPad Air",</vt:lpstr>
      <vt:lpstr>COUNT(DISTINCT CASE WHEN device IN('amazon fire phone') THEN user_id ELSE NULL  END) AS "Amazon   Fire Phone",  COUNT(DISTINCT CASE WHEN device IN('nexus 10') THEN user_id ELSE NULL END) AS  "Nexus 10"  FROM events  WHERE event_type = 'engagement'  GROUP BY 1  ORDER BY 1 ;                      </vt:lpstr>
      <vt:lpstr>PowerPoint Presentation</vt:lpstr>
      <vt:lpstr>5. Calculate the email engagement metrics? SELECT Week, ROUND((weekly_digest/total*100),2) AS "Weekly Digest Rate",  ROUND((email_opens/total*100),2) AS "Email Open Rate",  ROUND((email_clickthroughs/total*100),2) AS "Email Clickthrough Rate",  ROUND((reengagement_emails/total*100),2) AS "Reengagement Email Rate"  FROM ( SELECT EXTRACT(WEEK FROM occurred_at) AS Week, COUNT(CASE WHEN action = 'sent_weekly_digest' THEN user_id ELSE NULL END) AS  weekly_digest, COUNT(CASE WHEN action = 'email_open' THEN user_id ELSE NULL END) AS  email_open,</vt:lpstr>
      <vt:lpstr>COUNT(CASE WHEN action = 'email_clickthrough' THEN user_id ELSE NULL END) AS    email_clickthroughs,  COUNT(CASE WHEN action = 'sent_reengagement_email' THEN user_id ELSE NULL END)  AS reengagement_emails,  COUNT(user_id) AS total  FROM email_events  GROUP BY 1  ) sub  GROUP BY 1  ORDER BY 1;            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Paulraj</dc:creator>
  <cp:lastModifiedBy>Meera Solanke</cp:lastModifiedBy>
  <cp:revision>3</cp:revision>
  <dcterms:created xsi:type="dcterms:W3CDTF">2024-08-06T12:54:05Z</dcterms:created>
  <dcterms:modified xsi:type="dcterms:W3CDTF">2024-08-08T05:20:31Z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2024-08-06T00:00:00Z</vt:filetime>
  </property>
</Properties>
</file>