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6" d="100"/>
          <a:sy n="106" d="100"/>
        </p:scale>
        <p:origin x="13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BF75-2C4B-4535-AB8A-6DA219C40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8D737B-3F24-4283-9993-949A96787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327ED2-0260-41F2-A077-660731D7B477}"/>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05F7A60B-622E-41DC-8E73-37A64190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BF1A1-0CA7-4C2E-A628-EC9DDA5CA691}"/>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30109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3825-CC4C-462A-8D77-8141AF87EC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657416-FB4C-4D17-BD89-527FEA0E19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C028F-3FC1-4624-B761-302A8B768B95}"/>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DF503136-6722-4FDE-9D36-3AB94257C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1C5A0-4FEB-48FC-B190-73436437DE0C}"/>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142426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83751-16F3-4F22-95F1-8C5D36FEBB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7C513-C0B5-407B-B669-A37B1ECE5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1F1BE-FEDD-4C67-BD1A-485B4D1EB330}"/>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687D8CCC-6E0B-4ACD-820B-431A31C30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EAFF4-CFD9-4E7E-867C-3D6A8BFAFF28}"/>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87076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40810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635697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420665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134882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C58A5-D8A6-4826-BDA8-A52807EF5F11}"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965762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C58A5-D8A6-4826-BDA8-A52807EF5F11}"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4086212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C58A5-D8A6-4826-BDA8-A52807EF5F11}"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55255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95000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2078-70F6-413F-ABDB-F031EDC80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CB101-FEDF-4665-A92E-DBA37E941A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70490-2605-4649-A694-23E49A2C2C4A}"/>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4282617F-FCF9-4E5C-9A73-E6981A83E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92450-B917-4B00-A605-A3E8D250E7DB}"/>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64060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559345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741974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3680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095923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3739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075016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2850524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90653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87CF-F16E-4104-942F-AC9D621D5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06C1D-1E22-4235-92E9-8E8A16C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82642F-F0CE-454C-82C0-F431F9249B9A}"/>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2777EC61-35E8-4C6A-89DF-4901E544C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EFDA6-18F7-40CB-8183-D8D5AC6D9C5E}"/>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120042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CBE6-7370-476B-A66D-68FBE75C9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6E911-15DF-45D7-986C-C5B6C699DB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9538D-7DD2-4EEA-96F1-78BDF13803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FEE955-B2AE-4A2E-8F1A-585C4F5B334D}"/>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a:extLst>
              <a:ext uri="{FF2B5EF4-FFF2-40B4-BE49-F238E27FC236}">
                <a16:creationId xmlns:a16="http://schemas.microsoft.com/office/drawing/2014/main" id="{8988955F-B364-46A6-84F3-3532555E0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897F2-BED2-4C72-833C-B263B67E8BB2}"/>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14902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2DA8-5A25-410A-9D24-3175C8D40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8CF7C-F53F-482D-A54B-FEC81D017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05638-F737-4277-9416-50878698BF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BCB95-4218-4E92-B564-A59A56764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4AD5B8-BB4E-4F5A-9FD8-2C6A4B72CD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83C089-B528-48D7-97B9-72AB29C194FD}"/>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8" name="Footer Placeholder 7">
            <a:extLst>
              <a:ext uri="{FF2B5EF4-FFF2-40B4-BE49-F238E27FC236}">
                <a16:creationId xmlns:a16="http://schemas.microsoft.com/office/drawing/2014/main" id="{E530F456-58C8-4738-83BD-914F6477DF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A4FBD-DC10-4CAB-88E5-3BA7C8F5C08F}"/>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65846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1985-BC9C-4498-A43E-6DCF28D37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2D3D5-92D6-47D6-8EA2-4DB75BF62C28}"/>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4" name="Footer Placeholder 3">
            <a:extLst>
              <a:ext uri="{FF2B5EF4-FFF2-40B4-BE49-F238E27FC236}">
                <a16:creationId xmlns:a16="http://schemas.microsoft.com/office/drawing/2014/main" id="{37AC184C-EF88-4B2B-AB94-23B8A6CEBA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57958-5B74-4464-81D0-F46DA7120B20}"/>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14336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BB6E0-033E-4BF7-9CED-2F67F3E25D66}"/>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3" name="Footer Placeholder 2">
            <a:extLst>
              <a:ext uri="{FF2B5EF4-FFF2-40B4-BE49-F238E27FC236}">
                <a16:creationId xmlns:a16="http://schemas.microsoft.com/office/drawing/2014/main" id="{A9FD9DD4-B24A-4282-847E-E1A9967CA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2D33C-35CB-4BC4-9114-E998C8A3CBAD}"/>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9050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6028-D966-4392-B1F5-0FFA448DA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AF23B-6AD6-477E-8AFD-4440EC9EF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EA949-C8D6-40BC-82AF-630927696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D03758-514E-4914-B2CB-D454FE220DF0}"/>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a:extLst>
              <a:ext uri="{FF2B5EF4-FFF2-40B4-BE49-F238E27FC236}">
                <a16:creationId xmlns:a16="http://schemas.microsoft.com/office/drawing/2014/main" id="{138D5FE8-CEC5-437F-A6D8-25E76C832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AAF7F-8CCD-4703-BB1F-3A0703085863}"/>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392835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594D-7968-4817-8196-A2181128B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2B6D6-BE8E-40B9-9328-DA2762688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037689-BEBC-4115-93BD-82C77D05F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E3343-A5B3-499C-BE7C-F7446E89663F}"/>
              </a:ext>
            </a:extLst>
          </p:cNvPr>
          <p:cNvSpPr>
            <a:spLocks noGrp="1"/>
          </p:cNvSpPr>
          <p:nvPr>
            <p:ph type="dt" sz="half" idx="10"/>
          </p:nvPr>
        </p:nvSpPr>
        <p:spPr/>
        <p:txBody>
          <a:bodyPr/>
          <a:lstStyle/>
          <a:p>
            <a:fld id="{9FFC58A5-D8A6-4826-BDA8-A52807EF5F11}" type="datetimeFigureOut">
              <a:rPr lang="en-US" smtClean="0"/>
              <a:t>6/4/2018</a:t>
            </a:fld>
            <a:endParaRPr lang="en-US"/>
          </a:p>
        </p:txBody>
      </p:sp>
      <p:sp>
        <p:nvSpPr>
          <p:cNvPr id="6" name="Footer Placeholder 5">
            <a:extLst>
              <a:ext uri="{FF2B5EF4-FFF2-40B4-BE49-F238E27FC236}">
                <a16:creationId xmlns:a16="http://schemas.microsoft.com/office/drawing/2014/main" id="{B2CD08F4-7046-4C23-BD28-51EA1F451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58EC4-E860-4A83-B04A-E68C0C2B4A9A}"/>
              </a:ext>
            </a:extLst>
          </p:cNvPr>
          <p:cNvSpPr>
            <a:spLocks noGrp="1"/>
          </p:cNvSpPr>
          <p:nvPr>
            <p:ph type="sldNum" sz="quarter" idx="12"/>
          </p:nvPr>
        </p:nvSpPr>
        <p:spPr/>
        <p:txBody>
          <a:bodyPr/>
          <a:lstStyle/>
          <a:p>
            <a:fld id="{6A68FF60-D59A-4D59-9F70-F5F0729F381E}" type="slidenum">
              <a:rPr lang="en-US" smtClean="0"/>
              <a:t>‹#›</a:t>
            </a:fld>
            <a:endParaRPr lang="en-US"/>
          </a:p>
        </p:txBody>
      </p:sp>
    </p:spTree>
    <p:extLst>
      <p:ext uri="{BB962C8B-B14F-4D97-AF65-F5344CB8AC3E}">
        <p14:creationId xmlns:p14="http://schemas.microsoft.com/office/powerpoint/2010/main" val="77004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02788-B95C-40EA-8167-921271B68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68A744-0629-49A7-80A1-59C3275FA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A2554-222F-4D16-B6E3-0D6915E70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C58A5-D8A6-4826-BDA8-A52807EF5F11}" type="datetimeFigureOut">
              <a:rPr lang="en-US" smtClean="0"/>
              <a:t>6/4/2018</a:t>
            </a:fld>
            <a:endParaRPr lang="en-US"/>
          </a:p>
        </p:txBody>
      </p:sp>
      <p:sp>
        <p:nvSpPr>
          <p:cNvPr id="5" name="Footer Placeholder 4">
            <a:extLst>
              <a:ext uri="{FF2B5EF4-FFF2-40B4-BE49-F238E27FC236}">
                <a16:creationId xmlns:a16="http://schemas.microsoft.com/office/drawing/2014/main" id="{2A9EC302-2686-46AB-B517-B1750FE9F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CB825-CAC7-47F2-B0A4-263A22D97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8FF60-D59A-4D59-9F70-F5F0729F381E}" type="slidenum">
              <a:rPr lang="en-US" smtClean="0"/>
              <a:t>‹#›</a:t>
            </a:fld>
            <a:endParaRPr lang="en-US"/>
          </a:p>
        </p:txBody>
      </p:sp>
    </p:spTree>
    <p:extLst>
      <p:ext uri="{BB962C8B-B14F-4D97-AF65-F5344CB8AC3E}">
        <p14:creationId xmlns:p14="http://schemas.microsoft.com/office/powerpoint/2010/main" val="41224582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C58A5-D8A6-4826-BDA8-A52807EF5F11}" type="datetimeFigureOut">
              <a:rPr lang="en-US" smtClean="0"/>
              <a:t>6/4/2018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68FF60-D59A-4D59-9F70-F5F0729F381E}" type="slidenum">
              <a:rPr lang="en-US" smtClean="0"/>
              <a:t>‹#›</a:t>
            </a:fld>
            <a:endParaRPr lang="en-US"/>
          </a:p>
        </p:txBody>
      </p:sp>
    </p:spTree>
    <p:extLst>
      <p:ext uri="{BB962C8B-B14F-4D97-AF65-F5344CB8AC3E}">
        <p14:creationId xmlns:p14="http://schemas.microsoft.com/office/powerpoint/2010/main" val="17783830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74A56F-4A98-4E0A-BA56-3409CC8E308F}"/>
              </a:ext>
            </a:extLst>
          </p:cNvPr>
          <p:cNvSpPr txBox="1"/>
          <p:nvPr/>
        </p:nvSpPr>
        <p:spPr>
          <a:xfrm>
            <a:off x="63374" y="2413337"/>
            <a:ext cx="5305331" cy="1015663"/>
          </a:xfrm>
          <a:prstGeom prst="rect">
            <a:avLst/>
          </a:prstGeom>
          <a:noFill/>
        </p:spPr>
        <p:txBody>
          <a:bodyPr wrap="square" rtlCol="0">
            <a:spAutoFit/>
          </a:bodyPr>
          <a:lstStyle/>
          <a:p>
            <a:r>
              <a:rPr lang="en-US" sz="3000" b="1" dirty="0">
                <a:solidFill>
                  <a:schemeClr val="bg1"/>
                </a:solidFill>
              </a:rPr>
              <a:t>Capstone Option 2: Biodiversity for the National Parks</a:t>
            </a:r>
            <a:endParaRPr lang="en-US" sz="3000" dirty="0">
              <a:solidFill>
                <a:schemeClr val="bg1"/>
              </a:solidFill>
            </a:endParaRPr>
          </a:p>
        </p:txBody>
      </p:sp>
    </p:spTree>
    <p:extLst>
      <p:ext uri="{BB962C8B-B14F-4D97-AF65-F5344CB8AC3E}">
        <p14:creationId xmlns:p14="http://schemas.microsoft.com/office/powerpoint/2010/main" val="20550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E557E-1E6C-4BA0-ADCB-A57C2EAEA7DF}"/>
              </a:ext>
            </a:extLst>
          </p:cNvPr>
          <p:cNvPicPr>
            <a:picLocks noChangeAspect="1"/>
          </p:cNvPicPr>
          <p:nvPr/>
        </p:nvPicPr>
        <p:blipFill>
          <a:blip r:embed="rId2"/>
          <a:stretch>
            <a:fillRect/>
          </a:stretch>
        </p:blipFill>
        <p:spPr>
          <a:xfrm>
            <a:off x="319490" y="307387"/>
            <a:ext cx="9030618" cy="2110815"/>
          </a:xfrm>
          <a:prstGeom prst="rect">
            <a:avLst/>
          </a:prstGeom>
        </p:spPr>
      </p:pic>
      <p:sp>
        <p:nvSpPr>
          <p:cNvPr id="3" name="TextBox 2">
            <a:extLst>
              <a:ext uri="{FF2B5EF4-FFF2-40B4-BE49-F238E27FC236}">
                <a16:creationId xmlns:a16="http://schemas.microsoft.com/office/drawing/2014/main" id="{56BC7BE3-72B8-4D8E-BB8C-46F1DD1720BB}"/>
              </a:ext>
            </a:extLst>
          </p:cNvPr>
          <p:cNvSpPr txBox="1"/>
          <p:nvPr/>
        </p:nvSpPr>
        <p:spPr>
          <a:xfrm>
            <a:off x="771180" y="3150824"/>
            <a:ext cx="7392318" cy="1754326"/>
          </a:xfrm>
          <a:prstGeom prst="rect">
            <a:avLst/>
          </a:prstGeom>
          <a:noFill/>
        </p:spPr>
        <p:txBody>
          <a:bodyPr wrap="square" rtlCol="0">
            <a:spAutoFit/>
          </a:bodyPr>
          <a:lstStyle/>
          <a:p>
            <a:r>
              <a:rPr lang="en-US" dirty="0"/>
              <a:t>The figure above shows a snapshot of the information contained in the “species” database. The information presented is category, scientific name, common name, and conservation status. The closest thing this data provides to a unique entry value is the scientific name. Thus, it is the scientific name column that must be used when counting unique occurrences. </a:t>
            </a:r>
          </a:p>
        </p:txBody>
      </p:sp>
    </p:spTree>
    <p:extLst>
      <p:ext uri="{BB962C8B-B14F-4D97-AF65-F5344CB8AC3E}">
        <p14:creationId xmlns:p14="http://schemas.microsoft.com/office/powerpoint/2010/main" val="361606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72CC9D-34E3-4DFC-ACBB-1F1C60301E2F}"/>
              </a:ext>
            </a:extLst>
          </p:cNvPr>
          <p:cNvPicPr>
            <a:picLocks noChangeAspect="1"/>
          </p:cNvPicPr>
          <p:nvPr/>
        </p:nvPicPr>
        <p:blipFill>
          <a:blip r:embed="rId2"/>
          <a:stretch>
            <a:fillRect/>
          </a:stretch>
        </p:blipFill>
        <p:spPr>
          <a:xfrm>
            <a:off x="756823" y="341523"/>
            <a:ext cx="7544042" cy="3995451"/>
          </a:xfrm>
          <a:prstGeom prst="rect">
            <a:avLst/>
          </a:prstGeom>
        </p:spPr>
      </p:pic>
      <p:sp>
        <p:nvSpPr>
          <p:cNvPr id="3" name="TextBox 2">
            <a:extLst>
              <a:ext uri="{FF2B5EF4-FFF2-40B4-BE49-F238E27FC236}">
                <a16:creationId xmlns:a16="http://schemas.microsoft.com/office/drawing/2014/main" id="{E74D6AE7-7100-4F12-843F-D8E3E3EEBA95}"/>
              </a:ext>
            </a:extLst>
          </p:cNvPr>
          <p:cNvSpPr txBox="1"/>
          <p:nvPr/>
        </p:nvSpPr>
        <p:spPr>
          <a:xfrm>
            <a:off x="980501" y="4638101"/>
            <a:ext cx="6059277" cy="1200329"/>
          </a:xfrm>
          <a:prstGeom prst="rect">
            <a:avLst/>
          </a:prstGeom>
          <a:noFill/>
        </p:spPr>
        <p:txBody>
          <a:bodyPr wrap="square" rtlCol="0">
            <a:spAutoFit/>
          </a:bodyPr>
          <a:lstStyle/>
          <a:p>
            <a:r>
              <a:rPr lang="en-US" dirty="0"/>
              <a:t>Of 5541 species in the system, 180 fall within the criteria for conservation status. As you can see from the figure above, the majority of species do not require intervention. </a:t>
            </a:r>
          </a:p>
        </p:txBody>
      </p:sp>
    </p:spTree>
    <p:extLst>
      <p:ext uri="{BB962C8B-B14F-4D97-AF65-F5344CB8AC3E}">
        <p14:creationId xmlns:p14="http://schemas.microsoft.com/office/powerpoint/2010/main" val="43051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B11C7-9A73-4640-AC4F-99D7A1E03EE7}"/>
              </a:ext>
            </a:extLst>
          </p:cNvPr>
          <p:cNvPicPr>
            <a:picLocks noChangeAspect="1"/>
          </p:cNvPicPr>
          <p:nvPr/>
        </p:nvPicPr>
        <p:blipFill>
          <a:blip r:embed="rId2"/>
          <a:stretch>
            <a:fillRect/>
          </a:stretch>
        </p:blipFill>
        <p:spPr>
          <a:xfrm>
            <a:off x="520477" y="260369"/>
            <a:ext cx="6832476" cy="2355601"/>
          </a:xfrm>
          <a:prstGeom prst="rect">
            <a:avLst/>
          </a:prstGeom>
        </p:spPr>
      </p:pic>
      <p:sp>
        <p:nvSpPr>
          <p:cNvPr id="3" name="TextBox 2">
            <a:extLst>
              <a:ext uri="{FF2B5EF4-FFF2-40B4-BE49-F238E27FC236}">
                <a16:creationId xmlns:a16="http://schemas.microsoft.com/office/drawing/2014/main" id="{BE617912-EEDD-4217-91D9-1077B3D03704}"/>
              </a:ext>
            </a:extLst>
          </p:cNvPr>
          <p:cNvSpPr txBox="1"/>
          <p:nvPr/>
        </p:nvSpPr>
        <p:spPr>
          <a:xfrm>
            <a:off x="620065" y="2759043"/>
            <a:ext cx="7423841" cy="3970318"/>
          </a:xfrm>
          <a:prstGeom prst="rect">
            <a:avLst/>
          </a:prstGeom>
          <a:noFill/>
        </p:spPr>
        <p:txBody>
          <a:bodyPr wrap="square" rtlCol="0">
            <a:spAutoFit/>
          </a:bodyPr>
          <a:lstStyle/>
          <a:p>
            <a:r>
              <a:rPr lang="en-US" dirty="0"/>
              <a:t>At first we saw a slight difference in the percentages of birds and mammals that fall into a protected category. Our </a:t>
            </a:r>
            <a:r>
              <a:rPr lang="en-US" b="1" dirty="0"/>
              <a:t>null hypothesis</a:t>
            </a:r>
            <a:r>
              <a:rPr lang="en-US" dirty="0"/>
              <a:t> here is that this difference was a result of chance. Since our </a:t>
            </a:r>
            <a:r>
              <a:rPr lang="en-US" dirty="0" err="1"/>
              <a:t>pval</a:t>
            </a:r>
            <a:r>
              <a:rPr lang="en-US" dirty="0"/>
              <a:t> was above 0.05, we do NOT reject the null hypothesis and conclude that the difference is not significant and thus is, indeed, a result of chance. </a:t>
            </a:r>
          </a:p>
          <a:p>
            <a:endParaRPr lang="en-US" dirty="0"/>
          </a:p>
          <a:p>
            <a:r>
              <a:rPr lang="en-US" dirty="0"/>
              <a:t>When comparing the percentages of protected reptiles and mammals in the same chi-squared test, the p-value of ~0.038 is smaller than 0.05, which means it </a:t>
            </a:r>
            <a:r>
              <a:rPr lang="en-US" b="1" dirty="0"/>
              <a:t>is</a:t>
            </a:r>
            <a:r>
              <a:rPr lang="en-US" dirty="0"/>
              <a:t> significant.</a:t>
            </a:r>
          </a:p>
          <a:p>
            <a:endParaRPr lang="en-US" dirty="0"/>
          </a:p>
          <a:p>
            <a:r>
              <a:rPr lang="en-US" dirty="0"/>
              <a:t>Thus, we can say that certain types of species </a:t>
            </a:r>
            <a:r>
              <a:rPr lang="en-US" i="1" dirty="0"/>
              <a:t>are</a:t>
            </a:r>
            <a:r>
              <a:rPr lang="en-US" dirty="0"/>
              <a:t> more likely to be endangered than others.</a:t>
            </a:r>
          </a:p>
          <a:p>
            <a:endParaRPr lang="en-US" dirty="0"/>
          </a:p>
        </p:txBody>
      </p:sp>
    </p:spTree>
    <p:extLst>
      <p:ext uri="{BB962C8B-B14F-4D97-AF65-F5344CB8AC3E}">
        <p14:creationId xmlns:p14="http://schemas.microsoft.com/office/powerpoint/2010/main" val="356016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69CD137-4E8B-4B77-9023-D9B6FEEE38F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Courier New" panose="02070309020205020404" pitchFamily="49" charset="0"/>
              </a:rPr>
              <a:t>0.824794298152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26070A4-17CF-4490-B95D-28E6C71159B3}"/>
              </a:ext>
            </a:extLst>
          </p:cNvPr>
          <p:cNvSpPr txBox="1"/>
          <p:nvPr/>
        </p:nvSpPr>
        <p:spPr>
          <a:xfrm>
            <a:off x="968721" y="914400"/>
            <a:ext cx="6690510" cy="4247317"/>
          </a:xfrm>
          <a:prstGeom prst="rect">
            <a:avLst/>
          </a:prstGeom>
          <a:noFill/>
        </p:spPr>
        <p:txBody>
          <a:bodyPr wrap="square" rtlCol="0">
            <a:spAutoFit/>
          </a:bodyPr>
          <a:lstStyle/>
          <a:p>
            <a:r>
              <a:rPr lang="en-US" dirty="0"/>
              <a:t>Fish x Amphibian: 0.824794298152 (not significant, chance)</a:t>
            </a:r>
          </a:p>
          <a:p>
            <a:endParaRPr lang="en-US" dirty="0"/>
          </a:p>
          <a:p>
            <a:r>
              <a:rPr lang="en-US" dirty="0"/>
              <a:t>Reptile x Amphibian: 0.781450468652 (not significant, chance)</a:t>
            </a:r>
          </a:p>
          <a:p>
            <a:r>
              <a:rPr lang="en-US" dirty="0"/>
              <a:t> </a:t>
            </a:r>
          </a:p>
          <a:p>
            <a:r>
              <a:rPr lang="en-US" dirty="0"/>
              <a:t>Amphibian x Bird: 0.175936132496 (not significant, chance)</a:t>
            </a:r>
          </a:p>
          <a:p>
            <a:endParaRPr lang="en-US" dirty="0"/>
          </a:p>
          <a:p>
            <a:r>
              <a:rPr lang="en-US" dirty="0"/>
              <a:t>Fish x Mammal: 0.0561483484489 (not significant, chance)</a:t>
            </a:r>
          </a:p>
          <a:p>
            <a:endParaRPr lang="en-US" dirty="0"/>
          </a:p>
          <a:p>
            <a:endParaRPr lang="en-US" dirty="0"/>
          </a:p>
          <a:p>
            <a:r>
              <a:rPr lang="en-US" dirty="0"/>
              <a:t>In most comparisons, the result is not significant enough to mean that a species is more likely to be endangered. However, we saw in the previous slide that reptiles are more likely than mammals to be endangered. My recommendation for conservationists is to keep an eye on reptiles as they are more likely than mammals to be a species of concern. </a:t>
            </a:r>
          </a:p>
        </p:txBody>
      </p:sp>
      <p:sp>
        <p:nvSpPr>
          <p:cNvPr id="6" name="Rectangle 2">
            <a:extLst>
              <a:ext uri="{FF2B5EF4-FFF2-40B4-BE49-F238E27FC236}">
                <a16:creationId xmlns:a16="http://schemas.microsoft.com/office/drawing/2014/main" id="{96843E62-C3FC-44C1-B501-81528C7C5C9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Courier New" panose="02070309020205020404" pitchFamily="49" charset="0"/>
                <a:cs typeface="Courier New" panose="02070309020205020404" pitchFamily="49" charset="0"/>
              </a:rPr>
              <a:t>0.781450468652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827D566-93CA-4D0C-BD8B-1F499E63ACF2}"/>
              </a:ext>
            </a:extLst>
          </p:cNvPr>
          <p:cNvSpPr>
            <a:spLocks noChangeArrowheads="1"/>
          </p:cNvSpPr>
          <p:nvPr/>
        </p:nvSpPr>
        <p:spPr bwMode="auto">
          <a:xfrm>
            <a:off x="458709"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Courier New" panose="02070309020205020404" pitchFamily="49" charset="0"/>
                <a:cs typeface="Courier New" panose="02070309020205020404" pitchFamily="49" charset="0"/>
              </a:rPr>
              <a:t>0.781450468652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38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636E6A-05CC-4A08-BFE9-88FADBC1ADC7}"/>
              </a:ext>
            </a:extLst>
          </p:cNvPr>
          <p:cNvPicPr>
            <a:picLocks noChangeAspect="1"/>
          </p:cNvPicPr>
          <p:nvPr/>
        </p:nvPicPr>
        <p:blipFill>
          <a:blip r:embed="rId2"/>
          <a:stretch>
            <a:fillRect/>
          </a:stretch>
        </p:blipFill>
        <p:spPr>
          <a:xfrm>
            <a:off x="724277" y="375552"/>
            <a:ext cx="7481700" cy="2730352"/>
          </a:xfrm>
          <a:prstGeom prst="rect">
            <a:avLst/>
          </a:prstGeom>
        </p:spPr>
      </p:pic>
      <p:sp>
        <p:nvSpPr>
          <p:cNvPr id="3" name="TextBox 2">
            <a:extLst>
              <a:ext uri="{FF2B5EF4-FFF2-40B4-BE49-F238E27FC236}">
                <a16:creationId xmlns:a16="http://schemas.microsoft.com/office/drawing/2014/main" id="{282966D0-0849-49E1-A43F-57E8CCCD79E5}"/>
              </a:ext>
            </a:extLst>
          </p:cNvPr>
          <p:cNvSpPr txBox="1"/>
          <p:nvPr/>
        </p:nvSpPr>
        <p:spPr>
          <a:xfrm>
            <a:off x="1032095" y="3005750"/>
            <a:ext cx="6989275" cy="3139321"/>
          </a:xfrm>
          <a:prstGeom prst="rect">
            <a:avLst/>
          </a:prstGeom>
          <a:noFill/>
        </p:spPr>
        <p:txBody>
          <a:bodyPr wrap="square" rtlCol="0">
            <a:spAutoFit/>
          </a:bodyPr>
          <a:lstStyle/>
          <a:p>
            <a:r>
              <a:rPr lang="en-US" dirty="0"/>
              <a:t>To determine the sample size for the Foot and Mouth Study, I used a sample size calculator using the following inputs:</a:t>
            </a:r>
          </a:p>
          <a:p>
            <a:r>
              <a:rPr lang="en-US" dirty="0"/>
              <a:t>baseline= 15</a:t>
            </a:r>
          </a:p>
          <a:p>
            <a:r>
              <a:rPr lang="en-US" dirty="0" err="1"/>
              <a:t>minimum_detectable_effect</a:t>
            </a:r>
            <a:r>
              <a:rPr lang="en-US" dirty="0"/>
              <a:t>= 33</a:t>
            </a:r>
          </a:p>
          <a:p>
            <a:r>
              <a:rPr lang="en-US" dirty="0" err="1"/>
              <a:t>sample_size_per_variant</a:t>
            </a:r>
            <a:r>
              <a:rPr lang="en-US" dirty="0"/>
              <a:t>= 890</a:t>
            </a:r>
          </a:p>
          <a:p>
            <a:endParaRPr lang="en-US" dirty="0"/>
          </a:p>
          <a:p>
            <a:r>
              <a:rPr lang="en-US" dirty="0"/>
              <a:t>Minimum detectable effect was calculated by saying minimum reduction measured divided by baseline= 5/15 = 33%</a:t>
            </a:r>
          </a:p>
          <a:p>
            <a:endParaRPr lang="en-US" dirty="0"/>
          </a:p>
          <a:p>
            <a:r>
              <a:rPr lang="en-US" dirty="0"/>
              <a:t>Since Yellowstone observes 507 sheep per week, and they need at least 890 sample size, 890/507= 1.75 weeks required. </a:t>
            </a:r>
          </a:p>
        </p:txBody>
      </p:sp>
    </p:spTree>
    <p:extLst>
      <p:ext uri="{BB962C8B-B14F-4D97-AF65-F5344CB8AC3E}">
        <p14:creationId xmlns:p14="http://schemas.microsoft.com/office/powerpoint/2010/main" val="185254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F83E0-0476-4049-A32B-4A031EA6529F}"/>
              </a:ext>
            </a:extLst>
          </p:cNvPr>
          <p:cNvSpPr txBox="1"/>
          <p:nvPr/>
        </p:nvSpPr>
        <p:spPr>
          <a:xfrm>
            <a:off x="642795" y="2860894"/>
            <a:ext cx="5251010" cy="477054"/>
          </a:xfrm>
          <a:prstGeom prst="rect">
            <a:avLst/>
          </a:prstGeom>
          <a:noFill/>
        </p:spPr>
        <p:txBody>
          <a:bodyPr wrap="square" rtlCol="0">
            <a:spAutoFit/>
          </a:bodyPr>
          <a:lstStyle/>
          <a:p>
            <a:r>
              <a:rPr lang="en-US" sz="2500" b="1" dirty="0"/>
              <a:t>Thank you! </a:t>
            </a:r>
          </a:p>
        </p:txBody>
      </p:sp>
    </p:spTree>
    <p:extLst>
      <p:ext uri="{BB962C8B-B14F-4D97-AF65-F5344CB8AC3E}">
        <p14:creationId xmlns:p14="http://schemas.microsoft.com/office/powerpoint/2010/main" val="269911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60</TotalTime>
  <Words>331</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Courier New</vt:lpstr>
      <vt:lpstr>Trebuchet MS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Meera Ajam</dc:creator>
  <cp:lastModifiedBy>Meera Ajam</cp:lastModifiedBy>
  <cp:revision>21</cp:revision>
  <dcterms:created xsi:type="dcterms:W3CDTF">2018-06-05T00:26:14Z</dcterms:created>
  <dcterms:modified xsi:type="dcterms:W3CDTF">2018-06-05T01:26:26Z</dcterms:modified>
</cp:coreProperties>
</file>