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73" r:id="rId9"/>
    <p:sldId id="269" r:id="rId10"/>
    <p:sldId id="263" r:id="rId11"/>
    <p:sldId id="264" r:id="rId12"/>
    <p:sldId id="274" r:id="rId13"/>
    <p:sldId id="275" r:id="rId14"/>
    <p:sldId id="265" r:id="rId15"/>
    <p:sldId id="271" r:id="rId16"/>
    <p:sldId id="268" r:id="rId17"/>
    <p:sldId id="270" r:id="rId18"/>
    <p:sldId id="272" r:id="rId1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94660"/>
  </p:normalViewPr>
  <p:slideViewPr>
    <p:cSldViewPr>
      <p:cViewPr varScale="1">
        <p:scale>
          <a:sx n="82" d="100"/>
          <a:sy n="82" d="100"/>
        </p:scale>
        <p:origin x="739"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MirraPriya\Desktop\employee_data%20(5).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(5).xlsx]Sheet1!PivotTable1</c:name>
    <c:fmtId val="3"/>
  </c:pivotSource>
  <c:chart>
    <c:title>
      <c:tx>
        <c:rich>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r>
              <a:rPr lang="en-IN" sz="1500" b="1" baseline="0" dirty="0"/>
              <a:t>Employee Performance Analysis</a:t>
            </a:r>
          </a:p>
        </c:rich>
      </c:tx>
      <c:layout>
        <c:manualLayout>
          <c:xMode val="edge"/>
          <c:yMode val="edge"/>
          <c:x val="0.29934047827354909"/>
          <c:y val="4.7011430491285547E-2"/>
        </c:manualLayout>
      </c:layout>
      <c:overlay val="0"/>
      <c:spPr>
        <a:noFill/>
        <a:ln>
          <a:noFill/>
        </a:ln>
        <a:effectLst/>
      </c:spPr>
      <c:txPr>
        <a:bodyPr rot="0" spcFirstLastPara="1" vertOverflow="ellipsis" vert="horz" wrap="square" anchor="ctr" anchorCtr="1"/>
        <a:lstStyle/>
        <a:p>
          <a:pPr>
            <a:defRPr sz="15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A</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0-BABB-4937-81D6-E1C457B32340}"/>
            </c:ext>
          </c:extLst>
        </c:ser>
        <c:ser>
          <c:idx val="1"/>
          <c:order val="1"/>
          <c:tx>
            <c:strRef>
              <c:f>Sheet1!$C$3:$C$4</c:f>
              <c:strCache>
                <c:ptCount val="1"/>
                <c:pt idx="0">
                  <c:v>B</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BABB-4937-81D6-E1C457B32340}"/>
            </c:ext>
          </c:extLst>
        </c:ser>
        <c:ser>
          <c:idx val="2"/>
          <c:order val="2"/>
          <c:tx>
            <c:strRef>
              <c:f>Sheet1!$D$3:$D$4</c:f>
              <c:strCache>
                <c:ptCount val="1"/>
                <c:pt idx="0">
                  <c:v>C</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BABB-4937-81D6-E1C457B32340}"/>
            </c:ext>
          </c:extLst>
        </c:ser>
        <c:ser>
          <c:idx val="3"/>
          <c:order val="3"/>
          <c:tx>
            <c:strRef>
              <c:f>Sheet1!$E$3:$E$4</c:f>
              <c:strCache>
                <c:ptCount val="1"/>
                <c:pt idx="0">
                  <c:v>D</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23</c:v>
                </c:pt>
                <c:pt idx="1">
                  <c:v>33</c:v>
                </c:pt>
                <c:pt idx="2">
                  <c:v>29</c:v>
                </c:pt>
                <c:pt idx="3">
                  <c:v>25</c:v>
                </c:pt>
                <c:pt idx="4">
                  <c:v>28</c:v>
                </c:pt>
                <c:pt idx="5">
                  <c:v>21</c:v>
                </c:pt>
                <c:pt idx="6">
                  <c:v>29</c:v>
                </c:pt>
                <c:pt idx="7">
                  <c:v>25</c:v>
                </c:pt>
                <c:pt idx="8">
                  <c:v>31</c:v>
                </c:pt>
                <c:pt idx="9">
                  <c:v>22</c:v>
                </c:pt>
              </c:numCache>
            </c:numRef>
          </c:val>
          <c:extLst>
            <c:ext xmlns:c16="http://schemas.microsoft.com/office/drawing/2014/chart" uri="{C3380CC4-5D6E-409C-BE32-E72D297353CC}">
              <c16:uniqueId val="{00000003-BABB-4937-81D6-E1C457B32340}"/>
            </c:ext>
          </c:extLst>
        </c:ser>
        <c:ser>
          <c:idx val="4"/>
          <c:order val="4"/>
          <c:tx>
            <c:strRef>
              <c:f>Sheet1!$F$3:$F$4</c:f>
              <c:strCache>
                <c:ptCount val="1"/>
                <c:pt idx="0">
                  <c:v>E</c:v>
                </c:pt>
              </c:strCache>
            </c:strRef>
          </c:tx>
          <c:spPr>
            <a:solidFill>
              <a:schemeClr val="accent5"/>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extLst>
            <c:ext xmlns:c16="http://schemas.microsoft.com/office/drawing/2014/chart" uri="{C3380CC4-5D6E-409C-BE32-E72D297353CC}">
              <c16:uniqueId val="{00000004-BABB-4937-81D6-E1C457B32340}"/>
            </c:ext>
          </c:extLst>
        </c:ser>
        <c:dLbls>
          <c:showLegendKey val="0"/>
          <c:showVal val="0"/>
          <c:showCatName val="0"/>
          <c:showSerName val="0"/>
          <c:showPercent val="0"/>
          <c:showBubbleSize val="0"/>
        </c:dLbls>
        <c:gapWidth val="219"/>
        <c:overlap val="-27"/>
        <c:axId val="850103487"/>
        <c:axId val="850100991"/>
      </c:barChart>
      <c:catAx>
        <c:axId val="850103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0100991"/>
        <c:crosses val="autoZero"/>
        <c:auto val="1"/>
        <c:lblAlgn val="ctr"/>
        <c:lblOffset val="100"/>
        <c:noMultiLvlLbl val="0"/>
      </c:catAx>
      <c:valAx>
        <c:axId val="8501009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0103487"/>
        <c:crosses val="autoZero"/>
        <c:crossBetween val="between"/>
      </c:valAx>
      <c:spPr>
        <a:noFill/>
        <a:ln>
          <a:noFill/>
        </a:ln>
        <a:effectLst/>
      </c:spPr>
    </c:plotArea>
    <c:legend>
      <c:legendPos val="r"/>
      <c:layout>
        <c:manualLayout>
          <c:xMode val="edge"/>
          <c:yMode val="edge"/>
          <c:x val="0.80054826480023322"/>
          <c:y val="1.1722988542816426E-2"/>
          <c:w val="0.19725650306783551"/>
          <c:h val="9.645184144081914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4" y="3074939"/>
            <a:ext cx="10238993" cy="2739211"/>
          </a:xfrm>
          <a:prstGeom prst="rect">
            <a:avLst/>
          </a:prstGeom>
          <a:noFill/>
        </p:spPr>
        <p:txBody>
          <a:bodyPr wrap="square" rtlCol="0">
            <a:spAutoFit/>
          </a:bodyPr>
          <a:lstStyle/>
          <a:p>
            <a:r>
              <a:rPr lang="en-US" sz="2400" dirty="0"/>
              <a:t>STUDENT NAME:</a:t>
            </a:r>
            <a:r>
              <a:rPr lang="en-IN" sz="2400" dirty="0"/>
              <a:t> MEERA PRIYA D</a:t>
            </a:r>
            <a:endParaRPr lang="en-US" sz="2400" dirty="0"/>
          </a:p>
          <a:p>
            <a:r>
              <a:rPr lang="en-US" sz="2400" dirty="0"/>
              <a:t>REGISTER NO:</a:t>
            </a:r>
            <a:r>
              <a:rPr lang="en-IN" sz="2400" dirty="0"/>
              <a:t> 312208970</a:t>
            </a:r>
          </a:p>
          <a:p>
            <a:r>
              <a:rPr lang="en-IN" sz="2400" dirty="0">
                <a:solidFill>
                  <a:srgbClr val="000000"/>
                </a:solidFill>
              </a:rPr>
              <a:t>NAAN MUDHALVAN ID:</a:t>
            </a:r>
            <a:r>
              <a:rPr lang="en-IN" sz="1800" dirty="0">
                <a:solidFill>
                  <a:srgbClr val="000000"/>
                </a:solidFill>
              </a:rPr>
              <a:t> </a:t>
            </a:r>
            <a:r>
              <a:rPr lang="en-IN" sz="2800" dirty="0">
                <a:solidFill>
                  <a:srgbClr val="000000"/>
                </a:solidFill>
              </a:rPr>
              <a:t>EC91522E80205A49BBD41C5710B0D74D</a:t>
            </a:r>
          </a:p>
          <a:p>
            <a:r>
              <a:rPr lang="en-US" sz="2400" dirty="0"/>
              <a:t>DEPARTMENT:</a:t>
            </a:r>
            <a:r>
              <a:rPr lang="en-IN" sz="2400" dirty="0"/>
              <a:t> B.COM (GENERAL) “A”</a:t>
            </a:r>
            <a:endParaRPr lang="en-US" sz="2400" dirty="0"/>
          </a:p>
          <a:p>
            <a:r>
              <a:rPr lang="en-US" sz="2400" dirty="0"/>
              <a:t>COLLEGE</a:t>
            </a:r>
            <a:r>
              <a:rPr lang="en-IN" sz="2400" dirty="0"/>
              <a:t>: CHEVALIER T THOMAS ELIZABETH COLLEGE FOR WOMEN </a:t>
            </a:r>
          </a:p>
          <a:p>
            <a:r>
              <a:rPr lang="en-IN" sz="2400" dirty="0"/>
              <a:t>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0" y="2487722"/>
            <a:ext cx="9448800" cy="2246769"/>
          </a:xfrm>
          <a:prstGeom prst="rect">
            <a:avLst/>
          </a:prstGeom>
          <a:noFill/>
        </p:spPr>
        <p:txBody>
          <a:bodyPr wrap="square" rtlCol="0">
            <a:spAutoFit/>
          </a:bodyPr>
          <a:lstStyle/>
          <a:p>
            <a:pPr algn="l"/>
            <a:r>
              <a:rPr lang="en-GB" sz="2800" dirty="0">
                <a:effectLst/>
              </a:rPr>
              <a:t>I have calculated the Performance Scoreboard of an Employee through a Formula.</a:t>
            </a:r>
            <a:r>
              <a:rPr lang="en-GB" sz="2800" dirty="0"/>
              <a:t> </a:t>
            </a:r>
            <a:br>
              <a:rPr lang="en-GB" sz="2800" dirty="0"/>
            </a:br>
            <a:br>
              <a:rPr lang="en-GB" sz="2800" dirty="0"/>
            </a:br>
            <a:r>
              <a:rPr lang="en-GB" sz="2800" dirty="0">
                <a:effectLst/>
              </a:rPr>
              <a:t>=IF(Z8&gt;=5,"A",IF(Z8&gt;=4,"B",IF(Z8&gt;=3,"C",IF(Z8&gt;=2,"D","E"))))</a:t>
            </a:r>
            <a:br>
              <a:rPr lang="en-GB" sz="2800" dirty="0"/>
            </a:b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6"/>
            <a:ext cx="730455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BC44919-5102-AB9C-60F5-7CFD8CBFBBB7}"/>
              </a:ext>
            </a:extLst>
          </p:cNvPr>
          <p:cNvSpPr txBox="1"/>
          <p:nvPr/>
        </p:nvSpPr>
        <p:spPr>
          <a:xfrm>
            <a:off x="554700" y="1182553"/>
            <a:ext cx="11637300" cy="6124754"/>
          </a:xfrm>
          <a:prstGeom prst="rect">
            <a:avLst/>
          </a:prstGeom>
          <a:noFill/>
        </p:spPr>
        <p:txBody>
          <a:bodyPr wrap="square">
            <a:spAutoFit/>
          </a:bodyPr>
          <a:lstStyle/>
          <a:p>
            <a:r>
              <a:rPr lang="en-IN" sz="2800" b="1" dirty="0">
                <a:effectLst/>
                <a:latin typeface="Times New Roman" panose="02020603050405020304" pitchFamily="18" charset="0"/>
                <a:cs typeface="Times New Roman" panose="02020603050405020304" pitchFamily="18" charset="0"/>
              </a:rPr>
              <a:t>Step 1 :</a:t>
            </a:r>
            <a:r>
              <a:rPr lang="en-GB" sz="2800" b="1" dirty="0">
                <a:effectLst/>
                <a:latin typeface="Times New Roman" panose="02020603050405020304" pitchFamily="18" charset="0"/>
                <a:cs typeface="Times New Roman" panose="02020603050405020304" pitchFamily="18" charset="0"/>
              </a:rPr>
              <a:t>Data Collection</a:t>
            </a:r>
            <a:r>
              <a:rPr lang="en-GB" sz="2800" b="1" dirty="0">
                <a:latin typeface="Times New Roman" panose="02020603050405020304" pitchFamily="18" charset="0"/>
                <a:cs typeface="Times New Roman" panose="02020603050405020304" pitchFamily="18" charset="0"/>
              </a:rPr>
              <a:t> </a:t>
            </a:r>
            <a:endParaRPr lang="en-IN" sz="2800" b="1"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Employee Data is been downloaded from Kaggle .</a:t>
            </a:r>
            <a:br>
              <a:rPr lang="en-GB" sz="2800" dirty="0">
                <a:latin typeface="Times New Roman" panose="02020603050405020304" pitchFamily="18" charset="0"/>
                <a:cs typeface="Times New Roman" panose="02020603050405020304" pitchFamily="18" charset="0"/>
              </a:rPr>
            </a:br>
            <a:br>
              <a:rPr lang="en-GB" sz="2800"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Step 2 :</a:t>
            </a:r>
            <a:r>
              <a:rPr lang="en-GB" sz="2800" b="1" dirty="0">
                <a:effectLst/>
                <a:latin typeface="Times New Roman" panose="02020603050405020304" pitchFamily="18" charset="0"/>
                <a:cs typeface="Times New Roman" panose="02020603050405020304" pitchFamily="18" charset="0"/>
              </a:rPr>
              <a:t>Feature</a:t>
            </a:r>
            <a:r>
              <a:rPr lang="en-IN" sz="2800" b="1" dirty="0">
                <a:effectLst/>
                <a:latin typeface="Times New Roman" panose="02020603050405020304" pitchFamily="18" charset="0"/>
                <a:cs typeface="Times New Roman" panose="02020603050405020304" pitchFamily="18" charset="0"/>
              </a:rPr>
              <a:t> Selection</a:t>
            </a:r>
            <a:r>
              <a:rPr lang="en-GB" sz="2800" b="1" dirty="0">
                <a:latin typeface="Times New Roman" panose="02020603050405020304" pitchFamily="18" charset="0"/>
                <a:cs typeface="Times New Roman" panose="02020603050405020304" pitchFamily="18" charset="0"/>
              </a:rPr>
              <a:t> </a:t>
            </a:r>
            <a:endParaRPr lang="en-IN" sz="2800" b="1"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The following features are been Selected :-</a:t>
            </a:r>
          </a:p>
          <a:p>
            <a:r>
              <a:rPr lang="en-IN" sz="2800" dirty="0">
                <a:effectLst/>
                <a:latin typeface="Times New Roman" panose="02020603050405020304" pitchFamily="18" charset="0"/>
                <a:cs typeface="Times New Roman" panose="02020603050405020304" pitchFamily="18" charset="0"/>
              </a:rPr>
              <a:t>                    1.</a:t>
            </a:r>
            <a:r>
              <a:rPr lang="en-GB" sz="2800" dirty="0">
                <a:effectLst/>
                <a:latin typeface="Times New Roman" panose="02020603050405020304" pitchFamily="18" charset="0"/>
                <a:cs typeface="Times New Roman" panose="02020603050405020304" pitchFamily="18" charset="0"/>
              </a:rPr>
              <a:t>Employee ID</a:t>
            </a:r>
            <a:r>
              <a:rPr lang="en-IN" sz="2800" dirty="0">
                <a:effectLst/>
                <a:latin typeface="Times New Roman" panose="02020603050405020304" pitchFamily="18" charset="0"/>
                <a:cs typeface="Times New Roman" panose="02020603050405020304" pitchFamily="18" charset="0"/>
              </a:rPr>
              <a:t> </a:t>
            </a:r>
            <a:br>
              <a:rPr lang="en-GB"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2.</a:t>
            </a:r>
            <a:r>
              <a:rPr lang="en-GB" sz="2800" dirty="0">
                <a:effectLst/>
                <a:latin typeface="Times New Roman" panose="02020603050405020304" pitchFamily="18" charset="0"/>
                <a:cs typeface="Times New Roman" panose="02020603050405020304" pitchFamily="18" charset="0"/>
              </a:rPr>
              <a:t>Name</a:t>
            </a:r>
            <a:r>
              <a:rPr lang="en-IN" sz="2800" dirty="0">
                <a:effectLst/>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                    3.Business Unit</a:t>
            </a:r>
          </a:p>
          <a:p>
            <a:r>
              <a:rPr lang="en-IN" sz="2800" dirty="0">
                <a:latin typeface="Times New Roman" panose="02020603050405020304" pitchFamily="18" charset="0"/>
                <a:cs typeface="Times New Roman" panose="02020603050405020304" pitchFamily="18" charset="0"/>
              </a:rPr>
              <a:t>                    4.Employee Status</a:t>
            </a:r>
          </a:p>
          <a:p>
            <a:r>
              <a:rPr lang="en-IN" sz="2800" dirty="0">
                <a:latin typeface="Times New Roman" panose="02020603050405020304" pitchFamily="18" charset="0"/>
                <a:cs typeface="Times New Roman" panose="02020603050405020304" pitchFamily="18" charset="0"/>
              </a:rPr>
              <a:t>                    5.Employee Type </a:t>
            </a:r>
          </a:p>
          <a:p>
            <a:r>
              <a:rPr lang="en-IN" sz="2800" dirty="0">
                <a:effectLst/>
                <a:latin typeface="Times New Roman" panose="02020603050405020304" pitchFamily="18" charset="0"/>
                <a:cs typeface="Times New Roman" panose="02020603050405020304" pitchFamily="18" charset="0"/>
              </a:rPr>
              <a:t>                    6.Employee Classification Type</a:t>
            </a:r>
          </a:p>
          <a:p>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FCD08-A60A-5421-B85E-C3FEB552C9A5}"/>
              </a:ext>
            </a:extLst>
          </p:cNvPr>
          <p:cNvSpPr>
            <a:spLocks noGrp="1"/>
          </p:cNvSpPr>
          <p:nvPr>
            <p:ph type="title"/>
          </p:nvPr>
        </p:nvSpPr>
        <p:spPr>
          <a:xfrm>
            <a:off x="755332" y="-1780987"/>
            <a:ext cx="10681335" cy="956234"/>
          </a:xfrm>
        </p:spPr>
        <p:txBody>
          <a:bodyPr/>
          <a:lstStyle/>
          <a:p>
            <a:endParaRPr lang="en-US"/>
          </a:p>
        </p:txBody>
      </p:sp>
      <p:sp>
        <p:nvSpPr>
          <p:cNvPr id="3" name="Text Placeholder 2">
            <a:extLst>
              <a:ext uri="{FF2B5EF4-FFF2-40B4-BE49-F238E27FC236}">
                <a16:creationId xmlns:a16="http://schemas.microsoft.com/office/drawing/2014/main" id="{19511C31-5827-8D75-EC85-4DAE768537FF}"/>
              </a:ext>
            </a:extLst>
          </p:cNvPr>
          <p:cNvSpPr>
            <a:spLocks noGrp="1"/>
          </p:cNvSpPr>
          <p:nvPr>
            <p:ph type="body" idx="1"/>
          </p:nvPr>
        </p:nvSpPr>
        <p:spPr>
          <a:xfrm>
            <a:off x="609600" y="119529"/>
            <a:ext cx="10972800" cy="6463308"/>
          </a:xfrm>
        </p:spPr>
        <p:txBody>
          <a:bodyPr/>
          <a:lstStyle/>
          <a:p>
            <a:r>
              <a:rPr lang="en-IN" sz="2800" dirty="0">
                <a:latin typeface="Times New Roman" panose="02020603050405020304" pitchFamily="18" charset="0"/>
                <a:cs typeface="Times New Roman" panose="02020603050405020304" pitchFamily="18" charset="0"/>
              </a:rPr>
              <a:t>                    7</a:t>
            </a:r>
            <a:r>
              <a:rPr lang="en-IN" sz="2800" dirty="0">
                <a:effectLst/>
                <a:latin typeface="Times New Roman" panose="02020603050405020304" pitchFamily="18" charset="0"/>
                <a:cs typeface="Times New Roman" panose="02020603050405020304" pitchFamily="18" charset="0"/>
              </a:rPr>
              <a:t>.Gender code </a:t>
            </a:r>
          </a:p>
          <a:p>
            <a:r>
              <a:rPr lang="en-IN" sz="2800" dirty="0">
                <a:latin typeface="Times New Roman" panose="02020603050405020304" pitchFamily="18" charset="0"/>
                <a:cs typeface="Times New Roman" panose="02020603050405020304" pitchFamily="18" charset="0"/>
              </a:rPr>
              <a:t>                    8.Performance Score</a:t>
            </a:r>
            <a:endParaRPr lang="en-IN" sz="2800" dirty="0">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9.Current Employee Rating </a:t>
            </a:r>
            <a:br>
              <a:rPr lang="en-GB" sz="2800" dirty="0">
                <a:latin typeface="Times New Roman" panose="02020603050405020304" pitchFamily="18" charset="0"/>
                <a:cs typeface="Times New Roman" panose="02020603050405020304" pitchFamily="18" charset="0"/>
              </a:rPr>
            </a:br>
            <a:br>
              <a:rPr lang="en-GB" sz="2800"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Step 3:</a:t>
            </a:r>
            <a:r>
              <a:rPr lang="en-GB" sz="2800" b="1" dirty="0">
                <a:effectLst/>
              </a:rPr>
              <a:t>Data Cleaning </a:t>
            </a:r>
            <a:endParaRPr lang="en-IN" sz="2800" b="1" dirty="0">
              <a:effectLst/>
            </a:endParaRPr>
          </a:p>
          <a:p>
            <a:endParaRPr lang="en-IN" sz="2800" dirty="0"/>
          </a:p>
          <a:p>
            <a:r>
              <a:rPr lang="en-IN" sz="2800" dirty="0"/>
              <a:t>                Missing Data's are been Identified by conditional formatting and the Missing Values are been filtered by using Filter </a:t>
            </a:r>
          </a:p>
          <a:p>
            <a:br>
              <a:rPr lang="en-GB" sz="2800" dirty="0"/>
            </a:br>
            <a:r>
              <a:rPr lang="en-IN" sz="2800" b="1" dirty="0"/>
              <a:t>Step 4: Calculation of </a:t>
            </a:r>
            <a:r>
              <a:rPr lang="en-GB" sz="2800" b="1" dirty="0">
                <a:effectLst/>
              </a:rPr>
              <a:t>Performance </a:t>
            </a:r>
            <a:r>
              <a:rPr lang="en-IN" sz="2800" b="1" dirty="0"/>
              <a:t>Grades </a:t>
            </a:r>
          </a:p>
          <a:p>
            <a:endParaRPr lang="en-IN" sz="2800" dirty="0"/>
          </a:p>
          <a:p>
            <a:r>
              <a:rPr lang="en-IN" sz="2800" dirty="0"/>
              <a:t>                 Performance  grades have been extracted by using the Formula                    </a:t>
            </a:r>
            <a:br>
              <a:rPr lang="en-GB" dirty="0"/>
            </a:br>
            <a:r>
              <a:rPr lang="en-IN" sz="2800" dirty="0"/>
              <a:t> </a:t>
            </a:r>
            <a:r>
              <a:rPr lang="en-GB" sz="2800" dirty="0">
                <a:effectLst/>
              </a:rPr>
              <a:t>=IF(Z8&gt;=5,"A",IF(Z8&gt;=4,"B",IF(Z8&gt;=3,"C",IF(Z8&gt;=2,"D","E"))))</a:t>
            </a:r>
            <a:r>
              <a:rPr lang="en-IN" sz="2800" dirty="0">
                <a:effectLst/>
              </a:rPr>
              <a:t> </a:t>
            </a:r>
            <a:br>
              <a:rPr lang="en-GB" sz="2800" dirty="0"/>
            </a:br>
            <a:r>
              <a:rPr lang="en-IN" sz="2800" dirty="0"/>
              <a:t>The Performance Grades are allotted to the employees based upon the consideration of the “Current Employee Rating “ Column.</a:t>
            </a:r>
            <a:endParaRPr lang="en-US" dirty="0"/>
          </a:p>
        </p:txBody>
      </p:sp>
    </p:spTree>
    <p:extLst>
      <p:ext uri="{BB962C8B-B14F-4D97-AF65-F5344CB8AC3E}">
        <p14:creationId xmlns:p14="http://schemas.microsoft.com/office/powerpoint/2010/main" val="2748802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E84A3-3BF2-A057-0E7A-1B8B951EEEF6}"/>
              </a:ext>
            </a:extLst>
          </p:cNvPr>
          <p:cNvSpPr>
            <a:spLocks noGrp="1"/>
          </p:cNvSpPr>
          <p:nvPr>
            <p:ph type="title"/>
          </p:nvPr>
        </p:nvSpPr>
        <p:spPr>
          <a:xfrm>
            <a:off x="755332" y="-1374588"/>
            <a:ext cx="10681335" cy="1087717"/>
          </a:xfrm>
        </p:spPr>
        <p:txBody>
          <a:bodyPr/>
          <a:lstStyle/>
          <a:p>
            <a:endParaRPr lang="en-US"/>
          </a:p>
        </p:txBody>
      </p:sp>
      <p:sp>
        <p:nvSpPr>
          <p:cNvPr id="3" name="Text Placeholder 2">
            <a:extLst>
              <a:ext uri="{FF2B5EF4-FFF2-40B4-BE49-F238E27FC236}">
                <a16:creationId xmlns:a16="http://schemas.microsoft.com/office/drawing/2014/main" id="{7116A3F7-AF8C-F621-96FC-4850953761AD}"/>
              </a:ext>
            </a:extLst>
          </p:cNvPr>
          <p:cNvSpPr>
            <a:spLocks noGrp="1"/>
          </p:cNvSpPr>
          <p:nvPr>
            <p:ph type="body" idx="1"/>
          </p:nvPr>
        </p:nvSpPr>
        <p:spPr>
          <a:xfrm>
            <a:off x="609600" y="251012"/>
            <a:ext cx="10972800" cy="6463308"/>
          </a:xfrm>
        </p:spPr>
        <p:txBody>
          <a:bodyPr/>
          <a:lstStyle/>
          <a:p>
            <a:r>
              <a:rPr lang="en-IN" sz="2800" b="1" dirty="0">
                <a:effectLst/>
                <a:latin typeface="Times New Roman" panose="02020603050405020304" pitchFamily="18" charset="0"/>
                <a:cs typeface="Times New Roman" panose="02020603050405020304" pitchFamily="18" charset="0"/>
              </a:rPr>
              <a:t>Step 5 : </a:t>
            </a:r>
            <a:r>
              <a:rPr lang="en-GB" sz="2800" b="1" dirty="0">
                <a:effectLst/>
                <a:latin typeface="Times New Roman" panose="02020603050405020304" pitchFamily="18" charset="0"/>
                <a:cs typeface="Times New Roman" panose="02020603050405020304" pitchFamily="18" charset="0"/>
              </a:rPr>
              <a:t>Pivot Table </a:t>
            </a:r>
            <a:r>
              <a:rPr lang="en-IN" sz="2800" b="1" dirty="0">
                <a:latin typeface="Times New Roman" panose="02020603050405020304" pitchFamily="18" charset="0"/>
                <a:cs typeface="Times New Roman" panose="02020603050405020304" pitchFamily="18" charset="0"/>
              </a:rPr>
              <a:t>Creation </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Pivot Table is been created in a New sheet .</a:t>
            </a:r>
          </a:p>
          <a:p>
            <a:r>
              <a:rPr lang="en-IN" sz="2800" dirty="0">
                <a:latin typeface="Times New Roman" panose="02020603050405020304" pitchFamily="18" charset="0"/>
                <a:cs typeface="Times New Roman" panose="02020603050405020304" pitchFamily="18" charset="0"/>
              </a:rPr>
              <a:t>         All Features of the Data’s are considered for creating the Pivot Table.</a:t>
            </a:r>
            <a:br>
              <a:rPr lang="en-GB"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It is Created for Summarizing the  Collected Data’s.</a:t>
            </a:r>
          </a:p>
          <a:p>
            <a:endParaRPr lang="en-IN" sz="2800"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Step 6 : </a:t>
            </a:r>
            <a:r>
              <a:rPr lang="en-GB" sz="2800" b="1" dirty="0">
                <a:effectLst/>
                <a:latin typeface="Times New Roman" panose="02020603050405020304" pitchFamily="18" charset="0"/>
                <a:cs typeface="Times New Roman" panose="02020603050405020304" pitchFamily="18" charset="0"/>
              </a:rPr>
              <a:t>Graph </a:t>
            </a:r>
            <a:br>
              <a:rPr lang="en-GB"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Finally Graph is been made to evaluate the Performance  of the employees .</a:t>
            </a:r>
          </a:p>
          <a:p>
            <a:r>
              <a:rPr lang="en-IN" sz="2800" dirty="0">
                <a:latin typeface="Times New Roman" panose="02020603050405020304" pitchFamily="18" charset="0"/>
                <a:cs typeface="Times New Roman" panose="02020603050405020304" pitchFamily="18" charset="0"/>
              </a:rPr>
              <a:t>The Graph includes the comparison of 2 important Data’s .</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X axis - Business Unit </a:t>
            </a:r>
          </a:p>
          <a:p>
            <a:r>
              <a:rPr lang="en-IN" sz="2800" b="1" dirty="0">
                <a:latin typeface="Times New Roman" panose="02020603050405020304" pitchFamily="18" charset="0"/>
                <a:cs typeface="Times New Roman" panose="02020603050405020304" pitchFamily="18" charset="0"/>
              </a:rPr>
              <a:t>                     Y axis –Count of First Name</a:t>
            </a:r>
          </a:p>
          <a:p>
            <a:endParaRPr lang="en-IN" sz="2800" b="1"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The Scores have been evaluated as  Grades A,B,C,D and 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4676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2F041A8B-6ABC-4083-8CCA-1374CC9D3A6D}"/>
              </a:ext>
            </a:extLst>
          </p:cNvPr>
          <p:cNvGraphicFramePr>
            <a:graphicFrameLocks/>
          </p:cNvGraphicFramePr>
          <p:nvPr>
            <p:extLst>
              <p:ext uri="{D42A27DB-BD31-4B8C-83A1-F6EECF244321}">
                <p14:modId xmlns:p14="http://schemas.microsoft.com/office/powerpoint/2010/main" val="1356245091"/>
              </p:ext>
            </p:extLst>
          </p:nvPr>
        </p:nvGraphicFramePr>
        <p:xfrm>
          <a:off x="609600" y="1412877"/>
          <a:ext cx="10896218" cy="523239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90902-F17C-B9AA-F3A0-902F8280AA58}"/>
              </a:ext>
            </a:extLst>
          </p:cNvPr>
          <p:cNvSpPr>
            <a:spLocks noGrp="1"/>
          </p:cNvSpPr>
          <p:nvPr>
            <p:ph type="title"/>
          </p:nvPr>
        </p:nvSpPr>
        <p:spPr>
          <a:xfrm>
            <a:off x="874862" y="-2734274"/>
            <a:ext cx="10681335" cy="758190"/>
          </a:xfrm>
        </p:spPr>
        <p:txBody>
          <a:bodyPr/>
          <a:lstStyle/>
          <a:p>
            <a:endParaRPr lang="en-US"/>
          </a:p>
        </p:txBody>
      </p:sp>
      <p:sp>
        <p:nvSpPr>
          <p:cNvPr id="4" name="TextBox 3">
            <a:extLst>
              <a:ext uri="{FF2B5EF4-FFF2-40B4-BE49-F238E27FC236}">
                <a16:creationId xmlns:a16="http://schemas.microsoft.com/office/drawing/2014/main" id="{E35A2CD9-3DBE-39D6-B1BB-0668C7401BB5}"/>
              </a:ext>
            </a:extLst>
          </p:cNvPr>
          <p:cNvSpPr txBox="1"/>
          <p:nvPr/>
        </p:nvSpPr>
        <p:spPr>
          <a:xfrm>
            <a:off x="432602" y="228276"/>
            <a:ext cx="4217092" cy="5262979"/>
          </a:xfrm>
          <a:prstGeom prst="rect">
            <a:avLst/>
          </a:prstGeom>
          <a:noFill/>
        </p:spPr>
        <p:txBody>
          <a:bodyPr wrap="square">
            <a:spAutoFit/>
          </a:bodyPr>
          <a:lstStyle/>
          <a:p>
            <a:r>
              <a:rPr lang="en-IN" sz="2800" b="1" dirty="0">
                <a:effectLst/>
                <a:latin typeface="Times New Roman" panose="02020603050405020304" pitchFamily="18" charset="0"/>
                <a:cs typeface="Times New Roman" panose="02020603050405020304" pitchFamily="18" charset="0"/>
              </a:rPr>
              <a:t>Employee </a:t>
            </a:r>
          </a:p>
          <a:p>
            <a:r>
              <a:rPr lang="en-IN" sz="2800" b="1" dirty="0">
                <a:latin typeface="Times New Roman" panose="02020603050405020304" pitchFamily="18" charset="0"/>
                <a:cs typeface="Times New Roman" panose="02020603050405020304" pitchFamily="18" charset="0"/>
              </a:rPr>
              <a:t>     </a:t>
            </a:r>
            <a:r>
              <a:rPr lang="en-IN" sz="2800" b="1" dirty="0">
                <a:effectLst/>
                <a:latin typeface="Times New Roman" panose="02020603050405020304" pitchFamily="18" charset="0"/>
                <a:cs typeface="Times New Roman" panose="02020603050405020304" pitchFamily="18" charset="0"/>
              </a:rPr>
              <a:t>Performance Score </a:t>
            </a:r>
          </a:p>
          <a:p>
            <a:endParaRPr lang="en-IN" sz="2800" b="1" dirty="0">
              <a:latin typeface="Times New Roman" panose="02020603050405020304" pitchFamily="18" charset="0"/>
              <a:cs typeface="Times New Roman" panose="02020603050405020304" pitchFamily="18" charset="0"/>
            </a:endParaRPr>
          </a:p>
          <a:p>
            <a:r>
              <a:rPr lang="en-GB" sz="2800" b="1" dirty="0">
                <a:effectLst/>
                <a:latin typeface="Times New Roman" panose="02020603050405020304" pitchFamily="18" charset="0"/>
                <a:cs typeface="Times New Roman" panose="02020603050405020304" pitchFamily="18" charset="0"/>
              </a:rPr>
              <a:t>Score A - Super </a:t>
            </a:r>
            <a:br>
              <a:rPr lang="en-GB" sz="2800" b="1" dirty="0">
                <a:latin typeface="Times New Roman" panose="02020603050405020304" pitchFamily="18" charset="0"/>
                <a:cs typeface="Times New Roman" panose="02020603050405020304" pitchFamily="18" charset="0"/>
              </a:rPr>
            </a:br>
            <a:br>
              <a:rPr lang="en-GB" sz="2800" b="1" dirty="0">
                <a:latin typeface="Times New Roman" panose="02020603050405020304" pitchFamily="18" charset="0"/>
                <a:cs typeface="Times New Roman" panose="02020603050405020304" pitchFamily="18" charset="0"/>
              </a:rPr>
            </a:br>
            <a:r>
              <a:rPr lang="en-GB" sz="2800" b="1" dirty="0">
                <a:effectLst/>
                <a:latin typeface="Times New Roman" panose="02020603050405020304" pitchFamily="18" charset="0"/>
                <a:cs typeface="Times New Roman" panose="02020603050405020304" pitchFamily="18" charset="0"/>
              </a:rPr>
              <a:t>Score B- Very Good </a:t>
            </a:r>
            <a:br>
              <a:rPr lang="en-GB" sz="2800" b="1" dirty="0">
                <a:latin typeface="Times New Roman" panose="02020603050405020304" pitchFamily="18" charset="0"/>
                <a:cs typeface="Times New Roman" panose="02020603050405020304" pitchFamily="18" charset="0"/>
              </a:rPr>
            </a:br>
            <a:br>
              <a:rPr lang="en-GB" sz="2800" b="1" dirty="0">
                <a:latin typeface="Times New Roman" panose="02020603050405020304" pitchFamily="18" charset="0"/>
                <a:cs typeface="Times New Roman" panose="02020603050405020304" pitchFamily="18" charset="0"/>
              </a:rPr>
            </a:br>
            <a:r>
              <a:rPr lang="en-GB" sz="2800" b="1" dirty="0">
                <a:effectLst/>
                <a:latin typeface="Times New Roman" panose="02020603050405020304" pitchFamily="18" charset="0"/>
                <a:cs typeface="Times New Roman" panose="02020603050405020304" pitchFamily="18" charset="0"/>
              </a:rPr>
              <a:t>Score C -Good </a:t>
            </a:r>
            <a:br>
              <a:rPr lang="en-GB" sz="2800" b="1" dirty="0">
                <a:latin typeface="Times New Roman" panose="02020603050405020304" pitchFamily="18" charset="0"/>
                <a:cs typeface="Times New Roman" panose="02020603050405020304" pitchFamily="18" charset="0"/>
              </a:rPr>
            </a:br>
            <a:br>
              <a:rPr lang="en-GB" sz="2800" b="1" dirty="0">
                <a:latin typeface="Times New Roman" panose="02020603050405020304" pitchFamily="18" charset="0"/>
                <a:cs typeface="Times New Roman" panose="02020603050405020304" pitchFamily="18" charset="0"/>
              </a:rPr>
            </a:br>
            <a:r>
              <a:rPr lang="en-GB" sz="2800" b="1" dirty="0">
                <a:effectLst/>
                <a:latin typeface="Times New Roman" panose="02020603050405020304" pitchFamily="18" charset="0"/>
                <a:cs typeface="Times New Roman" panose="02020603050405020304" pitchFamily="18" charset="0"/>
              </a:rPr>
              <a:t>Score D - Poor </a:t>
            </a:r>
            <a:br>
              <a:rPr lang="en-GB" sz="2800" b="1" dirty="0">
                <a:latin typeface="Times New Roman" panose="02020603050405020304" pitchFamily="18" charset="0"/>
                <a:cs typeface="Times New Roman" panose="02020603050405020304" pitchFamily="18" charset="0"/>
              </a:rPr>
            </a:br>
            <a:br>
              <a:rPr lang="en-GB" sz="2800" b="1" dirty="0">
                <a:latin typeface="Times New Roman" panose="02020603050405020304" pitchFamily="18" charset="0"/>
                <a:cs typeface="Times New Roman" panose="02020603050405020304" pitchFamily="18" charset="0"/>
              </a:rPr>
            </a:br>
            <a:r>
              <a:rPr lang="en-GB" sz="2800" b="1" dirty="0">
                <a:effectLst/>
                <a:latin typeface="Times New Roman" panose="02020603050405020304" pitchFamily="18" charset="0"/>
                <a:cs typeface="Times New Roman" panose="02020603050405020304" pitchFamily="18" charset="0"/>
              </a:rPr>
              <a:t>Score E - Bad </a:t>
            </a:r>
            <a:endParaRPr lang="en-US"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1AB0218-0BC8-A97F-4436-BD9D27D2F5AA}"/>
              </a:ext>
            </a:extLst>
          </p:cNvPr>
          <p:cNvSpPr txBox="1"/>
          <p:nvPr/>
        </p:nvSpPr>
        <p:spPr>
          <a:xfrm>
            <a:off x="4491319" y="286547"/>
            <a:ext cx="6768351" cy="5693866"/>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The implementation of the Employee Performance Scoreboard has provided a comprehensive view of employee performance </a:t>
            </a:r>
            <a:r>
              <a:rPr lang="en-IN" sz="2800" dirty="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a:t>
            </a:r>
            <a:r>
              <a:rPr lang="en-GB" sz="2800" dirty="0"/>
              <a:t>The tool successfully highlighted top performers, identified areas needing </a:t>
            </a:r>
            <a:r>
              <a:rPr lang="en-IN" sz="2800" dirty="0"/>
              <a:t>improvement.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a:t>
            </a:r>
            <a:r>
              <a:rPr lang="en-GB" sz="2800" dirty="0"/>
              <a:t>The scoreboard showcased a clear distribution of performance levels, with visualizations that made it easy to distinguish between high, average, and low performers.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4729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12247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A8811A4-B77B-6AB8-5F91-008BB833907B}"/>
              </a:ext>
            </a:extLst>
          </p:cNvPr>
          <p:cNvSpPr txBox="1"/>
          <p:nvPr/>
        </p:nvSpPr>
        <p:spPr>
          <a:xfrm>
            <a:off x="284684" y="880669"/>
            <a:ext cx="11622629" cy="6555641"/>
          </a:xfrm>
          <a:prstGeom prst="rect">
            <a:avLst/>
          </a:prstGeom>
          <a:noFill/>
        </p:spPr>
        <p:txBody>
          <a:bodyPr wrap="square">
            <a:spAutoFit/>
          </a:bodyPr>
          <a:lstStyle/>
          <a:p>
            <a:r>
              <a:rPr lang="en-GB" sz="2800" b="1" dirty="0">
                <a:latin typeface="Times New Roman" panose="02020603050405020304" pitchFamily="18" charset="0"/>
                <a:cs typeface="Times New Roman" panose="02020603050405020304" pitchFamily="18" charset="0"/>
              </a:rPr>
              <a:t>Recap of the Journey:- </a:t>
            </a:r>
            <a:endParaRPr lang="en-IN"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Throughout this project, </a:t>
            </a:r>
            <a:r>
              <a:rPr lang="en-IN" sz="2800">
                <a:latin typeface="Times New Roman" panose="02020603050405020304" pitchFamily="18" charset="0"/>
                <a:cs typeface="Times New Roman" panose="02020603050405020304" pitchFamily="18" charset="0"/>
              </a:rPr>
              <a:t>I </a:t>
            </a:r>
            <a:r>
              <a:rPr lang="en-GB" sz="2800">
                <a:latin typeface="Times New Roman" panose="02020603050405020304" pitchFamily="18" charset="0"/>
                <a:cs typeface="Times New Roman" panose="02020603050405020304" pitchFamily="18" charset="0"/>
              </a:rPr>
              <a:t>addressed </a:t>
            </a:r>
            <a:r>
              <a:rPr lang="en-GB" sz="2800" dirty="0">
                <a:latin typeface="Times New Roman" panose="02020603050405020304" pitchFamily="18" charset="0"/>
                <a:cs typeface="Times New Roman" panose="02020603050405020304" pitchFamily="18" charset="0"/>
              </a:rPr>
              <a:t>the challenge of tracking and evaluating employee performance with greater accuracy and efficiency. Our Excel-based solution provides a user-friendly and highly customizable platform that meets the needs of HR managers, team leaders, and employees alike. </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Key Achievements: - </a:t>
            </a:r>
            <a:endParaRPr lang="en-IN"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The Employee Performance Scoreboard not only automates performance tracking but also delivers insightful visualizations that empower informed decision-making. By simplifying data analysis, the tool has enhanced transparency and accountability within the organization. </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BDD9F-185A-69CC-EA79-B8FD441C63CA}"/>
              </a:ext>
            </a:extLst>
          </p:cNvPr>
          <p:cNvSpPr>
            <a:spLocks noGrp="1"/>
          </p:cNvSpPr>
          <p:nvPr>
            <p:ph type="title"/>
          </p:nvPr>
        </p:nvSpPr>
        <p:spPr>
          <a:xfrm>
            <a:off x="1137826" y="-893521"/>
            <a:ext cx="10681335" cy="758190"/>
          </a:xfrm>
        </p:spPr>
        <p:txBody>
          <a:bodyPr/>
          <a:lstStyle/>
          <a:p>
            <a:endParaRPr lang="en-US"/>
          </a:p>
        </p:txBody>
      </p:sp>
      <p:sp>
        <p:nvSpPr>
          <p:cNvPr id="4" name="TextBox 3">
            <a:extLst>
              <a:ext uri="{FF2B5EF4-FFF2-40B4-BE49-F238E27FC236}">
                <a16:creationId xmlns:a16="http://schemas.microsoft.com/office/drawing/2014/main" id="{96930396-7802-F1B4-3889-E353BDF8B5B9}"/>
              </a:ext>
            </a:extLst>
          </p:cNvPr>
          <p:cNvSpPr txBox="1"/>
          <p:nvPr/>
        </p:nvSpPr>
        <p:spPr>
          <a:xfrm>
            <a:off x="347782" y="302359"/>
            <a:ext cx="11185657" cy="6555641"/>
          </a:xfrm>
          <a:prstGeom prst="rect">
            <a:avLst/>
          </a:prstGeom>
          <a:noFill/>
        </p:spPr>
        <p:txBody>
          <a:bodyPr wrap="square">
            <a:spAutoFit/>
          </a:bodyPr>
          <a:lstStyle/>
          <a:p>
            <a:r>
              <a:rPr lang="en-GB" sz="2800" b="1" dirty="0">
                <a:latin typeface="Times New Roman" panose="02020603050405020304" pitchFamily="18" charset="0"/>
                <a:cs typeface="Times New Roman" panose="02020603050405020304" pitchFamily="18" charset="0"/>
              </a:rPr>
              <a:t>Impact and Benefits: - </a:t>
            </a:r>
            <a:endParaRPr lang="en-IN"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Early results have shown significant improvements in performance management processes, with managers</a:t>
            </a:r>
            <a:r>
              <a:rPr lang="en-IN" sz="28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able to quickly identify trends and make timely interventions. Employees also gain clearer insights into their performance, fostering a culture of continuous improvement.</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r>
              <a:rPr lang="en-GB" sz="2800" b="1" dirty="0"/>
              <a:t>Final Thoughts:</a:t>
            </a:r>
            <a:r>
              <a:rPr lang="en-GB" sz="2800" dirty="0"/>
              <a:t>- </a:t>
            </a:r>
            <a:endParaRPr lang="en-IN" sz="2800" dirty="0"/>
          </a:p>
          <a:p>
            <a:endParaRPr lang="en-IN" sz="2800" dirty="0"/>
          </a:p>
          <a:p>
            <a:r>
              <a:rPr lang="en-GB" sz="2800" dirty="0"/>
              <a:t>The Employee Performance Scoreboard represents a significant step towards smarter performance management. We are confident that with continued use and development, it will play a key role in driving productivity, engagement, and overall organizational success.</a:t>
            </a:r>
          </a:p>
          <a:p>
            <a:endParaRPr lang="en-GB" sz="2800" dirty="0"/>
          </a:p>
          <a:p>
            <a:r>
              <a:rPr lang="en-IN" sz="2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66669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C30D9-90FF-F778-A713-B60C99D98BF6}"/>
              </a:ext>
            </a:extLst>
          </p:cNvPr>
          <p:cNvSpPr>
            <a:spLocks noGrp="1"/>
          </p:cNvSpPr>
          <p:nvPr>
            <p:ph type="title"/>
          </p:nvPr>
        </p:nvSpPr>
        <p:spPr>
          <a:xfrm>
            <a:off x="1699614" y="2417444"/>
            <a:ext cx="10681335" cy="1477328"/>
          </a:xfrm>
        </p:spPr>
        <p:txBody>
          <a:bodyPr/>
          <a:lstStyle/>
          <a:p>
            <a:r>
              <a:rPr lang="en-IN" sz="9600" dirty="0">
                <a:latin typeface="Amasis MT Pro Black" panose="02000000000000000000" pitchFamily="2" charset="0"/>
                <a:ea typeface="Amasis MT Pro Black" panose="02000000000000000000" pitchFamily="2" charset="0"/>
              </a:rPr>
              <a:t>THANK YOU</a:t>
            </a:r>
            <a:endParaRPr lang="en-US" sz="9600" dirty="0">
              <a:latin typeface="Amasis MT Pro Black" panose="02000000000000000000" pitchFamily="2" charset="0"/>
              <a:ea typeface="Amasis MT Pro Black" panose="02000000000000000000" pitchFamily="2" charset="0"/>
            </a:endParaRPr>
          </a:p>
        </p:txBody>
      </p:sp>
    </p:spTree>
    <p:extLst>
      <p:ext uri="{BB962C8B-B14F-4D97-AF65-F5344CB8AC3E}">
        <p14:creationId xmlns:p14="http://schemas.microsoft.com/office/powerpoint/2010/main" val="3946156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t>
            </a:r>
            <a:r>
              <a:rPr lang="en-IN" sz="4400" b="1" dirty="0">
                <a:solidFill>
                  <a:srgbClr val="0F0F0F"/>
                </a:solidFill>
                <a:latin typeface="Times New Roman" panose="02020603050405020304" pitchFamily="18" charset="0"/>
                <a:cs typeface="Times New Roman" panose="02020603050405020304" pitchFamily="18" charset="0"/>
              </a:rPr>
              <a:t>Scoreboard in </a:t>
            </a:r>
            <a:r>
              <a:rPr lang="en-US" sz="4400" b="1" dirty="0">
                <a:solidFill>
                  <a:srgbClr val="0F0F0F"/>
                </a:solidFill>
                <a:latin typeface="Times New Roman" panose="02020603050405020304" pitchFamily="18" charset="0"/>
                <a:cs typeface="Times New Roman" panose="02020603050405020304" pitchFamily="18" charset="0"/>
              </a:rPr>
              <a:t>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292885"/>
            <a:ext cx="7576503" cy="5841343"/>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2800" spc="10" dirty="0">
                <a:latin typeface="Times New Roman" panose="02020603050405020304" pitchFamily="18" charset="0"/>
                <a:cs typeface="Times New Roman" panose="02020603050405020304" pitchFamily="18" charset="0"/>
              </a:rPr>
            </a:br>
            <a:r>
              <a:rPr lang="en-IN" sz="2800" spc="10" dirty="0">
                <a:latin typeface="Times New Roman" panose="02020603050405020304" pitchFamily="18" charset="0"/>
                <a:cs typeface="Times New Roman" panose="02020603050405020304" pitchFamily="18" charset="0"/>
              </a:rPr>
              <a:t>●</a:t>
            </a:r>
            <a:r>
              <a:rPr lang="en-GB" sz="2800" b="0" dirty="0">
                <a:latin typeface="Times New Roman" panose="02020603050405020304" pitchFamily="18" charset="0"/>
                <a:cs typeface="Times New Roman" panose="02020603050405020304" pitchFamily="18" charset="0"/>
              </a:rPr>
              <a:t>Current employee performance tracking methods are inconsistent and subjective</a:t>
            </a:r>
            <a:r>
              <a:rPr lang="en-IN" sz="2800" b="0" dirty="0">
                <a:latin typeface="Times New Roman" panose="02020603050405020304" pitchFamily="18" charset="0"/>
                <a:cs typeface="Times New Roman" panose="02020603050405020304" pitchFamily="18" charset="0"/>
              </a:rPr>
              <a:t>.</a:t>
            </a:r>
            <a:br>
              <a:rPr lang="en-IN" sz="2800" b="0" dirty="0">
                <a:latin typeface="Times New Roman" panose="02020603050405020304" pitchFamily="18" charset="0"/>
                <a:cs typeface="Times New Roman" panose="02020603050405020304" pitchFamily="18" charset="0"/>
              </a:rPr>
            </a:br>
            <a:br>
              <a:rPr lang="en-IN" sz="2800" b="0" dirty="0">
                <a:latin typeface="Times New Roman" panose="02020603050405020304" pitchFamily="18" charset="0"/>
                <a:cs typeface="Times New Roman" panose="02020603050405020304" pitchFamily="18" charset="0"/>
              </a:rPr>
            </a:br>
            <a:r>
              <a:rPr lang="en-IN" sz="2800" b="0" dirty="0">
                <a:latin typeface="Times New Roman" panose="02020603050405020304" pitchFamily="18" charset="0"/>
                <a:cs typeface="Times New Roman" panose="02020603050405020304" pitchFamily="18" charset="0"/>
              </a:rPr>
              <a:t>●</a:t>
            </a:r>
            <a:r>
              <a:rPr lang="en-GB" sz="2800" b="0" dirty="0">
                <a:latin typeface="Times New Roman" panose="02020603050405020304" pitchFamily="18" charset="0"/>
                <a:cs typeface="Times New Roman" panose="02020603050405020304" pitchFamily="18" charset="0"/>
              </a:rPr>
              <a:t>Managers lack a clear, objective, and quantitative method to evaluate performance.</a:t>
            </a:r>
            <a:br>
              <a:rPr lang="en-IN" sz="2800" b="0" dirty="0">
                <a:latin typeface="Times New Roman" panose="02020603050405020304" pitchFamily="18" charset="0"/>
                <a:cs typeface="Times New Roman" panose="02020603050405020304" pitchFamily="18" charset="0"/>
              </a:rPr>
            </a:br>
            <a:br>
              <a:rPr lang="en-IN" sz="2800" b="0" dirty="0">
                <a:latin typeface="Times New Roman" panose="02020603050405020304" pitchFamily="18" charset="0"/>
                <a:cs typeface="Times New Roman" panose="02020603050405020304" pitchFamily="18" charset="0"/>
              </a:rPr>
            </a:br>
            <a:r>
              <a:rPr lang="en-IN" sz="2800" b="0" dirty="0">
                <a:latin typeface="Times New Roman" panose="02020603050405020304" pitchFamily="18" charset="0"/>
                <a:cs typeface="Times New Roman" panose="02020603050405020304" pitchFamily="18" charset="0"/>
              </a:rPr>
              <a:t>●</a:t>
            </a:r>
            <a:r>
              <a:rPr lang="en-GB" sz="2800" b="0" dirty="0">
                <a:latin typeface="Times New Roman" panose="02020603050405020304" pitchFamily="18" charset="0"/>
                <a:cs typeface="Times New Roman" panose="02020603050405020304" pitchFamily="18" charset="0"/>
              </a:rPr>
              <a:t>Inefficiencies in identifying top performers and areas for improvement.</a:t>
            </a:r>
            <a:br>
              <a:rPr lang="en-IN" sz="2800" b="0" dirty="0">
                <a:latin typeface="Times New Roman" panose="02020603050405020304" pitchFamily="18" charset="0"/>
                <a:cs typeface="Times New Roman" panose="02020603050405020304" pitchFamily="18" charset="0"/>
              </a:rPr>
            </a:br>
            <a:br>
              <a:rPr lang="en-IN" sz="2800" b="0" dirty="0">
                <a:latin typeface="Times New Roman" panose="02020603050405020304" pitchFamily="18" charset="0"/>
                <a:cs typeface="Times New Roman" panose="02020603050405020304" pitchFamily="18" charset="0"/>
              </a:rPr>
            </a:br>
            <a:r>
              <a:rPr lang="en-IN" sz="2800" b="0" dirty="0">
                <a:latin typeface="Times New Roman" panose="02020603050405020304" pitchFamily="18" charset="0"/>
                <a:cs typeface="Times New Roman" panose="02020603050405020304" pitchFamily="18" charset="0"/>
              </a:rPr>
              <a:t>●</a:t>
            </a:r>
            <a:r>
              <a:rPr lang="en-GB" sz="2800" b="0" dirty="0">
                <a:latin typeface="Times New Roman" panose="02020603050405020304" pitchFamily="18" charset="0"/>
                <a:cs typeface="Times New Roman" panose="02020603050405020304" pitchFamily="18" charset="0"/>
              </a:rPr>
              <a:t>The need for a standardized, data-driven approach to assess and monitor employee performance.</a:t>
            </a:r>
            <a:endParaRPr sz="2800" b="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005918" cy="3970318"/>
          </a:xfrm>
          <a:prstGeom prst="rect">
            <a:avLst/>
          </a:prstGeom>
          <a:noFill/>
        </p:spPr>
        <p:txBody>
          <a:bodyPr wrap="square" rtlCol="0">
            <a:spAutoFit/>
          </a:bodyPr>
          <a:lstStyle/>
          <a:p>
            <a:pPr algn="l">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 Development of an Employee Performance Scoreboard using Excel</a:t>
            </a:r>
            <a:r>
              <a:rPr lang="en-IN" sz="2800" dirty="0">
                <a:latin typeface="Times New Roman" panose="02020603050405020304" pitchFamily="18" charset="0"/>
                <a:cs typeface="Times New Roman" panose="02020603050405020304" pitchFamily="18" charset="0"/>
              </a:rPr>
              <a:t> as </a:t>
            </a:r>
            <a:r>
              <a:rPr lang="en-IN" sz="2800">
                <a:latin typeface="Times New Roman" panose="02020603050405020304" pitchFamily="18" charset="0"/>
                <a:cs typeface="Times New Roman" panose="02020603050405020304" pitchFamily="18" charset="0"/>
              </a:rPr>
              <a:t>Grades from A to E.</a:t>
            </a:r>
            <a:endParaRPr lang="en-IN" sz="280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The scoreboard will consolidate data and provide real-time insights into employee performance.</a:t>
            </a:r>
            <a:endParaRPr lang="en-IN" sz="2800" dirty="0">
              <a:latin typeface="Times New Roman" panose="02020603050405020304" pitchFamily="18" charset="0"/>
              <a:cs typeface="Times New Roman" panose="02020603050405020304" pitchFamily="18" charset="0"/>
            </a:endParaRPr>
          </a:p>
          <a:p>
            <a:pPr algn="l"/>
            <a:endParaRPr lang="en-IN" sz="28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a:t>
            </a:r>
            <a:r>
              <a:rPr lang="en-GB" sz="2800" dirty="0"/>
              <a:t>The aim is to create a tool that is easy to use, maintain, and customize.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20158" y="78460"/>
            <a:ext cx="9675701" cy="5741315"/>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GB" sz="2800" dirty="0">
                <a:latin typeface="Times New Roman" panose="02020603050405020304" pitchFamily="18" charset="0"/>
                <a:cs typeface="Times New Roman" panose="02020603050405020304" pitchFamily="18" charset="0"/>
              </a:rPr>
              <a:t>Managers: </a:t>
            </a:r>
            <a:r>
              <a:rPr lang="en-GB" sz="2800" b="0" dirty="0">
                <a:latin typeface="Times New Roman" panose="02020603050405020304" pitchFamily="18" charset="0"/>
                <a:cs typeface="Times New Roman" panose="02020603050405020304" pitchFamily="18" charset="0"/>
              </a:rPr>
              <a:t>To track and compare employee performance effectively.</a:t>
            </a:r>
            <a:br>
              <a:rPr lang="en-IN" sz="2800" b="0" dirty="0">
                <a:latin typeface="Times New Roman" panose="02020603050405020304" pitchFamily="18" charset="0"/>
                <a:cs typeface="Times New Roman" panose="02020603050405020304" pitchFamily="18" charset="0"/>
              </a:rPr>
            </a:br>
            <a:br>
              <a:rPr lang="en-IN" sz="2800" b="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HR Departments: </a:t>
            </a:r>
            <a:r>
              <a:rPr lang="en-GB" sz="2800" b="0" dirty="0">
                <a:latin typeface="Times New Roman" panose="02020603050405020304" pitchFamily="18" charset="0"/>
                <a:cs typeface="Times New Roman" panose="02020603050405020304" pitchFamily="18" charset="0"/>
              </a:rPr>
              <a:t>For performance reviews and talent management.</a:t>
            </a:r>
            <a:br>
              <a:rPr lang="en-IN" sz="2800" b="0" dirty="0">
                <a:latin typeface="Times New Roman" panose="02020603050405020304" pitchFamily="18" charset="0"/>
                <a:cs typeface="Times New Roman" panose="02020603050405020304" pitchFamily="18" charset="0"/>
              </a:rPr>
            </a:br>
            <a:br>
              <a:rPr lang="en-IN" sz="2800" b="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Employees:</a:t>
            </a:r>
            <a:r>
              <a:rPr lang="en-GB" sz="2800" b="0" dirty="0">
                <a:latin typeface="Times New Roman" panose="02020603050405020304" pitchFamily="18" charset="0"/>
                <a:cs typeface="Times New Roman" panose="02020603050405020304" pitchFamily="18" charset="0"/>
              </a:rPr>
              <a:t> To gain insights into their own performance and areas for growth.</a:t>
            </a:r>
            <a:br>
              <a:rPr lang="en-IN" sz="2800" b="0" dirty="0">
                <a:latin typeface="Times New Roman" panose="02020603050405020304" pitchFamily="18" charset="0"/>
                <a:cs typeface="Times New Roman" panose="02020603050405020304" pitchFamily="18" charset="0"/>
              </a:rPr>
            </a:br>
            <a:br>
              <a:rPr lang="en-IN" sz="2800" b="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Executives: </a:t>
            </a:r>
            <a:r>
              <a:rPr lang="en-GB" sz="2800" b="0" dirty="0">
                <a:latin typeface="Times New Roman" panose="02020603050405020304" pitchFamily="18" charset="0"/>
                <a:cs typeface="Times New Roman" panose="02020603050405020304" pitchFamily="18" charset="0"/>
              </a:rPr>
              <a:t>To align workforce performance with organizational goals.</a:t>
            </a:r>
            <a:endParaRPr sz="2800" b="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695574" y="0"/>
            <a:ext cx="9763125" cy="684610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2800" dirty="0" err="1">
                <a:latin typeface="Times New Roman" panose="02020603050405020304" pitchFamily="18" charset="0"/>
                <a:cs typeface="Times New Roman" panose="02020603050405020304" pitchFamily="18" charset="0"/>
              </a:rPr>
              <a:t>i</a:t>
            </a:r>
            <a:r>
              <a:rPr lang="en-IN" sz="2800" dirty="0">
                <a:latin typeface="Times New Roman" panose="02020603050405020304" pitchFamily="18" charset="0"/>
                <a:cs typeface="Times New Roman" panose="02020603050405020304" pitchFamily="18" charset="0"/>
              </a:rPr>
              <a:t>) </a:t>
            </a:r>
            <a:r>
              <a:rPr lang="en-GB" sz="2800" dirty="0">
                <a:effectLst/>
                <a:latin typeface="Times New Roman" panose="02020603050405020304" pitchFamily="18" charset="0"/>
                <a:cs typeface="Times New Roman" panose="02020603050405020304" pitchFamily="18" charset="0"/>
              </a:rPr>
              <a:t>Conditional Formatting </a:t>
            </a:r>
            <a:br>
              <a:rPr lang="en-IN" sz="2800" dirty="0">
                <a:effectLst/>
                <a:latin typeface="Times New Roman" panose="02020603050405020304" pitchFamily="18" charset="0"/>
                <a:cs typeface="Times New Roman" panose="02020603050405020304" pitchFamily="18" charset="0"/>
              </a:rPr>
            </a:br>
            <a:br>
              <a:rPr lang="en-IN" sz="2800" b="0" dirty="0">
                <a:effectLst/>
                <a:latin typeface="Times New Roman" panose="02020603050405020304" pitchFamily="18" charset="0"/>
                <a:cs typeface="Times New Roman" panose="02020603050405020304" pitchFamily="18" charset="0"/>
              </a:rPr>
            </a:br>
            <a:r>
              <a:rPr lang="en-IN" sz="2800" b="0" dirty="0">
                <a:effectLst/>
                <a:latin typeface="Times New Roman" panose="02020603050405020304" pitchFamily="18" charset="0"/>
                <a:cs typeface="Times New Roman" panose="02020603050405020304" pitchFamily="18" charset="0"/>
              </a:rPr>
              <a:t>     Conditional Formatting is been used to highlight missing values.</a:t>
            </a:r>
            <a:br>
              <a:rPr lang="en-GB" sz="2800" b="0" dirty="0">
                <a:latin typeface="Times New Roman" panose="02020603050405020304" pitchFamily="18" charset="0"/>
                <a:cs typeface="Times New Roman" panose="02020603050405020304" pitchFamily="18" charset="0"/>
              </a:rPr>
            </a:br>
            <a:br>
              <a:rPr lang="en-GB"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ii)</a:t>
            </a:r>
            <a:r>
              <a:rPr lang="en-GB" sz="2800" dirty="0">
                <a:effectLst/>
                <a:latin typeface="Times New Roman" panose="02020603050405020304" pitchFamily="18" charset="0"/>
                <a:cs typeface="Times New Roman" panose="02020603050405020304" pitchFamily="18" charset="0"/>
              </a:rPr>
              <a:t>Filtering </a:t>
            </a:r>
            <a:br>
              <a:rPr lang="en-GB" sz="2800" dirty="0">
                <a:latin typeface="Times New Roman" panose="02020603050405020304" pitchFamily="18" charset="0"/>
                <a:cs typeface="Times New Roman" panose="02020603050405020304" pitchFamily="18" charset="0"/>
              </a:rPr>
            </a:br>
            <a:r>
              <a:rPr lang="en-GB" sz="2800" dirty="0">
                <a:effectLst/>
                <a:latin typeface="Times New Roman" panose="02020603050405020304" pitchFamily="18" charset="0"/>
                <a:cs typeface="Times New Roman" panose="02020603050405020304" pitchFamily="18" charset="0"/>
              </a:rPr>
              <a:t>    </a:t>
            </a:r>
            <a:br>
              <a:rPr lang="en-GB" sz="2800" dirty="0">
                <a:latin typeface="Times New Roman" panose="02020603050405020304" pitchFamily="18" charset="0"/>
                <a:cs typeface="Times New Roman" panose="02020603050405020304" pitchFamily="18" charset="0"/>
              </a:rPr>
            </a:br>
            <a:r>
              <a:rPr lang="en-GB" sz="2800" b="0" dirty="0">
                <a:effectLst/>
                <a:latin typeface="Times New Roman" panose="02020603050405020304" pitchFamily="18" charset="0"/>
                <a:cs typeface="Times New Roman" panose="02020603050405020304" pitchFamily="18" charset="0"/>
              </a:rPr>
              <a:t>  </a:t>
            </a:r>
            <a:r>
              <a:rPr lang="en-IN" sz="2800" b="0" dirty="0">
                <a:effectLst/>
                <a:latin typeface="Times New Roman" panose="02020603050405020304" pitchFamily="18" charset="0"/>
                <a:cs typeface="Times New Roman" panose="02020603050405020304" pitchFamily="18" charset="0"/>
              </a:rPr>
              <a:t>Filtering is used to </a:t>
            </a:r>
            <a:r>
              <a:rPr lang="en-GB" sz="2800" b="0" dirty="0">
                <a:effectLst/>
                <a:latin typeface="Times New Roman" panose="02020603050405020304" pitchFamily="18" charset="0"/>
                <a:cs typeface="Times New Roman" panose="02020603050405020304" pitchFamily="18" charset="0"/>
              </a:rPr>
              <a:t>remove missing values.</a:t>
            </a:r>
            <a:r>
              <a:rPr lang="en-GB" sz="2800" b="0" dirty="0">
                <a:latin typeface="Times New Roman" panose="02020603050405020304" pitchFamily="18" charset="0"/>
                <a:cs typeface="Times New Roman" panose="02020603050405020304" pitchFamily="18" charset="0"/>
              </a:rPr>
              <a:t> </a:t>
            </a:r>
            <a:br>
              <a:rPr lang="en-GB" sz="2800" dirty="0">
                <a:latin typeface="Times New Roman" panose="02020603050405020304" pitchFamily="18" charset="0"/>
                <a:cs typeface="Times New Roman" panose="02020603050405020304" pitchFamily="18" charset="0"/>
              </a:rPr>
            </a:br>
            <a:br>
              <a:rPr lang="en-GB"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iii)</a:t>
            </a:r>
            <a:r>
              <a:rPr lang="en-GB" sz="2800" dirty="0">
                <a:effectLst/>
                <a:latin typeface="Times New Roman" panose="02020603050405020304" pitchFamily="18" charset="0"/>
                <a:cs typeface="Times New Roman" panose="02020603050405020304" pitchFamily="18" charset="0"/>
              </a:rPr>
              <a:t>Formula </a:t>
            </a:r>
            <a:br>
              <a:rPr lang="en-GB" sz="2800" dirty="0">
                <a:latin typeface="Times New Roman" panose="02020603050405020304" pitchFamily="18" charset="0"/>
                <a:cs typeface="Times New Roman" panose="02020603050405020304" pitchFamily="18" charset="0"/>
              </a:rPr>
            </a:br>
            <a:br>
              <a:rPr lang="en-GB" sz="2800" dirty="0">
                <a:latin typeface="Times New Roman" panose="02020603050405020304" pitchFamily="18" charset="0"/>
                <a:cs typeface="Times New Roman" panose="02020603050405020304" pitchFamily="18" charset="0"/>
              </a:rPr>
            </a:br>
            <a:r>
              <a:rPr lang="en-IN" sz="2800" b="0" dirty="0">
                <a:latin typeface="Times New Roman" panose="02020603050405020304" pitchFamily="18" charset="0"/>
                <a:cs typeface="Times New Roman" panose="02020603050405020304" pitchFamily="18" charset="0"/>
              </a:rPr>
              <a:t>Formula is been used  t</a:t>
            </a:r>
            <a:r>
              <a:rPr lang="en-GB" sz="2800" b="0" dirty="0">
                <a:effectLst/>
                <a:latin typeface="Times New Roman" panose="02020603050405020304" pitchFamily="18" charset="0"/>
                <a:cs typeface="Times New Roman" panose="02020603050405020304" pitchFamily="18" charset="0"/>
              </a:rPr>
              <a:t>o calculate Employee Performance</a:t>
            </a:r>
            <a:br>
              <a:rPr lang="en-IN" sz="2800" b="0" dirty="0">
                <a:effectLst/>
                <a:latin typeface="Times New Roman" panose="02020603050405020304" pitchFamily="18" charset="0"/>
                <a:cs typeface="Times New Roman" panose="02020603050405020304" pitchFamily="18" charset="0"/>
              </a:rPr>
            </a:br>
            <a:r>
              <a:rPr lang="en-IN" sz="2800" b="0" dirty="0">
                <a:effectLst/>
                <a:latin typeface="Times New Roman" panose="02020603050405020304" pitchFamily="18" charset="0"/>
                <a:cs typeface="Times New Roman" panose="02020603050405020304" pitchFamily="18" charset="0"/>
              </a:rPr>
              <a:t> Score</a:t>
            </a:r>
            <a:r>
              <a:rPr lang="en-GB" sz="2800" b="0" dirty="0">
                <a:effectLst/>
                <a:latin typeface="Times New Roman" panose="02020603050405020304" pitchFamily="18" charset="0"/>
                <a:cs typeface="Times New Roman" panose="02020603050405020304" pitchFamily="18" charset="0"/>
              </a:rPr>
              <a:t>.</a:t>
            </a:r>
            <a:r>
              <a:rPr lang="en-GB" sz="2800" b="0" dirty="0">
                <a:latin typeface="Times New Roman" panose="02020603050405020304" pitchFamily="18" charset="0"/>
                <a:cs typeface="Times New Roman" panose="02020603050405020304" pitchFamily="18" charset="0"/>
              </a:rPr>
              <a:t> </a:t>
            </a:r>
            <a:br>
              <a:rPr lang="en-GB" sz="2800" b="0" dirty="0">
                <a:latin typeface="Times New Roman" panose="02020603050405020304" pitchFamily="18" charset="0"/>
                <a:cs typeface="Times New Roman" panose="02020603050405020304" pitchFamily="18" charset="0"/>
              </a:rPr>
            </a:br>
            <a:endParaRPr sz="2800" b="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078DB-F901-42AB-536A-F2208CE5F16E}"/>
              </a:ext>
            </a:extLst>
          </p:cNvPr>
          <p:cNvSpPr>
            <a:spLocks noGrp="1"/>
          </p:cNvSpPr>
          <p:nvPr>
            <p:ph type="title"/>
          </p:nvPr>
        </p:nvSpPr>
        <p:spPr>
          <a:xfrm>
            <a:off x="755332" y="-1075764"/>
            <a:ext cx="10681335" cy="753036"/>
          </a:xfrm>
        </p:spPr>
        <p:txBody>
          <a:bodyPr/>
          <a:lstStyle/>
          <a:p>
            <a:endParaRPr lang="en-US" dirty="0"/>
          </a:p>
        </p:txBody>
      </p:sp>
      <p:sp>
        <p:nvSpPr>
          <p:cNvPr id="4" name="TextBox 3">
            <a:extLst>
              <a:ext uri="{FF2B5EF4-FFF2-40B4-BE49-F238E27FC236}">
                <a16:creationId xmlns:a16="http://schemas.microsoft.com/office/drawing/2014/main" id="{F8065CDF-77F7-ACC1-8014-F8CAB77D068D}"/>
              </a:ext>
            </a:extLst>
          </p:cNvPr>
          <p:cNvSpPr txBox="1"/>
          <p:nvPr/>
        </p:nvSpPr>
        <p:spPr>
          <a:xfrm>
            <a:off x="755332" y="405696"/>
            <a:ext cx="10681334" cy="3970318"/>
          </a:xfrm>
          <a:prstGeom prst="rect">
            <a:avLst/>
          </a:prstGeom>
          <a:noFill/>
        </p:spPr>
        <p:txBody>
          <a:bodyPr wrap="square">
            <a:spAutoFit/>
          </a:bodyPr>
          <a:lstStyle/>
          <a:p>
            <a:br>
              <a:rPr lang="en-GB"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iv)</a:t>
            </a:r>
            <a:r>
              <a:rPr lang="en-GB" sz="2800" b="1" dirty="0">
                <a:effectLst/>
                <a:latin typeface="Times New Roman" panose="02020603050405020304" pitchFamily="18" charset="0"/>
                <a:cs typeface="Times New Roman" panose="02020603050405020304" pitchFamily="18" charset="0"/>
              </a:rPr>
              <a:t>Pivot Table </a:t>
            </a:r>
            <a:br>
              <a:rPr lang="en-GB" sz="2800" b="1" dirty="0">
                <a:latin typeface="Times New Roman" panose="02020603050405020304" pitchFamily="18" charset="0"/>
                <a:cs typeface="Times New Roman" panose="02020603050405020304" pitchFamily="18" charset="0"/>
              </a:rPr>
            </a:br>
            <a:br>
              <a:rPr lang="en-GB" sz="2800" b="1"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Pivot Table is used f</a:t>
            </a:r>
            <a:r>
              <a:rPr lang="en-GB" sz="2800" dirty="0">
                <a:effectLst/>
                <a:latin typeface="Times New Roman" panose="02020603050405020304" pitchFamily="18" charset="0"/>
                <a:cs typeface="Times New Roman" panose="02020603050405020304" pitchFamily="18" charset="0"/>
              </a:rPr>
              <a:t>or Summarizing </a:t>
            </a:r>
            <a:r>
              <a:rPr lang="en-IN" sz="2800" dirty="0">
                <a:effectLst/>
                <a:latin typeface="Times New Roman" panose="02020603050405020304" pitchFamily="18" charset="0"/>
                <a:cs typeface="Times New Roman" panose="02020603050405020304" pitchFamily="18" charset="0"/>
              </a:rPr>
              <a:t>the data's that are been collected.</a:t>
            </a:r>
            <a:br>
              <a:rPr lang="en-GB" sz="2800" b="1" dirty="0">
                <a:latin typeface="Times New Roman" panose="02020603050405020304" pitchFamily="18" charset="0"/>
                <a:cs typeface="Times New Roman" panose="02020603050405020304" pitchFamily="18" charset="0"/>
              </a:rPr>
            </a:br>
            <a:br>
              <a:rPr lang="en-GB"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v).</a:t>
            </a:r>
            <a:r>
              <a:rPr lang="en-GB" sz="2800" b="1" dirty="0">
                <a:effectLst/>
                <a:latin typeface="Times New Roman" panose="02020603050405020304" pitchFamily="18" charset="0"/>
                <a:cs typeface="Times New Roman" panose="02020603050405020304" pitchFamily="18" charset="0"/>
              </a:rPr>
              <a:t>Graph </a:t>
            </a:r>
            <a:br>
              <a:rPr lang="en-GB" sz="2800" b="1" dirty="0">
                <a:latin typeface="Times New Roman" panose="02020603050405020304" pitchFamily="18" charset="0"/>
                <a:cs typeface="Times New Roman" panose="02020603050405020304" pitchFamily="18" charset="0"/>
              </a:rPr>
            </a:br>
            <a:br>
              <a:rPr lang="en-GB" sz="2800" b="1"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Graph plays a major role in evaluating the performance of the employees. It  helps for </a:t>
            </a:r>
            <a:r>
              <a:rPr lang="en-GB" sz="2800" dirty="0">
                <a:effectLst/>
                <a:latin typeface="Times New Roman" panose="02020603050405020304" pitchFamily="18" charset="0"/>
                <a:cs typeface="Times New Roman" panose="02020603050405020304" pitchFamily="18" charset="0"/>
              </a:rPr>
              <a:t>Visualizing </a:t>
            </a:r>
            <a:r>
              <a:rPr lang="en-IN" sz="2800" dirty="0">
                <a:effectLst/>
                <a:latin typeface="Times New Roman" panose="02020603050405020304" pitchFamily="18" charset="0"/>
                <a:cs typeface="Times New Roman" panose="02020603050405020304" pitchFamily="18" charset="0"/>
              </a:rPr>
              <a:t>the </a:t>
            </a:r>
            <a:r>
              <a:rPr lang="en-GB" sz="2800" dirty="0">
                <a:effectLst/>
                <a:latin typeface="Times New Roman" panose="02020603050405020304" pitchFamily="18" charset="0"/>
                <a:cs typeface="Times New Roman" panose="02020603050405020304" pitchFamily="18" charset="0"/>
              </a:rPr>
              <a:t>Data.</a:t>
            </a:r>
            <a:endParaRPr lang="en-US" sz="2800" dirty="0"/>
          </a:p>
        </p:txBody>
      </p:sp>
    </p:spTree>
    <p:extLst>
      <p:ext uri="{BB962C8B-B14F-4D97-AF65-F5344CB8AC3E}">
        <p14:creationId xmlns:p14="http://schemas.microsoft.com/office/powerpoint/2010/main" val="2622756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542476" y="0"/>
            <a:ext cx="10681335" cy="809850"/>
          </a:xfrm>
        </p:spPr>
        <p:txBody>
          <a:bodyPr/>
          <a:lstStyle/>
          <a:p>
            <a:r>
              <a:rPr lang="en-IN" dirty="0"/>
              <a:t>Dataset Description</a:t>
            </a:r>
          </a:p>
        </p:txBody>
      </p:sp>
      <p:sp>
        <p:nvSpPr>
          <p:cNvPr id="4" name="TextBox 3">
            <a:extLst>
              <a:ext uri="{FF2B5EF4-FFF2-40B4-BE49-F238E27FC236}">
                <a16:creationId xmlns:a16="http://schemas.microsoft.com/office/drawing/2014/main" id="{098F6FE5-8BFF-F082-7A35-88E4D42341BA}"/>
              </a:ext>
            </a:extLst>
          </p:cNvPr>
          <p:cNvSpPr txBox="1"/>
          <p:nvPr/>
        </p:nvSpPr>
        <p:spPr>
          <a:xfrm>
            <a:off x="418352" y="809850"/>
            <a:ext cx="11773648" cy="6124754"/>
          </a:xfrm>
          <a:prstGeom prst="rect">
            <a:avLst/>
          </a:prstGeom>
          <a:noFill/>
        </p:spPr>
        <p:txBody>
          <a:bodyPr wrap="square">
            <a:spAutoFit/>
          </a:bodyPr>
          <a:lstStyle/>
          <a:p>
            <a:r>
              <a:rPr lang="en-GB" sz="2800" dirty="0">
                <a:effectLst/>
                <a:latin typeface="Times New Roman" panose="02020603050405020304" pitchFamily="18" charset="0"/>
                <a:cs typeface="Times New Roman" panose="02020603050405020304" pitchFamily="18" charset="0"/>
              </a:rPr>
              <a:t>Employee Dataset </a:t>
            </a:r>
            <a:r>
              <a:rPr lang="en-IN" sz="2800" dirty="0">
                <a:effectLst/>
                <a:latin typeface="Times New Roman" panose="02020603050405020304" pitchFamily="18" charset="0"/>
                <a:cs typeface="Times New Roman" panose="02020603050405020304" pitchFamily="18" charset="0"/>
              </a:rPr>
              <a:t>was </a:t>
            </a:r>
            <a:r>
              <a:rPr lang="en-GB" sz="2800" dirty="0">
                <a:effectLst/>
                <a:latin typeface="Times New Roman" panose="02020603050405020304" pitchFamily="18" charset="0"/>
                <a:cs typeface="Times New Roman" panose="02020603050405020304" pitchFamily="18" charset="0"/>
              </a:rPr>
              <a:t>downloaded from</a:t>
            </a:r>
            <a:r>
              <a:rPr lang="en-IN" sz="2800" dirty="0">
                <a:effectLst/>
                <a:latin typeface="Times New Roman" panose="02020603050405020304" pitchFamily="18" charset="0"/>
                <a:cs typeface="Times New Roman" panose="02020603050405020304" pitchFamily="18" charset="0"/>
              </a:rPr>
              <a:t> Kaggle</a:t>
            </a:r>
            <a:r>
              <a:rPr lang="en-IN" sz="2800" dirty="0">
                <a:latin typeface="Times New Roman" panose="02020603050405020304" pitchFamily="18" charset="0"/>
                <a:cs typeface="Times New Roman" panose="02020603050405020304" pitchFamily="18" charset="0"/>
              </a:rPr>
              <a:t> .</a:t>
            </a:r>
            <a:r>
              <a:rPr lang="en-GB" sz="2800" dirty="0">
                <a:effectLst/>
                <a:latin typeface="Times New Roman" panose="02020603050405020304" pitchFamily="18" charset="0"/>
                <a:cs typeface="Times New Roman" panose="02020603050405020304" pitchFamily="18" charset="0"/>
              </a:rPr>
              <a:t> It contains 26 features</a:t>
            </a:r>
            <a:r>
              <a:rPr lang="en-IN" sz="2800" dirty="0">
                <a:effectLst/>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r>
              <a:rPr lang="en-GB" sz="2800" dirty="0">
                <a:effectLst/>
                <a:latin typeface="Times New Roman" panose="02020603050405020304" pitchFamily="18" charset="0"/>
                <a:cs typeface="Times New Roman" panose="02020603050405020304" pitchFamily="18" charset="0"/>
              </a:rPr>
              <a:t>From it taken only 9 features</a:t>
            </a:r>
            <a:r>
              <a:rPr lang="en-IN" sz="2800" dirty="0">
                <a:effectLst/>
                <a:latin typeface="Times New Roman" panose="02020603050405020304" pitchFamily="18" charset="0"/>
                <a:cs typeface="Times New Roman" panose="02020603050405020304" pitchFamily="18" charset="0"/>
              </a:rPr>
              <a:t> were taken for Analysing Employee Performance Scoreboard.</a:t>
            </a:r>
            <a:br>
              <a:rPr lang="en-GB" sz="2800" dirty="0">
                <a:latin typeface="Times New Roman" panose="02020603050405020304" pitchFamily="18" charset="0"/>
                <a:cs typeface="Times New Roman" panose="02020603050405020304" pitchFamily="18" charset="0"/>
              </a:rPr>
            </a:br>
            <a:br>
              <a:rPr lang="en-GB" sz="2800" dirty="0">
                <a:latin typeface="Times New Roman" panose="02020603050405020304" pitchFamily="18" charset="0"/>
                <a:cs typeface="Times New Roman" panose="02020603050405020304" pitchFamily="18" charset="0"/>
              </a:rPr>
            </a:br>
            <a:r>
              <a:rPr lang="en-GB" sz="2800" b="1" dirty="0">
                <a:effectLst/>
                <a:latin typeface="Times New Roman" panose="02020603050405020304" pitchFamily="18" charset="0"/>
                <a:cs typeface="Times New Roman" panose="02020603050405020304" pitchFamily="18" charset="0"/>
              </a:rPr>
              <a:t>Employee ID</a:t>
            </a:r>
            <a:r>
              <a:rPr lang="en-IN" sz="2800" b="1" dirty="0">
                <a:effectLst/>
                <a:latin typeface="Times New Roman" panose="02020603050405020304" pitchFamily="18" charset="0"/>
                <a:cs typeface="Times New Roman" panose="02020603050405020304" pitchFamily="18" charset="0"/>
              </a:rPr>
              <a:t> : </a:t>
            </a:r>
            <a:r>
              <a:rPr lang="en-IN" sz="2800" dirty="0">
                <a:effectLst/>
                <a:latin typeface="Times New Roman" panose="02020603050405020304" pitchFamily="18" charset="0"/>
                <a:cs typeface="Times New Roman" panose="02020603050405020304" pitchFamily="18" charset="0"/>
              </a:rPr>
              <a:t>It</a:t>
            </a:r>
            <a:r>
              <a:rPr lang="en-GB" sz="2800" b="1" dirty="0">
                <a:effectLst/>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was in </a:t>
            </a:r>
            <a:r>
              <a:rPr lang="en-GB" sz="2800" dirty="0">
                <a:effectLst/>
                <a:latin typeface="Times New Roman" panose="02020603050405020304" pitchFamily="18" charset="0"/>
                <a:cs typeface="Times New Roman" panose="02020603050405020304" pitchFamily="18" charset="0"/>
              </a:rPr>
              <a:t>Numerical Values</a:t>
            </a:r>
            <a:r>
              <a:rPr lang="en-IN" sz="2800" dirty="0">
                <a:effectLst/>
                <a:latin typeface="Times New Roman" panose="02020603050405020304" pitchFamily="18" charset="0"/>
                <a:cs typeface="Times New Roman" panose="02020603050405020304" pitchFamily="18" charset="0"/>
              </a:rPr>
              <a:t>.</a:t>
            </a:r>
            <a:br>
              <a:rPr lang="en-GB" sz="2800" dirty="0">
                <a:latin typeface="Times New Roman" panose="02020603050405020304" pitchFamily="18" charset="0"/>
                <a:cs typeface="Times New Roman" panose="02020603050405020304" pitchFamily="18" charset="0"/>
              </a:rPr>
            </a:br>
            <a:r>
              <a:rPr lang="en-GB" sz="2800" b="1" dirty="0">
                <a:effectLst/>
                <a:latin typeface="Times New Roman" panose="02020603050405020304" pitchFamily="18" charset="0"/>
                <a:cs typeface="Times New Roman" panose="02020603050405020304" pitchFamily="18" charset="0"/>
              </a:rPr>
              <a:t>Name</a:t>
            </a:r>
            <a:r>
              <a:rPr lang="en-IN" sz="2800" b="1" dirty="0">
                <a:effectLst/>
                <a:latin typeface="Times New Roman" panose="02020603050405020304" pitchFamily="18" charset="0"/>
                <a:cs typeface="Times New Roman" panose="02020603050405020304" pitchFamily="18" charset="0"/>
              </a:rPr>
              <a:t> : </a:t>
            </a:r>
            <a:r>
              <a:rPr lang="en-IN" sz="2800" dirty="0">
                <a:effectLst/>
                <a:latin typeface="Times New Roman" panose="02020603050405020304" pitchFamily="18" charset="0"/>
                <a:cs typeface="Times New Roman" panose="02020603050405020304" pitchFamily="18" charset="0"/>
              </a:rPr>
              <a:t>It was in Text. It is Divided as First Name and Last Name.</a:t>
            </a:r>
          </a:p>
          <a:p>
            <a:r>
              <a:rPr lang="en-IN" sz="2800" b="1" dirty="0">
                <a:latin typeface="Times New Roman" panose="02020603050405020304" pitchFamily="18" charset="0"/>
                <a:cs typeface="Times New Roman" panose="02020603050405020304" pitchFamily="18" charset="0"/>
              </a:rPr>
              <a:t>Business Unit : </a:t>
            </a:r>
            <a:r>
              <a:rPr lang="en-IN" sz="2800" dirty="0">
                <a:latin typeface="Times New Roman" panose="02020603050405020304" pitchFamily="18" charset="0"/>
                <a:cs typeface="Times New Roman" panose="02020603050405020304" pitchFamily="18" charset="0"/>
              </a:rPr>
              <a:t>It was in Text format.</a:t>
            </a:r>
          </a:p>
          <a:p>
            <a:r>
              <a:rPr lang="en-IN" sz="2800" b="1" dirty="0">
                <a:latin typeface="Times New Roman" panose="02020603050405020304" pitchFamily="18" charset="0"/>
                <a:cs typeface="Times New Roman" panose="02020603050405020304" pitchFamily="18" charset="0"/>
              </a:rPr>
              <a:t>Employee Status : </a:t>
            </a:r>
            <a:r>
              <a:rPr lang="en-IN" sz="2800" dirty="0">
                <a:latin typeface="Times New Roman" panose="02020603050405020304" pitchFamily="18" charset="0"/>
                <a:cs typeface="Times New Roman" panose="02020603050405020304" pitchFamily="18" charset="0"/>
              </a:rPr>
              <a:t>Active/Future Start </a:t>
            </a:r>
          </a:p>
          <a:p>
            <a:r>
              <a:rPr lang="en-IN" sz="2800" b="1" dirty="0">
                <a:latin typeface="Times New Roman" panose="02020603050405020304" pitchFamily="18" charset="0"/>
                <a:cs typeface="Times New Roman" panose="02020603050405020304" pitchFamily="18" charset="0"/>
              </a:rPr>
              <a:t>Employee Type : </a:t>
            </a:r>
            <a:r>
              <a:rPr lang="en-IN" sz="2800" dirty="0">
                <a:latin typeface="Times New Roman" panose="02020603050405020304" pitchFamily="18" charset="0"/>
                <a:cs typeface="Times New Roman" panose="02020603050405020304" pitchFamily="18" charset="0"/>
              </a:rPr>
              <a:t>Full time/Part time/Contract</a:t>
            </a:r>
          </a:p>
          <a:p>
            <a:r>
              <a:rPr lang="en-IN" sz="2800" b="1" dirty="0">
                <a:effectLst/>
                <a:latin typeface="Times New Roman" panose="02020603050405020304" pitchFamily="18" charset="0"/>
                <a:cs typeface="Times New Roman" panose="02020603050405020304" pitchFamily="18" charset="0"/>
              </a:rPr>
              <a:t>Employee Classification Type : </a:t>
            </a:r>
            <a:r>
              <a:rPr lang="en-IN" sz="2800" dirty="0">
                <a:effectLst/>
                <a:latin typeface="Times New Roman" panose="02020603050405020304" pitchFamily="18" charset="0"/>
                <a:cs typeface="Times New Roman" panose="02020603050405020304" pitchFamily="18" charset="0"/>
              </a:rPr>
              <a:t>Temporary/Full time/Part time</a:t>
            </a:r>
          </a:p>
          <a:p>
            <a:r>
              <a:rPr lang="en-IN" sz="2800" b="1" dirty="0">
                <a:effectLst/>
                <a:latin typeface="Times New Roman" panose="02020603050405020304" pitchFamily="18" charset="0"/>
                <a:cs typeface="Times New Roman" panose="02020603050405020304" pitchFamily="18" charset="0"/>
              </a:rPr>
              <a:t>Gender code : </a:t>
            </a:r>
            <a:r>
              <a:rPr lang="en-IN" sz="2800" dirty="0">
                <a:effectLst/>
                <a:latin typeface="Times New Roman" panose="02020603050405020304" pitchFamily="18" charset="0"/>
                <a:cs typeface="Times New Roman" panose="02020603050405020304" pitchFamily="18" charset="0"/>
              </a:rPr>
              <a:t>Male/Female</a:t>
            </a:r>
          </a:p>
          <a:p>
            <a:r>
              <a:rPr lang="en-IN" sz="2800" b="1" dirty="0">
                <a:latin typeface="Times New Roman" panose="02020603050405020304" pitchFamily="18" charset="0"/>
                <a:cs typeface="Times New Roman" panose="02020603050405020304" pitchFamily="18" charset="0"/>
              </a:rPr>
              <a:t>Performance Score : </a:t>
            </a:r>
            <a:r>
              <a:rPr lang="en-IN" sz="2800" dirty="0">
                <a:latin typeface="Times New Roman" panose="02020603050405020304" pitchFamily="18" charset="0"/>
                <a:cs typeface="Times New Roman" panose="02020603050405020304" pitchFamily="18" charset="0"/>
              </a:rPr>
              <a:t>Exceeds/Fully </a:t>
            </a:r>
            <a:r>
              <a:rPr lang="en-IN" sz="2800" dirty="0">
                <a:effectLst/>
                <a:latin typeface="Times New Roman" panose="02020603050405020304" pitchFamily="18" charset="0"/>
                <a:cs typeface="Times New Roman" panose="02020603050405020304" pitchFamily="18" charset="0"/>
              </a:rPr>
              <a:t>meets/Needs improvement</a:t>
            </a:r>
          </a:p>
          <a:p>
            <a:r>
              <a:rPr lang="en-IN" sz="2800" b="1" dirty="0">
                <a:latin typeface="Times New Roman" panose="02020603050405020304" pitchFamily="18" charset="0"/>
                <a:cs typeface="Times New Roman" panose="02020603050405020304" pitchFamily="18" charset="0"/>
              </a:rPr>
              <a:t>Current Employee Rating : </a:t>
            </a:r>
            <a:r>
              <a:rPr lang="en-IN" sz="2800" dirty="0">
                <a:latin typeface="Times New Roman" panose="02020603050405020304" pitchFamily="18" charset="0"/>
                <a:cs typeface="Times New Roman" panose="02020603050405020304" pitchFamily="18" charset="0"/>
              </a:rPr>
              <a:t>Current</a:t>
            </a:r>
            <a:r>
              <a:rPr lang="en-IN" sz="2800" b="1" dirty="0">
                <a:latin typeface="Times New Roman" panose="02020603050405020304" pitchFamily="18" charset="0"/>
                <a:cs typeface="Times New Roman" panose="02020603050405020304" pitchFamily="18" charset="0"/>
              </a:rPr>
              <a:t> </a:t>
            </a:r>
            <a:r>
              <a:rPr lang="en-GB" sz="2800" dirty="0">
                <a:effectLst/>
                <a:latin typeface="Times New Roman" panose="02020603050405020304" pitchFamily="18" charset="0"/>
                <a:cs typeface="Times New Roman" panose="02020603050405020304" pitchFamily="18" charset="0"/>
              </a:rPr>
              <a:t>Employee Rating </a:t>
            </a:r>
            <a:r>
              <a:rPr lang="en-IN" sz="2800" dirty="0">
                <a:effectLst/>
                <a:latin typeface="Times New Roman" panose="02020603050405020304" pitchFamily="18" charset="0"/>
                <a:cs typeface="Times New Roman" panose="02020603050405020304" pitchFamily="18" charset="0"/>
              </a:rPr>
              <a:t>are as </a:t>
            </a:r>
            <a:r>
              <a:rPr lang="en-GB" sz="2800" dirty="0">
                <a:effectLst/>
                <a:latin typeface="Times New Roman" panose="02020603050405020304" pitchFamily="18" charset="0"/>
                <a:cs typeface="Times New Roman" panose="02020603050405020304" pitchFamily="18" charset="0"/>
              </a:rPr>
              <a:t>Numerical values from 1 to 5 </a:t>
            </a:r>
            <a:r>
              <a:rPr lang="en-IN" sz="2800" dirty="0">
                <a:effectLst/>
                <a:latin typeface="Times New Roman" panose="02020603050405020304" pitchFamily="18" charset="0"/>
                <a:cs typeface="Times New Roman" panose="02020603050405020304" pitchFamily="18" charset="0"/>
              </a:rPr>
              <a:t>indicating the Performance of employees.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TotalTime>
  <Words>93</Words>
  <Application>Microsoft Office PowerPoint</Application>
  <PresentationFormat>Widescreen</PresentationFormat>
  <Paragraphs>42</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Employee Data Analysis using Excel  </vt:lpstr>
      <vt:lpstr>PROJECT TITLE</vt:lpstr>
      <vt:lpstr>AGENDA</vt:lpstr>
      <vt:lpstr>PROBLEM STATEMENT  ●Current employee performance tracking methods are inconsistent and subjective.  ●Managers lack a clear, objective, and quantitative method to evaluate performance.  ●Inefficiencies in identifying top performers and areas for improvement.  ●The need for a standardized, data-driven approach to assess and monitor employee performance.</vt:lpstr>
      <vt:lpstr>PROJECT OVERVIEW</vt:lpstr>
      <vt:lpstr>WHO ARE THE END USERS?  Managers: To track and compare employee performance effectively.  HR Departments: For performance reviews and talent management.  Employees: To gain insights into their own performance and areas for growth.  Executives: To align workforce performance with organizational goals.</vt:lpstr>
      <vt:lpstr>OUR SOLUTION AND ITS VALUE PROPOSITION  i) Conditional Formatting        Conditional Formatting is been used to highlight missing values.  ii)Filtering         Filtering is used to remove missing values.   iii)Formula   Formula is been used  to calculate Employee Performance  Score.  </vt:lpstr>
      <vt:lpstr>PowerPoint Presentation</vt:lpstr>
      <vt:lpstr>Dataset Description</vt:lpstr>
      <vt:lpstr>THE "WOW" IN OUR SOLUTION</vt:lpstr>
      <vt:lpstr>PowerPoint Presentation</vt:lpstr>
      <vt:lpstr>PowerPoint Presentation</vt:lpstr>
      <vt:lpstr>PowerPoint Presentation</vt:lpstr>
      <vt:lpstr>RESULTS</vt:lpstr>
      <vt:lpstr>PowerPoint Presentation</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meerapriya2022@gmail.com</cp:lastModifiedBy>
  <cp:revision>23</cp:revision>
  <dcterms:created xsi:type="dcterms:W3CDTF">2024-03-29T15:07:22Z</dcterms:created>
  <dcterms:modified xsi:type="dcterms:W3CDTF">2024-08-30T19:50:21Z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