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0"/>
  </p:notesMasterIdLst>
  <p:sldIdLst>
    <p:sldId id="258" r:id="rId2"/>
    <p:sldId id="261" r:id="rId3"/>
    <p:sldId id="283" r:id="rId4"/>
    <p:sldId id="286" r:id="rId5"/>
    <p:sldId id="287" r:id="rId6"/>
    <p:sldId id="257" r:id="rId7"/>
    <p:sldId id="284" r:id="rId8"/>
    <p:sldId id="285" r:id="rId9"/>
  </p:sldIdLst>
  <p:sldSz cx="9144000" cy="5143500" type="screen16x9"/>
  <p:notesSz cx="6858000" cy="9144000"/>
  <p:embeddedFontLst>
    <p:embeddedFont>
      <p:font typeface="Bodoni MT Black" panose="02070A03080606020203" pitchFamily="18" charset="0"/>
      <p:bold r:id="rId11"/>
      <p:italic r:id="rId12"/>
      <p:boldItalic r:id="rId13"/>
    </p:embeddedFont>
    <p:embeddedFont>
      <p:font typeface="Calibri" panose="020F0502020204030204" pitchFamily="34" charset="0"/>
      <p:regular r:id="rId14"/>
      <p:bold r:id="rId15"/>
      <p:italic r:id="rId16"/>
      <p:boldItalic r:id="rId17"/>
    </p:embeddedFont>
    <p:embeddedFont>
      <p:font typeface="Helvetica Neue" panose="020B0604020202020204" pitchFamily="34" charset="0"/>
      <p:regular r:id="rId18"/>
      <p:bold r:id="rId19"/>
      <p:italic r:id="rId20"/>
      <p:boldItalic r:id="rId21"/>
    </p:embeddedFont>
    <p:embeddedFont>
      <p:font typeface="Muli"/>
      <p:regular r:id="rId22"/>
      <p:bold r:id="rId23"/>
      <p:italic r:id="rId24"/>
      <p:boldItalic r:id="rId25"/>
    </p:embeddedFont>
    <p:embeddedFont>
      <p:font typeface="Nixie One" panose="020005030800000200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98B216-0A15-4D12-A856-09CBE1B23DB9}">
  <a:tblStyle styleId="{C998B216-0A15-4D12-A856-09CBE1B23DB9}"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snapToObjects="1">
      <p:cViewPr varScale="1">
        <p:scale>
          <a:sx n="139" d="100"/>
          <a:sy n="139" d="100"/>
        </p:scale>
        <p:origin x="1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font" Target="fonts/font8.fntdata" /><Relationship Id="rId26" Type="http://schemas.openxmlformats.org/officeDocument/2006/relationships/font" Target="fonts/font16.fntdata" /><Relationship Id="rId3" Type="http://schemas.openxmlformats.org/officeDocument/2006/relationships/slide" Target="slides/slide2.xml" /><Relationship Id="rId21" Type="http://schemas.openxmlformats.org/officeDocument/2006/relationships/font" Target="fonts/font11.fntdata"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font" Target="fonts/font7.fntdata" /><Relationship Id="rId25" Type="http://schemas.openxmlformats.org/officeDocument/2006/relationships/font" Target="fonts/font15.fntdata"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font" Target="fonts/font10.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24" Type="http://schemas.openxmlformats.org/officeDocument/2006/relationships/font" Target="fonts/font14.fntdata" /><Relationship Id="rId5" Type="http://schemas.openxmlformats.org/officeDocument/2006/relationships/slide" Target="slides/slide4.xml" /><Relationship Id="rId15" Type="http://schemas.openxmlformats.org/officeDocument/2006/relationships/font" Target="fonts/font5.fntdata" /><Relationship Id="rId23" Type="http://schemas.openxmlformats.org/officeDocument/2006/relationships/font" Target="fonts/font13.fntdata" /><Relationship Id="rId28" Type="http://schemas.openxmlformats.org/officeDocument/2006/relationships/viewProps" Target="viewProps.xml" /><Relationship Id="rId10" Type="http://schemas.openxmlformats.org/officeDocument/2006/relationships/notesMaster" Target="notesMasters/notesMaster1.xml" /><Relationship Id="rId19"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 Id="rId22" Type="http://schemas.openxmlformats.org/officeDocument/2006/relationships/font" Target="fonts/font12.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Shape 12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1" name="Shape 13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2" name="Shape 13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0" name="Shape 140"/>
          <p:cNvGrpSpPr/>
          <p:nvPr/>
        </p:nvGrpSpPr>
        <p:grpSpPr>
          <a:xfrm>
            <a:off x="1729784" y="61068"/>
            <a:ext cx="351204" cy="324661"/>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3" name="Shape 143"/>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5" name="Shape 145"/>
          <p:cNvGrpSpPr/>
          <p:nvPr/>
        </p:nvGrpSpPr>
        <p:grpSpPr>
          <a:xfrm>
            <a:off x="7354067" y="3426715"/>
            <a:ext cx="455624" cy="437054"/>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2" name="Shape 152"/>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3" name="Shape 153"/>
          <p:cNvGrpSpPr/>
          <p:nvPr/>
        </p:nvGrpSpPr>
        <p:grpSpPr>
          <a:xfrm>
            <a:off x="904276" y="515192"/>
            <a:ext cx="382958" cy="607111"/>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 name="Shape 162"/>
          <p:cNvGrpSpPr/>
          <p:nvPr/>
        </p:nvGrpSpPr>
        <p:grpSpPr>
          <a:xfrm>
            <a:off x="335759" y="1840531"/>
            <a:ext cx="342882"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08"/>
        <p:cNvGrpSpPr/>
        <p:nvPr/>
      </p:nvGrpSpPr>
      <p:grpSpPr>
        <a:xfrm>
          <a:off x="0" y="0"/>
          <a:ext cx="0" cy="0"/>
          <a:chOff x="0" y="0"/>
          <a:chExt cx="0" cy="0"/>
        </a:xfrm>
      </p:grpSpPr>
      <p:sp>
        <p:nvSpPr>
          <p:cNvPr id="209" name="Shape 20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0" name="Shape 21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1" name="Shape 211"/>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2" name="Shape 212"/>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3" name="Shape 213"/>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4" name="Shape 21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8" name="Shape 218"/>
          <p:cNvGrpSpPr/>
          <p:nvPr/>
        </p:nvGrpSpPr>
        <p:grpSpPr>
          <a:xfrm>
            <a:off x="1729784" y="61068"/>
            <a:ext cx="351204" cy="324661"/>
            <a:chOff x="5975075" y="2327500"/>
            <a:chExt cx="420100" cy="388350"/>
          </a:xfrm>
        </p:grpSpPr>
        <p:sp>
          <p:nvSpPr>
            <p:cNvPr id="219" name="Shape 21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1" name="Shape 221"/>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2" name="Shape 222"/>
          <p:cNvGrpSpPr/>
          <p:nvPr/>
        </p:nvGrpSpPr>
        <p:grpSpPr>
          <a:xfrm>
            <a:off x="904276" y="515192"/>
            <a:ext cx="382958" cy="607111"/>
            <a:chOff x="6718575" y="2318625"/>
            <a:chExt cx="256950" cy="407375"/>
          </a:xfrm>
        </p:grpSpPr>
        <p:sp>
          <p:nvSpPr>
            <p:cNvPr id="223" name="Shape 2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1" name="Shape 231"/>
          <p:cNvGrpSpPr/>
          <p:nvPr/>
        </p:nvGrpSpPr>
        <p:grpSpPr>
          <a:xfrm>
            <a:off x="335759" y="1840531"/>
            <a:ext cx="342882" cy="350068"/>
            <a:chOff x="3951850" y="2985350"/>
            <a:chExt cx="407950" cy="416500"/>
          </a:xfrm>
        </p:grpSpPr>
        <p:sp>
          <p:nvSpPr>
            <p:cNvPr id="232" name="Shape 23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2" y="4121459"/>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6"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ctrTitle" idx="4294967295"/>
          </p:nvPr>
        </p:nvSpPr>
        <p:spPr>
          <a:xfrm>
            <a:off x="1650410" y="501310"/>
            <a:ext cx="5843179"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4800" dirty="0"/>
              <a:t>LINGUA FRANCA</a:t>
            </a:r>
            <a:endParaRPr sz="4800" dirty="0"/>
          </a:p>
        </p:txBody>
      </p:sp>
      <p:sp>
        <p:nvSpPr>
          <p:cNvPr id="343" name="Shape 343"/>
          <p:cNvSpPr txBox="1">
            <a:spLocks noGrp="1"/>
          </p:cNvSpPr>
          <p:nvPr>
            <p:ph type="body" idx="4294967295"/>
          </p:nvPr>
        </p:nvSpPr>
        <p:spPr>
          <a:xfrm>
            <a:off x="1530849" y="1661110"/>
            <a:ext cx="5286103" cy="143914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b="1" dirty="0"/>
              <a:t>A Language Learning Skill through Amazon Alexa</a:t>
            </a:r>
            <a:endParaRPr sz="1050" dirty="0"/>
          </a:p>
          <a:p>
            <a:pPr marL="0" lvl="0" indent="0" rtl="0">
              <a:spcBef>
                <a:spcPts val="600"/>
              </a:spcBef>
              <a:spcAft>
                <a:spcPts val="0"/>
              </a:spcAft>
              <a:buNone/>
            </a:pPr>
            <a:endParaRPr lang="en-US" dirty="0"/>
          </a:p>
          <a:p>
            <a:pPr marL="0" lvl="0" indent="0" rtl="0">
              <a:spcBef>
                <a:spcPts val="600"/>
              </a:spcBef>
              <a:spcAft>
                <a:spcPts val="0"/>
              </a:spcAft>
              <a:buNone/>
            </a:pPr>
            <a:r>
              <a:rPr lang="en-US" dirty="0"/>
              <a:t>An Initiative by TISB students:</a:t>
            </a:r>
          </a:p>
        </p:txBody>
      </p:sp>
      <p:sp>
        <p:nvSpPr>
          <p:cNvPr id="8" name="Shape 362">
            <a:extLst>
              <a:ext uri="{FF2B5EF4-FFF2-40B4-BE49-F238E27FC236}">
                <a16:creationId xmlns:a16="http://schemas.microsoft.com/office/drawing/2014/main" id="{A2272914-5621-EF48-BBBE-A8F4803BDE3F}"/>
              </a:ext>
            </a:extLst>
          </p:cNvPr>
          <p:cNvSpPr txBox="1">
            <a:spLocks noGrp="1"/>
          </p:cNvSpPr>
          <p:nvPr/>
        </p:nvSpPr>
        <p:spPr>
          <a:xfrm>
            <a:off x="1329913" y="3035225"/>
            <a:ext cx="2843988" cy="1237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IN" dirty="0"/>
              <a:t>Abhinav Mukherjee</a:t>
            </a:r>
          </a:p>
          <a:p>
            <a:r>
              <a:rPr lang="en-IN" dirty="0"/>
              <a:t>Meera Ganesan</a:t>
            </a:r>
          </a:p>
          <a:p>
            <a:r>
              <a:rPr lang="en-IN" dirty="0" err="1"/>
              <a:t>Pragyan</a:t>
            </a:r>
            <a:r>
              <a:rPr lang="en-IN" dirty="0"/>
              <a:t> Das</a:t>
            </a:r>
          </a:p>
          <a:p>
            <a:r>
              <a:rPr lang="en-IN" dirty="0" err="1"/>
              <a:t>Pritvi</a:t>
            </a:r>
            <a:r>
              <a:rPr lang="en-IN" dirty="0"/>
              <a:t> </a:t>
            </a:r>
            <a:r>
              <a:rPr lang="en-IN" dirty="0" err="1"/>
              <a:t>Chhabria</a:t>
            </a:r>
            <a:endParaRPr lang="en-IN" dirty="0"/>
          </a:p>
          <a:p>
            <a:r>
              <a:rPr lang="en-IN" dirty="0" err="1"/>
              <a:t>Vedang</a:t>
            </a:r>
            <a:r>
              <a:rPr lang="en-IN" dirty="0"/>
              <a:t> Naik</a:t>
            </a:r>
          </a:p>
          <a:p>
            <a:endParaRPr lang="en-IN" dirty="0"/>
          </a:p>
        </p:txBody>
      </p:sp>
      <p:sp>
        <p:nvSpPr>
          <p:cNvPr id="2" name="Rectangle 1">
            <a:extLst>
              <a:ext uri="{FF2B5EF4-FFF2-40B4-BE49-F238E27FC236}">
                <a16:creationId xmlns:a16="http://schemas.microsoft.com/office/drawing/2014/main" id="{ADFBFD26-CC61-3142-95B3-F9D9F76BA19E}"/>
              </a:ext>
            </a:extLst>
          </p:cNvPr>
          <p:cNvSpPr/>
          <p:nvPr/>
        </p:nvSpPr>
        <p:spPr>
          <a:xfrm>
            <a:off x="5943980" y="2824992"/>
            <a:ext cx="2422582" cy="923330"/>
          </a:xfrm>
          <a:prstGeom prst="rect">
            <a:avLst/>
          </a:prstGeom>
        </p:spPr>
        <p:txBody>
          <a:bodyPr wrap="square">
            <a:spAutoFit/>
          </a:bodyPr>
          <a:lstStyle/>
          <a:p>
            <a:r>
              <a:rPr lang="en-IN" sz="1800" dirty="0">
                <a:solidFill>
                  <a:schemeClr val="bg1"/>
                </a:solidFill>
                <a:latin typeface="Calibri" panose="020F0502020204030204" pitchFamily="34" charset="0"/>
                <a:ea typeface="Times New Roman" panose="02020603050405020304" pitchFamily="18" charset="0"/>
              </a:rPr>
              <a:t>Mentors:</a:t>
            </a:r>
          </a:p>
          <a:p>
            <a:r>
              <a:rPr lang="en-IN" sz="1800" dirty="0">
                <a:solidFill>
                  <a:schemeClr val="bg1"/>
                </a:solidFill>
                <a:latin typeface="Calibri" panose="020F0502020204030204" pitchFamily="34" charset="0"/>
              </a:rPr>
              <a:t>Sanjay Nagaraj</a:t>
            </a:r>
          </a:p>
          <a:p>
            <a:r>
              <a:rPr lang="en-IN" sz="1800" dirty="0" err="1">
                <a:solidFill>
                  <a:schemeClr val="bg1"/>
                </a:solidFill>
                <a:latin typeface="Calibri" panose="020F0502020204030204" pitchFamily="34" charset="0"/>
              </a:rPr>
              <a:t>Akshay</a:t>
            </a:r>
            <a:r>
              <a:rPr lang="en-IN" sz="1800" dirty="0">
                <a:solidFill>
                  <a:schemeClr val="bg1"/>
                </a:solidFill>
                <a:latin typeface="Calibri" panose="020F0502020204030204" pitchFamily="34" charset="0"/>
              </a:rPr>
              <a:t> Tiwari</a:t>
            </a:r>
            <a:endParaRPr lang="en-US" sz="1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824849" y="285396"/>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dirty="0"/>
              <a:t>Problem</a:t>
            </a:r>
            <a:endParaRPr dirty="0"/>
          </a:p>
        </p:txBody>
      </p:sp>
      <p:sp>
        <p:nvSpPr>
          <p:cNvPr id="362" name="Shape 362"/>
          <p:cNvSpPr txBox="1">
            <a:spLocks noGrp="1"/>
          </p:cNvSpPr>
          <p:nvPr>
            <p:ph type="body" idx="1"/>
          </p:nvPr>
        </p:nvSpPr>
        <p:spPr>
          <a:xfrm>
            <a:off x="1732700" y="808707"/>
            <a:ext cx="4944300" cy="1237013"/>
          </a:xfrm>
          <a:prstGeom prst="rect">
            <a:avLst/>
          </a:prstGeom>
        </p:spPr>
        <p:txBody>
          <a:bodyPr spcFirstLastPara="1" wrap="square" lIns="91425" tIns="91425" rIns="91425" bIns="91425" anchor="t" anchorCtr="0">
            <a:noAutofit/>
          </a:bodyPr>
          <a:lstStyle/>
          <a:p>
            <a:r>
              <a:rPr lang="en-IN" dirty="0"/>
              <a:t>Our aim was to build a skill that would help an English speaker learn a new language (French, Spanish, etc.)in an effective and interactive manner using voice interface</a:t>
            </a:r>
          </a:p>
          <a:p>
            <a:r>
              <a:rPr lang="en-IN" dirty="0"/>
              <a:t>This would also help a person travelling to/settling down in a foreign country overcome language barriers.</a:t>
            </a:r>
          </a:p>
        </p:txBody>
      </p:sp>
      <p:sp>
        <p:nvSpPr>
          <p:cNvPr id="5" name="Shape 361">
            <a:extLst>
              <a:ext uri="{FF2B5EF4-FFF2-40B4-BE49-F238E27FC236}">
                <a16:creationId xmlns:a16="http://schemas.microsoft.com/office/drawing/2014/main" id="{2611A4D1-96B2-7F46-B10A-A1FB7B140FAF}"/>
              </a:ext>
            </a:extLst>
          </p:cNvPr>
          <p:cNvSpPr txBox="1">
            <a:spLocks/>
          </p:cNvSpPr>
          <p:nvPr/>
        </p:nvSpPr>
        <p:spPr>
          <a:xfrm>
            <a:off x="1732700" y="2569030"/>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r>
              <a:rPr lang="en-IN" dirty="0"/>
              <a:t>Solution</a:t>
            </a:r>
          </a:p>
        </p:txBody>
      </p:sp>
      <p:sp>
        <p:nvSpPr>
          <p:cNvPr id="6" name="Shape 456">
            <a:extLst>
              <a:ext uri="{FF2B5EF4-FFF2-40B4-BE49-F238E27FC236}">
                <a16:creationId xmlns:a16="http://schemas.microsoft.com/office/drawing/2014/main" id="{2C61B59C-48C5-0440-AE79-A03486361222}"/>
              </a:ext>
            </a:extLst>
          </p:cNvPr>
          <p:cNvSpPr/>
          <p:nvPr/>
        </p:nvSpPr>
        <p:spPr>
          <a:xfrm>
            <a:off x="822251" y="3214330"/>
            <a:ext cx="2225749" cy="1484147"/>
          </a:xfrm>
          <a:prstGeom prst="homePlate">
            <a:avLst>
              <a:gd name="adj" fmla="val 30129"/>
            </a:avLst>
          </a:prstGeom>
          <a:noFill/>
          <a:ln w="114300" cap="flat" cmpd="sng">
            <a:solidFill>
              <a:srgbClr val="00E1C6"/>
            </a:solidFill>
            <a:prstDash val="solid"/>
            <a:miter lim="8000"/>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rgbClr val="00E1C6"/>
                </a:solidFill>
                <a:latin typeface="Muli"/>
                <a:ea typeface="Muli"/>
                <a:cs typeface="Muli"/>
                <a:sym typeface="Muli"/>
              </a:rPr>
              <a:t>User invokes the skill through an Alexa device</a:t>
            </a:r>
            <a:endParaRPr dirty="0">
              <a:solidFill>
                <a:srgbClr val="00E1C6"/>
              </a:solidFill>
              <a:latin typeface="Muli"/>
              <a:ea typeface="Muli"/>
              <a:cs typeface="Muli"/>
              <a:sym typeface="Muli"/>
            </a:endParaRPr>
          </a:p>
        </p:txBody>
      </p:sp>
      <p:sp>
        <p:nvSpPr>
          <p:cNvPr id="7" name="Shape 457">
            <a:extLst>
              <a:ext uri="{FF2B5EF4-FFF2-40B4-BE49-F238E27FC236}">
                <a16:creationId xmlns:a16="http://schemas.microsoft.com/office/drawing/2014/main" id="{4CA32F4A-561A-3441-9A8D-FD2908FC1211}"/>
              </a:ext>
            </a:extLst>
          </p:cNvPr>
          <p:cNvSpPr/>
          <p:nvPr/>
        </p:nvSpPr>
        <p:spPr>
          <a:xfrm>
            <a:off x="2594345" y="3214330"/>
            <a:ext cx="2452576" cy="1484147"/>
          </a:xfrm>
          <a:prstGeom prst="chevron">
            <a:avLst>
              <a:gd name="adj" fmla="val 29853"/>
            </a:avLst>
          </a:prstGeom>
          <a:noFill/>
          <a:ln w="114300" cap="flat" cmpd="sng">
            <a:solidFill>
              <a:srgbClr val="19BBD5"/>
            </a:solidFill>
            <a:prstDash val="solid"/>
            <a:miter lim="8000"/>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IN" dirty="0">
                <a:solidFill>
                  <a:srgbClr val="19BBD5"/>
                </a:solidFill>
                <a:latin typeface="Muli"/>
                <a:ea typeface="Muli"/>
                <a:cs typeface="Muli"/>
                <a:sym typeface="Muli"/>
              </a:rPr>
              <a:t>User can invoke the translate intent or the fact intent (to learn facts on the language)</a:t>
            </a:r>
          </a:p>
        </p:txBody>
      </p:sp>
      <p:sp>
        <p:nvSpPr>
          <p:cNvPr id="8" name="Shape 458">
            <a:extLst>
              <a:ext uri="{FF2B5EF4-FFF2-40B4-BE49-F238E27FC236}">
                <a16:creationId xmlns:a16="http://schemas.microsoft.com/office/drawing/2014/main" id="{1B73B7A5-6CE3-5347-BC48-C26781572F5B}"/>
              </a:ext>
            </a:extLst>
          </p:cNvPr>
          <p:cNvSpPr/>
          <p:nvPr/>
        </p:nvSpPr>
        <p:spPr>
          <a:xfrm>
            <a:off x="4572000" y="3214330"/>
            <a:ext cx="2839300" cy="1484147"/>
          </a:xfrm>
          <a:prstGeom prst="chevron">
            <a:avLst>
              <a:gd name="adj" fmla="val 29853"/>
            </a:avLst>
          </a:prstGeom>
          <a:noFill/>
          <a:ln w="114300" cap="flat" cmpd="sng">
            <a:solidFill>
              <a:srgbClr val="3292E1"/>
            </a:solidFill>
            <a:prstDash val="solid"/>
            <a:miter lim="8000"/>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US" dirty="0">
                <a:solidFill>
                  <a:srgbClr val="3292E1"/>
                </a:solidFill>
                <a:latin typeface="Muli"/>
                <a:ea typeface="Muli"/>
                <a:cs typeface="Muli"/>
                <a:sym typeface="Muli"/>
              </a:rPr>
              <a:t>User can be quizzed on what has previously been translated to reinforce the learning.</a:t>
            </a:r>
            <a:endParaRPr dirty="0">
              <a:solidFill>
                <a:srgbClr val="3292E1"/>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994E04-31B2-43D6-8B4E-495A1F461698}"/>
              </a:ext>
            </a:extLst>
          </p:cNvPr>
          <p:cNvSpPr>
            <a:spLocks noGrp="1"/>
          </p:cNvSpPr>
          <p:nvPr>
            <p:ph type="title"/>
          </p:nvPr>
        </p:nvSpPr>
        <p:spPr>
          <a:xfrm>
            <a:off x="2676836" y="233902"/>
            <a:ext cx="5864998" cy="645300"/>
          </a:xfrm>
        </p:spPr>
        <p:txBody>
          <a:bodyPr/>
          <a:lstStyle/>
          <a:p>
            <a:r>
              <a:rPr lang="en-US" sz="3000" dirty="0"/>
              <a:t>Data flow for Translate Intent</a:t>
            </a:r>
          </a:p>
        </p:txBody>
      </p:sp>
      <p:sp>
        <p:nvSpPr>
          <p:cNvPr id="8" name="Rectangle 7">
            <a:extLst>
              <a:ext uri="{FF2B5EF4-FFF2-40B4-BE49-F238E27FC236}">
                <a16:creationId xmlns:a16="http://schemas.microsoft.com/office/drawing/2014/main" id="{358FDDF5-C939-4009-B930-01F168B4F061}"/>
              </a:ext>
            </a:extLst>
          </p:cNvPr>
          <p:cNvSpPr/>
          <p:nvPr/>
        </p:nvSpPr>
        <p:spPr>
          <a:xfrm>
            <a:off x="1235604" y="1023707"/>
            <a:ext cx="2007219" cy="1384995"/>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120E98D2-3AA6-4055-A888-8DBE4C85AE1B}"/>
              </a:ext>
            </a:extLst>
          </p:cNvPr>
          <p:cNvSpPr txBox="1"/>
          <p:nvPr/>
        </p:nvSpPr>
        <p:spPr>
          <a:xfrm>
            <a:off x="1304691" y="1060309"/>
            <a:ext cx="1836234" cy="1384995"/>
          </a:xfrm>
          <a:prstGeom prst="rect">
            <a:avLst/>
          </a:prstGeom>
          <a:noFill/>
        </p:spPr>
        <p:txBody>
          <a:bodyPr wrap="square" rtlCol="0">
            <a:spAutoFit/>
          </a:bodyPr>
          <a:lstStyle/>
          <a:p>
            <a:pPr algn="ctr"/>
            <a:r>
              <a:rPr lang="en-US" dirty="0">
                <a:latin typeface="Nixie One" panose="020B0604020202020204" charset="0"/>
              </a:rPr>
              <a:t>Function inputs the target language and phrase from the user and converts it into text</a:t>
            </a:r>
          </a:p>
        </p:txBody>
      </p:sp>
      <p:sp>
        <p:nvSpPr>
          <p:cNvPr id="11" name="Arrow: Right 10">
            <a:extLst>
              <a:ext uri="{FF2B5EF4-FFF2-40B4-BE49-F238E27FC236}">
                <a16:creationId xmlns:a16="http://schemas.microsoft.com/office/drawing/2014/main" id="{3DA7CE62-FE85-4E3F-AD89-FFFD93F8C5AC}"/>
              </a:ext>
            </a:extLst>
          </p:cNvPr>
          <p:cNvSpPr/>
          <p:nvPr/>
        </p:nvSpPr>
        <p:spPr>
          <a:xfrm>
            <a:off x="3402980" y="1431073"/>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0D1B1D-FDD8-44EE-9397-1415844A2973}"/>
              </a:ext>
            </a:extLst>
          </p:cNvPr>
          <p:cNvSpPr/>
          <p:nvPr/>
        </p:nvSpPr>
        <p:spPr>
          <a:xfrm>
            <a:off x="4077631" y="1184403"/>
            <a:ext cx="2007219" cy="9764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9980025-01E3-475C-8C59-EA87EA51AA48}"/>
              </a:ext>
            </a:extLst>
          </p:cNvPr>
          <p:cNvSpPr txBox="1"/>
          <p:nvPr/>
        </p:nvSpPr>
        <p:spPr>
          <a:xfrm>
            <a:off x="4120377" y="1238510"/>
            <a:ext cx="1921725" cy="954107"/>
          </a:xfrm>
          <a:prstGeom prst="rect">
            <a:avLst/>
          </a:prstGeom>
          <a:noFill/>
        </p:spPr>
        <p:txBody>
          <a:bodyPr wrap="square" rtlCol="0">
            <a:spAutoFit/>
          </a:bodyPr>
          <a:lstStyle/>
          <a:p>
            <a:pPr algn="ctr"/>
            <a:r>
              <a:rPr lang="en-US" dirty="0">
                <a:latin typeface="Nixie One" panose="020B0604020202020204" charset="0"/>
              </a:rPr>
              <a:t>Function feeds the phrase and language to ‘Translate’</a:t>
            </a:r>
          </a:p>
        </p:txBody>
      </p:sp>
      <p:sp>
        <p:nvSpPr>
          <p:cNvPr id="15" name="Arrow: Right 14">
            <a:extLst>
              <a:ext uri="{FF2B5EF4-FFF2-40B4-BE49-F238E27FC236}">
                <a16:creationId xmlns:a16="http://schemas.microsoft.com/office/drawing/2014/main" id="{E9D516EF-4D61-4B11-83A7-08D69E3FBA4D}"/>
              </a:ext>
            </a:extLst>
          </p:cNvPr>
          <p:cNvSpPr/>
          <p:nvPr/>
        </p:nvSpPr>
        <p:spPr>
          <a:xfrm>
            <a:off x="6261413" y="1462876"/>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B2ADA5-7EBE-4344-816C-75526D7B592F}"/>
              </a:ext>
            </a:extLst>
          </p:cNvPr>
          <p:cNvSpPr/>
          <p:nvPr/>
        </p:nvSpPr>
        <p:spPr>
          <a:xfrm>
            <a:off x="6921191" y="1023065"/>
            <a:ext cx="2007219" cy="116955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1251463-5C14-4AF5-AFDE-1E9E6E17C092}"/>
              </a:ext>
            </a:extLst>
          </p:cNvPr>
          <p:cNvSpPr txBox="1"/>
          <p:nvPr/>
        </p:nvSpPr>
        <p:spPr>
          <a:xfrm>
            <a:off x="7002970" y="1023065"/>
            <a:ext cx="1992347" cy="1169551"/>
          </a:xfrm>
          <a:prstGeom prst="rect">
            <a:avLst/>
          </a:prstGeom>
          <a:noFill/>
        </p:spPr>
        <p:txBody>
          <a:bodyPr wrap="square" rtlCol="0">
            <a:spAutoFit/>
          </a:bodyPr>
          <a:lstStyle/>
          <a:p>
            <a:pPr algn="ctr"/>
            <a:r>
              <a:rPr lang="en-US" dirty="0">
                <a:latin typeface="Nixie One" panose="020B0604020202020204" charset="0"/>
              </a:rPr>
              <a:t>Saves the phrase, translation and language in DynamoDB for the ‘Quiz Intent’.</a:t>
            </a:r>
          </a:p>
        </p:txBody>
      </p:sp>
      <p:sp>
        <p:nvSpPr>
          <p:cNvPr id="18" name="Arrow: Down 17">
            <a:extLst>
              <a:ext uri="{FF2B5EF4-FFF2-40B4-BE49-F238E27FC236}">
                <a16:creationId xmlns:a16="http://schemas.microsoft.com/office/drawing/2014/main" id="{584AE7C4-6C65-44C0-A4C0-07D11AA20D9C}"/>
              </a:ext>
            </a:extLst>
          </p:cNvPr>
          <p:cNvSpPr/>
          <p:nvPr/>
        </p:nvSpPr>
        <p:spPr>
          <a:xfrm>
            <a:off x="7839309" y="2497873"/>
            <a:ext cx="319668" cy="542693"/>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343CEB-5D6B-40EE-9A7D-F9AD9EB8B05F}"/>
              </a:ext>
            </a:extLst>
          </p:cNvPr>
          <p:cNvSpPr/>
          <p:nvPr/>
        </p:nvSpPr>
        <p:spPr>
          <a:xfrm>
            <a:off x="6921190" y="3144026"/>
            <a:ext cx="2007219" cy="12370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9D56807-9FFD-45E7-A62E-A311265622B9}"/>
              </a:ext>
            </a:extLst>
          </p:cNvPr>
          <p:cNvSpPr txBox="1"/>
          <p:nvPr/>
        </p:nvSpPr>
        <p:spPr>
          <a:xfrm>
            <a:off x="7002970" y="3211551"/>
            <a:ext cx="1858532" cy="1169551"/>
          </a:xfrm>
          <a:prstGeom prst="rect">
            <a:avLst/>
          </a:prstGeom>
          <a:noFill/>
        </p:spPr>
        <p:txBody>
          <a:bodyPr wrap="square" rtlCol="0">
            <a:spAutoFit/>
          </a:bodyPr>
          <a:lstStyle/>
          <a:p>
            <a:pPr algn="ctr"/>
            <a:r>
              <a:rPr lang="en-US" dirty="0">
                <a:latin typeface="Nixie One" panose="020B0604020202020204" charset="0"/>
              </a:rPr>
              <a:t>Sends the translated phrase and language to ‘Polly’ for text-to-speech</a:t>
            </a:r>
          </a:p>
        </p:txBody>
      </p:sp>
      <p:sp>
        <p:nvSpPr>
          <p:cNvPr id="22" name="Arrow: Right 21">
            <a:extLst>
              <a:ext uri="{FF2B5EF4-FFF2-40B4-BE49-F238E27FC236}">
                <a16:creationId xmlns:a16="http://schemas.microsoft.com/office/drawing/2014/main" id="{C8E375F8-ACEE-4E47-998B-BFECA4C4A415}"/>
              </a:ext>
            </a:extLst>
          </p:cNvPr>
          <p:cNvSpPr/>
          <p:nvPr/>
        </p:nvSpPr>
        <p:spPr>
          <a:xfrm rot="10800000">
            <a:off x="6261413" y="3617598"/>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B10AED-E718-414D-8885-74CF94BAAEE2}"/>
              </a:ext>
            </a:extLst>
          </p:cNvPr>
          <p:cNvSpPr/>
          <p:nvPr/>
        </p:nvSpPr>
        <p:spPr>
          <a:xfrm>
            <a:off x="4077631" y="3226072"/>
            <a:ext cx="2007219" cy="107297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06D73F6-8F9E-4666-8AFD-58CEBFC0487A}"/>
              </a:ext>
            </a:extLst>
          </p:cNvPr>
          <p:cNvSpPr txBox="1"/>
          <p:nvPr/>
        </p:nvSpPr>
        <p:spPr>
          <a:xfrm>
            <a:off x="4120377" y="3314490"/>
            <a:ext cx="1921725" cy="954107"/>
          </a:xfrm>
          <a:prstGeom prst="rect">
            <a:avLst/>
          </a:prstGeom>
          <a:noFill/>
        </p:spPr>
        <p:txBody>
          <a:bodyPr wrap="square" rtlCol="0">
            <a:spAutoFit/>
          </a:bodyPr>
          <a:lstStyle/>
          <a:p>
            <a:pPr algn="ctr"/>
            <a:r>
              <a:rPr lang="en-US" dirty="0">
                <a:latin typeface="Nixie One" panose="020B0604020202020204" charset="0"/>
              </a:rPr>
              <a:t>Save the audio snippet to S3 storage temporarily</a:t>
            </a:r>
          </a:p>
        </p:txBody>
      </p:sp>
      <p:sp>
        <p:nvSpPr>
          <p:cNvPr id="25" name="Arrow: Right 24">
            <a:extLst>
              <a:ext uri="{FF2B5EF4-FFF2-40B4-BE49-F238E27FC236}">
                <a16:creationId xmlns:a16="http://schemas.microsoft.com/office/drawing/2014/main" id="{5DA79B9E-C5D7-4797-9CE7-B2E8A6B8DAFF}"/>
              </a:ext>
            </a:extLst>
          </p:cNvPr>
          <p:cNvSpPr/>
          <p:nvPr/>
        </p:nvSpPr>
        <p:spPr>
          <a:xfrm rot="10800000">
            <a:off x="3402980" y="3651360"/>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E9FDD2-32D1-454B-A748-FEBBD21ACB59}"/>
              </a:ext>
            </a:extLst>
          </p:cNvPr>
          <p:cNvSpPr/>
          <p:nvPr/>
        </p:nvSpPr>
        <p:spPr>
          <a:xfrm>
            <a:off x="1219197" y="3303216"/>
            <a:ext cx="2007219" cy="98621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561C4825-7A2F-4ECD-899A-9B8C649F86BD}"/>
              </a:ext>
            </a:extLst>
          </p:cNvPr>
          <p:cNvSpPr txBox="1"/>
          <p:nvPr/>
        </p:nvSpPr>
        <p:spPr>
          <a:xfrm>
            <a:off x="1304691" y="3500951"/>
            <a:ext cx="1836234" cy="523220"/>
          </a:xfrm>
          <a:prstGeom prst="rect">
            <a:avLst/>
          </a:prstGeom>
          <a:noFill/>
        </p:spPr>
        <p:txBody>
          <a:bodyPr wrap="square" rtlCol="0">
            <a:spAutoFit/>
          </a:bodyPr>
          <a:lstStyle/>
          <a:p>
            <a:pPr algn="ctr"/>
            <a:r>
              <a:rPr lang="en-US" dirty="0">
                <a:latin typeface="Nixie One" panose="020B0604020202020204" charset="0"/>
              </a:rPr>
              <a:t>Audio snippet is played from S3.</a:t>
            </a:r>
          </a:p>
        </p:txBody>
      </p:sp>
    </p:spTree>
    <p:extLst>
      <p:ext uri="{BB962C8B-B14F-4D97-AF65-F5344CB8AC3E}">
        <p14:creationId xmlns:p14="http://schemas.microsoft.com/office/powerpoint/2010/main" val="203963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E532-1AA2-42D4-87AC-85E8B6D51165}"/>
              </a:ext>
            </a:extLst>
          </p:cNvPr>
          <p:cNvSpPr>
            <a:spLocks noGrp="1"/>
          </p:cNvSpPr>
          <p:nvPr>
            <p:ph type="title"/>
          </p:nvPr>
        </p:nvSpPr>
        <p:spPr>
          <a:xfrm>
            <a:off x="3100583" y="221144"/>
            <a:ext cx="4944300" cy="645300"/>
          </a:xfrm>
        </p:spPr>
        <p:txBody>
          <a:bodyPr/>
          <a:lstStyle/>
          <a:p>
            <a:r>
              <a:rPr lang="en-US" sz="3000" dirty="0"/>
              <a:t>Data flow for Quiz Intent</a:t>
            </a:r>
          </a:p>
        </p:txBody>
      </p:sp>
      <p:sp>
        <p:nvSpPr>
          <p:cNvPr id="6" name="Rectangle 5">
            <a:extLst>
              <a:ext uri="{FF2B5EF4-FFF2-40B4-BE49-F238E27FC236}">
                <a16:creationId xmlns:a16="http://schemas.microsoft.com/office/drawing/2014/main" id="{369DC6A3-5DC2-498E-B7A7-1096259E5E47}"/>
              </a:ext>
            </a:extLst>
          </p:cNvPr>
          <p:cNvSpPr/>
          <p:nvPr/>
        </p:nvSpPr>
        <p:spPr>
          <a:xfrm>
            <a:off x="1152290" y="1184484"/>
            <a:ext cx="2007219" cy="98621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9F052BA-BE54-4868-A794-853C48BA3134}"/>
              </a:ext>
            </a:extLst>
          </p:cNvPr>
          <p:cNvSpPr/>
          <p:nvPr/>
        </p:nvSpPr>
        <p:spPr>
          <a:xfrm>
            <a:off x="6936053" y="3455615"/>
            <a:ext cx="2007219" cy="98621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85DA98-278F-4BDC-B85D-C7EDB9B1A012}"/>
              </a:ext>
            </a:extLst>
          </p:cNvPr>
          <p:cNvSpPr/>
          <p:nvPr/>
        </p:nvSpPr>
        <p:spPr>
          <a:xfrm>
            <a:off x="1152290" y="3363947"/>
            <a:ext cx="2007219" cy="1169551"/>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C3E62A9-0E64-4B5C-BAC6-F2A7E601692F}"/>
              </a:ext>
            </a:extLst>
          </p:cNvPr>
          <p:cNvSpPr/>
          <p:nvPr/>
        </p:nvSpPr>
        <p:spPr>
          <a:xfrm>
            <a:off x="4044172" y="3455616"/>
            <a:ext cx="2007219" cy="98621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52EA5BF-CAFB-4DC6-BC46-8ACC2276A5A6}"/>
              </a:ext>
            </a:extLst>
          </p:cNvPr>
          <p:cNvSpPr/>
          <p:nvPr/>
        </p:nvSpPr>
        <p:spPr>
          <a:xfrm>
            <a:off x="6936054" y="1184484"/>
            <a:ext cx="2007219" cy="98621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1608BC3-831A-46B8-9EE9-ED82DD4855F8}"/>
              </a:ext>
            </a:extLst>
          </p:cNvPr>
          <p:cNvSpPr/>
          <p:nvPr/>
        </p:nvSpPr>
        <p:spPr>
          <a:xfrm>
            <a:off x="4044172" y="989124"/>
            <a:ext cx="2007219" cy="13975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C0FB39D0-7A04-4740-8448-81839613DF2B}"/>
              </a:ext>
            </a:extLst>
          </p:cNvPr>
          <p:cNvSpPr/>
          <p:nvPr/>
        </p:nvSpPr>
        <p:spPr>
          <a:xfrm>
            <a:off x="3393684" y="1532627"/>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97C54A1-749A-4990-A869-455D674408F1}"/>
              </a:ext>
            </a:extLst>
          </p:cNvPr>
          <p:cNvSpPr/>
          <p:nvPr/>
        </p:nvSpPr>
        <p:spPr>
          <a:xfrm>
            <a:off x="6244678" y="1537536"/>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666D189-265B-4684-B0B3-B7E5C0D1D882}"/>
              </a:ext>
            </a:extLst>
          </p:cNvPr>
          <p:cNvSpPr/>
          <p:nvPr/>
        </p:nvSpPr>
        <p:spPr>
          <a:xfrm rot="5400000">
            <a:off x="7690618" y="2682868"/>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00F7D45-AC9D-4CB3-AF19-40ED6C27ABDF}"/>
              </a:ext>
            </a:extLst>
          </p:cNvPr>
          <p:cNvSpPr/>
          <p:nvPr/>
        </p:nvSpPr>
        <p:spPr>
          <a:xfrm rot="10800000">
            <a:off x="6265122" y="3803758"/>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872212F-9D19-4B0C-972F-A691C834D61A}"/>
              </a:ext>
            </a:extLst>
          </p:cNvPr>
          <p:cNvSpPr/>
          <p:nvPr/>
        </p:nvSpPr>
        <p:spPr>
          <a:xfrm rot="10800000">
            <a:off x="3362092" y="3803757"/>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FC24955-21D4-486C-8203-12AC16CC637B}"/>
              </a:ext>
            </a:extLst>
          </p:cNvPr>
          <p:cNvSpPr txBox="1"/>
          <p:nvPr/>
        </p:nvSpPr>
        <p:spPr>
          <a:xfrm>
            <a:off x="1219200" y="1184484"/>
            <a:ext cx="1881383" cy="954107"/>
          </a:xfrm>
          <a:prstGeom prst="rect">
            <a:avLst/>
          </a:prstGeom>
          <a:noFill/>
        </p:spPr>
        <p:txBody>
          <a:bodyPr wrap="square" rtlCol="0">
            <a:spAutoFit/>
          </a:bodyPr>
          <a:lstStyle/>
          <a:p>
            <a:pPr algn="ctr"/>
            <a:r>
              <a:rPr lang="en-US" dirty="0">
                <a:latin typeface="Nixie One" panose="020B0604020202020204" charset="0"/>
              </a:rPr>
              <a:t>Function inputs the language the user wishes to be tested in</a:t>
            </a:r>
          </a:p>
        </p:txBody>
      </p:sp>
      <p:sp>
        <p:nvSpPr>
          <p:cNvPr id="18" name="TextBox 17">
            <a:extLst>
              <a:ext uri="{FF2B5EF4-FFF2-40B4-BE49-F238E27FC236}">
                <a16:creationId xmlns:a16="http://schemas.microsoft.com/office/drawing/2014/main" id="{DB5B7A3D-3B1C-4F7B-BFD7-432B6CDCD3E5}"/>
              </a:ext>
            </a:extLst>
          </p:cNvPr>
          <p:cNvSpPr txBox="1"/>
          <p:nvPr/>
        </p:nvSpPr>
        <p:spPr>
          <a:xfrm>
            <a:off x="4098066" y="1048354"/>
            <a:ext cx="1899429" cy="1384995"/>
          </a:xfrm>
          <a:prstGeom prst="rect">
            <a:avLst/>
          </a:prstGeom>
          <a:noFill/>
        </p:spPr>
        <p:txBody>
          <a:bodyPr wrap="square" rtlCol="0">
            <a:spAutoFit/>
          </a:bodyPr>
          <a:lstStyle/>
          <a:p>
            <a:pPr algn="ctr"/>
            <a:r>
              <a:rPr lang="en-US" dirty="0">
                <a:latin typeface="Nixie One" panose="020B0604020202020204" charset="0"/>
              </a:rPr>
              <a:t>Function reads all DynamoDB rows with the language as the key, and picks a random row</a:t>
            </a:r>
          </a:p>
        </p:txBody>
      </p:sp>
      <p:sp>
        <p:nvSpPr>
          <p:cNvPr id="19" name="TextBox 18">
            <a:extLst>
              <a:ext uri="{FF2B5EF4-FFF2-40B4-BE49-F238E27FC236}">
                <a16:creationId xmlns:a16="http://schemas.microsoft.com/office/drawing/2014/main" id="{298A2337-37F0-47E8-889C-E131CF08D196}"/>
              </a:ext>
            </a:extLst>
          </p:cNvPr>
          <p:cNvSpPr txBox="1"/>
          <p:nvPr/>
        </p:nvSpPr>
        <p:spPr>
          <a:xfrm>
            <a:off x="6995249" y="1206921"/>
            <a:ext cx="1888825" cy="954107"/>
          </a:xfrm>
          <a:prstGeom prst="rect">
            <a:avLst/>
          </a:prstGeom>
          <a:noFill/>
        </p:spPr>
        <p:txBody>
          <a:bodyPr wrap="square" rtlCol="0">
            <a:spAutoFit/>
          </a:bodyPr>
          <a:lstStyle/>
          <a:p>
            <a:pPr algn="ctr"/>
            <a:r>
              <a:rPr lang="en-US" dirty="0">
                <a:latin typeface="Nixie One" panose="020B0604020202020204" charset="0"/>
              </a:rPr>
              <a:t>Invokes ‘Polly’ for text-to-speech conversion of the selected  row</a:t>
            </a:r>
          </a:p>
        </p:txBody>
      </p:sp>
      <p:sp>
        <p:nvSpPr>
          <p:cNvPr id="20" name="TextBox 19">
            <a:extLst>
              <a:ext uri="{FF2B5EF4-FFF2-40B4-BE49-F238E27FC236}">
                <a16:creationId xmlns:a16="http://schemas.microsoft.com/office/drawing/2014/main" id="{092EA883-F76A-424B-9082-80916CA444F1}"/>
              </a:ext>
            </a:extLst>
          </p:cNvPr>
          <p:cNvSpPr txBox="1"/>
          <p:nvPr/>
        </p:nvSpPr>
        <p:spPr>
          <a:xfrm>
            <a:off x="6995249" y="3579391"/>
            <a:ext cx="1888825" cy="738664"/>
          </a:xfrm>
          <a:prstGeom prst="rect">
            <a:avLst/>
          </a:prstGeom>
          <a:noFill/>
        </p:spPr>
        <p:txBody>
          <a:bodyPr wrap="square" rtlCol="0">
            <a:spAutoFit/>
          </a:bodyPr>
          <a:lstStyle/>
          <a:p>
            <a:pPr algn="ctr"/>
            <a:r>
              <a:rPr lang="en-US" dirty="0">
                <a:latin typeface="Nixie One" panose="020B0604020202020204" charset="0"/>
              </a:rPr>
              <a:t>Saves the speech file to S3 temporarily.</a:t>
            </a:r>
          </a:p>
        </p:txBody>
      </p:sp>
      <p:sp>
        <p:nvSpPr>
          <p:cNvPr id="21" name="TextBox 20">
            <a:extLst>
              <a:ext uri="{FF2B5EF4-FFF2-40B4-BE49-F238E27FC236}">
                <a16:creationId xmlns:a16="http://schemas.microsoft.com/office/drawing/2014/main" id="{FFDB6069-EFFB-4E3C-AF92-248D47C85F8E}"/>
              </a:ext>
            </a:extLst>
          </p:cNvPr>
          <p:cNvSpPr txBox="1"/>
          <p:nvPr/>
        </p:nvSpPr>
        <p:spPr>
          <a:xfrm>
            <a:off x="4085059" y="3502321"/>
            <a:ext cx="1899429" cy="954107"/>
          </a:xfrm>
          <a:prstGeom prst="rect">
            <a:avLst/>
          </a:prstGeom>
          <a:noFill/>
        </p:spPr>
        <p:txBody>
          <a:bodyPr wrap="square" rtlCol="0">
            <a:spAutoFit/>
          </a:bodyPr>
          <a:lstStyle/>
          <a:p>
            <a:pPr algn="ctr"/>
            <a:r>
              <a:rPr lang="en-US" dirty="0">
                <a:latin typeface="Nixie One" panose="020B0604020202020204" charset="0"/>
              </a:rPr>
              <a:t>Plays the audio snippet and quizzes the user on its meaning</a:t>
            </a:r>
          </a:p>
        </p:txBody>
      </p:sp>
      <p:sp>
        <p:nvSpPr>
          <p:cNvPr id="22" name="TextBox 21">
            <a:extLst>
              <a:ext uri="{FF2B5EF4-FFF2-40B4-BE49-F238E27FC236}">
                <a16:creationId xmlns:a16="http://schemas.microsoft.com/office/drawing/2014/main" id="{A8B74D21-6099-4C71-A528-3D390B72CA12}"/>
              </a:ext>
            </a:extLst>
          </p:cNvPr>
          <p:cNvSpPr txBox="1"/>
          <p:nvPr/>
        </p:nvSpPr>
        <p:spPr>
          <a:xfrm>
            <a:off x="1219200" y="3394598"/>
            <a:ext cx="1881383" cy="1169551"/>
          </a:xfrm>
          <a:prstGeom prst="rect">
            <a:avLst/>
          </a:prstGeom>
          <a:noFill/>
        </p:spPr>
        <p:txBody>
          <a:bodyPr wrap="square" rtlCol="0">
            <a:spAutoFit/>
          </a:bodyPr>
          <a:lstStyle/>
          <a:p>
            <a:pPr algn="ctr"/>
            <a:r>
              <a:rPr lang="en-US" dirty="0">
                <a:latin typeface="Nixie One" panose="020B0604020202020204" charset="0"/>
              </a:rPr>
              <a:t>Inputs the user response, validates it, and returns appropriate output</a:t>
            </a:r>
          </a:p>
        </p:txBody>
      </p:sp>
    </p:spTree>
    <p:extLst>
      <p:ext uri="{BB962C8B-B14F-4D97-AF65-F5344CB8AC3E}">
        <p14:creationId xmlns:p14="http://schemas.microsoft.com/office/powerpoint/2010/main" val="269555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6D65-0B30-4792-A37D-18ADE9306C68}"/>
              </a:ext>
            </a:extLst>
          </p:cNvPr>
          <p:cNvSpPr>
            <a:spLocks noGrp="1"/>
          </p:cNvSpPr>
          <p:nvPr>
            <p:ph type="title"/>
          </p:nvPr>
        </p:nvSpPr>
        <p:spPr>
          <a:xfrm>
            <a:off x="3108017" y="217700"/>
            <a:ext cx="4944300" cy="645300"/>
          </a:xfrm>
        </p:spPr>
        <p:txBody>
          <a:bodyPr/>
          <a:lstStyle/>
          <a:p>
            <a:r>
              <a:rPr lang="en-US" sz="3000" dirty="0"/>
              <a:t>Data flow for Fact Intent</a:t>
            </a:r>
          </a:p>
        </p:txBody>
      </p:sp>
      <p:sp>
        <p:nvSpPr>
          <p:cNvPr id="6" name="Rectangle 5">
            <a:extLst>
              <a:ext uri="{FF2B5EF4-FFF2-40B4-BE49-F238E27FC236}">
                <a16:creationId xmlns:a16="http://schemas.microsoft.com/office/drawing/2014/main" id="{0A80C94F-AD15-453B-AB24-50FB5649EB30}"/>
              </a:ext>
            </a:extLst>
          </p:cNvPr>
          <p:cNvSpPr/>
          <p:nvPr/>
        </p:nvSpPr>
        <p:spPr>
          <a:xfrm>
            <a:off x="1642944" y="2356624"/>
            <a:ext cx="2007219" cy="167716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4B3688-9801-4C8C-9A72-E098FFF2A8B1}"/>
              </a:ext>
            </a:extLst>
          </p:cNvPr>
          <p:cNvSpPr/>
          <p:nvPr/>
        </p:nvSpPr>
        <p:spPr>
          <a:xfrm>
            <a:off x="5442345" y="2356624"/>
            <a:ext cx="2007219" cy="167983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E267C36C-1855-4AE5-954C-865F6519ADE7}"/>
              </a:ext>
            </a:extLst>
          </p:cNvPr>
          <p:cNvSpPr/>
          <p:nvPr/>
        </p:nvSpPr>
        <p:spPr>
          <a:xfrm>
            <a:off x="4322956" y="3056973"/>
            <a:ext cx="498088" cy="28993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C4DFB1C-F742-4E96-8A13-355F8BEEB3BB}"/>
              </a:ext>
            </a:extLst>
          </p:cNvPr>
          <p:cNvSpPr txBox="1"/>
          <p:nvPr/>
        </p:nvSpPr>
        <p:spPr>
          <a:xfrm>
            <a:off x="1694436" y="2433355"/>
            <a:ext cx="1955727" cy="1600438"/>
          </a:xfrm>
          <a:prstGeom prst="rect">
            <a:avLst/>
          </a:prstGeom>
          <a:noFill/>
        </p:spPr>
        <p:txBody>
          <a:bodyPr wrap="square" rtlCol="0">
            <a:spAutoFit/>
          </a:bodyPr>
          <a:lstStyle/>
          <a:p>
            <a:pPr algn="ctr"/>
            <a:r>
              <a:rPr lang="en-US" dirty="0">
                <a:latin typeface="Nixie One" panose="020B0604020202020204" charset="0"/>
              </a:rPr>
              <a:t>Function picks a random fact from the array associated with the target language (facts are stored in the array)</a:t>
            </a:r>
          </a:p>
        </p:txBody>
      </p:sp>
      <p:sp>
        <p:nvSpPr>
          <p:cNvPr id="20" name="TextBox 19">
            <a:extLst>
              <a:ext uri="{FF2B5EF4-FFF2-40B4-BE49-F238E27FC236}">
                <a16:creationId xmlns:a16="http://schemas.microsoft.com/office/drawing/2014/main" id="{11521A69-FBB6-4D9D-BB8E-867D084A72F4}"/>
              </a:ext>
            </a:extLst>
          </p:cNvPr>
          <p:cNvSpPr txBox="1"/>
          <p:nvPr/>
        </p:nvSpPr>
        <p:spPr>
          <a:xfrm>
            <a:off x="5493837" y="2933597"/>
            <a:ext cx="1895704" cy="523220"/>
          </a:xfrm>
          <a:prstGeom prst="rect">
            <a:avLst/>
          </a:prstGeom>
          <a:noFill/>
        </p:spPr>
        <p:txBody>
          <a:bodyPr wrap="square" rtlCol="0">
            <a:spAutoFit/>
          </a:bodyPr>
          <a:lstStyle/>
          <a:p>
            <a:pPr algn="ctr"/>
            <a:r>
              <a:rPr lang="en-US" dirty="0">
                <a:latin typeface="Nixie One" panose="020B0604020202020204" charset="0"/>
              </a:rPr>
              <a:t>The fact is spoken out</a:t>
            </a:r>
          </a:p>
        </p:txBody>
      </p:sp>
    </p:spTree>
    <p:extLst>
      <p:ext uri="{BB962C8B-B14F-4D97-AF65-F5344CB8AC3E}">
        <p14:creationId xmlns:p14="http://schemas.microsoft.com/office/powerpoint/2010/main" val="242777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dirty="0"/>
              <a:t>Learnings</a:t>
            </a:r>
            <a:endParaRPr dirty="0"/>
          </a:p>
        </p:txBody>
      </p:sp>
      <p:sp>
        <p:nvSpPr>
          <p:cNvPr id="335" name="Shape 335"/>
          <p:cNvSpPr txBox="1"/>
          <p:nvPr/>
        </p:nvSpPr>
        <p:spPr>
          <a:xfrm>
            <a:off x="1732700" y="1744525"/>
            <a:ext cx="3191400" cy="1033509"/>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1100" b="1" dirty="0">
                <a:solidFill>
                  <a:srgbClr val="00E1C6"/>
                </a:solidFill>
                <a:latin typeface="Muli"/>
                <a:ea typeface="Muli"/>
                <a:cs typeface="Muli"/>
                <a:sym typeface="Muli"/>
              </a:rPr>
              <a:t>Understanding of Amazon Alexa work-flow</a:t>
            </a:r>
            <a:endParaRPr sz="1100" dirty="0">
              <a:solidFill>
                <a:srgbClr val="00E1C6"/>
              </a:solidFill>
              <a:latin typeface="Muli"/>
              <a:ea typeface="Muli"/>
              <a:cs typeface="Muli"/>
              <a:sym typeface="Muli"/>
            </a:endParaRPr>
          </a:p>
          <a:p>
            <a:pPr>
              <a:spcBef>
                <a:spcPts val="600"/>
              </a:spcBef>
              <a:buClr>
                <a:schemeClr val="dk1"/>
              </a:buClr>
              <a:buSzPts val="1100"/>
            </a:pPr>
            <a:r>
              <a:rPr lang="en-IN" sz="1100" dirty="0">
                <a:solidFill>
                  <a:srgbClr val="C6DAEC"/>
                </a:solidFill>
                <a:latin typeface="Muli"/>
                <a:ea typeface="Muli"/>
                <a:cs typeface="Muli"/>
                <a:sym typeface="Muli"/>
              </a:rPr>
              <a:t>We learnt how to, and implemented a skill using node.js, AWS Lambda functions, and Dynamo Database</a:t>
            </a: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None/>
            </a:pPr>
            <a:endParaRPr sz="1100" dirty="0">
              <a:solidFill>
                <a:srgbClr val="C6DAEC"/>
              </a:solidFill>
              <a:latin typeface="Muli"/>
              <a:ea typeface="Muli"/>
              <a:cs typeface="Muli"/>
              <a:sym typeface="Muli"/>
            </a:endParaRPr>
          </a:p>
        </p:txBody>
      </p:sp>
      <p:sp>
        <p:nvSpPr>
          <p:cNvPr id="337" name="Shape 337"/>
          <p:cNvSpPr txBox="1"/>
          <p:nvPr/>
        </p:nvSpPr>
        <p:spPr>
          <a:xfrm>
            <a:off x="864781" y="3982125"/>
            <a:ext cx="7821920" cy="957942"/>
          </a:xfrm>
          <a:prstGeom prst="rect">
            <a:avLst/>
          </a:prstGeom>
          <a:noFill/>
          <a:ln>
            <a:noFill/>
          </a:ln>
        </p:spPr>
        <p:txBody>
          <a:bodyPr spcFirstLastPara="1" wrap="square" lIns="91425" tIns="91425" rIns="91425" bIns="91425" anchor="t" anchorCtr="0">
            <a:noAutofit/>
          </a:bodyPr>
          <a:lstStyle/>
          <a:p>
            <a:pPr>
              <a:spcBef>
                <a:spcPts val="1000"/>
              </a:spcBef>
            </a:pPr>
            <a:r>
              <a:rPr lang="en-IN" sz="1100" b="1" dirty="0">
                <a:solidFill>
                  <a:srgbClr val="C6DAEC"/>
                </a:solidFill>
                <a:latin typeface="Muli" pitchFamily="2" charset="77"/>
                <a:ea typeface="Muli"/>
                <a:cs typeface="Muli"/>
                <a:sym typeface="Muli"/>
              </a:rPr>
              <a:t>This has been a very learning and fun-filled experience. We also learnt important soft skills like teamwork.</a:t>
            </a:r>
          </a:p>
          <a:p>
            <a:pPr>
              <a:spcBef>
                <a:spcPts val="1000"/>
              </a:spcBef>
            </a:pPr>
            <a:r>
              <a:rPr lang="en-IN" sz="1100" b="1" dirty="0">
                <a:solidFill>
                  <a:srgbClr val="C6DAEC"/>
                </a:solidFill>
                <a:latin typeface="Muli" pitchFamily="2" charset="77"/>
                <a:ea typeface="Muli"/>
                <a:cs typeface="Muli"/>
                <a:sym typeface="Muli"/>
              </a:rPr>
              <a:t>Though we faced some challenges at times, we managed to maintain our drive and create a skill we are proud of!</a:t>
            </a:r>
          </a:p>
        </p:txBody>
      </p:sp>
      <p:sp>
        <p:nvSpPr>
          <p:cNvPr id="6" name="Shape 335">
            <a:extLst>
              <a:ext uri="{FF2B5EF4-FFF2-40B4-BE49-F238E27FC236}">
                <a16:creationId xmlns:a16="http://schemas.microsoft.com/office/drawing/2014/main" id="{6BEDDD59-522B-A04E-8AD8-D6BFEF4BE8EB}"/>
              </a:ext>
            </a:extLst>
          </p:cNvPr>
          <p:cNvSpPr txBox="1"/>
          <p:nvPr/>
        </p:nvSpPr>
        <p:spPr>
          <a:xfrm>
            <a:off x="4924100" y="1744525"/>
            <a:ext cx="3191400" cy="1033510"/>
          </a:xfrm>
          <a:prstGeom prst="rect">
            <a:avLst/>
          </a:prstGeom>
          <a:noFill/>
          <a:ln>
            <a:noFill/>
          </a:ln>
        </p:spPr>
        <p:txBody>
          <a:bodyPr spcFirstLastPara="1" wrap="square" lIns="91425" tIns="91425" rIns="91425" bIns="91425" anchor="t" anchorCtr="0">
            <a:noAutofit/>
          </a:bodyPr>
          <a:lstStyle/>
          <a:p>
            <a:pPr>
              <a:spcBef>
                <a:spcPts val="600"/>
              </a:spcBef>
            </a:pPr>
            <a:r>
              <a:rPr lang="en-US" sz="1100" b="1" dirty="0">
                <a:solidFill>
                  <a:srgbClr val="00E1C6"/>
                </a:solidFill>
                <a:latin typeface="Muli"/>
                <a:ea typeface="Muli"/>
                <a:cs typeface="Muli"/>
                <a:sym typeface="Muli"/>
              </a:rPr>
              <a:t>Software Development </a:t>
            </a:r>
          </a:p>
          <a:p>
            <a:pPr>
              <a:spcBef>
                <a:spcPts val="600"/>
              </a:spcBef>
              <a:buClr>
                <a:schemeClr val="dk1"/>
              </a:buClr>
              <a:buSzPts val="1100"/>
            </a:pPr>
            <a:r>
              <a:rPr lang="en-IN" sz="1100" dirty="0">
                <a:solidFill>
                  <a:srgbClr val="C6DAEC"/>
                </a:solidFill>
                <a:latin typeface="Muli"/>
                <a:sym typeface="Muli"/>
              </a:rPr>
              <a:t>Developing, Testing, Configuring, and Debugging were some aspects we really improved on.</a:t>
            </a:r>
            <a:endParaRPr lang="en-US" sz="1100" dirty="0">
              <a:solidFill>
                <a:srgbClr val="002060"/>
              </a:solidFill>
              <a:latin typeface="Bodoni MT Black"/>
            </a:endParaRPr>
          </a:p>
          <a:p>
            <a:pPr>
              <a:spcBef>
                <a:spcPts val="600"/>
              </a:spcBef>
              <a:buClr>
                <a:schemeClr val="dk1"/>
              </a:buClr>
              <a:buSzPts val="1100"/>
            </a:pPr>
            <a:endParaRPr lang="en-IN" sz="1100" dirty="0">
              <a:solidFill>
                <a:srgbClr val="C6DAEC"/>
              </a:solidFill>
              <a:latin typeface="Muli"/>
              <a:ea typeface="Muli"/>
              <a:cs typeface="Muli"/>
              <a:sym typeface="Muli"/>
            </a:endParaRP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None/>
            </a:pPr>
            <a:endParaRPr sz="1100" dirty="0">
              <a:solidFill>
                <a:srgbClr val="C6DAEC"/>
              </a:solidFill>
              <a:latin typeface="Muli"/>
              <a:ea typeface="Muli"/>
              <a:cs typeface="Muli"/>
              <a:sym typeface="Muli"/>
            </a:endParaRPr>
          </a:p>
        </p:txBody>
      </p:sp>
      <p:sp>
        <p:nvSpPr>
          <p:cNvPr id="7" name="Shape 335">
            <a:extLst>
              <a:ext uri="{FF2B5EF4-FFF2-40B4-BE49-F238E27FC236}">
                <a16:creationId xmlns:a16="http://schemas.microsoft.com/office/drawing/2014/main" id="{BD9A9CCD-ECEC-C347-9402-5B215F49DBF6}"/>
              </a:ext>
            </a:extLst>
          </p:cNvPr>
          <p:cNvSpPr txBox="1"/>
          <p:nvPr/>
        </p:nvSpPr>
        <p:spPr>
          <a:xfrm>
            <a:off x="1732700" y="2774443"/>
            <a:ext cx="3191400" cy="1135706"/>
          </a:xfrm>
          <a:prstGeom prst="rect">
            <a:avLst/>
          </a:prstGeom>
          <a:noFill/>
          <a:ln>
            <a:noFill/>
          </a:ln>
        </p:spPr>
        <p:txBody>
          <a:bodyPr spcFirstLastPara="1" wrap="square" lIns="91425" tIns="91425" rIns="91425" bIns="91425" anchor="t" anchorCtr="0">
            <a:noAutofit/>
          </a:bodyPr>
          <a:lstStyle/>
          <a:p>
            <a:pPr>
              <a:spcBef>
                <a:spcPts val="600"/>
              </a:spcBef>
            </a:pPr>
            <a:r>
              <a:rPr lang="en-US" sz="1100" b="1" dirty="0">
                <a:solidFill>
                  <a:srgbClr val="00E1C6"/>
                </a:solidFill>
                <a:latin typeface="Muli"/>
                <a:ea typeface="Muli"/>
                <a:cs typeface="Muli"/>
                <a:sym typeface="Muli"/>
              </a:rPr>
              <a:t>Amazon Cloud Ecosystem</a:t>
            </a:r>
          </a:p>
          <a:p>
            <a:pPr marL="0" lvl="0" indent="0" rtl="0">
              <a:spcBef>
                <a:spcPts val="600"/>
              </a:spcBef>
              <a:spcAft>
                <a:spcPts val="0"/>
              </a:spcAft>
              <a:buClr>
                <a:schemeClr val="dk1"/>
              </a:buClr>
              <a:buSzPts val="1100"/>
              <a:buFont typeface="Arial"/>
              <a:buNone/>
            </a:pPr>
            <a:r>
              <a:rPr lang="en-US" sz="1100" dirty="0">
                <a:solidFill>
                  <a:srgbClr val="C6DAEC"/>
                </a:solidFill>
                <a:latin typeface="Muli"/>
                <a:ea typeface="Muli"/>
                <a:cs typeface="Muli"/>
                <a:sym typeface="Muli"/>
              </a:rPr>
              <a:t>We got educated on the Cloud service implementation in AWS, which opened us to end-to-end application development, and hosting and managing applications with APIs in Cloud infrastructure</a:t>
            </a:r>
            <a:endParaRPr sz="1100" dirty="0">
              <a:solidFill>
                <a:srgbClr val="C6DAEC"/>
              </a:solidFill>
              <a:latin typeface="Muli"/>
              <a:ea typeface="Muli"/>
              <a:cs typeface="Muli"/>
              <a:sym typeface="Muli"/>
            </a:endParaRPr>
          </a:p>
        </p:txBody>
      </p:sp>
      <p:sp>
        <p:nvSpPr>
          <p:cNvPr id="8" name="Shape 335">
            <a:extLst>
              <a:ext uri="{FF2B5EF4-FFF2-40B4-BE49-F238E27FC236}">
                <a16:creationId xmlns:a16="http://schemas.microsoft.com/office/drawing/2014/main" id="{C2B27E55-5E56-7640-8F33-1D7E550F164E}"/>
              </a:ext>
            </a:extLst>
          </p:cNvPr>
          <p:cNvSpPr txBox="1"/>
          <p:nvPr/>
        </p:nvSpPr>
        <p:spPr>
          <a:xfrm>
            <a:off x="4924100" y="2783152"/>
            <a:ext cx="3191400" cy="1033509"/>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sz="1100" b="1" dirty="0">
                <a:solidFill>
                  <a:srgbClr val="00E1C6"/>
                </a:solidFill>
                <a:latin typeface="Muli"/>
                <a:ea typeface="Muli"/>
                <a:cs typeface="Muli"/>
                <a:sym typeface="Muli"/>
              </a:rPr>
              <a:t>Learning Node.js</a:t>
            </a:r>
            <a:endParaRPr sz="1100" dirty="0">
              <a:solidFill>
                <a:srgbClr val="00E1C6"/>
              </a:solidFill>
              <a:latin typeface="Muli"/>
              <a:ea typeface="Muli"/>
              <a:cs typeface="Muli"/>
              <a:sym typeface="Muli"/>
            </a:endParaRPr>
          </a:p>
          <a:p>
            <a:pPr>
              <a:spcBef>
                <a:spcPts val="600"/>
              </a:spcBef>
              <a:buClr>
                <a:schemeClr val="dk1"/>
              </a:buClr>
              <a:buSzPts val="1100"/>
            </a:pPr>
            <a:r>
              <a:rPr lang="en-IN" sz="1100" dirty="0">
                <a:solidFill>
                  <a:srgbClr val="C6DAEC"/>
                </a:solidFill>
                <a:latin typeface="Muli"/>
                <a:ea typeface="Muli"/>
                <a:cs typeface="Muli"/>
                <a:sym typeface="Muli"/>
              </a:rPr>
              <a:t>Through this project, we were introduced to a new scripting language that we used to build our functions.</a:t>
            </a: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a:p>
            <a:pPr marL="0" lvl="0" indent="0" rtl="0">
              <a:spcBef>
                <a:spcPts val="600"/>
              </a:spcBef>
              <a:spcAft>
                <a:spcPts val="0"/>
              </a:spcAft>
              <a:buClr>
                <a:schemeClr val="dk1"/>
              </a:buClr>
              <a:buSzPts val="1100"/>
              <a:buFont typeface="Arial"/>
              <a:buNone/>
            </a:pPr>
            <a:endParaRPr sz="1100" dirty="0">
              <a:solidFill>
                <a:srgbClr val="C6DAEC"/>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5BAA-27C4-4826-90AE-61184D597837}"/>
              </a:ext>
            </a:extLst>
          </p:cNvPr>
          <p:cNvSpPr>
            <a:spLocks noGrp="1"/>
          </p:cNvSpPr>
          <p:nvPr>
            <p:ph type="title"/>
          </p:nvPr>
        </p:nvSpPr>
        <p:spPr>
          <a:xfrm>
            <a:off x="2258042" y="390156"/>
            <a:ext cx="4627915" cy="645300"/>
          </a:xfrm>
        </p:spPr>
        <p:txBody>
          <a:bodyPr/>
          <a:lstStyle/>
          <a:p>
            <a:pPr algn="ctr"/>
            <a:r>
              <a:rPr lang="en-US" dirty="0"/>
              <a:t>Challenges faced</a:t>
            </a:r>
          </a:p>
        </p:txBody>
      </p:sp>
      <p:sp>
        <p:nvSpPr>
          <p:cNvPr id="3" name="Text Placeholder 2">
            <a:extLst>
              <a:ext uri="{FF2B5EF4-FFF2-40B4-BE49-F238E27FC236}">
                <a16:creationId xmlns:a16="http://schemas.microsoft.com/office/drawing/2014/main" id="{2866FE6F-383B-4619-A617-DD0C0A73D89F}"/>
              </a:ext>
            </a:extLst>
          </p:cNvPr>
          <p:cNvSpPr>
            <a:spLocks noGrp="1"/>
          </p:cNvSpPr>
          <p:nvPr>
            <p:ph type="body" idx="1"/>
          </p:nvPr>
        </p:nvSpPr>
        <p:spPr>
          <a:xfrm>
            <a:off x="1383295" y="1563144"/>
            <a:ext cx="2913641" cy="2544900"/>
          </a:xfrm>
        </p:spPr>
        <p:txBody>
          <a:bodyPr/>
          <a:lstStyle/>
          <a:p>
            <a:r>
              <a:rPr lang="en-US" dirty="0"/>
              <a:t>One of the major challenges we faced was that the dialogues meant to call the intents called it twice, expecting to take a different path the second time. We later realized that we had to persist data between Intent calls.</a:t>
            </a:r>
          </a:p>
        </p:txBody>
      </p:sp>
      <p:sp>
        <p:nvSpPr>
          <p:cNvPr id="4" name="Text Placeholder 3">
            <a:extLst>
              <a:ext uri="{FF2B5EF4-FFF2-40B4-BE49-F238E27FC236}">
                <a16:creationId xmlns:a16="http://schemas.microsoft.com/office/drawing/2014/main" id="{C4C6629C-5BEA-49B3-82F0-5FEB905A5B7A}"/>
              </a:ext>
            </a:extLst>
          </p:cNvPr>
          <p:cNvSpPr>
            <a:spLocks noGrp="1"/>
          </p:cNvSpPr>
          <p:nvPr>
            <p:ph type="body" idx="2"/>
          </p:nvPr>
        </p:nvSpPr>
        <p:spPr>
          <a:xfrm>
            <a:off x="5166731" y="1563144"/>
            <a:ext cx="3582715" cy="3242377"/>
          </a:xfrm>
        </p:spPr>
        <p:txBody>
          <a:bodyPr/>
          <a:lstStyle/>
          <a:p>
            <a:r>
              <a:rPr lang="en-US" dirty="0"/>
              <a:t>When we used Promises as an enhancement to callbacks, we found that wrapping a traditional anonymous function with that led to “this” in “</a:t>
            </a:r>
            <a:r>
              <a:rPr lang="en-US" dirty="0" err="1"/>
              <a:t>this.emit</a:t>
            </a:r>
            <a:r>
              <a:rPr lang="en-US" dirty="0"/>
              <a:t>” to be taken over by the function’s scope. We later resolved this by using JS arrow functions to prevent this from happening. Now, this allows the intent to reply to the user with “</a:t>
            </a:r>
            <a:r>
              <a:rPr lang="en-US" dirty="0" err="1"/>
              <a:t>this.emit</a:t>
            </a:r>
            <a:r>
              <a:rPr lang="en-US" dirty="0"/>
              <a:t>” asynchronously from within a Promise.</a:t>
            </a:r>
          </a:p>
        </p:txBody>
      </p:sp>
    </p:spTree>
    <p:extLst>
      <p:ext uri="{BB962C8B-B14F-4D97-AF65-F5344CB8AC3E}">
        <p14:creationId xmlns:p14="http://schemas.microsoft.com/office/powerpoint/2010/main" val="306794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CD7B-E4B3-45AD-8169-DEBF445BAE67}"/>
              </a:ext>
            </a:extLst>
          </p:cNvPr>
          <p:cNvSpPr>
            <a:spLocks noGrp="1"/>
          </p:cNvSpPr>
          <p:nvPr>
            <p:ph type="title"/>
          </p:nvPr>
        </p:nvSpPr>
        <p:spPr>
          <a:xfrm>
            <a:off x="1732700" y="351514"/>
            <a:ext cx="7119393" cy="645300"/>
          </a:xfrm>
        </p:spPr>
        <p:txBody>
          <a:bodyPr/>
          <a:lstStyle/>
          <a:p>
            <a:r>
              <a:rPr lang="en-US" sz="3500" dirty="0"/>
              <a:t>Possible Future Improvements</a:t>
            </a:r>
          </a:p>
        </p:txBody>
      </p:sp>
      <p:sp>
        <p:nvSpPr>
          <p:cNvPr id="3" name="Text Placeholder 2">
            <a:extLst>
              <a:ext uri="{FF2B5EF4-FFF2-40B4-BE49-F238E27FC236}">
                <a16:creationId xmlns:a16="http://schemas.microsoft.com/office/drawing/2014/main" id="{A2951ACC-84B5-439F-BE4C-419B733F1D33}"/>
              </a:ext>
            </a:extLst>
          </p:cNvPr>
          <p:cNvSpPr>
            <a:spLocks noGrp="1"/>
          </p:cNvSpPr>
          <p:nvPr>
            <p:ph type="body" idx="1"/>
          </p:nvPr>
        </p:nvSpPr>
        <p:spPr>
          <a:xfrm>
            <a:off x="1576583" y="1490775"/>
            <a:ext cx="2437856" cy="2544900"/>
          </a:xfrm>
        </p:spPr>
        <p:txBody>
          <a:bodyPr/>
          <a:lstStyle/>
          <a:p>
            <a:r>
              <a:rPr lang="en-US" dirty="0"/>
              <a:t>Our skill focuses on teaching a new language to a user on the assumption that he/she knows English. A future improvement could also include the reverse – teaching English to a user well-versed in another language supported by Alexa.</a:t>
            </a:r>
          </a:p>
        </p:txBody>
      </p:sp>
      <p:sp>
        <p:nvSpPr>
          <p:cNvPr id="4" name="Text Placeholder 3">
            <a:extLst>
              <a:ext uri="{FF2B5EF4-FFF2-40B4-BE49-F238E27FC236}">
                <a16:creationId xmlns:a16="http://schemas.microsoft.com/office/drawing/2014/main" id="{53D8DEA6-7162-4031-8AC9-76C1F9A1BC6F}"/>
              </a:ext>
            </a:extLst>
          </p:cNvPr>
          <p:cNvSpPr>
            <a:spLocks noGrp="1"/>
          </p:cNvSpPr>
          <p:nvPr>
            <p:ph type="body" idx="2"/>
          </p:nvPr>
        </p:nvSpPr>
        <p:spPr>
          <a:xfrm>
            <a:off x="4813005" y="1490775"/>
            <a:ext cx="3183545" cy="2544900"/>
          </a:xfrm>
        </p:spPr>
        <p:txBody>
          <a:bodyPr/>
          <a:lstStyle/>
          <a:p>
            <a:r>
              <a:rPr lang="en-US" dirty="0"/>
              <a:t>The Quiz Intent could be extended to quiz the user based on categories like colors, animals, food, etc. also.</a:t>
            </a:r>
          </a:p>
          <a:p>
            <a:r>
              <a:rPr lang="en-US" dirty="0"/>
              <a:t>Our skill could be integrated with skills that have other real-world uses. For example, the Translate Intent could assist translations between a patient and a doctor who speak different languages.</a:t>
            </a:r>
          </a:p>
        </p:txBody>
      </p:sp>
    </p:spTree>
    <p:extLst>
      <p:ext uri="{BB962C8B-B14F-4D97-AF65-F5344CB8AC3E}">
        <p14:creationId xmlns:p14="http://schemas.microsoft.com/office/powerpoint/2010/main" val="3580180472"/>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4513</TotalTime>
  <Words>673</Words>
  <Application>Microsoft Office PowerPoint</Application>
  <PresentationFormat>On-screen Show (16:9)</PresentationFormat>
  <Paragraphs>57</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Imogen template</vt:lpstr>
      <vt:lpstr>LINGUA FRANCA</vt:lpstr>
      <vt:lpstr>Problem</vt:lpstr>
      <vt:lpstr>Data flow for Translate Intent</vt:lpstr>
      <vt:lpstr>Data flow for Quiz Intent</vt:lpstr>
      <vt:lpstr>Data flow for Fact Intent</vt:lpstr>
      <vt:lpstr>Learnings</vt:lpstr>
      <vt:lpstr>Challenges faced</vt:lpstr>
      <vt:lpstr>Possible 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Meera Ganesan</dc:creator>
  <cp:lastModifiedBy>Meera Ganesan</cp:lastModifiedBy>
  <cp:revision>34</cp:revision>
  <dcterms:modified xsi:type="dcterms:W3CDTF">2019-01-25T06:18:03Z</dcterms:modified>
</cp:coreProperties>
</file>