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1" r:id="rId3"/>
    <p:sldId id="262" r:id="rId4"/>
    <p:sldId id="263" r:id="rId5"/>
    <p:sldId id="264" r:id="rId6"/>
    <p:sldId id="265" r:id="rId7"/>
    <p:sldId id="266" r:id="rId8"/>
    <p:sldId id="268" r:id="rId9"/>
    <p:sldId id="267"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5D00F5-0835-47E7-8022-F9B636BAC2CD}"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40803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5D00F5-0835-47E7-8022-F9B636BAC2CD}"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307224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5D00F5-0835-47E7-8022-F9B636BAC2CD}"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195470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5D00F5-0835-47E7-8022-F9B636BAC2CD}"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200750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5D00F5-0835-47E7-8022-F9B636BAC2CD}" type="datetimeFigureOut">
              <a:rPr lang="en-IN" smtClean="0"/>
              <a:t>14-08-2021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188536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5D00F5-0835-47E7-8022-F9B636BAC2CD}" type="datetimeFigureOut">
              <a:rPr lang="en-IN" smtClean="0"/>
              <a:t>14-08-2021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115032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5D00F5-0835-47E7-8022-F9B636BAC2CD}" type="datetimeFigureOut">
              <a:rPr lang="en-IN" smtClean="0"/>
              <a:t>14-08-2021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3166182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5D00F5-0835-47E7-8022-F9B636BAC2CD}" type="datetimeFigureOut">
              <a:rPr lang="en-IN" smtClean="0"/>
              <a:t>14-08-2021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276761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5D00F5-0835-47E7-8022-F9B636BAC2CD}" type="datetimeFigureOut">
              <a:rPr lang="en-IN" smtClean="0"/>
              <a:t>14-08-2021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258353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00F5-0835-47E7-8022-F9B636BAC2CD}" type="datetimeFigureOut">
              <a:rPr lang="en-IN" smtClean="0"/>
              <a:t>14-08-2021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95322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5D00F5-0835-47E7-8022-F9B636BAC2CD}" type="datetimeFigureOut">
              <a:rPr lang="en-IN" smtClean="0"/>
              <a:t>14-08-2021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05210F-5BF7-493E-83CA-604E1D9902FA}" type="slidenum">
              <a:rPr lang="en-IN" smtClean="0"/>
              <a:t>‹#›</a:t>
            </a:fld>
            <a:endParaRPr lang="en-IN"/>
          </a:p>
        </p:txBody>
      </p:sp>
    </p:spTree>
    <p:extLst>
      <p:ext uri="{BB962C8B-B14F-4D97-AF65-F5344CB8AC3E}">
        <p14:creationId xmlns:p14="http://schemas.microsoft.com/office/powerpoint/2010/main" val="263213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D00F5-0835-47E7-8022-F9B636BAC2CD}" type="datetimeFigureOut">
              <a:rPr lang="en-IN" smtClean="0"/>
              <a:t>14-08-2021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5210F-5BF7-493E-83CA-604E1D9902FA}" type="slidenum">
              <a:rPr lang="en-IN" smtClean="0"/>
              <a:t>‹#›</a:t>
            </a:fld>
            <a:endParaRPr lang="en-IN"/>
          </a:p>
        </p:txBody>
      </p:sp>
    </p:spTree>
    <p:extLst>
      <p:ext uri="{BB962C8B-B14F-4D97-AF65-F5344CB8AC3E}">
        <p14:creationId xmlns:p14="http://schemas.microsoft.com/office/powerpoint/2010/main" val="3232106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A PRELIMINARY EDA ON CREDIT RISK DATASETS</a:t>
            </a:r>
            <a:endParaRPr lang="en-IN" b="1" dirty="0"/>
          </a:p>
        </p:txBody>
      </p:sp>
      <p:sp>
        <p:nvSpPr>
          <p:cNvPr id="3" name="Subtitle 2"/>
          <p:cNvSpPr>
            <a:spLocks noGrp="1"/>
          </p:cNvSpPr>
          <p:nvPr>
            <p:ph type="subTitle" idx="1"/>
          </p:nvPr>
        </p:nvSpPr>
        <p:spPr>
          <a:xfrm>
            <a:off x="1356574" y="4877046"/>
            <a:ext cx="9144000" cy="1655762"/>
          </a:xfrm>
        </p:spPr>
        <p:txBody>
          <a:bodyPr/>
          <a:lstStyle/>
          <a:p>
            <a:r>
              <a:rPr lang="en-US" dirty="0" smtClean="0"/>
              <a:t>-</a:t>
            </a:r>
            <a:r>
              <a:rPr lang="en-US" dirty="0" err="1" smtClean="0"/>
              <a:t>Meera</a:t>
            </a:r>
            <a:r>
              <a:rPr lang="en-US" dirty="0" smtClean="0"/>
              <a:t> </a:t>
            </a:r>
            <a:r>
              <a:rPr lang="en-US" dirty="0" err="1" smtClean="0"/>
              <a:t>Hari</a:t>
            </a:r>
            <a:endParaRPr lang="en-US" dirty="0" smtClean="0"/>
          </a:p>
          <a:p>
            <a:r>
              <a:rPr lang="en-US" dirty="0" smtClean="0"/>
              <a:t>(INEURON BA-June 26</a:t>
            </a:r>
            <a:r>
              <a:rPr lang="en-US" baseline="30000" dirty="0" smtClean="0"/>
              <a:t>th</a:t>
            </a:r>
            <a:r>
              <a:rPr lang="en-US" dirty="0" smtClean="0"/>
              <a:t> Batch)</a:t>
            </a:r>
          </a:p>
        </p:txBody>
      </p:sp>
    </p:spTree>
    <p:extLst>
      <p:ext uri="{BB962C8B-B14F-4D97-AF65-F5344CB8AC3E}">
        <p14:creationId xmlns:p14="http://schemas.microsoft.com/office/powerpoint/2010/main" val="102742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4" y="270995"/>
            <a:ext cx="11833411" cy="777875"/>
          </a:xfrm>
        </p:spPr>
        <p:txBody>
          <a:bodyPr>
            <a:normAutofit/>
          </a:bodyPr>
          <a:lstStyle/>
          <a:p>
            <a:r>
              <a:rPr lang="en-US" sz="3600" b="1" u="sng" dirty="0"/>
              <a:t>OBSERVATIONS AFTER EDA OF </a:t>
            </a:r>
            <a:r>
              <a:rPr lang="en-US" sz="3600" b="1" u="sng" dirty="0" smtClean="0"/>
              <a:t>PREVIOUS_APPLICATION </a:t>
            </a:r>
            <a:r>
              <a:rPr lang="en-US" sz="3600" b="1" u="sng" dirty="0"/>
              <a:t>DATASET</a:t>
            </a:r>
            <a:endParaRPr lang="en-IN" sz="3600" u="sng" dirty="0"/>
          </a:p>
        </p:txBody>
      </p:sp>
      <p:sp>
        <p:nvSpPr>
          <p:cNvPr id="3" name="Content Placeholder 2"/>
          <p:cNvSpPr>
            <a:spLocks noGrp="1"/>
          </p:cNvSpPr>
          <p:nvPr>
            <p:ph idx="1"/>
          </p:nvPr>
        </p:nvSpPr>
        <p:spPr>
          <a:xfrm>
            <a:off x="309282" y="1143000"/>
            <a:ext cx="11044518" cy="5033963"/>
          </a:xfrm>
        </p:spPr>
        <p:txBody>
          <a:bodyPr>
            <a:normAutofit/>
          </a:bodyPr>
          <a:lstStyle/>
          <a:p>
            <a:r>
              <a:rPr lang="en-US" dirty="0" smtClean="0"/>
              <a:t>More than 50% of the current defaulters application were approved last time.</a:t>
            </a:r>
          </a:p>
          <a:p>
            <a:r>
              <a:rPr lang="en-US" dirty="0" smtClean="0"/>
              <a:t>The </a:t>
            </a:r>
            <a:r>
              <a:rPr lang="en-US" dirty="0" err="1" smtClean="0"/>
              <a:t>Amt_Annuity</a:t>
            </a:r>
            <a:r>
              <a:rPr lang="en-US" dirty="0" smtClean="0"/>
              <a:t>, </a:t>
            </a:r>
            <a:r>
              <a:rPr lang="en-US" dirty="0" err="1" smtClean="0"/>
              <a:t>Amt_Credit</a:t>
            </a:r>
            <a:r>
              <a:rPr lang="en-US" dirty="0" smtClean="0"/>
              <a:t> and </a:t>
            </a:r>
            <a:r>
              <a:rPr lang="en-US" dirty="0" err="1" smtClean="0"/>
              <a:t>Amt_Application</a:t>
            </a:r>
            <a:r>
              <a:rPr lang="en-US" dirty="0" smtClean="0"/>
              <a:t> have high positive correlation and hence are highly interdependent and have the same effect on the application approval process.</a:t>
            </a:r>
          </a:p>
          <a:p>
            <a:r>
              <a:rPr lang="en-US" dirty="0" smtClean="0"/>
              <a:t>The </a:t>
            </a:r>
            <a:r>
              <a:rPr lang="en-US" dirty="0"/>
              <a:t>max number of Approved and </a:t>
            </a:r>
            <a:r>
              <a:rPr lang="en-US" dirty="0" err="1"/>
              <a:t>Cancelled+Refused</a:t>
            </a:r>
            <a:r>
              <a:rPr lang="en-US" dirty="0"/>
              <a:t> were for the Application amount range of 0-50k</a:t>
            </a:r>
            <a:r>
              <a:rPr lang="en-US" dirty="0" smtClean="0"/>
              <a:t>.</a:t>
            </a:r>
          </a:p>
          <a:p>
            <a:r>
              <a:rPr lang="en-US" dirty="0"/>
              <a:t>M</a:t>
            </a:r>
            <a:r>
              <a:rPr lang="en-US" dirty="0" smtClean="0"/>
              <a:t>ost of the current defaulters </a:t>
            </a:r>
            <a:r>
              <a:rPr lang="en-US" dirty="0"/>
              <a:t>had an annuity of </a:t>
            </a:r>
            <a:r>
              <a:rPr lang="en-US" dirty="0" smtClean="0"/>
              <a:t>up to </a:t>
            </a:r>
            <a:r>
              <a:rPr lang="en-US" dirty="0"/>
              <a:t>20k mostly </a:t>
            </a:r>
            <a:r>
              <a:rPr lang="en-US" dirty="0" smtClean="0"/>
              <a:t>the last time but </a:t>
            </a:r>
            <a:r>
              <a:rPr lang="en-US" dirty="0"/>
              <a:t>the rejected and cancelled cases were maximum for the annuity range (15-20k</a:t>
            </a:r>
            <a:r>
              <a:rPr lang="en-US" dirty="0" smtClean="0"/>
              <a:t>).</a:t>
            </a:r>
          </a:p>
          <a:p>
            <a:r>
              <a:rPr lang="en-US" dirty="0"/>
              <a:t>The reason for most no of </a:t>
            </a:r>
            <a:r>
              <a:rPr lang="en-US" dirty="0" smtClean="0"/>
              <a:t>application rejections </a:t>
            </a:r>
            <a:r>
              <a:rPr lang="en-US" dirty="0"/>
              <a:t>has been stated as XAP</a:t>
            </a:r>
            <a:r>
              <a:rPr lang="en-US" dirty="0" smtClean="0"/>
              <a:t>.</a:t>
            </a:r>
          </a:p>
          <a:p>
            <a:endParaRPr lang="en-US" dirty="0"/>
          </a:p>
          <a:p>
            <a:endParaRPr lang="en-US" dirty="0"/>
          </a:p>
          <a:p>
            <a:endParaRPr lang="en-IN" dirty="0"/>
          </a:p>
        </p:txBody>
      </p:sp>
    </p:spTree>
    <p:extLst>
      <p:ext uri="{BB962C8B-B14F-4D97-AF65-F5344CB8AC3E}">
        <p14:creationId xmlns:p14="http://schemas.microsoft.com/office/powerpoint/2010/main" val="211114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024" y="270995"/>
            <a:ext cx="11833411" cy="777875"/>
          </a:xfrm>
        </p:spPr>
        <p:txBody>
          <a:bodyPr>
            <a:normAutofit/>
          </a:bodyPr>
          <a:lstStyle/>
          <a:p>
            <a:r>
              <a:rPr lang="en-US" sz="3600" b="1" u="sng" dirty="0"/>
              <a:t>OBSERVATIONS AFTER EDA OF </a:t>
            </a:r>
            <a:r>
              <a:rPr lang="en-US" sz="3600" b="1" u="sng" dirty="0" smtClean="0"/>
              <a:t>PREVIOUS_APPLICATION </a:t>
            </a:r>
            <a:r>
              <a:rPr lang="en-US" sz="3600" b="1" u="sng" dirty="0"/>
              <a:t>DATASET</a:t>
            </a:r>
            <a:endParaRPr lang="en-IN" sz="3600" u="sng" dirty="0"/>
          </a:p>
        </p:txBody>
      </p:sp>
      <p:sp>
        <p:nvSpPr>
          <p:cNvPr id="3" name="Content Placeholder 2"/>
          <p:cNvSpPr>
            <a:spLocks noGrp="1"/>
          </p:cNvSpPr>
          <p:nvPr>
            <p:ph idx="1"/>
          </p:nvPr>
        </p:nvSpPr>
        <p:spPr>
          <a:xfrm>
            <a:off x="309282" y="1143000"/>
            <a:ext cx="11044518" cy="5715000"/>
          </a:xfrm>
        </p:spPr>
        <p:txBody>
          <a:bodyPr>
            <a:normAutofit fontScale="85000" lnSpcReduction="20000"/>
          </a:bodyPr>
          <a:lstStyle/>
          <a:p>
            <a:r>
              <a:rPr lang="en-US" dirty="0"/>
              <a:t>T</a:t>
            </a:r>
            <a:r>
              <a:rPr lang="en-US" dirty="0" smtClean="0"/>
              <a:t>he </a:t>
            </a:r>
            <a:r>
              <a:rPr lang="en-US" dirty="0"/>
              <a:t>max number of Approval, Refusal and Cancelled happened in the XNA category of 'Industry </a:t>
            </a:r>
            <a:r>
              <a:rPr lang="en-US" dirty="0" smtClean="0"/>
              <a:t>Type.</a:t>
            </a:r>
            <a:endParaRPr lang="en-US" dirty="0"/>
          </a:p>
          <a:p>
            <a:r>
              <a:rPr lang="en-US" dirty="0" smtClean="0"/>
              <a:t>Loan </a:t>
            </a:r>
            <a:r>
              <a:rPr lang="en-US" dirty="0"/>
              <a:t>was applied for on all weekdays</a:t>
            </a:r>
            <a:r>
              <a:rPr lang="en-US" dirty="0" smtClean="0"/>
              <a:t>.</a:t>
            </a:r>
          </a:p>
          <a:p>
            <a:r>
              <a:rPr lang="en-US" dirty="0" smtClean="0"/>
              <a:t>The </a:t>
            </a:r>
            <a:r>
              <a:rPr lang="en-US" dirty="0"/>
              <a:t>time of application varied between 9am-3pm </a:t>
            </a:r>
            <a:r>
              <a:rPr lang="en-US" dirty="0" smtClean="0"/>
              <a:t>mostly.</a:t>
            </a:r>
            <a:endParaRPr lang="en-US" dirty="0"/>
          </a:p>
          <a:p>
            <a:r>
              <a:rPr lang="en-US" dirty="0" smtClean="0"/>
              <a:t>It </a:t>
            </a:r>
            <a:r>
              <a:rPr lang="en-US" dirty="0"/>
              <a:t>was the last application of the previous contract and it was the last application per day of the client.</a:t>
            </a:r>
          </a:p>
          <a:p>
            <a:r>
              <a:rPr lang="en-US" dirty="0" smtClean="0"/>
              <a:t>The </a:t>
            </a:r>
            <a:r>
              <a:rPr lang="en-US" dirty="0"/>
              <a:t>purpose of loan available as per records- XAP or </a:t>
            </a:r>
            <a:r>
              <a:rPr lang="en-US" dirty="0" smtClean="0"/>
              <a:t>XNA.</a:t>
            </a:r>
            <a:endParaRPr lang="en-US" dirty="0"/>
          </a:p>
          <a:p>
            <a:r>
              <a:rPr lang="en-US" dirty="0"/>
              <a:t>So the </a:t>
            </a:r>
            <a:r>
              <a:rPr lang="en-US" dirty="0" smtClean="0"/>
              <a:t>Maximum </a:t>
            </a:r>
            <a:r>
              <a:rPr lang="en-US" dirty="0"/>
              <a:t>Approvals are for the </a:t>
            </a:r>
            <a:r>
              <a:rPr lang="en-US" dirty="0" smtClean="0"/>
              <a:t>'Cash </a:t>
            </a:r>
            <a:r>
              <a:rPr lang="en-US" dirty="0"/>
              <a:t>through the bank' payment method.</a:t>
            </a:r>
          </a:p>
          <a:p>
            <a:r>
              <a:rPr lang="en-US" dirty="0"/>
              <a:t>The </a:t>
            </a:r>
            <a:r>
              <a:rPr lang="en-US" dirty="0" smtClean="0"/>
              <a:t>Maximum </a:t>
            </a:r>
            <a:r>
              <a:rPr lang="en-US" dirty="0"/>
              <a:t>number of Applicants were repeaters and hence accordingly they were approved, refused or cancelled.</a:t>
            </a:r>
          </a:p>
          <a:p>
            <a:r>
              <a:rPr lang="en-US" dirty="0"/>
              <a:t>The </a:t>
            </a:r>
            <a:r>
              <a:rPr lang="en-US" dirty="0" err="1"/>
              <a:t>Goods_category</a:t>
            </a:r>
            <a:r>
              <a:rPr lang="en-US" dirty="0"/>
              <a:t> of the maximum number of refusals or </a:t>
            </a:r>
            <a:r>
              <a:rPr lang="en-US" dirty="0" smtClean="0"/>
              <a:t>cancelled </a:t>
            </a:r>
            <a:r>
              <a:rPr lang="en-US" dirty="0"/>
              <a:t>fall under the XNA </a:t>
            </a:r>
            <a:r>
              <a:rPr lang="en-US" dirty="0" smtClean="0"/>
              <a:t>category.</a:t>
            </a:r>
            <a:endParaRPr lang="en-US" dirty="0"/>
          </a:p>
          <a:p>
            <a:r>
              <a:rPr lang="en-US" dirty="0"/>
              <a:t>Name-portfolio and </a:t>
            </a:r>
            <a:r>
              <a:rPr lang="en-US" dirty="0" err="1" smtClean="0"/>
              <a:t>Product_type</a:t>
            </a:r>
            <a:r>
              <a:rPr lang="en-US" dirty="0" smtClean="0"/>
              <a:t> </a:t>
            </a:r>
            <a:r>
              <a:rPr lang="en-US" dirty="0"/>
              <a:t>also shows XNA for the maximum cancelled applications</a:t>
            </a:r>
            <a:r>
              <a:rPr lang="en-US" b="1" dirty="0" smtClean="0"/>
              <a:t>.</a:t>
            </a:r>
          </a:p>
          <a:p>
            <a:r>
              <a:rPr lang="en-US" b="1" dirty="0" smtClean="0"/>
              <a:t>As most of the data available is for the XNA or XAP category, I am not able to conclude much from the </a:t>
            </a:r>
            <a:r>
              <a:rPr lang="en-US" b="1" dirty="0" err="1" smtClean="0"/>
              <a:t>Previous_application</a:t>
            </a:r>
            <a:r>
              <a:rPr lang="en-US" b="1" dirty="0" smtClean="0"/>
              <a:t> dataset.</a:t>
            </a:r>
            <a:endParaRPr lang="en-US" b="1" dirty="0"/>
          </a:p>
          <a:p>
            <a:endParaRPr lang="en-US" dirty="0" smtClean="0"/>
          </a:p>
          <a:p>
            <a:endParaRPr lang="en-US" dirty="0"/>
          </a:p>
          <a:p>
            <a:endParaRPr lang="en-US" dirty="0"/>
          </a:p>
          <a:p>
            <a:endParaRPr lang="en-IN" dirty="0"/>
          </a:p>
        </p:txBody>
      </p:sp>
    </p:spTree>
    <p:extLst>
      <p:ext uri="{BB962C8B-B14F-4D97-AF65-F5344CB8AC3E}">
        <p14:creationId xmlns:p14="http://schemas.microsoft.com/office/powerpoint/2010/main" val="1560749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0456" y="182205"/>
            <a:ext cx="11732653" cy="822347"/>
          </a:xfrm>
        </p:spPr>
        <p:txBody>
          <a:bodyPr>
            <a:normAutofit/>
          </a:bodyPr>
          <a:lstStyle/>
          <a:p>
            <a:r>
              <a:rPr lang="en-US" sz="4400" b="1" u="sng" dirty="0" smtClean="0"/>
              <a:t>CREDIT RISK </a:t>
            </a:r>
            <a:endParaRPr lang="en-IN" sz="4400" b="1" u="sng" dirty="0"/>
          </a:p>
        </p:txBody>
      </p:sp>
      <p:sp>
        <p:nvSpPr>
          <p:cNvPr id="3" name="Subtitle 2"/>
          <p:cNvSpPr>
            <a:spLocks noGrp="1"/>
          </p:cNvSpPr>
          <p:nvPr>
            <p:ph type="subTitle" idx="1"/>
          </p:nvPr>
        </p:nvSpPr>
        <p:spPr>
          <a:xfrm>
            <a:off x="270456" y="1287887"/>
            <a:ext cx="11552350" cy="5331854"/>
          </a:xfrm>
        </p:spPr>
        <p:txBody>
          <a:bodyPr>
            <a:normAutofit/>
          </a:bodyPr>
          <a:lstStyle/>
          <a:p>
            <a:pPr marL="342900" indent="-342900" algn="l">
              <a:buFont typeface="Arial" panose="020B0604020202020204" pitchFamily="34" charset="0"/>
              <a:buChar char="•"/>
            </a:pPr>
            <a:r>
              <a:rPr lang="en-US" sz="2800" dirty="0"/>
              <a:t>U</a:t>
            </a:r>
            <a:r>
              <a:rPr lang="en-US" sz="2800" dirty="0" smtClean="0"/>
              <a:t>ncertainty </a:t>
            </a:r>
            <a:r>
              <a:rPr lang="en-US" sz="2800" dirty="0"/>
              <a:t>faced by an organization while lending money to an individual, business, or organization</a:t>
            </a:r>
            <a:r>
              <a:rPr lang="en-US" sz="2800" dirty="0" smtClean="0"/>
              <a:t>.</a:t>
            </a:r>
          </a:p>
          <a:p>
            <a:pPr marL="342900" indent="-342900" algn="l">
              <a:buFont typeface="Arial" panose="020B0604020202020204" pitchFamily="34" charset="0"/>
              <a:buChar char="•"/>
            </a:pPr>
            <a:r>
              <a:rPr lang="en-US" sz="2800" dirty="0"/>
              <a:t>The risk is mainly for the lender and it can include complete or partial loss of principal amount, loss of interest, and disruption of cash flow</a:t>
            </a:r>
            <a:r>
              <a:rPr lang="en-US" sz="2800" dirty="0" smtClean="0"/>
              <a:t>.</a:t>
            </a:r>
          </a:p>
          <a:p>
            <a:pPr marL="342900" indent="-342900" algn="l">
              <a:buFont typeface="Arial" panose="020B0604020202020204" pitchFamily="34" charset="0"/>
              <a:buChar char="•"/>
            </a:pPr>
            <a:r>
              <a:rPr lang="en-US" sz="2800" dirty="0"/>
              <a:t>Financially exclusive organizations like investment banks, commercial banks, private equity funds, asset management companies, venture capital funds, and insurance companies are the ones that are actively involved in credit risk analysis</a:t>
            </a:r>
            <a:br>
              <a:rPr lang="en-US" sz="2800" dirty="0"/>
            </a:br>
            <a:endParaRPr lang="en-IN" sz="2800" dirty="0"/>
          </a:p>
        </p:txBody>
      </p:sp>
    </p:spTree>
    <p:extLst>
      <p:ext uri="{BB962C8B-B14F-4D97-AF65-F5344CB8AC3E}">
        <p14:creationId xmlns:p14="http://schemas.microsoft.com/office/powerpoint/2010/main" val="124130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Necessity of Credit Risk Analysis</a:t>
            </a:r>
            <a:endParaRPr lang="en-IN" b="1" u="sng" dirty="0"/>
          </a:p>
        </p:txBody>
      </p:sp>
      <p:sp>
        <p:nvSpPr>
          <p:cNvPr id="3" name="Content Placeholder 2"/>
          <p:cNvSpPr>
            <a:spLocks noGrp="1"/>
          </p:cNvSpPr>
          <p:nvPr>
            <p:ph idx="1"/>
          </p:nvPr>
        </p:nvSpPr>
        <p:spPr/>
        <p:txBody>
          <a:bodyPr/>
          <a:lstStyle/>
          <a:p>
            <a:r>
              <a:rPr lang="en-US" dirty="0" smtClean="0"/>
              <a:t>To </a:t>
            </a:r>
            <a:r>
              <a:rPr lang="en-US" dirty="0"/>
              <a:t>determine the creditworthiness of the borrower based on his financial background and repayment history and capacity</a:t>
            </a:r>
            <a:r>
              <a:rPr lang="en-US" dirty="0" smtClean="0"/>
              <a:t>.</a:t>
            </a:r>
          </a:p>
          <a:p>
            <a:r>
              <a:rPr lang="en-US" dirty="0" smtClean="0"/>
              <a:t>An </a:t>
            </a:r>
            <a:r>
              <a:rPr lang="en-US" dirty="0"/>
              <a:t>insight that enables </a:t>
            </a:r>
            <a:r>
              <a:rPr lang="en-US" dirty="0" smtClean="0"/>
              <a:t>the lender </a:t>
            </a:r>
            <a:r>
              <a:rPr lang="en-US" dirty="0"/>
              <a:t>to anticipate customer </a:t>
            </a:r>
            <a:r>
              <a:rPr lang="en-US" dirty="0" smtClean="0"/>
              <a:t>behavior.</a:t>
            </a:r>
          </a:p>
          <a:p>
            <a:r>
              <a:rPr lang="en-IN" dirty="0"/>
              <a:t>E</a:t>
            </a:r>
            <a:r>
              <a:rPr lang="en-IN" dirty="0" smtClean="0"/>
              <a:t>nsure </a:t>
            </a:r>
            <a:r>
              <a:rPr lang="en-IN" dirty="0"/>
              <a:t>that </a:t>
            </a:r>
            <a:r>
              <a:rPr lang="en-IN" dirty="0" smtClean="0"/>
              <a:t>the </a:t>
            </a:r>
            <a:r>
              <a:rPr lang="en-US" dirty="0" smtClean="0"/>
              <a:t>consumers are capable </a:t>
            </a:r>
            <a:r>
              <a:rPr lang="en-US" dirty="0"/>
              <a:t>of repaying the loan are not rejected. </a:t>
            </a:r>
            <a:endParaRPr lang="en-US" dirty="0" smtClean="0"/>
          </a:p>
          <a:p>
            <a:r>
              <a:rPr lang="en-US" dirty="0"/>
              <a:t>Identification of </a:t>
            </a:r>
            <a:r>
              <a:rPr lang="en-US" dirty="0" smtClean="0"/>
              <a:t>common defaulter application using </a:t>
            </a:r>
            <a:r>
              <a:rPr lang="en-IN" dirty="0"/>
              <a:t>EDA </a:t>
            </a:r>
            <a:r>
              <a:rPr lang="en-IN" dirty="0" smtClean="0"/>
              <a:t>makes the process much easier.</a:t>
            </a:r>
            <a:endParaRPr lang="en-US" dirty="0"/>
          </a:p>
          <a:p>
            <a:endParaRPr lang="en-IN" dirty="0"/>
          </a:p>
        </p:txBody>
      </p:sp>
    </p:spTree>
    <p:extLst>
      <p:ext uri="{BB962C8B-B14F-4D97-AF65-F5344CB8AC3E}">
        <p14:creationId xmlns:p14="http://schemas.microsoft.com/office/powerpoint/2010/main" val="130554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AIM OF EDA AND DATASET AVAILABLE</a:t>
            </a:r>
            <a:endParaRPr lang="en-IN" b="1" u="sng" dirty="0"/>
          </a:p>
        </p:txBody>
      </p:sp>
      <p:sp>
        <p:nvSpPr>
          <p:cNvPr id="3" name="Content Placeholder 2"/>
          <p:cNvSpPr>
            <a:spLocks noGrp="1"/>
          </p:cNvSpPr>
          <p:nvPr>
            <p:ph idx="1"/>
          </p:nvPr>
        </p:nvSpPr>
        <p:spPr/>
        <p:txBody>
          <a:bodyPr>
            <a:normAutofit lnSpcReduction="10000"/>
          </a:bodyPr>
          <a:lstStyle/>
          <a:p>
            <a:r>
              <a:rPr lang="en-US" dirty="0" smtClean="0"/>
              <a:t>Aim- To understand </a:t>
            </a:r>
            <a:r>
              <a:rPr lang="en-US" dirty="0"/>
              <a:t>the driving factors (or driver variables) behind</a:t>
            </a:r>
          </a:p>
          <a:p>
            <a:pPr marL="0" indent="0">
              <a:buNone/>
            </a:pPr>
            <a:r>
              <a:rPr lang="en-US" dirty="0"/>
              <a:t>loan default, i.e. the variables which are strong indicators of default</a:t>
            </a:r>
            <a:r>
              <a:rPr lang="en-US" dirty="0" smtClean="0"/>
              <a:t>.</a:t>
            </a:r>
          </a:p>
          <a:p>
            <a:r>
              <a:rPr lang="en-US" dirty="0"/>
              <a:t>This dataset has 3 files as explained below:</a:t>
            </a:r>
          </a:p>
          <a:p>
            <a:pPr marL="0" indent="0">
              <a:buNone/>
            </a:pPr>
            <a:r>
              <a:rPr lang="en-US" dirty="0"/>
              <a:t>1. '</a:t>
            </a:r>
            <a:r>
              <a:rPr lang="en-US" b="1" dirty="0"/>
              <a:t>application_data.csv' </a:t>
            </a:r>
            <a:r>
              <a:rPr lang="en-US" dirty="0"/>
              <a:t>contains all the information of the client at the time </a:t>
            </a:r>
            <a:r>
              <a:rPr lang="en-US" dirty="0" smtClean="0"/>
              <a:t>of </a:t>
            </a:r>
            <a:r>
              <a:rPr lang="en-IN" dirty="0" smtClean="0"/>
              <a:t>application</a:t>
            </a:r>
            <a:r>
              <a:rPr lang="en-IN" dirty="0"/>
              <a:t>.</a:t>
            </a:r>
          </a:p>
          <a:p>
            <a:pPr marL="0" indent="0">
              <a:buNone/>
            </a:pPr>
            <a:r>
              <a:rPr lang="en-US" dirty="0" smtClean="0"/>
              <a:t>2</a:t>
            </a:r>
            <a:r>
              <a:rPr lang="en-US" dirty="0"/>
              <a:t>. '</a:t>
            </a:r>
            <a:r>
              <a:rPr lang="en-US" b="1" dirty="0"/>
              <a:t>previous_application.csv' </a:t>
            </a:r>
            <a:r>
              <a:rPr lang="en-US" dirty="0"/>
              <a:t>contains information about the client’s previous loan data. It </a:t>
            </a:r>
            <a:r>
              <a:rPr lang="en-US" dirty="0" smtClean="0"/>
              <a:t>contains the </a:t>
            </a:r>
            <a:r>
              <a:rPr lang="en-US" dirty="0"/>
              <a:t>data whether the previous application had been Approved, Cancelled, Refused or Unused offer.</a:t>
            </a:r>
          </a:p>
          <a:p>
            <a:pPr marL="0" indent="0">
              <a:buNone/>
            </a:pPr>
            <a:r>
              <a:rPr lang="en-US" dirty="0"/>
              <a:t>3. '</a:t>
            </a:r>
            <a:r>
              <a:rPr lang="en-US" b="1" dirty="0"/>
              <a:t>columns_description.csv</a:t>
            </a:r>
            <a:r>
              <a:rPr lang="en-US" dirty="0"/>
              <a:t>' is a data dictionary which describes the meaning of </a:t>
            </a:r>
            <a:r>
              <a:rPr lang="en-US" dirty="0" smtClean="0"/>
              <a:t>the </a:t>
            </a:r>
            <a:r>
              <a:rPr lang="en-IN" dirty="0" smtClean="0"/>
              <a:t>variables</a:t>
            </a:r>
            <a:r>
              <a:rPr lang="en-IN" dirty="0"/>
              <a:t>.</a:t>
            </a:r>
            <a:endParaRPr lang="en-US" dirty="0" smtClean="0"/>
          </a:p>
          <a:p>
            <a:pPr marL="0" indent="0">
              <a:buNone/>
            </a:pPr>
            <a:endParaRPr lang="en-IN" dirty="0"/>
          </a:p>
        </p:txBody>
      </p:sp>
    </p:spTree>
    <p:extLst>
      <p:ext uri="{BB962C8B-B14F-4D97-AF65-F5344CB8AC3E}">
        <p14:creationId xmlns:p14="http://schemas.microsoft.com/office/powerpoint/2010/main" val="351543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ANALYSIS APPROACH</a:t>
            </a:r>
            <a:endParaRPr lang="en-IN" b="1" u="sng" dirty="0"/>
          </a:p>
        </p:txBody>
      </p:sp>
      <p:sp>
        <p:nvSpPr>
          <p:cNvPr id="3" name="Content Placeholder 2"/>
          <p:cNvSpPr>
            <a:spLocks noGrp="1"/>
          </p:cNvSpPr>
          <p:nvPr>
            <p:ph idx="1"/>
          </p:nvPr>
        </p:nvSpPr>
        <p:spPr/>
        <p:txBody>
          <a:bodyPr/>
          <a:lstStyle/>
          <a:p>
            <a:r>
              <a:rPr lang="en-US" dirty="0" smtClean="0"/>
              <a:t>First the Application (</a:t>
            </a:r>
            <a:r>
              <a:rPr lang="en-US" dirty="0"/>
              <a:t>'</a:t>
            </a:r>
            <a:r>
              <a:rPr lang="en-US" b="1" dirty="0"/>
              <a:t>application_data.csv' </a:t>
            </a:r>
            <a:r>
              <a:rPr lang="en-US" b="1" dirty="0" smtClean="0"/>
              <a:t>) </a:t>
            </a:r>
            <a:r>
              <a:rPr lang="en-US" dirty="0" smtClean="0"/>
              <a:t>dataset has been analyzed, taking into consideration the missing values.</a:t>
            </a:r>
          </a:p>
          <a:p>
            <a:r>
              <a:rPr lang="en-US" dirty="0" smtClean="0"/>
              <a:t>For Series with Missing values more than 25% have been dropped.</a:t>
            </a:r>
          </a:p>
          <a:p>
            <a:r>
              <a:rPr lang="en-US" dirty="0" smtClean="0"/>
              <a:t>For Numerical Series with less missing values, the values have been replaced by mean values.</a:t>
            </a:r>
          </a:p>
          <a:p>
            <a:r>
              <a:rPr lang="en-US" dirty="0" smtClean="0"/>
              <a:t>For categorical series with very less missing values, the respective rows have been dropped.</a:t>
            </a:r>
          </a:p>
          <a:p>
            <a:endParaRPr lang="en-IN" dirty="0"/>
          </a:p>
        </p:txBody>
      </p:sp>
    </p:spTree>
    <p:extLst>
      <p:ext uri="{BB962C8B-B14F-4D97-AF65-F5344CB8AC3E}">
        <p14:creationId xmlns:p14="http://schemas.microsoft.com/office/powerpoint/2010/main" val="212705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73100"/>
          </a:xfrm>
        </p:spPr>
        <p:txBody>
          <a:bodyPr>
            <a:normAutofit/>
          </a:bodyPr>
          <a:lstStyle/>
          <a:p>
            <a:pPr algn="ctr"/>
            <a:r>
              <a:rPr lang="en-US" sz="3600" b="1" u="sng" dirty="0" smtClean="0"/>
              <a:t>OBSERVATIONS AFTER EDA OF APPLICATION DATASET</a:t>
            </a:r>
            <a:endParaRPr lang="en-IN" sz="3600" b="1" u="sng" dirty="0"/>
          </a:p>
        </p:txBody>
      </p:sp>
      <p:sp>
        <p:nvSpPr>
          <p:cNvPr id="3" name="Content Placeholder 2"/>
          <p:cNvSpPr>
            <a:spLocks noGrp="1"/>
          </p:cNvSpPr>
          <p:nvPr>
            <p:ph idx="1"/>
          </p:nvPr>
        </p:nvSpPr>
        <p:spPr>
          <a:xfrm>
            <a:off x="838200" y="673100"/>
            <a:ext cx="10515600" cy="6184899"/>
          </a:xfrm>
        </p:spPr>
        <p:txBody>
          <a:bodyPr>
            <a:noAutofit/>
          </a:bodyPr>
          <a:lstStyle/>
          <a:p>
            <a:r>
              <a:rPr lang="en-US" sz="1400" dirty="0" smtClean="0"/>
              <a:t>The various characteristics of Defaulters  that have been identified are as noted below:</a:t>
            </a:r>
          </a:p>
          <a:p>
            <a:pPr marL="0" indent="0">
              <a:buNone/>
            </a:pPr>
            <a:r>
              <a:rPr lang="en-US" sz="1400" b="1" dirty="0" smtClean="0"/>
              <a:t>1) Repayment Capacity:-</a:t>
            </a:r>
          </a:p>
          <a:p>
            <a:pPr>
              <a:buFont typeface="Wingdings" panose="05000000000000000000" pitchFamily="2" charset="2"/>
              <a:buChar char="v"/>
            </a:pPr>
            <a:r>
              <a:rPr lang="en-US" sz="1400" dirty="0" smtClean="0"/>
              <a:t> </a:t>
            </a:r>
            <a:r>
              <a:rPr lang="en-US" sz="1400" b="1" dirty="0" smtClean="0"/>
              <a:t>Income:--</a:t>
            </a:r>
          </a:p>
          <a:p>
            <a:r>
              <a:rPr lang="en-US" sz="1400" dirty="0" smtClean="0"/>
              <a:t>Are </a:t>
            </a:r>
            <a:r>
              <a:rPr lang="en-US" sz="1400" dirty="0"/>
              <a:t>in the income </a:t>
            </a:r>
            <a:r>
              <a:rPr lang="en-US" sz="1400" dirty="0" smtClean="0"/>
              <a:t>bracket </a:t>
            </a:r>
            <a:r>
              <a:rPr lang="en-US" sz="1400" dirty="0"/>
              <a:t>of 25k-3 lac with the maximum </a:t>
            </a:r>
            <a:r>
              <a:rPr lang="en-US" sz="1400" dirty="0" smtClean="0"/>
              <a:t>50</a:t>
            </a:r>
            <a:r>
              <a:rPr lang="en-US" sz="1400" dirty="0"/>
              <a:t>% in the 1-2 lac </a:t>
            </a:r>
            <a:r>
              <a:rPr lang="en-US" sz="1400" dirty="0" smtClean="0"/>
              <a:t>range</a:t>
            </a:r>
            <a:endParaRPr lang="en-US" sz="1400" dirty="0" smtClean="0"/>
          </a:p>
          <a:p>
            <a:pPr>
              <a:buFont typeface="Wingdings" panose="05000000000000000000" pitchFamily="2" charset="2"/>
              <a:buChar char="v"/>
            </a:pPr>
            <a:r>
              <a:rPr lang="en-US" sz="1400" b="1" dirty="0" smtClean="0"/>
              <a:t>Employment status:-</a:t>
            </a:r>
          </a:p>
          <a:p>
            <a:r>
              <a:rPr lang="en-IN" sz="1400" dirty="0"/>
              <a:t>Maternity-40%, Unemployed-40%, Working-9</a:t>
            </a:r>
            <a:r>
              <a:rPr lang="en-IN" sz="1400" dirty="0" smtClean="0"/>
              <a:t>%</a:t>
            </a:r>
          </a:p>
          <a:p>
            <a:r>
              <a:rPr lang="en-US" sz="1400" dirty="0"/>
              <a:t>Employed:-[0-1]-7.3%, [1-3]-11.1%, [ 3-5 years]-9.8%, [ 5-8 years]-7.8% and rest are &gt;8years-6</a:t>
            </a:r>
            <a:r>
              <a:rPr lang="en-US" sz="1400" dirty="0" smtClean="0"/>
              <a:t>%</a:t>
            </a:r>
          </a:p>
          <a:p>
            <a:r>
              <a:rPr lang="en-US" sz="1400" dirty="0"/>
              <a:t>D</a:t>
            </a:r>
            <a:r>
              <a:rPr lang="en-US" sz="1400" dirty="0" smtClean="0"/>
              <a:t>efaulters </a:t>
            </a:r>
            <a:r>
              <a:rPr lang="en-US" sz="1400" dirty="0"/>
              <a:t>in Industry type 13 are the highest(13</a:t>
            </a:r>
            <a:r>
              <a:rPr lang="en-US" sz="1400" dirty="0" smtClean="0"/>
              <a:t>%)</a:t>
            </a:r>
            <a:endParaRPr lang="en-IN" sz="1400" dirty="0"/>
          </a:p>
          <a:p>
            <a:pPr>
              <a:buFont typeface="Wingdings" panose="05000000000000000000" pitchFamily="2" charset="2"/>
              <a:buChar char="v"/>
            </a:pPr>
            <a:r>
              <a:rPr lang="en-US" sz="1400" b="1" dirty="0" smtClean="0"/>
              <a:t>Education:-</a:t>
            </a:r>
          </a:p>
          <a:p>
            <a:r>
              <a:rPr lang="en-US" sz="1400" dirty="0"/>
              <a:t>Lower Secondary-11%, Secondary/Secondary special-9%, Incomplete higher-9</a:t>
            </a:r>
            <a:r>
              <a:rPr lang="en-US" sz="1400" dirty="0" smtClean="0"/>
              <a:t>%- Were mostly less educated.</a:t>
            </a:r>
            <a:endParaRPr lang="en-US" sz="1400" dirty="0" smtClean="0"/>
          </a:p>
          <a:p>
            <a:pPr>
              <a:buFont typeface="Wingdings" panose="05000000000000000000" pitchFamily="2" charset="2"/>
              <a:buChar char="v"/>
            </a:pPr>
            <a:r>
              <a:rPr lang="en-US" sz="1400" b="1" dirty="0" smtClean="0"/>
              <a:t>Age </a:t>
            </a:r>
            <a:r>
              <a:rPr lang="en-US" sz="1400" dirty="0" smtClean="0"/>
              <a:t>:-</a:t>
            </a:r>
          </a:p>
          <a:p>
            <a:r>
              <a:rPr lang="en-US" sz="1400" dirty="0" err="1"/>
              <a:t>Age_grp</a:t>
            </a:r>
            <a:r>
              <a:rPr lang="en-US" sz="1400" dirty="0"/>
              <a:t>:-[18-25]-12.4%, [25-35]-10.7</a:t>
            </a:r>
            <a:r>
              <a:rPr lang="en-US" sz="1400" dirty="0" smtClean="0"/>
              <a:t>%- Maximum number of defaulters were in the applicant group of 18-35. </a:t>
            </a:r>
            <a:endParaRPr lang="en-US" sz="1400" dirty="0" smtClean="0"/>
          </a:p>
          <a:p>
            <a:pPr>
              <a:buFont typeface="Wingdings" panose="05000000000000000000" pitchFamily="2" charset="2"/>
              <a:buChar char="v"/>
            </a:pPr>
            <a:r>
              <a:rPr lang="en-US" sz="1400" b="1" dirty="0" smtClean="0"/>
              <a:t>Family status:-</a:t>
            </a:r>
          </a:p>
          <a:p>
            <a:r>
              <a:rPr lang="en-US" sz="1400" dirty="0" smtClean="0"/>
              <a:t>There were defaulters with less number of family members( 1 or 2) and with more than 5 number of family members also.</a:t>
            </a:r>
            <a:endParaRPr lang="en-US" sz="1400" dirty="0" smtClean="0"/>
          </a:p>
          <a:p>
            <a:r>
              <a:rPr lang="en-US" sz="1400" dirty="0"/>
              <a:t>Civil marriage-10%,married-7.6%, separated-8.2%, single-9.87%,widow-6</a:t>
            </a:r>
            <a:r>
              <a:rPr lang="en-US" sz="1400" dirty="0" smtClean="0"/>
              <a:t>%</a:t>
            </a:r>
          </a:p>
          <a:p>
            <a:pPr>
              <a:buFont typeface="Wingdings" panose="05000000000000000000" pitchFamily="2" charset="2"/>
              <a:buChar char="v"/>
            </a:pPr>
            <a:r>
              <a:rPr lang="en-US" sz="1400" b="1" dirty="0" smtClean="0"/>
              <a:t>Wealth and circumstances:-</a:t>
            </a:r>
          </a:p>
          <a:p>
            <a:r>
              <a:rPr lang="en-US" sz="1400" dirty="0" smtClean="0"/>
              <a:t>Car- </a:t>
            </a:r>
            <a:r>
              <a:rPr lang="en-US" sz="1400" dirty="0"/>
              <a:t>Majority of Defaulters do not own a car</a:t>
            </a:r>
          </a:p>
          <a:p>
            <a:r>
              <a:rPr lang="en-US" sz="1400" dirty="0" smtClean="0"/>
              <a:t>House- </a:t>
            </a:r>
            <a:r>
              <a:rPr lang="en-US" sz="1400" dirty="0"/>
              <a:t>Majority of Defaulters do own a </a:t>
            </a:r>
            <a:r>
              <a:rPr lang="en-US" sz="1400" dirty="0" smtClean="0"/>
              <a:t>house</a:t>
            </a:r>
          </a:p>
          <a:p>
            <a:r>
              <a:rPr lang="en-US" sz="1400" dirty="0" smtClean="0"/>
              <a:t>Mostly lived with Parents or in Rented Apartments.</a:t>
            </a:r>
            <a:endParaRPr lang="en-US" sz="1400" dirty="0"/>
          </a:p>
          <a:p>
            <a:endParaRPr lang="en-US" sz="1400" dirty="0" smtClean="0"/>
          </a:p>
          <a:p>
            <a:endParaRPr lang="en-US" sz="1400" b="1" dirty="0"/>
          </a:p>
          <a:p>
            <a:endParaRPr lang="en-US" sz="1400" dirty="0" smtClean="0"/>
          </a:p>
          <a:p>
            <a:endParaRPr lang="en-IN" sz="1400" dirty="0"/>
          </a:p>
        </p:txBody>
      </p:sp>
    </p:spTree>
    <p:extLst>
      <p:ext uri="{BB962C8B-B14F-4D97-AF65-F5344CB8AC3E}">
        <p14:creationId xmlns:p14="http://schemas.microsoft.com/office/powerpoint/2010/main" val="98650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1975"/>
          </a:xfrm>
        </p:spPr>
        <p:txBody>
          <a:bodyPr>
            <a:noAutofit/>
          </a:bodyPr>
          <a:lstStyle/>
          <a:p>
            <a:pPr algn="ctr"/>
            <a:r>
              <a:rPr lang="en-US" sz="3600" b="1" u="sng" dirty="0"/>
              <a:t>OBSERVATIONS AFTER EDA OF APPLICATION DATASET</a:t>
            </a:r>
            <a:endParaRPr lang="en-IN" sz="3600" u="sng" dirty="0"/>
          </a:p>
        </p:txBody>
      </p:sp>
      <p:sp>
        <p:nvSpPr>
          <p:cNvPr id="3" name="Content Placeholder 2"/>
          <p:cNvSpPr>
            <a:spLocks noGrp="1"/>
          </p:cNvSpPr>
          <p:nvPr>
            <p:ph idx="1"/>
          </p:nvPr>
        </p:nvSpPr>
        <p:spPr>
          <a:xfrm>
            <a:off x="228600" y="561974"/>
            <a:ext cx="11125200" cy="6181725"/>
          </a:xfrm>
        </p:spPr>
        <p:txBody>
          <a:bodyPr>
            <a:noAutofit/>
          </a:bodyPr>
          <a:lstStyle/>
          <a:p>
            <a:pPr marL="0" indent="0">
              <a:buNone/>
            </a:pPr>
            <a:r>
              <a:rPr lang="en-US" sz="1400" b="1" dirty="0" smtClean="0"/>
              <a:t>2)  Amount in credit:-</a:t>
            </a:r>
          </a:p>
          <a:p>
            <a:pPr>
              <a:buFont typeface="Wingdings" panose="05000000000000000000" pitchFamily="2" charset="2"/>
              <a:buChar char="v"/>
            </a:pPr>
            <a:r>
              <a:rPr lang="en-US" sz="1400" dirty="0"/>
              <a:t>mostly have a credit of 1 </a:t>
            </a:r>
            <a:r>
              <a:rPr lang="en-US" sz="1400" dirty="0" smtClean="0"/>
              <a:t>lac-8lac</a:t>
            </a:r>
            <a:endParaRPr lang="en-US" sz="1400" dirty="0" smtClean="0"/>
          </a:p>
          <a:p>
            <a:pPr>
              <a:buFont typeface="Wingdings" panose="05000000000000000000" pitchFamily="2" charset="2"/>
              <a:buChar char="v"/>
            </a:pPr>
            <a:r>
              <a:rPr lang="en-US" sz="1400" dirty="0"/>
              <a:t>Have Annuity in the range of 10-50k with maximum in the range </a:t>
            </a:r>
            <a:r>
              <a:rPr lang="en-US" sz="1400" dirty="0" smtClean="0"/>
              <a:t>15-35k</a:t>
            </a:r>
            <a:endParaRPr lang="en-US" sz="1400" dirty="0" smtClean="0"/>
          </a:p>
          <a:p>
            <a:pPr>
              <a:buFont typeface="Wingdings" panose="05000000000000000000" pitchFamily="2" charset="2"/>
              <a:buChar char="v"/>
            </a:pPr>
            <a:r>
              <a:rPr lang="en-US" sz="1400" dirty="0"/>
              <a:t>Have purchased goods </a:t>
            </a:r>
            <a:r>
              <a:rPr lang="en-US" sz="1400" dirty="0" smtClean="0"/>
              <a:t>on credit of </a:t>
            </a:r>
            <a:r>
              <a:rPr lang="en-US" sz="1400" dirty="0"/>
              <a:t>mostly 1-7 </a:t>
            </a:r>
            <a:r>
              <a:rPr lang="en-US" sz="1400" dirty="0" smtClean="0"/>
              <a:t>lac</a:t>
            </a:r>
            <a:endParaRPr lang="en-US" sz="1400" dirty="0" smtClean="0"/>
          </a:p>
          <a:p>
            <a:pPr>
              <a:buFont typeface="Wingdings" panose="05000000000000000000" pitchFamily="2" charset="2"/>
              <a:buChar char="v"/>
            </a:pPr>
            <a:endParaRPr lang="en-US" sz="1400" dirty="0"/>
          </a:p>
          <a:p>
            <a:pPr marL="0" indent="0">
              <a:buNone/>
            </a:pPr>
            <a:r>
              <a:rPr lang="en-US" sz="1400" b="1" dirty="0" smtClean="0"/>
              <a:t>3) </a:t>
            </a:r>
            <a:r>
              <a:rPr lang="en-US" sz="1400" b="1" dirty="0" err="1" smtClean="0"/>
              <a:t>Behaviour</a:t>
            </a:r>
            <a:r>
              <a:rPr lang="en-US" sz="1400" b="1" dirty="0" smtClean="0"/>
              <a:t> of the defaulter:-</a:t>
            </a:r>
          </a:p>
          <a:p>
            <a:pPr>
              <a:buFont typeface="Wingdings" panose="05000000000000000000" pitchFamily="2" charset="2"/>
              <a:buChar char="v"/>
            </a:pPr>
            <a:r>
              <a:rPr lang="en-US" sz="1400" dirty="0"/>
              <a:t>All of them had given their mobile number and were reachable on the number </a:t>
            </a:r>
            <a:r>
              <a:rPr lang="en-US" sz="1400" dirty="0" smtClean="0"/>
              <a:t>provided</a:t>
            </a:r>
            <a:endParaRPr lang="en-US" sz="1400" dirty="0"/>
          </a:p>
          <a:p>
            <a:pPr>
              <a:buFont typeface="Wingdings" panose="05000000000000000000" pitchFamily="2" charset="2"/>
              <a:buChar char="v"/>
            </a:pPr>
            <a:r>
              <a:rPr lang="en-US" sz="1400" dirty="0" smtClean="0"/>
              <a:t> </a:t>
            </a:r>
            <a:r>
              <a:rPr lang="en-US" sz="1400" dirty="0"/>
              <a:t>20% had given their home </a:t>
            </a:r>
            <a:r>
              <a:rPr lang="en-US" sz="1400" dirty="0" smtClean="0"/>
              <a:t>phone</a:t>
            </a:r>
            <a:endParaRPr lang="en-US" sz="1400" dirty="0"/>
          </a:p>
          <a:p>
            <a:pPr>
              <a:buFont typeface="Wingdings" panose="05000000000000000000" pitchFamily="2" charset="2"/>
              <a:buChar char="v"/>
            </a:pPr>
            <a:r>
              <a:rPr lang="en-US" sz="1400" dirty="0" smtClean="0"/>
              <a:t> </a:t>
            </a:r>
            <a:r>
              <a:rPr lang="en-US" sz="1400" dirty="0"/>
              <a:t>More than 90% had given their work(Employer) phone</a:t>
            </a:r>
          </a:p>
          <a:p>
            <a:pPr>
              <a:buFont typeface="Wingdings" panose="05000000000000000000" pitchFamily="2" charset="2"/>
              <a:buChar char="v"/>
            </a:pPr>
            <a:r>
              <a:rPr lang="en-US" sz="1400" dirty="0" smtClean="0"/>
              <a:t> </a:t>
            </a:r>
            <a:r>
              <a:rPr lang="en-US" sz="1400" dirty="0"/>
              <a:t>Only around 10% had provided their </a:t>
            </a:r>
            <a:r>
              <a:rPr lang="en-US" sz="1400" dirty="0" smtClean="0"/>
              <a:t>email</a:t>
            </a:r>
            <a:endParaRPr lang="en-US" sz="1400" dirty="0"/>
          </a:p>
          <a:p>
            <a:pPr>
              <a:buFont typeface="Wingdings" panose="05000000000000000000" pitchFamily="2" charset="2"/>
              <a:buChar char="v"/>
            </a:pPr>
            <a:r>
              <a:rPr lang="en-US" sz="1400" dirty="0" smtClean="0"/>
              <a:t> </a:t>
            </a:r>
            <a:r>
              <a:rPr lang="en-US" sz="1400" dirty="0"/>
              <a:t>All the defaulters were contactable at all addresses (0=same) that they had </a:t>
            </a:r>
            <a:r>
              <a:rPr lang="en-US" sz="1400" dirty="0" smtClean="0"/>
              <a:t>submitted</a:t>
            </a:r>
            <a:endParaRPr lang="en-US" sz="1400" b="1" dirty="0" smtClean="0"/>
          </a:p>
          <a:p>
            <a:pPr>
              <a:buFont typeface="Wingdings" panose="05000000000000000000" pitchFamily="2" charset="2"/>
              <a:buChar char="v"/>
            </a:pPr>
            <a:r>
              <a:rPr lang="en-US" sz="1400" dirty="0" smtClean="0"/>
              <a:t>It </a:t>
            </a:r>
            <a:r>
              <a:rPr lang="en-US" sz="1400" dirty="0"/>
              <a:t>seems that the number of enquiries to the Bureau were almost 0 for the </a:t>
            </a:r>
            <a:r>
              <a:rPr lang="en-US" sz="1400" dirty="0" smtClean="0"/>
              <a:t>defaulters</a:t>
            </a:r>
            <a:endParaRPr lang="en-US" sz="1400" dirty="0" smtClean="0"/>
          </a:p>
          <a:p>
            <a:pPr marL="0" indent="0">
              <a:buNone/>
            </a:pPr>
            <a:endParaRPr lang="en-US" sz="1400" dirty="0"/>
          </a:p>
          <a:p>
            <a:pPr marL="0" indent="0">
              <a:buNone/>
            </a:pPr>
            <a:r>
              <a:rPr lang="en-US" sz="1400" b="1" dirty="0"/>
              <a:t>4</a:t>
            </a:r>
            <a:r>
              <a:rPr lang="en-US" sz="1400" b="1" dirty="0" smtClean="0"/>
              <a:t>) General Characteristics:-</a:t>
            </a:r>
          </a:p>
          <a:p>
            <a:pPr>
              <a:buFont typeface="Wingdings" panose="05000000000000000000" pitchFamily="2" charset="2"/>
              <a:buChar char="v"/>
            </a:pPr>
            <a:r>
              <a:rPr lang="en-US" sz="1400" dirty="0" smtClean="0"/>
              <a:t>Even though females applicants were  higher in number, defaulters were comparatively higher among the male applicants(10.2</a:t>
            </a:r>
            <a:r>
              <a:rPr lang="en-US" sz="1400" dirty="0" smtClean="0"/>
              <a:t>%)</a:t>
            </a:r>
          </a:p>
          <a:p>
            <a:pPr>
              <a:buFont typeface="Wingdings" panose="05000000000000000000" pitchFamily="2" charset="2"/>
              <a:buChar char="v"/>
            </a:pPr>
            <a:r>
              <a:rPr lang="en-US" sz="1400" dirty="0" smtClean="0"/>
              <a:t> </a:t>
            </a:r>
            <a:r>
              <a:rPr lang="en-IN" sz="1400" dirty="0" smtClean="0"/>
              <a:t>Contract </a:t>
            </a:r>
            <a:r>
              <a:rPr lang="en-IN" sz="1400" dirty="0"/>
              <a:t>type- Cash </a:t>
            </a:r>
            <a:r>
              <a:rPr lang="en-IN" sz="1400" dirty="0" smtClean="0"/>
              <a:t>loans</a:t>
            </a:r>
            <a:endParaRPr lang="en-IN" sz="1400" dirty="0" smtClean="0"/>
          </a:p>
          <a:p>
            <a:pPr>
              <a:buFont typeface="Wingdings" panose="05000000000000000000" pitchFamily="2" charset="2"/>
              <a:buChar char="v"/>
            </a:pPr>
            <a:r>
              <a:rPr lang="en-US" sz="1400" dirty="0"/>
              <a:t>Almost 67% </a:t>
            </a:r>
            <a:r>
              <a:rPr lang="en-US" sz="1400" dirty="0" smtClean="0"/>
              <a:t> </a:t>
            </a:r>
            <a:r>
              <a:rPr lang="en-US" sz="1400" dirty="0"/>
              <a:t>have their registration changed within 1-15 </a:t>
            </a:r>
            <a:r>
              <a:rPr lang="en-US" sz="1400" dirty="0" smtClean="0"/>
              <a:t>years</a:t>
            </a:r>
            <a:endParaRPr lang="en-US" sz="1400" dirty="0" smtClean="0"/>
          </a:p>
          <a:p>
            <a:pPr>
              <a:buFont typeface="Wingdings" panose="05000000000000000000" pitchFamily="2" charset="2"/>
              <a:buChar char="v"/>
            </a:pPr>
            <a:r>
              <a:rPr lang="en-US" sz="1400" dirty="0" smtClean="0"/>
              <a:t>Almost </a:t>
            </a:r>
            <a:r>
              <a:rPr lang="en-US" sz="1400" dirty="0"/>
              <a:t>67 </a:t>
            </a:r>
            <a:r>
              <a:rPr lang="en-US" sz="1400" dirty="0" smtClean="0"/>
              <a:t>% have </a:t>
            </a:r>
            <a:r>
              <a:rPr lang="en-US" sz="1400" dirty="0"/>
              <a:t>changed their Id's min 5 years before the application </a:t>
            </a:r>
            <a:r>
              <a:rPr lang="en-US" sz="1400" dirty="0" smtClean="0"/>
              <a:t>date</a:t>
            </a:r>
            <a:endParaRPr lang="en-US" sz="1400" dirty="0" smtClean="0"/>
          </a:p>
          <a:p>
            <a:pPr>
              <a:buFont typeface="Wingdings" panose="05000000000000000000" pitchFamily="2" charset="2"/>
              <a:buChar char="v"/>
            </a:pPr>
            <a:r>
              <a:rPr lang="en-US" sz="1400" dirty="0"/>
              <a:t>Defaulters were mostly from the Region Rating 2</a:t>
            </a:r>
            <a:r>
              <a:rPr lang="en-US" sz="1400" dirty="0" smtClean="0"/>
              <a:t>.</a:t>
            </a:r>
          </a:p>
          <a:p>
            <a:pPr marL="0" indent="0">
              <a:buNone/>
            </a:pPr>
            <a:endParaRPr lang="en-US" sz="1400" b="1" dirty="0"/>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a:p>
          <a:p>
            <a:pPr>
              <a:buFont typeface="Wingdings" panose="05000000000000000000" pitchFamily="2" charset="2"/>
              <a:buChar char="v"/>
            </a:pPr>
            <a:endParaRPr lang="en-IN" sz="1400" dirty="0" smtClean="0"/>
          </a:p>
          <a:p>
            <a:pPr>
              <a:buFont typeface="Wingdings" panose="05000000000000000000" pitchFamily="2" charset="2"/>
              <a:buChar char="v"/>
            </a:pPr>
            <a:endParaRPr lang="en-IN" sz="1400" dirty="0" smtClean="0"/>
          </a:p>
          <a:p>
            <a:r>
              <a:rPr lang="en-US" sz="1400" b="1" dirty="0" smtClean="0"/>
              <a:t>4</a:t>
            </a:r>
            <a:endParaRPr lang="en-IN" sz="1400" dirty="0"/>
          </a:p>
          <a:p>
            <a:pPr>
              <a:buFont typeface="Wingdings" panose="05000000000000000000" pitchFamily="2" charset="2"/>
              <a:buChar char="v"/>
            </a:pPr>
            <a:endParaRPr lang="en-US" sz="1400" dirty="0"/>
          </a:p>
          <a:p>
            <a:pPr marL="0" indent="0">
              <a:buNone/>
            </a:pPr>
            <a:endParaRPr lang="en-US" sz="1400" dirty="0"/>
          </a:p>
          <a:p>
            <a:pPr>
              <a:buFont typeface="Wingdings" panose="05000000000000000000" pitchFamily="2" charset="2"/>
              <a:buChar char="v"/>
            </a:pPr>
            <a:endParaRPr lang="en-US" sz="1400" dirty="0"/>
          </a:p>
          <a:p>
            <a:pPr>
              <a:buFont typeface="Wingdings" panose="05000000000000000000" pitchFamily="2" charset="2"/>
              <a:buChar char="v"/>
            </a:pPr>
            <a:endParaRPr lang="en-IN" sz="1400" dirty="0"/>
          </a:p>
        </p:txBody>
      </p:sp>
    </p:spTree>
    <p:extLst>
      <p:ext uri="{BB962C8B-B14F-4D97-AF65-F5344CB8AC3E}">
        <p14:creationId xmlns:p14="http://schemas.microsoft.com/office/powerpoint/2010/main" val="348080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61975"/>
          </a:xfrm>
        </p:spPr>
        <p:txBody>
          <a:bodyPr>
            <a:noAutofit/>
          </a:bodyPr>
          <a:lstStyle/>
          <a:p>
            <a:pPr algn="ctr"/>
            <a:r>
              <a:rPr lang="en-US" sz="3600" b="1" u="sng" dirty="0"/>
              <a:t>OBSERVATIONS AFTER EDA OF APPLICATION DATASET</a:t>
            </a:r>
            <a:endParaRPr lang="en-IN" sz="3600" u="sng" dirty="0"/>
          </a:p>
        </p:txBody>
      </p:sp>
      <p:sp>
        <p:nvSpPr>
          <p:cNvPr id="3" name="Content Placeholder 2"/>
          <p:cNvSpPr>
            <a:spLocks noGrp="1"/>
          </p:cNvSpPr>
          <p:nvPr>
            <p:ph idx="1"/>
          </p:nvPr>
        </p:nvSpPr>
        <p:spPr>
          <a:xfrm>
            <a:off x="228600" y="561974"/>
            <a:ext cx="11125200" cy="6181725"/>
          </a:xfrm>
        </p:spPr>
        <p:txBody>
          <a:bodyPr>
            <a:noAutofit/>
          </a:bodyPr>
          <a:lstStyle/>
          <a:p>
            <a:pPr marL="0" indent="0">
              <a:buNone/>
            </a:pPr>
            <a:r>
              <a:rPr lang="en-US" sz="1400" b="1" dirty="0"/>
              <a:t>5</a:t>
            </a:r>
            <a:r>
              <a:rPr lang="en-US" sz="1400" b="1" dirty="0" smtClean="0"/>
              <a:t>) Application Process characteristics:-</a:t>
            </a:r>
          </a:p>
          <a:p>
            <a:pPr>
              <a:buFont typeface="Wingdings" panose="05000000000000000000" pitchFamily="2" charset="2"/>
              <a:buChar char="v"/>
            </a:pPr>
            <a:r>
              <a:rPr lang="en-US" sz="1400" dirty="0" smtClean="0"/>
              <a:t>The </a:t>
            </a:r>
            <a:r>
              <a:rPr lang="en-US" sz="1400" dirty="0"/>
              <a:t>weekdays were the time </a:t>
            </a:r>
            <a:r>
              <a:rPr lang="en-US" sz="1400" dirty="0" smtClean="0"/>
              <a:t>when the </a:t>
            </a:r>
            <a:r>
              <a:rPr lang="en-US" sz="1400" dirty="0"/>
              <a:t>most of the loans were applied </a:t>
            </a:r>
            <a:r>
              <a:rPr lang="en-US" sz="1400" dirty="0" smtClean="0"/>
              <a:t>for approval</a:t>
            </a:r>
            <a:endParaRPr lang="en-US" sz="1400" dirty="0" smtClean="0"/>
          </a:p>
          <a:p>
            <a:pPr>
              <a:buFont typeface="Wingdings" panose="05000000000000000000" pitchFamily="2" charset="2"/>
              <a:buChar char="v"/>
            </a:pPr>
            <a:r>
              <a:rPr lang="en-US" sz="1400" dirty="0"/>
              <a:t>The time of loan application was mostly between 9am - </a:t>
            </a:r>
            <a:r>
              <a:rPr lang="en-US" sz="1400" dirty="0" smtClean="0"/>
              <a:t>3pm</a:t>
            </a:r>
            <a:endParaRPr lang="en-US" sz="1400" dirty="0" smtClean="0"/>
          </a:p>
          <a:p>
            <a:pPr>
              <a:buFont typeface="Wingdings" panose="05000000000000000000" pitchFamily="2" charset="2"/>
              <a:buChar char="v"/>
            </a:pPr>
            <a:endParaRPr lang="en-US" sz="1400" dirty="0"/>
          </a:p>
          <a:p>
            <a:pPr marL="0" indent="0">
              <a:buNone/>
            </a:pPr>
            <a:r>
              <a:rPr lang="en-US" sz="1400" b="1" dirty="0" smtClean="0"/>
              <a:t>6) Unexplainable Observations:-</a:t>
            </a:r>
          </a:p>
          <a:p>
            <a:pPr>
              <a:buFont typeface="Wingdings" panose="05000000000000000000" pitchFamily="2" charset="2"/>
              <a:buChar char="v"/>
            </a:pPr>
            <a:r>
              <a:rPr lang="en-US" sz="1400" dirty="0" smtClean="0"/>
              <a:t>The effect of </a:t>
            </a:r>
            <a:r>
              <a:rPr lang="en-US" sz="1400" dirty="0" err="1" smtClean="0"/>
              <a:t>Social_circle_observations</a:t>
            </a:r>
            <a:endParaRPr lang="en-US" sz="1400" dirty="0" smtClean="0"/>
          </a:p>
          <a:p>
            <a:pPr>
              <a:buFont typeface="Wingdings" panose="05000000000000000000" pitchFamily="2" charset="2"/>
              <a:buChar char="v"/>
            </a:pPr>
            <a:r>
              <a:rPr lang="en-US" sz="1400" dirty="0" smtClean="0"/>
              <a:t>The effect of flag documents 2 to </a:t>
            </a:r>
            <a:r>
              <a:rPr lang="en-US" sz="1400" dirty="0" smtClean="0"/>
              <a:t>21</a:t>
            </a:r>
          </a:p>
          <a:p>
            <a:pPr>
              <a:buFont typeface="Wingdings" panose="05000000000000000000" pitchFamily="2" charset="2"/>
              <a:buChar char="v"/>
            </a:pPr>
            <a:endParaRPr lang="en-US" sz="1400" dirty="0"/>
          </a:p>
          <a:p>
            <a:pPr>
              <a:buFont typeface="Wingdings" panose="05000000000000000000" pitchFamily="2" charset="2"/>
              <a:buChar char="v"/>
            </a:pPr>
            <a:r>
              <a:rPr lang="en-US" sz="2400" b="1" dirty="0" smtClean="0"/>
              <a:t>Thus we can conclude that the main factors that were affecting the Defaulters were:</a:t>
            </a:r>
          </a:p>
          <a:p>
            <a:pPr marL="0" indent="0">
              <a:buNone/>
            </a:pPr>
            <a:r>
              <a:rPr lang="en-US" sz="2400" b="1" dirty="0" smtClean="0"/>
              <a:t>Income,  Credit value more than Income , the present employability conditions like Maternity(in case of Female) , the type of Industry(Industry type 13), lifestyle (living with parents or rented apartments) are the main contributors.</a:t>
            </a:r>
            <a:endParaRPr lang="en-US" sz="2400" b="1" dirty="0"/>
          </a:p>
          <a:p>
            <a:pPr>
              <a:buFont typeface="Wingdings" panose="05000000000000000000" pitchFamily="2" charset="2"/>
              <a:buChar char="v"/>
            </a:pPr>
            <a:endParaRPr lang="en-IN" sz="2400" b="1" dirty="0"/>
          </a:p>
        </p:txBody>
      </p:sp>
    </p:spTree>
    <p:extLst>
      <p:ext uri="{BB962C8B-B14F-4D97-AF65-F5344CB8AC3E}">
        <p14:creationId xmlns:p14="http://schemas.microsoft.com/office/powerpoint/2010/main" val="1350216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0640"/>
          </a:xfrm>
        </p:spPr>
        <p:txBody>
          <a:bodyPr>
            <a:normAutofit fontScale="90000"/>
          </a:bodyPr>
          <a:lstStyle/>
          <a:p>
            <a:r>
              <a:rPr lang="en-US" u="sng" dirty="0" smtClean="0"/>
              <a:t>ANALYSIS OF PREVIOUS_APPLICATION DATASET</a:t>
            </a:r>
            <a:endParaRPr lang="en-IN" u="sng" dirty="0"/>
          </a:p>
        </p:txBody>
      </p:sp>
      <p:sp>
        <p:nvSpPr>
          <p:cNvPr id="3" name="Content Placeholder 2"/>
          <p:cNvSpPr>
            <a:spLocks noGrp="1"/>
          </p:cNvSpPr>
          <p:nvPr>
            <p:ph idx="1"/>
          </p:nvPr>
        </p:nvSpPr>
        <p:spPr>
          <a:xfrm>
            <a:off x="838200" y="1075766"/>
            <a:ext cx="10515600" cy="5101197"/>
          </a:xfrm>
        </p:spPr>
        <p:txBody>
          <a:bodyPr/>
          <a:lstStyle/>
          <a:p>
            <a:r>
              <a:rPr lang="en-US" dirty="0"/>
              <a:t>First the </a:t>
            </a:r>
            <a:r>
              <a:rPr lang="en-US" dirty="0" smtClean="0"/>
              <a:t>dataset was reduced to values only for the current defaulter records. The data has </a:t>
            </a:r>
            <a:r>
              <a:rPr lang="en-US" dirty="0"/>
              <a:t>been </a:t>
            </a:r>
            <a:r>
              <a:rPr lang="en-US" dirty="0" smtClean="0"/>
              <a:t>cleaned, </a:t>
            </a:r>
            <a:r>
              <a:rPr lang="en-US" dirty="0"/>
              <a:t>taking into consideration the missing values.</a:t>
            </a:r>
          </a:p>
          <a:p>
            <a:r>
              <a:rPr lang="en-US" dirty="0" smtClean="0"/>
              <a:t>Series with Missing values more than 25%, which cannot be replaced by Numerical values have been dropped.</a:t>
            </a:r>
          </a:p>
          <a:p>
            <a:r>
              <a:rPr lang="en-US" dirty="0" smtClean="0"/>
              <a:t>For </a:t>
            </a:r>
            <a:r>
              <a:rPr lang="en-US" dirty="0"/>
              <a:t>Numerical Series with less missing values, the values have been replaced by mean values.</a:t>
            </a:r>
          </a:p>
          <a:p>
            <a:r>
              <a:rPr lang="en-US" dirty="0"/>
              <a:t>For categorical series with very less missing values, the respective rows have been dropped.</a:t>
            </a:r>
          </a:p>
          <a:p>
            <a:endParaRPr lang="en-IN" dirty="0"/>
          </a:p>
        </p:txBody>
      </p:sp>
    </p:spTree>
    <p:extLst>
      <p:ext uri="{BB962C8B-B14F-4D97-AF65-F5344CB8AC3E}">
        <p14:creationId xmlns:p14="http://schemas.microsoft.com/office/powerpoint/2010/main" val="3090829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1684</TotalTime>
  <Words>1183</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A PRELIMINARY EDA ON CREDIT RISK DATASETS</vt:lpstr>
      <vt:lpstr>CREDIT RISK </vt:lpstr>
      <vt:lpstr>Necessity of Credit Risk Analysis</vt:lpstr>
      <vt:lpstr>AIM OF EDA AND DATASET AVAILABLE</vt:lpstr>
      <vt:lpstr>ANALYSIS APPROACH</vt:lpstr>
      <vt:lpstr>OBSERVATIONS AFTER EDA OF APPLICATION DATASET</vt:lpstr>
      <vt:lpstr>OBSERVATIONS AFTER EDA OF APPLICATION DATASET</vt:lpstr>
      <vt:lpstr>OBSERVATIONS AFTER EDA OF APPLICATION DATASET</vt:lpstr>
      <vt:lpstr>ANALYSIS OF PREVIOUS_APPLICATION DATASET</vt:lpstr>
      <vt:lpstr>OBSERVATIONS AFTER EDA OF PREVIOUS_APPLICATION DATASET</vt:lpstr>
      <vt:lpstr>OBSERVATIONS AFTER EDA OF PREVIOUS_APPLICATION DATASET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you mean by credit risk analysis? Credit risk refers to the uncertainty faced by an organization while lending money to an individual, business, or organization. Credit risk analysis is defined as a detailed review, and inspection done by the lending organization regarding the borrower about their financial background, modes of earning, and the capability to repay the borrowed credit. This gives the lending enterprises a fair idea regarding the credit-paying capabilities of the borrower. In simple terms, credit risk refers to the potential for loss due to the failure of a borrower to make a payment when it is due. The risk is mainly for the lender and it can include complete or partial loss of principal amount, loss of interest, and disruption of cash flow. Financially exclusive organizations like investment banks, commercial banks, private equity funds, asset management companies, venture capital funds, and insurance companies are the ones that are actively involved in credit risk analysis in order to be able to work with a profit in the market. </dc:title>
  <dc:creator>HP</dc:creator>
  <cp:lastModifiedBy>HP</cp:lastModifiedBy>
  <cp:revision>32</cp:revision>
  <dcterms:created xsi:type="dcterms:W3CDTF">2021-08-02T01:24:07Z</dcterms:created>
  <dcterms:modified xsi:type="dcterms:W3CDTF">2021-08-14T10:43:02Z</dcterms:modified>
</cp:coreProperties>
</file>