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8" r:id="rId12"/>
    <p:sldId id="281" r:id="rId13"/>
    <p:sldId id="283" r:id="rId14"/>
    <p:sldId id="284" r:id="rId15"/>
    <p:sldId id="285" r:id="rId16"/>
    <p:sldId id="286" r:id="rId17"/>
    <p:sldId id="287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7" r:id="rId31"/>
    <p:sldId id="310" r:id="rId32"/>
    <p:sldId id="311" r:id="rId33"/>
    <p:sldId id="312" r:id="rId34"/>
    <p:sldId id="313" r:id="rId35"/>
    <p:sldId id="314" r:id="rId36"/>
    <p:sldId id="315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11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9993-0697-4E97-877A-F5D3C1612FE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://ir.dcs.gla.ac.uk/test_collections/samples/wt2g_sampleDoc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://ir.dcs.gla.ac.uk/test_collections/samples/GOV_sampleDoc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Retrieval in Practice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All slides ©Addison Wesley, 2008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data can also be aggregated to remove noise</a:t>
            </a:r>
          </a:p>
          <a:p>
            <a:r>
              <a:rPr lang="en-US" i="1" dirty="0"/>
              <a:t>Click distribution </a:t>
            </a:r>
            <a:r>
              <a:rPr lang="en-US" dirty="0"/>
              <a:t>information</a:t>
            </a:r>
          </a:p>
          <a:p>
            <a:pPr lvl="1"/>
            <a:r>
              <a:rPr lang="en-US" dirty="0"/>
              <a:t>can be used to identify clicks that have a higher frequency than would be expected</a:t>
            </a:r>
          </a:p>
          <a:p>
            <a:pPr lvl="1"/>
            <a:r>
              <a:rPr lang="en-US" dirty="0"/>
              <a:t>high correlation with relevance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Measures</a:t>
            </a: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05000" y="3200400"/>
            <a:ext cx="4572000" cy="22433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2200" y="1676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is set of relevant documents, </a:t>
            </a:r>
          </a:p>
          <a:p>
            <a:r>
              <a:rPr lang="en-US" sz="2400" i="1" dirty="0"/>
              <a:t>B</a:t>
            </a:r>
            <a:r>
              <a:rPr lang="en-US" sz="2400" dirty="0"/>
              <a:t> is set of retrieved documents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Effectiveness</a:t>
            </a:r>
          </a:p>
        </p:txBody>
      </p:sp>
      <p:pic>
        <p:nvPicPr>
          <p:cNvPr id="3" name="Picture 2" descr="C:\Users\croft\Desktop\chap8-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38950" cy="4197350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flipH="1">
            <a:off x="3657600" y="1752600"/>
            <a:ext cx="2819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62000" y="4114800"/>
            <a:ext cx="2667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7000" y="1447800"/>
            <a:ext cx="94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over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94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over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recall and precision at fixed rank positions</a:t>
            </a:r>
          </a:p>
          <a:p>
            <a:r>
              <a:rPr lang="en-US" dirty="0"/>
              <a:t>Calculating precision at standard recall levels, from 0.0 to 1.0</a:t>
            </a:r>
          </a:p>
          <a:p>
            <a:pPr lvl="1"/>
            <a:r>
              <a:rPr lang="en-US" dirty="0"/>
              <a:t>requires </a:t>
            </a:r>
            <a:r>
              <a:rPr lang="en-US" i="1" dirty="0"/>
              <a:t>interpolation</a:t>
            </a:r>
          </a:p>
          <a:p>
            <a:r>
              <a:rPr lang="en-US" dirty="0"/>
              <a:t>Averaging the precision values from the rank positions where a relevant document was retrieved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Precision</a:t>
            </a:r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118657" cy="3141534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14400" y="5029200"/>
            <a:ext cx="7420157" cy="990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Across Queries</a:t>
            </a:r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845582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Mean Average Precision </a:t>
            </a:r>
            <a:r>
              <a:rPr lang="en-US" dirty="0"/>
              <a:t>(MAP)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summarize rankings from multiple queries </a:t>
            </a:r>
            <a:r>
              <a:rPr lang="en-US" dirty="0"/>
              <a:t>by </a:t>
            </a:r>
            <a:r>
              <a:rPr lang="en-US" i="1" u="sng" dirty="0"/>
              <a:t>averaging average precision</a:t>
            </a:r>
          </a:p>
          <a:p>
            <a:pPr lvl="1"/>
            <a:r>
              <a:rPr lang="en-US" dirty="0"/>
              <a:t>most </a:t>
            </a:r>
            <a:r>
              <a:rPr lang="en-US" dirty="0">
                <a:solidFill>
                  <a:srgbClr val="FF0000"/>
                </a:solidFill>
              </a:rPr>
              <a:t>commonly used </a:t>
            </a:r>
            <a:r>
              <a:rPr lang="en-US" dirty="0"/>
              <a:t>measure in research papers</a:t>
            </a:r>
          </a:p>
          <a:p>
            <a:pPr lvl="1"/>
            <a:r>
              <a:rPr lang="en-US" dirty="0"/>
              <a:t>assumes user is interested in </a:t>
            </a:r>
            <a:r>
              <a:rPr lang="en-US" dirty="0">
                <a:solidFill>
                  <a:srgbClr val="FF0000"/>
                </a:solidFill>
              </a:rPr>
              <a:t>finding many relevant documents </a:t>
            </a:r>
            <a:r>
              <a:rPr lang="en-US" dirty="0"/>
              <a:t>for each query</a:t>
            </a:r>
          </a:p>
          <a:p>
            <a:pPr lvl="1"/>
            <a:r>
              <a:rPr lang="en-US" dirty="0"/>
              <a:t>requires many relevance judgments in text collection</a:t>
            </a:r>
          </a:p>
          <a:p>
            <a:r>
              <a:rPr lang="en-US" dirty="0"/>
              <a:t>Recall-precision graphs are also useful summaries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3" name="Picture 2" descr="C:\Users\croft\Desktop\chap8-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4466062" cy="3434820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762000" y="5181600"/>
            <a:ext cx="7685368" cy="12280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Top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Users tend to look at only the top part of the ranked result list to find relevant documents</a:t>
            </a:r>
          </a:p>
          <a:p>
            <a:r>
              <a:rPr lang="en-US" dirty="0"/>
              <a:t>Some search tasks have only one relevant document</a:t>
            </a:r>
          </a:p>
          <a:p>
            <a:pPr lvl="1"/>
            <a:r>
              <a:rPr lang="en-US" dirty="0"/>
              <a:t>e.g., navigational search, question answering</a:t>
            </a:r>
          </a:p>
          <a:p>
            <a:r>
              <a:rPr lang="en-US" dirty="0"/>
              <a:t>Recall not appropriate</a:t>
            </a:r>
          </a:p>
          <a:p>
            <a:pPr lvl="1"/>
            <a:r>
              <a:rPr lang="en-US" dirty="0"/>
              <a:t>instead need to measure how well the search engine does at retrieving relevant documents at very high ranks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Top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Precision at Rank R (</a:t>
            </a:r>
            <a:r>
              <a:rPr lang="en-US" dirty="0" err="1"/>
              <a:t>precision@R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 typically 5, 10, 20</a:t>
            </a:r>
          </a:p>
          <a:p>
            <a:pPr lvl="1"/>
            <a:r>
              <a:rPr lang="en-US" dirty="0"/>
              <a:t>easy to compute, average, understand</a:t>
            </a:r>
          </a:p>
          <a:p>
            <a:pPr lvl="1"/>
            <a:r>
              <a:rPr lang="en-US" dirty="0"/>
              <a:t>not sensitive to rank positions less than R</a:t>
            </a:r>
          </a:p>
          <a:p>
            <a:r>
              <a:rPr lang="en-US" dirty="0"/>
              <a:t>Reciprocal Rank</a:t>
            </a:r>
          </a:p>
          <a:p>
            <a:pPr lvl="1"/>
            <a:r>
              <a:rPr lang="en-US" dirty="0"/>
              <a:t>reciprocal of the rank at which the first relevant document is retrieved</a:t>
            </a:r>
          </a:p>
          <a:p>
            <a:pPr lvl="1"/>
            <a:r>
              <a:rPr lang="en-US" i="1" dirty="0"/>
              <a:t>Mean Reciprocal Rank (MRR) </a:t>
            </a:r>
            <a:r>
              <a:rPr lang="en-US" dirty="0"/>
              <a:t>is the average of the reciprocal ranks over a set of queries</a:t>
            </a:r>
          </a:p>
          <a:p>
            <a:pPr lvl="1"/>
            <a:r>
              <a:rPr lang="en-US" dirty="0"/>
              <a:t>very sensitive to rank position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Evaluation is key to building </a:t>
            </a:r>
            <a:r>
              <a:rPr lang="en-US" i="1" dirty="0">
                <a:solidFill>
                  <a:srgbClr val="FF0000"/>
                </a:solidFill>
              </a:rPr>
              <a:t>effective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efficient</a:t>
            </a:r>
            <a:r>
              <a:rPr lang="en-US" dirty="0"/>
              <a:t> search engines</a:t>
            </a:r>
          </a:p>
          <a:p>
            <a:pPr lvl="1"/>
            <a:r>
              <a:rPr lang="en-US" dirty="0"/>
              <a:t>measurement usually carried out in controlled </a:t>
            </a:r>
            <a:r>
              <a:rPr lang="en-US" dirty="0">
                <a:solidFill>
                  <a:srgbClr val="FF0000"/>
                </a:solidFill>
              </a:rPr>
              <a:t>laboratory experiments</a:t>
            </a:r>
          </a:p>
          <a:p>
            <a:pPr lvl="1"/>
            <a:r>
              <a:rPr lang="en-US" i="1" dirty="0"/>
              <a:t>online</a:t>
            </a:r>
            <a:r>
              <a:rPr lang="en-US" dirty="0"/>
              <a:t> testing can also be done</a:t>
            </a:r>
          </a:p>
          <a:p>
            <a:r>
              <a:rPr lang="en-US" dirty="0"/>
              <a:t>Effectiveness, efficiency and </a:t>
            </a:r>
            <a:r>
              <a:rPr lang="en-US" i="1" dirty="0"/>
              <a:t>cost</a:t>
            </a:r>
            <a:r>
              <a:rPr lang="en-US" dirty="0"/>
              <a:t> are related</a:t>
            </a:r>
          </a:p>
          <a:p>
            <a:pPr lvl="1"/>
            <a:r>
              <a:rPr lang="en-US" dirty="0"/>
              <a:t>e.g., if we want a particular level of effectiveness and efficiency, this will determine the cost of the system configuration</a:t>
            </a:r>
          </a:p>
          <a:p>
            <a:pPr lvl="1"/>
            <a:r>
              <a:rPr lang="en-US" dirty="0"/>
              <a:t>efficiency and cost targets may impact effectiveness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measure for </a:t>
            </a:r>
            <a:r>
              <a:rPr lang="en-US" dirty="0">
                <a:solidFill>
                  <a:srgbClr val="FF0000"/>
                </a:solidFill>
              </a:rPr>
              <a:t>evaluating web search and related tasks</a:t>
            </a:r>
          </a:p>
          <a:p>
            <a:r>
              <a:rPr lang="en-US" dirty="0"/>
              <a:t>Two assumptions: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Highly relevant documents are more useful </a:t>
            </a:r>
            <a:r>
              <a:rPr lang="en-US" dirty="0"/>
              <a:t>than marginally relevant document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lower the ranked position of a relevant document, the less useful </a:t>
            </a:r>
            <a:r>
              <a:rPr lang="en-US" dirty="0"/>
              <a:t>it is for the user, since it is less likely to be examined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</a:t>
            </a:r>
            <a:r>
              <a:rPr lang="en-US" i="1" dirty="0"/>
              <a:t>graded relevance </a:t>
            </a:r>
            <a:r>
              <a:rPr lang="en-US" dirty="0"/>
              <a:t>as a measure of the usefulness, or </a:t>
            </a:r>
            <a:r>
              <a:rPr lang="en-US" i="1" dirty="0"/>
              <a:t>gain, </a:t>
            </a:r>
            <a:r>
              <a:rPr lang="en-US" dirty="0"/>
              <a:t>from examining a document</a:t>
            </a:r>
          </a:p>
          <a:p>
            <a:r>
              <a:rPr lang="en-US" dirty="0"/>
              <a:t>Gain is accumulated starting at the top of the ranking and may be reduced, or </a:t>
            </a:r>
            <a:r>
              <a:rPr lang="en-US" i="1" dirty="0"/>
              <a:t>discounted</a:t>
            </a:r>
            <a:r>
              <a:rPr lang="en-US" dirty="0"/>
              <a:t>, at lower ranks</a:t>
            </a:r>
          </a:p>
          <a:p>
            <a:r>
              <a:rPr lang="en-US" dirty="0"/>
              <a:t>Typical discount is 1/</a:t>
            </a:r>
            <a:r>
              <a:rPr lang="en-US" i="1" dirty="0"/>
              <a:t>log (rank)</a:t>
            </a:r>
            <a:endParaRPr lang="en-US" dirty="0"/>
          </a:p>
          <a:p>
            <a:pPr lvl="1"/>
            <a:r>
              <a:rPr lang="en-US" dirty="0"/>
              <a:t>With base 2, the discount at rank 4 is 1/2, and at rank 8 it is 1/3</a:t>
            </a:r>
            <a:endParaRPr lang="en-US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i="1" dirty="0"/>
              <a:t>DCG</a:t>
            </a:r>
            <a:r>
              <a:rPr lang="en-US" dirty="0"/>
              <a:t> is the total gain accumulated at a particular rank </a:t>
            </a:r>
            <a:r>
              <a:rPr lang="en-US" i="1" dirty="0"/>
              <a:t>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Alternative formulation:</a:t>
            </a:r>
          </a:p>
          <a:p>
            <a:endParaRPr lang="en-US" dirty="0"/>
          </a:p>
          <a:p>
            <a:endParaRPr lang="en-US" sz="2400" dirty="0"/>
          </a:p>
          <a:p>
            <a:pPr lvl="1"/>
            <a:r>
              <a:rPr lang="en-US" dirty="0"/>
              <a:t>used by some web search companies</a:t>
            </a:r>
          </a:p>
          <a:p>
            <a:pPr lvl="1"/>
            <a:r>
              <a:rPr lang="en-US" dirty="0"/>
              <a:t>emphasis on retrieving highly relevant documents</a:t>
            </a:r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2819400"/>
            <a:ext cx="3895626" cy="5334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828800" y="4495800"/>
            <a:ext cx="3429006" cy="588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ranked documents judged on 0-3 relevance scale: </a:t>
            </a:r>
          </a:p>
          <a:p>
            <a:pPr lvl="1">
              <a:buNone/>
            </a:pPr>
            <a:r>
              <a:rPr lang="en-US" dirty="0"/>
              <a:t>3, 2, 3, 0, 0, 1, 2, 2, 3, 0</a:t>
            </a:r>
          </a:p>
          <a:p>
            <a:r>
              <a:rPr lang="en-US" dirty="0"/>
              <a:t>discounted gain: </a:t>
            </a:r>
          </a:p>
          <a:p>
            <a:pPr lvl="1">
              <a:buNone/>
            </a:pPr>
            <a:r>
              <a:rPr lang="en-US" dirty="0"/>
              <a:t>3, 2/1, 3/1.59, 0, 0, 1/2.59, 2/2.81, 2/3, 3/3.17, 0 </a:t>
            </a:r>
          </a:p>
          <a:p>
            <a:pPr lvl="1">
              <a:buNone/>
            </a:pPr>
            <a:r>
              <a:rPr lang="en-US" dirty="0"/>
              <a:t>= 3, 2, 1.89, 0, 0, 0.39, 0.71, 0.67, 0.95, 0</a:t>
            </a:r>
          </a:p>
          <a:p>
            <a:r>
              <a:rPr lang="en-US" dirty="0"/>
              <a:t>DCG:</a:t>
            </a:r>
          </a:p>
          <a:p>
            <a:pPr lvl="1">
              <a:buNone/>
            </a:pPr>
            <a:r>
              <a:rPr lang="en-US" dirty="0"/>
              <a:t>3, 5, 6.89, 6.89, 6.89, 7.28, 7.99, 8.66, 9.61, 9.61</a:t>
            </a:r>
          </a:p>
          <a:p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DCG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DCG numbers are averaged across a set of queries at specific rank values</a:t>
            </a:r>
          </a:p>
          <a:p>
            <a:pPr lvl="1"/>
            <a:r>
              <a:rPr lang="en-US" dirty="0"/>
              <a:t>e.g., DCG at rank 5 is 6.89 and at rank 10 is 9.61</a:t>
            </a:r>
          </a:p>
          <a:p>
            <a:r>
              <a:rPr lang="en-US" dirty="0"/>
              <a:t>DCG values are often </a:t>
            </a:r>
            <a:r>
              <a:rPr lang="en-US" i="1" dirty="0"/>
              <a:t>normalized</a:t>
            </a:r>
            <a:r>
              <a:rPr lang="en-US" dirty="0"/>
              <a:t> by comparing the DCG at each rank with the DCG value for the </a:t>
            </a:r>
            <a:r>
              <a:rPr lang="en-US" i="1" dirty="0"/>
              <a:t>perfect ranking</a:t>
            </a:r>
          </a:p>
          <a:p>
            <a:pPr lvl="1"/>
            <a:r>
              <a:rPr lang="en-US" dirty="0"/>
              <a:t>makes averaging easier for queries with different numbers of relevant documents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NDCG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ranking:</a:t>
            </a:r>
          </a:p>
          <a:p>
            <a:pPr lvl="1">
              <a:buNone/>
            </a:pPr>
            <a:r>
              <a:rPr lang="en-US" dirty="0"/>
              <a:t>3, 3, 3, 2, 2, 2, 1, 0, 0, 0</a:t>
            </a:r>
          </a:p>
          <a:p>
            <a:r>
              <a:rPr lang="en-US" dirty="0"/>
              <a:t>ideal DCG values:</a:t>
            </a:r>
          </a:p>
          <a:p>
            <a:pPr lvl="1">
              <a:buNone/>
            </a:pPr>
            <a:r>
              <a:rPr lang="en-US" dirty="0"/>
              <a:t>3, 6, 7.89, 8.89, 9.75, 10.52, 10.88, 10.88, 10.88, 10</a:t>
            </a:r>
          </a:p>
          <a:p>
            <a:r>
              <a:rPr lang="en-US" dirty="0"/>
              <a:t>NDCG values (divide actual by ideal):</a:t>
            </a:r>
          </a:p>
          <a:p>
            <a:pPr lvl="1">
              <a:buNone/>
            </a:pPr>
            <a:r>
              <a:rPr lang="en-US" dirty="0"/>
              <a:t>1, 0.83, 0.87, 0.76, 0.71, 0.69, 0.73, 0.8, 0.88, 0.88</a:t>
            </a:r>
          </a:p>
          <a:p>
            <a:pPr lvl="1"/>
            <a:r>
              <a:rPr lang="en-US" dirty="0"/>
              <a:t>NDCG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1 at any rank position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rankings </a:t>
            </a:r>
            <a:r>
              <a:rPr lang="en-US" dirty="0"/>
              <a:t>described using preferences can be compared using the </a:t>
            </a:r>
            <a:r>
              <a:rPr lang="en-US" i="1" dirty="0">
                <a:solidFill>
                  <a:srgbClr val="FF0000"/>
                </a:solidFill>
              </a:rPr>
              <a:t>Kendall tau coefficient </a:t>
            </a:r>
            <a:r>
              <a:rPr lang="en-US" i="1" dirty="0"/>
              <a:t>(τ ):</a:t>
            </a:r>
          </a:p>
          <a:p>
            <a:endParaRPr lang="en-US" sz="4000" i="1" dirty="0"/>
          </a:p>
          <a:p>
            <a:pPr lvl="1"/>
            <a:r>
              <a:rPr lang="en-US" i="1" dirty="0"/>
              <a:t>P </a:t>
            </a:r>
            <a:r>
              <a:rPr lang="en-US" dirty="0"/>
              <a:t>is the number of preferences that agree and </a:t>
            </a:r>
            <a:r>
              <a:rPr lang="en-US" i="1" dirty="0"/>
              <a:t>Q </a:t>
            </a:r>
            <a:r>
              <a:rPr lang="en-US" dirty="0"/>
              <a:t>is the number that disagree</a:t>
            </a:r>
          </a:p>
          <a:p>
            <a:r>
              <a:rPr lang="en-US" dirty="0"/>
              <a:t>For preferences derived from binary relevance judgments, can use </a:t>
            </a:r>
            <a:r>
              <a:rPr lang="en-US" i="1" dirty="0">
                <a:solidFill>
                  <a:srgbClr val="FF0000"/>
                </a:solidFill>
              </a:rPr>
              <a:t>BPREF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2971800"/>
            <a:ext cx="1523998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BPREF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884"/>
            <a:ext cx="8229600" cy="5274516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/>
              <a:t>For a query with </a:t>
            </a:r>
            <a:r>
              <a:rPr lang="en-US" sz="3600" i="1" dirty="0">
                <a:solidFill>
                  <a:srgbClr val="FF0000"/>
                </a:solidFill>
              </a:rPr>
              <a:t>R</a:t>
            </a:r>
            <a:r>
              <a:rPr lang="en-US" sz="3600" dirty="0">
                <a:solidFill>
                  <a:srgbClr val="FF0000"/>
                </a:solidFill>
              </a:rPr>
              <a:t> relevant documents</a:t>
            </a:r>
            <a:r>
              <a:rPr lang="en-US" sz="3600" dirty="0"/>
              <a:t>, only the </a:t>
            </a:r>
            <a:r>
              <a:rPr lang="en-US" sz="3600" dirty="0">
                <a:solidFill>
                  <a:srgbClr val="FF0000"/>
                </a:solidFill>
              </a:rPr>
              <a:t>first </a:t>
            </a:r>
            <a:r>
              <a:rPr lang="en-US" sz="3600" i="1" dirty="0">
                <a:solidFill>
                  <a:srgbClr val="FF0000"/>
                </a:solidFill>
              </a:rPr>
              <a:t>R</a:t>
            </a:r>
            <a:r>
              <a:rPr lang="en-US" sz="3600" dirty="0">
                <a:solidFill>
                  <a:srgbClr val="FF0000"/>
                </a:solidFill>
              </a:rPr>
              <a:t> non-relevant documents </a:t>
            </a:r>
            <a:r>
              <a:rPr lang="en-US" sz="3600" dirty="0"/>
              <a:t>are considered</a:t>
            </a:r>
          </a:p>
          <a:p>
            <a:endParaRPr lang="en-US" sz="36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pPr lvl="1"/>
            <a:r>
              <a:rPr lang="en-US" sz="2900" i="1" dirty="0" err="1"/>
              <a:t>d</a:t>
            </a:r>
            <a:r>
              <a:rPr lang="en-US" sz="2900" i="1" baseline="-25000" dirty="0" err="1"/>
              <a:t>r</a:t>
            </a:r>
            <a:r>
              <a:rPr lang="en-US" sz="2900" i="1" dirty="0"/>
              <a:t> </a:t>
            </a:r>
            <a:r>
              <a:rPr lang="en-US" sz="2900" dirty="0"/>
              <a:t>is a relevant document, and </a:t>
            </a:r>
            <a:r>
              <a:rPr lang="en-US" sz="2900" i="1" dirty="0" err="1"/>
              <a:t>N</a:t>
            </a:r>
            <a:r>
              <a:rPr lang="en-US" sz="2900" i="1" baseline="-25000" dirty="0" err="1"/>
              <a:t>dr</a:t>
            </a:r>
            <a:r>
              <a:rPr lang="en-US" sz="2900" dirty="0"/>
              <a:t> gives the number of non-relevant documents</a:t>
            </a:r>
          </a:p>
          <a:p>
            <a:pPr marL="457200" lvl="1" indent="0">
              <a:buNone/>
            </a:pPr>
            <a:endParaRPr lang="en-US" sz="2900" dirty="0"/>
          </a:p>
          <a:p>
            <a:r>
              <a:rPr lang="en-US" sz="3600" dirty="0"/>
              <a:t>Alternative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3400" dirty="0"/>
              <a:t>The </a:t>
            </a:r>
            <a:r>
              <a:rPr lang="en-US" sz="3400" dirty="0" err="1"/>
              <a:t>bpref</a:t>
            </a:r>
            <a:r>
              <a:rPr lang="en-US" sz="3400" dirty="0"/>
              <a:t> measure is designed for situations where </a:t>
            </a:r>
            <a:r>
              <a:rPr lang="en-US" sz="3400" dirty="0">
                <a:solidFill>
                  <a:srgbClr val="FF0000"/>
                </a:solidFill>
              </a:rPr>
              <a:t>relevance judgments are known to be far from complete</a:t>
            </a:r>
            <a:endParaRPr lang="en-US" sz="3800" dirty="0">
              <a:solidFill>
                <a:srgbClr val="FF0000"/>
              </a:solidFill>
            </a:endParaRPr>
          </a:p>
          <a:p>
            <a:pPr algn="just"/>
            <a:r>
              <a:rPr lang="en-US" sz="3800" dirty="0" err="1"/>
              <a:t>Bpref</a:t>
            </a:r>
            <a:r>
              <a:rPr lang="en-US" sz="3800" dirty="0"/>
              <a:t> can be thought of as the </a:t>
            </a:r>
            <a:r>
              <a:rPr lang="en-US" sz="3800" dirty="0">
                <a:solidFill>
                  <a:srgbClr val="FF0000"/>
                </a:solidFill>
              </a:rPr>
              <a:t>inverse of the fraction of judged irrelevant documents that are retrieved before relevant ones</a:t>
            </a:r>
            <a:r>
              <a:rPr lang="en-US" sz="3800" dirty="0"/>
              <a:t>. </a:t>
            </a:r>
          </a:p>
          <a:p>
            <a:pPr algn="just"/>
            <a:r>
              <a:rPr lang="en-US" sz="3800" dirty="0" err="1"/>
              <a:t>Bpref</a:t>
            </a:r>
            <a:r>
              <a:rPr lang="en-US" sz="3800" dirty="0"/>
              <a:t> and mean average precision are very highly correlated when used with complete judgments. But when judgments are incomplete, rankings of systems by </a:t>
            </a:r>
            <a:r>
              <a:rPr lang="en-US" sz="3800" dirty="0" err="1"/>
              <a:t>bpref</a:t>
            </a:r>
            <a:r>
              <a:rPr lang="en-US" sz="3800" dirty="0"/>
              <a:t> still correlate highly to the original ranking, whereas rankings of systems by MAP do not.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382066" y="1752600"/>
            <a:ext cx="3648949" cy="838200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81400" y="3457406"/>
            <a:ext cx="2202283" cy="49887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Metrics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" y="1676400"/>
            <a:ext cx="8240436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the results from a </a:t>
            </a:r>
            <a:r>
              <a:rPr lang="en-US" dirty="0">
                <a:solidFill>
                  <a:srgbClr val="FF0000"/>
                </a:solidFill>
              </a:rPr>
              <a:t>number of queries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how can we conclude </a:t>
            </a:r>
            <a:r>
              <a:rPr lang="en-US" dirty="0"/>
              <a:t>that ranking algorithm A is better than algorithm B?</a:t>
            </a:r>
          </a:p>
          <a:p>
            <a:r>
              <a:rPr lang="en-US" dirty="0"/>
              <a:t>A significance test enables us to </a:t>
            </a:r>
            <a:r>
              <a:rPr lang="en-US" dirty="0">
                <a:solidFill>
                  <a:srgbClr val="FF0000"/>
                </a:solidFill>
              </a:rPr>
              <a:t>reject the </a:t>
            </a:r>
            <a:r>
              <a:rPr lang="en-US" i="1" dirty="0">
                <a:solidFill>
                  <a:srgbClr val="FF0000"/>
                </a:solidFill>
              </a:rPr>
              <a:t>null hypothesis </a:t>
            </a:r>
            <a:r>
              <a:rPr lang="en-US" dirty="0"/>
              <a:t>(no difference) in favor of the </a:t>
            </a:r>
            <a:r>
              <a:rPr lang="en-US" i="1" dirty="0"/>
              <a:t>alternative hypothesis </a:t>
            </a:r>
            <a:r>
              <a:rPr lang="en-US" dirty="0"/>
              <a:t>(B is better than A)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power</a:t>
            </a:r>
            <a:r>
              <a:rPr lang="en-US" dirty="0"/>
              <a:t> of a test is the probability that the test will reject the null hypothesis correctly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increasing the number of queries </a:t>
            </a:r>
            <a:r>
              <a:rPr lang="en-US" dirty="0"/>
              <a:t>in the experiment also increases power of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Test collections </a:t>
            </a:r>
            <a:r>
              <a:rPr lang="en-US" dirty="0"/>
              <a:t>consisting of </a:t>
            </a:r>
            <a:r>
              <a:rPr lang="en-US" dirty="0">
                <a:solidFill>
                  <a:srgbClr val="FF0000"/>
                </a:solidFill>
              </a:rPr>
              <a:t>documents, queries, and relevance judgments</a:t>
            </a:r>
            <a:r>
              <a:rPr lang="en-US" dirty="0"/>
              <a:t>, e.g., 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62000" y="2971800"/>
            <a:ext cx="7213110" cy="320071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Tests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600" y="1676400"/>
            <a:ext cx="8432310" cy="45217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Experimental Results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61056" y="1981200"/>
            <a:ext cx="3637059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is that the difference between the effectiveness values is a sample </a:t>
            </a:r>
            <a:r>
              <a:rPr lang="en-US" dirty="0">
                <a:solidFill>
                  <a:srgbClr val="FF0000"/>
                </a:solidFill>
              </a:rPr>
              <a:t>from a normal distribution [</a:t>
            </a:r>
            <a:r>
              <a:rPr lang="en-US" dirty="0" err="1">
                <a:solidFill>
                  <a:srgbClr val="FF0000"/>
                </a:solidFill>
              </a:rPr>
              <a:t>Parametrics</a:t>
            </a:r>
            <a:r>
              <a:rPr lang="en-US" dirty="0">
                <a:solidFill>
                  <a:srgbClr val="FF0000"/>
                </a:solidFill>
              </a:rPr>
              <a:t> tests]</a:t>
            </a:r>
          </a:p>
          <a:p>
            <a:r>
              <a:rPr lang="en-US" dirty="0"/>
              <a:t>Null hypothesis is that the mean of the distribution of differences is zero</a:t>
            </a:r>
          </a:p>
          <a:p>
            <a:r>
              <a:rPr lang="en-US" dirty="0"/>
              <a:t>Test statistic</a:t>
            </a:r>
          </a:p>
          <a:p>
            <a:endParaRPr lang="en-US" dirty="0"/>
          </a:p>
          <a:p>
            <a:pPr lvl="1"/>
            <a:r>
              <a:rPr lang="en-US" dirty="0"/>
              <a:t>for the example,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90800" y="4800600"/>
            <a:ext cx="2204013" cy="5334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95400" y="6019800"/>
            <a:ext cx="6338666" cy="3163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Wilcoxon</a:t>
            </a:r>
            <a:r>
              <a:rPr lang="en-US" dirty="0"/>
              <a:t> Signed-Ranks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Nonparametric test </a:t>
            </a:r>
            <a:r>
              <a:rPr lang="en-US" dirty="0"/>
              <a:t>based on differences between effectiveness scores</a:t>
            </a:r>
          </a:p>
          <a:p>
            <a:r>
              <a:rPr lang="en-US" dirty="0"/>
              <a:t>Test statistic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To compute the signed-ranks, the differences are ordered by their absolute values (increasing), and then assigned rank values</a:t>
            </a:r>
          </a:p>
          <a:p>
            <a:pPr lvl="1"/>
            <a:r>
              <a:rPr lang="en-US" dirty="0"/>
              <a:t>rank values are then given the sign of the original difference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66800" y="3124200"/>
            <a:ext cx="6632067" cy="990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Wilcoxon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non-zero differences are (in rank order of absolute value):</a:t>
            </a:r>
          </a:p>
          <a:p>
            <a:pPr lvl="1">
              <a:buNone/>
            </a:pPr>
            <a:r>
              <a:rPr lang="en-US" dirty="0"/>
              <a:t> 2, 9, 10, 24, 25, 25, 41, 60, 70</a:t>
            </a:r>
          </a:p>
          <a:p>
            <a:r>
              <a:rPr lang="en-US" dirty="0"/>
              <a:t>Signed-ranks:</a:t>
            </a:r>
          </a:p>
          <a:p>
            <a:pPr lvl="1">
              <a:buNone/>
            </a:pPr>
            <a:r>
              <a:rPr lang="en-US" dirty="0"/>
              <a:t>-1, +2, +3, -4, +5.5, +5.5, +7, +8, +9</a:t>
            </a:r>
          </a:p>
          <a:p>
            <a:r>
              <a:rPr lang="en-US" i="1" dirty="0"/>
              <a:t>w</a:t>
            </a:r>
            <a:r>
              <a:rPr lang="en-US" dirty="0"/>
              <a:t> = 35, </a:t>
            </a:r>
            <a:r>
              <a:rPr lang="en-US" dirty="0">
                <a:solidFill>
                  <a:srgbClr val="FF0000"/>
                </a:solidFill>
              </a:rPr>
              <a:t>p-value = 0.025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Ignores magnitude </a:t>
            </a:r>
            <a:r>
              <a:rPr lang="en-US" dirty="0"/>
              <a:t>of differences</a:t>
            </a:r>
          </a:p>
          <a:p>
            <a:r>
              <a:rPr lang="en-US" dirty="0"/>
              <a:t>Null hypothesis for this test is that</a:t>
            </a:r>
          </a:p>
          <a:p>
            <a:pPr lvl="1"/>
            <a:r>
              <a:rPr lang="en-US" dirty="0"/>
              <a:t>P(B &gt; A) = P(A &gt; B) = ½</a:t>
            </a:r>
          </a:p>
          <a:p>
            <a:pPr lvl="1"/>
            <a:r>
              <a:rPr lang="en-US" dirty="0"/>
              <a:t>number of pairs where B is “better” than A would be the same as the number of pairs where A is “better” than B</a:t>
            </a:r>
          </a:p>
          <a:p>
            <a:r>
              <a:rPr lang="en-US" dirty="0"/>
              <a:t>Test statistic is number of pairs where B</a:t>
            </a:r>
            <a:r>
              <a:rPr lang="en-US" i="1" dirty="0"/>
              <a:t>&gt;</a:t>
            </a:r>
            <a:r>
              <a:rPr lang="en-US" dirty="0"/>
              <a:t>A</a:t>
            </a:r>
          </a:p>
          <a:p>
            <a:r>
              <a:rPr lang="en-US" dirty="0"/>
              <a:t>For example data, </a:t>
            </a:r>
          </a:p>
          <a:p>
            <a:pPr lvl="1"/>
            <a:r>
              <a:rPr lang="en-US" dirty="0"/>
              <a:t>test statistic is 7, </a:t>
            </a:r>
            <a:r>
              <a:rPr lang="en-US" dirty="0">
                <a:solidFill>
                  <a:srgbClr val="FF0000"/>
                </a:solidFill>
              </a:rPr>
              <a:t>p-value = 0.17</a:t>
            </a:r>
          </a:p>
          <a:p>
            <a:pPr lvl="1"/>
            <a:r>
              <a:rPr lang="en-US" dirty="0"/>
              <a:t>cannot reject null hypothesis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Retrieval models often contain parameters that must be tuned to get best performance for specific types of data and queries</a:t>
            </a:r>
          </a:p>
          <a:p>
            <a:r>
              <a:rPr lang="en-US" dirty="0"/>
              <a:t>For experiments:</a:t>
            </a:r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rgbClr val="FF0000"/>
                </a:solidFill>
              </a:rPr>
              <a:t>training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data sets</a:t>
            </a:r>
          </a:p>
          <a:p>
            <a:pPr lvl="1"/>
            <a:r>
              <a:rPr lang="en-US" dirty="0"/>
              <a:t>If less data available, use </a:t>
            </a:r>
            <a:r>
              <a:rPr lang="en-US" i="1" dirty="0"/>
              <a:t>cross-validation</a:t>
            </a:r>
            <a:r>
              <a:rPr lang="en-US" dirty="0"/>
              <a:t> by partitioning the data into </a:t>
            </a:r>
            <a:r>
              <a:rPr lang="en-US" i="1" dirty="0"/>
              <a:t>K </a:t>
            </a:r>
            <a:r>
              <a:rPr lang="en-US" dirty="0">
                <a:solidFill>
                  <a:srgbClr val="FF0000"/>
                </a:solidFill>
              </a:rPr>
              <a:t>subsets</a:t>
            </a:r>
          </a:p>
          <a:p>
            <a:pPr lvl="1"/>
            <a:r>
              <a:rPr lang="en-US" dirty="0"/>
              <a:t>Using training and test data avoids </a:t>
            </a:r>
            <a:r>
              <a:rPr lang="en-US" i="1" dirty="0" err="1"/>
              <a:t>overfitting</a:t>
            </a:r>
            <a:r>
              <a:rPr lang="en-US" dirty="0"/>
              <a:t> – when parameter values do not generalize well to other data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single measure is the correct one for any application</a:t>
            </a:r>
          </a:p>
          <a:p>
            <a:pPr lvl="1"/>
            <a:r>
              <a:rPr lang="en-US" dirty="0"/>
              <a:t>choose measures appropriate for task</a:t>
            </a:r>
          </a:p>
          <a:p>
            <a:pPr lvl="1"/>
            <a:r>
              <a:rPr lang="en-US" dirty="0"/>
              <a:t>use a combination</a:t>
            </a:r>
          </a:p>
          <a:p>
            <a:pPr lvl="1"/>
            <a:r>
              <a:rPr lang="en-US" dirty="0"/>
              <a:t>shows different aspects of the system effectiveness</a:t>
            </a:r>
          </a:p>
          <a:p>
            <a:r>
              <a:rPr lang="en-US" dirty="0"/>
              <a:t>Use significance tests (t-test)</a:t>
            </a:r>
          </a:p>
          <a:p>
            <a:r>
              <a:rPr lang="en-US" dirty="0"/>
              <a:t>Analyze performance of individual queries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Collections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19200" y="1905000"/>
            <a:ext cx="6145781" cy="1574162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85800" y="4521704"/>
            <a:ext cx="7822707" cy="1574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572" y="3680936"/>
            <a:ext cx="7354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Sample of document under .GOV </a:t>
            </a:r>
            <a:r>
              <a:rPr lang="en-US" sz="1400" dirty="0">
                <a:solidFill>
                  <a:srgbClr val="FF0000"/>
                </a:solidFill>
                <a:hlinkClick r:id="rId6"/>
              </a:rPr>
              <a:t>http://ir.dcs.gla.ac.uk/test_collections/samples/GOV_sampleDoc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Sample under wt10g </a:t>
            </a:r>
            <a:r>
              <a:rPr lang="en-US" sz="1400" dirty="0">
                <a:solidFill>
                  <a:srgbClr val="FF0000"/>
                </a:solidFill>
                <a:hlinkClick r:id="rId7"/>
              </a:rPr>
              <a:t>http://ir.dcs.gla.ac.uk/test_collections/samples/wt2g_sampleDoc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TREC Topic Example</a:t>
            </a:r>
          </a:p>
        </p:txBody>
      </p:sp>
      <p:pic>
        <p:nvPicPr>
          <p:cNvPr id="3" name="Picture 2" descr="C:\Users\croft\Desktop\chap8-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7520" cy="4455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Judgments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Obtaining relevance judgments is an </a:t>
            </a:r>
            <a:r>
              <a:rPr lang="en-US" dirty="0">
                <a:solidFill>
                  <a:srgbClr val="FF0000"/>
                </a:solidFill>
              </a:rPr>
              <a:t>expensive, time-consuming process</a:t>
            </a:r>
          </a:p>
          <a:p>
            <a:pPr lvl="1"/>
            <a:r>
              <a:rPr lang="en-US" dirty="0"/>
              <a:t>who does it?</a:t>
            </a:r>
          </a:p>
          <a:p>
            <a:pPr lvl="1"/>
            <a:r>
              <a:rPr lang="en-US" dirty="0"/>
              <a:t>what are the instructions?</a:t>
            </a:r>
          </a:p>
          <a:p>
            <a:pPr lvl="1"/>
            <a:r>
              <a:rPr lang="en-US" dirty="0"/>
              <a:t>what is the level of agreement?</a:t>
            </a:r>
          </a:p>
          <a:p>
            <a:r>
              <a:rPr lang="en-US" dirty="0"/>
              <a:t>TREC judgments</a:t>
            </a:r>
          </a:p>
          <a:p>
            <a:pPr lvl="1"/>
            <a:r>
              <a:rPr lang="en-US" dirty="0"/>
              <a:t>depend on task being evaluated</a:t>
            </a:r>
          </a:p>
          <a:p>
            <a:pPr lvl="1"/>
            <a:r>
              <a:rPr lang="en-US" dirty="0"/>
              <a:t>generally binary</a:t>
            </a:r>
          </a:p>
          <a:p>
            <a:pPr lvl="1"/>
            <a:r>
              <a:rPr lang="en-US" dirty="0"/>
              <a:t>agreement good because of “narrative”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Exhaustive judgments </a:t>
            </a:r>
            <a:r>
              <a:rPr lang="en-US" dirty="0"/>
              <a:t>for all documents in a collection is </a:t>
            </a:r>
            <a:r>
              <a:rPr lang="en-US" dirty="0">
                <a:solidFill>
                  <a:srgbClr val="FF0000"/>
                </a:solidFill>
              </a:rPr>
              <a:t>not practical</a:t>
            </a:r>
          </a:p>
          <a:p>
            <a:r>
              <a:rPr lang="en-US" u="sng" dirty="0"/>
              <a:t>Pooling</a:t>
            </a:r>
            <a:r>
              <a:rPr lang="en-US" dirty="0"/>
              <a:t> technique is used in TREC</a:t>
            </a:r>
          </a:p>
          <a:p>
            <a:pPr lvl="1"/>
            <a:r>
              <a:rPr lang="en-US" u="sng" dirty="0"/>
              <a:t>top </a:t>
            </a:r>
            <a:r>
              <a:rPr lang="en-US" i="1" u="sng" dirty="0"/>
              <a:t>k</a:t>
            </a:r>
            <a:r>
              <a:rPr lang="en-US" i="1" dirty="0"/>
              <a:t> results (for TREC, k varied between 50 and </a:t>
            </a:r>
            <a:r>
              <a:rPr lang="en-US" dirty="0"/>
              <a:t>200) from the rankings obtained by different search engines (or retrieval algorithms) [runs] are </a:t>
            </a:r>
            <a:r>
              <a:rPr lang="en-US" dirty="0">
                <a:solidFill>
                  <a:srgbClr val="FF0000"/>
                </a:solidFill>
              </a:rPr>
              <a:t>merged into a pool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duplicates are removed</a:t>
            </a:r>
          </a:p>
          <a:p>
            <a:pPr lvl="1"/>
            <a:r>
              <a:rPr lang="en-US" dirty="0"/>
              <a:t>documents are presented in </a:t>
            </a:r>
            <a:r>
              <a:rPr lang="en-US" dirty="0">
                <a:solidFill>
                  <a:srgbClr val="FF0000"/>
                </a:solidFill>
              </a:rPr>
              <a:t>some random order </a:t>
            </a:r>
            <a:r>
              <a:rPr lang="en-US" dirty="0"/>
              <a:t>to the </a:t>
            </a:r>
            <a:r>
              <a:rPr lang="en-US" u="sng" dirty="0"/>
              <a:t>relevance judges</a:t>
            </a:r>
          </a:p>
          <a:p>
            <a:r>
              <a:rPr lang="en-US" dirty="0"/>
              <a:t>Produces a </a:t>
            </a:r>
            <a:r>
              <a:rPr lang="en-US" u="sng" dirty="0"/>
              <a:t>large number of relevance judgments for each query</a:t>
            </a:r>
            <a:r>
              <a:rPr lang="en-US" dirty="0"/>
              <a:t>, although </a:t>
            </a:r>
            <a:r>
              <a:rPr lang="en-US" dirty="0">
                <a:solidFill>
                  <a:srgbClr val="FF0000"/>
                </a:solidFill>
              </a:rPr>
              <a:t>still incomplete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Used for both </a:t>
            </a:r>
            <a:r>
              <a:rPr lang="en-US" dirty="0">
                <a:solidFill>
                  <a:srgbClr val="FF0000"/>
                </a:solidFill>
              </a:rPr>
              <a:t>tuning and evaluating </a:t>
            </a:r>
            <a:r>
              <a:rPr lang="en-US" dirty="0"/>
              <a:t>search engines</a:t>
            </a:r>
          </a:p>
          <a:p>
            <a:pPr lvl="1"/>
            <a:r>
              <a:rPr lang="en-US" dirty="0"/>
              <a:t>also for various techniques such as query suggestion</a:t>
            </a:r>
          </a:p>
          <a:p>
            <a:r>
              <a:rPr lang="en-US" dirty="0"/>
              <a:t>Typical contents</a:t>
            </a:r>
          </a:p>
          <a:p>
            <a:pPr lvl="1"/>
            <a:r>
              <a:rPr lang="en-US" dirty="0"/>
              <a:t>User identifier or user session identifier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Query terms - stored exactly as user entered</a:t>
            </a:r>
          </a:p>
          <a:p>
            <a:pPr lvl="1"/>
            <a:r>
              <a:rPr lang="en-US" dirty="0"/>
              <a:t>List of </a:t>
            </a:r>
            <a:r>
              <a:rPr lang="en-US" dirty="0">
                <a:solidFill>
                  <a:srgbClr val="FF0000"/>
                </a:solidFill>
              </a:rPr>
              <a:t>URLs of results, their ranks on the result list</a:t>
            </a:r>
            <a:r>
              <a:rPr lang="en-US" dirty="0"/>
              <a:t>, and whether they were clicked on</a:t>
            </a:r>
          </a:p>
          <a:p>
            <a:pPr lvl="1"/>
            <a:r>
              <a:rPr lang="en-US" dirty="0"/>
              <a:t>Timestamp(s) - records the time of user events such as query submission, clicks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Clicks are </a:t>
            </a:r>
            <a:r>
              <a:rPr lang="en-US" dirty="0">
                <a:solidFill>
                  <a:srgbClr val="FF0000"/>
                </a:solidFill>
              </a:rPr>
              <a:t>not relevance judgments</a:t>
            </a:r>
          </a:p>
          <a:p>
            <a:pPr lvl="1"/>
            <a:r>
              <a:rPr lang="en-US" dirty="0"/>
              <a:t>although they are correlated</a:t>
            </a:r>
          </a:p>
          <a:p>
            <a:pPr lvl="1"/>
            <a:r>
              <a:rPr lang="en-US" dirty="0"/>
              <a:t>biased by a number of factors such as rank on result list</a:t>
            </a:r>
          </a:p>
          <a:p>
            <a:r>
              <a:rPr lang="en-US" dirty="0"/>
              <a:t>Can use clickthough data to predict </a:t>
            </a:r>
            <a:r>
              <a:rPr lang="en-US" i="1" dirty="0"/>
              <a:t>preferences</a:t>
            </a:r>
            <a:r>
              <a:rPr lang="en-US" dirty="0"/>
              <a:t> between pairs of documents</a:t>
            </a:r>
          </a:p>
          <a:p>
            <a:pPr lvl="1"/>
            <a:r>
              <a:rPr lang="en-US" dirty="0"/>
              <a:t>appropriate for tasks with multiple levels of relevance, focused on user relevance</a:t>
            </a:r>
          </a:p>
          <a:p>
            <a:pPr lvl="1"/>
            <a:r>
              <a:rPr lang="en-US" dirty="0"/>
              <a:t>various “policies” used to generate preferences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\item CACM: Titles and abstracts from the Communications of the ACM from 1958-1979. Queries and relevance judgments generated by computer scientists.\\&#10;\item AP: Associated Press newswire documents from 1988-1990 (from TREC disks 1-3). Queries are the title fields from TREC topics 51-150. Topics and relevance judgments generated by government information analysts.\\&#10;\item GOV2: Web pages crawled from websites  in the .gov domain during early 2004.  Queries are the title fields from TREC topics 701-850. Topics and relevance judgments generated by government analysts.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99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BPREF = \frac{1}{R}\sum_{d_r} (1 - \frac{N_{d_r}}{R})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7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PREF = \frac{P}{P+Q}  template TPT1  env TPENV1  fore 0  back 16777215  eqnno 4"/>
  <p:tag name="FILENAME" val="TP_tmp"/>
  <p:tag name="ORIGWIDTH" val="72"/>
  <p:tag name="PICTUREFILESIZE" val="29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p{8cm}} &#10;        Metric name &amp; Description \\  &#10;        \hline&#10;        Elapsed indexing time &amp; Measures the amount of time necessary to build a document index&#10;                                on a particular system.\\&#10;        Indexing processor time &amp; Measures the CPU seconds used in building a document index.&#10;                                  This is similar to elapsed time, but does not count time waiting for &#10;                                  I/O or speed gains from parallelism.  \\ &#10;        Query throughput &amp; Number of queries processed per second. \\&#10;        Query latency    &amp; The amount of time a user must wait after issuing a query before receiving&#10;                           a response, measured in milliseconds.  This can be measured using the mean,&#10;                           but is often more instructive when used with the median or a percentile bound. \\&#10;        Indexing temporary space &amp; Amount of temporary disk space used while creating an index. \\&#10;        Index size &amp; Amount of storage necessary to store the index files.&#10;    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317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Compute the effectiveness measure for every query for both rankings.&#10;\item Compute a \textit{test statistic} based on a comparison of the effectiveness measures for each query. The test statistic depends on the significance test, and is simply a quantity calculated from the sample data that is used to decide whether or not the null hypothesis should be rejected.&#10;\item The test statistic is used to compute a \textit{P-value}, which is the probability that a test statistic value at least that extreme could be observed if the null hypothesis were true. Small P-values suggest that the null hypothesis may be false.&#10;\item The null hypothesis (no difference) is rejected in favor of the alternate hypothesis (i.e., $B$ is more effective than $A$) if the P-value is $\leq \alpha$, the \textit{significance level}. Values for $\alpha$ are small, typically .05 and .1, to reduce the chance of a Type I error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356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= \frac{\overline{B-A}}{\sigma_{B-A}}.\sqrt{N}  template TPT1  env TPENV1  fore 0  back 16777215  eqnno 5"/>
  <p:tag name="FILENAME" val="TP_tmp"/>
  <p:tag name="ORIGWIDTH" val="62"/>
  <p:tag name="PICTUREFILESIZE" val="27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verline{B-A} = 21.4$, $\sigma_{B-A} = 29.1$, $t = 2.33$, p-value=.02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76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 w = \sum_{i=1}^N R_i $\\ \\&#10;$R_i$ is a signed-rank, &#10;$N$ is the number of differences $\neq 0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32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 &amp; Size  &amp; Average number \\ &#10;             &amp; documents   &amp;  &amp; of words/doc.  \\ \hline&#10;        CACM &amp; 3,204 &amp; 2.2 Mb &amp; 64 \\&#10;        AP &amp; 242,918 &amp; 0.7 Gb &amp; 474 \\&#10;        GOV2 &amp; 25,205,179 &amp; 426 Gb &amp; 1073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315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&amp; Average number of &amp; Average number of  \\ &#10;                  &amp; queries   &amp; words/query &amp; relevant docs/query \\ \hline&#10;        CACM &amp; 64 &amp; 13.0 &amp; 16 \\&#10;        AP  &amp; 100 &amp; 4.3  &amp; 220 \\&#10;        GOV2 &amp; 150 &amp; 3.1 &amp; 180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31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Recall &amp;  = &amp; \frac{|A \cap B|}{|A|} \\&#10;Precision &amp; = &amp; \frac{|A \cap B|}{|B|}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81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rel_1 + \sum^p_{i=2} \frac{rel_i}{\log_2 i}  template TPT1  env TPENV1  fore 0  back 16777215  eqnno 2"/>
  <p:tag name="FILENAME" val="TP_tmp"/>
  <p:tag name="ORIGWIDTH" val="117"/>
  <p:tag name="PICTUREFILESIZE" val="57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\sum^p_{i=1} \frac{2^{rel_i}-1}{log(1+i)}  template TPT1  env TPENV1  fore 0  back 16777215  eqnno 3"/>
  <p:tag name="FILENAME" val="TP_tmp"/>
  <p:tag name="ORIGWIDTH" val="99"/>
  <p:tag name="PICTUREFILESIZE" val="525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au = \frac{P-Q}{P+Q}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8"/>
  <p:tag name="PICTUREFILESIZE" val="2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1649</Words>
  <Application>Microsoft Office PowerPoint</Application>
  <PresentationFormat>On-screen Show (4:3)</PresentationFormat>
  <Paragraphs>198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Symbol</vt:lpstr>
      <vt:lpstr>Office Theme</vt:lpstr>
      <vt:lpstr>Search Engines</vt:lpstr>
      <vt:lpstr>Evaluation</vt:lpstr>
      <vt:lpstr>Evaluation Corpus</vt:lpstr>
      <vt:lpstr>Test Collections</vt:lpstr>
      <vt:lpstr>TREC Topic Example</vt:lpstr>
      <vt:lpstr>Relevance Judgments</vt:lpstr>
      <vt:lpstr>Pooling</vt:lpstr>
      <vt:lpstr>Query Logs</vt:lpstr>
      <vt:lpstr>Query Logs</vt:lpstr>
      <vt:lpstr>Query Logs</vt:lpstr>
      <vt:lpstr>Effectiveness Measures</vt:lpstr>
      <vt:lpstr>Ranking Effectiveness</vt:lpstr>
      <vt:lpstr>Summarizing a Ranking</vt:lpstr>
      <vt:lpstr>Average Precision</vt:lpstr>
      <vt:lpstr>Averaging Across Queries</vt:lpstr>
      <vt:lpstr>Averaging</vt:lpstr>
      <vt:lpstr>MAP</vt:lpstr>
      <vt:lpstr>Focusing on Top Documents</vt:lpstr>
      <vt:lpstr>Focusing on Top Documents</vt:lpstr>
      <vt:lpstr>Discounted Cumulative Gain</vt:lpstr>
      <vt:lpstr>Discounted Cumulative Gain</vt:lpstr>
      <vt:lpstr>Discounted Cumulative Gain</vt:lpstr>
      <vt:lpstr>DCG Example</vt:lpstr>
      <vt:lpstr>Normalized DCG</vt:lpstr>
      <vt:lpstr>NDCG Example</vt:lpstr>
      <vt:lpstr>Using Preferences</vt:lpstr>
      <vt:lpstr>BPREF </vt:lpstr>
      <vt:lpstr>Efficiency Metrics</vt:lpstr>
      <vt:lpstr>Significance Tests</vt:lpstr>
      <vt:lpstr>Significance Tests</vt:lpstr>
      <vt:lpstr>Example Experimental Results</vt:lpstr>
      <vt:lpstr>t-Test</vt:lpstr>
      <vt:lpstr>Wilcoxon Signed-Ranks Test</vt:lpstr>
      <vt:lpstr>Wilcoxon Example</vt:lpstr>
      <vt:lpstr>Sign Test</vt:lpstr>
      <vt:lpstr>Setting Parameter Values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SRI DEVI A/P RAVANA</cp:lastModifiedBy>
  <cp:revision>34</cp:revision>
  <dcterms:created xsi:type="dcterms:W3CDTF">2008-09-24T13:19:29Z</dcterms:created>
  <dcterms:modified xsi:type="dcterms:W3CDTF">2023-04-09T16:23:01Z</dcterms:modified>
</cp:coreProperties>
</file>