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7" r:id="rId6"/>
    <p:sldId id="260" r:id="rId7"/>
    <p:sldId id="261" r:id="rId8"/>
    <p:sldId id="262" r:id="rId9"/>
    <p:sldId id="265" r:id="rId10"/>
    <p:sldId id="264" r:id="rId11"/>
    <p:sldId id="266" r:id="rId12"/>
    <p:sldId id="271" r:id="rId13"/>
    <p:sldId id="270" r:id="rId14"/>
    <p:sldId id="269" r:id="rId15"/>
    <p:sldId id="275" r:id="rId16"/>
    <p:sldId id="276" r:id="rId17"/>
    <p:sldId id="273" r:id="rId18"/>
  </p:sldIdLst>
  <p:sldSz cx="18288000" cy="10287000"/>
  <p:notesSz cx="6858000" cy="9144000"/>
  <p:embeddedFontLst>
    <p:embeddedFont>
      <p:font typeface="Inter" panose="020B0604020202020204" charset="0"/>
      <p:regular r:id="rId19"/>
    </p:embeddedFont>
    <p:embeddedFont>
      <p:font typeface="Inter Bold" panose="020B0604020202020204" charset="0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Bold" panose="020B0806030504020204" charset="0"/>
      <p:regular r:id="rId25"/>
    </p:embeddedFont>
    <p:embeddedFont>
      <p:font typeface="Open Sans Semi-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22" autoAdjust="0"/>
  </p:normalViewPr>
  <p:slideViewPr>
    <p:cSldViewPr>
      <p:cViewPr varScale="1">
        <p:scale>
          <a:sx n="76" d="100"/>
          <a:sy n="76" d="100"/>
        </p:scale>
        <p:origin x="4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48496" y="943840"/>
            <a:ext cx="13991008" cy="2326032"/>
          </a:xfrm>
          <a:custGeom>
            <a:avLst/>
            <a:gdLst/>
            <a:ahLst/>
            <a:cxnLst/>
            <a:rect l="l" t="t" r="r" b="b"/>
            <a:pathLst>
              <a:path w="13991008" h="2326032">
                <a:moveTo>
                  <a:pt x="0" y="0"/>
                </a:moveTo>
                <a:lnTo>
                  <a:pt x="13991008" y="0"/>
                </a:lnTo>
                <a:lnTo>
                  <a:pt x="13991008" y="2326031"/>
                </a:lnTo>
                <a:lnTo>
                  <a:pt x="0" y="23260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5835" b="-1583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68244" y="4460238"/>
            <a:ext cx="14951512" cy="1401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4"/>
              </a:lnSpc>
              <a:spcBef>
                <a:spcPct val="0"/>
              </a:spcBef>
            </a:pPr>
            <a:r>
              <a:rPr lang="en-US" sz="36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ELECTRICAL AND ELECTRONICS ENGINEERING &amp; USER INTERFACE AND DESIGN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6527" y="6324600"/>
            <a:ext cx="17971473" cy="70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4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IoT Based Smart Energy Meter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9470" y="8011283"/>
            <a:ext cx="7641844" cy="1709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10"/>
              </a:lnSpc>
            </a:pPr>
            <a:r>
              <a:rPr lang="en-US" sz="220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With a global perspective, our marketing agency has proudly served multinational clients, delivering tailored strategies that transcend borders and cultures, ensuring consistent brand success on a worldwide scale.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01149" y="557407"/>
            <a:ext cx="9380329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560"/>
              </a:lnSpc>
              <a:spcBef>
                <a:spcPct val="0"/>
              </a:spcBef>
            </a:pPr>
            <a:r>
              <a:rPr lang="en-US" sz="7200" b="1" u="none" strike="noStrike" dirty="0">
                <a:solidFill>
                  <a:srgbClr val="1F1F1F"/>
                </a:solidFill>
                <a:ea typeface="Inter Bold"/>
                <a:cs typeface="Inter Bold"/>
                <a:sym typeface="Inter Bold"/>
              </a:rPr>
              <a:t>CONNECTIONS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8F5ACB-4D20-F987-C120-F209A1555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806735"/>
              </p:ext>
            </p:extLst>
          </p:nvPr>
        </p:nvGraphicFramePr>
        <p:xfrm>
          <a:off x="266700" y="1638300"/>
          <a:ext cx="17754600" cy="8421260"/>
        </p:xfrm>
        <a:graphic>
          <a:graphicData uri="http://schemas.openxmlformats.org/drawingml/2006/table">
            <a:tbl>
              <a:tblPr/>
              <a:tblGrid>
                <a:gridCol w="4438650">
                  <a:extLst>
                    <a:ext uri="{9D8B030D-6E8A-4147-A177-3AD203B41FA5}">
                      <a16:colId xmlns:a16="http://schemas.microsoft.com/office/drawing/2014/main" val="3491865987"/>
                    </a:ext>
                  </a:extLst>
                </a:gridCol>
                <a:gridCol w="4438650">
                  <a:extLst>
                    <a:ext uri="{9D8B030D-6E8A-4147-A177-3AD203B41FA5}">
                      <a16:colId xmlns:a16="http://schemas.microsoft.com/office/drawing/2014/main" val="1038210260"/>
                    </a:ext>
                  </a:extLst>
                </a:gridCol>
                <a:gridCol w="4438650">
                  <a:extLst>
                    <a:ext uri="{9D8B030D-6E8A-4147-A177-3AD203B41FA5}">
                      <a16:colId xmlns:a16="http://schemas.microsoft.com/office/drawing/2014/main" val="2410228016"/>
                    </a:ext>
                  </a:extLst>
                </a:gridCol>
                <a:gridCol w="4438650">
                  <a:extLst>
                    <a:ext uri="{9D8B030D-6E8A-4147-A177-3AD203B41FA5}">
                      <a16:colId xmlns:a16="http://schemas.microsoft.com/office/drawing/2014/main" val="3216569079"/>
                    </a:ext>
                  </a:extLst>
                </a:gridCol>
              </a:tblGrid>
              <a:tr h="145371"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Component</a:t>
                      </a:r>
                      <a:endParaRPr lang="en-IN" sz="2600" dirty="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Connected To</a:t>
                      </a:r>
                      <a:endParaRPr lang="en-IN" sz="2600" dirty="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Connection</a:t>
                      </a:r>
                      <a:endParaRPr lang="en-IN" sz="2600" dirty="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b="1" dirty="0"/>
                        <a:t>Reason</a:t>
                      </a:r>
                      <a:endParaRPr lang="en-IN" sz="2600" dirty="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308894"/>
                  </a:ext>
                </a:extLst>
              </a:tr>
              <a:tr h="590554">
                <a:tc>
                  <a:txBody>
                    <a:bodyPr/>
                    <a:lstStyle/>
                    <a:p>
                      <a:r>
                        <a:rPr lang="en-IN" sz="1600" b="1" dirty="0"/>
                        <a:t>LCD 16x2 Display</a:t>
                      </a:r>
                      <a:endParaRPr lang="en-IN" sz="1600" dirty="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ESP32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GND → GND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 provide a common ground reference for the LCD and the ESP32.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476092"/>
                  </a:ext>
                </a:extLst>
              </a:tr>
              <a:tr h="479259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ESP32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VCC → VIN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Powers the LCD using the 5V supply from the ESP32 VIN.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3952"/>
                  </a:ext>
                </a:extLst>
              </a:tr>
              <a:tr h="479259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ESP32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SDA → GPIO21 (D21)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Data pin for I2C communication between the LCD and the ESP32.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80894"/>
                  </a:ext>
                </a:extLst>
              </a:tr>
              <a:tr h="479259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ESP32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SCL → GPIO22 (D22)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Clock pin for I2C communication between the LCD and the ESP32.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938576"/>
                  </a:ext>
                </a:extLst>
              </a:tr>
              <a:tr h="479259">
                <a:tc>
                  <a:txBody>
                    <a:bodyPr/>
                    <a:lstStyle/>
                    <a:p>
                      <a:r>
                        <a:rPr lang="en-IN" sz="1600" b="1" dirty="0"/>
                        <a:t>ZMPT101B Voltage Sensor</a:t>
                      </a:r>
                      <a:endParaRPr lang="en-IN" sz="1600" dirty="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ESP32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VCC → 3.3V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Provides operating voltage for the voltage sensor module.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118083"/>
                  </a:ext>
                </a:extLst>
              </a:tr>
              <a:tr h="367962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ESP32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GND → GND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Common ground to ensure proper signal referencing.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401733"/>
                  </a:ext>
                </a:extLst>
              </a:tr>
              <a:tr h="479259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ESP32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OUT → GPIO35 (D35)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Sends the analog voltage signal to the ESP32 ADC pin for processing.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51969"/>
                  </a:ext>
                </a:extLst>
              </a:tr>
              <a:tr h="590554">
                <a:tc>
                  <a:txBody>
                    <a:bodyPr/>
                    <a:lstStyle/>
                    <a:p>
                      <a:r>
                        <a:rPr lang="en-IN" sz="1600" b="1"/>
                        <a:t>SCT-013 Current Sensor</a:t>
                      </a:r>
                      <a:endParaRPr lang="en-IN" sz="160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ESP32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One Output Terminal → GPIO34 (D34)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Sends the current signal as an analog voltage to the ESP32 ADC pin.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981978"/>
                  </a:ext>
                </a:extLst>
              </a:tr>
              <a:tr h="47925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ESP32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Other Output Terminal → GND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Provides a common ground reference for the sensor.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196360"/>
                  </a:ext>
                </a:extLst>
              </a:tr>
              <a:tr h="479259">
                <a:tc>
                  <a:txBody>
                    <a:bodyPr/>
                    <a:lstStyle/>
                    <a:p>
                      <a:endParaRPr lang="el-GR" sz="1600" dirty="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Resistor (100</a:t>
                      </a:r>
                      <a:r>
                        <a:rPr lang="el-GR" sz="1600" b="0" dirty="0"/>
                        <a:t>Ω)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Across sensor output pins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Converts current signal to a voltage signal suitable for ADC input.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89396"/>
                  </a:ext>
                </a:extLst>
              </a:tr>
              <a:tr h="590554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Capacitor (10µF)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Across resistor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Smooths the voltage signal and filters noise for stable ADC readings.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598693"/>
                  </a:ext>
                </a:extLst>
              </a:tr>
              <a:tr h="479259">
                <a:tc>
                  <a:txBody>
                    <a:bodyPr/>
                    <a:lstStyle/>
                    <a:p>
                      <a:r>
                        <a:rPr lang="en-IN" sz="1600" b="1"/>
                        <a:t>Voltage Divider</a:t>
                      </a:r>
                      <a:endParaRPr lang="en-IN" sz="160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ZMPT101B → ESP32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OUT → GND via 10k</a:t>
                      </a:r>
                      <a:r>
                        <a:rPr lang="el-GR" sz="1600"/>
                        <a:t>Ω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Reduces the output voltage to a level safe for the ESP32 ADC.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989724"/>
                  </a:ext>
                </a:extLst>
              </a:tr>
              <a:tr h="479259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ZMPT101B → ESP32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OUT → VCC via 10k</a:t>
                      </a:r>
                      <a:r>
                        <a:rPr lang="el-GR" sz="1600"/>
                        <a:t>Ω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Balances the voltage for accurate ADC readings.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660531"/>
                  </a:ext>
                </a:extLst>
              </a:tr>
              <a:tr h="590554">
                <a:tc>
                  <a:txBody>
                    <a:bodyPr/>
                    <a:lstStyle/>
                    <a:p>
                      <a:r>
                        <a:rPr lang="en-IN" sz="1600" b="1"/>
                        <a:t>ESP32 Power Supply</a:t>
                      </a:r>
                      <a:endParaRPr lang="en-IN" sz="160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External Power Source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VIN → 5V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Provides 5V power supply to the ESP32 and its connected modules.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292982"/>
                  </a:ext>
                </a:extLst>
              </a:tr>
              <a:tr h="367962">
                <a:tc>
                  <a:txBody>
                    <a:bodyPr/>
                    <a:lstStyle/>
                    <a:p>
                      <a:r>
                        <a:rPr lang="en-IN" sz="1600" b="1"/>
                        <a:t>AC Supply</a:t>
                      </a:r>
                      <a:endParaRPr lang="en-IN" sz="160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Load (Bulb) via SCT-013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Live (L) → Bulb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Measures the live current flowing to the load.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236512"/>
                  </a:ext>
                </a:extLst>
              </a:tr>
              <a:tr h="367962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Load (Bulb)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Neutral (N) → Bulb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Completes the AC circuit for the load.</a:t>
                      </a:r>
                    </a:p>
                  </a:txBody>
                  <a:tcPr marL="23330" marR="23330" marT="11665" marB="116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3277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9945" y="765151"/>
            <a:ext cx="8147912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1">
                <a:solidFill>
                  <a:srgbClr val="FFFFFF"/>
                </a:solidFill>
                <a:ea typeface="Inter Bold"/>
                <a:cs typeface="Inter Bold"/>
                <a:sym typeface="Inter Bold"/>
              </a:rPr>
              <a:t>STATISTIC</a:t>
            </a:r>
          </a:p>
        </p:txBody>
      </p:sp>
      <p:sp>
        <p:nvSpPr>
          <p:cNvPr id="3" name="Freeform 3"/>
          <p:cNvSpPr/>
          <p:nvPr/>
        </p:nvSpPr>
        <p:spPr>
          <a:xfrm>
            <a:off x="14115913" y="963360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848250" y="970256"/>
            <a:ext cx="319139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FFFFFF"/>
                </a:solidFill>
                <a:ea typeface="Open Sans Semi-Bold"/>
                <a:cs typeface="Open Sans Semi-Bold"/>
                <a:sym typeface="Open Sans Semi-Bold"/>
              </a:rPr>
              <a:t>Thynk Unlimited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357705" y="7637029"/>
            <a:ext cx="4136867" cy="413686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737027" y="298495"/>
            <a:ext cx="4813947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60"/>
              </a:lnSpc>
              <a:spcBef>
                <a:spcPct val="0"/>
              </a:spcBef>
            </a:pPr>
            <a:r>
              <a:rPr lang="en-US" sz="7200" b="1" u="none" strike="noStrike">
                <a:solidFill>
                  <a:srgbClr val="1F1F1F"/>
                </a:solidFill>
                <a:ea typeface="Inter Bold"/>
                <a:cs typeface="Inter Bold"/>
                <a:sym typeface="Inter Bold"/>
              </a:rPr>
              <a:t> UID PART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4AECC24-FDE8-C8D2-737C-C89512074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734049"/>
            <a:ext cx="9804351" cy="797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Wi-Fi Configuration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ESP32 connects to network via SSID &amp;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Web Server Setup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WebServer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library runs on 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Endpoint /data created to serve energy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Data Collection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EmonLib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reads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voltage, current, and power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 sensors.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Data Formatting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Uses </a:t>
            </a:r>
            <a:r>
              <a:rPr kumimoji="0" lang="en-US" altLang="en-US" sz="2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ArduinoJson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format sensor data into JSON.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Data Serving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ESP32 responds to HTTP requests (e.g., from browser/app) with JSON.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 UI Fetching Data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UI (web/app) sends GET to /data.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Parses &amp; displays energy stats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96972" y="1140653"/>
            <a:ext cx="9094055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1" dirty="0">
                <a:solidFill>
                  <a:srgbClr val="1F1F1F"/>
                </a:solidFill>
                <a:ea typeface="Inter Bold"/>
                <a:cs typeface="Inter Bold"/>
                <a:sym typeface="Inter Bold"/>
              </a:rPr>
              <a:t>UID PART RESULTS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22534" y="3314700"/>
            <a:ext cx="15642930" cy="4293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6870"/>
              </a:lnSpc>
              <a:buFont typeface="Arial"/>
              <a:buChar char="•"/>
            </a:pPr>
            <a:r>
              <a:rPr lang="en-US" sz="3000" dirty="0">
                <a:ea typeface="Inter"/>
                <a:cs typeface="Inter"/>
                <a:sym typeface="Inter"/>
              </a:rPr>
              <a:t>ESP32 created and hosted a web server for accessing values obtained by voltage sensor and current sensor.</a:t>
            </a:r>
          </a:p>
          <a:p>
            <a:pPr marL="647700" lvl="1" indent="-323850" algn="l">
              <a:lnSpc>
                <a:spcPts val="6870"/>
              </a:lnSpc>
              <a:buFont typeface="Arial"/>
              <a:buChar char="•"/>
            </a:pPr>
            <a:r>
              <a:rPr lang="en-US" sz="3000" dirty="0">
                <a:ea typeface="Inter"/>
                <a:cs typeface="Inter"/>
                <a:sym typeface="Inter"/>
              </a:rPr>
              <a:t>Sent real-time commands to the HTML interface with JavaScript via ESP32</a:t>
            </a:r>
          </a:p>
          <a:p>
            <a:pPr marL="647700" lvl="1" indent="-323850" algn="l">
              <a:lnSpc>
                <a:spcPts val="6870"/>
              </a:lnSpc>
              <a:buFont typeface="Arial"/>
              <a:buChar char="•"/>
            </a:pPr>
            <a:r>
              <a:rPr lang="en-US" sz="3000" dirty="0">
                <a:ea typeface="Inter"/>
                <a:cs typeface="Inter"/>
                <a:sym typeface="Inter"/>
              </a:rPr>
              <a:t>System worked reliably, updated at a good rate and displayed the final energy bill along with power factor.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72380" y="951035"/>
            <a:ext cx="454323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1">
                <a:solidFill>
                  <a:srgbClr val="1F1F1F"/>
                </a:solidFill>
                <a:ea typeface="Inter Bold"/>
                <a:cs typeface="Inter Bold"/>
                <a:sym typeface="Inter Bold"/>
              </a:rPr>
              <a:t>RESULTS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C26DB2E-3E5E-5531-077D-0622D1BBE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59730"/>
            <a:ext cx="1211580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600" b="1" dirty="0">
                <a:solidFill>
                  <a:srgbClr val="1F1F1F"/>
                </a:solidFill>
                <a:ea typeface="Open Sans"/>
                <a:cs typeface="Open Sans"/>
              </a:rPr>
              <a:t>The system successfully measured:</a:t>
            </a:r>
            <a:endParaRPr lang="en-US" altLang="en-US" sz="2600" dirty="0">
              <a:solidFill>
                <a:srgbClr val="1F1F1F"/>
              </a:solidFill>
              <a:ea typeface="Open Sans"/>
              <a:cs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600" dirty="0">
                <a:solidFill>
                  <a:srgbClr val="1F1F1F"/>
                </a:solidFill>
                <a:ea typeface="Open Sans"/>
                <a:cs typeface="Open Sans"/>
              </a:rPr>
              <a:t> Voltage using the ZMPT101B voltage sensor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600" dirty="0">
                <a:solidFill>
                  <a:srgbClr val="1F1F1F"/>
                </a:solidFill>
                <a:ea typeface="Open Sans"/>
                <a:cs typeface="Open Sans"/>
              </a:rPr>
              <a:t> Current using the SCT-013 current sensor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600" dirty="0">
                <a:solidFill>
                  <a:srgbClr val="1F1F1F"/>
                </a:solidFill>
                <a:ea typeface="Open Sans"/>
                <a:cs typeface="Open Sans"/>
              </a:rPr>
              <a:t> Power was calculated in real time using voltage and current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dirty="0">
              <a:solidFill>
                <a:srgbClr val="1F1F1F"/>
              </a:solidFill>
              <a:ea typeface="Open Sans"/>
              <a:cs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dirty="0">
              <a:solidFill>
                <a:srgbClr val="1F1F1F"/>
              </a:solidFill>
              <a:ea typeface="Open Sans"/>
              <a:cs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600" b="1" dirty="0">
                <a:solidFill>
                  <a:srgbClr val="1F1F1F"/>
                </a:solidFill>
                <a:ea typeface="Open Sans"/>
                <a:cs typeface="Open Sans"/>
              </a:rPr>
              <a:t>Output was displayed on a 16x2 LCD:</a:t>
            </a:r>
            <a:endParaRPr lang="en-US" altLang="en-US" sz="2600" dirty="0">
              <a:solidFill>
                <a:srgbClr val="1F1F1F"/>
              </a:solidFill>
              <a:ea typeface="Open Sans"/>
              <a:cs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600" dirty="0">
                <a:solidFill>
                  <a:srgbClr val="1F1F1F"/>
                </a:solidFill>
                <a:ea typeface="Open Sans"/>
                <a:cs typeface="Open Sans"/>
              </a:rPr>
              <a:t> Live readings of Voltage (V), Current (A), Power (W) and Energy (kWh)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dirty="0">
              <a:solidFill>
                <a:srgbClr val="1F1F1F"/>
              </a:solidFill>
              <a:ea typeface="Open Sans"/>
              <a:cs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dirty="0">
              <a:solidFill>
                <a:srgbClr val="1F1F1F"/>
              </a:solidFill>
              <a:ea typeface="Open Sans"/>
              <a:cs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600" b="1" dirty="0">
                <a:solidFill>
                  <a:srgbClr val="1F1F1F"/>
                </a:solidFill>
                <a:ea typeface="Open Sans"/>
                <a:cs typeface="Open Sans"/>
              </a:rPr>
              <a:t>The output received was displayed on our webpage: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600" dirty="0">
                <a:solidFill>
                  <a:srgbClr val="1F1F1F"/>
                </a:solidFill>
                <a:ea typeface="Open Sans"/>
                <a:cs typeface="Open Sans"/>
              </a:rPr>
              <a:t> Readings displayed on the LCD display were a perfect match with the reading displayed in the webpage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600" dirty="0">
                <a:solidFill>
                  <a:srgbClr val="1F1F1F"/>
                </a:solidFill>
                <a:ea typeface="Open Sans"/>
                <a:cs typeface="Open Sans"/>
              </a:rPr>
              <a:t> Voltage, current, power, and energy were successfully displayed.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600" dirty="0">
                <a:solidFill>
                  <a:srgbClr val="1F1F1F"/>
                </a:solidFill>
                <a:ea typeface="Open Sans"/>
                <a:cs typeface="Open Sans"/>
              </a:rPr>
              <a:t> The web page displayed the power factor and the energy consumption bill as well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62101" y="951035"/>
            <a:ext cx="7363797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1" dirty="0">
                <a:solidFill>
                  <a:srgbClr val="1F1F1F"/>
                </a:solidFill>
                <a:ea typeface="Inter Bold"/>
                <a:cs typeface="Inter Bold"/>
                <a:sym typeface="Inter Bold"/>
              </a:rPr>
              <a:t>FURURE SCOPE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28800" y="3314700"/>
            <a:ext cx="13944600" cy="387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63599" lvl="1" indent="-431800" algn="just">
              <a:lnSpc>
                <a:spcPts val="6199"/>
              </a:lnSpc>
              <a:buFont typeface="Arial"/>
              <a:buChar char="•"/>
            </a:pPr>
            <a:r>
              <a:rPr lang="en-US" sz="3000" b="1" dirty="0"/>
              <a:t>Smart Home Integration:</a:t>
            </a:r>
            <a:r>
              <a:rPr lang="en-US" sz="3000" dirty="0"/>
              <a:t> Connect with systems like Alexa or Google Home for voice control.</a:t>
            </a:r>
          </a:p>
          <a:p>
            <a:pPr marL="863599" lvl="1" indent="-431800" algn="just">
              <a:lnSpc>
                <a:spcPts val="6199"/>
              </a:lnSpc>
              <a:buFont typeface="Arial"/>
              <a:buChar char="•"/>
            </a:pPr>
            <a:r>
              <a:rPr lang="en-US" sz="3000" b="1" dirty="0"/>
              <a:t>Billing Integration:</a:t>
            </a:r>
            <a:r>
              <a:rPr lang="en-US" sz="3000" dirty="0"/>
              <a:t> Link with utility systems for auto bill calculation.</a:t>
            </a:r>
          </a:p>
          <a:p>
            <a:pPr marL="863599" lvl="1" indent="-431800" algn="just">
              <a:lnSpc>
                <a:spcPts val="6199"/>
              </a:lnSpc>
              <a:buFont typeface="Arial"/>
              <a:buChar char="•"/>
            </a:pPr>
            <a:r>
              <a:rPr lang="en-US" sz="3000" b="1" dirty="0"/>
              <a:t>Real-Time Alerts:</a:t>
            </a:r>
            <a:r>
              <a:rPr lang="en-US" sz="3000" dirty="0"/>
              <a:t> Notify users of unusual consumption or faults via app or email.</a:t>
            </a:r>
          </a:p>
          <a:p>
            <a:pPr marL="863599" lvl="1" indent="-431800" algn="just">
              <a:lnSpc>
                <a:spcPts val="6199"/>
              </a:lnSpc>
              <a:buFont typeface="Arial"/>
              <a:buChar char="•"/>
            </a:pPr>
            <a:r>
              <a:rPr lang="en-US" sz="3000" b="1" dirty="0"/>
              <a:t>AI Predictions:</a:t>
            </a:r>
            <a:r>
              <a:rPr lang="en-US" sz="3000" dirty="0"/>
              <a:t> Use machine learning to forecast usage and suggest savings.</a:t>
            </a:r>
            <a:endParaRPr lang="en-US" sz="3000" dirty="0">
              <a:solidFill>
                <a:srgbClr val="1F1F1F"/>
              </a:solidFill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D282134-89B4-D80C-CACC-E0FA43321BAF}"/>
              </a:ext>
            </a:extLst>
          </p:cNvPr>
          <p:cNvSpPr txBox="1"/>
          <p:nvPr/>
        </p:nvSpPr>
        <p:spPr>
          <a:xfrm>
            <a:off x="5803686" y="266700"/>
            <a:ext cx="6680628" cy="1236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1" dirty="0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OUR CIRCUIT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BF3CD5-99C2-8957-FA9B-FD3B381F10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714500"/>
            <a:ext cx="12039600" cy="77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8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61AC4DC-8524-706D-31B6-0ED7D934DDF8}"/>
              </a:ext>
            </a:extLst>
          </p:cNvPr>
          <p:cNvSpPr txBox="1"/>
          <p:nvPr/>
        </p:nvSpPr>
        <p:spPr>
          <a:xfrm>
            <a:off x="5181600" y="399215"/>
            <a:ext cx="7595028" cy="1236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1" dirty="0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OUR WEB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4CB25-C30F-A0E7-F2EE-1A697D4B0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960008"/>
            <a:ext cx="14706600" cy="792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91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62101" y="4257986"/>
            <a:ext cx="7363797" cy="1599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159"/>
              </a:lnSpc>
            </a:pPr>
            <a:r>
              <a:rPr lang="en-US" sz="9399" b="1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705112" y="3723056"/>
            <a:ext cx="8877776" cy="3113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6199"/>
              </a:lnSpc>
              <a:buFont typeface="Arial"/>
              <a:buChar char="•"/>
            </a:pPr>
            <a:r>
              <a:rPr lang="en-US" sz="39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 Praneeth  CB.SC.U4aie24109</a:t>
            </a:r>
          </a:p>
          <a:p>
            <a:pPr marL="863599" lvl="1" indent="-431800" algn="just">
              <a:lnSpc>
                <a:spcPts val="6199"/>
              </a:lnSpc>
              <a:buFont typeface="Arial"/>
              <a:buChar char="•"/>
            </a:pPr>
            <a:r>
              <a:rPr lang="en-US" sz="39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Raaman N    CB.SC.U4aie24148</a:t>
            </a:r>
          </a:p>
          <a:p>
            <a:pPr marL="863599" lvl="1" indent="-431800" algn="just">
              <a:lnSpc>
                <a:spcPts val="6199"/>
              </a:lnSpc>
              <a:buFont typeface="Arial"/>
              <a:buChar char="•"/>
            </a:pPr>
            <a:r>
              <a:rPr lang="en-US" sz="39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Meera S         CB.SC.U4aie24133</a:t>
            </a:r>
          </a:p>
          <a:p>
            <a:pPr marL="863599" lvl="1" indent="-431800" algn="just">
              <a:lnSpc>
                <a:spcPts val="6199"/>
              </a:lnSpc>
              <a:buFont typeface="Arial"/>
              <a:buChar char="•"/>
            </a:pPr>
            <a:r>
              <a:rPr lang="en-US" sz="39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Mithul A        CB.SC.U4aie24135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38800" y="1943100"/>
            <a:ext cx="6629400" cy="833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sz="7000" b="1" dirty="0">
                <a:solidFill>
                  <a:srgbClr val="000000"/>
                </a:solidFill>
                <a:ea typeface="Open Sans Bold"/>
                <a:cs typeface="Open Sans Bold"/>
                <a:sym typeface="Open Sans Bold"/>
              </a:rPr>
              <a:t>TEAM MEMBERS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37101" y="4421381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473243" y="969596"/>
            <a:ext cx="7341513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60"/>
              </a:lnSpc>
              <a:spcBef>
                <a:spcPct val="0"/>
              </a:spcBef>
            </a:pPr>
            <a:r>
              <a:rPr lang="en-US" sz="7200" b="1" u="none" strike="noStrike" dirty="0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 INTRODUCTION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9250634B-37BC-E3EE-D38D-A1B1D2509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05100"/>
            <a:ext cx="16611600" cy="609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999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Monitoring electricity consumption manually can be time-consuming and inefficient. IoT (Internet of Things) offers a smart solution by enabling remote, real-time monitoring.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999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999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In this project, we will build our own IoT-Based Smart Energy Meter using an ESP32 microcontroller.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999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999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The energy data will be displayed on a custom-designed web interface.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999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999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Smart Energy Meters are gaining global attention due to their efficiency, automation, and cost-saving potential.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999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999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Let’s explore how we can leverage IoT to create a smarter way to track and manage electricity usage.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FA95CF-A4E6-70FA-773B-94EF8CBE05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33600" y="2781300"/>
            <a:ext cx="14478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Design and implement a real-time power monitoring system using an ESP32 microcontroller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Measure AC voltage accurately using the ZMPT101B voltage sensor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Measure AC current using the SCT-013 current sensor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Calculate real-time power consumption (Watts) based on the measured voltage and current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Display voltage, current, and power readings on a 16x2 LCD using I2C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Create a web page in which we can monitor all these values and display, power factor and our energy consumption bill too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89B9C7F-B123-94E0-AC6A-047D2EBB39FB}"/>
              </a:ext>
            </a:extLst>
          </p:cNvPr>
          <p:cNvSpPr txBox="1"/>
          <p:nvPr/>
        </p:nvSpPr>
        <p:spPr>
          <a:xfrm>
            <a:off x="6705600" y="876300"/>
            <a:ext cx="47244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560"/>
              </a:lnSpc>
              <a:spcBef>
                <a:spcPct val="0"/>
              </a:spcBef>
            </a:pPr>
            <a:r>
              <a:rPr lang="en-US" sz="7200" b="1" u="none" strike="noStrike" dirty="0">
                <a:solidFill>
                  <a:srgbClr val="1F1F1F"/>
                </a:solidFill>
                <a:ea typeface="Inter Bold"/>
                <a:cs typeface="Inter Bold"/>
                <a:sym typeface="Inter Bold"/>
              </a:rPr>
              <a:t> Objectives</a:t>
            </a:r>
          </a:p>
        </p:txBody>
      </p:sp>
    </p:spTree>
    <p:extLst>
      <p:ext uri="{BB962C8B-B14F-4D97-AF65-F5344CB8AC3E}">
        <p14:creationId xmlns:p14="http://schemas.microsoft.com/office/powerpoint/2010/main" val="20831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B0DB8-174B-FA09-75B4-B82089B59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793665"/>
              </p:ext>
            </p:extLst>
          </p:nvPr>
        </p:nvGraphicFramePr>
        <p:xfrm>
          <a:off x="2057400" y="2019300"/>
          <a:ext cx="14007645" cy="7953735"/>
        </p:xfrm>
        <a:graphic>
          <a:graphicData uri="http://schemas.openxmlformats.org/drawingml/2006/table">
            <a:tbl>
              <a:tblPr/>
              <a:tblGrid>
                <a:gridCol w="825044">
                  <a:extLst>
                    <a:ext uri="{9D8B030D-6E8A-4147-A177-3AD203B41FA5}">
                      <a16:colId xmlns:a16="http://schemas.microsoft.com/office/drawing/2014/main" val="283468837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910670214"/>
                    </a:ext>
                  </a:extLst>
                </a:gridCol>
                <a:gridCol w="7086601">
                  <a:extLst>
                    <a:ext uri="{9D8B030D-6E8A-4147-A177-3AD203B41FA5}">
                      <a16:colId xmlns:a16="http://schemas.microsoft.com/office/drawing/2014/main" val="1631531563"/>
                    </a:ext>
                  </a:extLst>
                </a:gridCol>
              </a:tblGrid>
              <a:tr h="234477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/>
                        <a:t>S.No</a:t>
                      </a:r>
                      <a:endParaRPr lang="en-IN" sz="2000" dirty="0"/>
                    </a:p>
                  </a:txBody>
                  <a:tcPr marL="38356" marR="38356" marT="19178" marB="19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Title</a:t>
                      </a:r>
                      <a:endParaRPr lang="en-IN" sz="2000" dirty="0"/>
                    </a:p>
                  </a:txBody>
                  <a:tcPr marL="38356" marR="38356" marT="19178" marB="19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Basic methodology</a:t>
                      </a:r>
                      <a:endParaRPr lang="en-IN" sz="2000" dirty="0"/>
                    </a:p>
                  </a:txBody>
                  <a:tcPr marL="38356" marR="38356" marT="19178" marB="19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122496"/>
                  </a:ext>
                </a:extLst>
              </a:tr>
              <a:tr h="3266667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 marL="38356" marR="38356" marT="19178" marB="19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IoT Based Demand Side Management System (2024)</a:t>
                      </a:r>
                      <a:endParaRPr lang="en-IN" sz="2000" dirty="0"/>
                    </a:p>
                  </a:txBody>
                  <a:tcPr marL="38356" marR="38356" marT="19178" marB="19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IN" sz="2000" dirty="0"/>
                        <a:t>ESP32 microcontroller for monitoring and controlling. 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IN" sz="20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IN" sz="2000" dirty="0"/>
                        <a:t>Current sensor (SCT-013) and voltage sensor (ZMPT101B) for measurements.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IN" sz="20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 can monitor energy usage, manage devices, and calculate bills via the Blynk 2.0 app.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356" marR="38356" marT="19178" marB="19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202010"/>
                  </a:ext>
                </a:extLst>
              </a:tr>
              <a:tr h="2374845"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 marL="38356" marR="38356" marT="19178" marB="19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IoT Based Smart Energy Meter for Efficient Energy Utilization in Smart Grid (2018)</a:t>
                      </a:r>
                      <a:endParaRPr lang="en-IN" sz="2000"/>
                    </a:p>
                  </a:txBody>
                  <a:tcPr marL="38356" marR="38356" marT="19178" marB="19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IN" sz="2000" dirty="0"/>
                        <a:t>Integrates energy meter with ESP8266 12E Wi-Fi module, OLED display, current sensor, and relay driver. 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IN" sz="20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IN" sz="2000" dirty="0"/>
                        <a:t>Uses LED pulses to calculate energy consumption (3200 blinks per unit). 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IN" sz="20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is processed using the Arduino IDE and uploaded to the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ThinkSpeak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cloud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356" marR="38356" marT="19178" marB="19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937483"/>
                  </a:ext>
                </a:extLst>
              </a:tr>
              <a:tr h="1483026">
                <a:tc>
                  <a:txBody>
                    <a:bodyPr/>
                    <a:lstStyle/>
                    <a:p>
                      <a:r>
                        <a:rPr lang="en-IN" sz="2000"/>
                        <a:t>3</a:t>
                      </a:r>
                    </a:p>
                  </a:txBody>
                  <a:tcPr marL="38356" marR="38356" marT="19178" marB="19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IoT-Based Smart Energy Meter (2023)</a:t>
                      </a:r>
                      <a:endParaRPr lang="en-IN" sz="2000"/>
                    </a:p>
                  </a:txBody>
                  <a:tcPr marL="38356" marR="38356" marT="19178" marB="19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IN" sz="2000" dirty="0"/>
                        <a:t>Energy consumption measured automatically with HLW8012 sensor. 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IN" sz="20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IN" sz="2000" dirty="0"/>
                        <a:t>ESP32 microcontroller for data processing.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endParaRPr lang="en-IN" sz="2000" dirty="0"/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Smartphone Integration by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Virtuino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Android app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356" marR="38356" marT="19178" marB="191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7388"/>
                  </a:ext>
                </a:extLst>
              </a:tr>
            </a:tbl>
          </a:graphicData>
        </a:graphic>
      </p:graphicFrame>
      <p:sp>
        <p:nvSpPr>
          <p:cNvPr id="5" name="TextBox 6">
            <a:extLst>
              <a:ext uri="{FF2B5EF4-FFF2-40B4-BE49-F238E27FC236}">
                <a16:creationId xmlns:a16="http://schemas.microsoft.com/office/drawing/2014/main" id="{DE17327D-8218-0873-A695-C1E315680833}"/>
              </a:ext>
            </a:extLst>
          </p:cNvPr>
          <p:cNvSpPr txBox="1"/>
          <p:nvPr/>
        </p:nvSpPr>
        <p:spPr>
          <a:xfrm>
            <a:off x="5473243" y="800100"/>
            <a:ext cx="7341513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60"/>
              </a:lnSpc>
              <a:spcBef>
                <a:spcPct val="0"/>
              </a:spcBef>
            </a:pPr>
            <a:r>
              <a:rPr lang="en-US" sz="7200" b="1" u="none" strike="noStrike" dirty="0">
                <a:solidFill>
                  <a:srgbClr val="1F1F1F"/>
                </a:solidFill>
                <a:ea typeface="Inter Bold"/>
                <a:cs typeface="Inter Bold"/>
                <a:sym typeface="Inter Bold"/>
              </a:rPr>
              <a:t>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02476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3048" y="-912528"/>
            <a:ext cx="3803190" cy="38031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488960" y="290609"/>
            <a:ext cx="7597497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60"/>
              </a:lnSpc>
              <a:spcBef>
                <a:spcPct val="0"/>
              </a:spcBef>
            </a:pPr>
            <a:r>
              <a:rPr lang="en-US" sz="7200" b="1" u="none" strike="noStrike" dirty="0">
                <a:solidFill>
                  <a:srgbClr val="1F1F1F"/>
                </a:solidFill>
                <a:ea typeface="Inter Bold"/>
                <a:cs typeface="Inter Bold"/>
                <a:sym typeface="Inter Bold"/>
              </a:rPr>
              <a:t> METHODOLOGY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0BA6D-CDF1-DA06-1677-18328343A410}"/>
              </a:ext>
            </a:extLst>
          </p:cNvPr>
          <p:cNvSpPr txBox="1"/>
          <p:nvPr/>
        </p:nvSpPr>
        <p:spPr>
          <a:xfrm>
            <a:off x="1905000" y="1790700"/>
            <a:ext cx="13591499" cy="7525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300" b="1" dirty="0"/>
              <a:t>1. AC Power Supply (230V AC Input)</a:t>
            </a:r>
            <a:endParaRPr lang="en-IN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/>
              <a:t> Main electrical power source supplying 230V AC to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/>
              <a:t> Sensors measure voltage and current from this power supply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/>
              <a:t> Low-voltage components like ESP32 operate using regulated DC power from an adapter or voltage regulator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300" dirty="0"/>
          </a:p>
          <a:p>
            <a:pPr>
              <a:buFont typeface="Arial" panose="020B0604020202020204" pitchFamily="34" charset="0"/>
              <a:buChar char="•"/>
            </a:pPr>
            <a:endParaRPr lang="en-IN" sz="2300" dirty="0"/>
          </a:p>
          <a:p>
            <a:pPr>
              <a:buNone/>
            </a:pPr>
            <a:r>
              <a:rPr lang="en-IN" sz="2300" b="1" dirty="0"/>
              <a:t>2. Voltage Measurement – ZMPT101B AC Voltage Sensor</a:t>
            </a:r>
            <a:endParaRPr lang="en-IN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/>
              <a:t> The ZMPT101B is used for precise AC voltage measurement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/>
              <a:t> It uses a high-precision voltage transformer and op-amp circuit to step down and isolate voltage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300" dirty="0"/>
          </a:p>
          <a:p>
            <a:pPr>
              <a:buFont typeface="Arial" panose="020B0604020202020204" pitchFamily="34" charset="0"/>
              <a:buChar char="•"/>
            </a:pPr>
            <a:endParaRPr lang="en-IN" sz="2300" dirty="0"/>
          </a:p>
          <a:p>
            <a:pPr>
              <a:buNone/>
            </a:pPr>
            <a:r>
              <a:rPr lang="en-IN" sz="2300" b="1" dirty="0"/>
              <a:t>Voltage Sensing &amp; Signal Conditioning</a:t>
            </a:r>
            <a:endParaRPr lang="en-IN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/>
              <a:t> Contains a miniature transformer to detect AC voltage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/>
              <a:t> Operational amplifier converts and amplifies output into a readable analog signal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/>
              <a:t> Outputs an analog AC waveform, centred around 2.5V (in 5V systems)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300" dirty="0"/>
          </a:p>
          <a:p>
            <a:pPr>
              <a:buFont typeface="Arial" panose="020B0604020202020204" pitchFamily="34" charset="0"/>
              <a:buChar char="•"/>
            </a:pPr>
            <a:endParaRPr lang="en-IN" sz="2300" dirty="0"/>
          </a:p>
          <a:p>
            <a:pPr>
              <a:buNone/>
            </a:pPr>
            <a:r>
              <a:rPr lang="en-IN" sz="2300" b="1" dirty="0"/>
              <a:t>ESP32 Processing &amp; Calculations</a:t>
            </a:r>
            <a:endParaRPr lang="en-IN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/>
              <a:t> ESP32 reads analog signal via ADC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/>
              <a:t> Uses sampling and RMS calculations to derive actual voltage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dirty="0"/>
              <a:t> Combines voltage with current for real-time power and energy usage calculations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B121E7FA-1D01-A040-2BD3-C747394B5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952" y="5430863"/>
            <a:ext cx="3508648" cy="19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61650" y="8036778"/>
            <a:ext cx="3803190" cy="38031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10094695"/>
            <a:ext cx="18264272" cy="192305"/>
            <a:chOff x="0" y="0"/>
            <a:chExt cx="4810343" cy="506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10F8421-2C02-6550-7DD1-473549B45AA8}"/>
              </a:ext>
            </a:extLst>
          </p:cNvPr>
          <p:cNvSpPr txBox="1"/>
          <p:nvPr/>
        </p:nvSpPr>
        <p:spPr>
          <a:xfrm>
            <a:off x="1905000" y="1247422"/>
            <a:ext cx="14859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600" b="1" dirty="0"/>
              <a:t>3. Current Measurement – SCT-013 Non-Invasive AC Current Sensor</a:t>
            </a: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 SCT-013 is a clamp-type “non-invasive” sensor that measures current using electromagnetic induction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None/>
            </a:pPr>
            <a:r>
              <a:rPr lang="en-IN" sz="2600" b="1" dirty="0"/>
              <a:t>Working Principle</a:t>
            </a: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 AC through a conductor generates a magnetic field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 This induces proportional current in the internal coil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 A resistor converts this induced current into an AC voltage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None/>
            </a:pPr>
            <a:r>
              <a:rPr lang="en-IN" sz="2600" b="1" dirty="0"/>
              <a:t>ESP32 Processing</a:t>
            </a: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 ESP32 reads analog voltage via ADC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 Applies RMS calculations to determine current in amperes (A)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None/>
            </a:pPr>
            <a:r>
              <a:rPr lang="en-IN" sz="2600" b="1" dirty="0"/>
              <a:t>Power &amp; Energy Calculation</a:t>
            </a: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 Voltage (from ZMPT101B) × Current (from SCT-013) × cos(</a:t>
            </a:r>
            <a:r>
              <a:rPr lang="el-GR" sz="2600" dirty="0"/>
              <a:t>Φ</a:t>
            </a:r>
            <a:r>
              <a:rPr lang="en-IN" sz="2600" dirty="0"/>
              <a:t>)</a:t>
            </a:r>
            <a:r>
              <a:rPr lang="el-GR" sz="2800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IN" sz="2600" dirty="0"/>
              <a:t>= Real-time 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 Tracks cumulative energy usage over time</a:t>
            </a:r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EF71B123-1889-8834-E465-D1D20426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0" y="3238500"/>
            <a:ext cx="363128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579356" y="791606"/>
            <a:ext cx="76418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1" dirty="0">
                <a:solidFill>
                  <a:srgbClr val="FFFFFF"/>
                </a:solidFill>
                <a:ea typeface="Inter Bold"/>
                <a:cs typeface="Inter Bold"/>
                <a:sym typeface="Inter Bold"/>
              </a:rPr>
              <a:t>Lack of Brand Visibility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579356" y="3924802"/>
            <a:ext cx="76418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1">
                <a:solidFill>
                  <a:srgbClr val="FFFFFF"/>
                </a:solidFill>
                <a:ea typeface="Inter Bold"/>
                <a:cs typeface="Inter Bold"/>
                <a:sym typeface="Inter Bold"/>
              </a:rPr>
              <a:t>Ineffective Digital Presence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79356" y="7057999"/>
            <a:ext cx="764184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1">
                <a:solidFill>
                  <a:srgbClr val="FFFFFF"/>
                </a:solidFill>
                <a:ea typeface="Inter Bold"/>
                <a:cs typeface="Inter Bold"/>
                <a:sym typeface="Inter Bold"/>
              </a:rPr>
              <a:t>Lack of Targeted Lead Generation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79356" y="7663726"/>
            <a:ext cx="7641844" cy="1860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20"/>
              </a:lnSpc>
            </a:pPr>
            <a:r>
              <a:rPr lang="en-US" sz="240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By leveraging strategic content, paid advertising, and personalized engagement tactics, we ensure that your marketing efforts are focused on reaching and converting the right audience.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93712-F878-E60B-B904-F928B837544C}"/>
              </a:ext>
            </a:extLst>
          </p:cNvPr>
          <p:cNvSpPr txBox="1"/>
          <p:nvPr/>
        </p:nvSpPr>
        <p:spPr>
          <a:xfrm>
            <a:off x="2895600" y="2142678"/>
            <a:ext cx="109728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600" b="1" dirty="0"/>
              <a:t>4. Data Processing – ESP32 Wi-Fi Module</a:t>
            </a: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 Central controller handling all sensor inputs and calculations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 Computes: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600" dirty="0"/>
              <a:t>Power (Watts) = Voltage × Current × Power Factor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600" dirty="0"/>
              <a:t>Energy (kWh) = Power ×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 Also functions as a Wi-Fi module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None/>
            </a:pPr>
            <a:r>
              <a:rPr lang="en-IN" sz="2600" b="1" dirty="0"/>
              <a:t>5. Local Display – 16x2 LCD</a:t>
            </a: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 Displays real-time voltage, current, power, and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 Connected via I2C for efficient data transfer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 Useful for quick on-site monitoring without internet access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None/>
            </a:pPr>
            <a:r>
              <a:rPr lang="en-IN" sz="2600" b="1" dirty="0"/>
              <a:t>6. Data Transmission</a:t>
            </a: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 ESP32 connects to Wi-Fi and hosts a web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 Real-time values for are displayed the web page using the ESP32’s sent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 Enables remote energy monitoring</a:t>
            </a: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F25CF8CD-0A10-54E6-EB48-67235C12C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00" y="2653287"/>
            <a:ext cx="2514600" cy="163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16x2 Character LCD display Compatibe with Arduino best price- Olelectronics">
            <a:extLst>
              <a:ext uri="{FF2B5EF4-FFF2-40B4-BE49-F238E27FC236}">
                <a16:creationId xmlns:a16="http://schemas.microsoft.com/office/drawing/2014/main" id="{FBCD006D-C2B9-B300-FEDF-850E0FDD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746" y="4998944"/>
            <a:ext cx="2059054" cy="205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865000" y="2393816"/>
            <a:ext cx="6543494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1">
                <a:solidFill>
                  <a:srgbClr val="FFFFFF"/>
                </a:solidFill>
                <a:ea typeface="Inter Bold"/>
                <a:cs typeface="Inter Bold"/>
                <a:sym typeface="Inter Bold"/>
              </a:rPr>
              <a:t>STATISTIC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8546" y="1556679"/>
            <a:ext cx="6533969" cy="408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</a:pPr>
            <a:r>
              <a:rPr lang="en-US" sz="2400" b="1" spc="177">
                <a:solidFill>
                  <a:srgbClr val="FFFFFF"/>
                </a:solidFill>
                <a:ea typeface="Open Sans Semi-Bold"/>
                <a:cs typeface="Open Sans Semi-Bold"/>
                <a:sym typeface="Open Sans Semi-Bold"/>
              </a:rPr>
              <a:t>CLIENT’S SATISFACTION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720FD71F-432C-6CBD-3EDA-7E576470BD7C}"/>
              </a:ext>
            </a:extLst>
          </p:cNvPr>
          <p:cNvSpPr txBox="1"/>
          <p:nvPr/>
        </p:nvSpPr>
        <p:spPr>
          <a:xfrm>
            <a:off x="4343400" y="582053"/>
            <a:ext cx="9380329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56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1F1F1F"/>
                </a:solidFill>
                <a:ea typeface="Inter Bold"/>
                <a:cs typeface="Inter Bold"/>
                <a:sym typeface="Inter Bold"/>
              </a:rPr>
              <a:t>CIRCUIT DIAGRAM</a:t>
            </a:r>
            <a:endParaRPr lang="en-US" sz="7200" b="1" u="none" strike="noStrike" dirty="0">
              <a:solidFill>
                <a:srgbClr val="1F1F1F"/>
              </a:solidFill>
              <a:ea typeface="Inter Bold"/>
              <a:cs typeface="Inter Bold"/>
              <a:sym typeface="Inter Bol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3E4435-50E8-4AD6-E2EB-13AF931E6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2918"/>
            <a:ext cx="15957146" cy="73053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1507</Words>
  <Application>Microsoft Office PowerPoint</Application>
  <PresentationFormat>Custom</PresentationFormat>
  <Paragraphs>226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Open Sans</vt:lpstr>
      <vt:lpstr>Inter</vt:lpstr>
      <vt:lpstr>Inter Bold</vt:lpstr>
      <vt:lpstr>Open Sans Bold</vt:lpstr>
      <vt:lpstr>Arial</vt:lpstr>
      <vt:lpstr>Open Sans Semi-Bold</vt:lpstr>
      <vt:lpstr>Google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AND ELECTRONICS ENGINEERING &amp; USER INTERFACE</dc:title>
  <dc:creator>Raaman Namputhiri</dc:creator>
  <cp:lastModifiedBy>Raaman Namputhiri</cp:lastModifiedBy>
  <cp:revision>55</cp:revision>
  <dcterms:created xsi:type="dcterms:W3CDTF">2006-08-16T00:00:00Z</dcterms:created>
  <dcterms:modified xsi:type="dcterms:W3CDTF">2025-04-21T08:18:28Z</dcterms:modified>
  <dc:identifier>DAGkyAhfvn4</dc:identifier>
</cp:coreProperties>
</file>