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58" r:id="rId6"/>
    <p:sldId id="279" r:id="rId7"/>
    <p:sldId id="257" r:id="rId8"/>
    <p:sldId id="262" r:id="rId9"/>
    <p:sldId id="272" r:id="rId10"/>
    <p:sldId id="269" r:id="rId11"/>
    <p:sldId id="274" r:id="rId12"/>
    <p:sldId id="276" r:id="rId13"/>
    <p:sldId id="275" r:id="rId14"/>
    <p:sldId id="277" r:id="rId15"/>
    <p:sldId id="278"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655" autoAdjust="0"/>
  </p:normalViewPr>
  <p:slideViewPr>
    <p:cSldViewPr snapToGrid="0">
      <p:cViewPr varScale="1">
        <p:scale>
          <a:sx n="75" d="100"/>
          <a:sy n="75" d="100"/>
        </p:scale>
        <p:origin x="974" y="4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3403" y="4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10/4/2023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elastic.co/"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rockset.com/" TargetMode="External"/><Relationship Id="rId5" Type="http://schemas.openxmlformats.org/officeDocument/2006/relationships/hyperlink" Target="https://www.singlestore.com/" TargetMode="External"/><Relationship Id="rId4" Type="http://schemas.openxmlformats.org/officeDocument/2006/relationships/hyperlink" Target="https://redis.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420539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Graphik Web"/>
              </a:rPr>
              <a:t>A vector database is a type of database that stores data in the form of vectors or mathematical representations of data points. AI and machine learning is what is enabling this transformation of unstructured data into numeric representations (vectors) that capture meaning and context, benefiting from advances in natural language processing and computer vision.</a:t>
            </a:r>
          </a:p>
          <a:p>
            <a:pPr algn="l"/>
            <a:r>
              <a:rPr lang="en-US" b="0" i="0" dirty="0">
                <a:effectLst/>
                <a:latin typeface="Graphik Web"/>
              </a:rPr>
              <a:t>Vector Similarity Search (VSS) is a key feature of a vector database. It is the process of finding data points that are similar to a given query vector in a vector database. Popular VSS uses include chatbots, recommendation systems, document search, image and video search, natural language processing, and anomaly detection. </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99869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pple-system"/>
              </a:rPr>
              <a:t>Vector databases and LLM complement each other very well.  Three most efficient ways in which vector databases amplify LLM use cases and ensure better ROI.  </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289C57-55D7-40A4-A101-E74FAC7A09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653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424"/>
                </a:solidFill>
                <a:effectLst/>
                <a:latin typeface="source-serif-pro"/>
              </a:rPr>
              <a:t>In cases where a company possesses a strong technological foundation and faces a substantial workload demanding advanced vector search capabilities, its ideal solution lies in adopting a specialized vector database. On the other hand, if a company has already adopted commercial databases like </a:t>
            </a:r>
            <a:r>
              <a:rPr lang="en-US" b="0" i="0" u="sng" dirty="0">
                <a:effectLst/>
                <a:latin typeface="source-serif-pro"/>
                <a:hlinkClick r:id="rId3"/>
              </a:rPr>
              <a:t>Elastic</a:t>
            </a:r>
            <a:r>
              <a:rPr lang="en-US" b="0" i="0" dirty="0">
                <a:solidFill>
                  <a:srgbClr val="242424"/>
                </a:solidFill>
                <a:effectLst/>
                <a:latin typeface="source-serif-pro"/>
              </a:rPr>
              <a:t>, </a:t>
            </a:r>
            <a:r>
              <a:rPr lang="en-US" b="0" i="0" u="sng" dirty="0">
                <a:effectLst/>
                <a:latin typeface="source-serif-pro"/>
                <a:hlinkClick r:id="rId4"/>
              </a:rPr>
              <a:t>Redis</a:t>
            </a:r>
            <a:r>
              <a:rPr lang="en-US" b="0" i="0" dirty="0">
                <a:solidFill>
                  <a:srgbClr val="242424"/>
                </a:solidFill>
                <a:effectLst/>
                <a:latin typeface="source-serif-pro"/>
              </a:rPr>
              <a:t>, </a:t>
            </a:r>
            <a:r>
              <a:rPr lang="en-US" b="0" i="0" u="sng" dirty="0" err="1">
                <a:effectLst/>
                <a:latin typeface="source-serif-pro"/>
                <a:hlinkClick r:id="rId5"/>
              </a:rPr>
              <a:t>SingleStore</a:t>
            </a:r>
            <a:r>
              <a:rPr lang="en-US" b="0" i="0" dirty="0">
                <a:solidFill>
                  <a:srgbClr val="242424"/>
                </a:solidFill>
                <a:effectLst/>
                <a:latin typeface="source-serif-pro"/>
              </a:rPr>
              <a:t>, or </a:t>
            </a:r>
            <a:r>
              <a:rPr lang="en-US" b="0" i="0" u="sng" dirty="0" err="1">
                <a:effectLst/>
                <a:latin typeface="source-serif-pro"/>
                <a:hlinkClick r:id="rId6"/>
              </a:rPr>
              <a:t>Rockset</a:t>
            </a:r>
            <a:r>
              <a:rPr lang="en-US" b="0" i="0" dirty="0">
                <a:solidFill>
                  <a:srgbClr val="242424"/>
                </a:solidFill>
                <a:effectLst/>
                <a:latin typeface="source-serif-pro"/>
              </a:rPr>
              <a:t> and does not necessitate highly advanced vector search capabilities, they can fully utilize the existing functionality of these databases. Many databases are considering incorporating vector search capabilities to meet the demands of their current user base. For databases that currently lack vector search functionality, it is only a matter of time before they implement these features. </a:t>
            </a:r>
            <a:r>
              <a:rPr lang="en-US" b="0" i="0" dirty="0" err="1">
                <a:solidFill>
                  <a:srgbClr val="242424"/>
                </a:solidFill>
                <a:effectLst/>
                <a:latin typeface="source-serif-pro"/>
              </a:rPr>
              <a:t>Eg</a:t>
            </a:r>
            <a:r>
              <a:rPr lang="en-US" b="0" i="0" dirty="0">
                <a:solidFill>
                  <a:srgbClr val="242424"/>
                </a:solidFill>
                <a:effectLst/>
                <a:latin typeface="source-serif-pro"/>
              </a:rPr>
              <a:t>: MongoDB Atlas Vector Search</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289C57-55D7-40A4-A101-E74FAC7A09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3202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chor="ctr"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dirty="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306751" y="1507772"/>
            <a:ext cx="2141764" cy="514350"/>
          </a:xfrm>
        </p:spPr>
        <p:txBody>
          <a:bodyPr anchor="ctr">
            <a:no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872808" y="2584097"/>
            <a:ext cx="2141764" cy="514350"/>
          </a:xfrm>
        </p:spPr>
        <p:txBody>
          <a:bodyPr anchor="ctr">
            <a:no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479233" y="3660422"/>
            <a:ext cx="2141764" cy="514350"/>
          </a:xfrm>
        </p:spPr>
        <p:txBody>
          <a:bodyPr anchor="ctr">
            <a:no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2063433" y="4736748"/>
            <a:ext cx="2141764" cy="514350"/>
          </a:xfrm>
        </p:spPr>
        <p:txBody>
          <a:bodyPr anchor="ctr">
            <a:no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92195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1076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291403"/>
            <a:ext cx="2895600" cy="2054606"/>
          </a:xfrm>
        </p:spPr>
        <p:txBody>
          <a:bodyPr anchor="b">
            <a:no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2263602"/>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31859"/>
            <a:ext cx="4179570" cy="365125"/>
          </a:xfrm>
        </p:spPr>
        <p:txBody>
          <a:bodyPr anchor="ctr"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ctr"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s://www.linkedin.com/pulse/3-ways-vector-databases-take-your-llm-use-cases-next-level-mishr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blog.det.life/why-you-shouldnt-invest-in-vector-databases-c0cd3f59d23c"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hyperlink" Target="https://www.datacamp.com/blog/the-top-5-vector-databa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hyperlink" Target="https://www.youtube.com/watch?v=dN0lsF2cvm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821680" y="3962400"/>
            <a:ext cx="5536131" cy="1594642"/>
          </a:xfrm>
        </p:spPr>
        <p:txBody>
          <a:bodyPr/>
          <a:lstStyle/>
          <a:p>
            <a:r>
              <a:rPr lang="en-US" sz="1800" dirty="0"/>
              <a:t>CMPE259 NATURAL LANGUAGE PROCESSING</a:t>
            </a:r>
            <a:br>
              <a:rPr lang="en-US" sz="1800" dirty="0"/>
            </a:br>
            <a:r>
              <a:rPr lang="en-US" sz="1800" dirty="0" err="1"/>
              <a:t>nlp</a:t>
            </a:r>
            <a:r>
              <a:rPr lang="en-US" sz="1800" dirty="0"/>
              <a:t> Trends presentation</a:t>
            </a:r>
            <a:br>
              <a:rPr lang="en-US" dirty="0"/>
            </a:br>
            <a:r>
              <a:rPr lang="en-US" dirty="0"/>
              <a:t>VECTOR DATABASES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Meera Tresa Sebastian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DFD55-3C28-40EF-9E31-A92D2E4017FF}"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4" name="Picture 3">
            <a:extLst>
              <a:ext uri="{FF2B5EF4-FFF2-40B4-BE49-F238E27FC236}">
                <a16:creationId xmlns:a16="http://schemas.microsoft.com/office/drawing/2014/main" id="{24C374B5-6EDD-1B11-2D1F-159D51E32252}"/>
              </a:ext>
            </a:extLst>
          </p:cNvPr>
          <p:cNvPicPr>
            <a:picLocks noChangeAspect="1"/>
          </p:cNvPicPr>
          <p:nvPr/>
        </p:nvPicPr>
        <p:blipFill>
          <a:blip r:embed="rId3"/>
          <a:stretch>
            <a:fillRect/>
          </a:stretch>
        </p:blipFill>
        <p:spPr>
          <a:xfrm>
            <a:off x="4837135" y="1888411"/>
            <a:ext cx="6805250" cy="3871295"/>
          </a:xfrm>
          <a:prstGeom prst="rect">
            <a:avLst/>
          </a:prstGeom>
        </p:spPr>
      </p:pic>
      <p:sp>
        <p:nvSpPr>
          <p:cNvPr id="6" name="Title 5">
            <a:extLst>
              <a:ext uri="{FF2B5EF4-FFF2-40B4-BE49-F238E27FC236}">
                <a16:creationId xmlns:a16="http://schemas.microsoft.com/office/drawing/2014/main" id="{8662ACED-1066-80DC-007F-B4CDE3AA383B}"/>
              </a:ext>
            </a:extLst>
          </p:cNvPr>
          <p:cNvSpPr>
            <a:spLocks noGrp="1"/>
          </p:cNvSpPr>
          <p:nvPr>
            <p:ph type="title"/>
          </p:nvPr>
        </p:nvSpPr>
        <p:spPr>
          <a:xfrm>
            <a:off x="838200" y="477520"/>
            <a:ext cx="10515600" cy="728346"/>
          </a:xfrm>
        </p:spPr>
        <p:txBody>
          <a:bodyPr/>
          <a:lstStyle/>
          <a:p>
            <a:r>
              <a:rPr lang="en-US" dirty="0"/>
              <a:t>Application in LLM Use cases</a:t>
            </a:r>
          </a:p>
        </p:txBody>
      </p:sp>
      <p:sp>
        <p:nvSpPr>
          <p:cNvPr id="8" name="TextBox 7">
            <a:extLst>
              <a:ext uri="{FF2B5EF4-FFF2-40B4-BE49-F238E27FC236}">
                <a16:creationId xmlns:a16="http://schemas.microsoft.com/office/drawing/2014/main" id="{BBBFE2B3-1B5F-5BC1-8451-55FD3111547D}"/>
              </a:ext>
            </a:extLst>
          </p:cNvPr>
          <p:cNvSpPr txBox="1"/>
          <p:nvPr/>
        </p:nvSpPr>
        <p:spPr>
          <a:xfrm>
            <a:off x="549615" y="2140635"/>
            <a:ext cx="4032545" cy="2953950"/>
          </a:xfrm>
          <a:prstGeom prst="rect">
            <a:avLst/>
          </a:prstGeom>
          <a:noFill/>
        </p:spPr>
        <p:txBody>
          <a:bodyPr wrap="square">
            <a:spAutoFit/>
          </a:bodyPr>
          <a:lstStyle/>
          <a:p>
            <a:pPr marL="342900" indent="-342900">
              <a:lnSpc>
                <a:spcPct val="150000"/>
              </a:lnSpc>
              <a:buFont typeface="+mj-lt"/>
              <a:buAutoNum type="arabicPeriod"/>
            </a:pPr>
            <a:r>
              <a:rPr lang="en-US" i="0" dirty="0">
                <a:effectLst/>
              </a:rPr>
              <a:t> As a knowledge base to provide ‘context’ from the enterprise aka RAG ( Retrieval Augmented Generation).</a:t>
            </a:r>
          </a:p>
          <a:p>
            <a:pPr marL="342900" indent="-342900">
              <a:lnSpc>
                <a:spcPct val="150000"/>
              </a:lnSpc>
              <a:buFont typeface="+mj-lt"/>
              <a:buAutoNum type="arabicPeriod"/>
            </a:pPr>
            <a:r>
              <a:rPr lang="en-US" dirty="0"/>
              <a:t>Acting as long-term LLM Memory</a:t>
            </a:r>
          </a:p>
          <a:p>
            <a:pPr marL="342900" indent="-342900">
              <a:lnSpc>
                <a:spcPct val="150000"/>
              </a:lnSpc>
              <a:buFont typeface="+mj-lt"/>
              <a:buAutoNum type="arabicPeriod"/>
            </a:pPr>
            <a:r>
              <a:rPr lang="en-US" dirty="0"/>
              <a:t>Cache previous LLM queries and responses</a:t>
            </a:r>
          </a:p>
        </p:txBody>
      </p:sp>
      <p:sp>
        <p:nvSpPr>
          <p:cNvPr id="12" name="TextBox 11">
            <a:extLst>
              <a:ext uri="{FF2B5EF4-FFF2-40B4-BE49-F238E27FC236}">
                <a16:creationId xmlns:a16="http://schemas.microsoft.com/office/drawing/2014/main" id="{5C43F444-CB4E-DCBA-0BF5-8735399C4EB4}"/>
              </a:ext>
            </a:extLst>
          </p:cNvPr>
          <p:cNvSpPr txBox="1"/>
          <p:nvPr/>
        </p:nvSpPr>
        <p:spPr>
          <a:xfrm>
            <a:off x="4837135" y="5811806"/>
            <a:ext cx="3291840" cy="246221"/>
          </a:xfrm>
          <a:prstGeom prst="rect">
            <a:avLst/>
          </a:prstGeom>
          <a:noFill/>
        </p:spPr>
        <p:txBody>
          <a:bodyPr wrap="square">
            <a:spAutoFit/>
          </a:bodyPr>
          <a:lstStyle/>
          <a:p>
            <a:r>
              <a:rPr lang="en-US" sz="1000" dirty="0">
                <a:hlinkClick r:id="rId4"/>
              </a:rPr>
              <a:t>Link</a:t>
            </a:r>
            <a:endParaRPr lang="en-US" sz="1000" dirty="0"/>
          </a:p>
        </p:txBody>
      </p:sp>
    </p:spTree>
    <p:extLst>
      <p:ext uri="{BB962C8B-B14F-4D97-AF65-F5344CB8AC3E}">
        <p14:creationId xmlns:p14="http://schemas.microsoft.com/office/powerpoint/2010/main" val="903592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522514"/>
            <a:ext cx="4179570" cy="3341857"/>
          </a:xfrm>
        </p:spPr>
        <p:txBody>
          <a:bodyPr/>
          <a:lstStyle/>
          <a:p>
            <a:r>
              <a:rPr lang="en-US" dirty="0">
                <a:latin typeface="Roboto" panose="02000000000000000000" pitchFamily="2" charset="0"/>
              </a:rPr>
              <a:t>A glimpse into the current landscape</a:t>
            </a:r>
            <a:br>
              <a:rPr lang="en-US" b="0" i="0" dirty="0">
                <a:effectLst/>
                <a:latin typeface="Roboto" panose="02000000000000000000" pitchFamily="2" charset="0"/>
              </a:rPr>
            </a:br>
            <a:endParaRPr lang="en-US" dirty="0"/>
          </a:p>
        </p:txBody>
      </p:sp>
    </p:spTree>
    <p:extLst>
      <p:ext uri="{BB962C8B-B14F-4D97-AF65-F5344CB8AC3E}">
        <p14:creationId xmlns:p14="http://schemas.microsoft.com/office/powerpoint/2010/main" val="1497379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DFD55-3C28-40EF-9E31-A92D2E4017FF}"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6" name="Title 5">
            <a:extLst>
              <a:ext uri="{FF2B5EF4-FFF2-40B4-BE49-F238E27FC236}">
                <a16:creationId xmlns:a16="http://schemas.microsoft.com/office/drawing/2014/main" id="{8662ACED-1066-80DC-007F-B4CDE3AA383B}"/>
              </a:ext>
            </a:extLst>
          </p:cNvPr>
          <p:cNvSpPr>
            <a:spLocks noGrp="1"/>
          </p:cNvSpPr>
          <p:nvPr>
            <p:ph type="title"/>
          </p:nvPr>
        </p:nvSpPr>
        <p:spPr>
          <a:xfrm>
            <a:off x="838200" y="477520"/>
            <a:ext cx="10515600" cy="728346"/>
          </a:xfrm>
        </p:spPr>
        <p:txBody>
          <a:bodyPr/>
          <a:lstStyle/>
          <a:p>
            <a:r>
              <a:rPr lang="en-US" dirty="0"/>
              <a:t>current landscape</a:t>
            </a:r>
          </a:p>
        </p:txBody>
      </p:sp>
      <p:sp>
        <p:nvSpPr>
          <p:cNvPr id="12" name="TextBox 11">
            <a:extLst>
              <a:ext uri="{FF2B5EF4-FFF2-40B4-BE49-F238E27FC236}">
                <a16:creationId xmlns:a16="http://schemas.microsoft.com/office/drawing/2014/main" id="{5C43F444-CB4E-DCBA-0BF5-8735399C4EB4}"/>
              </a:ext>
            </a:extLst>
          </p:cNvPr>
          <p:cNvSpPr txBox="1"/>
          <p:nvPr/>
        </p:nvSpPr>
        <p:spPr>
          <a:xfrm>
            <a:off x="116841" y="6352143"/>
            <a:ext cx="6929120" cy="369332"/>
          </a:xfrm>
          <a:prstGeom prst="rect">
            <a:avLst/>
          </a:prstGeom>
          <a:noFill/>
        </p:spPr>
        <p:txBody>
          <a:bodyPr wrap="square">
            <a:spAutoFit/>
          </a:bodyPr>
          <a:lstStyle/>
          <a:p>
            <a:r>
              <a:rPr lang="en-US" dirty="0">
                <a:hlinkClick r:id="rId3"/>
              </a:rPr>
              <a:t>Link1</a:t>
            </a:r>
            <a:r>
              <a:rPr lang="en-US" dirty="0"/>
              <a:t> </a:t>
            </a:r>
            <a:r>
              <a:rPr lang="en-US" dirty="0">
                <a:hlinkClick r:id="rId4"/>
              </a:rPr>
              <a:t>Link2</a:t>
            </a:r>
            <a:endParaRPr lang="en-US" dirty="0"/>
          </a:p>
        </p:txBody>
      </p:sp>
      <p:pic>
        <p:nvPicPr>
          <p:cNvPr id="3" name="Picture 2">
            <a:extLst>
              <a:ext uri="{FF2B5EF4-FFF2-40B4-BE49-F238E27FC236}">
                <a16:creationId xmlns:a16="http://schemas.microsoft.com/office/drawing/2014/main" id="{7CF21251-CCF3-052F-6D6C-2C63F13804BE}"/>
              </a:ext>
            </a:extLst>
          </p:cNvPr>
          <p:cNvPicPr>
            <a:picLocks noChangeAspect="1"/>
          </p:cNvPicPr>
          <p:nvPr/>
        </p:nvPicPr>
        <p:blipFill>
          <a:blip r:embed="rId5"/>
          <a:stretch>
            <a:fillRect/>
          </a:stretch>
        </p:blipFill>
        <p:spPr>
          <a:xfrm>
            <a:off x="2287540" y="1252818"/>
            <a:ext cx="7369179" cy="4549534"/>
          </a:xfrm>
          <a:prstGeom prst="rect">
            <a:avLst/>
          </a:prstGeom>
        </p:spPr>
      </p:pic>
    </p:spTree>
    <p:extLst>
      <p:ext uri="{BB962C8B-B14F-4D97-AF65-F5344CB8AC3E}">
        <p14:creationId xmlns:p14="http://schemas.microsoft.com/office/powerpoint/2010/main" val="4270769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351693"/>
            <a:ext cx="4179570" cy="2453652"/>
          </a:xfrm>
        </p:spPr>
        <p:txBody>
          <a:bodyPr/>
          <a:lstStyle/>
          <a:p>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229359" y="2031999"/>
            <a:ext cx="3537585" cy="641351"/>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3660774"/>
            <a:ext cx="6261035" cy="2263602"/>
          </a:xfrm>
        </p:spPr>
        <p:txBody>
          <a:bodyPr/>
          <a:lstStyle/>
          <a:p>
            <a:r>
              <a:rPr lang="en-US" dirty="0"/>
              <a:t>Recently vector databases got a lot of fame with companies raising hundreds of millions of dollars to build them and people calling it a new kind of database for the AI era.</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3</a:t>
            </a:fld>
            <a:endParaRPr lang="en-US" dirty="0"/>
          </a:p>
        </p:txBody>
      </p:sp>
      <p:pic>
        <p:nvPicPr>
          <p:cNvPr id="8" name="Picture 7">
            <a:extLst>
              <a:ext uri="{FF2B5EF4-FFF2-40B4-BE49-F238E27FC236}">
                <a16:creationId xmlns:a16="http://schemas.microsoft.com/office/drawing/2014/main" id="{7BD7F92B-94F1-CE14-F89D-9611D7A0F2BF}"/>
              </a:ext>
            </a:extLst>
          </p:cNvPr>
          <p:cNvPicPr>
            <a:picLocks noChangeAspect="1"/>
          </p:cNvPicPr>
          <p:nvPr/>
        </p:nvPicPr>
        <p:blipFill>
          <a:blip r:embed="rId2"/>
          <a:stretch>
            <a:fillRect/>
          </a:stretch>
        </p:blipFill>
        <p:spPr>
          <a:xfrm>
            <a:off x="233680" y="2344393"/>
            <a:ext cx="6054326" cy="3162327"/>
          </a:xfrm>
          <a:prstGeom prst="rect">
            <a:avLst/>
          </a:prstGeom>
        </p:spPr>
      </p:pic>
      <p:pic>
        <p:nvPicPr>
          <p:cNvPr id="10" name="Picture 9">
            <a:extLst>
              <a:ext uri="{FF2B5EF4-FFF2-40B4-BE49-F238E27FC236}">
                <a16:creationId xmlns:a16="http://schemas.microsoft.com/office/drawing/2014/main" id="{E6757096-AE8E-83C1-D1A8-1380B4B0BFCA}"/>
              </a:ext>
            </a:extLst>
          </p:cNvPr>
          <p:cNvPicPr>
            <a:picLocks noChangeAspect="1"/>
          </p:cNvPicPr>
          <p:nvPr/>
        </p:nvPicPr>
        <p:blipFill>
          <a:blip r:embed="rId3"/>
          <a:stretch>
            <a:fillRect/>
          </a:stretch>
        </p:blipFill>
        <p:spPr>
          <a:xfrm>
            <a:off x="6288006" y="846421"/>
            <a:ext cx="5829351" cy="3162328"/>
          </a:xfrm>
          <a:prstGeom prst="rect">
            <a:avLst/>
          </a:prstGeom>
        </p:spPr>
      </p:pic>
      <p:sp>
        <p:nvSpPr>
          <p:cNvPr id="11" name="TextBox 10">
            <a:extLst>
              <a:ext uri="{FF2B5EF4-FFF2-40B4-BE49-F238E27FC236}">
                <a16:creationId xmlns:a16="http://schemas.microsoft.com/office/drawing/2014/main" id="{5A2EC769-7498-AF5B-F735-C0907FEDAD43}"/>
              </a:ext>
            </a:extLst>
          </p:cNvPr>
          <p:cNvSpPr txBox="1"/>
          <p:nvPr/>
        </p:nvSpPr>
        <p:spPr>
          <a:xfrm>
            <a:off x="233680" y="6402705"/>
            <a:ext cx="1063277" cy="246221"/>
          </a:xfrm>
          <a:prstGeom prst="rect">
            <a:avLst/>
          </a:prstGeom>
          <a:noFill/>
        </p:spPr>
        <p:txBody>
          <a:bodyPr wrap="square" rtlCol="0">
            <a:spAutoFit/>
          </a:bodyPr>
          <a:lstStyle/>
          <a:p>
            <a:r>
              <a:rPr lang="en-US" sz="1000" dirty="0">
                <a:hlinkClick r:id="rId4"/>
              </a:rPr>
              <a:t>Link</a:t>
            </a:r>
            <a:endParaRPr lang="en-US" sz="1000" dirty="0"/>
          </a:p>
        </p:txBody>
      </p:sp>
    </p:spTree>
    <p:extLst>
      <p:ext uri="{BB962C8B-B14F-4D97-AF65-F5344CB8AC3E}">
        <p14:creationId xmlns:p14="http://schemas.microsoft.com/office/powerpoint/2010/main" val="919404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291403"/>
            <a:ext cx="2895600" cy="2054606"/>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499" y="2924175"/>
            <a:ext cx="4507463" cy="2519363"/>
          </a:xfrm>
        </p:spPr>
        <p:txBody>
          <a:bodyPr/>
          <a:lstStyle/>
          <a:p>
            <a:r>
              <a:rPr lang="en-US" dirty="0"/>
              <a:t>What is a Vector Database?</a:t>
            </a:r>
          </a:p>
          <a:p>
            <a:r>
              <a:rPr lang="en-US" dirty="0"/>
              <a:t>Application in LLM Use cases</a:t>
            </a:r>
          </a:p>
          <a:p>
            <a:r>
              <a:rPr lang="en-US" dirty="0"/>
              <a:t>Current Landscape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522514"/>
            <a:ext cx="4179570" cy="3341857"/>
          </a:xfrm>
        </p:spPr>
        <p:txBody>
          <a:bodyPr/>
          <a:lstStyle/>
          <a:p>
            <a:r>
              <a:rPr lang="en-US" b="0" i="0" dirty="0">
                <a:effectLst/>
                <a:latin typeface="Roboto" panose="02000000000000000000" pitchFamily="2" charset="0"/>
              </a:rPr>
              <a:t>What is a Vector Database?</a:t>
            </a:r>
            <a:br>
              <a:rPr lang="en-US" b="0" i="0" dirty="0">
                <a:effectLst/>
                <a:latin typeface="Roboto" panose="02000000000000000000" pitchFamily="2" charset="0"/>
              </a:rPr>
            </a:br>
            <a:endParaRPr lang="en-US" dirty="0"/>
          </a:p>
        </p:txBody>
      </p:sp>
    </p:spTree>
    <p:extLst>
      <p:ext uri="{BB962C8B-B14F-4D97-AF65-F5344CB8AC3E}">
        <p14:creationId xmlns:p14="http://schemas.microsoft.com/office/powerpoint/2010/main" val="37972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06B5D-838D-37D7-8A7A-5CCE35C23A66}"/>
              </a:ext>
            </a:extLst>
          </p:cNvPr>
          <p:cNvSpPr>
            <a:spLocks noGrp="1"/>
          </p:cNvSpPr>
          <p:nvPr>
            <p:ph type="title"/>
          </p:nvPr>
        </p:nvSpPr>
        <p:spPr>
          <a:xfrm>
            <a:off x="838199" y="352477"/>
            <a:ext cx="10515600" cy="1085609"/>
          </a:xfrm>
        </p:spPr>
        <p:txBody>
          <a:bodyPr/>
          <a:lstStyle/>
          <a:p>
            <a:r>
              <a:rPr lang="en-US" b="0" i="0" dirty="0">
                <a:effectLst/>
                <a:latin typeface="Roboto" panose="02000000000000000000" pitchFamily="2" charset="0"/>
              </a:rPr>
              <a:t>What is a Vector Database?</a:t>
            </a:r>
            <a:br>
              <a:rPr lang="en-US" b="0" i="0" dirty="0">
                <a:effectLst/>
                <a:latin typeface="Roboto" panose="02000000000000000000" pitchFamily="2" charset="0"/>
              </a:rPr>
            </a:br>
            <a:r>
              <a:rPr lang="en-US" sz="1800" b="0" i="0" dirty="0">
                <a:effectLst/>
                <a:latin typeface="Roboto" panose="02000000000000000000" pitchFamily="2" charset="0"/>
              </a:rPr>
              <a:t>Vectors need a new kind of database</a:t>
            </a:r>
            <a:endParaRPr lang="en-US" dirty="0"/>
          </a:p>
        </p:txBody>
      </p:sp>
      <p:sp>
        <p:nvSpPr>
          <p:cNvPr id="6" name="Slide Number Placeholder 5">
            <a:extLst>
              <a:ext uri="{FF2B5EF4-FFF2-40B4-BE49-F238E27FC236}">
                <a16:creationId xmlns:a16="http://schemas.microsoft.com/office/drawing/2014/main" id="{A863AC69-F6B7-02BD-D341-4166BB0BF2EF}"/>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12" name="Picture 11">
            <a:extLst>
              <a:ext uri="{FF2B5EF4-FFF2-40B4-BE49-F238E27FC236}">
                <a16:creationId xmlns:a16="http://schemas.microsoft.com/office/drawing/2014/main" id="{BDA76662-E0BE-9C89-9869-43C13359020C}"/>
              </a:ext>
            </a:extLst>
          </p:cNvPr>
          <p:cNvPicPr>
            <a:picLocks noChangeAspect="1"/>
          </p:cNvPicPr>
          <p:nvPr/>
        </p:nvPicPr>
        <p:blipFill>
          <a:blip r:embed="rId2"/>
          <a:stretch>
            <a:fillRect/>
          </a:stretch>
        </p:blipFill>
        <p:spPr>
          <a:xfrm>
            <a:off x="3196887" y="1918660"/>
            <a:ext cx="6192822" cy="2840854"/>
          </a:xfrm>
          <a:prstGeom prst="rect">
            <a:avLst/>
          </a:prstGeom>
        </p:spPr>
      </p:pic>
      <p:sp>
        <p:nvSpPr>
          <p:cNvPr id="14" name="TextBox 13">
            <a:extLst>
              <a:ext uri="{FF2B5EF4-FFF2-40B4-BE49-F238E27FC236}">
                <a16:creationId xmlns:a16="http://schemas.microsoft.com/office/drawing/2014/main" id="{26B5546A-914A-1D6D-0267-B01D04F4C163}"/>
              </a:ext>
            </a:extLst>
          </p:cNvPr>
          <p:cNvSpPr txBox="1"/>
          <p:nvPr/>
        </p:nvSpPr>
        <p:spPr>
          <a:xfrm>
            <a:off x="3292155" y="5096267"/>
            <a:ext cx="6097554" cy="923330"/>
          </a:xfrm>
          <a:prstGeom prst="rect">
            <a:avLst/>
          </a:prstGeom>
          <a:noFill/>
        </p:spPr>
        <p:txBody>
          <a:bodyPr wrap="square">
            <a:spAutoFit/>
          </a:bodyPr>
          <a:lstStyle/>
          <a:p>
            <a:r>
              <a:rPr lang="en-US" b="1" i="0" dirty="0">
                <a:solidFill>
                  <a:srgbClr val="000000"/>
                </a:solidFill>
                <a:effectLst/>
              </a:rPr>
              <a:t>The vector database stores data such as text, image, and audio in the form of vectors. It indexes and stores vector embeddings for fast retrieval and similarity search.</a:t>
            </a:r>
          </a:p>
        </p:txBody>
      </p:sp>
    </p:spTree>
    <p:extLst>
      <p:ext uri="{BB962C8B-B14F-4D97-AF65-F5344CB8AC3E}">
        <p14:creationId xmlns:p14="http://schemas.microsoft.com/office/powerpoint/2010/main" val="4148885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37759"/>
            <a:ext cx="10515600" cy="954009"/>
          </a:xfrm>
        </p:spPr>
        <p:txBody>
          <a:bodyPr/>
          <a:lstStyle/>
          <a:p>
            <a:r>
              <a:rPr lang="en-US" b="0" i="0" dirty="0">
                <a:effectLst/>
                <a:latin typeface="Roboto" panose="02000000000000000000" pitchFamily="2" charset="0"/>
              </a:rPr>
              <a:t>What is a Vector Database?</a:t>
            </a:r>
            <a:br>
              <a:rPr lang="en-US" b="0" i="0" dirty="0">
                <a:effectLst/>
                <a:latin typeface="Roboto" panose="02000000000000000000" pitchFamily="2" charset="0"/>
              </a:rPr>
            </a:br>
            <a:r>
              <a:rPr lang="en-US" sz="1800" b="0" i="0" dirty="0">
                <a:effectLst/>
                <a:latin typeface="Roboto" panose="02000000000000000000" pitchFamily="2" charset="0"/>
              </a:rPr>
              <a:t>What is vector data?</a:t>
            </a:r>
            <a:endParaRPr lang="en-US" sz="1800"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10" name="Picture 9">
            <a:extLst>
              <a:ext uri="{FF2B5EF4-FFF2-40B4-BE49-F238E27FC236}">
                <a16:creationId xmlns:a16="http://schemas.microsoft.com/office/drawing/2014/main" id="{D032C780-955D-9680-3EC2-8505691162C6}"/>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7768737" y="1660110"/>
            <a:ext cx="2917252" cy="1047002"/>
          </a:xfrm>
          <a:prstGeom prst="rect">
            <a:avLst/>
          </a:prstGeom>
        </p:spPr>
      </p:pic>
      <p:sp>
        <p:nvSpPr>
          <p:cNvPr id="17" name="TextBox 16">
            <a:extLst>
              <a:ext uri="{FF2B5EF4-FFF2-40B4-BE49-F238E27FC236}">
                <a16:creationId xmlns:a16="http://schemas.microsoft.com/office/drawing/2014/main" id="{9C30E4E8-BAE0-5B97-BC05-FC455FA60EC3}"/>
              </a:ext>
            </a:extLst>
          </p:cNvPr>
          <p:cNvSpPr txBox="1"/>
          <p:nvPr/>
        </p:nvSpPr>
        <p:spPr>
          <a:xfrm>
            <a:off x="977383" y="1945019"/>
            <a:ext cx="6097554" cy="369332"/>
          </a:xfrm>
          <a:prstGeom prst="rect">
            <a:avLst/>
          </a:prstGeom>
          <a:noFill/>
        </p:spPr>
        <p:txBody>
          <a:bodyPr wrap="square">
            <a:spAutoFit/>
          </a:bodyPr>
          <a:lstStyle/>
          <a:p>
            <a:r>
              <a:rPr lang="en-US" b="0" i="0" dirty="0">
                <a:solidFill>
                  <a:srgbClr val="000000"/>
                </a:solidFill>
                <a:effectLst/>
              </a:rPr>
              <a:t>A vector is a list of numbers(can be in row or column)</a:t>
            </a:r>
            <a:endParaRPr lang="en-US" dirty="0"/>
          </a:p>
        </p:txBody>
      </p:sp>
      <p:sp>
        <p:nvSpPr>
          <p:cNvPr id="19" name="TextBox 18">
            <a:extLst>
              <a:ext uri="{FF2B5EF4-FFF2-40B4-BE49-F238E27FC236}">
                <a16:creationId xmlns:a16="http://schemas.microsoft.com/office/drawing/2014/main" id="{11079FC6-E780-C188-E03A-F62CEEF8186E}"/>
              </a:ext>
            </a:extLst>
          </p:cNvPr>
          <p:cNvSpPr txBox="1"/>
          <p:nvPr/>
        </p:nvSpPr>
        <p:spPr>
          <a:xfrm>
            <a:off x="7192678" y="4274560"/>
            <a:ext cx="4603082" cy="923330"/>
          </a:xfrm>
          <a:prstGeom prst="rect">
            <a:avLst/>
          </a:prstGeom>
          <a:noFill/>
        </p:spPr>
        <p:txBody>
          <a:bodyPr wrap="square">
            <a:spAutoFit/>
          </a:bodyPr>
          <a:lstStyle/>
          <a:p>
            <a:r>
              <a:rPr lang="en-US" b="0" i="0" dirty="0">
                <a:solidFill>
                  <a:srgbClr val="000000"/>
                </a:solidFill>
                <a:effectLst/>
              </a:rPr>
              <a:t>Each data type, whether it’s an image, audio, or text must be transformed</a:t>
            </a:r>
            <a:endParaRPr lang="en-US" dirty="0">
              <a:solidFill>
                <a:srgbClr val="000000"/>
              </a:solidFill>
            </a:endParaRPr>
          </a:p>
          <a:p>
            <a:r>
              <a:rPr lang="en-US" dirty="0" err="1">
                <a:solidFill>
                  <a:srgbClr val="000000"/>
                </a:solidFill>
              </a:rPr>
              <a:t>Eg</a:t>
            </a:r>
            <a:r>
              <a:rPr lang="en-US" dirty="0">
                <a:solidFill>
                  <a:srgbClr val="000000"/>
                </a:solidFill>
              </a:rPr>
              <a:t>: Word Embeddings</a:t>
            </a:r>
            <a:endParaRPr lang="en-US" dirty="0"/>
          </a:p>
        </p:txBody>
      </p:sp>
      <p:pic>
        <p:nvPicPr>
          <p:cNvPr id="20" name="Picture 19">
            <a:extLst>
              <a:ext uri="{FF2B5EF4-FFF2-40B4-BE49-F238E27FC236}">
                <a16:creationId xmlns:a16="http://schemas.microsoft.com/office/drawing/2014/main" id="{2529284C-D23F-F031-0F47-100401E2369E}"/>
              </a:ext>
            </a:extLst>
          </p:cNvPr>
          <p:cNvPicPr>
            <a:picLocks noChangeAspect="1"/>
          </p:cNvPicPr>
          <p:nvPr/>
        </p:nvPicPr>
        <p:blipFill>
          <a:blip r:embed="rId4"/>
          <a:stretch>
            <a:fillRect/>
          </a:stretch>
        </p:blipFill>
        <p:spPr>
          <a:xfrm>
            <a:off x="838200" y="2972061"/>
            <a:ext cx="5664354" cy="2944466"/>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37759"/>
            <a:ext cx="10515600" cy="954009"/>
          </a:xfrm>
        </p:spPr>
        <p:txBody>
          <a:bodyPr/>
          <a:lstStyle/>
          <a:p>
            <a:r>
              <a:rPr lang="en-US" b="0" i="0" dirty="0">
                <a:effectLst/>
                <a:latin typeface="Roboto" panose="02000000000000000000" pitchFamily="2" charset="0"/>
              </a:rPr>
              <a:t>What is a Vector Database?</a:t>
            </a:r>
            <a:br>
              <a:rPr lang="en-US" dirty="0"/>
            </a:br>
            <a:r>
              <a:rPr lang="en-US" sz="1800" dirty="0"/>
              <a:t>SIMILARITY </a:t>
            </a:r>
            <a:r>
              <a:rPr lang="en-US" sz="1800" dirty="0">
                <a:latin typeface="+mn-lt"/>
              </a:rPr>
              <a:t>search</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11" name="TextBox 10">
            <a:extLst>
              <a:ext uri="{FF2B5EF4-FFF2-40B4-BE49-F238E27FC236}">
                <a16:creationId xmlns:a16="http://schemas.microsoft.com/office/drawing/2014/main" id="{8677FAB9-0087-90C4-6450-DB46B2DB9B8A}"/>
              </a:ext>
            </a:extLst>
          </p:cNvPr>
          <p:cNvSpPr txBox="1"/>
          <p:nvPr/>
        </p:nvSpPr>
        <p:spPr>
          <a:xfrm>
            <a:off x="609600" y="1899920"/>
            <a:ext cx="10881360" cy="3891899"/>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dirty="0">
                <a:solidFill>
                  <a:srgbClr val="4E545B"/>
                </a:solidFill>
              </a:rPr>
              <a:t>S</a:t>
            </a:r>
            <a:r>
              <a:rPr lang="en-US" b="0" i="0" dirty="0">
                <a:solidFill>
                  <a:srgbClr val="4E545B"/>
                </a:solidFill>
                <a:effectLst/>
              </a:rPr>
              <a:t>earch results are limited when they do not incorporate meaning or context</a:t>
            </a:r>
          </a:p>
          <a:p>
            <a:pPr marL="285750" indent="-285750">
              <a:lnSpc>
                <a:spcPct val="200000"/>
              </a:lnSpc>
              <a:buFont typeface="Arial" panose="020B0604020202020204" pitchFamily="34" charset="0"/>
              <a:buChar char="•"/>
            </a:pPr>
            <a:r>
              <a:rPr lang="en-US" dirty="0">
                <a:solidFill>
                  <a:srgbClr val="4E545B"/>
                </a:solidFill>
                <a:latin typeface="Graphik Web"/>
              </a:rPr>
              <a:t>P</a:t>
            </a:r>
            <a:r>
              <a:rPr lang="en-US" b="0" i="0" dirty="0">
                <a:solidFill>
                  <a:srgbClr val="4E545B"/>
                </a:solidFill>
                <a:effectLst/>
                <a:latin typeface="Graphik Web"/>
              </a:rPr>
              <a:t>roliferation of unstructured data created a huge gap in the effectiveness of traditional keyword matching and filtering.</a:t>
            </a:r>
          </a:p>
          <a:p>
            <a:pPr marL="285750" indent="-285750">
              <a:lnSpc>
                <a:spcPct val="200000"/>
              </a:lnSpc>
              <a:buFont typeface="Arial" panose="020B0604020202020204" pitchFamily="34" charset="0"/>
              <a:buChar char="•"/>
            </a:pPr>
            <a:r>
              <a:rPr lang="en-US" b="0" i="0" dirty="0">
                <a:solidFill>
                  <a:srgbClr val="4E545B"/>
                </a:solidFill>
                <a:effectLst/>
                <a:latin typeface="Graphik Web"/>
              </a:rPr>
              <a:t>Every organization that stores non-textual data – and that’s just about everyone – can benefit from improving search functionality across unstructured data. </a:t>
            </a:r>
          </a:p>
          <a:p>
            <a:pPr marL="285750" indent="-285750">
              <a:lnSpc>
                <a:spcPct val="200000"/>
              </a:lnSpc>
              <a:buFont typeface="Arial" panose="020B0604020202020204" pitchFamily="34" charset="0"/>
              <a:buChar char="•"/>
            </a:pPr>
            <a:r>
              <a:rPr lang="en-US" b="0" i="0" dirty="0">
                <a:solidFill>
                  <a:srgbClr val="4E545B"/>
                </a:solidFill>
                <a:effectLst/>
                <a:latin typeface="Graphik Web"/>
              </a:rPr>
              <a:t>Vector Similarity Search (VSS) is a key feature of a vector database. It is the process of finding data points that are similar to a given query vector in a vector database. </a:t>
            </a:r>
            <a:endParaRPr lang="en-US" dirty="0"/>
          </a:p>
        </p:txBody>
      </p:sp>
    </p:spTree>
    <p:extLst>
      <p:ext uri="{BB962C8B-B14F-4D97-AF65-F5344CB8AC3E}">
        <p14:creationId xmlns:p14="http://schemas.microsoft.com/office/powerpoint/2010/main" val="2528014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522514"/>
            <a:ext cx="4179570" cy="3341857"/>
          </a:xfrm>
        </p:spPr>
        <p:txBody>
          <a:bodyPr/>
          <a:lstStyle/>
          <a:p>
            <a:r>
              <a:rPr lang="en-US" dirty="0"/>
              <a:t>Application in LLM Use cases</a:t>
            </a:r>
            <a:br>
              <a:rPr lang="en-US" dirty="0"/>
            </a:br>
            <a:br>
              <a:rPr lang="en-US" b="0" i="0" dirty="0">
                <a:effectLst/>
                <a:latin typeface="Roboto" panose="02000000000000000000" pitchFamily="2" charset="0"/>
              </a:rPr>
            </a:br>
            <a:endParaRPr lang="en-US" dirty="0"/>
          </a:p>
        </p:txBody>
      </p:sp>
    </p:spTree>
    <p:extLst>
      <p:ext uri="{BB962C8B-B14F-4D97-AF65-F5344CB8AC3E}">
        <p14:creationId xmlns:p14="http://schemas.microsoft.com/office/powerpoint/2010/main" val="722116175"/>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SL_V5" id="{DBE773F4-03EF-460F-8123-2ED25579554B}" vid="{FED336E3-054A-486F-8CDB-8815D6B39C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6A8F61-3FE0-4499-9D74-D8DA5DD8FD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05327A-3F11-4B74-87F2-F91762B92A4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ECBB7AC-E012-4960-B083-33C7C7C0C8C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{07B7E301-5359-41B7-98B7-30C78F0045E3}tf67328976_win32</Template>
  <TotalTime>94</TotalTime>
  <Words>599</Words>
  <Application>Microsoft Office PowerPoint</Application>
  <PresentationFormat>Widescreen</PresentationFormat>
  <Paragraphs>48</Paragraphs>
  <Slides>13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-apple-system</vt:lpstr>
      <vt:lpstr>Arial</vt:lpstr>
      <vt:lpstr>Calibri</vt:lpstr>
      <vt:lpstr>Graphik Web</vt:lpstr>
      <vt:lpstr>Roboto</vt:lpstr>
      <vt:lpstr>source-serif-pro</vt:lpstr>
      <vt:lpstr>Tenorite</vt:lpstr>
      <vt:lpstr>Custom</vt:lpstr>
      <vt:lpstr>CMPE259 NATURAL LANGUAGE PROCESSING nlp Trends presentation VECTOR DATABASES</vt:lpstr>
      <vt:lpstr>INTRODUCTION</vt:lpstr>
      <vt:lpstr>PowerPoint Presentation</vt:lpstr>
      <vt:lpstr>AGENDA</vt:lpstr>
      <vt:lpstr>What is a Vector Database? </vt:lpstr>
      <vt:lpstr>What is a Vector Database? Vectors need a new kind of database</vt:lpstr>
      <vt:lpstr>What is a Vector Database? What is vector data?</vt:lpstr>
      <vt:lpstr>What is a Vector Database? SIMILARITY search</vt:lpstr>
      <vt:lpstr>Application in LLM Use cases  </vt:lpstr>
      <vt:lpstr>Application in LLM Use cases</vt:lpstr>
      <vt:lpstr>A glimpse into the current landscape </vt:lpstr>
      <vt:lpstr>current landscape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 DATABASES</dc:title>
  <dc:creator>Meera Tresa Sebastian</dc:creator>
  <cp:lastModifiedBy>Meera Tresa Sebastian</cp:lastModifiedBy>
  <cp:revision>34</cp:revision>
  <dcterms:created xsi:type="dcterms:W3CDTF">2023-10-05T06:08:56Z</dcterms:created>
  <dcterms:modified xsi:type="dcterms:W3CDTF">2023-10-05T07:43:45Z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