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embeddedFontLst>
    <p:embeddedFont>
      <p:font typeface="Microsoft Yahei" panose="020B0503020204020204" pitchFamily="34" charset="-122"/>
      <p:regular r:id="rId35"/>
      <p:bold r:id="rId36"/>
    </p:embeddedFont>
    <p:embeddedFont>
      <p:font typeface="Calibri" panose="020F0502020204030204" pitchFamily="34" charset="0"/>
      <p:regular r:id="rId37"/>
      <p:bold r:id="rId38"/>
      <p:italic r:id="rId39"/>
      <p:boldItalic r:id="rId40"/>
    </p:embeddedFont>
    <p:embeddedFont>
      <p:font typeface="Century Gothic" panose="020B0502020202020204" pitchFamily="34" charset="0"/>
      <p:regular r:id="rId41"/>
      <p:bold r:id="rId42"/>
      <p:italic r:id="rId43"/>
      <p:boldItalic r:id="rId44"/>
    </p:embeddedFont>
    <p:embeddedFont>
      <p:font typeface="Proxima Nova" panose="02000506030000020004" pitchFamily="2"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PsqrTm/5lg/GhHiYicWSJ0aO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p:cViewPr varScale="1">
        <p:scale>
          <a:sx n="106" d="100"/>
          <a:sy n="106" d="100"/>
        </p:scale>
        <p:origin x="792"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L="914400" marR="0" lvl="1"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2pPr>
            <a:lvl3pPr marL="1371600" marR="0" lvl="2"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3pPr>
            <a:lvl4pPr marL="1828800" marR="0" lvl="3"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4pPr>
            <a:lvl5pPr marL="2286000" marR="0" lvl="4"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Microsoft Yahei"/>
                <a:ea typeface="Microsoft Yahei"/>
                <a:cs typeface="Microsoft Yahei"/>
                <a:sym typeface="Microsoft Yahei"/>
              </a:rPr>
              <a:t>‹#›</a:t>
            </a:fld>
            <a:endParaRPr sz="1200" b="0" i="0" u="none" strike="noStrike" cap="none">
              <a:solidFill>
                <a:schemeClr val="dk1"/>
              </a:solidFill>
              <a:latin typeface="Microsoft Yahei"/>
              <a:ea typeface="Microsoft Yahei"/>
              <a:cs typeface="Microsoft Yahei"/>
              <a:sym typeface="Microsoft Yahe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071a7cab0_0_2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a071a7cab0_0_2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a071a7cab0_0_2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071a7cab0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071a7cab0_0_1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071a7cab0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071a7cab0_0_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071a7cab0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a071a7cab0_0_1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a071a7cab0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a071a7cab0_0_1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a071a7cab0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a071a7cab0_0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071a7cab0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a071a7cab0_0_1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071a7cab0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a071a7cab0_0_1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071a7cab0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071a7cab0_0_1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071a7cab0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a071a7cab0_0_1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a071a7cab0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a071a7cab0_0_1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a071a7cab0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a071a7cab0_0_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a0c0c820a4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a0c0c820a4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2a0c0c820a4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a0c0c820a4_2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a0c0c820a4_2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2a0c0c820a4_2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a0c0c820a4_2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a0c0c820a4_2_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2a0c0c820a4_2_1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a0c0c820a4_2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a0c0c820a4_2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2a0c0c820a4_2_1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a0c0c820a4_2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a0c0c820a4_2_2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2a0c0c820a4_2_2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0c0c820a4_2_2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0c0c820a4_2_2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2a0c0c820a4_2_2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a0c0c820a4_2_3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a0c0c820a4_2_3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2a0c0c820a4_2_3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071a7cab0_0_2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a071a7cab0_0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a071a7cab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a071a7cab0_0_2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7"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type="vertTx">
  <p:cSld name="VERTICAL_TEXT">
    <p:spTree>
      <p:nvGrpSpPr>
        <p:cNvPr id="1" name="Shape 73"/>
        <p:cNvGrpSpPr/>
        <p:nvPr/>
      </p:nvGrpSpPr>
      <p:grpSpPr>
        <a:xfrm>
          <a:off x="0" y="0"/>
          <a:ext cx="0" cy="0"/>
          <a:chOff x="0" y="0"/>
          <a:chExt cx="0" cy="0"/>
        </a:xfrm>
      </p:grpSpPr>
      <p:sp>
        <p:nvSpPr>
          <p:cNvPr id="74" name="Google Shape;7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type="vertTitleAndTx">
  <p:cSld name="VERTICAL_TITLE_AND_VERTICAL_TEXT">
    <p:spTree>
      <p:nvGrpSpPr>
        <p:cNvPr id="1" name="Shape 79"/>
        <p:cNvGrpSpPr/>
        <p:nvPr/>
      </p:nvGrpSpPr>
      <p:grpSpPr>
        <a:xfrm>
          <a:off x="0" y="0"/>
          <a:ext cx="0" cy="0"/>
          <a:chOff x="0" y="0"/>
          <a:chExt cx="0" cy="0"/>
        </a:xfrm>
      </p:grpSpPr>
      <p:sp>
        <p:nvSpPr>
          <p:cNvPr id="80" name="Google Shape;80;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9"/>
        <p:cNvGrpSpPr/>
        <p:nvPr/>
      </p:nvGrpSpPr>
      <p:grpSpPr>
        <a:xfrm>
          <a:off x="0" y="0"/>
          <a:ext cx="0" cy="0"/>
          <a:chOff x="0" y="0"/>
          <a:chExt cx="0" cy="0"/>
        </a:xfrm>
      </p:grpSpPr>
      <p:cxnSp>
        <p:nvCxnSpPr>
          <p:cNvPr id="90" name="Google Shape;90;g2a071a7cab0_0_211"/>
          <p:cNvCxnSpPr/>
          <p:nvPr/>
        </p:nvCxnSpPr>
        <p:spPr>
          <a:xfrm>
            <a:off x="0" y="3997533"/>
            <a:ext cx="12192000" cy="0"/>
          </a:xfrm>
          <a:prstGeom prst="straightConnector1">
            <a:avLst/>
          </a:prstGeom>
          <a:noFill/>
          <a:ln w="19050" cap="flat" cmpd="sng">
            <a:solidFill>
              <a:schemeClr val="lt2"/>
            </a:solidFill>
            <a:prstDash val="solid"/>
            <a:round/>
            <a:headEnd type="none" w="sm" len="sm"/>
            <a:tailEnd type="none" w="sm" len="sm"/>
          </a:ln>
        </p:spPr>
      </p:cxnSp>
      <p:sp>
        <p:nvSpPr>
          <p:cNvPr id="91" name="Google Shape;91;g2a071a7cab0_0_211"/>
          <p:cNvSpPr txBox="1">
            <a:spLocks noGrp="1"/>
          </p:cNvSpPr>
          <p:nvPr>
            <p:ph type="ctrTitle"/>
          </p:nvPr>
        </p:nvSpPr>
        <p:spPr>
          <a:xfrm>
            <a:off x="680600" y="1676400"/>
            <a:ext cx="10830900" cy="2118000"/>
          </a:xfrm>
          <a:prstGeom prst="rect">
            <a:avLst/>
          </a:prstGeom>
        </p:spPr>
        <p:txBody>
          <a:bodyPr spcFirstLastPara="1" wrap="square" lIns="121900" tIns="121900" rIns="121900" bIns="121900" anchor="b" anchorCtr="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a:endParaRPr/>
          </a:p>
        </p:txBody>
      </p:sp>
      <p:sp>
        <p:nvSpPr>
          <p:cNvPr id="92" name="Google Shape;92;g2a071a7cab0_0_211"/>
          <p:cNvSpPr txBox="1">
            <a:spLocks noGrp="1"/>
          </p:cNvSpPr>
          <p:nvPr>
            <p:ph type="subTitle" idx="1"/>
          </p:nvPr>
        </p:nvSpPr>
        <p:spPr>
          <a:xfrm>
            <a:off x="680600" y="4243083"/>
            <a:ext cx="10830900" cy="840000"/>
          </a:xfrm>
          <a:prstGeom prst="rect">
            <a:avLst/>
          </a:prstGeom>
        </p:spPr>
        <p:txBody>
          <a:bodyPr spcFirstLastPara="1" wrap="square" lIns="121900" tIns="121900" rIns="121900" bIns="121900" anchor="t" anchorCtr="0">
            <a:norm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Clr>
                <a:schemeClr val="lt1"/>
              </a:buClr>
              <a:buSzPts val="3200"/>
              <a:buNone/>
              <a:defRPr sz="3200">
                <a:solidFill>
                  <a:schemeClr val="lt1"/>
                </a:solidFill>
              </a:defRPr>
            </a:lvl2pPr>
            <a:lvl3pPr lvl="2" rtl="0">
              <a:lnSpc>
                <a:spcPct val="100000"/>
              </a:lnSpc>
              <a:spcBef>
                <a:spcPts val="0"/>
              </a:spcBef>
              <a:spcAft>
                <a:spcPts val="0"/>
              </a:spcAft>
              <a:buClr>
                <a:schemeClr val="lt1"/>
              </a:buClr>
              <a:buSzPts val="3200"/>
              <a:buNone/>
              <a:defRPr sz="3200">
                <a:solidFill>
                  <a:schemeClr val="lt1"/>
                </a:solidFill>
              </a:defRPr>
            </a:lvl3pPr>
            <a:lvl4pPr lvl="3" rtl="0">
              <a:lnSpc>
                <a:spcPct val="100000"/>
              </a:lnSpc>
              <a:spcBef>
                <a:spcPts val="0"/>
              </a:spcBef>
              <a:spcAft>
                <a:spcPts val="0"/>
              </a:spcAft>
              <a:buClr>
                <a:schemeClr val="lt1"/>
              </a:buClr>
              <a:buSzPts val="3200"/>
              <a:buNone/>
              <a:defRPr sz="3200">
                <a:solidFill>
                  <a:schemeClr val="lt1"/>
                </a:solidFill>
              </a:defRPr>
            </a:lvl4pPr>
            <a:lvl5pPr lvl="4" rtl="0">
              <a:lnSpc>
                <a:spcPct val="100000"/>
              </a:lnSpc>
              <a:spcBef>
                <a:spcPts val="0"/>
              </a:spcBef>
              <a:spcAft>
                <a:spcPts val="0"/>
              </a:spcAft>
              <a:buClr>
                <a:schemeClr val="lt1"/>
              </a:buClr>
              <a:buSzPts val="3200"/>
              <a:buNone/>
              <a:defRPr sz="3200">
                <a:solidFill>
                  <a:schemeClr val="lt1"/>
                </a:solidFill>
              </a:defRPr>
            </a:lvl5pPr>
            <a:lvl6pPr lvl="5" rtl="0">
              <a:lnSpc>
                <a:spcPct val="100000"/>
              </a:lnSpc>
              <a:spcBef>
                <a:spcPts val="0"/>
              </a:spcBef>
              <a:spcAft>
                <a:spcPts val="0"/>
              </a:spcAft>
              <a:buClr>
                <a:schemeClr val="lt1"/>
              </a:buClr>
              <a:buSzPts val="3200"/>
              <a:buNone/>
              <a:defRPr sz="3200">
                <a:solidFill>
                  <a:schemeClr val="lt1"/>
                </a:solidFill>
              </a:defRPr>
            </a:lvl6pPr>
            <a:lvl7pPr lvl="6" rtl="0">
              <a:lnSpc>
                <a:spcPct val="100000"/>
              </a:lnSpc>
              <a:spcBef>
                <a:spcPts val="0"/>
              </a:spcBef>
              <a:spcAft>
                <a:spcPts val="0"/>
              </a:spcAft>
              <a:buClr>
                <a:schemeClr val="lt1"/>
              </a:buClr>
              <a:buSzPts val="3200"/>
              <a:buNone/>
              <a:defRPr sz="3200">
                <a:solidFill>
                  <a:schemeClr val="lt1"/>
                </a:solidFill>
              </a:defRPr>
            </a:lvl7pPr>
            <a:lvl8pPr lvl="7" rtl="0">
              <a:lnSpc>
                <a:spcPct val="100000"/>
              </a:lnSpc>
              <a:spcBef>
                <a:spcPts val="0"/>
              </a:spcBef>
              <a:spcAft>
                <a:spcPts val="0"/>
              </a:spcAft>
              <a:buClr>
                <a:schemeClr val="lt1"/>
              </a:buClr>
              <a:buSzPts val="3200"/>
              <a:buNone/>
              <a:defRPr sz="3200">
                <a:solidFill>
                  <a:schemeClr val="lt1"/>
                </a:solidFill>
              </a:defRPr>
            </a:lvl8pPr>
            <a:lvl9pPr lvl="8" rtl="0">
              <a:lnSpc>
                <a:spcPct val="100000"/>
              </a:lnSpc>
              <a:spcBef>
                <a:spcPts val="0"/>
              </a:spcBef>
              <a:spcAft>
                <a:spcPts val="0"/>
              </a:spcAft>
              <a:buClr>
                <a:schemeClr val="lt1"/>
              </a:buClr>
              <a:buSzPts val="3200"/>
              <a:buNone/>
              <a:defRPr sz="3200">
                <a:solidFill>
                  <a:schemeClr val="lt1"/>
                </a:solidFill>
              </a:defRPr>
            </a:lvl9pPr>
          </a:lstStyle>
          <a:p>
            <a:endParaRPr/>
          </a:p>
        </p:txBody>
      </p:sp>
      <p:sp>
        <p:nvSpPr>
          <p:cNvPr id="93" name="Google Shape;93;g2a071a7cab0_0_2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cxnSp>
        <p:nvCxnSpPr>
          <p:cNvPr id="95" name="Google Shape;95;g2a071a7cab0_0_216"/>
          <p:cNvCxnSpPr/>
          <p:nvPr/>
        </p:nvCxnSpPr>
        <p:spPr>
          <a:xfrm>
            <a:off x="0" y="3997533"/>
            <a:ext cx="12192000" cy="0"/>
          </a:xfrm>
          <a:prstGeom prst="straightConnector1">
            <a:avLst/>
          </a:prstGeom>
          <a:noFill/>
          <a:ln w="19050" cap="flat" cmpd="sng">
            <a:solidFill>
              <a:schemeClr val="lt2"/>
            </a:solidFill>
            <a:prstDash val="solid"/>
            <a:round/>
            <a:headEnd type="none" w="sm" len="sm"/>
            <a:tailEnd type="none" w="sm" len="sm"/>
          </a:ln>
        </p:spPr>
      </p:cxnSp>
      <p:sp>
        <p:nvSpPr>
          <p:cNvPr id="96" name="Google Shape;96;g2a071a7cab0_0_216"/>
          <p:cNvSpPr txBox="1">
            <a:spLocks noGrp="1"/>
          </p:cNvSpPr>
          <p:nvPr>
            <p:ph type="title"/>
          </p:nvPr>
        </p:nvSpPr>
        <p:spPr>
          <a:xfrm>
            <a:off x="680600" y="2743200"/>
            <a:ext cx="10830900" cy="1038300"/>
          </a:xfrm>
          <a:prstGeom prst="rect">
            <a:avLst/>
          </a:prstGeom>
        </p:spPr>
        <p:txBody>
          <a:bodyPr spcFirstLastPara="1" wrap="square" lIns="121900" tIns="121900" rIns="121900" bIns="121900" anchor="b"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97" name="Google Shape;97;g2a071a7cab0_0_2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g2a071a7cab0_0_220"/>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 name="Google Shape;100;g2a071a7cab0_0_22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01" name="Google Shape;101;g2a071a7cab0_0_220"/>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102" name="Google Shape;102;g2a071a7cab0_0_2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3"/>
        <p:cNvGrpSpPr/>
        <p:nvPr/>
      </p:nvGrpSpPr>
      <p:grpSpPr>
        <a:xfrm>
          <a:off x="0" y="0"/>
          <a:ext cx="0" cy="0"/>
          <a:chOff x="0" y="0"/>
          <a:chExt cx="0" cy="0"/>
        </a:xfrm>
      </p:grpSpPr>
      <p:sp>
        <p:nvSpPr>
          <p:cNvPr id="104" name="Google Shape;104;g2a071a7cab0_0_22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05" name="Google Shape;105;g2a071a7cab0_0_22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6" name="Google Shape;106;g2a071a7cab0_0_22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7" name="Google Shape;107;g2a071a7cab0_0_2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8"/>
        <p:cNvGrpSpPr/>
        <p:nvPr/>
      </p:nvGrpSpPr>
      <p:grpSpPr>
        <a:xfrm>
          <a:off x="0" y="0"/>
          <a:ext cx="0" cy="0"/>
          <a:chOff x="0" y="0"/>
          <a:chExt cx="0" cy="0"/>
        </a:xfrm>
      </p:grpSpPr>
      <p:sp>
        <p:nvSpPr>
          <p:cNvPr id="109" name="Google Shape;109;g2a071a7cab0_0_23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10" name="Google Shape;110;g2a071a7cab0_0_2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g2a071a7cab0_0_233"/>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13" name="Google Shape;113;g2a071a7cab0_0_233"/>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14" name="Google Shape;114;g2a071a7cab0_0_2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15"/>
        <p:cNvGrpSpPr/>
        <p:nvPr/>
      </p:nvGrpSpPr>
      <p:grpSpPr>
        <a:xfrm>
          <a:off x="0" y="0"/>
          <a:ext cx="0" cy="0"/>
          <a:chOff x="0" y="0"/>
          <a:chExt cx="0" cy="0"/>
        </a:xfrm>
      </p:grpSpPr>
      <p:sp>
        <p:nvSpPr>
          <p:cNvPr id="116" name="Google Shape;116;g2a071a7cab0_0_237"/>
          <p:cNvSpPr txBox="1">
            <a:spLocks noGrp="1"/>
          </p:cNvSpPr>
          <p:nvPr>
            <p:ph type="title"/>
          </p:nvPr>
        </p:nvSpPr>
        <p:spPr>
          <a:xfrm>
            <a:off x="653667" y="701800"/>
            <a:ext cx="77301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117" name="Google Shape;117;g2a071a7cab0_0_23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8"/>
        <p:cNvGrpSpPr/>
        <p:nvPr/>
      </p:nvGrpSpPr>
      <p:grpSpPr>
        <a:xfrm>
          <a:off x="0" y="0"/>
          <a:ext cx="0" cy="0"/>
          <a:chOff x="0" y="0"/>
          <a:chExt cx="0" cy="0"/>
        </a:xfrm>
      </p:grpSpPr>
      <p:sp>
        <p:nvSpPr>
          <p:cNvPr id="119" name="Google Shape;119;g2a071a7cab0_0_240"/>
          <p:cNvSpPr/>
          <p:nvPr/>
        </p:nvSpPr>
        <p:spPr>
          <a:xfrm>
            <a:off x="6096000" y="10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120" name="Google Shape;120;g2a071a7cab0_0_240"/>
          <p:cNvCxnSpPr/>
          <p:nvPr/>
        </p:nvCxnSpPr>
        <p:spPr>
          <a:xfrm>
            <a:off x="6706233" y="5994000"/>
            <a:ext cx="624300" cy="0"/>
          </a:xfrm>
          <a:prstGeom prst="straightConnector1">
            <a:avLst/>
          </a:prstGeom>
          <a:noFill/>
          <a:ln w="19050" cap="flat" cmpd="sng">
            <a:solidFill>
              <a:schemeClr val="lt2"/>
            </a:solidFill>
            <a:prstDash val="solid"/>
            <a:round/>
            <a:headEnd type="none" w="sm" len="sm"/>
            <a:tailEnd type="none" w="sm" len="sm"/>
          </a:ln>
        </p:spPr>
      </p:cxnSp>
      <p:sp>
        <p:nvSpPr>
          <p:cNvPr id="121" name="Google Shape;121;g2a071a7cab0_0_240"/>
          <p:cNvSpPr txBox="1">
            <a:spLocks noGrp="1"/>
          </p:cNvSpPr>
          <p:nvPr>
            <p:ph type="title"/>
          </p:nvPr>
        </p:nvSpPr>
        <p:spPr>
          <a:xfrm>
            <a:off x="354000" y="1607767"/>
            <a:ext cx="5393700" cy="20127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122" name="Google Shape;122;g2a071a7cab0_0_240"/>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g2a071a7cab0_0_240"/>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rtl="0">
              <a:spcBef>
                <a:spcPts val="0"/>
              </a:spcBef>
              <a:spcAft>
                <a:spcPts val="0"/>
              </a:spcAft>
              <a:buClr>
                <a:schemeClr val="lt1"/>
              </a:buClr>
              <a:buSzPts val="2400"/>
              <a:buChar char="●"/>
              <a:defRPr>
                <a:solidFill>
                  <a:schemeClr val="lt1"/>
                </a:solidFill>
              </a:defRPr>
            </a:lvl1pPr>
            <a:lvl2pPr marL="914400" lvl="1" indent="-349250" rtl="0">
              <a:spcBef>
                <a:spcPts val="0"/>
              </a:spcBef>
              <a:spcAft>
                <a:spcPts val="0"/>
              </a:spcAft>
              <a:buClr>
                <a:schemeClr val="lt1"/>
              </a:buClr>
              <a:buSzPts val="1900"/>
              <a:buChar char="○"/>
              <a:defRPr>
                <a:solidFill>
                  <a:schemeClr val="lt1"/>
                </a:solidFill>
              </a:defRPr>
            </a:lvl2pPr>
            <a:lvl3pPr marL="1371600" lvl="2" indent="-349250" rtl="0">
              <a:spcBef>
                <a:spcPts val="0"/>
              </a:spcBef>
              <a:spcAft>
                <a:spcPts val="0"/>
              </a:spcAft>
              <a:buClr>
                <a:schemeClr val="lt1"/>
              </a:buClr>
              <a:buSzPts val="1900"/>
              <a:buChar char="■"/>
              <a:defRPr>
                <a:solidFill>
                  <a:schemeClr val="lt1"/>
                </a:solidFill>
              </a:defRPr>
            </a:lvl3pPr>
            <a:lvl4pPr marL="1828800" lvl="3" indent="-349250" rtl="0">
              <a:spcBef>
                <a:spcPts val="0"/>
              </a:spcBef>
              <a:spcAft>
                <a:spcPts val="0"/>
              </a:spcAft>
              <a:buClr>
                <a:schemeClr val="lt1"/>
              </a:buClr>
              <a:buSzPts val="1900"/>
              <a:buChar char="●"/>
              <a:defRPr>
                <a:solidFill>
                  <a:schemeClr val="lt1"/>
                </a:solidFill>
              </a:defRPr>
            </a:lvl4pPr>
            <a:lvl5pPr marL="2286000" lvl="4" indent="-349250" rtl="0">
              <a:spcBef>
                <a:spcPts val="0"/>
              </a:spcBef>
              <a:spcAft>
                <a:spcPts val="0"/>
              </a:spcAft>
              <a:buClr>
                <a:schemeClr val="lt1"/>
              </a:buClr>
              <a:buSzPts val="1900"/>
              <a:buChar char="○"/>
              <a:defRPr>
                <a:solidFill>
                  <a:schemeClr val="lt1"/>
                </a:solidFill>
              </a:defRPr>
            </a:lvl5pPr>
            <a:lvl6pPr marL="2743200" lvl="5" indent="-349250" rtl="0">
              <a:spcBef>
                <a:spcPts val="0"/>
              </a:spcBef>
              <a:spcAft>
                <a:spcPts val="0"/>
              </a:spcAft>
              <a:buClr>
                <a:schemeClr val="lt1"/>
              </a:buClr>
              <a:buSzPts val="1900"/>
              <a:buChar char="■"/>
              <a:defRPr>
                <a:solidFill>
                  <a:schemeClr val="lt1"/>
                </a:solidFill>
              </a:defRPr>
            </a:lvl6pPr>
            <a:lvl7pPr marL="3200400" lvl="6" indent="-349250" rtl="0">
              <a:spcBef>
                <a:spcPts val="0"/>
              </a:spcBef>
              <a:spcAft>
                <a:spcPts val="0"/>
              </a:spcAft>
              <a:buClr>
                <a:schemeClr val="lt1"/>
              </a:buClr>
              <a:buSzPts val="1900"/>
              <a:buChar char="●"/>
              <a:defRPr>
                <a:solidFill>
                  <a:schemeClr val="lt1"/>
                </a:solidFill>
              </a:defRPr>
            </a:lvl7pPr>
            <a:lvl8pPr marL="3657600" lvl="7" indent="-349250" rtl="0">
              <a:spcBef>
                <a:spcPts val="0"/>
              </a:spcBef>
              <a:spcAft>
                <a:spcPts val="0"/>
              </a:spcAft>
              <a:buClr>
                <a:schemeClr val="lt1"/>
              </a:buClr>
              <a:buSzPts val="1900"/>
              <a:buChar char="○"/>
              <a:defRPr>
                <a:solidFill>
                  <a:schemeClr val="lt1"/>
                </a:solidFill>
              </a:defRPr>
            </a:lvl8pPr>
            <a:lvl9pPr marL="4114800" lvl="8" indent="-349250" rtl="0">
              <a:spcBef>
                <a:spcPts val="0"/>
              </a:spcBef>
              <a:spcAft>
                <a:spcPts val="0"/>
              </a:spcAft>
              <a:buClr>
                <a:schemeClr val="lt1"/>
              </a:buClr>
              <a:buSzPts val="1900"/>
              <a:buChar char="■"/>
              <a:defRPr>
                <a:solidFill>
                  <a:schemeClr val="lt1"/>
                </a:solidFill>
              </a:defRPr>
            </a:lvl9pPr>
          </a:lstStyle>
          <a:p>
            <a:endParaRPr/>
          </a:p>
        </p:txBody>
      </p:sp>
      <p:sp>
        <p:nvSpPr>
          <p:cNvPr id="124" name="Google Shape;124;g2a071a7cab0_0_2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1" type="title">
  <p:cSld name="TITLE">
    <p:spTree>
      <p:nvGrpSpPr>
        <p:cNvPr id="1" name="Shape 19"/>
        <p:cNvGrpSpPr/>
        <p:nvPr/>
      </p:nvGrpSpPr>
      <p:grpSpPr>
        <a:xfrm>
          <a:off x="0" y="0"/>
          <a:ext cx="0" cy="0"/>
          <a:chOff x="0" y="0"/>
          <a:chExt cx="0" cy="0"/>
        </a:xfrm>
      </p:grpSpPr>
      <p:sp>
        <p:nvSpPr>
          <p:cNvPr id="20" name="Google Shape;20;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g2a071a7cab0_0_247"/>
          <p:cNvSpPr txBox="1">
            <a:spLocks noGrp="1"/>
          </p:cNvSpPr>
          <p:nvPr>
            <p:ph type="body" idx="1"/>
          </p:nvPr>
        </p:nvSpPr>
        <p:spPr>
          <a:xfrm>
            <a:off x="415600" y="5649100"/>
            <a:ext cx="7998300" cy="7983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SzPts val="2800"/>
              <a:buNone/>
              <a:defRPr sz="2800"/>
            </a:lvl1pPr>
          </a:lstStyle>
          <a:p>
            <a:endParaRPr/>
          </a:p>
        </p:txBody>
      </p:sp>
      <p:sp>
        <p:nvSpPr>
          <p:cNvPr id="127" name="Google Shape;127;g2a071a7cab0_0_2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g2a071a7cab0_0_250"/>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g2a071a7cab0_0_250"/>
          <p:cNvSpPr txBox="1">
            <a:spLocks noGrp="1"/>
          </p:cNvSpPr>
          <p:nvPr>
            <p:ph type="title" hasCustomPrompt="1"/>
          </p:nvPr>
        </p:nvSpPr>
        <p:spPr>
          <a:xfrm>
            <a:off x="415600" y="1321967"/>
            <a:ext cx="11360700" cy="25572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18700"/>
              <a:buNone/>
              <a:defRPr sz="18700" b="1"/>
            </a:lvl1pPr>
            <a:lvl2pPr lvl="1" algn="ctr" rtl="0">
              <a:spcBef>
                <a:spcPts val="0"/>
              </a:spcBef>
              <a:spcAft>
                <a:spcPts val="0"/>
              </a:spcAft>
              <a:buSzPts val="18700"/>
              <a:buNone/>
              <a:defRPr sz="18700" b="1"/>
            </a:lvl2pPr>
            <a:lvl3pPr lvl="2" algn="ctr" rtl="0">
              <a:spcBef>
                <a:spcPts val="0"/>
              </a:spcBef>
              <a:spcAft>
                <a:spcPts val="0"/>
              </a:spcAft>
              <a:buSzPts val="18700"/>
              <a:buNone/>
              <a:defRPr sz="18700" b="1"/>
            </a:lvl3pPr>
            <a:lvl4pPr lvl="3" algn="ctr" rtl="0">
              <a:spcBef>
                <a:spcPts val="0"/>
              </a:spcBef>
              <a:spcAft>
                <a:spcPts val="0"/>
              </a:spcAft>
              <a:buSzPts val="18700"/>
              <a:buNone/>
              <a:defRPr sz="18700" b="1"/>
            </a:lvl4pPr>
            <a:lvl5pPr lvl="4" algn="ctr" rtl="0">
              <a:spcBef>
                <a:spcPts val="0"/>
              </a:spcBef>
              <a:spcAft>
                <a:spcPts val="0"/>
              </a:spcAft>
              <a:buSzPts val="18700"/>
              <a:buNone/>
              <a:defRPr sz="18700" b="1"/>
            </a:lvl5pPr>
            <a:lvl6pPr lvl="5" algn="ctr" rtl="0">
              <a:spcBef>
                <a:spcPts val="0"/>
              </a:spcBef>
              <a:spcAft>
                <a:spcPts val="0"/>
              </a:spcAft>
              <a:buSzPts val="18700"/>
              <a:buNone/>
              <a:defRPr sz="18700" b="1"/>
            </a:lvl6pPr>
            <a:lvl7pPr lvl="6" algn="ctr" rtl="0">
              <a:spcBef>
                <a:spcPts val="0"/>
              </a:spcBef>
              <a:spcAft>
                <a:spcPts val="0"/>
              </a:spcAft>
              <a:buSzPts val="18700"/>
              <a:buNone/>
              <a:defRPr sz="18700" b="1"/>
            </a:lvl7pPr>
            <a:lvl8pPr lvl="7" algn="ctr" rtl="0">
              <a:spcBef>
                <a:spcPts val="0"/>
              </a:spcBef>
              <a:spcAft>
                <a:spcPts val="0"/>
              </a:spcAft>
              <a:buSzPts val="18700"/>
              <a:buNone/>
              <a:defRPr sz="18700" b="1"/>
            </a:lvl8pPr>
            <a:lvl9pPr lvl="8" algn="ctr" rtl="0">
              <a:spcBef>
                <a:spcPts val="0"/>
              </a:spcBef>
              <a:spcAft>
                <a:spcPts val="0"/>
              </a:spcAft>
              <a:buSzPts val="18700"/>
              <a:buNone/>
              <a:defRPr sz="18700" b="1"/>
            </a:lvl9pPr>
          </a:lstStyle>
          <a:p>
            <a:r>
              <a:t>xx%</a:t>
            </a:r>
          </a:p>
        </p:txBody>
      </p:sp>
      <p:sp>
        <p:nvSpPr>
          <p:cNvPr id="131" name="Google Shape;131;g2a071a7cab0_0_250"/>
          <p:cNvSpPr txBox="1">
            <a:spLocks noGrp="1"/>
          </p:cNvSpPr>
          <p:nvPr>
            <p:ph type="body" idx="1"/>
          </p:nvPr>
        </p:nvSpPr>
        <p:spPr>
          <a:xfrm>
            <a:off x="415600" y="4095067"/>
            <a:ext cx="11360700" cy="1202400"/>
          </a:xfrm>
          <a:prstGeom prst="rect">
            <a:avLst/>
          </a:prstGeom>
        </p:spPr>
        <p:txBody>
          <a:bodyPr spcFirstLastPara="1" wrap="square" lIns="121900" tIns="121900" rIns="121900" bIns="121900" anchor="t" anchorCtr="0">
            <a:normAutofit/>
          </a:bodyPr>
          <a:lstStyle>
            <a:lvl1pPr marL="457200" lvl="0" indent="-381000" algn="ctr" rtl="0">
              <a:spcBef>
                <a:spcPts val="0"/>
              </a:spcBef>
              <a:spcAft>
                <a:spcPts val="0"/>
              </a:spcAft>
              <a:buSzPts val="2400"/>
              <a:buChar char="●"/>
              <a:defRPr/>
            </a:lvl1pPr>
            <a:lvl2pPr marL="914400" lvl="1" indent="-349250" algn="ctr" rtl="0">
              <a:spcBef>
                <a:spcPts val="0"/>
              </a:spcBef>
              <a:spcAft>
                <a:spcPts val="0"/>
              </a:spcAft>
              <a:buSzPts val="1900"/>
              <a:buChar char="○"/>
              <a:defRPr/>
            </a:lvl2pPr>
            <a:lvl3pPr marL="1371600" lvl="2" indent="-349250" algn="ctr" rtl="0">
              <a:spcBef>
                <a:spcPts val="0"/>
              </a:spcBef>
              <a:spcAft>
                <a:spcPts val="0"/>
              </a:spcAft>
              <a:buSzPts val="1900"/>
              <a:buChar char="■"/>
              <a:defRPr/>
            </a:lvl3pPr>
            <a:lvl4pPr marL="1828800" lvl="3" indent="-349250" algn="ctr" rtl="0">
              <a:spcBef>
                <a:spcPts val="0"/>
              </a:spcBef>
              <a:spcAft>
                <a:spcPts val="0"/>
              </a:spcAft>
              <a:buSzPts val="1900"/>
              <a:buChar char="●"/>
              <a:defRPr/>
            </a:lvl4pPr>
            <a:lvl5pPr marL="2286000" lvl="4" indent="-349250" algn="ctr" rtl="0">
              <a:spcBef>
                <a:spcPts val="0"/>
              </a:spcBef>
              <a:spcAft>
                <a:spcPts val="0"/>
              </a:spcAft>
              <a:buSzPts val="1900"/>
              <a:buChar char="○"/>
              <a:defRPr/>
            </a:lvl5pPr>
            <a:lvl6pPr marL="2743200" lvl="5" indent="-349250" algn="ctr" rtl="0">
              <a:spcBef>
                <a:spcPts val="0"/>
              </a:spcBef>
              <a:spcAft>
                <a:spcPts val="0"/>
              </a:spcAft>
              <a:buSzPts val="1900"/>
              <a:buChar char="■"/>
              <a:defRPr/>
            </a:lvl6pPr>
            <a:lvl7pPr marL="3200400" lvl="6" indent="-349250" algn="ctr" rtl="0">
              <a:spcBef>
                <a:spcPts val="0"/>
              </a:spcBef>
              <a:spcAft>
                <a:spcPts val="0"/>
              </a:spcAft>
              <a:buSzPts val="1900"/>
              <a:buChar char="●"/>
              <a:defRPr/>
            </a:lvl7pPr>
            <a:lvl8pPr marL="3657600" lvl="7" indent="-349250" algn="ctr" rtl="0">
              <a:spcBef>
                <a:spcPts val="0"/>
              </a:spcBef>
              <a:spcAft>
                <a:spcPts val="0"/>
              </a:spcAft>
              <a:buSzPts val="1900"/>
              <a:buChar char="○"/>
              <a:defRPr/>
            </a:lvl8pPr>
            <a:lvl9pPr marL="4114800" lvl="8" indent="-349250" algn="ctr" rtl="0">
              <a:spcBef>
                <a:spcPts val="0"/>
              </a:spcBef>
              <a:spcAft>
                <a:spcPts val="0"/>
              </a:spcAft>
              <a:buSzPts val="1900"/>
              <a:buChar char="■"/>
              <a:defRPr/>
            </a:lvl9pPr>
          </a:lstStyle>
          <a:p>
            <a:endParaRPr/>
          </a:p>
        </p:txBody>
      </p:sp>
      <p:sp>
        <p:nvSpPr>
          <p:cNvPr id="132" name="Google Shape;132;g2a071a7cab0_0_2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g2a071a7cab0_0_25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2"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3" type="secHead">
  <p:cSld name="SECTION_HEADER">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4" type="twoObj">
  <p:cSld name="TWO_OBJECTS">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5" type="twoTxTwoObj">
  <p:cSld name="TWO_OBJECTS_WITH_TEX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3" name="Google Shape;53;p18"/>
          <p:cNvSpPr/>
          <p:nvPr/>
        </p:nvSpPr>
        <p:spPr>
          <a:xfrm>
            <a:off x="9100364" y="6422314"/>
            <a:ext cx="77513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
                <a:solidFill>
                  <a:srgbClr val="FFFFFF"/>
                </a:solidFill>
                <a:latin typeface="Calibri"/>
                <a:ea typeface="Calibri"/>
                <a:cs typeface="Calibri"/>
                <a:sym typeface="Calibri"/>
              </a:rPr>
              <a:t>PPT模板下载：www.1ppt.com/moban/     行业PPT模板：www.1ppt.com/hangye/ </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节日PPT模板：www.1ppt.com/jieri/           PPT素材下载：www.1ppt.com/sucai/</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PPT背景图片：www.1ppt.com/beijing/      PPT图表下载：www.1ppt.com/tubiao/      </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优秀PPT下载：www.1ppt.com/xiazai/        PPT教程： www.1ppt.com/powerpoint/      </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Word教程： www.1ppt.com/word/              Excel教程：www.1ppt.com/excel/  </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资料下载：www.1ppt.com/ziliao/                PPT课件下载：www.1ppt.com/kejian/ </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范文下载：www.1ppt.com/fanwen/             试卷下载：www.1ppt.com/shiti/  </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教案下载：www.1ppt.com/jiaoan/        </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字体下载：www.1ppt.com/ziti/</a:t>
            </a:r>
            <a:endParaRPr/>
          </a:p>
          <a:p>
            <a:pPr marL="0" marR="0" lvl="0" indent="0" algn="l" rtl="0">
              <a:spcBef>
                <a:spcPts val="0"/>
              </a:spcBef>
              <a:spcAft>
                <a:spcPts val="0"/>
              </a:spcAft>
              <a:buNone/>
            </a:pPr>
            <a:r>
              <a:rPr lang="en-IN" sz="100">
                <a:solidFill>
                  <a:srgbClr val="FFFFFF"/>
                </a:solidFill>
                <a:latin typeface="Calibri"/>
                <a:ea typeface="Calibri"/>
                <a:cs typeface="Calibri"/>
                <a:sym typeface="Calibri"/>
              </a:rPr>
              <a:t> </a:t>
            </a:r>
            <a:endParaRPr sz="100">
              <a:solidFill>
                <a:srgbClr val="FFFFFF"/>
              </a:solidFill>
              <a:latin typeface="Calibri"/>
              <a:ea typeface="Calibri"/>
              <a:cs typeface="Calibri"/>
              <a:sym typeface="Calibri"/>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6" type="titleOnly">
  <p:cSld name="TITLE_ONLY">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type="objTx">
  <p:cSld name="OBJECT_WITH_CAPTION_TEXT">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type="picTx">
  <p:cSld name="PICTURE_WITH_CAPTION_TEXT">
    <p:spTree>
      <p:nvGrpSpPr>
        <p:cNvPr id="1" name="Shape 66"/>
        <p:cNvGrpSpPr/>
        <p:nvPr/>
      </p:nvGrpSpPr>
      <p:grpSpPr>
        <a:xfrm>
          <a:off x="0" y="0"/>
          <a:ext cx="0" cy="0"/>
          <a:chOff x="0" y="0"/>
          <a:chExt cx="0" cy="0"/>
        </a:xfrm>
      </p:grpSpPr>
      <p:sp>
        <p:nvSpPr>
          <p:cNvPr id="67" name="Google Shape;67;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1"/>
          <p:cNvSpPr>
            <a:spLocks noGrp="1"/>
          </p:cNvSpPr>
          <p:nvPr>
            <p:ph type="pic" idx="2"/>
          </p:nvPr>
        </p:nvSpPr>
        <p:spPr>
          <a:xfrm>
            <a:off x="5183188" y="987425"/>
            <a:ext cx="6172200" cy="4873625"/>
          </a:xfrm>
          <a:prstGeom prst="rect">
            <a:avLst/>
          </a:prstGeom>
          <a:noFill/>
          <a:ln>
            <a:noFill/>
          </a:ln>
        </p:spPr>
      </p:sp>
      <p:sp>
        <p:nvSpPr>
          <p:cNvPr id="69" name="Google Shape;69;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icrosoft Yahei"/>
                <a:ea typeface="Microsoft Yahei"/>
                <a:cs typeface="Microsoft Yahei"/>
                <a:sym typeface="Microsoft Yahei"/>
              </a:defRPr>
            </a:lvl1pPr>
            <a:lvl2pPr marL="0" marR="0" lvl="1" indent="0" algn="r" rtl="0">
              <a:spcBef>
                <a:spcPts val="0"/>
              </a:spcBef>
              <a:buNone/>
              <a:defRPr sz="1200" b="0" i="0" u="none" strike="noStrike" cap="none">
                <a:solidFill>
                  <a:srgbClr val="888888"/>
                </a:solidFill>
                <a:latin typeface="Microsoft Yahei"/>
                <a:ea typeface="Microsoft Yahei"/>
                <a:cs typeface="Microsoft Yahei"/>
                <a:sym typeface="Microsoft Yahei"/>
              </a:defRPr>
            </a:lvl2pPr>
            <a:lvl3pPr marL="0" marR="0" lvl="2" indent="0" algn="r" rtl="0">
              <a:spcBef>
                <a:spcPts val="0"/>
              </a:spcBef>
              <a:buNone/>
              <a:defRPr sz="1200" b="0" i="0" u="none" strike="noStrike" cap="none">
                <a:solidFill>
                  <a:srgbClr val="888888"/>
                </a:solidFill>
                <a:latin typeface="Microsoft Yahei"/>
                <a:ea typeface="Microsoft Yahei"/>
                <a:cs typeface="Microsoft Yahei"/>
                <a:sym typeface="Microsoft Yahei"/>
              </a:defRPr>
            </a:lvl3pPr>
            <a:lvl4pPr marL="0" marR="0" lvl="3" indent="0" algn="r" rtl="0">
              <a:spcBef>
                <a:spcPts val="0"/>
              </a:spcBef>
              <a:buNone/>
              <a:defRPr sz="1200" b="0" i="0" u="none" strike="noStrike" cap="none">
                <a:solidFill>
                  <a:srgbClr val="888888"/>
                </a:solidFill>
                <a:latin typeface="Microsoft Yahei"/>
                <a:ea typeface="Microsoft Yahei"/>
                <a:cs typeface="Microsoft Yahei"/>
                <a:sym typeface="Microsoft Yahei"/>
              </a:defRPr>
            </a:lvl4pPr>
            <a:lvl5pPr marL="0" marR="0" lvl="4" indent="0" algn="r" rtl="0">
              <a:spcBef>
                <a:spcPts val="0"/>
              </a:spcBef>
              <a:buNone/>
              <a:defRPr sz="1200" b="0" i="0" u="none" strike="noStrike" cap="none">
                <a:solidFill>
                  <a:srgbClr val="888888"/>
                </a:solidFill>
                <a:latin typeface="Microsoft Yahei"/>
                <a:ea typeface="Microsoft Yahei"/>
                <a:cs typeface="Microsoft Yahei"/>
                <a:sym typeface="Microsoft Yahei"/>
              </a:defRPr>
            </a:lvl5pPr>
            <a:lvl6pPr marL="0" marR="0" lvl="5" indent="0" algn="r" rtl="0">
              <a:spcBef>
                <a:spcPts val="0"/>
              </a:spcBef>
              <a:buNone/>
              <a:defRPr sz="1200" b="0" i="0" u="none" strike="noStrike" cap="none">
                <a:solidFill>
                  <a:srgbClr val="888888"/>
                </a:solidFill>
                <a:latin typeface="Microsoft Yahei"/>
                <a:ea typeface="Microsoft Yahei"/>
                <a:cs typeface="Microsoft Yahei"/>
                <a:sym typeface="Microsoft Yahei"/>
              </a:defRPr>
            </a:lvl6pPr>
            <a:lvl7pPr marL="0" marR="0" lvl="6" indent="0" algn="r" rtl="0">
              <a:spcBef>
                <a:spcPts val="0"/>
              </a:spcBef>
              <a:buNone/>
              <a:defRPr sz="1200" b="0" i="0" u="none" strike="noStrike" cap="none">
                <a:solidFill>
                  <a:srgbClr val="888888"/>
                </a:solidFill>
                <a:latin typeface="Microsoft Yahei"/>
                <a:ea typeface="Microsoft Yahei"/>
                <a:cs typeface="Microsoft Yahei"/>
                <a:sym typeface="Microsoft Yahei"/>
              </a:defRPr>
            </a:lvl7pPr>
            <a:lvl8pPr marL="0" marR="0" lvl="7" indent="0" algn="r" rtl="0">
              <a:spcBef>
                <a:spcPts val="0"/>
              </a:spcBef>
              <a:buNone/>
              <a:defRPr sz="1200" b="0" i="0" u="none" strike="noStrike" cap="none">
                <a:solidFill>
                  <a:srgbClr val="888888"/>
                </a:solidFill>
                <a:latin typeface="Microsoft Yahei"/>
                <a:ea typeface="Microsoft Yahei"/>
                <a:cs typeface="Microsoft Yahei"/>
                <a:sym typeface="Microsoft Yahei"/>
              </a:defRPr>
            </a:lvl8pPr>
            <a:lvl9pPr marL="0" marR="0" lvl="8" indent="0" algn="r" rtl="0">
              <a:spcBef>
                <a:spcPts val="0"/>
              </a:spcBef>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85"/>
        <p:cNvGrpSpPr/>
        <p:nvPr/>
      </p:nvGrpSpPr>
      <p:grpSpPr>
        <a:xfrm>
          <a:off x="0" y="0"/>
          <a:ext cx="0" cy="0"/>
          <a:chOff x="0" y="0"/>
          <a:chExt cx="0" cy="0"/>
        </a:xfrm>
      </p:grpSpPr>
      <p:sp>
        <p:nvSpPr>
          <p:cNvPr id="86" name="Google Shape;86;g2a071a7cab0_0_20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a:endParaRPr/>
          </a:p>
        </p:txBody>
      </p:sp>
      <p:sp>
        <p:nvSpPr>
          <p:cNvPr id="87" name="Google Shape;87;g2a071a7cab0_0_20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marL="914400" lvl="1"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2pPr>
            <a:lvl3pPr marL="1371600" lvl="2"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3pPr>
            <a:lvl4pPr marL="1828800" lvl="3"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4pPr>
            <a:lvl5pPr marL="2286000" lvl="4"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5pPr>
            <a:lvl6pPr marL="2743200" lvl="5"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6pPr>
            <a:lvl7pPr marL="3200400" lvl="6"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7pPr>
            <a:lvl8pPr marL="3657600" lvl="7"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8pPr>
            <a:lvl9pPr marL="4114800" lvl="8" indent="-349250" rtl="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9pPr>
          </a:lstStyle>
          <a:p>
            <a:endParaRPr/>
          </a:p>
        </p:txBody>
      </p:sp>
      <p:sp>
        <p:nvSpPr>
          <p:cNvPr id="88" name="Google Shape;88;g2a071a7cab0_0_2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1"/>
                </a:solidFill>
                <a:latin typeface="Proxima Nova"/>
                <a:ea typeface="Proxima Nova"/>
                <a:cs typeface="Proxima Nova"/>
                <a:sym typeface="Proxima Nova"/>
              </a:defRPr>
            </a:lvl1pPr>
            <a:lvl2pPr lvl="1" algn="r" rtl="0">
              <a:buNone/>
              <a:defRPr sz="1300">
                <a:solidFill>
                  <a:schemeClr val="dk1"/>
                </a:solidFill>
                <a:latin typeface="Proxima Nova"/>
                <a:ea typeface="Proxima Nova"/>
                <a:cs typeface="Proxima Nova"/>
                <a:sym typeface="Proxima Nova"/>
              </a:defRPr>
            </a:lvl2pPr>
            <a:lvl3pPr lvl="2" algn="r" rtl="0">
              <a:buNone/>
              <a:defRPr sz="1300">
                <a:solidFill>
                  <a:schemeClr val="dk1"/>
                </a:solidFill>
                <a:latin typeface="Proxima Nova"/>
                <a:ea typeface="Proxima Nova"/>
                <a:cs typeface="Proxima Nova"/>
                <a:sym typeface="Proxima Nova"/>
              </a:defRPr>
            </a:lvl3pPr>
            <a:lvl4pPr lvl="3" algn="r" rtl="0">
              <a:buNone/>
              <a:defRPr sz="1300">
                <a:solidFill>
                  <a:schemeClr val="dk1"/>
                </a:solidFill>
                <a:latin typeface="Proxima Nova"/>
                <a:ea typeface="Proxima Nova"/>
                <a:cs typeface="Proxima Nova"/>
                <a:sym typeface="Proxima Nova"/>
              </a:defRPr>
            </a:lvl4pPr>
            <a:lvl5pPr lvl="4" algn="r" rtl="0">
              <a:buNone/>
              <a:defRPr sz="1300">
                <a:solidFill>
                  <a:schemeClr val="dk1"/>
                </a:solidFill>
                <a:latin typeface="Proxima Nova"/>
                <a:ea typeface="Proxima Nova"/>
                <a:cs typeface="Proxima Nova"/>
                <a:sym typeface="Proxima Nova"/>
              </a:defRPr>
            </a:lvl5pPr>
            <a:lvl6pPr lvl="5" algn="r" rtl="0">
              <a:buNone/>
              <a:defRPr sz="1300">
                <a:solidFill>
                  <a:schemeClr val="dk1"/>
                </a:solidFill>
                <a:latin typeface="Proxima Nova"/>
                <a:ea typeface="Proxima Nova"/>
                <a:cs typeface="Proxima Nova"/>
                <a:sym typeface="Proxima Nova"/>
              </a:defRPr>
            </a:lvl6pPr>
            <a:lvl7pPr lvl="6" algn="r" rtl="0">
              <a:buNone/>
              <a:defRPr sz="1300">
                <a:solidFill>
                  <a:schemeClr val="dk1"/>
                </a:solidFill>
                <a:latin typeface="Proxima Nova"/>
                <a:ea typeface="Proxima Nova"/>
                <a:cs typeface="Proxima Nova"/>
                <a:sym typeface="Proxima Nova"/>
              </a:defRPr>
            </a:lvl7pPr>
            <a:lvl8pPr lvl="7" algn="r" rtl="0">
              <a:buNone/>
              <a:defRPr sz="1300">
                <a:solidFill>
                  <a:schemeClr val="dk1"/>
                </a:solidFill>
                <a:latin typeface="Proxima Nova"/>
                <a:ea typeface="Proxima Nova"/>
                <a:cs typeface="Proxima Nova"/>
                <a:sym typeface="Proxima Nova"/>
              </a:defRPr>
            </a:lvl8pPr>
            <a:lvl9pPr lvl="8" algn="r" rtl="0">
              <a:buNone/>
              <a:defRPr sz="13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1" name="Google Shape;141;p1"/>
          <p:cNvSpPr txBox="1"/>
          <p:nvPr/>
        </p:nvSpPr>
        <p:spPr>
          <a:xfrm>
            <a:off x="2554225" y="1242600"/>
            <a:ext cx="94542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rgbClr val="113F4E"/>
                </a:solidFill>
                <a:latin typeface="Century Gothic"/>
                <a:ea typeface="Century Gothic"/>
                <a:cs typeface="Century Gothic"/>
                <a:sym typeface="Century Gothic"/>
              </a:rPr>
              <a:t>Atlas RAG-based M</a:t>
            </a:r>
            <a:r>
              <a:rPr lang="en-IN" sz="4000" b="1" i="0" u="none" strike="noStrike" cap="none">
                <a:solidFill>
                  <a:srgbClr val="113F4E"/>
                </a:solidFill>
                <a:latin typeface="Century Gothic"/>
                <a:ea typeface="Century Gothic"/>
                <a:cs typeface="Century Gothic"/>
                <a:sym typeface="Century Gothic"/>
              </a:rPr>
              <a:t>ultiple Choice QA</a:t>
            </a:r>
            <a:endParaRPr/>
          </a:p>
        </p:txBody>
      </p:sp>
      <p:sp>
        <p:nvSpPr>
          <p:cNvPr id="142" name="Google Shape;142;p1"/>
          <p:cNvSpPr/>
          <p:nvPr/>
        </p:nvSpPr>
        <p:spPr>
          <a:xfrm>
            <a:off x="6374733" y="3231235"/>
            <a:ext cx="1509427" cy="39552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800">
                <a:solidFill>
                  <a:srgbClr val="55C0AF"/>
                </a:solidFill>
                <a:latin typeface="Century Gothic"/>
                <a:ea typeface="Century Gothic"/>
                <a:cs typeface="Century Gothic"/>
                <a:sym typeface="Century Gothic"/>
              </a:rPr>
              <a:t>Team 8</a:t>
            </a:r>
            <a:endParaRPr sz="2800" b="1">
              <a:solidFill>
                <a:srgbClr val="113F4E"/>
              </a:solidFill>
              <a:latin typeface="Century Gothic"/>
              <a:ea typeface="Century Gothic"/>
              <a:cs typeface="Century Gothic"/>
              <a:sym typeface="Century Gothic"/>
            </a:endParaRPr>
          </a:p>
        </p:txBody>
      </p:sp>
      <p:sp>
        <p:nvSpPr>
          <p:cNvPr id="143" name="Google Shape;143;p1"/>
          <p:cNvSpPr/>
          <p:nvPr/>
        </p:nvSpPr>
        <p:spPr>
          <a:xfrm>
            <a:off x="5633385" y="3662680"/>
            <a:ext cx="3516028" cy="137124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a:solidFill>
                  <a:srgbClr val="55C0AF"/>
                </a:solidFill>
                <a:latin typeface="Century Gothic"/>
                <a:ea typeface="Century Gothic"/>
                <a:cs typeface="Century Gothic"/>
                <a:sym typeface="Century Gothic"/>
              </a:rPr>
              <a:t>Ankita Arvind Deshmukh</a:t>
            </a:r>
            <a:endParaRPr sz="2000">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2000">
                <a:solidFill>
                  <a:srgbClr val="55C0AF"/>
                </a:solidFill>
                <a:latin typeface="Century Gothic"/>
                <a:ea typeface="Century Gothic"/>
                <a:cs typeface="Century Gothic"/>
                <a:sym typeface="Century Gothic"/>
              </a:rPr>
              <a:t>Meera Tresa Sebastian</a:t>
            </a:r>
            <a:endParaRPr sz="2000">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2000">
                <a:solidFill>
                  <a:srgbClr val="55C0AF"/>
                </a:solidFill>
                <a:latin typeface="Century Gothic"/>
                <a:ea typeface="Century Gothic"/>
                <a:cs typeface="Century Gothic"/>
                <a:sym typeface="Century Gothic"/>
              </a:rPr>
              <a:t>Satyanadh Reddy Alavala</a:t>
            </a:r>
            <a:endParaRPr sz="2000">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endParaRPr sz="2000">
              <a:solidFill>
                <a:srgbClr val="113F4E"/>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750"/>
                                        <p:tgtEl>
                                          <p:spTgt spid="140"/>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fade">
                                      <p:cBhvr>
                                        <p:cTn id="11" dur="500"/>
                                        <p:tgtEl>
                                          <p:spTgt spid="141"/>
                                        </p:tgtEl>
                                      </p:cBhvr>
                                    </p:animEffect>
                                  </p:childTnLst>
                                </p:cTn>
                              </p:par>
                              <p:par>
                                <p:cTn id="12" presetID="10" presetClass="entr" presetSubtype="0" fill="hold" nodeType="withEffect">
                                  <p:stCondLst>
                                    <p:cond delay="0"/>
                                  </p:stCondLst>
                                  <p:childTnLst>
                                    <p:set>
                                      <p:cBhvr>
                                        <p:cTn id="13" dur="1" fill="hold">
                                          <p:stCondLst>
                                            <p:cond delay="0"/>
                                          </p:stCondLst>
                                        </p:cTn>
                                        <p:tgtEl>
                                          <p:spTgt spid="142"/>
                                        </p:tgtEl>
                                        <p:attrNameLst>
                                          <p:attrName>style.visibility</p:attrName>
                                        </p:attrNameLst>
                                      </p:cBhvr>
                                      <p:to>
                                        <p:strVal val="visible"/>
                                      </p:to>
                                    </p:set>
                                    <p:animEffect transition="in" filter="fade">
                                      <p:cBhvr>
                                        <p:cTn id="14" dur="1000"/>
                                        <p:tgtEl>
                                          <p:spTgt spid="142"/>
                                        </p:tgtEl>
                                      </p:cBhvr>
                                    </p:animEffect>
                                  </p:childTnLst>
                                </p:cTn>
                              </p:par>
                              <p:par>
                                <p:cTn id="15" presetID="10"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fade">
                                      <p:cBhvr>
                                        <p:cTn id="1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p:nvPr/>
        </p:nvSpPr>
        <p:spPr>
          <a:xfrm>
            <a:off x="445770" y="618216"/>
            <a:ext cx="453521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Example Answers</a:t>
            </a:r>
            <a:endParaRPr/>
          </a:p>
        </p:txBody>
      </p:sp>
      <p:cxnSp>
        <p:nvCxnSpPr>
          <p:cNvPr id="222" name="Google Shape;222;p10"/>
          <p:cNvCxnSpPr/>
          <p:nvPr/>
        </p:nvCxnSpPr>
        <p:spPr>
          <a:xfrm>
            <a:off x="681565" y="1734273"/>
            <a:ext cx="709987" cy="0"/>
          </a:xfrm>
          <a:prstGeom prst="straightConnector1">
            <a:avLst/>
          </a:prstGeom>
          <a:noFill/>
          <a:ln w="28575" cap="rnd" cmpd="sng">
            <a:solidFill>
              <a:srgbClr val="55C0AF"/>
            </a:solidFill>
            <a:prstDash val="solid"/>
            <a:round/>
            <a:headEnd type="none" w="sm" len="sm"/>
            <a:tailEnd type="none" w="sm" len="sm"/>
          </a:ln>
        </p:spPr>
      </p:cxnSp>
      <p:sp>
        <p:nvSpPr>
          <p:cNvPr id="223" name="Google Shape;223;p10"/>
          <p:cNvSpPr txBox="1"/>
          <p:nvPr/>
        </p:nvSpPr>
        <p:spPr>
          <a:xfrm>
            <a:off x="4464270" y="1508663"/>
            <a:ext cx="7160040" cy="20313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0000"/>
                </a:solidFill>
                <a:latin typeface="Arial"/>
                <a:ea typeface="Arial"/>
                <a:cs typeface="Arial"/>
                <a:sym typeface="Arial"/>
              </a:rPr>
              <a:t>"question": "Which model capture the true relationship more accurately for stock market data.", "options": {"A": "LDA ", "B": "logistic regression ", </a:t>
            </a:r>
            <a:r>
              <a:rPr lang="en-IN" sz="1800">
                <a:solidFill>
                  <a:srgbClr val="000000"/>
                </a:solidFill>
                <a:highlight>
                  <a:srgbClr val="FFFF00"/>
                </a:highlight>
                <a:latin typeface="Arial"/>
                <a:ea typeface="Arial"/>
                <a:cs typeface="Arial"/>
                <a:sym typeface="Arial"/>
              </a:rPr>
              <a:t>"C": "simple regression", </a:t>
            </a:r>
            <a:r>
              <a:rPr lang="en-IN" sz="1800">
                <a:solidFill>
                  <a:srgbClr val="000000"/>
                </a:solidFill>
                <a:latin typeface="Arial"/>
                <a:ea typeface="Arial"/>
                <a:cs typeface="Arial"/>
                <a:sym typeface="Arial"/>
              </a:rPr>
              <a:t>"D": "QDA "}, "answer": "D” "choice_logits": {"A": 2.037598133087158, "B": 2.7861595153808594, </a:t>
            </a:r>
            <a:r>
              <a:rPr lang="en-IN" sz="1800">
                <a:solidFill>
                  <a:srgbClr val="000000"/>
                </a:solidFill>
                <a:highlight>
                  <a:srgbClr val="FFFF00"/>
                </a:highlight>
                <a:latin typeface="Arial"/>
                <a:ea typeface="Arial"/>
                <a:cs typeface="Arial"/>
                <a:sym typeface="Arial"/>
              </a:rPr>
              <a:t>"C": 3.110187292098999</a:t>
            </a:r>
            <a:r>
              <a:rPr lang="en-IN" sz="1800">
                <a:solidFill>
                  <a:srgbClr val="000000"/>
                </a:solidFill>
                <a:latin typeface="Arial"/>
                <a:ea typeface="Arial"/>
                <a:cs typeface="Arial"/>
                <a:sym typeface="Arial"/>
              </a:rPr>
              <a:t>, "D": 2.767043113708496}}]}</a:t>
            </a:r>
            <a:endParaRPr/>
          </a:p>
        </p:txBody>
      </p:sp>
      <p:sp>
        <p:nvSpPr>
          <p:cNvPr id="224" name="Google Shape;224;p10"/>
          <p:cNvSpPr txBox="1"/>
          <p:nvPr/>
        </p:nvSpPr>
        <p:spPr>
          <a:xfrm>
            <a:off x="567689" y="2150163"/>
            <a:ext cx="3420427" cy="313932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0000"/>
                </a:solidFill>
                <a:latin typeface="Arial"/>
                <a:ea typeface="Arial"/>
                <a:cs typeface="Arial"/>
                <a:sym typeface="Arial"/>
              </a:rPr>
              <a:t>{"query": "question: Which model capture the true relationship more accurately for stock market data. options: </a:t>
            </a:r>
            <a:r>
              <a:rPr lang="en-IN" sz="1800">
                <a:solidFill>
                  <a:srgbClr val="000000"/>
                </a:solidFill>
                <a:highlight>
                  <a:srgbClr val="00FF00"/>
                </a:highlight>
                <a:latin typeface="Arial"/>
                <a:ea typeface="Arial"/>
                <a:cs typeface="Arial"/>
                <a:sym typeface="Arial"/>
              </a:rPr>
              <a:t>(A) QDA  </a:t>
            </a:r>
            <a:r>
              <a:rPr lang="en-IN" sz="1800">
                <a:solidFill>
                  <a:srgbClr val="000000"/>
                </a:solidFill>
                <a:latin typeface="Arial"/>
                <a:ea typeface="Arial"/>
                <a:cs typeface="Arial"/>
                <a:sym typeface="Arial"/>
              </a:rPr>
              <a:t>(B) LDA  (C) logistic regression  (D) simple regression answer: &lt;extra_id_0&gt;", </a:t>
            </a:r>
            <a:r>
              <a:rPr lang="en-IN" sz="1800">
                <a:solidFill>
                  <a:srgbClr val="000000"/>
                </a:solidFill>
                <a:highlight>
                  <a:srgbClr val="00FF00"/>
                </a:highlight>
                <a:latin typeface="Arial"/>
                <a:ea typeface="Arial"/>
                <a:cs typeface="Arial"/>
                <a:sym typeface="Arial"/>
              </a:rPr>
              <a:t>"answers": ["A"]</a:t>
            </a:r>
            <a:endParaRPr/>
          </a:p>
        </p:txBody>
      </p:sp>
      <p:sp>
        <p:nvSpPr>
          <p:cNvPr id="225" name="Google Shape;225;p10"/>
          <p:cNvSpPr txBox="1"/>
          <p:nvPr/>
        </p:nvSpPr>
        <p:spPr>
          <a:xfrm>
            <a:off x="4464271" y="4076492"/>
            <a:ext cx="7160040" cy="20313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0000"/>
                </a:solidFill>
                <a:latin typeface="Arial"/>
                <a:ea typeface="Arial"/>
                <a:cs typeface="Arial"/>
                <a:sym typeface="Arial"/>
              </a:rPr>
              <a:t>"question": "Which model capture the true relationship more accurately for stock market data.", "options": {"A": "QDA ", "B": "LDA ", "C": "logistic regression ", </a:t>
            </a:r>
            <a:r>
              <a:rPr lang="en-IN" sz="1800">
                <a:solidFill>
                  <a:srgbClr val="000000"/>
                </a:solidFill>
                <a:highlight>
                  <a:srgbClr val="FFFF00"/>
                </a:highlight>
                <a:latin typeface="Arial"/>
                <a:ea typeface="Arial"/>
                <a:cs typeface="Arial"/>
                <a:sym typeface="Arial"/>
              </a:rPr>
              <a:t>"D": "simple regression"}, </a:t>
            </a:r>
            <a:r>
              <a:rPr lang="en-IN" sz="1800">
                <a:solidFill>
                  <a:srgbClr val="000000"/>
                </a:solidFill>
                <a:latin typeface="Arial"/>
                <a:ea typeface="Arial"/>
                <a:cs typeface="Arial"/>
                <a:sym typeface="Arial"/>
              </a:rPr>
              <a:t>"answer": "A", "choice_probs": {"A": 0.2551685571670532, "B": 0.23074574768543243, "C": 0.2511557340621948, </a:t>
            </a:r>
            <a:r>
              <a:rPr lang="en-IN" sz="1800">
                <a:solidFill>
                  <a:srgbClr val="000000"/>
                </a:solidFill>
                <a:highlight>
                  <a:srgbClr val="FFFF00"/>
                </a:highlight>
                <a:latin typeface="Arial"/>
                <a:ea typeface="Arial"/>
                <a:cs typeface="Arial"/>
                <a:sym typeface="Arial"/>
              </a:rPr>
              <a:t>"D": 0.2629299759864807</a:t>
            </a:r>
            <a:r>
              <a:rPr lang="en-IN" sz="1800">
                <a:solidFill>
                  <a:srgbClr val="000000"/>
                </a:solidFill>
                <a:latin typeface="Arial"/>
                <a:ea typeface="Arial"/>
                <a:cs typeface="Arial"/>
                <a:sym typeface="Arial"/>
              </a:rPr>
              <a:t>}</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2"/>
                                        </p:tgtEl>
                                        <p:attrNameLst>
                                          <p:attrName>style.visibility</p:attrName>
                                        </p:attrNameLst>
                                      </p:cBhvr>
                                      <p:to>
                                        <p:strVal val="visible"/>
                                      </p:to>
                                    </p:set>
                                    <p:animEffect transition="in" filter="fade">
                                      <p:cBhvr>
                                        <p:cTn id="11"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a071a7cab0_0_259"/>
          <p:cNvSpPr txBox="1"/>
          <p:nvPr/>
        </p:nvSpPr>
        <p:spPr>
          <a:xfrm>
            <a:off x="580900" y="610375"/>
            <a:ext cx="74187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Comparison with Atlas Paper</a:t>
            </a:r>
            <a:endParaRPr/>
          </a:p>
        </p:txBody>
      </p:sp>
      <p:cxnSp>
        <p:nvCxnSpPr>
          <p:cNvPr id="232" name="Google Shape;232;g2a071a7cab0_0_259"/>
          <p:cNvCxnSpPr/>
          <p:nvPr/>
        </p:nvCxnSpPr>
        <p:spPr>
          <a:xfrm>
            <a:off x="681565" y="1734273"/>
            <a:ext cx="710100" cy="0"/>
          </a:xfrm>
          <a:prstGeom prst="straightConnector1">
            <a:avLst/>
          </a:prstGeom>
          <a:noFill/>
          <a:ln w="28575" cap="rnd" cmpd="sng">
            <a:solidFill>
              <a:srgbClr val="55C0AF"/>
            </a:solidFill>
            <a:prstDash val="solid"/>
            <a:round/>
            <a:headEnd type="none" w="sm" len="sm"/>
            <a:tailEnd type="none" w="sm" len="sm"/>
          </a:ln>
        </p:spPr>
      </p:cxnSp>
      <p:pic>
        <p:nvPicPr>
          <p:cNvPr id="233" name="Google Shape;233;g2a071a7cab0_0_259"/>
          <p:cNvPicPr preferRelativeResize="0"/>
          <p:nvPr/>
        </p:nvPicPr>
        <p:blipFill>
          <a:blip r:embed="rId3">
            <a:alphaModFix/>
          </a:blip>
          <a:stretch>
            <a:fillRect/>
          </a:stretch>
        </p:blipFill>
        <p:spPr>
          <a:xfrm>
            <a:off x="681575" y="1459525"/>
            <a:ext cx="9806626" cy="2661100"/>
          </a:xfrm>
          <a:prstGeom prst="rect">
            <a:avLst/>
          </a:prstGeom>
          <a:noFill/>
          <a:ln>
            <a:noFill/>
          </a:ln>
        </p:spPr>
      </p:pic>
      <p:sp>
        <p:nvSpPr>
          <p:cNvPr id="234" name="Google Shape;234;g2a071a7cab0_0_259"/>
          <p:cNvSpPr/>
          <p:nvPr/>
        </p:nvSpPr>
        <p:spPr>
          <a:xfrm>
            <a:off x="7887000" y="3105475"/>
            <a:ext cx="619200" cy="258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icrosoft Yahei"/>
              <a:ea typeface="Microsoft Yahei"/>
              <a:cs typeface="Microsoft Yahei"/>
              <a:sym typeface="Microsoft Yahei"/>
            </a:endParaRPr>
          </a:p>
        </p:txBody>
      </p:sp>
      <p:sp>
        <p:nvSpPr>
          <p:cNvPr id="235" name="Google Shape;235;g2a071a7cab0_0_259"/>
          <p:cNvSpPr txBox="1"/>
          <p:nvPr/>
        </p:nvSpPr>
        <p:spPr>
          <a:xfrm>
            <a:off x="884950" y="4261775"/>
            <a:ext cx="3240900" cy="203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err="1">
                <a:solidFill>
                  <a:schemeClr val="dk1"/>
                </a:solidFill>
                <a:latin typeface="Century Gothic"/>
                <a:ea typeface="Century Gothic"/>
                <a:cs typeface="Century Gothic"/>
                <a:sym typeface="Century Gothic"/>
              </a:rPr>
              <a:t>lr</a:t>
            </a:r>
            <a:r>
              <a:rPr lang="en-IN" sz="1800" dirty="0">
                <a:solidFill>
                  <a:schemeClr val="dk1"/>
                </a:solidFill>
                <a:latin typeface="Century Gothic"/>
                <a:ea typeface="Century Gothic"/>
                <a:cs typeface="Century Gothic"/>
                <a:sym typeface="Century Gothic"/>
              </a:rPr>
              <a:t> = </a:t>
            </a:r>
            <a:r>
              <a:rPr lang="en-IN" sz="1800" b="1" dirty="0">
                <a:solidFill>
                  <a:srgbClr val="55C0AF"/>
                </a:solidFill>
                <a:latin typeface="Century Gothic"/>
                <a:ea typeface="Century Gothic"/>
                <a:cs typeface="Century Gothic"/>
                <a:sym typeface="Century Gothic"/>
              </a:rPr>
              <a:t>4e-5</a:t>
            </a:r>
            <a:endParaRPr sz="1800" b="1" dirty="0">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Dropout =</a:t>
            </a:r>
            <a:r>
              <a:rPr lang="en-IN" sz="1800" b="1" dirty="0">
                <a:solidFill>
                  <a:srgbClr val="55C0AF"/>
                </a:solidFill>
                <a:latin typeface="Century Gothic"/>
                <a:ea typeface="Century Gothic"/>
                <a:cs typeface="Century Gothic"/>
                <a:sym typeface="Century Gothic"/>
              </a:rPr>
              <a:t> 0.1</a:t>
            </a:r>
            <a:endParaRPr dirty="0"/>
          </a:p>
          <a:p>
            <a:pPr marL="0" marR="0" lvl="0" indent="0" algn="l" rtl="0">
              <a:spcBef>
                <a:spcPts val="0"/>
              </a:spcBef>
              <a:spcAft>
                <a:spcPts val="0"/>
              </a:spcAft>
              <a:buNone/>
            </a:pPr>
            <a:r>
              <a:rPr lang="en-IN" sz="1800" dirty="0" err="1">
                <a:solidFill>
                  <a:schemeClr val="dk1"/>
                </a:solidFill>
                <a:latin typeface="Century Gothic"/>
                <a:ea typeface="Century Gothic"/>
                <a:cs typeface="Century Gothic"/>
                <a:sym typeface="Century Gothic"/>
              </a:rPr>
              <a:t>Weight_decay</a:t>
            </a:r>
            <a:r>
              <a:rPr lang="en-IN" sz="1800" dirty="0">
                <a:solidFill>
                  <a:schemeClr val="dk1"/>
                </a:solidFill>
                <a:latin typeface="Century Gothic"/>
                <a:ea typeface="Century Gothic"/>
                <a:cs typeface="Century Gothic"/>
                <a:sym typeface="Century Gothic"/>
              </a:rPr>
              <a:t> = </a:t>
            </a:r>
            <a:r>
              <a:rPr lang="en-IN" sz="1800" b="1" dirty="0">
                <a:solidFill>
                  <a:srgbClr val="55C0AF"/>
                </a:solidFill>
                <a:latin typeface="Century Gothic"/>
                <a:ea typeface="Century Gothic"/>
                <a:cs typeface="Century Gothic"/>
                <a:sym typeface="Century Gothic"/>
              </a:rPr>
              <a:t>0.05</a:t>
            </a:r>
            <a:endParaRPr dirty="0"/>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Model = </a:t>
            </a:r>
            <a:r>
              <a:rPr lang="en-IN" sz="1800" b="1" dirty="0">
                <a:solidFill>
                  <a:srgbClr val="55C0AF"/>
                </a:solidFill>
                <a:latin typeface="Century Gothic"/>
                <a:ea typeface="Century Gothic"/>
                <a:cs typeface="Century Gothic"/>
                <a:sym typeface="Century Gothic"/>
              </a:rPr>
              <a:t>large</a:t>
            </a:r>
            <a:endParaRPr dirty="0"/>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Total Steps = </a:t>
            </a:r>
            <a:r>
              <a:rPr lang="en-IN" sz="1800" b="1" dirty="0">
                <a:solidFill>
                  <a:srgbClr val="55C0AF"/>
                </a:solidFill>
                <a:latin typeface="Century Gothic"/>
                <a:ea typeface="Century Gothic"/>
                <a:cs typeface="Century Gothic"/>
                <a:sym typeface="Century Gothic"/>
              </a:rPr>
              <a:t>1000</a:t>
            </a:r>
            <a:endParaRPr sz="1800" b="1" dirty="0">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Training Examples = </a:t>
            </a:r>
            <a:r>
              <a:rPr lang="en-IN" sz="1800" b="1" dirty="0">
                <a:solidFill>
                  <a:srgbClr val="55C0AF"/>
                </a:solidFill>
                <a:latin typeface="Century Gothic"/>
                <a:ea typeface="Century Gothic"/>
                <a:cs typeface="Century Gothic"/>
                <a:sym typeface="Century Gothic"/>
              </a:rPr>
              <a:t>150</a:t>
            </a:r>
            <a:endParaRPr sz="1800" b="1" dirty="0">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1800" b="1" dirty="0">
                <a:solidFill>
                  <a:srgbClr val="55C0AF"/>
                </a:solidFill>
                <a:latin typeface="Century Gothic"/>
                <a:ea typeface="Century Gothic"/>
                <a:cs typeface="Century Gothic"/>
                <a:sym typeface="Century Gothic"/>
              </a:rPr>
              <a:t>Accuracy = ~92%</a:t>
            </a:r>
            <a:endParaRPr sz="1800" b="1" dirty="0">
              <a:solidFill>
                <a:srgbClr val="55C0AF"/>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500"/>
                                        <p:tgtEl>
                                          <p:spTgt spid="2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2"/>
                                        </p:tgtEl>
                                        <p:attrNameLst>
                                          <p:attrName>style.visibility</p:attrName>
                                        </p:attrNameLst>
                                      </p:cBhvr>
                                      <p:to>
                                        <p:strVal val="visible"/>
                                      </p:to>
                                    </p:set>
                                    <p:animEffect transition="in" filter="fade">
                                      <p:cBhvr>
                                        <p:cTn id="11" dur="500"/>
                                        <p:tgtEl>
                                          <p:spTgt spid="23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33"/>
                                        </p:tgtEl>
                                        <p:attrNameLst>
                                          <p:attrName>style.visibility</p:attrName>
                                        </p:attrNameLst>
                                      </p:cBhvr>
                                      <p:to>
                                        <p:strVal val="visible"/>
                                      </p:to>
                                    </p:set>
                                    <p:anim calcmode="lin" valueType="num">
                                      <p:cBhvr additive="base">
                                        <p:cTn id="16" dur="500" fill="hold"/>
                                        <p:tgtEl>
                                          <p:spTgt spid="233"/>
                                        </p:tgtEl>
                                        <p:attrNameLst>
                                          <p:attrName>ppt_x</p:attrName>
                                        </p:attrNameLst>
                                      </p:cBhvr>
                                      <p:tavLst>
                                        <p:tav tm="0">
                                          <p:val>
                                            <p:strVal val="#ppt_x"/>
                                          </p:val>
                                        </p:tav>
                                        <p:tav tm="100000">
                                          <p:val>
                                            <p:strVal val="#ppt_x"/>
                                          </p:val>
                                        </p:tav>
                                      </p:tavLst>
                                    </p:anim>
                                    <p:anim calcmode="lin" valueType="num">
                                      <p:cBhvr additive="base">
                                        <p:cTn id="17" dur="500" fill="hold"/>
                                        <p:tgtEl>
                                          <p:spTgt spid="23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34"/>
                                        </p:tgtEl>
                                        <p:attrNameLst>
                                          <p:attrName>style.visibility</p:attrName>
                                        </p:attrNameLst>
                                      </p:cBhvr>
                                      <p:to>
                                        <p:strVal val="visible"/>
                                      </p:to>
                                    </p:set>
                                    <p:anim calcmode="lin" valueType="num">
                                      <p:cBhvr additive="base">
                                        <p:cTn id="20" dur="500" fill="hold"/>
                                        <p:tgtEl>
                                          <p:spTgt spid="234"/>
                                        </p:tgtEl>
                                        <p:attrNameLst>
                                          <p:attrName>ppt_x</p:attrName>
                                        </p:attrNameLst>
                                      </p:cBhvr>
                                      <p:tavLst>
                                        <p:tav tm="0">
                                          <p:val>
                                            <p:strVal val="#ppt_x"/>
                                          </p:val>
                                        </p:tav>
                                        <p:tav tm="100000">
                                          <p:val>
                                            <p:strVal val="#ppt_x"/>
                                          </p:val>
                                        </p:tav>
                                      </p:tavLst>
                                    </p:anim>
                                    <p:anim calcmode="lin" valueType="num">
                                      <p:cBhvr additive="base">
                                        <p:cTn id="21" dur="500" fill="hold"/>
                                        <p:tgtEl>
                                          <p:spTgt spid="23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35"/>
                                        </p:tgtEl>
                                        <p:attrNameLst>
                                          <p:attrName>style.visibility</p:attrName>
                                        </p:attrNameLst>
                                      </p:cBhvr>
                                      <p:to>
                                        <p:strVal val="visible"/>
                                      </p:to>
                                    </p:set>
                                    <p:anim calcmode="lin" valueType="num">
                                      <p:cBhvr additive="base">
                                        <p:cTn id="26" dur="500" fill="hold"/>
                                        <p:tgtEl>
                                          <p:spTgt spid="235"/>
                                        </p:tgtEl>
                                        <p:attrNameLst>
                                          <p:attrName>ppt_x</p:attrName>
                                        </p:attrNameLst>
                                      </p:cBhvr>
                                      <p:tavLst>
                                        <p:tav tm="0">
                                          <p:val>
                                            <p:strVal val="#ppt_x"/>
                                          </p:val>
                                        </p:tav>
                                        <p:tav tm="100000">
                                          <p:val>
                                            <p:strVal val="#ppt_x"/>
                                          </p:val>
                                        </p:tav>
                                      </p:tavLst>
                                    </p:anim>
                                    <p:anim calcmode="lin" valueType="num">
                                      <p:cBhvr additive="base">
                                        <p:cTn id="27"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p:bldP spid="2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a071a7cab0_0_13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Experiment Settings</a:t>
            </a:r>
            <a:endParaRPr/>
          </a:p>
        </p:txBody>
      </p:sp>
      <p:sp>
        <p:nvSpPr>
          <p:cNvPr id="241" name="Google Shape;241;g2a071a7cab0_0_136"/>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Models Chosen:  Pretrained Atlas </a:t>
            </a:r>
            <a:r>
              <a:rPr lang="en-IN" b="1"/>
              <a:t>large</a:t>
            </a:r>
            <a:r>
              <a:rPr lang="en-IN"/>
              <a:t> and </a:t>
            </a:r>
            <a:r>
              <a:rPr lang="en-IN" b="1"/>
              <a:t>base</a:t>
            </a:r>
            <a:r>
              <a:rPr lang="en-IN"/>
              <a:t> model</a:t>
            </a:r>
            <a:endParaRPr/>
          </a:p>
          <a:p>
            <a:pPr marL="609600" lvl="0" indent="-457200" algn="l" rtl="0">
              <a:spcBef>
                <a:spcPts val="1600"/>
              </a:spcBef>
              <a:spcAft>
                <a:spcPts val="0"/>
              </a:spcAft>
              <a:buSzPts val="2400"/>
              <a:buChar char="●"/>
            </a:pPr>
            <a:r>
              <a:rPr lang="en-IN"/>
              <a:t>Fine Tuning: [5, 10, 20, 30, 50, 100] examples from the MCQ dataset generated by our team</a:t>
            </a:r>
            <a:endParaRPr/>
          </a:p>
          <a:p>
            <a:pPr marL="609600" lvl="0" indent="-457200" algn="l" rtl="0">
              <a:spcBef>
                <a:spcPts val="0"/>
              </a:spcBef>
              <a:spcAft>
                <a:spcPts val="0"/>
              </a:spcAft>
              <a:buSzPts val="2400"/>
              <a:buChar char="●"/>
            </a:pPr>
            <a:r>
              <a:rPr lang="en-IN"/>
              <a:t>Validation: Random 20 MCQ examples contributed by other teams</a:t>
            </a:r>
            <a:endParaRPr/>
          </a:p>
          <a:p>
            <a:pPr marL="609600" lvl="0" indent="-457200" algn="l" rtl="0">
              <a:spcBef>
                <a:spcPts val="0"/>
              </a:spcBef>
              <a:spcAft>
                <a:spcPts val="0"/>
              </a:spcAft>
              <a:buSzPts val="2400"/>
              <a:buChar char="●"/>
            </a:pPr>
            <a:r>
              <a:rPr lang="en-IN"/>
              <a:t>Evaluation: Random 248 MCQ examples contributed by other teams</a:t>
            </a:r>
            <a:endParaRPr/>
          </a:p>
          <a:p>
            <a:pPr marL="609600" lvl="0" indent="-457200" algn="l" rtl="0">
              <a:spcBef>
                <a:spcPts val="0"/>
              </a:spcBef>
              <a:spcAft>
                <a:spcPts val="0"/>
              </a:spcAft>
              <a:buSzPts val="2400"/>
              <a:buChar char="●"/>
            </a:pPr>
            <a:r>
              <a:rPr lang="en-IN"/>
              <a:t>Passages: unified_passages.jsonl dataset provided - 1054 passages</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a071a7cab0_0_14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Experiments performed</a:t>
            </a:r>
            <a:endParaRPr/>
          </a:p>
        </p:txBody>
      </p:sp>
      <p:sp>
        <p:nvSpPr>
          <p:cNvPr id="247" name="Google Shape;247;g2a071a7cab0_0_14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p>
            <a:pPr marL="609600" lvl="0" indent="-457200" algn="l" rtl="0">
              <a:spcBef>
                <a:spcPts val="0"/>
              </a:spcBef>
              <a:spcAft>
                <a:spcPts val="0"/>
              </a:spcAft>
              <a:buSzPts val="2400"/>
              <a:buChar char="●"/>
            </a:pPr>
            <a:r>
              <a:rPr lang="en-IN"/>
              <a:t>Fine-tuning experiments for the large model and 50/100 examples </a:t>
            </a:r>
            <a:endParaRPr/>
          </a:p>
          <a:p>
            <a:pPr marL="1219200" lvl="1" indent="-381000" algn="l" rtl="0">
              <a:lnSpc>
                <a:spcPct val="100000"/>
              </a:lnSpc>
              <a:spcBef>
                <a:spcPts val="0"/>
              </a:spcBef>
              <a:spcAft>
                <a:spcPts val="0"/>
              </a:spcAft>
              <a:buSzPts val="1200"/>
              <a:buChar char="○"/>
            </a:pPr>
            <a:r>
              <a:rPr lang="en-IN" sz="1200"/>
              <a:t>fp32 over bf16	(FP32 is preferred when high precision is crucial, while BF16 may be suitable for applications where a balance between precision and computational efficiency)</a:t>
            </a:r>
            <a:endParaRPr sz="1200"/>
          </a:p>
          <a:p>
            <a:pPr marL="1219200" lvl="1" indent="-381000" algn="l" rtl="0">
              <a:lnSpc>
                <a:spcPct val="100000"/>
              </a:lnSpc>
              <a:spcBef>
                <a:spcPts val="0"/>
              </a:spcBef>
              <a:spcAft>
                <a:spcPts val="0"/>
              </a:spcAft>
              <a:buSzPts val="1200"/>
              <a:buChar char="○"/>
            </a:pPr>
            <a:r>
              <a:rPr lang="en-IN" sz="1200"/>
              <a:t>Multiple_choice_eval_permutations - all,cyclic</a:t>
            </a:r>
            <a:endParaRPr sz="1200"/>
          </a:p>
          <a:p>
            <a:pPr marL="1219200" lvl="1" indent="-381000" algn="l" rtl="0">
              <a:lnSpc>
                <a:spcPct val="100000"/>
              </a:lnSpc>
              <a:spcBef>
                <a:spcPts val="0"/>
              </a:spcBef>
              <a:spcAft>
                <a:spcPts val="0"/>
              </a:spcAft>
              <a:buSzPts val="1200"/>
              <a:buChar char="○"/>
            </a:pPr>
            <a:r>
              <a:rPr lang="en-IN" sz="1200"/>
              <a:t>Multiple_choice_train_permutations - all, cyclic</a:t>
            </a:r>
            <a:endParaRPr sz="1200"/>
          </a:p>
          <a:p>
            <a:pPr marL="1219200" lvl="1" indent="-381000" algn="l" rtl="0">
              <a:lnSpc>
                <a:spcPct val="100000"/>
              </a:lnSpc>
              <a:spcBef>
                <a:spcPts val="0"/>
              </a:spcBef>
              <a:spcAft>
                <a:spcPts val="0"/>
              </a:spcAft>
              <a:buSzPts val="1200"/>
              <a:buChar char="○"/>
            </a:pPr>
            <a:r>
              <a:rPr lang="en-IN" sz="1200"/>
              <a:t>retrieve_with_rerank - pass this to enable reranking with fresh passage encoder for retriever along with index refresh</a:t>
            </a:r>
            <a:endParaRPr sz="1200"/>
          </a:p>
          <a:p>
            <a:pPr marL="1219200" lvl="1" indent="-381000" algn="l" rtl="0">
              <a:lnSpc>
                <a:spcPct val="100000"/>
              </a:lnSpc>
              <a:spcBef>
                <a:spcPts val="0"/>
              </a:spcBef>
              <a:spcAft>
                <a:spcPts val="0"/>
              </a:spcAft>
              <a:buSzPts val="1200"/>
              <a:buChar char="○"/>
            </a:pPr>
            <a:r>
              <a:rPr lang="en-IN" sz="1200"/>
              <a:t>retriever_n_context -  finetune the retriever with the top 40 passages</a:t>
            </a:r>
            <a:endParaRPr sz="1200"/>
          </a:p>
          <a:p>
            <a:pPr marL="1219200" lvl="1" indent="-381000" algn="l" rtl="0">
              <a:lnSpc>
                <a:spcPct val="100000"/>
              </a:lnSpc>
              <a:spcBef>
                <a:spcPts val="0"/>
              </a:spcBef>
              <a:spcAft>
                <a:spcPts val="0"/>
              </a:spcAft>
              <a:buSzPts val="1200"/>
              <a:buChar char="○"/>
            </a:pPr>
            <a:r>
              <a:rPr lang="en-IN" sz="1200"/>
              <a:t>n_context - pass the top 40 passages from the retriever to the language model</a:t>
            </a:r>
            <a:endParaRPr sz="1200"/>
          </a:p>
          <a:p>
            <a:pPr marL="1219200" lvl="1" indent="-381000" algn="l" rtl="0">
              <a:lnSpc>
                <a:spcPct val="100000"/>
              </a:lnSpc>
              <a:spcBef>
                <a:spcPts val="0"/>
              </a:spcBef>
              <a:spcAft>
                <a:spcPts val="0"/>
              </a:spcAft>
              <a:buSzPts val="1200"/>
              <a:buChar char="○"/>
            </a:pPr>
            <a:r>
              <a:rPr lang="en-IN" sz="1200"/>
              <a:t>total_steps - train for this many steps - 1000</a:t>
            </a:r>
            <a:endParaRPr sz="1200"/>
          </a:p>
          <a:p>
            <a:pPr marL="1219200" lvl="1" indent="-381000" algn="l" rtl="0">
              <a:lnSpc>
                <a:spcPct val="100000"/>
              </a:lnSpc>
              <a:spcBef>
                <a:spcPts val="0"/>
              </a:spcBef>
              <a:spcAft>
                <a:spcPts val="0"/>
              </a:spcAft>
              <a:buSzPts val="1200"/>
              <a:buChar char="○"/>
            </a:pPr>
            <a:r>
              <a:rPr lang="en-IN" sz="1200"/>
              <a:t>dropout 0.1 --weight_decay 0.01 --lr 4e-5	</a:t>
            </a:r>
            <a:endParaRPr sz="1200"/>
          </a:p>
          <a:p>
            <a:pPr marL="609600" lvl="0" indent="-457200" algn="l" rtl="0">
              <a:spcBef>
                <a:spcPts val="0"/>
              </a:spcBef>
              <a:spcAft>
                <a:spcPts val="0"/>
              </a:spcAft>
              <a:buSzPts val="2400"/>
              <a:buChar char="●"/>
            </a:pPr>
            <a:r>
              <a:rPr lang="en-IN"/>
              <a:t>Evaluated on [0,5,10,20,30,50 and 100] training examples</a:t>
            </a:r>
            <a:endParaRPr/>
          </a:p>
          <a:p>
            <a:pPr marL="609600" lvl="0" indent="-457200" algn="l" rtl="0">
              <a:spcBef>
                <a:spcPts val="0"/>
              </a:spcBef>
              <a:spcAft>
                <a:spcPts val="0"/>
              </a:spcAft>
              <a:buSzPts val="2400"/>
              <a:buChar char="●"/>
            </a:pPr>
            <a:r>
              <a:rPr lang="en-IN"/>
              <a:t>Base v/s Large comparison for no-finetune, 10 and 100 training examples</a:t>
            </a:r>
            <a:endParaRPr/>
          </a:p>
          <a:p>
            <a:pPr marL="609600" lvl="0" indent="-457200" algn="l" rtl="0">
              <a:spcBef>
                <a:spcPts val="0"/>
              </a:spcBef>
              <a:spcAft>
                <a:spcPts val="0"/>
              </a:spcAft>
              <a:buSzPts val="2400"/>
              <a:buChar char="●"/>
            </a:pPr>
            <a:r>
              <a:rPr lang="en-IN"/>
              <a:t>Number of training steps/epochs [128,256,512,1024,2048] </a:t>
            </a:r>
            <a:endParaRPr/>
          </a:p>
          <a:p>
            <a:pPr marL="609600" lvl="0" indent="-457200" algn="l" rtl="0">
              <a:spcBef>
                <a:spcPts val="0"/>
              </a:spcBef>
              <a:spcAft>
                <a:spcPts val="0"/>
              </a:spcAft>
              <a:buSzPts val="2400"/>
              <a:buChar char="●"/>
            </a:pPr>
            <a:r>
              <a:rPr lang="en-IN"/>
              <a:t>Learning rate - [1e5 to 4e5]</a:t>
            </a:r>
            <a:endParaRPr/>
          </a:p>
          <a:p>
            <a:pPr marL="609600" lvl="0" indent="-457200" algn="l" rtl="0">
              <a:spcBef>
                <a:spcPts val="0"/>
              </a:spcBef>
              <a:spcAft>
                <a:spcPts val="0"/>
              </a:spcAft>
              <a:buSzPts val="2400"/>
              <a:buChar char="●"/>
            </a:pPr>
            <a:r>
              <a:rPr lang="en-IN"/>
              <a:t>Gold Score Mode - [emdr,pdist,loop]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a071a7cab0_0_146"/>
          <p:cNvSpPr txBox="1">
            <a:spLocks noGrp="1"/>
          </p:cNvSpPr>
          <p:nvPr>
            <p:ph type="title"/>
          </p:nvPr>
        </p:nvSpPr>
        <p:spPr>
          <a:xfrm>
            <a:off x="276992" y="0"/>
            <a:ext cx="11422800" cy="1152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Number of training examples</a:t>
            </a:r>
            <a:endParaRPr/>
          </a:p>
        </p:txBody>
      </p:sp>
      <p:sp>
        <p:nvSpPr>
          <p:cNvPr id="253" name="Google Shape;253;g2a071a7cab0_0_146"/>
          <p:cNvSpPr txBox="1">
            <a:spLocks noGrp="1"/>
          </p:cNvSpPr>
          <p:nvPr>
            <p:ph type="body" idx="1"/>
          </p:nvPr>
        </p:nvSpPr>
        <p:spPr>
          <a:xfrm>
            <a:off x="787475" y="2072575"/>
            <a:ext cx="3347100" cy="12963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000000"/>
              </a:buClr>
              <a:buFont typeface="Arial"/>
              <a:buNone/>
            </a:pPr>
            <a:r>
              <a:rPr lang="en-IN" sz="1400">
                <a:solidFill>
                  <a:schemeClr val="dk1"/>
                </a:solidFill>
                <a:latin typeface="Century Gothic"/>
                <a:ea typeface="Century Gothic"/>
                <a:cs typeface="Century Gothic"/>
                <a:sym typeface="Century Gothic"/>
              </a:rPr>
              <a:t>Model = </a:t>
            </a:r>
            <a:r>
              <a:rPr lang="en-IN" sz="1400" b="1">
                <a:solidFill>
                  <a:schemeClr val="dk1"/>
                </a:solidFill>
                <a:latin typeface="Century Gothic"/>
                <a:ea typeface="Century Gothic"/>
                <a:cs typeface="Century Gothic"/>
                <a:sym typeface="Century Gothic"/>
              </a:rPr>
              <a:t>large</a:t>
            </a:r>
            <a:endParaRPr sz="140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en-IN" sz="1400">
                <a:solidFill>
                  <a:schemeClr val="dk1"/>
                </a:solidFill>
                <a:latin typeface="Century Gothic"/>
                <a:ea typeface="Century Gothic"/>
                <a:cs typeface="Century Gothic"/>
                <a:sym typeface="Century Gothic"/>
              </a:rPr>
              <a:t>Total Steps = </a:t>
            </a:r>
            <a:r>
              <a:rPr lang="en-IN" sz="1400" b="1">
                <a:solidFill>
                  <a:schemeClr val="dk1"/>
                </a:solidFill>
                <a:latin typeface="Century Gothic"/>
                <a:ea typeface="Century Gothic"/>
                <a:cs typeface="Century Gothic"/>
                <a:sym typeface="Century Gothic"/>
              </a:rPr>
              <a:t>1000</a:t>
            </a:r>
            <a:endParaRPr sz="1400" b="1">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IN" sz="1400">
                <a:solidFill>
                  <a:schemeClr val="dk1"/>
                </a:solidFill>
                <a:latin typeface="Century Gothic"/>
                <a:ea typeface="Century Gothic"/>
                <a:cs typeface="Century Gothic"/>
                <a:sym typeface="Century Gothic"/>
              </a:rPr>
              <a:t>Number of training examples: </a:t>
            </a:r>
            <a:r>
              <a:rPr lang="en-IN" sz="1400" b="1">
                <a:solidFill>
                  <a:schemeClr val="dk1"/>
                </a:solidFill>
                <a:latin typeface="Century Gothic"/>
                <a:ea typeface="Century Gothic"/>
                <a:cs typeface="Century Gothic"/>
                <a:sym typeface="Century Gothic"/>
              </a:rPr>
              <a:t>[0,5,10,20,30,50, 100]</a:t>
            </a:r>
            <a:endParaRPr sz="1400" b="1">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1800" b="1">
              <a:solidFill>
                <a:srgbClr val="55C0AF"/>
              </a:solidFill>
              <a:latin typeface="Century Gothic"/>
              <a:ea typeface="Century Gothic"/>
              <a:cs typeface="Century Gothic"/>
              <a:sym typeface="Century Gothic"/>
            </a:endParaRPr>
          </a:p>
          <a:p>
            <a:pPr marL="0" lvl="0" indent="0" algn="l" rtl="0">
              <a:lnSpc>
                <a:spcPct val="100000"/>
              </a:lnSpc>
              <a:spcBef>
                <a:spcPts val="0"/>
              </a:spcBef>
              <a:spcAft>
                <a:spcPts val="0"/>
              </a:spcAft>
              <a:buClr>
                <a:srgbClr val="000000"/>
              </a:buClr>
              <a:buFont typeface="Arial"/>
              <a:buNone/>
            </a:pPr>
            <a:endParaRPr sz="1800" b="1">
              <a:solidFill>
                <a:srgbClr val="55C0AF"/>
              </a:solidFill>
              <a:latin typeface="Century Gothic"/>
              <a:ea typeface="Century Gothic"/>
              <a:cs typeface="Century Gothic"/>
              <a:sym typeface="Century Gothic"/>
            </a:endParaRPr>
          </a:p>
        </p:txBody>
      </p:sp>
      <p:pic>
        <p:nvPicPr>
          <p:cNvPr id="254" name="Google Shape;254;g2a071a7cab0_0_146" title="Chart"/>
          <p:cNvPicPr preferRelativeResize="0"/>
          <p:nvPr/>
        </p:nvPicPr>
        <p:blipFill>
          <a:blip r:embed="rId3">
            <a:alphaModFix/>
          </a:blip>
          <a:stretch>
            <a:fillRect/>
          </a:stretch>
        </p:blipFill>
        <p:spPr>
          <a:xfrm>
            <a:off x="3631350" y="654350"/>
            <a:ext cx="6858026" cy="4242149"/>
          </a:xfrm>
          <a:prstGeom prst="rect">
            <a:avLst/>
          </a:prstGeom>
          <a:noFill/>
          <a:ln>
            <a:noFill/>
          </a:ln>
        </p:spPr>
      </p:pic>
      <p:pic>
        <p:nvPicPr>
          <p:cNvPr id="255" name="Google Shape;255;g2a071a7cab0_0_146"/>
          <p:cNvPicPr preferRelativeResize="0"/>
          <p:nvPr/>
        </p:nvPicPr>
        <p:blipFill>
          <a:blip r:embed="rId4">
            <a:alphaModFix/>
          </a:blip>
          <a:stretch>
            <a:fillRect/>
          </a:stretch>
        </p:blipFill>
        <p:spPr>
          <a:xfrm>
            <a:off x="1356300" y="4789400"/>
            <a:ext cx="7549774" cy="176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a071a7cab0_0_19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Number of training examples and Atlas Paper</a:t>
            </a:r>
            <a:endParaRPr/>
          </a:p>
        </p:txBody>
      </p:sp>
      <p:sp>
        <p:nvSpPr>
          <p:cNvPr id="261" name="Google Shape;261;g2a071a7cab0_0_196"/>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fontScale="40000" lnSpcReduction="20000"/>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sz="2945"/>
          </a:p>
          <a:p>
            <a:pPr marL="0" lvl="0" indent="0" algn="l" rtl="0">
              <a:spcBef>
                <a:spcPts val="0"/>
              </a:spcBef>
              <a:spcAft>
                <a:spcPts val="0"/>
              </a:spcAft>
              <a:buNone/>
            </a:pPr>
            <a:endParaRPr sz="3695"/>
          </a:p>
          <a:p>
            <a:pPr marL="0" lvl="0" indent="0" algn="l" rtl="0">
              <a:spcBef>
                <a:spcPts val="0"/>
              </a:spcBef>
              <a:spcAft>
                <a:spcPts val="0"/>
              </a:spcAft>
              <a:buNone/>
            </a:pPr>
            <a:endParaRPr sz="3695"/>
          </a:p>
          <a:p>
            <a:pPr marL="0" lvl="0" indent="0" algn="l" rtl="0">
              <a:spcBef>
                <a:spcPts val="0"/>
              </a:spcBef>
              <a:spcAft>
                <a:spcPts val="0"/>
              </a:spcAft>
              <a:buNone/>
            </a:pPr>
            <a:r>
              <a:rPr lang="en-IN" sz="3695"/>
              <a:t>Between 5-shot to full (increasing the sample size), Atlas performed </a:t>
            </a:r>
            <a:r>
              <a:rPr lang="en-IN" sz="3695" b="1">
                <a:solidFill>
                  <a:srgbClr val="00B050"/>
                </a:solidFill>
              </a:rPr>
              <a:t>+17.4</a:t>
            </a:r>
            <a:r>
              <a:rPr lang="en-IN" sz="3695"/>
              <a:t> better for the large model.  For our MCQ data set, fine tuning from 10 to 100 examples, the accuracy improved by </a:t>
            </a:r>
            <a:r>
              <a:rPr lang="en-IN" sz="3695" b="1">
                <a:solidFill>
                  <a:srgbClr val="00B050"/>
                </a:solidFill>
              </a:rPr>
              <a:t>+53.915 </a:t>
            </a:r>
            <a:r>
              <a:rPr lang="en-IN" sz="3695"/>
              <a:t>for the same large model.</a:t>
            </a:r>
            <a:endParaRPr sz="2401"/>
          </a:p>
          <a:p>
            <a:pPr marL="0" lvl="0" indent="0" algn="l" rtl="0">
              <a:spcBef>
                <a:spcPts val="0"/>
              </a:spcBef>
              <a:spcAft>
                <a:spcPts val="0"/>
              </a:spcAft>
              <a:buNone/>
            </a:pPr>
            <a:endParaRPr sz="1651"/>
          </a:p>
          <a:p>
            <a:pPr marL="0" lvl="0" indent="0" algn="l" rtl="0">
              <a:spcBef>
                <a:spcPts val="0"/>
              </a:spcBef>
              <a:spcAft>
                <a:spcPts val="0"/>
              </a:spcAft>
              <a:buNone/>
            </a:pPr>
            <a:r>
              <a:rPr lang="en-IN" sz="3157" b="1"/>
              <a:t>lr = </a:t>
            </a:r>
            <a:r>
              <a:rPr lang="en-IN" sz="3157" b="1">
                <a:solidFill>
                  <a:srgbClr val="00B050"/>
                </a:solidFill>
              </a:rPr>
              <a:t>4e-5</a:t>
            </a:r>
            <a:endParaRPr sz="3157" b="1">
              <a:solidFill>
                <a:srgbClr val="00B050"/>
              </a:solidFill>
            </a:endParaRPr>
          </a:p>
          <a:p>
            <a:pPr marL="0" lvl="0" indent="0" algn="l" rtl="0">
              <a:spcBef>
                <a:spcPts val="0"/>
              </a:spcBef>
              <a:spcAft>
                <a:spcPts val="0"/>
              </a:spcAft>
              <a:buNone/>
            </a:pPr>
            <a:r>
              <a:rPr lang="en-IN" sz="3157" b="1"/>
              <a:t>Dropout =</a:t>
            </a:r>
            <a:r>
              <a:rPr lang="en-IN" sz="3157" b="1">
                <a:solidFill>
                  <a:srgbClr val="55C0AF"/>
                </a:solidFill>
              </a:rPr>
              <a:t> </a:t>
            </a:r>
            <a:r>
              <a:rPr lang="en-IN" sz="3157" b="1">
                <a:solidFill>
                  <a:schemeClr val="dk2"/>
                </a:solidFill>
              </a:rPr>
              <a:t>0.1</a:t>
            </a:r>
            <a:endParaRPr sz="3157" b="1">
              <a:solidFill>
                <a:schemeClr val="dk2"/>
              </a:solidFill>
            </a:endParaRPr>
          </a:p>
          <a:p>
            <a:pPr marL="0" lvl="0" indent="0" algn="l" rtl="0">
              <a:spcBef>
                <a:spcPts val="0"/>
              </a:spcBef>
              <a:spcAft>
                <a:spcPts val="0"/>
              </a:spcAft>
              <a:buNone/>
            </a:pPr>
            <a:r>
              <a:rPr lang="en-IN" sz="3157" b="1"/>
              <a:t>Weight_decay = </a:t>
            </a:r>
            <a:r>
              <a:rPr lang="en-IN" sz="3157" b="1">
                <a:solidFill>
                  <a:schemeClr val="dk2"/>
                </a:solidFill>
              </a:rPr>
              <a:t>0.01</a:t>
            </a:r>
            <a:endParaRPr sz="3157" b="1">
              <a:solidFill>
                <a:schemeClr val="dk2"/>
              </a:solidFill>
            </a:endParaRPr>
          </a:p>
          <a:p>
            <a:pPr marL="0" lvl="0" indent="0" algn="l" rtl="0">
              <a:spcBef>
                <a:spcPts val="0"/>
              </a:spcBef>
              <a:spcAft>
                <a:spcPts val="0"/>
              </a:spcAft>
              <a:buNone/>
            </a:pPr>
            <a:r>
              <a:rPr lang="en-IN" sz="3157" b="1"/>
              <a:t>Model =</a:t>
            </a:r>
            <a:r>
              <a:rPr lang="en-IN" sz="3157" b="1">
                <a:solidFill>
                  <a:schemeClr val="dk2"/>
                </a:solidFill>
              </a:rPr>
              <a:t> large</a:t>
            </a:r>
            <a:endParaRPr sz="3157" b="1">
              <a:solidFill>
                <a:schemeClr val="dk2"/>
              </a:solidFill>
            </a:endParaRPr>
          </a:p>
          <a:p>
            <a:pPr marL="0" lvl="0" indent="0" algn="l" rtl="0">
              <a:spcBef>
                <a:spcPts val="0"/>
              </a:spcBef>
              <a:spcAft>
                <a:spcPts val="0"/>
              </a:spcAft>
              <a:buNone/>
            </a:pPr>
            <a:r>
              <a:rPr lang="en-IN" sz="3157" b="1"/>
              <a:t>Total Steps = </a:t>
            </a:r>
            <a:r>
              <a:rPr lang="en-IN" sz="3157" b="1">
                <a:solidFill>
                  <a:schemeClr val="dk2"/>
                </a:solidFill>
              </a:rPr>
              <a:t>1000</a:t>
            </a:r>
            <a:endParaRPr sz="3157" b="1">
              <a:solidFill>
                <a:schemeClr val="dk2"/>
              </a:solidFill>
            </a:endParaRPr>
          </a:p>
          <a:p>
            <a:pPr marL="0" lvl="0" indent="0" algn="l" rtl="0">
              <a:spcBef>
                <a:spcPts val="0"/>
              </a:spcBef>
              <a:spcAft>
                <a:spcPts val="0"/>
              </a:spcAft>
              <a:buNone/>
            </a:pPr>
            <a:r>
              <a:rPr lang="en-IN" sz="3157" b="1"/>
              <a:t>Training Examples = </a:t>
            </a:r>
            <a:r>
              <a:rPr lang="en-IN" sz="3157" b="1">
                <a:solidFill>
                  <a:schemeClr val="dk2"/>
                </a:solidFill>
              </a:rPr>
              <a:t>100</a:t>
            </a:r>
            <a:endParaRPr sz="3157" b="1">
              <a:solidFill>
                <a:schemeClr val="dk2"/>
              </a:solidFill>
            </a:endParaRPr>
          </a:p>
          <a:p>
            <a:pPr marL="0" lvl="0" indent="0" algn="l" rtl="0">
              <a:spcBef>
                <a:spcPts val="0"/>
              </a:spcBef>
              <a:spcAft>
                <a:spcPts val="0"/>
              </a:spcAft>
              <a:buNone/>
            </a:pPr>
            <a:r>
              <a:rPr lang="en-IN" sz="3657" b="1"/>
              <a:t>Accuracy</a:t>
            </a:r>
            <a:r>
              <a:rPr lang="en-IN" sz="3657"/>
              <a:t> = </a:t>
            </a:r>
            <a:r>
              <a:rPr lang="en-IN" sz="3657" b="1">
                <a:solidFill>
                  <a:schemeClr val="accent5"/>
                </a:solidFill>
              </a:rPr>
              <a:t>~83%</a:t>
            </a:r>
            <a:endParaRPr sz="3657" b="1">
              <a:solidFill>
                <a:schemeClr val="accent5"/>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pic>
        <p:nvPicPr>
          <p:cNvPr id="262" name="Google Shape;262;g2a071a7cab0_0_196"/>
          <p:cNvPicPr preferRelativeResize="0"/>
          <p:nvPr/>
        </p:nvPicPr>
        <p:blipFill>
          <a:blip r:embed="rId3">
            <a:alphaModFix/>
          </a:blip>
          <a:stretch>
            <a:fillRect/>
          </a:stretch>
        </p:blipFill>
        <p:spPr>
          <a:xfrm>
            <a:off x="2161238" y="1460038"/>
            <a:ext cx="7191375" cy="206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a071a7cab0_0_152"/>
          <p:cNvSpPr txBox="1">
            <a:spLocks noGrp="1"/>
          </p:cNvSpPr>
          <p:nvPr>
            <p:ph type="title"/>
          </p:nvPr>
        </p:nvSpPr>
        <p:spPr>
          <a:xfrm>
            <a:off x="218700" y="406692"/>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Epochs/Total Steps</a:t>
            </a:r>
            <a:endParaRPr/>
          </a:p>
        </p:txBody>
      </p:sp>
      <p:sp>
        <p:nvSpPr>
          <p:cNvPr id="268" name="Google Shape;268;g2a071a7cab0_0_152"/>
          <p:cNvSpPr txBox="1">
            <a:spLocks noGrp="1"/>
          </p:cNvSpPr>
          <p:nvPr>
            <p:ph type="body" idx="1"/>
          </p:nvPr>
        </p:nvSpPr>
        <p:spPr>
          <a:xfrm>
            <a:off x="306200" y="2603175"/>
            <a:ext cx="3161100" cy="1323600"/>
          </a:xfrm>
          <a:prstGeom prst="rect">
            <a:avLst/>
          </a:prstGeom>
        </p:spPr>
        <p:txBody>
          <a:bodyPr spcFirstLastPara="1" wrap="square" lIns="121900" tIns="121900" rIns="121900" bIns="121900" anchor="t" anchorCtr="0">
            <a:normAutofit/>
          </a:bodyPr>
          <a:lstStyle/>
          <a:p>
            <a:pPr marL="0" lvl="0" indent="0" algn="l" rtl="0">
              <a:lnSpc>
                <a:spcPct val="100000"/>
              </a:lnSpc>
              <a:spcBef>
                <a:spcPts val="0"/>
              </a:spcBef>
              <a:spcAft>
                <a:spcPts val="0"/>
              </a:spcAft>
              <a:buClr>
                <a:srgbClr val="000000"/>
              </a:buClr>
              <a:buFont typeface="Arial"/>
              <a:buNone/>
            </a:pPr>
            <a:r>
              <a:rPr lang="en-IN" sz="1400">
                <a:solidFill>
                  <a:schemeClr val="dk1"/>
                </a:solidFill>
                <a:latin typeface="Century Gothic"/>
                <a:ea typeface="Century Gothic"/>
                <a:cs typeface="Century Gothic"/>
                <a:sym typeface="Century Gothic"/>
              </a:rPr>
              <a:t>Model =</a:t>
            </a:r>
            <a:r>
              <a:rPr lang="en-IN" sz="1400" b="1">
                <a:solidFill>
                  <a:schemeClr val="dk1"/>
                </a:solidFill>
                <a:latin typeface="Century Gothic"/>
                <a:ea typeface="Century Gothic"/>
                <a:cs typeface="Century Gothic"/>
                <a:sym typeface="Century Gothic"/>
              </a:rPr>
              <a:t> large</a:t>
            </a:r>
            <a:endParaRPr sz="1400" b="1">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en-IN" sz="1400">
                <a:solidFill>
                  <a:schemeClr val="dk1"/>
                </a:solidFill>
                <a:latin typeface="Century Gothic"/>
                <a:ea typeface="Century Gothic"/>
                <a:cs typeface="Century Gothic"/>
                <a:sym typeface="Century Gothic"/>
              </a:rPr>
              <a:t>Number of training examples = </a:t>
            </a:r>
            <a:r>
              <a:rPr lang="en-IN" sz="1400" b="1">
                <a:solidFill>
                  <a:schemeClr val="dk1"/>
                </a:solidFill>
                <a:latin typeface="Century Gothic"/>
                <a:ea typeface="Century Gothic"/>
                <a:cs typeface="Century Gothic"/>
                <a:sym typeface="Century Gothic"/>
              </a:rPr>
              <a:t>10</a:t>
            </a:r>
            <a:endParaRPr sz="1400" b="1">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IN" sz="1400">
                <a:solidFill>
                  <a:schemeClr val="dk1"/>
                </a:solidFill>
                <a:latin typeface="Century Gothic"/>
                <a:ea typeface="Century Gothic"/>
                <a:cs typeface="Century Gothic"/>
                <a:sym typeface="Century Gothic"/>
              </a:rPr>
              <a:t>Total Steps:  </a:t>
            </a:r>
            <a:r>
              <a:rPr lang="en-IN" sz="1400" b="1">
                <a:solidFill>
                  <a:schemeClr val="dk1"/>
                </a:solidFill>
                <a:latin typeface="Century Gothic"/>
                <a:ea typeface="Century Gothic"/>
                <a:cs typeface="Century Gothic"/>
                <a:sym typeface="Century Gothic"/>
              </a:rPr>
              <a:t>[128,256,512,1024,2048] </a:t>
            </a:r>
            <a:endParaRPr sz="1400" b="1">
              <a:solidFill>
                <a:schemeClr val="dk1"/>
              </a:solidFill>
              <a:latin typeface="Century Gothic"/>
              <a:ea typeface="Century Gothic"/>
              <a:cs typeface="Century Gothic"/>
              <a:sym typeface="Century Gothic"/>
            </a:endParaRPr>
          </a:p>
        </p:txBody>
      </p:sp>
      <p:pic>
        <p:nvPicPr>
          <p:cNvPr id="269" name="Google Shape;269;g2a071a7cab0_0_152" title="Chart"/>
          <p:cNvPicPr preferRelativeResize="0"/>
          <p:nvPr/>
        </p:nvPicPr>
        <p:blipFill>
          <a:blip r:embed="rId3">
            <a:alphaModFix/>
          </a:blip>
          <a:stretch>
            <a:fillRect/>
          </a:stretch>
        </p:blipFill>
        <p:spPr>
          <a:xfrm>
            <a:off x="4024250" y="1060724"/>
            <a:ext cx="7660176" cy="4736550"/>
          </a:xfrm>
          <a:prstGeom prst="rect">
            <a:avLst/>
          </a:prstGeom>
          <a:noFill/>
          <a:ln>
            <a:noFill/>
          </a:ln>
        </p:spPr>
      </p:pic>
      <p:pic>
        <p:nvPicPr>
          <p:cNvPr id="270" name="Google Shape;270;g2a071a7cab0_0_152"/>
          <p:cNvPicPr preferRelativeResize="0"/>
          <p:nvPr/>
        </p:nvPicPr>
        <p:blipFill rotWithShape="1">
          <a:blip r:embed="rId4">
            <a:alphaModFix/>
          </a:blip>
          <a:srcRect r="15853"/>
          <a:stretch/>
        </p:blipFill>
        <p:spPr>
          <a:xfrm>
            <a:off x="218700" y="4047625"/>
            <a:ext cx="4187150" cy="163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a071a7cab0_0_158"/>
          <p:cNvSpPr txBox="1">
            <a:spLocks noGrp="1"/>
          </p:cNvSpPr>
          <p:nvPr>
            <p:ph type="title"/>
          </p:nvPr>
        </p:nvSpPr>
        <p:spPr>
          <a:xfrm>
            <a:off x="415650" y="3636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Training Steps and Different Number of Samples</a:t>
            </a:r>
            <a:endParaRPr/>
          </a:p>
        </p:txBody>
      </p:sp>
      <p:pic>
        <p:nvPicPr>
          <p:cNvPr id="276" name="Google Shape;276;g2a071a7cab0_0_158" title="Chart"/>
          <p:cNvPicPr preferRelativeResize="0"/>
          <p:nvPr/>
        </p:nvPicPr>
        <p:blipFill>
          <a:blip r:embed="rId3">
            <a:alphaModFix/>
          </a:blip>
          <a:stretch>
            <a:fillRect/>
          </a:stretch>
        </p:blipFill>
        <p:spPr>
          <a:xfrm>
            <a:off x="4063051" y="1381250"/>
            <a:ext cx="7527732" cy="4654668"/>
          </a:xfrm>
          <a:prstGeom prst="rect">
            <a:avLst/>
          </a:prstGeom>
          <a:noFill/>
          <a:ln>
            <a:noFill/>
          </a:ln>
        </p:spPr>
      </p:pic>
      <p:sp>
        <p:nvSpPr>
          <p:cNvPr id="277" name="Google Shape;277;g2a071a7cab0_0_158"/>
          <p:cNvSpPr txBox="1"/>
          <p:nvPr/>
        </p:nvSpPr>
        <p:spPr>
          <a:xfrm>
            <a:off x="284350" y="2770350"/>
            <a:ext cx="3445500" cy="17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a:solidFill>
                  <a:schemeClr val="dk1"/>
                </a:solidFill>
                <a:latin typeface="Century Gothic"/>
                <a:ea typeface="Century Gothic"/>
                <a:cs typeface="Century Gothic"/>
                <a:sym typeface="Century Gothic"/>
              </a:rPr>
              <a:t>Model = </a:t>
            </a:r>
            <a:r>
              <a:rPr lang="en-IN" sz="1600" b="1">
                <a:solidFill>
                  <a:schemeClr val="dk1"/>
                </a:solidFill>
                <a:latin typeface="Century Gothic"/>
                <a:ea typeface="Century Gothic"/>
                <a:cs typeface="Century Gothic"/>
                <a:sym typeface="Century Gothic"/>
              </a:rPr>
              <a:t>large</a:t>
            </a:r>
            <a:endParaRPr sz="1600" b="1">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IN" sz="1600">
                <a:solidFill>
                  <a:schemeClr val="dk1"/>
                </a:solidFill>
                <a:latin typeface="Century Gothic"/>
                <a:ea typeface="Century Gothic"/>
                <a:cs typeface="Century Gothic"/>
                <a:sym typeface="Century Gothic"/>
              </a:rPr>
              <a:t>Number of training examples = [</a:t>
            </a:r>
            <a:r>
              <a:rPr lang="en-IN" sz="1600" b="1">
                <a:solidFill>
                  <a:schemeClr val="dk1"/>
                </a:solidFill>
                <a:latin typeface="Century Gothic"/>
                <a:ea typeface="Century Gothic"/>
                <a:cs typeface="Century Gothic"/>
                <a:sym typeface="Century Gothic"/>
              </a:rPr>
              <a:t>10,100]</a:t>
            </a:r>
            <a:endParaRPr sz="1600" b="1">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IN" sz="1600">
                <a:solidFill>
                  <a:schemeClr val="dk1"/>
                </a:solidFill>
                <a:latin typeface="Century Gothic"/>
                <a:ea typeface="Century Gothic"/>
                <a:cs typeface="Century Gothic"/>
                <a:sym typeface="Century Gothic"/>
              </a:rPr>
              <a:t>Number of epochs(total_steps) = [</a:t>
            </a:r>
            <a:r>
              <a:rPr lang="en-IN" sz="1600" b="1">
                <a:solidFill>
                  <a:schemeClr val="dk1"/>
                </a:solidFill>
                <a:latin typeface="Century Gothic"/>
                <a:ea typeface="Century Gothic"/>
                <a:cs typeface="Century Gothic"/>
                <a:sym typeface="Century Gothic"/>
              </a:rPr>
              <a:t>100,1000]</a:t>
            </a:r>
            <a:endParaRPr sz="1600" b="1">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a071a7cab0_0_163"/>
          <p:cNvSpPr txBox="1">
            <a:spLocks noGrp="1"/>
          </p:cNvSpPr>
          <p:nvPr>
            <p:ph type="title"/>
          </p:nvPr>
        </p:nvSpPr>
        <p:spPr>
          <a:xfrm>
            <a:off x="503100" y="2761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Large v/s Base</a:t>
            </a:r>
            <a:endParaRPr/>
          </a:p>
        </p:txBody>
      </p:sp>
      <p:pic>
        <p:nvPicPr>
          <p:cNvPr id="283" name="Google Shape;283;g2a071a7cab0_0_163" title="Chart"/>
          <p:cNvPicPr preferRelativeResize="0"/>
          <p:nvPr/>
        </p:nvPicPr>
        <p:blipFill>
          <a:blip r:embed="rId3">
            <a:alphaModFix/>
          </a:blip>
          <a:stretch>
            <a:fillRect/>
          </a:stretch>
        </p:blipFill>
        <p:spPr>
          <a:xfrm>
            <a:off x="2470392" y="1240150"/>
            <a:ext cx="8232231" cy="5096634"/>
          </a:xfrm>
          <a:prstGeom prst="rect">
            <a:avLst/>
          </a:prstGeom>
          <a:noFill/>
          <a:ln>
            <a:noFill/>
          </a:ln>
        </p:spPr>
      </p:pic>
      <p:sp>
        <p:nvSpPr>
          <p:cNvPr id="284" name="Google Shape;284;g2a071a7cab0_0_163"/>
          <p:cNvSpPr txBox="1"/>
          <p:nvPr/>
        </p:nvSpPr>
        <p:spPr>
          <a:xfrm>
            <a:off x="229700" y="1760975"/>
            <a:ext cx="2537700" cy="14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a:solidFill>
                  <a:schemeClr val="dk1"/>
                </a:solidFill>
                <a:latin typeface="Century Gothic"/>
                <a:ea typeface="Century Gothic"/>
                <a:cs typeface="Century Gothic"/>
                <a:sym typeface="Century Gothic"/>
              </a:rPr>
              <a:t>Model = </a:t>
            </a:r>
            <a:r>
              <a:rPr lang="en-IN" sz="1600" b="1">
                <a:solidFill>
                  <a:schemeClr val="dk1"/>
                </a:solidFill>
                <a:latin typeface="Century Gothic"/>
                <a:ea typeface="Century Gothic"/>
                <a:cs typeface="Century Gothic"/>
                <a:sym typeface="Century Gothic"/>
              </a:rPr>
              <a:t>large, base</a:t>
            </a:r>
            <a:endParaRPr sz="16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IN" sz="1600">
                <a:solidFill>
                  <a:schemeClr val="dk1"/>
                </a:solidFill>
                <a:latin typeface="Century Gothic"/>
                <a:ea typeface="Century Gothic"/>
                <a:cs typeface="Century Gothic"/>
                <a:sym typeface="Century Gothic"/>
              </a:rPr>
              <a:t>Number of training examples =</a:t>
            </a:r>
            <a:endParaRPr sz="16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IN" sz="1600" b="1">
                <a:solidFill>
                  <a:schemeClr val="dk1"/>
                </a:solidFill>
                <a:latin typeface="Century Gothic"/>
                <a:ea typeface="Century Gothic"/>
                <a:cs typeface="Century Gothic"/>
                <a:sym typeface="Century Gothic"/>
              </a:rPr>
              <a:t> [10,100, without fine tuning]</a:t>
            </a:r>
            <a:endParaRPr sz="2400" b="1">
              <a:solidFill>
                <a:schemeClr val="dk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a071a7cab0_0_168"/>
          <p:cNvSpPr txBox="1">
            <a:spLocks noGrp="1"/>
          </p:cNvSpPr>
          <p:nvPr>
            <p:ph type="title"/>
          </p:nvPr>
        </p:nvSpPr>
        <p:spPr>
          <a:xfrm>
            <a:off x="218725" y="265242"/>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Gold Score Mode</a:t>
            </a:r>
            <a:endParaRPr/>
          </a:p>
        </p:txBody>
      </p:sp>
      <p:sp>
        <p:nvSpPr>
          <p:cNvPr id="290" name="Google Shape;290;g2a071a7cab0_0_168"/>
          <p:cNvSpPr txBox="1">
            <a:spLocks noGrp="1"/>
          </p:cNvSpPr>
          <p:nvPr>
            <p:ph type="body" idx="1"/>
          </p:nvPr>
        </p:nvSpPr>
        <p:spPr>
          <a:xfrm>
            <a:off x="339025" y="897500"/>
            <a:ext cx="4101600" cy="1333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IN" sz="1400"/>
              <a:t>Training objective for the retriever</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Model: </a:t>
            </a:r>
            <a:r>
              <a:rPr lang="en-IN" sz="1400" b="1">
                <a:solidFill>
                  <a:srgbClr val="55C0AF"/>
                </a:solidFill>
              </a:rPr>
              <a:t>Base</a:t>
            </a:r>
            <a:endParaRPr sz="1400" b="1">
              <a:solidFill>
                <a:srgbClr val="55C0AF"/>
              </a:solidFill>
            </a:endParaRPr>
          </a:p>
          <a:p>
            <a:pPr marL="0" lvl="0" indent="0" algn="l" rtl="0">
              <a:lnSpc>
                <a:spcPct val="100000"/>
              </a:lnSpc>
              <a:spcBef>
                <a:spcPts val="0"/>
              </a:spcBef>
              <a:spcAft>
                <a:spcPts val="0"/>
              </a:spcAft>
              <a:buNone/>
            </a:pPr>
            <a:r>
              <a:rPr lang="en-IN" sz="1400" b="1"/>
              <a:t>Number of Samples:</a:t>
            </a:r>
            <a:r>
              <a:rPr lang="en-IN" sz="1400"/>
              <a:t> </a:t>
            </a:r>
            <a:r>
              <a:rPr lang="en-IN" sz="1400" b="1">
                <a:solidFill>
                  <a:srgbClr val="55C0AF"/>
                </a:solidFill>
              </a:rPr>
              <a:t>[</a:t>
            </a:r>
            <a:r>
              <a:rPr lang="en-IN" sz="1500" b="1">
                <a:solidFill>
                  <a:srgbClr val="55C0AF"/>
                </a:solidFill>
              </a:rPr>
              <a:t>10, 100]</a:t>
            </a:r>
            <a:endParaRPr sz="1500" b="1">
              <a:solidFill>
                <a:srgbClr val="55C0AF"/>
              </a:solidFill>
            </a:endParaRPr>
          </a:p>
          <a:p>
            <a:pPr marL="0" lvl="0" indent="0" algn="l" rtl="0">
              <a:lnSpc>
                <a:spcPct val="100000"/>
              </a:lnSpc>
              <a:spcBef>
                <a:spcPts val="0"/>
              </a:spcBef>
              <a:spcAft>
                <a:spcPts val="0"/>
              </a:spcAft>
              <a:buNone/>
            </a:pPr>
            <a:r>
              <a:rPr lang="en-IN" sz="1400" b="1"/>
              <a:t>Gold Score Mode:</a:t>
            </a:r>
            <a:r>
              <a:rPr lang="en-IN" sz="1400" b="1">
                <a:solidFill>
                  <a:srgbClr val="55C0AF"/>
                </a:solidFill>
              </a:rPr>
              <a:t> [emdr, ppmean/pdist, loop]</a:t>
            </a:r>
            <a:endParaRPr sz="1400" b="1">
              <a:solidFill>
                <a:srgbClr val="55C0AF"/>
              </a:solidFill>
            </a:endParaRPr>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p:txBody>
      </p:sp>
      <p:pic>
        <p:nvPicPr>
          <p:cNvPr id="291" name="Google Shape;291;g2a071a7cab0_0_168" title="Chart"/>
          <p:cNvPicPr preferRelativeResize="0"/>
          <p:nvPr/>
        </p:nvPicPr>
        <p:blipFill>
          <a:blip r:embed="rId3">
            <a:alphaModFix/>
          </a:blip>
          <a:stretch>
            <a:fillRect/>
          </a:stretch>
        </p:blipFill>
        <p:spPr>
          <a:xfrm>
            <a:off x="339033" y="2381726"/>
            <a:ext cx="5680401" cy="3512374"/>
          </a:xfrm>
          <a:prstGeom prst="rect">
            <a:avLst/>
          </a:prstGeom>
          <a:noFill/>
          <a:ln>
            <a:noFill/>
          </a:ln>
        </p:spPr>
      </p:pic>
      <p:pic>
        <p:nvPicPr>
          <p:cNvPr id="292" name="Google Shape;292;g2a071a7cab0_0_168" title="Chart"/>
          <p:cNvPicPr preferRelativeResize="0"/>
          <p:nvPr/>
        </p:nvPicPr>
        <p:blipFill>
          <a:blip r:embed="rId4">
            <a:alphaModFix/>
          </a:blip>
          <a:stretch>
            <a:fillRect/>
          </a:stretch>
        </p:blipFill>
        <p:spPr>
          <a:xfrm>
            <a:off x="6302217" y="2431025"/>
            <a:ext cx="5520867" cy="3413766"/>
          </a:xfrm>
          <a:prstGeom prst="rect">
            <a:avLst/>
          </a:prstGeom>
          <a:noFill/>
          <a:ln>
            <a:noFill/>
          </a:ln>
        </p:spPr>
      </p:pic>
      <p:sp>
        <p:nvSpPr>
          <p:cNvPr id="293" name="Google Shape;293;g2a071a7cab0_0_168"/>
          <p:cNvSpPr txBox="1"/>
          <p:nvPr/>
        </p:nvSpPr>
        <p:spPr>
          <a:xfrm>
            <a:off x="6376750" y="1028750"/>
            <a:ext cx="4922100" cy="90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100"/>
              <a:t>End-to-end training of Multi-Document Reader and Retriever (EMDR)</a:t>
            </a:r>
            <a:endParaRPr sz="1100"/>
          </a:p>
          <a:p>
            <a:pPr marL="0" lvl="0" indent="0" algn="l" rtl="0">
              <a:lnSpc>
                <a:spcPct val="115000"/>
              </a:lnSpc>
              <a:spcBef>
                <a:spcPts val="0"/>
              </a:spcBef>
              <a:spcAft>
                <a:spcPts val="0"/>
              </a:spcAft>
              <a:buNone/>
            </a:pPr>
            <a:r>
              <a:rPr lang="en-IN" sz="1100"/>
              <a:t>Perplexity Distillation (PDist) </a:t>
            </a:r>
            <a:endParaRPr sz="1100"/>
          </a:p>
          <a:p>
            <a:pPr marL="0" lvl="0" indent="0" algn="l" rtl="0">
              <a:lnSpc>
                <a:spcPct val="115000"/>
              </a:lnSpc>
              <a:spcBef>
                <a:spcPts val="0"/>
              </a:spcBef>
              <a:spcAft>
                <a:spcPts val="0"/>
              </a:spcAft>
              <a:buNone/>
            </a:pPr>
            <a:r>
              <a:rPr lang="en-IN" sz="1100"/>
              <a:t>Leave-one-out Perplexity Distillation (LOOP)</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p:nvPr/>
        </p:nvSpPr>
        <p:spPr>
          <a:xfrm>
            <a:off x="290175" y="356580"/>
            <a:ext cx="65469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Experimental Arguments </a:t>
            </a:r>
            <a:endParaRPr/>
          </a:p>
        </p:txBody>
      </p:sp>
      <p:cxnSp>
        <p:nvCxnSpPr>
          <p:cNvPr id="150" name="Google Shape;150;p2"/>
          <p:cNvCxnSpPr/>
          <p:nvPr/>
        </p:nvCxnSpPr>
        <p:spPr>
          <a:xfrm>
            <a:off x="681565" y="1734273"/>
            <a:ext cx="709987" cy="0"/>
          </a:xfrm>
          <a:prstGeom prst="straightConnector1">
            <a:avLst/>
          </a:prstGeom>
          <a:noFill/>
          <a:ln w="28575" cap="rnd" cmpd="sng">
            <a:solidFill>
              <a:srgbClr val="55C0AF"/>
            </a:solidFill>
            <a:prstDash val="solid"/>
            <a:round/>
            <a:headEnd type="none" w="sm" len="sm"/>
            <a:tailEnd type="none" w="sm" len="sm"/>
          </a:ln>
        </p:spPr>
      </p:cxnSp>
      <p:sp>
        <p:nvSpPr>
          <p:cNvPr id="151" name="Google Shape;151;p2"/>
          <p:cNvSpPr txBox="1"/>
          <p:nvPr/>
        </p:nvSpPr>
        <p:spPr>
          <a:xfrm>
            <a:off x="515400" y="1064576"/>
            <a:ext cx="11052809" cy="5909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a:t>
            </a:r>
            <a:r>
              <a:rPr lang="en-IN" sz="1800" b="0" i="0" u="none" strike="noStrike" dirty="0" err="1">
                <a:solidFill>
                  <a:srgbClr val="000000"/>
                </a:solidFill>
                <a:latin typeface="Times New Roman"/>
                <a:ea typeface="Times New Roman"/>
                <a:cs typeface="Times New Roman"/>
                <a:sym typeface="Times New Roman"/>
              </a:rPr>
              <a:t>total_steps</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	number of epochs</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a:t>
            </a:r>
            <a:r>
              <a:rPr lang="en-IN" sz="1800" b="0" i="0" u="none" strike="noStrike" dirty="0" err="1">
                <a:solidFill>
                  <a:srgbClr val="000000"/>
                </a:solidFill>
                <a:latin typeface="Times New Roman"/>
                <a:ea typeface="Times New Roman"/>
                <a:cs typeface="Times New Roman"/>
                <a:sym typeface="Times New Roman"/>
              </a:rPr>
              <a:t>n_context</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  	pass the top n passages from the retriever to the language model</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a:t>
            </a:r>
            <a:r>
              <a:rPr lang="en-IN" sz="1800" b="0" i="0" u="none" strike="noStrike" dirty="0" err="1">
                <a:solidFill>
                  <a:srgbClr val="000000"/>
                </a:solidFill>
                <a:latin typeface="Times New Roman"/>
                <a:ea typeface="Times New Roman"/>
                <a:cs typeface="Times New Roman"/>
                <a:sym typeface="Times New Roman"/>
              </a:rPr>
              <a:t>retriever_n_context</a:t>
            </a: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	finetune the retriever with the top n passages</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a:t>
            </a:r>
            <a:r>
              <a:rPr lang="en-IN" sz="1800" b="0" i="0" u="none" strike="noStrike" dirty="0" err="1">
                <a:solidFill>
                  <a:srgbClr val="000000"/>
                </a:solidFill>
                <a:latin typeface="Times New Roman"/>
                <a:ea typeface="Times New Roman"/>
                <a:cs typeface="Times New Roman"/>
                <a:sym typeface="Times New Roman"/>
              </a:rPr>
              <a:t>index_mode</a:t>
            </a:r>
            <a:r>
              <a:rPr lang="en-IN" sz="1800" b="0" i="0" u="none" strike="noStrike" dirty="0">
                <a:solidFill>
                  <a:srgbClr val="000000"/>
                </a:solidFill>
                <a:latin typeface="Times New Roman"/>
                <a:ea typeface="Times New Roman"/>
                <a:cs typeface="Times New Roman"/>
                <a:sym typeface="Times New Roman"/>
              </a:rPr>
              <a:t> {"flat"|"</a:t>
            </a:r>
            <a:r>
              <a:rPr lang="en-IN" sz="1800" b="0" i="0" u="none" strike="noStrike" dirty="0" err="1">
                <a:solidFill>
                  <a:srgbClr val="000000"/>
                </a:solidFill>
                <a:latin typeface="Times New Roman"/>
                <a:ea typeface="Times New Roman"/>
                <a:cs typeface="Times New Roman"/>
                <a:sym typeface="Times New Roman"/>
              </a:rPr>
              <a:t>faiss</a:t>
            </a:r>
            <a:r>
              <a:rPr lang="en-IN" sz="1800" b="0" i="0" u="none" strike="noStrike" dirty="0">
                <a:solidFill>
                  <a:srgbClr val="000000"/>
                </a:solidFill>
                <a:latin typeface="Times New Roman"/>
                <a:ea typeface="Times New Roman"/>
                <a:cs typeface="Times New Roman"/>
                <a:sym typeface="Times New Roman"/>
              </a:rPr>
              <a:t>"}</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	flat: exact match is more suitable than ANN</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a:t>
            </a:r>
            <a:r>
              <a:rPr lang="en-IN" sz="1800" b="0" i="0" u="none" strike="noStrike" dirty="0" err="1">
                <a:solidFill>
                  <a:srgbClr val="000000"/>
                </a:solidFill>
                <a:latin typeface="Times New Roman"/>
                <a:ea typeface="Times New Roman"/>
                <a:cs typeface="Times New Roman"/>
                <a:sym typeface="Times New Roman"/>
              </a:rPr>
              <a:t>retrieve_with_rerank</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	retrieve top L passages and re-rank</a:t>
            </a:r>
          </a:p>
          <a:p>
            <a:pPr marL="0" marR="0" lvl="0" indent="0" algn="l" rtl="0">
              <a:spcBef>
                <a:spcPts val="0"/>
              </a:spcBef>
              <a:spcAft>
                <a:spcPts val="0"/>
              </a:spcAft>
              <a:buNone/>
            </a:pPr>
            <a:r>
              <a:rPr lang="en-IN" sz="1800" dirty="0">
                <a:latin typeface="Times New Roman"/>
                <a:ea typeface="Century Gothic"/>
                <a:cs typeface="Times New Roman"/>
                <a:sym typeface="Times New Roman"/>
              </a:rPr>
              <a:t>--</a:t>
            </a:r>
            <a:r>
              <a:rPr lang="en-IN" sz="1800" dirty="0" err="1">
                <a:latin typeface="Times New Roman"/>
                <a:ea typeface="Century Gothic"/>
                <a:cs typeface="Times New Roman"/>
                <a:sym typeface="Times New Roman"/>
              </a:rPr>
              <a:t>weight_decay</a:t>
            </a:r>
            <a:endParaRPr lang="en-IN" sz="1800" dirty="0">
              <a:latin typeface="Times New Roman"/>
              <a:ea typeface="Century Gothic"/>
              <a:cs typeface="Times New Roman"/>
              <a:sym typeface="Times New Roman"/>
            </a:endParaRPr>
          </a:p>
          <a:p>
            <a:pPr marL="0" marR="0" lvl="0" indent="0" algn="l" rtl="0">
              <a:spcBef>
                <a:spcPts val="0"/>
              </a:spcBef>
              <a:spcAft>
                <a:spcPts val="0"/>
              </a:spcAft>
              <a:buNone/>
            </a:pPr>
            <a:r>
              <a:rPr lang="en-IN" sz="1800" dirty="0">
                <a:latin typeface="Times New Roman"/>
                <a:ea typeface="Century Gothic"/>
                <a:cs typeface="Times New Roman"/>
                <a:sym typeface="Times New Roman"/>
              </a:rPr>
              <a:t>	penalize large weights</a:t>
            </a:r>
          </a:p>
          <a:p>
            <a:pPr marL="0" marR="0" lvl="0" indent="0" algn="l" rtl="0">
              <a:spcBef>
                <a:spcPts val="0"/>
              </a:spcBef>
              <a:spcAft>
                <a:spcPts val="0"/>
              </a:spcAft>
              <a:buNone/>
            </a:pPr>
            <a:r>
              <a:rPr lang="en-IN" sz="1800" b="0" dirty="0">
                <a:solidFill>
                  <a:schemeClr val="dk1"/>
                </a:solidFill>
                <a:latin typeface="Times New Roman"/>
                <a:ea typeface="Century Gothic"/>
                <a:cs typeface="Times New Roman"/>
                <a:sym typeface="Times New Roman"/>
              </a:rPr>
              <a:t>--</a:t>
            </a:r>
            <a:r>
              <a:rPr lang="en-IN" sz="1800" b="0" dirty="0" err="1">
                <a:solidFill>
                  <a:schemeClr val="dk1"/>
                </a:solidFill>
                <a:latin typeface="Times New Roman"/>
                <a:ea typeface="Century Gothic"/>
                <a:cs typeface="Times New Roman"/>
                <a:sym typeface="Times New Roman"/>
              </a:rPr>
              <a:t>lr</a:t>
            </a:r>
            <a:r>
              <a:rPr lang="en-IN" sz="1800" b="0" dirty="0">
                <a:solidFill>
                  <a:schemeClr val="dk1"/>
                </a:solidFill>
                <a:latin typeface="Times New Roman"/>
                <a:ea typeface="Century Gothic"/>
                <a:cs typeface="Times New Roman"/>
                <a:sym typeface="Times New Roman"/>
              </a:rPr>
              <a:t> &amp; </a:t>
            </a:r>
            <a:r>
              <a:rPr lang="en-IN" sz="1800" b="0" dirty="0" err="1">
                <a:solidFill>
                  <a:schemeClr val="dk1"/>
                </a:solidFill>
                <a:latin typeface="Times New Roman"/>
                <a:ea typeface="Century Gothic"/>
                <a:cs typeface="Times New Roman"/>
                <a:sym typeface="Times New Roman"/>
              </a:rPr>
              <a:t>lr_retriever</a:t>
            </a:r>
            <a:endParaRPr lang="en-IN" sz="1800" b="0" dirty="0">
              <a:solidFill>
                <a:schemeClr val="dk1"/>
              </a:solidFill>
              <a:latin typeface="Times New Roman"/>
              <a:ea typeface="Century Gothic"/>
              <a:cs typeface="Times New Roman"/>
              <a:sym typeface="Times New Roman"/>
            </a:endParaRPr>
          </a:p>
          <a:p>
            <a:pPr marL="0" marR="0" lvl="0" indent="0" algn="l" rtl="0">
              <a:spcBef>
                <a:spcPts val="0"/>
              </a:spcBef>
              <a:spcAft>
                <a:spcPts val="0"/>
              </a:spcAft>
              <a:buNone/>
            </a:pPr>
            <a:r>
              <a:rPr lang="en-IN" sz="1800" dirty="0">
                <a:solidFill>
                  <a:schemeClr val="dk1"/>
                </a:solidFill>
                <a:latin typeface="Times New Roman"/>
                <a:ea typeface="Century Gothic"/>
                <a:cs typeface="Times New Roman"/>
                <a:sym typeface="Times New Roman"/>
              </a:rPr>
              <a:t>	learning rate</a:t>
            </a:r>
            <a:endParaRPr lang="en-IN" sz="1800" b="0" dirty="0">
              <a:solidFill>
                <a:schemeClr val="dk1"/>
              </a:solidFill>
              <a:latin typeface="Times New Roman"/>
              <a:ea typeface="Century Gothic"/>
              <a:cs typeface="Times New Roman"/>
              <a:sym typeface="Times New Roman"/>
            </a:endParaRPr>
          </a:p>
          <a:p>
            <a:pPr marL="0" marR="0" lvl="0" indent="0" algn="l" rtl="0">
              <a:spcBef>
                <a:spcPts val="0"/>
              </a:spcBef>
              <a:spcAft>
                <a:spcPts val="0"/>
              </a:spcAft>
              <a:buNone/>
            </a:pPr>
            <a:r>
              <a:rPr lang="en-IN" sz="1800" dirty="0">
                <a:solidFill>
                  <a:schemeClr val="dk1"/>
                </a:solidFill>
                <a:latin typeface="Times New Roman"/>
                <a:ea typeface="Century Gothic"/>
                <a:cs typeface="Times New Roman"/>
                <a:sym typeface="Times New Roman"/>
              </a:rPr>
              <a:t>--dropout</a:t>
            </a:r>
          </a:p>
          <a:p>
            <a:pPr marL="0" marR="0" lvl="0" indent="0" algn="l" rtl="0">
              <a:spcBef>
                <a:spcPts val="0"/>
              </a:spcBef>
              <a:spcAft>
                <a:spcPts val="0"/>
              </a:spcAft>
              <a:buNone/>
            </a:pPr>
            <a:r>
              <a:rPr lang="en-IN" sz="1800" dirty="0">
                <a:solidFill>
                  <a:schemeClr val="dk1"/>
                </a:solidFill>
                <a:latin typeface="Times New Roman"/>
                <a:ea typeface="Century Gothic"/>
                <a:cs typeface="Times New Roman"/>
                <a:sym typeface="Times New Roman"/>
              </a:rPr>
              <a:t>	percentage of neurons to be dropped</a:t>
            </a:r>
          </a:p>
          <a:p>
            <a:pPr lvl="0"/>
            <a:r>
              <a:rPr lang="en-IN" sz="1800" dirty="0">
                <a:solidFill>
                  <a:schemeClr val="dk1"/>
                </a:solidFill>
                <a:latin typeface="Times New Roman"/>
                <a:ea typeface="Century Gothic"/>
                <a:cs typeface="Times New Roman"/>
                <a:sym typeface="Times New Roman"/>
              </a:rPr>
              <a:t>--</a:t>
            </a:r>
            <a:r>
              <a:rPr lang="en-IN" sz="1800" dirty="0" err="1">
                <a:solidFill>
                  <a:schemeClr val="dk1"/>
                </a:solidFill>
                <a:latin typeface="Times New Roman"/>
                <a:ea typeface="Century Gothic"/>
                <a:cs typeface="Times New Roman"/>
                <a:sym typeface="Times New Roman"/>
              </a:rPr>
              <a:t>temperature_gold</a:t>
            </a:r>
            <a:r>
              <a:rPr lang="en-IN" sz="1800" dirty="0">
                <a:solidFill>
                  <a:schemeClr val="dk1"/>
                </a:solidFill>
                <a:latin typeface="Times New Roman"/>
                <a:ea typeface="Century Gothic"/>
                <a:cs typeface="Times New Roman"/>
                <a:sym typeface="Times New Roman"/>
              </a:rPr>
              <a:t> and </a:t>
            </a:r>
            <a:r>
              <a:rPr lang="en-IN" sz="1800" dirty="0" err="1">
                <a:solidFill>
                  <a:schemeClr val="dk1"/>
                </a:solidFill>
                <a:latin typeface="Times New Roman"/>
                <a:ea typeface="Century Gothic"/>
                <a:cs typeface="Times New Roman"/>
                <a:sym typeface="Times New Roman"/>
              </a:rPr>
              <a:t>temperature_score</a:t>
            </a:r>
            <a:endParaRPr lang="en-IN" sz="1800" dirty="0">
              <a:solidFill>
                <a:schemeClr val="dk1"/>
              </a:solidFill>
              <a:latin typeface="Times New Roman"/>
              <a:ea typeface="Century Gothic"/>
              <a:cs typeface="Times New Roman"/>
              <a:sym typeface="Times New Roman"/>
            </a:endParaRPr>
          </a:p>
          <a:p>
            <a:pPr lvl="0"/>
            <a:r>
              <a:rPr lang="en-IN" sz="1800" b="0" dirty="0">
                <a:solidFill>
                  <a:schemeClr val="dk1"/>
                </a:solidFill>
                <a:latin typeface="Times New Roman"/>
                <a:ea typeface="Century Gothic"/>
                <a:cs typeface="Times New Roman"/>
                <a:sym typeface="Times New Roman"/>
              </a:rPr>
              <a:t>	control the randomness of predictions</a:t>
            </a: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b="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br>
              <a:rPr lang="en-IN" sz="1800" b="0" dirty="0">
                <a:solidFill>
                  <a:schemeClr val="dk1"/>
                </a:solidFill>
                <a:latin typeface="Century Gothic"/>
                <a:ea typeface="Century Gothic"/>
                <a:cs typeface="Century Gothic"/>
                <a:sym typeface="Century Gothic"/>
              </a:rPr>
            </a:br>
            <a:endParaRPr sz="1800" dirty="0">
              <a:solidFill>
                <a:schemeClr val="dk1"/>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0"/>
                                        </p:tgtEl>
                                        <p:attrNameLst>
                                          <p:attrName>style.visibility</p:attrName>
                                        </p:attrNameLst>
                                      </p:cBhvr>
                                      <p:to>
                                        <p:strVal val="visible"/>
                                      </p:to>
                                    </p:set>
                                    <p:animEffect transition="in" filter="fade">
                                      <p:cBhvr>
                                        <p:cTn id="11" dur="500"/>
                                        <p:tgtEl>
                                          <p:spTgt spid="15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51">
                                            <p:txEl>
                                              <p:pRg st="0" end="0"/>
                                            </p:txEl>
                                          </p:spTgt>
                                        </p:tgtEl>
                                        <p:attrNameLst>
                                          <p:attrName>style.visibility</p:attrName>
                                        </p:attrNameLst>
                                      </p:cBhvr>
                                      <p:to>
                                        <p:strVal val="visible"/>
                                      </p:to>
                                    </p:set>
                                    <p:anim calcmode="lin" valueType="num">
                                      <p:cBhvr additive="base">
                                        <p:cTn id="16" dur="500" fill="hold"/>
                                        <p:tgtEl>
                                          <p:spTgt spid="15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51">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51">
                                            <p:txEl>
                                              <p:pRg st="1" end="1"/>
                                            </p:txEl>
                                          </p:spTgt>
                                        </p:tgtEl>
                                        <p:attrNameLst>
                                          <p:attrName>style.visibility</p:attrName>
                                        </p:attrNameLst>
                                      </p:cBhvr>
                                      <p:to>
                                        <p:strVal val="visible"/>
                                      </p:to>
                                    </p:set>
                                    <p:anim calcmode="lin" valueType="num">
                                      <p:cBhvr additive="base">
                                        <p:cTn id="20" dur="500" fill="hold"/>
                                        <p:tgtEl>
                                          <p:spTgt spid="151">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1">
                                            <p:txEl>
                                              <p:pRg st="2" end="2"/>
                                            </p:txEl>
                                          </p:spTgt>
                                        </p:tgtEl>
                                        <p:attrNameLst>
                                          <p:attrName>style.visibility</p:attrName>
                                        </p:attrNameLst>
                                      </p:cBhvr>
                                      <p:to>
                                        <p:strVal val="visible"/>
                                      </p:to>
                                    </p:set>
                                    <p:anim calcmode="lin" valueType="num">
                                      <p:cBhvr additive="base">
                                        <p:cTn id="26" dur="500" fill="hold"/>
                                        <p:tgtEl>
                                          <p:spTgt spid="151">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51">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51">
                                            <p:txEl>
                                              <p:pRg st="3" end="3"/>
                                            </p:txEl>
                                          </p:spTgt>
                                        </p:tgtEl>
                                        <p:attrNameLst>
                                          <p:attrName>style.visibility</p:attrName>
                                        </p:attrNameLst>
                                      </p:cBhvr>
                                      <p:to>
                                        <p:strVal val="visible"/>
                                      </p:to>
                                    </p:set>
                                    <p:anim calcmode="lin" valueType="num">
                                      <p:cBhvr additive="base">
                                        <p:cTn id="30" dur="500" fill="hold"/>
                                        <p:tgtEl>
                                          <p:spTgt spid="15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1">
                                            <p:txEl>
                                              <p:pRg st="4" end="4"/>
                                            </p:txEl>
                                          </p:spTgt>
                                        </p:tgtEl>
                                        <p:attrNameLst>
                                          <p:attrName>style.visibility</p:attrName>
                                        </p:attrNameLst>
                                      </p:cBhvr>
                                      <p:to>
                                        <p:strVal val="visible"/>
                                      </p:to>
                                    </p:set>
                                    <p:anim calcmode="lin" valueType="num">
                                      <p:cBhvr additive="base">
                                        <p:cTn id="36" dur="500" fill="hold"/>
                                        <p:tgtEl>
                                          <p:spTgt spid="15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1">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1">
                                            <p:txEl>
                                              <p:pRg st="5" end="5"/>
                                            </p:txEl>
                                          </p:spTgt>
                                        </p:tgtEl>
                                        <p:attrNameLst>
                                          <p:attrName>style.visibility</p:attrName>
                                        </p:attrNameLst>
                                      </p:cBhvr>
                                      <p:to>
                                        <p:strVal val="visible"/>
                                      </p:to>
                                    </p:set>
                                    <p:anim calcmode="lin" valueType="num">
                                      <p:cBhvr additive="base">
                                        <p:cTn id="40" dur="500" fill="hold"/>
                                        <p:tgtEl>
                                          <p:spTgt spid="151">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1">
                                            <p:txEl>
                                              <p:pRg st="6" end="6"/>
                                            </p:txEl>
                                          </p:spTgt>
                                        </p:tgtEl>
                                        <p:attrNameLst>
                                          <p:attrName>style.visibility</p:attrName>
                                        </p:attrNameLst>
                                      </p:cBhvr>
                                      <p:to>
                                        <p:strVal val="visible"/>
                                      </p:to>
                                    </p:set>
                                    <p:anim calcmode="lin" valueType="num">
                                      <p:cBhvr additive="base">
                                        <p:cTn id="46" dur="500" fill="hold"/>
                                        <p:tgtEl>
                                          <p:spTgt spid="151">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51">
                                            <p:txEl>
                                              <p:pRg st="6" end="6"/>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51">
                                            <p:txEl>
                                              <p:pRg st="7" end="7"/>
                                            </p:txEl>
                                          </p:spTgt>
                                        </p:tgtEl>
                                        <p:attrNameLst>
                                          <p:attrName>style.visibility</p:attrName>
                                        </p:attrNameLst>
                                      </p:cBhvr>
                                      <p:to>
                                        <p:strVal val="visible"/>
                                      </p:to>
                                    </p:set>
                                    <p:anim calcmode="lin" valueType="num">
                                      <p:cBhvr additive="base">
                                        <p:cTn id="50" dur="500" fill="hold"/>
                                        <p:tgtEl>
                                          <p:spTgt spid="151">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51">
                                            <p:txEl>
                                              <p:pRg st="8" end="8"/>
                                            </p:txEl>
                                          </p:spTgt>
                                        </p:tgtEl>
                                        <p:attrNameLst>
                                          <p:attrName>style.visibility</p:attrName>
                                        </p:attrNameLst>
                                      </p:cBhvr>
                                      <p:to>
                                        <p:strVal val="visible"/>
                                      </p:to>
                                    </p:set>
                                    <p:anim calcmode="lin" valueType="num">
                                      <p:cBhvr additive="base">
                                        <p:cTn id="56" dur="500" fill="hold"/>
                                        <p:tgtEl>
                                          <p:spTgt spid="151">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51">
                                            <p:txEl>
                                              <p:pRg st="8" end="8"/>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51">
                                            <p:txEl>
                                              <p:pRg st="9" end="9"/>
                                            </p:txEl>
                                          </p:spTgt>
                                        </p:tgtEl>
                                        <p:attrNameLst>
                                          <p:attrName>style.visibility</p:attrName>
                                        </p:attrNameLst>
                                      </p:cBhvr>
                                      <p:to>
                                        <p:strVal val="visible"/>
                                      </p:to>
                                    </p:set>
                                    <p:anim calcmode="lin" valueType="num">
                                      <p:cBhvr additive="base">
                                        <p:cTn id="60" dur="500" fill="hold"/>
                                        <p:tgtEl>
                                          <p:spTgt spid="151">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51">
                                            <p:txEl>
                                              <p:pRg st="10" end="10"/>
                                            </p:txEl>
                                          </p:spTgt>
                                        </p:tgtEl>
                                        <p:attrNameLst>
                                          <p:attrName>style.visibility</p:attrName>
                                        </p:attrNameLst>
                                      </p:cBhvr>
                                      <p:to>
                                        <p:strVal val="visible"/>
                                      </p:to>
                                    </p:set>
                                    <p:anim calcmode="lin" valueType="num">
                                      <p:cBhvr additive="base">
                                        <p:cTn id="66" dur="500" fill="hold"/>
                                        <p:tgtEl>
                                          <p:spTgt spid="151">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51">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51">
                                            <p:txEl>
                                              <p:pRg st="11" end="11"/>
                                            </p:txEl>
                                          </p:spTgt>
                                        </p:tgtEl>
                                        <p:attrNameLst>
                                          <p:attrName>style.visibility</p:attrName>
                                        </p:attrNameLst>
                                      </p:cBhvr>
                                      <p:to>
                                        <p:strVal val="visible"/>
                                      </p:to>
                                    </p:set>
                                    <p:anim calcmode="lin" valueType="num">
                                      <p:cBhvr additive="base">
                                        <p:cTn id="70" dur="500" fill="hold"/>
                                        <p:tgtEl>
                                          <p:spTgt spid="151">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51">
                                            <p:txEl>
                                              <p:pRg st="12" end="12"/>
                                            </p:txEl>
                                          </p:spTgt>
                                        </p:tgtEl>
                                        <p:attrNameLst>
                                          <p:attrName>style.visibility</p:attrName>
                                        </p:attrNameLst>
                                      </p:cBhvr>
                                      <p:to>
                                        <p:strVal val="visible"/>
                                      </p:to>
                                    </p:set>
                                    <p:anim calcmode="lin" valueType="num">
                                      <p:cBhvr additive="base">
                                        <p:cTn id="76" dur="500" fill="hold"/>
                                        <p:tgtEl>
                                          <p:spTgt spid="151">
                                            <p:txEl>
                                              <p:pRg st="12" end="12"/>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51">
                                            <p:txEl>
                                              <p:pRg st="12" end="12"/>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51">
                                            <p:txEl>
                                              <p:pRg st="13" end="13"/>
                                            </p:txEl>
                                          </p:spTgt>
                                        </p:tgtEl>
                                        <p:attrNameLst>
                                          <p:attrName>style.visibility</p:attrName>
                                        </p:attrNameLst>
                                      </p:cBhvr>
                                      <p:to>
                                        <p:strVal val="visible"/>
                                      </p:to>
                                    </p:set>
                                    <p:anim calcmode="lin" valueType="num">
                                      <p:cBhvr additive="base">
                                        <p:cTn id="80" dur="500" fill="hold"/>
                                        <p:tgtEl>
                                          <p:spTgt spid="151">
                                            <p:txEl>
                                              <p:pRg st="13" end="13"/>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151">
                                            <p:txEl>
                                              <p:pRg st="14" end="14"/>
                                            </p:txEl>
                                          </p:spTgt>
                                        </p:tgtEl>
                                        <p:attrNameLst>
                                          <p:attrName>style.visibility</p:attrName>
                                        </p:attrNameLst>
                                      </p:cBhvr>
                                      <p:to>
                                        <p:strVal val="visible"/>
                                      </p:to>
                                    </p:set>
                                    <p:anim calcmode="lin" valueType="num">
                                      <p:cBhvr additive="base">
                                        <p:cTn id="86" dur="500" fill="hold"/>
                                        <p:tgtEl>
                                          <p:spTgt spid="151">
                                            <p:txEl>
                                              <p:pRg st="14" end="14"/>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51">
                                            <p:txEl>
                                              <p:pRg st="14" end="14"/>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151">
                                            <p:txEl>
                                              <p:pRg st="15" end="15"/>
                                            </p:txEl>
                                          </p:spTgt>
                                        </p:tgtEl>
                                        <p:attrNameLst>
                                          <p:attrName>style.visibility</p:attrName>
                                        </p:attrNameLst>
                                      </p:cBhvr>
                                      <p:to>
                                        <p:strVal val="visible"/>
                                      </p:to>
                                    </p:set>
                                    <p:anim calcmode="lin" valueType="num">
                                      <p:cBhvr additive="base">
                                        <p:cTn id="90" dur="500" fill="hold"/>
                                        <p:tgtEl>
                                          <p:spTgt spid="151">
                                            <p:txEl>
                                              <p:pRg st="15" end="15"/>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151">
                                            <p:txEl>
                                              <p:pRg st="16" end="16"/>
                                            </p:txEl>
                                          </p:spTgt>
                                        </p:tgtEl>
                                        <p:attrNameLst>
                                          <p:attrName>style.visibility</p:attrName>
                                        </p:attrNameLst>
                                      </p:cBhvr>
                                      <p:to>
                                        <p:strVal val="visible"/>
                                      </p:to>
                                    </p:set>
                                    <p:anim calcmode="lin" valueType="num">
                                      <p:cBhvr additive="base">
                                        <p:cTn id="96" dur="500" fill="hold"/>
                                        <p:tgtEl>
                                          <p:spTgt spid="151">
                                            <p:txEl>
                                              <p:pRg st="16" end="16"/>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1">
                                            <p:txEl>
                                              <p:pRg st="16" end="16"/>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151">
                                            <p:txEl>
                                              <p:pRg st="17" end="17"/>
                                            </p:txEl>
                                          </p:spTgt>
                                        </p:tgtEl>
                                        <p:attrNameLst>
                                          <p:attrName>style.visibility</p:attrName>
                                        </p:attrNameLst>
                                      </p:cBhvr>
                                      <p:to>
                                        <p:strVal val="visible"/>
                                      </p:to>
                                    </p:set>
                                    <p:anim calcmode="lin" valueType="num">
                                      <p:cBhvr additive="base">
                                        <p:cTn id="100" dur="500" fill="hold"/>
                                        <p:tgtEl>
                                          <p:spTgt spid="151">
                                            <p:txEl>
                                              <p:pRg st="17" end="17"/>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151">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a071a7cab0_0_17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Learning Rate</a:t>
            </a:r>
            <a:endParaRPr/>
          </a:p>
        </p:txBody>
      </p:sp>
      <p:pic>
        <p:nvPicPr>
          <p:cNvPr id="299" name="Google Shape;299;g2a071a7cab0_0_175" title="Chart"/>
          <p:cNvPicPr preferRelativeResize="0"/>
          <p:nvPr/>
        </p:nvPicPr>
        <p:blipFill>
          <a:blip r:embed="rId3">
            <a:alphaModFix/>
          </a:blip>
          <a:stretch>
            <a:fillRect/>
          </a:stretch>
        </p:blipFill>
        <p:spPr>
          <a:xfrm>
            <a:off x="142200" y="2434925"/>
            <a:ext cx="5953802" cy="3672847"/>
          </a:xfrm>
          <a:prstGeom prst="rect">
            <a:avLst/>
          </a:prstGeom>
          <a:noFill/>
          <a:ln>
            <a:noFill/>
          </a:ln>
        </p:spPr>
      </p:pic>
      <p:pic>
        <p:nvPicPr>
          <p:cNvPr id="300" name="Google Shape;300;g2a071a7cab0_0_175" title="Chart"/>
          <p:cNvPicPr preferRelativeResize="0"/>
          <p:nvPr/>
        </p:nvPicPr>
        <p:blipFill>
          <a:blip r:embed="rId4">
            <a:alphaModFix/>
          </a:blip>
          <a:stretch>
            <a:fillRect/>
          </a:stretch>
        </p:blipFill>
        <p:spPr>
          <a:xfrm>
            <a:off x="6234900" y="2677373"/>
            <a:ext cx="5706274" cy="3528502"/>
          </a:xfrm>
          <a:prstGeom prst="rect">
            <a:avLst/>
          </a:prstGeom>
          <a:noFill/>
          <a:ln>
            <a:noFill/>
          </a:ln>
        </p:spPr>
      </p:pic>
      <p:sp>
        <p:nvSpPr>
          <p:cNvPr id="301" name="Google Shape;301;g2a071a7cab0_0_175"/>
          <p:cNvSpPr txBox="1"/>
          <p:nvPr/>
        </p:nvSpPr>
        <p:spPr>
          <a:xfrm>
            <a:off x="546850" y="1242725"/>
            <a:ext cx="6158100" cy="11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solidFill>
                  <a:schemeClr val="accent3"/>
                </a:solidFill>
                <a:latin typeface="Proxima Nova"/>
                <a:ea typeface="Proxima Nova"/>
                <a:cs typeface="Proxima Nova"/>
                <a:sym typeface="Proxima Nova"/>
              </a:rPr>
              <a:t>Model: Base</a:t>
            </a:r>
            <a:endParaRPr>
              <a:solidFill>
                <a:schemeClr val="accent3"/>
              </a:solidFill>
              <a:latin typeface="Proxima Nova"/>
              <a:ea typeface="Proxima Nova"/>
              <a:cs typeface="Proxima Nova"/>
              <a:sym typeface="Proxima Nova"/>
            </a:endParaRPr>
          </a:p>
          <a:p>
            <a:pPr marL="0" lvl="0" indent="0" algn="l" rtl="0">
              <a:spcBef>
                <a:spcPts val="0"/>
              </a:spcBef>
              <a:spcAft>
                <a:spcPts val="0"/>
              </a:spcAft>
              <a:buNone/>
            </a:pPr>
            <a:r>
              <a:rPr lang="en-IN">
                <a:solidFill>
                  <a:schemeClr val="accent3"/>
                </a:solidFill>
                <a:latin typeface="Proxima Nova"/>
                <a:ea typeface="Proxima Nova"/>
                <a:cs typeface="Proxima Nova"/>
                <a:sym typeface="Proxima Nova"/>
              </a:rPr>
              <a:t>Number of examples: 100</a:t>
            </a:r>
            <a:endParaRPr>
              <a:solidFill>
                <a:schemeClr val="accent3"/>
              </a:solidFill>
              <a:latin typeface="Proxima Nova"/>
              <a:ea typeface="Proxima Nova"/>
              <a:cs typeface="Proxima Nova"/>
              <a:sym typeface="Proxima Nova"/>
            </a:endParaRPr>
          </a:p>
          <a:p>
            <a:pPr marL="0" lvl="0" indent="0" algn="l" rtl="0">
              <a:spcBef>
                <a:spcPts val="0"/>
              </a:spcBef>
              <a:spcAft>
                <a:spcPts val="0"/>
              </a:spcAft>
              <a:buNone/>
            </a:pPr>
            <a:r>
              <a:rPr lang="en-IN">
                <a:solidFill>
                  <a:schemeClr val="accent3"/>
                </a:solidFill>
                <a:latin typeface="Proxima Nova"/>
                <a:ea typeface="Proxima Nova"/>
                <a:cs typeface="Proxima Nova"/>
                <a:sym typeface="Proxima Nova"/>
              </a:rPr>
              <a:t>Epochs: 100</a:t>
            </a:r>
            <a:endParaRPr>
              <a:solidFill>
                <a:schemeClr val="accent3"/>
              </a:solidFill>
              <a:latin typeface="Proxima Nova"/>
              <a:ea typeface="Proxima Nova"/>
              <a:cs typeface="Proxima Nova"/>
              <a:sym typeface="Proxima Nova"/>
            </a:endParaRPr>
          </a:p>
          <a:p>
            <a:pPr marL="0" lvl="0" indent="0" algn="l" rtl="0">
              <a:spcBef>
                <a:spcPts val="0"/>
              </a:spcBef>
              <a:spcAft>
                <a:spcPts val="0"/>
              </a:spcAft>
              <a:buNone/>
            </a:pPr>
            <a:r>
              <a:rPr lang="en-IN">
                <a:solidFill>
                  <a:schemeClr val="accent3"/>
                </a:solidFill>
                <a:latin typeface="Proxima Nova"/>
                <a:ea typeface="Proxima Nova"/>
                <a:cs typeface="Proxima Nova"/>
                <a:sym typeface="Proxima Nova"/>
              </a:rPr>
              <a:t>Learning Rate: [1e-5,2e-5,</a:t>
            </a:r>
            <a:r>
              <a:rPr lang="en-IN" b="1">
                <a:solidFill>
                  <a:srgbClr val="00B050"/>
                </a:solidFill>
                <a:latin typeface="Proxima Nova"/>
                <a:ea typeface="Proxima Nova"/>
                <a:cs typeface="Proxima Nova"/>
                <a:sym typeface="Proxima Nova"/>
              </a:rPr>
              <a:t>3e-5</a:t>
            </a:r>
            <a:r>
              <a:rPr lang="en-IN">
                <a:solidFill>
                  <a:schemeClr val="accent3"/>
                </a:solidFill>
                <a:latin typeface="Proxima Nova"/>
                <a:ea typeface="Proxima Nova"/>
                <a:cs typeface="Proxima Nova"/>
                <a:sym typeface="Proxima Nova"/>
              </a:rPr>
              <a:t>,4e-5]</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a071a7cab0_0_18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Examples from Training Dataset of MCQs</a:t>
            </a:r>
            <a:endParaRPr/>
          </a:p>
        </p:txBody>
      </p:sp>
      <p:sp>
        <p:nvSpPr>
          <p:cNvPr id="307" name="Google Shape;307;g2a071a7cab0_0_181"/>
          <p:cNvSpPr txBox="1">
            <a:spLocks noGrp="1"/>
          </p:cNvSpPr>
          <p:nvPr>
            <p:ph type="body" idx="1"/>
          </p:nvPr>
        </p:nvSpPr>
        <p:spPr>
          <a:xfrm>
            <a:off x="415600" y="1536625"/>
            <a:ext cx="11419200" cy="3790200"/>
          </a:xfrm>
          <a:prstGeom prst="rect">
            <a:avLst/>
          </a:prstGeom>
        </p:spPr>
        <p:txBody>
          <a:bodyPr spcFirstLastPara="1" wrap="square" lIns="121900" tIns="121900" rIns="121900" bIns="121900" anchor="t" anchorCtr="0">
            <a:normAutofit lnSpcReduction="10000"/>
          </a:bodyPr>
          <a:lstStyle/>
          <a:p>
            <a:pPr marL="0" lvl="0" indent="0" algn="l" rtl="0">
              <a:lnSpc>
                <a:spcPct val="135714"/>
              </a:lnSpc>
              <a:spcBef>
                <a:spcPts val="0"/>
              </a:spcBef>
              <a:spcAft>
                <a:spcPts val="0"/>
              </a:spcAft>
              <a:buNone/>
            </a:pPr>
            <a:r>
              <a:rPr lang="en-IN" sz="2000" b="1">
                <a:solidFill>
                  <a:srgbClr val="859900"/>
                </a:solidFill>
                <a:highlight>
                  <a:schemeClr val="lt1"/>
                </a:highlight>
                <a:latin typeface="Courier New"/>
                <a:ea typeface="Courier New"/>
                <a:cs typeface="Courier New"/>
                <a:sym typeface="Courier New"/>
              </a:rPr>
              <a:t>"question"</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"Which of the following linkages in hierarchical clustering can cause undesirable inversions?"</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"options"</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"A"</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"Complete."</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"B"</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"Single."</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"C"</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"Average."</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"D"</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"Centroid."</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"answer"</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"D"</a:t>
            </a:r>
            <a:r>
              <a:rPr lang="en-IN" sz="2000" b="1">
                <a:solidFill>
                  <a:srgbClr val="657B83"/>
                </a:solidFill>
                <a:highlight>
                  <a:schemeClr val="lt1"/>
                </a:highlight>
                <a:latin typeface="Courier New"/>
                <a:ea typeface="Courier New"/>
                <a:cs typeface="Courier New"/>
                <a:sym typeface="Courier New"/>
              </a:rPr>
              <a:t>}</a:t>
            </a:r>
            <a:endParaRPr sz="2000" b="1">
              <a:solidFill>
                <a:srgbClr val="657B83"/>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b="1">
              <a:solidFill>
                <a:srgbClr val="657B83"/>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b="1">
              <a:solidFill>
                <a:srgbClr val="657B83"/>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IN" sz="2000" b="1">
                <a:solidFill>
                  <a:srgbClr val="859900"/>
                </a:solidFill>
                <a:highlight>
                  <a:schemeClr val="lt1"/>
                </a:highlight>
                <a:latin typeface="Courier New"/>
                <a:ea typeface="Courier New"/>
                <a:cs typeface="Courier New"/>
                <a:sym typeface="Courier New"/>
              </a:rPr>
              <a:t>"question"</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"What is the tree-based representation resulting from hierarchical clustering?"</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"options"</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"A"</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"Dendogram."</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"B"</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"Spectrograms."</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"C"</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"Venn Diagram."</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"D"</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"Sequence diagrams"</a:t>
            </a:r>
            <a:r>
              <a:rPr lang="en-IN" sz="2000" b="1">
                <a:solidFill>
                  <a:srgbClr val="657B83"/>
                </a:solidFill>
                <a:highlight>
                  <a:schemeClr val="lt1"/>
                </a:highlight>
                <a:latin typeface="Courier New"/>
                <a:ea typeface="Courier New"/>
                <a:cs typeface="Courier New"/>
                <a:sym typeface="Courier New"/>
              </a:rPr>
              <a:t>}, </a:t>
            </a:r>
            <a:r>
              <a:rPr lang="en-IN" sz="2000" b="1">
                <a:solidFill>
                  <a:srgbClr val="859900"/>
                </a:solidFill>
                <a:highlight>
                  <a:schemeClr val="lt1"/>
                </a:highlight>
                <a:latin typeface="Courier New"/>
                <a:ea typeface="Courier New"/>
                <a:cs typeface="Courier New"/>
                <a:sym typeface="Courier New"/>
              </a:rPr>
              <a:t>"answer"</a:t>
            </a:r>
            <a:r>
              <a:rPr lang="en-IN" sz="2000" b="1">
                <a:solidFill>
                  <a:srgbClr val="657B83"/>
                </a:solidFill>
                <a:highlight>
                  <a:schemeClr val="lt1"/>
                </a:highlight>
                <a:latin typeface="Courier New"/>
                <a:ea typeface="Courier New"/>
                <a:cs typeface="Courier New"/>
                <a:sym typeface="Courier New"/>
              </a:rPr>
              <a:t>: </a:t>
            </a:r>
            <a:r>
              <a:rPr lang="en-IN" sz="2000" b="1">
                <a:solidFill>
                  <a:srgbClr val="2AA198"/>
                </a:solidFill>
                <a:highlight>
                  <a:schemeClr val="lt1"/>
                </a:highlight>
                <a:latin typeface="Courier New"/>
                <a:ea typeface="Courier New"/>
                <a:cs typeface="Courier New"/>
                <a:sym typeface="Courier New"/>
              </a:rPr>
              <a:t>"A"</a:t>
            </a:r>
            <a:r>
              <a:rPr lang="en-IN" sz="2000" b="1">
                <a:solidFill>
                  <a:srgbClr val="657B83"/>
                </a:solidFill>
                <a:highlight>
                  <a:schemeClr val="lt1"/>
                </a:highlight>
                <a:latin typeface="Courier New"/>
                <a:ea typeface="Courier New"/>
                <a:cs typeface="Courier New"/>
                <a:sym typeface="Courier New"/>
              </a:rPr>
              <a:t>}</a:t>
            </a:r>
            <a:endParaRPr sz="3000" b="1">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a071a7cab0_0_186"/>
          <p:cNvSpPr txBox="1">
            <a:spLocks noGrp="1"/>
          </p:cNvSpPr>
          <p:nvPr>
            <p:ph type="title"/>
          </p:nvPr>
        </p:nvSpPr>
        <p:spPr>
          <a:xfrm>
            <a:off x="196850" y="254292"/>
            <a:ext cx="11360700" cy="7635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sz="3300"/>
              <a:t>Example outputs</a:t>
            </a:r>
            <a:endParaRPr sz="3300"/>
          </a:p>
        </p:txBody>
      </p:sp>
      <p:sp>
        <p:nvSpPr>
          <p:cNvPr id="313" name="Google Shape;313;g2a071a7cab0_0_186"/>
          <p:cNvSpPr txBox="1">
            <a:spLocks noGrp="1"/>
          </p:cNvSpPr>
          <p:nvPr>
            <p:ph type="body" idx="1"/>
          </p:nvPr>
        </p:nvSpPr>
        <p:spPr>
          <a:xfrm>
            <a:off x="196850" y="908425"/>
            <a:ext cx="11360700" cy="5249700"/>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IN" sz="1800" b="1">
                <a:solidFill>
                  <a:schemeClr val="accent1"/>
                </a:solidFill>
              </a:rPr>
              <a:t>question: </a:t>
            </a:r>
            <a:r>
              <a:rPr lang="en-IN" sz="1800" b="1">
                <a:solidFill>
                  <a:srgbClr val="B45F06"/>
                </a:solidFill>
              </a:rPr>
              <a:t>What is the general concept of statistical learning? </a:t>
            </a:r>
            <a:endParaRPr sz="1800" b="1">
              <a:solidFill>
                <a:srgbClr val="B45F06"/>
              </a:solidFill>
            </a:endParaRPr>
          </a:p>
          <a:p>
            <a:pPr marL="0" lvl="0" indent="0" algn="l" rtl="0">
              <a:lnSpc>
                <a:spcPct val="115000"/>
              </a:lnSpc>
              <a:spcBef>
                <a:spcPts val="0"/>
              </a:spcBef>
              <a:spcAft>
                <a:spcPts val="0"/>
              </a:spcAft>
              <a:buNone/>
            </a:pPr>
            <a:r>
              <a:rPr lang="en-IN" sz="1800" b="1">
                <a:solidFill>
                  <a:schemeClr val="accent1"/>
                </a:solidFill>
              </a:rPr>
              <a:t>options: </a:t>
            </a:r>
            <a:r>
              <a:rPr lang="en-IN" sz="1800" b="1">
                <a:solidFill>
                  <a:srgbClr val="BF9000"/>
                </a:solidFill>
              </a:rPr>
              <a:t>(A) Analyze error term (B) Estimate input-output relationship (C) Increase sales (D) Predict sales </a:t>
            </a:r>
            <a:endParaRPr sz="1800" b="1">
              <a:solidFill>
                <a:srgbClr val="BF9000"/>
              </a:solidFill>
            </a:endParaRPr>
          </a:p>
          <a:p>
            <a:pPr marL="0" lvl="0" indent="0" algn="l" rtl="0">
              <a:lnSpc>
                <a:spcPct val="115000"/>
              </a:lnSpc>
              <a:spcBef>
                <a:spcPts val="0"/>
              </a:spcBef>
              <a:spcAft>
                <a:spcPts val="0"/>
              </a:spcAft>
              <a:buNone/>
            </a:pPr>
            <a:r>
              <a:rPr lang="en-IN" sz="1800" b="1">
                <a:solidFill>
                  <a:srgbClr val="3C78D8"/>
                </a:solidFill>
              </a:rPr>
              <a:t>"answers": ["B"]</a:t>
            </a:r>
            <a:endParaRPr sz="1800" b="1">
              <a:solidFill>
                <a:srgbClr val="3C78D8"/>
              </a:solidFill>
            </a:endParaRPr>
          </a:p>
          <a:p>
            <a:pPr marL="0" lvl="0" indent="0" algn="l" rtl="0">
              <a:lnSpc>
                <a:spcPct val="115000"/>
              </a:lnSpc>
              <a:spcBef>
                <a:spcPts val="0"/>
              </a:spcBef>
              <a:spcAft>
                <a:spcPts val="0"/>
              </a:spcAft>
              <a:buNone/>
            </a:pPr>
            <a:endParaRPr sz="1800" b="1">
              <a:solidFill>
                <a:srgbClr val="3C78D8"/>
              </a:solidFill>
            </a:endParaRPr>
          </a:p>
          <a:p>
            <a:pPr marL="0" lvl="0" indent="0" algn="l" rtl="0">
              <a:lnSpc>
                <a:spcPct val="100000"/>
              </a:lnSpc>
              <a:spcBef>
                <a:spcPts val="0"/>
              </a:spcBef>
              <a:spcAft>
                <a:spcPts val="0"/>
              </a:spcAft>
              <a:buNone/>
            </a:pPr>
            <a:r>
              <a:rPr lang="en-IN" sz="1900" b="1">
                <a:solidFill>
                  <a:schemeClr val="dk1"/>
                </a:solidFill>
              </a:rPr>
              <a:t>Model trained </a:t>
            </a:r>
            <a:r>
              <a:rPr lang="en-IN" sz="1900" b="1" i="1">
                <a:solidFill>
                  <a:srgbClr val="741B47"/>
                </a:solidFill>
              </a:rPr>
              <a:t>with --retrieve_with_rerank and -n_to_rerank_with_retrieve_with_rerank 128</a:t>
            </a:r>
            <a:endParaRPr sz="1900" b="1" i="1">
              <a:solidFill>
                <a:srgbClr val="741B47"/>
              </a:solidFill>
            </a:endParaRPr>
          </a:p>
          <a:p>
            <a:pPr marL="0" lvl="0" indent="0" algn="l" rtl="0">
              <a:lnSpc>
                <a:spcPct val="100000"/>
              </a:lnSpc>
              <a:spcBef>
                <a:spcPts val="0"/>
              </a:spcBef>
              <a:spcAft>
                <a:spcPts val="0"/>
              </a:spcAft>
              <a:buNone/>
            </a:pPr>
            <a:r>
              <a:rPr lang="en-IN" sz="1900" b="1">
                <a:solidFill>
                  <a:schemeClr val="dk2"/>
                </a:solidFill>
              </a:rPr>
              <a:t>"generation": "B"</a:t>
            </a:r>
            <a:endParaRPr sz="1900" b="1"/>
          </a:p>
          <a:p>
            <a:pPr marL="0" lvl="0" indent="0" algn="l" rtl="0">
              <a:lnSpc>
                <a:spcPct val="100000"/>
              </a:lnSpc>
              <a:spcBef>
                <a:spcPts val="1000"/>
              </a:spcBef>
              <a:spcAft>
                <a:spcPts val="0"/>
              </a:spcAft>
              <a:buNone/>
            </a:pPr>
            <a:r>
              <a:rPr lang="en-IN" sz="1000" b="1">
                <a:solidFill>
                  <a:srgbClr val="113F4E"/>
                </a:solidFill>
              </a:rPr>
              <a:t>Passage 1</a:t>
            </a:r>
            <a:r>
              <a:rPr lang="en-IN" sz="1000">
                <a:solidFill>
                  <a:srgbClr val="113F4E"/>
                </a:solidFill>
              </a:rPr>
              <a:t>:I</a:t>
            </a:r>
            <a:r>
              <a:rPr lang="en-IN" sz="1000"/>
              <a:t>n order to motivate our study of statistical learning, we begin with a simple example. Suppose that we are statistical consultants hired by a client to investigate the association between advertising and sales of a particular product. The Advertising data set consists of the sales of that product in 200 different markets, along with advertising budgets for the product in each of those markets for three different media: TV, radio, and newspaper. It is not possible for our client to directly increase sales of the product. On the other hand, they can control the advertising expenditure in each of the three media. Therefore, if we determine that there is an association between advertising and sales, then we can instruct our client to adjust advertising budgets, thereby indirectly increasing sales. In other words, our goal is to develop an accurate model that can be used to predict sales on the basis of the three media budgets.</a:t>
            </a:r>
            <a:endParaRPr sz="1000"/>
          </a:p>
          <a:p>
            <a:pPr marL="0" lvl="0" indent="0" algn="l" rtl="0">
              <a:lnSpc>
                <a:spcPct val="100000"/>
              </a:lnSpc>
              <a:spcBef>
                <a:spcPts val="0"/>
              </a:spcBef>
              <a:spcAft>
                <a:spcPts val="0"/>
              </a:spcAft>
              <a:buNone/>
            </a:pPr>
            <a:r>
              <a:rPr lang="en-IN" sz="1000" b="1">
                <a:solidFill>
                  <a:srgbClr val="113F4E"/>
                </a:solidFill>
              </a:rPr>
              <a:t>Passage 2</a:t>
            </a:r>
            <a:r>
              <a:rPr lang="en-IN" sz="1000" b="1">
                <a:solidFill>
                  <a:schemeClr val="dk2"/>
                </a:solidFill>
              </a:rPr>
              <a:t>:</a:t>
            </a:r>
            <a:r>
              <a:rPr lang="en-IN" sz="1000">
                <a:solidFill>
                  <a:schemeClr val="dk2"/>
                </a:solidFill>
              </a:rPr>
              <a:t> </a:t>
            </a:r>
            <a:r>
              <a:rPr lang="en-IN" sz="1000"/>
              <a:t>Statistical learning, in essence, is the process of using a set of approaches to estimate the relationship between input variables (such as X1, X2, X3) and output variables (Y). It aims to understand and quantify how these input variables are related to the output variable, allowing us to make predictions or gain insights based on this relationship.</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IN" sz="1900" b="1">
                <a:solidFill>
                  <a:schemeClr val="dk1"/>
                </a:solidFill>
              </a:rPr>
              <a:t>Model trained </a:t>
            </a:r>
            <a:r>
              <a:rPr lang="en-IN" sz="1900" b="1" i="1">
                <a:solidFill>
                  <a:srgbClr val="741B47"/>
                </a:solidFill>
              </a:rPr>
              <a:t>without --retrieve_with_rerank</a:t>
            </a:r>
            <a:endParaRPr sz="1900" b="1" i="1">
              <a:solidFill>
                <a:srgbClr val="741B47"/>
              </a:solidFill>
            </a:endParaRPr>
          </a:p>
          <a:p>
            <a:pPr marL="0" lvl="0" indent="0" algn="l" rtl="0">
              <a:lnSpc>
                <a:spcPct val="100000"/>
              </a:lnSpc>
              <a:spcBef>
                <a:spcPts val="0"/>
              </a:spcBef>
              <a:spcAft>
                <a:spcPts val="0"/>
              </a:spcAft>
              <a:buNone/>
            </a:pPr>
            <a:r>
              <a:rPr lang="en-IN" sz="1900" b="1">
                <a:solidFill>
                  <a:srgbClr val="CC0000"/>
                </a:solidFill>
              </a:rPr>
              <a:t>"generation": "D"</a:t>
            </a:r>
            <a:endParaRPr sz="1900" b="1">
              <a:solidFill>
                <a:schemeClr val="dk2"/>
              </a:solidFill>
            </a:endParaRPr>
          </a:p>
          <a:p>
            <a:pPr marL="0" lvl="0" indent="0" algn="l" rtl="0">
              <a:lnSpc>
                <a:spcPct val="100000"/>
              </a:lnSpc>
              <a:spcBef>
                <a:spcPts val="1000"/>
              </a:spcBef>
              <a:spcAft>
                <a:spcPts val="0"/>
              </a:spcAft>
              <a:buNone/>
            </a:pPr>
            <a:r>
              <a:rPr lang="en-IN" sz="1000" b="1">
                <a:solidFill>
                  <a:srgbClr val="113F4E"/>
                </a:solidFill>
              </a:rPr>
              <a:t>Passage 1:</a:t>
            </a:r>
            <a:r>
              <a:rPr lang="en-IN" sz="1000" b="1">
                <a:solidFill>
                  <a:schemeClr val="dk2"/>
                </a:solidFill>
              </a:rPr>
              <a:t> </a:t>
            </a:r>
            <a:r>
              <a:rPr lang="en-IN" sz="1000"/>
              <a:t> More generally, suppose that we observe a quantitative response Y and p different predictors, X1, X2, . . . , Xp. We assume that there is some relationship between Y and X = (X1,X2, . . . ,Xp), which can be written in the very general form Y = f(X) + epsilon. Here f is some fixed but unknown function of X1, . . . ,Xp, and epsilon is a random error term, which is independent of X and has mean zero."</a:t>
            </a:r>
            <a:endParaRPr sz="1000"/>
          </a:p>
          <a:p>
            <a:pPr marL="0" lvl="0" indent="0" algn="l" rtl="0">
              <a:lnSpc>
                <a:spcPct val="100000"/>
              </a:lnSpc>
              <a:spcBef>
                <a:spcPts val="0"/>
              </a:spcBef>
              <a:spcAft>
                <a:spcPts val="0"/>
              </a:spcAft>
              <a:buNone/>
            </a:pPr>
            <a:r>
              <a:rPr lang="en-IN" sz="1000" b="1">
                <a:solidFill>
                  <a:srgbClr val="113F4E"/>
                </a:solidFill>
              </a:rPr>
              <a:t>Passage 2:</a:t>
            </a:r>
            <a:r>
              <a:rPr lang="en-IN" sz="1000"/>
              <a:t> Statistical learning, in essence, is the process of using a set of approaches to estimate the relationship between input variables (such as X1, X2, X3) and output variables (Y). It aims to understand and quantify how these input variables are related to the output variable, allowing us to make predictions or gain insights based on this relationship.</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endParaRPr sz="1000"/>
          </a:p>
          <a:p>
            <a:pPr marL="0" lvl="0" indent="0" algn="l" rtl="0">
              <a:lnSpc>
                <a:spcPct val="100000"/>
              </a:lnSpc>
              <a:spcBef>
                <a:spcPts val="1600"/>
              </a:spcBef>
              <a:spcAft>
                <a:spcPts val="1600"/>
              </a:spcAft>
              <a:buNone/>
            </a:pP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a0c0c820a4_2_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Experiment Setup</a:t>
            </a:r>
            <a:endParaRPr/>
          </a:p>
        </p:txBody>
      </p:sp>
      <p:sp>
        <p:nvSpPr>
          <p:cNvPr id="320" name="Google Shape;320;g2a0c0c820a4_2_6"/>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fontScale="92500" lnSpcReduction="20000"/>
          </a:bodyPr>
          <a:lstStyle/>
          <a:p>
            <a:pPr marL="0" lvl="0" indent="0" algn="l" rtl="0">
              <a:spcBef>
                <a:spcPts val="0"/>
              </a:spcBef>
              <a:spcAft>
                <a:spcPts val="0"/>
              </a:spcAft>
              <a:buNone/>
            </a:pPr>
            <a:r>
              <a:rPr lang="en-IN" sz="2000" b="1"/>
              <a:t>Data Splitting</a:t>
            </a:r>
            <a:endParaRPr sz="2000" b="1"/>
          </a:p>
          <a:p>
            <a:pPr marL="0" lvl="0" indent="0" algn="l" rtl="0">
              <a:spcBef>
                <a:spcPts val="1600"/>
              </a:spcBef>
              <a:spcAft>
                <a:spcPts val="0"/>
              </a:spcAft>
              <a:buNone/>
            </a:pPr>
            <a:endParaRPr b="1"/>
          </a:p>
          <a:p>
            <a:pPr marL="457200" lvl="0" indent="-334327" algn="l" rtl="0">
              <a:spcBef>
                <a:spcPts val="1600"/>
              </a:spcBef>
              <a:spcAft>
                <a:spcPts val="0"/>
              </a:spcAft>
              <a:buSzPct val="100000"/>
              <a:buChar char="●"/>
            </a:pPr>
            <a:r>
              <a:rPr lang="en-IN" sz="1800"/>
              <a:t>Training - 70%</a:t>
            </a:r>
            <a:endParaRPr sz="1800"/>
          </a:p>
          <a:p>
            <a:pPr marL="457200" lvl="0" indent="-334327" algn="l" rtl="0">
              <a:spcBef>
                <a:spcPts val="0"/>
              </a:spcBef>
              <a:spcAft>
                <a:spcPts val="0"/>
              </a:spcAft>
              <a:buSzPct val="100000"/>
              <a:buChar char="●"/>
            </a:pPr>
            <a:r>
              <a:rPr lang="en-IN" sz="1800"/>
              <a:t>Testing - 15% </a:t>
            </a:r>
            <a:endParaRPr sz="1800"/>
          </a:p>
          <a:p>
            <a:pPr marL="457200" lvl="0" indent="-334327" algn="l" rtl="0">
              <a:spcBef>
                <a:spcPts val="0"/>
              </a:spcBef>
              <a:spcAft>
                <a:spcPts val="0"/>
              </a:spcAft>
              <a:buSzPct val="100000"/>
              <a:buChar char="●"/>
            </a:pPr>
            <a:r>
              <a:rPr lang="en-IN" sz="1800"/>
              <a:t>Evaluation - 15%</a:t>
            </a: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IN" sz="2000" b="1">
                <a:latin typeface="Roboto"/>
                <a:ea typeface="Roboto"/>
                <a:cs typeface="Roboto"/>
                <a:sym typeface="Roboto"/>
              </a:rPr>
              <a:t>Subsets for Training &amp; Evaluation:</a:t>
            </a:r>
            <a:endParaRPr sz="2000" b="1">
              <a:latin typeface="Roboto"/>
              <a:ea typeface="Roboto"/>
              <a:cs typeface="Roboto"/>
              <a:sym typeface="Roboto"/>
            </a:endParaRPr>
          </a:p>
          <a:p>
            <a:pPr marL="0" lvl="0" indent="0" algn="l" rtl="0">
              <a:spcBef>
                <a:spcPts val="1600"/>
              </a:spcBef>
              <a:spcAft>
                <a:spcPts val="0"/>
              </a:spcAft>
              <a:buNone/>
            </a:pPr>
            <a:endParaRPr sz="1700" b="1">
              <a:latin typeface="Roboto"/>
              <a:ea typeface="Roboto"/>
              <a:cs typeface="Roboto"/>
              <a:sym typeface="Roboto"/>
            </a:endParaRPr>
          </a:p>
          <a:p>
            <a:pPr marL="457200" lvl="0" indent="-334327" algn="l" rtl="0">
              <a:spcBef>
                <a:spcPts val="1600"/>
              </a:spcBef>
              <a:spcAft>
                <a:spcPts val="0"/>
              </a:spcAft>
              <a:buClr>
                <a:schemeClr val="accent3"/>
              </a:buClr>
              <a:buSzPct val="100000"/>
              <a:buFont typeface="Proxima Nova"/>
              <a:buChar char="●"/>
            </a:pPr>
            <a:r>
              <a:rPr lang="en-IN" sz="1800"/>
              <a:t>10%    (Training: 28,    Evaluation: 6)</a:t>
            </a:r>
            <a:endParaRPr sz="1800"/>
          </a:p>
          <a:p>
            <a:pPr marL="457200" lvl="0" indent="-334327" algn="l" rtl="0">
              <a:spcBef>
                <a:spcPts val="0"/>
              </a:spcBef>
              <a:spcAft>
                <a:spcPts val="0"/>
              </a:spcAft>
              <a:buClr>
                <a:schemeClr val="accent3"/>
              </a:buClr>
              <a:buSzPct val="100000"/>
              <a:buFont typeface="Proxima Nova"/>
              <a:buChar char="●"/>
            </a:pPr>
            <a:r>
              <a:rPr lang="en-IN" sz="1800"/>
              <a:t>20%   (Training: 56,    Evaluation: 12)</a:t>
            </a:r>
            <a:endParaRPr sz="1800"/>
          </a:p>
          <a:p>
            <a:pPr marL="457200" lvl="0" indent="-334327" algn="l" rtl="0">
              <a:spcBef>
                <a:spcPts val="0"/>
              </a:spcBef>
              <a:spcAft>
                <a:spcPts val="0"/>
              </a:spcAft>
              <a:buClr>
                <a:schemeClr val="accent3"/>
              </a:buClr>
              <a:buSzPct val="100000"/>
              <a:buFont typeface="Proxima Nova"/>
              <a:buChar char="●"/>
            </a:pPr>
            <a:r>
              <a:rPr lang="en-IN" sz="1800"/>
              <a:t>50%   (Training: 140,   Evaluation: 30)</a:t>
            </a:r>
            <a:endParaRPr sz="1800"/>
          </a:p>
          <a:p>
            <a:pPr marL="457200" lvl="0" indent="-334327" algn="l" rtl="0">
              <a:spcBef>
                <a:spcPts val="0"/>
              </a:spcBef>
              <a:spcAft>
                <a:spcPts val="0"/>
              </a:spcAft>
              <a:buClr>
                <a:schemeClr val="accent3"/>
              </a:buClr>
              <a:buSzPct val="100000"/>
              <a:buFont typeface="Proxima Nova"/>
              <a:buChar char="●"/>
            </a:pPr>
            <a:r>
              <a:rPr lang="en-IN" sz="1800"/>
              <a:t>100% (Training: 280,  Evaluation: 60)</a:t>
            </a:r>
            <a:endParaRPr sz="18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a0c0c820a4_2_6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Learning rate / Performance</a:t>
            </a:r>
            <a:endParaRPr/>
          </a:p>
        </p:txBody>
      </p:sp>
      <p:sp>
        <p:nvSpPr>
          <p:cNvPr id="327" name="Google Shape;327;g2a0c0c820a4_2_62"/>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endParaRPr/>
          </a:p>
        </p:txBody>
      </p:sp>
      <p:pic>
        <p:nvPicPr>
          <p:cNvPr id="328" name="Google Shape;328;g2a0c0c820a4_2_62"/>
          <p:cNvPicPr preferRelativeResize="0"/>
          <p:nvPr/>
        </p:nvPicPr>
        <p:blipFill>
          <a:blip r:embed="rId3">
            <a:alphaModFix/>
          </a:blip>
          <a:stretch>
            <a:fillRect/>
          </a:stretch>
        </p:blipFill>
        <p:spPr>
          <a:xfrm>
            <a:off x="474125" y="1719175"/>
            <a:ext cx="5219574" cy="4284501"/>
          </a:xfrm>
          <a:prstGeom prst="rect">
            <a:avLst/>
          </a:prstGeom>
          <a:noFill/>
          <a:ln>
            <a:noFill/>
          </a:ln>
        </p:spPr>
      </p:pic>
      <p:pic>
        <p:nvPicPr>
          <p:cNvPr id="329" name="Google Shape;329;g2a0c0c820a4_2_62"/>
          <p:cNvPicPr preferRelativeResize="0"/>
          <p:nvPr/>
        </p:nvPicPr>
        <p:blipFill>
          <a:blip r:embed="rId4">
            <a:alphaModFix/>
          </a:blip>
          <a:stretch>
            <a:fillRect/>
          </a:stretch>
        </p:blipFill>
        <p:spPr>
          <a:xfrm>
            <a:off x="5851525" y="1536625"/>
            <a:ext cx="5816426" cy="4555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2a0c0c820a4_2_12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Dropout / Performance</a:t>
            </a:r>
            <a:endParaRPr/>
          </a:p>
        </p:txBody>
      </p:sp>
      <p:sp>
        <p:nvSpPr>
          <p:cNvPr id="336" name="Google Shape;336;g2a0c0c820a4_2_120"/>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fontScale="92500" lnSpcReduction="10000"/>
          </a:bodyPr>
          <a:lstStyle/>
          <a:p>
            <a:pPr marL="0" lvl="0" indent="0" algn="l" rtl="0">
              <a:spcBef>
                <a:spcPts val="0"/>
              </a:spcBef>
              <a:spcAft>
                <a:spcPts val="0"/>
              </a:spcAft>
              <a:buNone/>
            </a:pPr>
            <a:endParaRPr sz="1800"/>
          </a:p>
          <a:p>
            <a:pPr marL="0" lvl="0" indent="0" algn="l" rtl="0">
              <a:spcBef>
                <a:spcPts val="1600"/>
              </a:spcBef>
              <a:spcAft>
                <a:spcPts val="0"/>
              </a:spcAft>
              <a:buNone/>
            </a:pPr>
            <a:r>
              <a:rPr lang="en-IN" sz="1800"/>
              <a:t>Model: BASE</a:t>
            </a:r>
            <a:endParaRPr sz="1800"/>
          </a:p>
          <a:p>
            <a:pPr marL="0" lvl="0" indent="0" algn="l" rtl="0">
              <a:spcBef>
                <a:spcPts val="1600"/>
              </a:spcBef>
              <a:spcAft>
                <a:spcPts val="0"/>
              </a:spcAft>
              <a:buNone/>
            </a:pPr>
            <a:r>
              <a:rPr lang="en-IN" sz="1800"/>
              <a:t>Sample Size: 80%</a:t>
            </a:r>
            <a:endParaRPr sz="1800"/>
          </a:p>
          <a:p>
            <a:pPr marL="0" lvl="0" indent="0" algn="l" rtl="0">
              <a:spcBef>
                <a:spcPts val="1600"/>
              </a:spcBef>
              <a:spcAft>
                <a:spcPts val="0"/>
              </a:spcAft>
              <a:buNone/>
            </a:pPr>
            <a:r>
              <a:rPr lang="en-IN" sz="1800"/>
              <a:t>Epochs: 500</a:t>
            </a:r>
            <a:endParaRPr sz="18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IN" sz="1800"/>
              <a:t>Model: LARGE</a:t>
            </a:r>
            <a:endParaRPr sz="1800"/>
          </a:p>
          <a:p>
            <a:pPr marL="0" lvl="0" indent="0" algn="l" rtl="0">
              <a:spcBef>
                <a:spcPts val="1600"/>
              </a:spcBef>
              <a:spcAft>
                <a:spcPts val="0"/>
              </a:spcAft>
              <a:buNone/>
            </a:pPr>
            <a:r>
              <a:rPr lang="en-IN" sz="1800"/>
              <a:t>Sample Size: 80%</a:t>
            </a:r>
            <a:endParaRPr sz="1800"/>
          </a:p>
          <a:p>
            <a:pPr marL="0" lvl="0" indent="0" algn="l" rtl="0">
              <a:spcBef>
                <a:spcPts val="1600"/>
              </a:spcBef>
              <a:spcAft>
                <a:spcPts val="0"/>
              </a:spcAft>
              <a:buNone/>
            </a:pPr>
            <a:r>
              <a:rPr lang="en-IN" sz="1800"/>
              <a:t>Epochs: 500</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37" name="Google Shape;337;g2a0c0c820a4_2_120"/>
          <p:cNvPicPr preferRelativeResize="0"/>
          <p:nvPr/>
        </p:nvPicPr>
        <p:blipFill>
          <a:blip r:embed="rId3">
            <a:alphaModFix/>
          </a:blip>
          <a:stretch>
            <a:fillRect/>
          </a:stretch>
        </p:blipFill>
        <p:spPr>
          <a:xfrm>
            <a:off x="5636150" y="1450200"/>
            <a:ext cx="6140150" cy="4728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a0c0c820a4_2_17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Temperature Gold / Performance</a:t>
            </a:r>
            <a:endParaRPr/>
          </a:p>
        </p:txBody>
      </p:sp>
      <p:sp>
        <p:nvSpPr>
          <p:cNvPr id="344" name="Google Shape;344;g2a0c0c820a4_2_177"/>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fontScale="77500" lnSpcReduction="20000"/>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IN" sz="1800"/>
              <a:t>Model: BASE</a:t>
            </a:r>
            <a:endParaRPr sz="1800"/>
          </a:p>
          <a:p>
            <a:pPr marL="0" lvl="0" indent="0" algn="l" rtl="0">
              <a:spcBef>
                <a:spcPts val="1600"/>
              </a:spcBef>
              <a:spcAft>
                <a:spcPts val="0"/>
              </a:spcAft>
              <a:buNone/>
            </a:pPr>
            <a:r>
              <a:rPr lang="en-IN" sz="1800"/>
              <a:t>Sample Size: 50%</a:t>
            </a:r>
            <a:endParaRPr sz="1800"/>
          </a:p>
          <a:p>
            <a:pPr marL="0" lvl="0" indent="0" algn="l" rtl="0">
              <a:spcBef>
                <a:spcPts val="1600"/>
              </a:spcBef>
              <a:spcAft>
                <a:spcPts val="0"/>
              </a:spcAft>
              <a:buNone/>
            </a:pPr>
            <a:r>
              <a:rPr lang="en-IN" sz="1800"/>
              <a:t>Training Steps: 600</a:t>
            </a:r>
            <a:endParaRPr sz="18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IN" sz="1800"/>
              <a:t>Model: Large</a:t>
            </a:r>
            <a:endParaRPr sz="1800"/>
          </a:p>
          <a:p>
            <a:pPr marL="0" lvl="0" indent="0" algn="l" rtl="0">
              <a:spcBef>
                <a:spcPts val="1600"/>
              </a:spcBef>
              <a:spcAft>
                <a:spcPts val="0"/>
              </a:spcAft>
              <a:buNone/>
            </a:pPr>
            <a:r>
              <a:rPr lang="en-IN" sz="1800"/>
              <a:t>Sample Size: 50%</a:t>
            </a:r>
            <a:endParaRPr sz="1800"/>
          </a:p>
          <a:p>
            <a:pPr marL="0" lvl="0" indent="0" algn="l" rtl="0">
              <a:spcBef>
                <a:spcPts val="1600"/>
              </a:spcBef>
              <a:spcAft>
                <a:spcPts val="1600"/>
              </a:spcAft>
              <a:buNone/>
            </a:pPr>
            <a:r>
              <a:rPr lang="en-IN" sz="1800"/>
              <a:t>Training Steps:500</a:t>
            </a:r>
            <a:endParaRPr sz="1800"/>
          </a:p>
        </p:txBody>
      </p:sp>
      <p:pic>
        <p:nvPicPr>
          <p:cNvPr id="345" name="Google Shape;345;g2a0c0c820a4_2_177"/>
          <p:cNvPicPr preferRelativeResize="0"/>
          <p:nvPr/>
        </p:nvPicPr>
        <p:blipFill>
          <a:blip r:embed="rId3">
            <a:alphaModFix/>
          </a:blip>
          <a:stretch>
            <a:fillRect/>
          </a:stretch>
        </p:blipFill>
        <p:spPr>
          <a:xfrm>
            <a:off x="5699400" y="1536625"/>
            <a:ext cx="6076900" cy="45552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a0c0c820a4_2_23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Sample Sizes / Performance</a:t>
            </a:r>
            <a:endParaRPr/>
          </a:p>
        </p:txBody>
      </p:sp>
      <p:sp>
        <p:nvSpPr>
          <p:cNvPr id="352" name="Google Shape;352;g2a0c0c820a4_2_23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IN" sz="1800"/>
              <a:t>Model: Large</a:t>
            </a:r>
            <a:endParaRPr sz="1800"/>
          </a:p>
          <a:p>
            <a:pPr marL="0" lvl="0" indent="0" algn="l" rtl="0">
              <a:spcBef>
                <a:spcPts val="1600"/>
              </a:spcBef>
              <a:spcAft>
                <a:spcPts val="1600"/>
              </a:spcAft>
              <a:buNone/>
            </a:pPr>
            <a:r>
              <a:rPr lang="en-IN" sz="1800"/>
              <a:t>Training Steps: 200</a:t>
            </a:r>
            <a:endParaRPr sz="1800"/>
          </a:p>
        </p:txBody>
      </p:sp>
      <p:pic>
        <p:nvPicPr>
          <p:cNvPr id="353" name="Google Shape;353;g2a0c0c820a4_2_234"/>
          <p:cNvPicPr preferRelativeResize="0"/>
          <p:nvPr/>
        </p:nvPicPr>
        <p:blipFill>
          <a:blip r:embed="rId3">
            <a:alphaModFix/>
          </a:blip>
          <a:stretch>
            <a:fillRect/>
          </a:stretch>
        </p:blipFill>
        <p:spPr>
          <a:xfrm>
            <a:off x="5547240" y="1536625"/>
            <a:ext cx="6229060" cy="455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2a0c0c820a4_2_29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Sample Sizes / Performance</a:t>
            </a:r>
            <a:endParaRPr/>
          </a:p>
        </p:txBody>
      </p:sp>
      <p:sp>
        <p:nvSpPr>
          <p:cNvPr id="360" name="Google Shape;360;g2a0c0c820a4_2_29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IN" sz="1800"/>
              <a:t>Model: Base</a:t>
            </a:r>
            <a:endParaRPr sz="1800"/>
          </a:p>
          <a:p>
            <a:pPr marL="0" lvl="0" indent="0" algn="l" rtl="0">
              <a:spcBef>
                <a:spcPts val="1600"/>
              </a:spcBef>
              <a:spcAft>
                <a:spcPts val="1600"/>
              </a:spcAft>
              <a:buNone/>
            </a:pPr>
            <a:r>
              <a:rPr lang="en-IN" sz="1800"/>
              <a:t>Training Steps: 200</a:t>
            </a:r>
            <a:endParaRPr sz="1800"/>
          </a:p>
        </p:txBody>
      </p:sp>
      <p:pic>
        <p:nvPicPr>
          <p:cNvPr id="361" name="Google Shape;361;g2a0c0c820a4_2_291"/>
          <p:cNvPicPr preferRelativeResize="0"/>
          <p:nvPr/>
        </p:nvPicPr>
        <p:blipFill>
          <a:blip r:embed="rId3">
            <a:alphaModFix/>
          </a:blip>
          <a:stretch>
            <a:fillRect/>
          </a:stretch>
        </p:blipFill>
        <p:spPr>
          <a:xfrm>
            <a:off x="6167525" y="1536625"/>
            <a:ext cx="5608775" cy="455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2a0c0c820a4_2_34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Training Steps / Performance</a:t>
            </a:r>
            <a:endParaRPr/>
          </a:p>
        </p:txBody>
      </p:sp>
      <p:sp>
        <p:nvSpPr>
          <p:cNvPr id="368" name="Google Shape;368;g2a0c0c820a4_2_34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fontScale="85000" lnSpcReduction="20000"/>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IN" sz="1800"/>
              <a:t>Model: Base</a:t>
            </a:r>
            <a:endParaRPr sz="1800"/>
          </a:p>
          <a:p>
            <a:pPr marL="0" lvl="0" indent="0" algn="l" rtl="0">
              <a:spcBef>
                <a:spcPts val="1600"/>
              </a:spcBef>
              <a:spcAft>
                <a:spcPts val="0"/>
              </a:spcAft>
              <a:buNone/>
            </a:pPr>
            <a:r>
              <a:rPr lang="en-IN" sz="1800"/>
              <a:t>Sample Size: 80</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IN" sz="1800"/>
              <a:t>Model: Large</a:t>
            </a:r>
            <a:endParaRPr sz="1800"/>
          </a:p>
          <a:p>
            <a:pPr marL="0" lvl="0" indent="0" algn="l" rtl="0">
              <a:spcBef>
                <a:spcPts val="1600"/>
              </a:spcBef>
              <a:spcAft>
                <a:spcPts val="1600"/>
              </a:spcAft>
              <a:buNone/>
            </a:pPr>
            <a:r>
              <a:rPr lang="en-IN" sz="1800"/>
              <a:t>Sample Size: 80</a:t>
            </a:r>
            <a:endParaRPr sz="1800"/>
          </a:p>
        </p:txBody>
      </p:sp>
      <p:pic>
        <p:nvPicPr>
          <p:cNvPr id="369" name="Google Shape;369;g2a0c0c820a4_2_348"/>
          <p:cNvPicPr preferRelativeResize="0"/>
          <p:nvPr/>
        </p:nvPicPr>
        <p:blipFill>
          <a:blip r:embed="rId3">
            <a:alphaModFix/>
          </a:blip>
          <a:stretch>
            <a:fillRect/>
          </a:stretch>
        </p:blipFill>
        <p:spPr>
          <a:xfrm>
            <a:off x="5839825" y="1536625"/>
            <a:ext cx="5936474" cy="455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2a071a7cab0_0_271" descr="Output image"/>
          <p:cNvPicPr preferRelativeResize="0"/>
          <p:nvPr/>
        </p:nvPicPr>
        <p:blipFill rotWithShape="1">
          <a:blip r:embed="rId3">
            <a:alphaModFix/>
          </a:blip>
          <a:srcRect/>
          <a:stretch/>
        </p:blipFill>
        <p:spPr>
          <a:xfrm>
            <a:off x="4484590" y="2440679"/>
            <a:ext cx="6548268" cy="3685802"/>
          </a:xfrm>
          <a:prstGeom prst="rect">
            <a:avLst/>
          </a:prstGeom>
          <a:noFill/>
          <a:ln>
            <a:noFill/>
          </a:ln>
        </p:spPr>
      </p:pic>
      <p:sp>
        <p:nvSpPr>
          <p:cNvPr id="157" name="Google Shape;157;g2a071a7cab0_0_271"/>
          <p:cNvSpPr txBox="1"/>
          <p:nvPr/>
        </p:nvSpPr>
        <p:spPr>
          <a:xfrm>
            <a:off x="682382" y="1426502"/>
            <a:ext cx="3272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[1e-5 , 2e-5, </a:t>
            </a:r>
            <a:r>
              <a:rPr lang="en-IN" sz="1800" b="1">
                <a:solidFill>
                  <a:srgbClr val="55C0AF"/>
                </a:solidFill>
                <a:latin typeface="Century Gothic"/>
                <a:ea typeface="Century Gothic"/>
                <a:cs typeface="Century Gothic"/>
                <a:sym typeface="Century Gothic"/>
              </a:rPr>
              <a:t>4e-5</a:t>
            </a:r>
            <a:r>
              <a:rPr lang="en-IN" sz="1800">
                <a:solidFill>
                  <a:schemeClr val="dk1"/>
                </a:solidFill>
                <a:latin typeface="Times New Roman"/>
                <a:ea typeface="Times New Roman"/>
                <a:cs typeface="Times New Roman"/>
                <a:sym typeface="Times New Roman"/>
              </a:rPr>
              <a:t>, 5e-5, 4e-4]</a:t>
            </a:r>
            <a:endParaRPr/>
          </a:p>
        </p:txBody>
      </p:sp>
      <p:sp>
        <p:nvSpPr>
          <p:cNvPr id="158" name="Google Shape;158;g2a071a7cab0_0_271"/>
          <p:cNvSpPr/>
          <p:nvPr/>
        </p:nvSpPr>
        <p:spPr>
          <a:xfrm>
            <a:off x="6946369" y="2663872"/>
            <a:ext cx="559500" cy="518700"/>
          </a:xfrm>
          <a:prstGeom prst="ellipse">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g2a071a7cab0_0_271"/>
          <p:cNvSpPr txBox="1"/>
          <p:nvPr/>
        </p:nvSpPr>
        <p:spPr>
          <a:xfrm>
            <a:off x="682382" y="718616"/>
            <a:ext cx="33651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lr &amp; lr_retriver</a:t>
            </a:r>
            <a:endParaRPr sz="4000" b="1">
              <a:solidFill>
                <a:srgbClr val="55C0AF"/>
              </a:solidFill>
              <a:latin typeface="Century Gothic"/>
              <a:ea typeface="Century Gothic"/>
              <a:cs typeface="Century Gothic"/>
              <a:sym typeface="Century Gothic"/>
            </a:endParaRPr>
          </a:p>
        </p:txBody>
      </p:sp>
      <p:sp>
        <p:nvSpPr>
          <p:cNvPr id="160" name="Google Shape;160;g2a071a7cab0_0_271"/>
          <p:cNvSpPr txBox="1"/>
          <p:nvPr/>
        </p:nvSpPr>
        <p:spPr>
          <a:xfrm>
            <a:off x="682382" y="1982158"/>
            <a:ext cx="27372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Dataset:</a:t>
            </a:r>
            <a:endParaRPr dirty="0"/>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Train = </a:t>
            </a:r>
            <a:r>
              <a:rPr lang="en-IN" sz="1800" b="1" dirty="0">
                <a:solidFill>
                  <a:srgbClr val="55C0AF"/>
                </a:solidFill>
                <a:latin typeface="Century Gothic"/>
                <a:ea typeface="Century Gothic"/>
                <a:cs typeface="Century Gothic"/>
                <a:sym typeface="Century Gothic"/>
              </a:rPr>
              <a:t>60</a:t>
            </a:r>
          </a:p>
          <a:p>
            <a:pPr marL="0" marR="0" lvl="0" indent="0" algn="l" rtl="0">
              <a:spcBef>
                <a:spcPts val="0"/>
              </a:spcBef>
              <a:spcAft>
                <a:spcPts val="0"/>
              </a:spcAft>
              <a:buNone/>
            </a:pPr>
            <a:r>
              <a:rPr lang="en-IN" sz="1800" dirty="0">
                <a:solidFill>
                  <a:schemeClr val="dk1"/>
                </a:solidFill>
                <a:latin typeface="Century Gothic"/>
                <a:sym typeface="Century Gothic"/>
              </a:rPr>
              <a:t>Val =</a:t>
            </a:r>
            <a:r>
              <a:rPr lang="en-IN" sz="1800" b="1" dirty="0">
                <a:solidFill>
                  <a:srgbClr val="55C0AF"/>
                </a:solidFill>
                <a:latin typeface="Century Gothic"/>
                <a:ea typeface="Century Gothic"/>
                <a:cs typeface="Century Gothic"/>
                <a:sym typeface="Century Gothic"/>
              </a:rPr>
              <a:t> 20</a:t>
            </a:r>
            <a:endParaRPr sz="1800" b="1" dirty="0">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Test = </a:t>
            </a:r>
            <a:r>
              <a:rPr lang="en-IN" sz="1800" b="1" dirty="0">
                <a:solidFill>
                  <a:srgbClr val="55C0AF"/>
                </a:solidFill>
                <a:latin typeface="Century Gothic"/>
                <a:ea typeface="Century Gothic"/>
                <a:cs typeface="Century Gothic"/>
                <a:sym typeface="Century Gothic"/>
              </a:rPr>
              <a:t>20</a:t>
            </a:r>
            <a:endParaRPr dirty="0"/>
          </a:p>
          <a:p>
            <a:pPr marL="0" marR="0" lvl="0" indent="0" algn="l" rtl="0">
              <a:spcBef>
                <a:spcPts val="0"/>
              </a:spcBef>
              <a:spcAft>
                <a:spcPts val="0"/>
              </a:spcAft>
              <a:buNone/>
            </a:pPr>
            <a:endParaRPr sz="1800" b="1" dirty="0">
              <a:solidFill>
                <a:srgbClr val="55C0AF"/>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a071a7cab0_0_20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Challenges</a:t>
            </a:r>
            <a:endParaRPr/>
          </a:p>
        </p:txBody>
      </p:sp>
      <p:sp>
        <p:nvSpPr>
          <p:cNvPr id="375" name="Google Shape;375;g2a071a7cab0_0_202"/>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p>
            <a:pPr marL="609600" lvl="0" indent="-457200" algn="l" rtl="0">
              <a:spcBef>
                <a:spcPts val="0"/>
              </a:spcBef>
              <a:spcAft>
                <a:spcPts val="0"/>
              </a:spcAft>
              <a:buSzPts val="2400"/>
              <a:buChar char="●"/>
            </a:pPr>
            <a:r>
              <a:rPr lang="en-IN" dirty="0"/>
              <a:t>Initial error in MCQ dataset</a:t>
            </a:r>
            <a:endParaRPr dirty="0"/>
          </a:p>
          <a:p>
            <a:pPr marL="609600" lvl="0" indent="-457200" algn="l" rtl="0">
              <a:spcBef>
                <a:spcPts val="0"/>
              </a:spcBef>
              <a:spcAft>
                <a:spcPts val="0"/>
              </a:spcAft>
              <a:buSzPts val="2400"/>
              <a:buChar char="●"/>
            </a:pPr>
            <a:r>
              <a:rPr lang="en-IN" dirty="0"/>
              <a:t>HPC unavailability</a:t>
            </a:r>
          </a:p>
          <a:p>
            <a:pPr marL="609600" lvl="0" indent="-457200" algn="l" rtl="0">
              <a:spcBef>
                <a:spcPts val="0"/>
              </a:spcBef>
              <a:spcAft>
                <a:spcPts val="0"/>
              </a:spcAft>
              <a:buSzPts val="2400"/>
              <a:buChar char="●"/>
            </a:pPr>
            <a:r>
              <a:rPr lang="en-IN" dirty="0"/>
              <a:t>CUDA memory issue</a:t>
            </a:r>
            <a:endParaRPr dirty="0"/>
          </a:p>
          <a:p>
            <a:pPr marL="609600" lvl="0" indent="-457200" algn="l" rtl="0">
              <a:spcBef>
                <a:spcPts val="0"/>
              </a:spcBef>
              <a:spcAft>
                <a:spcPts val="0"/>
              </a:spcAft>
              <a:buSzPts val="2400"/>
              <a:buChar char="●"/>
            </a:pPr>
            <a:r>
              <a:rPr lang="en-IN" dirty="0"/>
              <a:t>High training time for larger models</a:t>
            </a:r>
            <a:endParaRPr dirty="0"/>
          </a:p>
          <a:p>
            <a:pPr marL="609600" lvl="0" indent="0" algn="l" rtl="0">
              <a:spcBef>
                <a:spcPts val="1600"/>
              </a:spcBef>
              <a:spcAft>
                <a:spcPts val="16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1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82" name="Google Shape;382;p11"/>
          <p:cNvSpPr txBox="1"/>
          <p:nvPr/>
        </p:nvSpPr>
        <p:spPr>
          <a:xfrm>
            <a:off x="6222332" y="2278927"/>
            <a:ext cx="583631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7200" b="1">
                <a:solidFill>
                  <a:srgbClr val="113F4E"/>
                </a:solidFill>
                <a:latin typeface="Century Gothic"/>
                <a:ea typeface="Century Gothic"/>
                <a:cs typeface="Century Gothic"/>
                <a:sym typeface="Century Gothic"/>
              </a:rPr>
              <a:t>THANK YOU !</a:t>
            </a:r>
            <a:endParaRPr sz="7200" b="1">
              <a:solidFill>
                <a:srgbClr val="113F4E"/>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750"/>
                                        <p:tgtEl>
                                          <p:spTgt spid="38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82"/>
                                        </p:tgtEl>
                                        <p:attrNameLst>
                                          <p:attrName>style.visibility</p:attrName>
                                        </p:attrNameLst>
                                      </p:cBhvr>
                                      <p:to>
                                        <p:strVal val="visible"/>
                                      </p:to>
                                    </p:set>
                                    <p:animEffect transition="in" filter="fade">
                                      <p:cBhvr>
                                        <p:cTn id="11"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4" descr="Output image"/>
          <p:cNvPicPr preferRelativeResize="0"/>
          <p:nvPr/>
        </p:nvPicPr>
        <p:blipFill rotWithShape="1">
          <a:blip r:embed="rId3">
            <a:alphaModFix/>
          </a:blip>
          <a:srcRect/>
          <a:stretch/>
        </p:blipFill>
        <p:spPr>
          <a:xfrm>
            <a:off x="3611880" y="2130214"/>
            <a:ext cx="7335452" cy="4120461"/>
          </a:xfrm>
          <a:prstGeom prst="rect">
            <a:avLst/>
          </a:prstGeom>
          <a:noFill/>
          <a:ln>
            <a:noFill/>
          </a:ln>
        </p:spPr>
      </p:pic>
      <p:sp>
        <p:nvSpPr>
          <p:cNvPr id="166" name="Google Shape;166;p4"/>
          <p:cNvSpPr txBox="1"/>
          <p:nvPr/>
        </p:nvSpPr>
        <p:spPr>
          <a:xfrm>
            <a:off x="561606" y="1397044"/>
            <a:ext cx="61005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[0.025, 0.05, </a:t>
            </a:r>
            <a:r>
              <a:rPr lang="en-IN" sz="1800" b="1">
                <a:solidFill>
                  <a:srgbClr val="00B050"/>
                </a:solidFill>
                <a:latin typeface="Times New Roman"/>
                <a:ea typeface="Times New Roman"/>
                <a:cs typeface="Times New Roman"/>
                <a:sym typeface="Times New Roman"/>
              </a:rPr>
              <a:t>0.1</a:t>
            </a:r>
            <a:r>
              <a:rPr lang="en-IN" sz="1800">
                <a:solidFill>
                  <a:schemeClr val="dk1"/>
                </a:solidFill>
                <a:latin typeface="Times New Roman"/>
                <a:ea typeface="Times New Roman"/>
                <a:cs typeface="Times New Roman"/>
                <a:sym typeface="Times New Roman"/>
              </a:rPr>
              <a:t>, 0.2]</a:t>
            </a:r>
            <a:endParaRPr/>
          </a:p>
        </p:txBody>
      </p:sp>
      <p:sp>
        <p:nvSpPr>
          <p:cNvPr id="167" name="Google Shape;167;p4"/>
          <p:cNvSpPr/>
          <p:nvPr/>
        </p:nvSpPr>
        <p:spPr>
          <a:xfrm>
            <a:off x="6809209" y="2686732"/>
            <a:ext cx="559558" cy="518615"/>
          </a:xfrm>
          <a:prstGeom prst="ellipse">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4"/>
          <p:cNvSpPr txBox="1"/>
          <p:nvPr/>
        </p:nvSpPr>
        <p:spPr>
          <a:xfrm>
            <a:off x="127266" y="689158"/>
            <a:ext cx="291430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Dropout</a:t>
            </a:r>
            <a:endParaRPr/>
          </a:p>
        </p:txBody>
      </p:sp>
      <p:sp>
        <p:nvSpPr>
          <p:cNvPr id="169" name="Google Shape;169;p4"/>
          <p:cNvSpPr txBox="1"/>
          <p:nvPr/>
        </p:nvSpPr>
        <p:spPr>
          <a:xfrm>
            <a:off x="561606" y="1951713"/>
            <a:ext cx="2737056"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Dataset:</a:t>
            </a:r>
            <a:endParaRPr dirty="0"/>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Train = </a:t>
            </a:r>
            <a:r>
              <a:rPr lang="en-IN" sz="1800" b="1" dirty="0">
                <a:solidFill>
                  <a:srgbClr val="55C0AF"/>
                </a:solidFill>
                <a:latin typeface="Century Gothic"/>
                <a:ea typeface="Century Gothic"/>
                <a:cs typeface="Century Gothic"/>
                <a:sym typeface="Century Gothic"/>
              </a:rPr>
              <a:t>60</a:t>
            </a:r>
          </a:p>
          <a:p>
            <a:pPr marL="0" marR="0" lvl="0" indent="0" algn="l" rtl="0">
              <a:spcBef>
                <a:spcPts val="0"/>
              </a:spcBef>
              <a:spcAft>
                <a:spcPts val="0"/>
              </a:spcAft>
              <a:buNone/>
            </a:pPr>
            <a:r>
              <a:rPr lang="en-IN" sz="1800" dirty="0">
                <a:solidFill>
                  <a:schemeClr val="dk1"/>
                </a:solidFill>
                <a:latin typeface="Century Gothic"/>
                <a:sym typeface="Century Gothic"/>
              </a:rPr>
              <a:t>Val =</a:t>
            </a:r>
            <a:r>
              <a:rPr lang="en-IN" sz="1800" b="1" dirty="0">
                <a:solidFill>
                  <a:srgbClr val="55C0AF"/>
                </a:solidFill>
                <a:latin typeface="Century Gothic"/>
                <a:ea typeface="Century Gothic"/>
                <a:cs typeface="Century Gothic"/>
                <a:sym typeface="Century Gothic"/>
              </a:rPr>
              <a:t> 20</a:t>
            </a:r>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Test = </a:t>
            </a:r>
            <a:r>
              <a:rPr lang="en-IN" sz="1800" b="1" dirty="0">
                <a:solidFill>
                  <a:srgbClr val="55C0AF"/>
                </a:solidFill>
                <a:latin typeface="Century Gothic"/>
                <a:ea typeface="Century Gothic"/>
                <a:cs typeface="Century Gothic"/>
                <a:sym typeface="Century Gothic"/>
              </a:rPr>
              <a:t>20</a:t>
            </a:r>
            <a:endParaRPr lang="en-IN" sz="1800" dirty="0"/>
          </a:p>
          <a:p>
            <a:pPr marL="0" marR="0" lvl="0" indent="0" algn="l" rtl="0">
              <a:spcBef>
                <a:spcPts val="0"/>
              </a:spcBef>
              <a:spcAft>
                <a:spcPts val="0"/>
              </a:spcAft>
              <a:buNone/>
            </a:pPr>
            <a:endParaRPr sz="1800" b="1" dirty="0">
              <a:solidFill>
                <a:srgbClr val="55C0AF"/>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p:nvPr/>
        </p:nvSpPr>
        <p:spPr>
          <a:xfrm>
            <a:off x="421375" y="1356130"/>
            <a:ext cx="61005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[0.01, </a:t>
            </a:r>
            <a:r>
              <a:rPr lang="en-IN" sz="1800" b="1">
                <a:solidFill>
                  <a:srgbClr val="55C0AF"/>
                </a:solidFill>
                <a:latin typeface="Century Gothic"/>
                <a:ea typeface="Century Gothic"/>
                <a:cs typeface="Century Gothic"/>
                <a:sym typeface="Century Gothic"/>
              </a:rPr>
              <a:t>0.05</a:t>
            </a:r>
            <a:r>
              <a:rPr lang="en-IN" sz="1800">
                <a:solidFill>
                  <a:schemeClr val="dk1"/>
                </a:solidFill>
                <a:latin typeface="Times New Roman"/>
                <a:ea typeface="Times New Roman"/>
                <a:cs typeface="Times New Roman"/>
                <a:sym typeface="Times New Roman"/>
              </a:rPr>
              <a:t>, 0.1, 0.2]</a:t>
            </a:r>
            <a:endParaRPr/>
          </a:p>
        </p:txBody>
      </p:sp>
      <p:pic>
        <p:nvPicPr>
          <p:cNvPr id="175" name="Google Shape;175;p5" descr="Output image"/>
          <p:cNvPicPr preferRelativeResize="0"/>
          <p:nvPr/>
        </p:nvPicPr>
        <p:blipFill rotWithShape="1">
          <a:blip r:embed="rId3">
            <a:alphaModFix/>
          </a:blip>
          <a:srcRect/>
          <a:stretch/>
        </p:blipFill>
        <p:spPr>
          <a:xfrm>
            <a:off x="3620239" y="1855385"/>
            <a:ext cx="7824715" cy="4395290"/>
          </a:xfrm>
          <a:prstGeom prst="rect">
            <a:avLst/>
          </a:prstGeom>
          <a:noFill/>
          <a:ln>
            <a:noFill/>
          </a:ln>
        </p:spPr>
      </p:pic>
      <p:sp>
        <p:nvSpPr>
          <p:cNvPr id="176" name="Google Shape;176;p5"/>
          <p:cNvSpPr/>
          <p:nvPr/>
        </p:nvSpPr>
        <p:spPr>
          <a:xfrm>
            <a:off x="5536442" y="2115232"/>
            <a:ext cx="559558" cy="518615"/>
          </a:xfrm>
          <a:prstGeom prst="ellipse">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5"/>
          <p:cNvSpPr txBox="1"/>
          <p:nvPr/>
        </p:nvSpPr>
        <p:spPr>
          <a:xfrm>
            <a:off x="256068" y="648244"/>
            <a:ext cx="39159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Weight Decay</a:t>
            </a:r>
            <a:endParaRPr sz="4000" b="1">
              <a:solidFill>
                <a:srgbClr val="55C0AF"/>
              </a:solidFill>
              <a:latin typeface="Century Gothic"/>
              <a:ea typeface="Century Gothic"/>
              <a:cs typeface="Century Gothic"/>
              <a:sym typeface="Century Gothic"/>
            </a:endParaRPr>
          </a:p>
        </p:txBody>
      </p:sp>
      <p:sp>
        <p:nvSpPr>
          <p:cNvPr id="178" name="Google Shape;178;p5"/>
          <p:cNvSpPr txBox="1"/>
          <p:nvPr/>
        </p:nvSpPr>
        <p:spPr>
          <a:xfrm>
            <a:off x="472757" y="1855385"/>
            <a:ext cx="2737056"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Dataset:</a:t>
            </a:r>
            <a:endParaRPr dirty="0"/>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Train = </a:t>
            </a:r>
            <a:r>
              <a:rPr lang="en-IN" sz="1800" b="1" dirty="0">
                <a:solidFill>
                  <a:srgbClr val="55C0AF"/>
                </a:solidFill>
                <a:latin typeface="Century Gothic"/>
                <a:ea typeface="Century Gothic"/>
                <a:cs typeface="Century Gothic"/>
                <a:sym typeface="Century Gothic"/>
              </a:rPr>
              <a:t>60</a:t>
            </a:r>
          </a:p>
          <a:p>
            <a:pPr marL="0" marR="0" lvl="0" indent="0" algn="l" rtl="0">
              <a:spcBef>
                <a:spcPts val="0"/>
              </a:spcBef>
              <a:spcAft>
                <a:spcPts val="0"/>
              </a:spcAft>
              <a:buNone/>
            </a:pPr>
            <a:r>
              <a:rPr lang="en-IN" sz="1800" dirty="0">
                <a:solidFill>
                  <a:schemeClr val="dk1"/>
                </a:solidFill>
                <a:latin typeface="Century Gothic"/>
                <a:sym typeface="Century Gothic"/>
              </a:rPr>
              <a:t>Val =</a:t>
            </a:r>
            <a:r>
              <a:rPr lang="en-IN" sz="1800" b="1" dirty="0">
                <a:solidFill>
                  <a:srgbClr val="55C0AF"/>
                </a:solidFill>
                <a:latin typeface="Century Gothic"/>
                <a:ea typeface="Century Gothic"/>
                <a:cs typeface="Century Gothic"/>
                <a:sym typeface="Century Gothic"/>
              </a:rPr>
              <a:t> 20</a:t>
            </a:r>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Test = </a:t>
            </a:r>
            <a:r>
              <a:rPr lang="en-IN" sz="1800" b="1" dirty="0">
                <a:solidFill>
                  <a:srgbClr val="55C0AF"/>
                </a:solidFill>
                <a:latin typeface="Century Gothic"/>
                <a:ea typeface="Century Gothic"/>
                <a:cs typeface="Century Gothic"/>
                <a:sym typeface="Century Gothic"/>
              </a:rPr>
              <a:t>20</a:t>
            </a:r>
            <a:endParaRPr lang="en-IN" sz="1800" dirty="0"/>
          </a:p>
          <a:p>
            <a:pPr marL="0" marR="0" lvl="0" indent="0" algn="l" rtl="0">
              <a:spcBef>
                <a:spcPts val="0"/>
              </a:spcBef>
              <a:spcAft>
                <a:spcPts val="0"/>
              </a:spcAft>
              <a:buNone/>
            </a:pPr>
            <a:endParaRPr sz="1800" b="1" dirty="0">
              <a:solidFill>
                <a:srgbClr val="55C0AF"/>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6"/>
          <p:cNvGrpSpPr/>
          <p:nvPr/>
        </p:nvGrpSpPr>
        <p:grpSpPr>
          <a:xfrm>
            <a:off x="3817619" y="2147272"/>
            <a:ext cx="7409559" cy="4162088"/>
            <a:chOff x="3817619" y="2147272"/>
            <a:chExt cx="7409559" cy="4162088"/>
          </a:xfrm>
        </p:grpSpPr>
        <p:pic>
          <p:nvPicPr>
            <p:cNvPr id="184" name="Google Shape;184;p6" descr="Output image"/>
            <p:cNvPicPr preferRelativeResize="0"/>
            <p:nvPr/>
          </p:nvPicPr>
          <p:blipFill rotWithShape="1">
            <a:blip r:embed="rId3">
              <a:alphaModFix/>
            </a:blip>
            <a:srcRect/>
            <a:stretch/>
          </p:blipFill>
          <p:spPr>
            <a:xfrm>
              <a:off x="3817619" y="2147272"/>
              <a:ext cx="7409559" cy="4162088"/>
            </a:xfrm>
            <a:prstGeom prst="rect">
              <a:avLst/>
            </a:prstGeom>
            <a:noFill/>
            <a:ln>
              <a:noFill/>
            </a:ln>
          </p:spPr>
        </p:pic>
        <p:sp>
          <p:nvSpPr>
            <p:cNvPr id="185" name="Google Shape;185;p6"/>
            <p:cNvSpPr/>
            <p:nvPr/>
          </p:nvSpPr>
          <p:spPr>
            <a:xfrm>
              <a:off x="6409159" y="2343832"/>
              <a:ext cx="559558" cy="518615"/>
            </a:xfrm>
            <a:prstGeom prst="ellipse">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6" name="Google Shape;186;p6"/>
          <p:cNvSpPr txBox="1"/>
          <p:nvPr/>
        </p:nvSpPr>
        <p:spPr>
          <a:xfrm>
            <a:off x="444498" y="548640"/>
            <a:ext cx="69036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Increase Training Examples</a:t>
            </a:r>
            <a:endParaRPr/>
          </a:p>
        </p:txBody>
      </p:sp>
      <p:sp>
        <p:nvSpPr>
          <p:cNvPr id="187" name="Google Shape;187;p6"/>
          <p:cNvSpPr txBox="1"/>
          <p:nvPr/>
        </p:nvSpPr>
        <p:spPr>
          <a:xfrm>
            <a:off x="523348" y="1256526"/>
            <a:ext cx="276849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lr = </a:t>
            </a:r>
            <a:r>
              <a:rPr lang="en-IN" sz="1800" b="1">
                <a:solidFill>
                  <a:srgbClr val="55C0AF"/>
                </a:solidFill>
                <a:latin typeface="Century Gothic"/>
                <a:ea typeface="Century Gothic"/>
                <a:cs typeface="Century Gothic"/>
                <a:sym typeface="Century Gothic"/>
              </a:rPr>
              <a:t>4e-5</a:t>
            </a:r>
            <a:endParaRPr sz="1800" b="1">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Dropout =</a:t>
            </a:r>
            <a:r>
              <a:rPr lang="en-IN" sz="1800" b="1">
                <a:solidFill>
                  <a:srgbClr val="55C0AF"/>
                </a:solidFill>
                <a:latin typeface="Century Gothic"/>
                <a:ea typeface="Century Gothic"/>
                <a:cs typeface="Century Gothic"/>
                <a:sym typeface="Century Gothic"/>
              </a:rPr>
              <a:t> 0.1</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Weight_decay = </a:t>
            </a:r>
            <a:r>
              <a:rPr lang="en-IN" sz="1800" b="1">
                <a:solidFill>
                  <a:srgbClr val="55C0AF"/>
                </a:solidFill>
                <a:latin typeface="Century Gothic"/>
                <a:ea typeface="Century Gothic"/>
                <a:cs typeface="Century Gothic"/>
                <a:sym typeface="Century Gothic"/>
              </a:rPr>
              <a:t>0.05</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Model = </a:t>
            </a:r>
            <a:r>
              <a:rPr lang="en-IN" sz="1800" b="1">
                <a:solidFill>
                  <a:srgbClr val="55C0AF"/>
                </a:solidFill>
                <a:latin typeface="Century Gothic"/>
                <a:ea typeface="Century Gothic"/>
                <a:cs typeface="Century Gothic"/>
                <a:sym typeface="Century Gothic"/>
              </a:rPr>
              <a:t>large</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Total Steps = </a:t>
            </a:r>
            <a:r>
              <a:rPr lang="en-IN" sz="1800" b="1">
                <a:solidFill>
                  <a:srgbClr val="55C0AF"/>
                </a:solidFill>
                <a:latin typeface="Century Gothic"/>
                <a:ea typeface="Century Gothic"/>
                <a:cs typeface="Century Gothic"/>
                <a:sym typeface="Century Gothic"/>
              </a:rPr>
              <a:t>30</a:t>
            </a:r>
            <a:endParaRPr/>
          </a:p>
        </p:txBody>
      </p:sp>
      <p:sp>
        <p:nvSpPr>
          <p:cNvPr id="188" name="Google Shape;188;p6"/>
          <p:cNvSpPr/>
          <p:nvPr/>
        </p:nvSpPr>
        <p:spPr>
          <a:xfrm>
            <a:off x="6515824" y="3011021"/>
            <a:ext cx="346227" cy="2434590"/>
          </a:xfrm>
          <a:prstGeom prst="upDownArrow">
            <a:avLst>
              <a:gd name="adj1" fmla="val 50000"/>
              <a:gd name="adj2" fmla="val 50000"/>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500"/>
                                        <p:tgtEl>
                                          <p:spTgt spid="18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7"/>
                                        </p:tgtEl>
                                        <p:attrNameLst>
                                          <p:attrName>style.visibility</p:attrName>
                                        </p:attrNameLst>
                                      </p:cBhvr>
                                      <p:to>
                                        <p:strVal val="visible"/>
                                      </p:to>
                                    </p:set>
                                    <p:animEffect transition="in" filter="fade">
                                      <p:cBhvr>
                                        <p:cTn id="11" dur="500"/>
                                        <p:tgtEl>
                                          <p:spTgt spid="18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88"/>
                                        </p:tgtEl>
                                        <p:attrNameLst>
                                          <p:attrName>style.visibility</p:attrName>
                                        </p:attrNameLst>
                                      </p:cBhvr>
                                      <p:to>
                                        <p:strVal val="visible"/>
                                      </p:to>
                                    </p:set>
                                    <p:anim calcmode="lin" valueType="num">
                                      <p:cBhvr additive="base">
                                        <p:cTn id="16" dur="500"/>
                                        <p:tgtEl>
                                          <p:spTgt spid="1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7" descr="Output image"/>
          <p:cNvPicPr preferRelativeResize="0"/>
          <p:nvPr/>
        </p:nvPicPr>
        <p:blipFill rotWithShape="1">
          <a:blip r:embed="rId3">
            <a:alphaModFix/>
          </a:blip>
          <a:srcRect/>
          <a:stretch/>
        </p:blipFill>
        <p:spPr>
          <a:xfrm>
            <a:off x="3468170" y="1955212"/>
            <a:ext cx="8056698" cy="4525598"/>
          </a:xfrm>
          <a:prstGeom prst="rect">
            <a:avLst/>
          </a:prstGeom>
          <a:noFill/>
          <a:ln>
            <a:noFill/>
          </a:ln>
        </p:spPr>
      </p:pic>
      <p:sp>
        <p:nvSpPr>
          <p:cNvPr id="194" name="Google Shape;194;p7"/>
          <p:cNvSpPr/>
          <p:nvPr/>
        </p:nvSpPr>
        <p:spPr>
          <a:xfrm>
            <a:off x="8546569" y="2195242"/>
            <a:ext cx="559558" cy="518615"/>
          </a:xfrm>
          <a:prstGeom prst="ellipse">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5" name="Google Shape;195;p7"/>
          <p:cNvSpPr txBox="1"/>
          <p:nvPr/>
        </p:nvSpPr>
        <p:spPr>
          <a:xfrm>
            <a:off x="271463" y="569714"/>
            <a:ext cx="415194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a:solidFill>
                  <a:srgbClr val="55C0AF"/>
                </a:solidFill>
                <a:latin typeface="Century Gothic"/>
                <a:ea typeface="Century Gothic"/>
                <a:cs typeface="Century Gothic"/>
                <a:sym typeface="Century Gothic"/>
              </a:rPr>
              <a:t>Increase Epochs</a:t>
            </a:r>
            <a:endParaRPr/>
          </a:p>
        </p:txBody>
      </p:sp>
      <p:sp>
        <p:nvSpPr>
          <p:cNvPr id="196" name="Google Shape;196;p7"/>
          <p:cNvSpPr txBox="1"/>
          <p:nvPr/>
        </p:nvSpPr>
        <p:spPr>
          <a:xfrm>
            <a:off x="523348" y="1336536"/>
            <a:ext cx="276849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lr = </a:t>
            </a:r>
            <a:r>
              <a:rPr lang="en-IN" sz="1800" b="1">
                <a:solidFill>
                  <a:srgbClr val="55C0AF"/>
                </a:solidFill>
                <a:latin typeface="Century Gothic"/>
                <a:ea typeface="Century Gothic"/>
                <a:cs typeface="Century Gothic"/>
                <a:sym typeface="Century Gothic"/>
              </a:rPr>
              <a:t>4e-5</a:t>
            </a:r>
            <a:endParaRPr sz="1800" b="1">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Dropout =</a:t>
            </a:r>
            <a:r>
              <a:rPr lang="en-IN" sz="1800" b="1">
                <a:solidFill>
                  <a:srgbClr val="55C0AF"/>
                </a:solidFill>
                <a:latin typeface="Century Gothic"/>
                <a:ea typeface="Century Gothic"/>
                <a:cs typeface="Century Gothic"/>
                <a:sym typeface="Century Gothic"/>
              </a:rPr>
              <a:t> 0.1</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Weight_decay = </a:t>
            </a:r>
            <a:r>
              <a:rPr lang="en-IN" sz="1800" b="1">
                <a:solidFill>
                  <a:srgbClr val="55C0AF"/>
                </a:solidFill>
                <a:latin typeface="Century Gothic"/>
                <a:ea typeface="Century Gothic"/>
                <a:cs typeface="Century Gothic"/>
                <a:sym typeface="Century Gothic"/>
              </a:rPr>
              <a:t>0.05</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Model = </a:t>
            </a:r>
            <a:r>
              <a:rPr lang="en-IN" sz="1800" b="1">
                <a:solidFill>
                  <a:srgbClr val="55C0AF"/>
                </a:solidFill>
                <a:latin typeface="Century Gothic"/>
                <a:ea typeface="Century Gothic"/>
                <a:cs typeface="Century Gothic"/>
                <a:sym typeface="Century Gothic"/>
              </a:rPr>
              <a:t>large</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Epochs = </a:t>
            </a:r>
            <a:r>
              <a:rPr lang="en-IN" sz="1800" b="1">
                <a:solidFill>
                  <a:srgbClr val="55C0AF"/>
                </a:solidFill>
                <a:latin typeface="Century Gothic"/>
                <a:ea typeface="Century Gothic"/>
                <a:cs typeface="Century Gothic"/>
                <a:sym typeface="Century Gothic"/>
              </a:rPr>
              <a:t>1000</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p:nvPr/>
        </p:nvSpPr>
        <p:spPr>
          <a:xfrm>
            <a:off x="6564644" y="5333617"/>
            <a:ext cx="559500" cy="518700"/>
          </a:xfrm>
          <a:prstGeom prst="ellipse">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8"/>
          <p:cNvSpPr txBox="1"/>
          <p:nvPr/>
        </p:nvSpPr>
        <p:spPr>
          <a:xfrm>
            <a:off x="198808" y="512564"/>
            <a:ext cx="341757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a:solidFill>
                  <a:srgbClr val="55C0AF"/>
                </a:solidFill>
                <a:latin typeface="Century Gothic"/>
                <a:ea typeface="Century Gothic"/>
                <a:cs typeface="Century Gothic"/>
                <a:sym typeface="Century Gothic"/>
              </a:rPr>
              <a:t>Train vs Eval</a:t>
            </a:r>
            <a:endParaRPr/>
          </a:p>
        </p:txBody>
      </p:sp>
      <p:sp>
        <p:nvSpPr>
          <p:cNvPr id="203" name="Google Shape;203;p8"/>
          <p:cNvSpPr txBox="1"/>
          <p:nvPr/>
        </p:nvSpPr>
        <p:spPr>
          <a:xfrm>
            <a:off x="523348" y="1336536"/>
            <a:ext cx="276849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lr = </a:t>
            </a:r>
            <a:r>
              <a:rPr lang="en-IN" sz="1800" b="1">
                <a:solidFill>
                  <a:srgbClr val="55C0AF"/>
                </a:solidFill>
                <a:latin typeface="Century Gothic"/>
                <a:ea typeface="Century Gothic"/>
                <a:cs typeface="Century Gothic"/>
                <a:sym typeface="Century Gothic"/>
              </a:rPr>
              <a:t>4e-5</a:t>
            </a:r>
            <a:endParaRPr sz="1800" b="1">
              <a:solidFill>
                <a:srgbClr val="55C0AF"/>
              </a:solidFill>
              <a:latin typeface="Century Gothic"/>
              <a:ea typeface="Century Gothic"/>
              <a:cs typeface="Century Gothic"/>
              <a:sym typeface="Century Gothic"/>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Dropout =</a:t>
            </a:r>
            <a:r>
              <a:rPr lang="en-IN" sz="1800" b="1">
                <a:solidFill>
                  <a:srgbClr val="55C0AF"/>
                </a:solidFill>
                <a:latin typeface="Century Gothic"/>
                <a:ea typeface="Century Gothic"/>
                <a:cs typeface="Century Gothic"/>
                <a:sym typeface="Century Gothic"/>
              </a:rPr>
              <a:t> 0.1</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Weight_decay = </a:t>
            </a:r>
            <a:r>
              <a:rPr lang="en-IN" sz="1800" b="1">
                <a:solidFill>
                  <a:srgbClr val="55C0AF"/>
                </a:solidFill>
                <a:latin typeface="Century Gothic"/>
                <a:ea typeface="Century Gothic"/>
                <a:cs typeface="Century Gothic"/>
                <a:sym typeface="Century Gothic"/>
              </a:rPr>
              <a:t>0.05</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Model = </a:t>
            </a:r>
            <a:r>
              <a:rPr lang="en-IN" sz="1800" b="1">
                <a:solidFill>
                  <a:srgbClr val="55C0AF"/>
                </a:solidFill>
                <a:latin typeface="Century Gothic"/>
                <a:ea typeface="Century Gothic"/>
                <a:cs typeface="Century Gothic"/>
                <a:sym typeface="Century Gothic"/>
              </a:rPr>
              <a:t>large</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Total Steps = </a:t>
            </a:r>
            <a:r>
              <a:rPr lang="en-IN" sz="1800" b="1">
                <a:solidFill>
                  <a:srgbClr val="55C0AF"/>
                </a:solidFill>
                <a:latin typeface="Century Gothic"/>
                <a:ea typeface="Century Gothic"/>
                <a:cs typeface="Century Gothic"/>
                <a:sym typeface="Century Gothic"/>
              </a:rPr>
              <a:t>1000</a:t>
            </a:r>
            <a:endParaRPr/>
          </a:p>
        </p:txBody>
      </p:sp>
      <p:pic>
        <p:nvPicPr>
          <p:cNvPr id="204" name="Google Shape;204;p8"/>
          <p:cNvPicPr preferRelativeResize="0"/>
          <p:nvPr/>
        </p:nvPicPr>
        <p:blipFill>
          <a:blip r:embed="rId3">
            <a:alphaModFix/>
          </a:blip>
          <a:stretch>
            <a:fillRect/>
          </a:stretch>
        </p:blipFill>
        <p:spPr>
          <a:xfrm>
            <a:off x="4094949" y="1900550"/>
            <a:ext cx="6753476" cy="4275775"/>
          </a:xfrm>
          <a:prstGeom prst="rect">
            <a:avLst/>
          </a:prstGeom>
          <a:noFill/>
          <a:ln>
            <a:noFill/>
          </a:ln>
        </p:spPr>
      </p:pic>
      <p:sp>
        <p:nvSpPr>
          <p:cNvPr id="205" name="Google Shape;205;p8"/>
          <p:cNvSpPr/>
          <p:nvPr/>
        </p:nvSpPr>
        <p:spPr>
          <a:xfrm>
            <a:off x="6564644" y="5269517"/>
            <a:ext cx="559500" cy="518700"/>
          </a:xfrm>
          <a:prstGeom prst="ellipse">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9"/>
          <p:cNvSpPr txBox="1"/>
          <p:nvPr/>
        </p:nvSpPr>
        <p:spPr>
          <a:xfrm>
            <a:off x="363914" y="364224"/>
            <a:ext cx="45351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55C0AF"/>
                </a:solidFill>
                <a:latin typeface="Century Gothic"/>
                <a:ea typeface="Century Gothic"/>
                <a:cs typeface="Century Gothic"/>
                <a:sym typeface="Century Gothic"/>
              </a:rPr>
              <a:t>Example Answers</a:t>
            </a:r>
            <a:endParaRPr/>
          </a:p>
        </p:txBody>
      </p:sp>
      <p:cxnSp>
        <p:nvCxnSpPr>
          <p:cNvPr id="212" name="Google Shape;212;p9"/>
          <p:cNvCxnSpPr/>
          <p:nvPr/>
        </p:nvCxnSpPr>
        <p:spPr>
          <a:xfrm>
            <a:off x="681565" y="1734273"/>
            <a:ext cx="709987" cy="0"/>
          </a:xfrm>
          <a:prstGeom prst="straightConnector1">
            <a:avLst/>
          </a:prstGeom>
          <a:noFill/>
          <a:ln w="28575" cap="rnd" cmpd="sng">
            <a:solidFill>
              <a:srgbClr val="55C0AF"/>
            </a:solidFill>
            <a:prstDash val="solid"/>
            <a:round/>
            <a:headEnd type="none" w="sm" len="sm"/>
            <a:tailEnd type="none" w="sm" len="sm"/>
          </a:ln>
        </p:spPr>
      </p:cxnSp>
      <p:sp>
        <p:nvSpPr>
          <p:cNvPr id="213" name="Google Shape;213;p9"/>
          <p:cNvSpPr txBox="1"/>
          <p:nvPr/>
        </p:nvSpPr>
        <p:spPr>
          <a:xfrm>
            <a:off x="588862" y="1734273"/>
            <a:ext cx="3567851" cy="369331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0000"/>
                </a:solidFill>
                <a:latin typeface="Arial"/>
                <a:ea typeface="Arial"/>
                <a:cs typeface="Arial"/>
                <a:sym typeface="Arial"/>
              </a:rPr>
              <a:t>{"query": "question: How do one-dimensional convolutional neural networks treat sequences of vectors? options: (A) As individual data points (B) As a static image </a:t>
            </a:r>
            <a:r>
              <a:rPr lang="en-IN" sz="1800">
                <a:solidFill>
                  <a:srgbClr val="000000"/>
                </a:solidFill>
                <a:highlight>
                  <a:srgbClr val="00FF00"/>
                </a:highlight>
                <a:latin typeface="Arial"/>
                <a:ea typeface="Arial"/>
                <a:cs typeface="Arial"/>
                <a:sym typeface="Arial"/>
              </a:rPr>
              <a:t>(C) As an image that it slides along </a:t>
            </a:r>
            <a:r>
              <a:rPr lang="en-IN" sz="1800">
                <a:solidFill>
                  <a:srgbClr val="000000"/>
                </a:solidFill>
                <a:latin typeface="Arial"/>
                <a:ea typeface="Arial"/>
                <a:cs typeface="Arial"/>
                <a:sym typeface="Arial"/>
              </a:rPr>
              <a:t>(D) As random noise answer: &lt;extra_id_0&gt;", </a:t>
            </a:r>
            <a:r>
              <a:rPr lang="en-IN" sz="1800">
                <a:solidFill>
                  <a:srgbClr val="000000"/>
                </a:solidFill>
                <a:highlight>
                  <a:srgbClr val="00FF00"/>
                </a:highlight>
                <a:latin typeface="Arial"/>
                <a:ea typeface="Arial"/>
                <a:cs typeface="Arial"/>
                <a:sym typeface="Arial"/>
              </a:rPr>
              <a:t>"answers": ["C"]</a:t>
            </a:r>
            <a:endParaRPr/>
          </a:p>
          <a:p>
            <a:pPr marL="0" marR="0" lvl="0" indent="0" algn="l" rtl="0">
              <a:spcBef>
                <a:spcPts val="0"/>
              </a:spcBef>
              <a:spcAft>
                <a:spcPts val="0"/>
              </a:spcAft>
              <a:buNone/>
            </a:pPr>
            <a:endParaRPr sz="1800">
              <a:solidFill>
                <a:srgbClr val="000000"/>
              </a:solidFill>
              <a:highlight>
                <a:srgbClr val="FFFF00"/>
              </a:highlight>
              <a:latin typeface="Arial"/>
              <a:ea typeface="Arial"/>
              <a:cs typeface="Arial"/>
              <a:sym typeface="Arial"/>
            </a:endParaRPr>
          </a:p>
        </p:txBody>
      </p:sp>
      <p:sp>
        <p:nvSpPr>
          <p:cNvPr id="214" name="Google Shape;214;p9"/>
          <p:cNvSpPr txBox="1"/>
          <p:nvPr/>
        </p:nvSpPr>
        <p:spPr>
          <a:xfrm>
            <a:off x="4489069" y="1158440"/>
            <a:ext cx="7114069" cy="280076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000000"/>
                </a:solidFill>
                <a:latin typeface="Arial"/>
                <a:ea typeface="Arial"/>
                <a:cs typeface="Arial"/>
                <a:sym typeface="Arial"/>
              </a:rPr>
              <a:t>"question": "How do one-dimensional convolutional neural networks treat sequences of vectors?", "options": {"A": "As a static image", </a:t>
            </a:r>
            <a:r>
              <a:rPr lang="en-IN" sz="1600">
                <a:solidFill>
                  <a:srgbClr val="000000"/>
                </a:solidFill>
                <a:highlight>
                  <a:srgbClr val="00FF00"/>
                </a:highlight>
                <a:latin typeface="Arial"/>
                <a:ea typeface="Arial"/>
                <a:cs typeface="Arial"/>
                <a:sym typeface="Arial"/>
              </a:rPr>
              <a:t>"B": "As an image that it slides along"</a:t>
            </a:r>
            <a:r>
              <a:rPr lang="en-IN" sz="1600">
                <a:solidFill>
                  <a:srgbClr val="000000"/>
                </a:solidFill>
                <a:latin typeface="Arial"/>
                <a:ea typeface="Arial"/>
                <a:cs typeface="Arial"/>
                <a:sym typeface="Arial"/>
              </a:rPr>
              <a:t>, "C": "As random noise", "D": "As individual data points"}, "answer": "B", "is_original": false, "uid": "How do one-dimensional convolutional neural networks treat sequences of vectors?As individual data points As a static image As an image that it slides along As random noise"}, "choice_logits": {"A": -7.380085468292236, </a:t>
            </a:r>
            <a:r>
              <a:rPr lang="en-IN" sz="1600">
                <a:solidFill>
                  <a:srgbClr val="000000"/>
                </a:solidFill>
                <a:highlight>
                  <a:srgbClr val="00FF00"/>
                </a:highlight>
                <a:latin typeface="Arial"/>
                <a:ea typeface="Arial"/>
                <a:cs typeface="Arial"/>
                <a:sym typeface="Arial"/>
              </a:rPr>
              <a:t>"B": 3.2698183059692383</a:t>
            </a:r>
            <a:r>
              <a:rPr lang="en-IN" sz="1600">
                <a:solidFill>
                  <a:srgbClr val="000000"/>
                </a:solidFill>
                <a:latin typeface="Arial"/>
                <a:ea typeface="Arial"/>
                <a:cs typeface="Arial"/>
                <a:sym typeface="Arial"/>
              </a:rPr>
              <a:t>, "C": -8.554068565368652, "D": -9.536116600036621}}]}</a:t>
            </a:r>
            <a:endParaRPr/>
          </a:p>
        </p:txBody>
      </p:sp>
      <p:sp>
        <p:nvSpPr>
          <p:cNvPr id="215" name="Google Shape;215;p9"/>
          <p:cNvSpPr txBox="1"/>
          <p:nvPr/>
        </p:nvSpPr>
        <p:spPr>
          <a:xfrm>
            <a:off x="4497520" y="4236988"/>
            <a:ext cx="7218654" cy="181588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000000"/>
                </a:solidFill>
                <a:latin typeface="Arial"/>
                <a:ea typeface="Arial"/>
                <a:cs typeface="Arial"/>
                <a:sym typeface="Arial"/>
              </a:rPr>
              <a:t>"question": "How do one-dimensional convolutional neural networks treat sequences of vectors?", "options": {"A": "As individual data points", "B": "As a static image", </a:t>
            </a:r>
            <a:r>
              <a:rPr lang="en-IN" sz="1600">
                <a:solidFill>
                  <a:srgbClr val="000000"/>
                </a:solidFill>
                <a:highlight>
                  <a:srgbClr val="00FF00"/>
                </a:highlight>
                <a:latin typeface="Arial"/>
                <a:ea typeface="Arial"/>
                <a:cs typeface="Arial"/>
                <a:sym typeface="Arial"/>
              </a:rPr>
              <a:t>"C": "As an image that it slides along"</a:t>
            </a:r>
            <a:r>
              <a:rPr lang="en-IN" sz="1600">
                <a:solidFill>
                  <a:srgbClr val="000000"/>
                </a:solidFill>
                <a:latin typeface="Arial"/>
                <a:ea typeface="Arial"/>
                <a:cs typeface="Arial"/>
                <a:sym typeface="Arial"/>
              </a:rPr>
              <a:t>, "D": "As random noise"}, "answer": "C”, "choice_probs": {"A": 4.859535692958161e-06, "B": 1.0709660273278132e-05, </a:t>
            </a:r>
            <a:r>
              <a:rPr lang="en-IN" sz="1600">
                <a:solidFill>
                  <a:srgbClr val="000000"/>
                </a:solidFill>
                <a:highlight>
                  <a:srgbClr val="00FF00"/>
                </a:highlight>
                <a:latin typeface="Arial"/>
                <a:ea typeface="Arial"/>
                <a:cs typeface="Arial"/>
                <a:sym typeface="Arial"/>
              </a:rPr>
              <a:t>"C": 0.9999798536300659</a:t>
            </a:r>
            <a:r>
              <a:rPr lang="en-IN" sz="1600">
                <a:solidFill>
                  <a:srgbClr val="000000"/>
                </a:solidFill>
                <a:latin typeface="Arial"/>
                <a:ea typeface="Arial"/>
                <a:cs typeface="Arial"/>
                <a:sym typeface="Arial"/>
              </a:rPr>
              <a:t>, "D": 4.593858648149762e-06}</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500"/>
                                        <p:tgtEl>
                                          <p:spTgt spid="2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2"/>
                                        </p:tgtEl>
                                        <p:attrNameLst>
                                          <p:attrName>style.visibility</p:attrName>
                                        </p:attrNameLst>
                                      </p:cBhvr>
                                      <p:to>
                                        <p:strVal val="visible"/>
                                      </p:to>
                                    </p:set>
                                    <p:animEffect transition="in" filter="fade">
                                      <p:cBhvr>
                                        <p:cTn id="11"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rmal Presentation Template，Freepptbackgrounds.n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2099</Words>
  <Application>Microsoft Macintosh PowerPoint</Application>
  <PresentationFormat>Widescreen</PresentationFormat>
  <Paragraphs>248</Paragraphs>
  <Slides>31</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Roboto</vt:lpstr>
      <vt:lpstr>Arial</vt:lpstr>
      <vt:lpstr>Microsoft Yahei</vt:lpstr>
      <vt:lpstr>Times New Roman</vt:lpstr>
      <vt:lpstr>Proxima Nova</vt:lpstr>
      <vt:lpstr>Century Gothic</vt:lpstr>
      <vt:lpstr>Calibri</vt:lpstr>
      <vt:lpstr>Courier New</vt:lpstr>
      <vt:lpstr>Formal Presentation Template，Freepptbackgrounds.net</vt:lpstr>
      <vt:lpstr>Spearmint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 Settings</vt:lpstr>
      <vt:lpstr>Experiments performed</vt:lpstr>
      <vt:lpstr>Number of training examples</vt:lpstr>
      <vt:lpstr>Number of training examples and Atlas Paper</vt:lpstr>
      <vt:lpstr>Epochs/Total Steps</vt:lpstr>
      <vt:lpstr>Training Steps and Different Number of Samples</vt:lpstr>
      <vt:lpstr>Large v/s Base</vt:lpstr>
      <vt:lpstr>Gold Score Mode</vt:lpstr>
      <vt:lpstr>Learning Rate</vt:lpstr>
      <vt:lpstr>Examples from Training Dataset of MCQs</vt:lpstr>
      <vt:lpstr>Example outputs</vt:lpstr>
      <vt:lpstr>Experiment Setup</vt:lpstr>
      <vt:lpstr>Learning rate / Performance</vt:lpstr>
      <vt:lpstr>Dropout / Performance</vt:lpstr>
      <vt:lpstr>Temperature Gold / Performance</vt:lpstr>
      <vt:lpstr>Sample Sizes / Performance</vt:lpstr>
      <vt:lpstr>Sample Sizes / Performance</vt:lpstr>
      <vt:lpstr>Training Steps / Performance</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Freepptbackgrounds.net</dc:creator>
  <cp:lastModifiedBy>Ankita Deshmukh</cp:lastModifiedBy>
  <cp:revision>5</cp:revision>
  <dcterms:created xsi:type="dcterms:W3CDTF">2018-02-23T07:21:57Z</dcterms:created>
  <dcterms:modified xsi:type="dcterms:W3CDTF">2023-11-30T17:50:50Z</dcterms:modified>
</cp:coreProperties>
</file>