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286" r:id="rId11"/>
    <p:sldId id="1303" r:id="rId12"/>
    <p:sldId id="1304" r:id="rId13"/>
    <p:sldId id="1306" r:id="rId14"/>
    <p:sldId id="1307" r:id="rId15"/>
    <p:sldId id="1308" r:id="rId16"/>
    <p:sldId id="1309" r:id="rId17"/>
    <p:sldId id="1310" r:id="rId18"/>
    <p:sldId id="1311" r:id="rId19"/>
    <p:sldId id="128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66746" y="3956068"/>
            <a:ext cx="228389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MEERA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622021243036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Paavai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B65033-80FF-7769-15AD-B627B2F50899}"/>
              </a:ext>
            </a:extLst>
          </p:cNvPr>
          <p:cNvSpPr txBox="1"/>
          <p:nvPr/>
        </p:nvSpPr>
        <p:spPr>
          <a:xfrm>
            <a:off x="1797206" y="656434"/>
            <a:ext cx="4575716" cy="400110"/>
          </a:xfrm>
          <a:prstGeom prst="rect">
            <a:avLst/>
          </a:prstGeom>
          <a:noFill/>
        </p:spPr>
        <p:txBody>
          <a:bodyPr wrap="square">
            <a:spAutoFit/>
          </a:bodyPr>
          <a:lstStyle/>
          <a:p>
            <a:pPr algn="ctr"/>
            <a:r>
              <a:rPr lang="en-US" sz="2000" b="1" dirty="0"/>
              <a:t>Login-Success-Page</a:t>
            </a:r>
            <a:endParaRPr lang="en-IN" dirty="0"/>
          </a:p>
        </p:txBody>
      </p:sp>
      <p:pic>
        <p:nvPicPr>
          <p:cNvPr id="7" name="Picture 6">
            <a:extLst>
              <a:ext uri="{FF2B5EF4-FFF2-40B4-BE49-F238E27FC236}">
                <a16:creationId xmlns:a16="http://schemas.microsoft.com/office/drawing/2014/main" id="{0DB27CB5-AD4F-28A5-C014-B03B3C4A991E}"/>
              </a:ext>
            </a:extLst>
          </p:cNvPr>
          <p:cNvPicPr>
            <a:picLocks noChangeAspect="1"/>
          </p:cNvPicPr>
          <p:nvPr/>
        </p:nvPicPr>
        <p:blipFill>
          <a:blip r:embed="rId2"/>
          <a:stretch>
            <a:fillRect/>
          </a:stretch>
        </p:blipFill>
        <p:spPr>
          <a:xfrm>
            <a:off x="732234" y="1143000"/>
            <a:ext cx="7679531" cy="3833170"/>
          </a:xfrm>
          <a:prstGeom prst="rect">
            <a:avLst/>
          </a:prstGeom>
        </p:spPr>
      </p:pic>
    </p:spTree>
    <p:extLst>
      <p:ext uri="{BB962C8B-B14F-4D97-AF65-F5344CB8AC3E}">
        <p14:creationId xmlns:p14="http://schemas.microsoft.com/office/powerpoint/2010/main" val="302194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57E80-8EBB-DEE5-40A8-7569997288C8}"/>
              </a:ext>
            </a:extLst>
          </p:cNvPr>
          <p:cNvSpPr txBox="1"/>
          <p:nvPr/>
        </p:nvSpPr>
        <p:spPr>
          <a:xfrm>
            <a:off x="1990494" y="485450"/>
            <a:ext cx="4575716" cy="400110"/>
          </a:xfrm>
          <a:prstGeom prst="rect">
            <a:avLst/>
          </a:prstGeom>
          <a:noFill/>
        </p:spPr>
        <p:txBody>
          <a:bodyPr wrap="square">
            <a:spAutoFit/>
          </a:bodyPr>
          <a:lstStyle/>
          <a:p>
            <a:pPr algn="ctr"/>
            <a:r>
              <a:rPr lang="en-US" sz="2000" b="1" dirty="0"/>
              <a:t>Find-Bus-Page</a:t>
            </a:r>
            <a:endParaRPr lang="en-IN" sz="2000" dirty="0"/>
          </a:p>
        </p:txBody>
      </p:sp>
      <p:pic>
        <p:nvPicPr>
          <p:cNvPr id="4" name="Picture 3">
            <a:extLst>
              <a:ext uri="{FF2B5EF4-FFF2-40B4-BE49-F238E27FC236}">
                <a16:creationId xmlns:a16="http://schemas.microsoft.com/office/drawing/2014/main" id="{B34225D4-163D-39B4-242B-BF60EA740059}"/>
              </a:ext>
            </a:extLst>
          </p:cNvPr>
          <p:cNvPicPr>
            <a:picLocks noChangeAspect="1"/>
          </p:cNvPicPr>
          <p:nvPr/>
        </p:nvPicPr>
        <p:blipFill>
          <a:blip r:embed="rId2"/>
          <a:stretch>
            <a:fillRect/>
          </a:stretch>
        </p:blipFill>
        <p:spPr>
          <a:xfrm>
            <a:off x="692943" y="935831"/>
            <a:ext cx="7408069" cy="3916713"/>
          </a:xfrm>
          <a:prstGeom prst="rect">
            <a:avLst/>
          </a:prstGeom>
        </p:spPr>
      </p:pic>
    </p:spTree>
    <p:extLst>
      <p:ext uri="{BB962C8B-B14F-4D97-AF65-F5344CB8AC3E}">
        <p14:creationId xmlns:p14="http://schemas.microsoft.com/office/powerpoint/2010/main" val="422631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BADB8-F0D7-8AA4-063C-63331C42D775}"/>
              </a:ext>
            </a:extLst>
          </p:cNvPr>
          <p:cNvSpPr>
            <a:spLocks noGrp="1"/>
          </p:cNvSpPr>
          <p:nvPr>
            <p:ph type="title"/>
          </p:nvPr>
        </p:nvSpPr>
        <p:spPr>
          <a:xfrm>
            <a:off x="1426822" y="206196"/>
            <a:ext cx="5256476" cy="755700"/>
          </a:xfrm>
        </p:spPr>
        <p:txBody>
          <a:bodyPr/>
          <a:lstStyle/>
          <a:p>
            <a:pPr algn="ctr"/>
            <a:r>
              <a:rPr lang="en-US" sz="2000" b="1" dirty="0"/>
              <a:t>See-Booking-Page</a:t>
            </a:r>
            <a:endParaRPr lang="en-IN" sz="2000" dirty="0"/>
          </a:p>
        </p:txBody>
      </p:sp>
      <p:sp>
        <p:nvSpPr>
          <p:cNvPr id="8" name="Title 1">
            <a:extLst>
              <a:ext uri="{FF2B5EF4-FFF2-40B4-BE49-F238E27FC236}">
                <a16:creationId xmlns:a16="http://schemas.microsoft.com/office/drawing/2014/main" id="{337553FD-9CFB-253E-959D-ABED200A7D2C}"/>
              </a:ext>
            </a:extLst>
          </p:cNvPr>
          <p:cNvSpPr txBox="1">
            <a:spLocks/>
          </p:cNvSpPr>
          <p:nvPr/>
        </p:nvSpPr>
        <p:spPr>
          <a:xfrm>
            <a:off x="628785" y="1177693"/>
            <a:ext cx="7886430" cy="6326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pPr algn="ctr"/>
            <a:endParaRPr lang="en-US" b="1" dirty="0"/>
          </a:p>
        </p:txBody>
      </p:sp>
      <p:pic>
        <p:nvPicPr>
          <p:cNvPr id="3" name="Picture 2">
            <a:extLst>
              <a:ext uri="{FF2B5EF4-FFF2-40B4-BE49-F238E27FC236}">
                <a16:creationId xmlns:a16="http://schemas.microsoft.com/office/drawing/2014/main" id="{980818D6-0300-31D2-9871-6B4799673DDA}"/>
              </a:ext>
            </a:extLst>
          </p:cNvPr>
          <p:cNvPicPr>
            <a:picLocks noChangeAspect="1"/>
          </p:cNvPicPr>
          <p:nvPr/>
        </p:nvPicPr>
        <p:blipFill>
          <a:blip r:embed="rId2"/>
          <a:stretch>
            <a:fillRect/>
          </a:stretch>
        </p:blipFill>
        <p:spPr>
          <a:xfrm>
            <a:off x="628785" y="1014413"/>
            <a:ext cx="7422356" cy="3832175"/>
          </a:xfrm>
          <a:prstGeom prst="rect">
            <a:avLst/>
          </a:prstGeom>
        </p:spPr>
      </p:pic>
    </p:spTree>
    <p:extLst>
      <p:ext uri="{BB962C8B-B14F-4D97-AF65-F5344CB8AC3E}">
        <p14:creationId xmlns:p14="http://schemas.microsoft.com/office/powerpoint/2010/main" val="153720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0571B9-337F-01CC-94E3-324ACACEACF5}"/>
              </a:ext>
            </a:extLst>
          </p:cNvPr>
          <p:cNvSpPr txBox="1"/>
          <p:nvPr/>
        </p:nvSpPr>
        <p:spPr>
          <a:xfrm>
            <a:off x="1685694" y="582093"/>
            <a:ext cx="4575716" cy="400110"/>
          </a:xfrm>
          <a:prstGeom prst="rect">
            <a:avLst/>
          </a:prstGeom>
          <a:noFill/>
        </p:spPr>
        <p:txBody>
          <a:bodyPr wrap="square">
            <a:spAutoFit/>
          </a:bodyPr>
          <a:lstStyle/>
          <a:p>
            <a:pPr algn="ctr"/>
            <a:r>
              <a:rPr lang="en-US" sz="2000" b="1" dirty="0"/>
              <a:t>Register-Page</a:t>
            </a:r>
            <a:endParaRPr lang="en-IN" sz="2000" dirty="0"/>
          </a:p>
        </p:txBody>
      </p:sp>
      <p:pic>
        <p:nvPicPr>
          <p:cNvPr id="4" name="Picture 3">
            <a:extLst>
              <a:ext uri="{FF2B5EF4-FFF2-40B4-BE49-F238E27FC236}">
                <a16:creationId xmlns:a16="http://schemas.microsoft.com/office/drawing/2014/main" id="{D5575E2B-06EF-D223-EE81-DAD8E0426FD9}"/>
              </a:ext>
            </a:extLst>
          </p:cNvPr>
          <p:cNvPicPr>
            <a:picLocks noChangeAspect="1"/>
          </p:cNvPicPr>
          <p:nvPr/>
        </p:nvPicPr>
        <p:blipFill>
          <a:blip r:embed="rId2"/>
          <a:stretch>
            <a:fillRect/>
          </a:stretch>
        </p:blipFill>
        <p:spPr>
          <a:xfrm>
            <a:off x="689372" y="1053641"/>
            <a:ext cx="7765256" cy="3967847"/>
          </a:xfrm>
          <a:prstGeom prst="rect">
            <a:avLst/>
          </a:prstGeom>
        </p:spPr>
      </p:pic>
    </p:spTree>
    <p:extLst>
      <p:ext uri="{BB962C8B-B14F-4D97-AF65-F5344CB8AC3E}">
        <p14:creationId xmlns:p14="http://schemas.microsoft.com/office/powerpoint/2010/main" val="423825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F5CE1-E058-AF36-7494-D3C74FA27F95}"/>
              </a:ext>
            </a:extLst>
          </p:cNvPr>
          <p:cNvSpPr txBox="1"/>
          <p:nvPr/>
        </p:nvSpPr>
        <p:spPr>
          <a:xfrm>
            <a:off x="1871547" y="686171"/>
            <a:ext cx="4575716" cy="400110"/>
          </a:xfrm>
          <a:prstGeom prst="rect">
            <a:avLst/>
          </a:prstGeom>
          <a:noFill/>
        </p:spPr>
        <p:txBody>
          <a:bodyPr wrap="square">
            <a:spAutoFit/>
          </a:bodyPr>
          <a:lstStyle/>
          <a:p>
            <a:pPr algn="ctr"/>
            <a:r>
              <a:rPr lang="en-US" sz="2000" b="1" dirty="0"/>
              <a:t>Register-Success-Page</a:t>
            </a:r>
            <a:endParaRPr lang="en-IN" sz="2000" dirty="0"/>
          </a:p>
        </p:txBody>
      </p:sp>
      <p:pic>
        <p:nvPicPr>
          <p:cNvPr id="4" name="Picture 3">
            <a:extLst>
              <a:ext uri="{FF2B5EF4-FFF2-40B4-BE49-F238E27FC236}">
                <a16:creationId xmlns:a16="http://schemas.microsoft.com/office/drawing/2014/main" id="{E2261C4B-068F-1CC9-FE55-6D4EE4E981CF}"/>
              </a:ext>
            </a:extLst>
          </p:cNvPr>
          <p:cNvPicPr>
            <a:picLocks noChangeAspect="1"/>
          </p:cNvPicPr>
          <p:nvPr/>
        </p:nvPicPr>
        <p:blipFill>
          <a:blip r:embed="rId2"/>
          <a:stretch>
            <a:fillRect/>
          </a:stretch>
        </p:blipFill>
        <p:spPr>
          <a:xfrm>
            <a:off x="710803" y="1014844"/>
            <a:ext cx="7722394" cy="3943737"/>
          </a:xfrm>
          <a:prstGeom prst="rect">
            <a:avLst/>
          </a:prstGeom>
        </p:spPr>
      </p:pic>
    </p:spTree>
    <p:extLst>
      <p:ext uri="{BB962C8B-B14F-4D97-AF65-F5344CB8AC3E}">
        <p14:creationId xmlns:p14="http://schemas.microsoft.com/office/powerpoint/2010/main" val="218361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B7998C-6E34-6221-EEAE-D24C68478996}"/>
              </a:ext>
            </a:extLst>
          </p:cNvPr>
          <p:cNvSpPr txBox="1"/>
          <p:nvPr/>
        </p:nvSpPr>
        <p:spPr>
          <a:xfrm>
            <a:off x="1968191" y="604396"/>
            <a:ext cx="4575716" cy="400110"/>
          </a:xfrm>
          <a:prstGeom prst="rect">
            <a:avLst/>
          </a:prstGeom>
          <a:noFill/>
        </p:spPr>
        <p:txBody>
          <a:bodyPr wrap="square">
            <a:spAutoFit/>
          </a:bodyPr>
          <a:lstStyle/>
          <a:p>
            <a:pPr algn="ctr"/>
            <a:r>
              <a:rPr lang="en-US" sz="2000" b="1" dirty="0"/>
              <a:t>Logout-Page</a:t>
            </a:r>
            <a:endParaRPr lang="en-IN" sz="2000" dirty="0"/>
          </a:p>
        </p:txBody>
      </p:sp>
      <p:pic>
        <p:nvPicPr>
          <p:cNvPr id="4" name="Picture 3">
            <a:extLst>
              <a:ext uri="{FF2B5EF4-FFF2-40B4-BE49-F238E27FC236}">
                <a16:creationId xmlns:a16="http://schemas.microsoft.com/office/drawing/2014/main" id="{84F7C93A-B824-B244-5DAE-B3EE6D595B1D}"/>
              </a:ext>
            </a:extLst>
          </p:cNvPr>
          <p:cNvPicPr>
            <a:picLocks noChangeAspect="1"/>
          </p:cNvPicPr>
          <p:nvPr/>
        </p:nvPicPr>
        <p:blipFill>
          <a:blip r:embed="rId2"/>
          <a:stretch>
            <a:fillRect/>
          </a:stretch>
        </p:blipFill>
        <p:spPr>
          <a:xfrm>
            <a:off x="746521" y="1242952"/>
            <a:ext cx="7826805" cy="3679092"/>
          </a:xfrm>
          <a:prstGeom prst="rect">
            <a:avLst/>
          </a:prstGeom>
        </p:spPr>
      </p:pic>
    </p:spTree>
    <p:extLst>
      <p:ext uri="{BB962C8B-B14F-4D97-AF65-F5344CB8AC3E}">
        <p14:creationId xmlns:p14="http://schemas.microsoft.com/office/powerpoint/2010/main" val="217205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0" i="0" dirty="0">
                <a:solidFill>
                  <a:srgbClr val="374151"/>
                </a:solidFill>
                <a:effectLst/>
                <a:latin typeface="Söhne"/>
              </a:rPr>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5CDC850-8E81-C539-9687-A184517BA839}"/>
              </a:ext>
            </a:extLst>
          </p:cNvPr>
          <p:cNvSpPr txBox="1"/>
          <p:nvPr/>
        </p:nvSpPr>
        <p:spPr>
          <a:xfrm>
            <a:off x="364272" y="1182028"/>
            <a:ext cx="6096001" cy="2893100"/>
          </a:xfrm>
          <a:prstGeom prst="rect">
            <a:avLst/>
          </a:prstGeom>
          <a:noFill/>
        </p:spPr>
        <p:txBody>
          <a:bodyPr wrap="square">
            <a:spAutoFit/>
          </a:bodyPr>
          <a:lstStyle/>
          <a:p>
            <a:pPr marL="285750" indent="-285750">
              <a:buFont typeface="Wingdings" panose="05000000000000000000" pitchFamily="2" charset="2"/>
              <a:buChar char="ü"/>
            </a:pPr>
            <a:r>
              <a:rPr lang="en-IN" sz="1400" dirty="0"/>
              <a:t>Mobile Application Development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Dynamic Pricing</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Predictive Analytics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Integration with Travel Partners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Real-time Tracking and Alerts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Multi-language Support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Accessibility Features</a:t>
            </a:r>
          </a:p>
        </p:txBody>
      </p:sp>
    </p:spTree>
    <p:extLst>
      <p:ext uri="{BB962C8B-B14F-4D97-AF65-F5344CB8AC3E}">
        <p14:creationId xmlns:p14="http://schemas.microsoft.com/office/powerpoint/2010/main" val="286372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64B2DA1-ABC1-E28B-1F2E-A94785441420}"/>
              </a:ext>
            </a:extLst>
          </p:cNvPr>
          <p:cNvSpPr txBox="1"/>
          <p:nvPr/>
        </p:nvSpPr>
        <p:spPr>
          <a:xfrm>
            <a:off x="492236" y="1232922"/>
            <a:ext cx="7984273" cy="2677656"/>
          </a:xfrm>
          <a:prstGeom prst="rect">
            <a:avLst/>
          </a:prstGeom>
          <a:noFill/>
        </p:spPr>
        <p:txBody>
          <a:bodyPr wrap="square">
            <a:spAutoFit/>
          </a:bodyPr>
          <a:lstStyle/>
          <a:p>
            <a:pPr marL="285750" indent="-285750">
              <a:buFont typeface="Wingdings" panose="05000000000000000000" pitchFamily="2" charset="2"/>
              <a:buChar char="v"/>
            </a:pPr>
            <a:r>
              <a:rPr lang="en-GB" sz="14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88166517-EEFD-B9A2-0403-A39B807A01FF}"/>
              </a:ext>
            </a:extLst>
          </p:cNvPr>
          <p:cNvSpPr txBox="1"/>
          <p:nvPr/>
        </p:nvSpPr>
        <p:spPr>
          <a:xfrm>
            <a:off x="297366" y="1226634"/>
            <a:ext cx="8579005" cy="2031325"/>
          </a:xfrm>
          <a:prstGeom prst="rect">
            <a:avLst/>
          </a:prstGeom>
          <a:noFill/>
        </p:spPr>
        <p:txBody>
          <a:bodyPr wrap="square" rtlCol="0">
            <a:spAutoFit/>
          </a:bodyPr>
          <a:lstStyle/>
          <a:p>
            <a:pPr marL="285750" indent="-285750">
              <a:buFont typeface="Wingdings" panose="05000000000000000000" pitchFamily="2" charset="2"/>
              <a:buChar char="Ø"/>
            </a:pPr>
            <a:r>
              <a:rPr lang="en-GB" sz="1400" dirty="0"/>
              <a:t>The bus reservation system serves as a critical component in the transportation industry, facilitating efficient travel arrangements for passengers.</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This abstract outlines the key functionalities and features of a modernized bus reservation system aimed at enhancing the overall travel experience.</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A77D492-9325-3639-0B42-3DDEB01481D4}"/>
              </a:ext>
            </a:extLst>
          </p:cNvPr>
          <p:cNvSpPr txBox="1"/>
          <p:nvPr/>
        </p:nvSpPr>
        <p:spPr>
          <a:xfrm>
            <a:off x="379141" y="1085825"/>
            <a:ext cx="8497229" cy="3508653"/>
          </a:xfrm>
          <a:prstGeom prst="rect">
            <a:avLst/>
          </a:prstGeom>
          <a:noFill/>
        </p:spPr>
        <p:txBody>
          <a:bodyPr wrap="square">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p>
          <a:p>
            <a:endParaRPr lang="en-GB" sz="1600" dirty="0"/>
          </a:p>
          <a:p>
            <a:pPr marL="285750" lvl="7" indent="-285750">
              <a:buFont typeface="Wingdings" panose="05000000000000000000" pitchFamily="2" charset="2"/>
              <a:buChar char="ü"/>
            </a:pPr>
            <a:r>
              <a:rPr lang="en-IN" sz="1600" dirty="0"/>
              <a:t>Complex Booking Process</a:t>
            </a:r>
          </a:p>
          <a:p>
            <a:pPr marL="285750" lvl="7"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Accessibility</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Inaccurate Scheduling and Tracking</a:t>
            </a:r>
          </a:p>
          <a:p>
            <a:pPr marL="285750" lvl="3" indent="-285750">
              <a:buFont typeface="Wingdings" panose="05000000000000000000" pitchFamily="2" charset="2"/>
              <a:buChar char="ü"/>
            </a:pPr>
            <a:endParaRPr lang="en-IN" dirty="0"/>
          </a:p>
          <a:p>
            <a:pPr marL="285750" lvl="3" indent="-285750">
              <a:buFont typeface="Wingdings" panose="05000000000000000000" pitchFamily="2" charset="2"/>
              <a:buChar char="ü"/>
            </a:pPr>
            <a:r>
              <a:rPr lang="en-IN" sz="1600" dirty="0"/>
              <a:t>Inefficient Resource Management</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3555638-43C3-FF07-CD62-476B6DCF1E3F}"/>
              </a:ext>
            </a:extLst>
          </p:cNvPr>
          <p:cNvSpPr txBox="1"/>
          <p:nvPr/>
        </p:nvSpPr>
        <p:spPr>
          <a:xfrm>
            <a:off x="374126" y="1304525"/>
            <a:ext cx="8395748" cy="2677656"/>
          </a:xfrm>
          <a:prstGeom prst="rect">
            <a:avLst/>
          </a:prstGeom>
          <a:noFill/>
        </p:spPr>
        <p:txBody>
          <a:bodyPr wrap="square">
            <a:spAutoFit/>
          </a:bodyPr>
          <a:lstStyle/>
          <a:p>
            <a:pPr marL="285750" indent="-285750">
              <a:buFont typeface="Wingdings" panose="05000000000000000000" pitchFamily="2" charset="2"/>
              <a:buChar char="v"/>
            </a:pPr>
            <a:r>
              <a:rPr lang="en-GB" sz="1400" dirty="0"/>
              <a:t>Streamline the booking process: Develop an intuitive interface for users to search routes, check seat availability, and make reservations seamlessly.</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Enhance accessibility: Implement features catering to passengers with disabilities or special needs to ensure inclusivity and compliance with regulatory standards.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Improve accuracy in scheduling and tracking: Integrate real-time tracking systems to provide accurate arrival/departure information, enhancing passenger trust and satisfaction.</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Optimize resource management: Develop tools for effective allocation of vehicles and personnel to minimize operational costs and maximize asset utilization.</a:t>
            </a:r>
          </a:p>
          <a:p>
            <a:endParaRPr lang="en-IN" sz="1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72F638E-1671-16FC-6CD3-617186DC94E5}"/>
              </a:ext>
            </a:extLst>
          </p:cNvPr>
          <p:cNvSpPr txBox="1"/>
          <p:nvPr/>
        </p:nvSpPr>
        <p:spPr>
          <a:xfrm>
            <a:off x="394010" y="1285880"/>
            <a:ext cx="8497229" cy="3108543"/>
          </a:xfrm>
          <a:prstGeom prst="rect">
            <a:avLst/>
          </a:prstGeom>
          <a:noFill/>
        </p:spPr>
        <p:txBody>
          <a:bodyPr wrap="square">
            <a:spAutoFit/>
          </a:bodyPr>
          <a:lstStyle/>
          <a:p>
            <a:r>
              <a:rPr lang="en-GB" sz="14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p>
          <a:p>
            <a:endParaRPr lang="en-GB" sz="1400" dirty="0"/>
          </a:p>
          <a:p>
            <a:pPr marL="285750" indent="-285750">
              <a:buFont typeface="Wingdings" panose="05000000000000000000" pitchFamily="2" charset="2"/>
              <a:buChar char="ü"/>
            </a:pPr>
            <a:r>
              <a:rPr lang="en-IN" sz="1400" dirty="0"/>
              <a:t>User Interface</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Authentication and Authorization</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Bus and Route Management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Booking and Reservation</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Ticket 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63912" y="522374"/>
            <a:ext cx="8017933" cy="457754"/>
          </a:xfrm>
          <a:prstGeom prst="rect">
            <a:avLst/>
          </a:prstGeom>
          <a:noFill/>
        </p:spPr>
        <p:txBody>
          <a:bodyPr wrap="square">
            <a:spAutoFit/>
          </a:bodyPr>
          <a:lstStyle/>
          <a:p>
            <a:pPr marL="457200" lvl="1" algn="l">
              <a:lnSpc>
                <a:spcPct val="150000"/>
              </a:lnSpc>
            </a:pPr>
            <a:r>
              <a:rPr lang="en-IN" sz="1800" b="1" dirty="0">
                <a:solidFill>
                  <a:srgbClr val="213163"/>
                </a:solidFill>
              </a:rPr>
              <a:t>Modelling &amp; Results</a:t>
            </a: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697802"/>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a:extLst>
              <a:ext uri="{FF2B5EF4-FFF2-40B4-BE49-F238E27FC236}">
                <a16:creationId xmlns:a16="http://schemas.microsoft.com/office/drawing/2014/main" id="{2F37A066-BD2E-C990-A214-4AE6AD083DFE}"/>
              </a:ext>
            </a:extLst>
          </p:cNvPr>
          <p:cNvSpPr txBox="1"/>
          <p:nvPr/>
        </p:nvSpPr>
        <p:spPr>
          <a:xfrm>
            <a:off x="138652" y="958236"/>
            <a:ext cx="9005348" cy="3754874"/>
          </a:xfrm>
          <a:prstGeom prst="rect">
            <a:avLst/>
          </a:prstGeom>
          <a:noFill/>
        </p:spPr>
        <p:txBody>
          <a:bodyPr wrap="square">
            <a:spAutoFit/>
          </a:bodyPr>
          <a:lstStyle/>
          <a:p>
            <a:r>
              <a:rPr lang="en-GB" dirty="0"/>
              <a:t>To model a bus reservation system, we can consider the following entities and their attributes:</a:t>
            </a:r>
          </a:p>
          <a:p>
            <a:r>
              <a:rPr lang="en-GB" b="1" dirty="0"/>
              <a:t>User</a:t>
            </a:r>
            <a:r>
              <a:rPr lang="en-GB" dirty="0"/>
              <a:t>:</a:t>
            </a:r>
          </a:p>
          <a:p>
            <a:pPr lvl="1"/>
            <a:r>
              <a:rPr lang="en-GB" dirty="0"/>
              <a:t>Attributes: </a:t>
            </a:r>
            <a:r>
              <a:rPr lang="en-GB" dirty="0" err="1"/>
              <a:t>user_id</a:t>
            </a:r>
            <a:r>
              <a:rPr lang="en-GB" dirty="0"/>
              <a:t>, username, email, password, role (customer or administrator), etc.</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78581"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03616" y="4706851"/>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TextBox 5">
            <a:extLst>
              <a:ext uri="{FF2B5EF4-FFF2-40B4-BE49-F238E27FC236}">
                <a16:creationId xmlns:a16="http://schemas.microsoft.com/office/drawing/2014/main" id="{9A62AD99-593D-4606-8EAA-28FBB05C2C49}"/>
              </a:ext>
            </a:extLst>
          </p:cNvPr>
          <p:cNvSpPr txBox="1"/>
          <p:nvPr/>
        </p:nvSpPr>
        <p:spPr>
          <a:xfrm>
            <a:off x="1925444" y="561744"/>
            <a:ext cx="4579434" cy="400110"/>
          </a:xfrm>
          <a:prstGeom prst="rect">
            <a:avLst/>
          </a:prstGeom>
          <a:noFill/>
        </p:spPr>
        <p:txBody>
          <a:bodyPr wrap="square">
            <a:spAutoFit/>
          </a:bodyPr>
          <a:lstStyle/>
          <a:p>
            <a:pPr algn="ctr"/>
            <a:r>
              <a:rPr lang="en-US" sz="2000" dirty="0"/>
              <a:t>Homepage</a:t>
            </a:r>
            <a:endParaRPr lang="en-IN" sz="2000" dirty="0"/>
          </a:p>
        </p:txBody>
      </p:sp>
      <p:pic>
        <p:nvPicPr>
          <p:cNvPr id="8" name="Picture 7">
            <a:extLst>
              <a:ext uri="{FF2B5EF4-FFF2-40B4-BE49-F238E27FC236}">
                <a16:creationId xmlns:a16="http://schemas.microsoft.com/office/drawing/2014/main" id="{C4A93DDE-4CCE-7B2A-E1D4-7F59EC145CB0}"/>
              </a:ext>
            </a:extLst>
          </p:cNvPr>
          <p:cNvPicPr>
            <a:picLocks noChangeAspect="1"/>
          </p:cNvPicPr>
          <p:nvPr/>
        </p:nvPicPr>
        <p:blipFill>
          <a:blip r:embed="rId2"/>
          <a:stretch>
            <a:fillRect/>
          </a:stretch>
        </p:blipFill>
        <p:spPr>
          <a:xfrm>
            <a:off x="992981" y="1030449"/>
            <a:ext cx="6822281" cy="3837533"/>
          </a:xfrm>
          <a:prstGeom prst="rect">
            <a:avLst/>
          </a:prstGeom>
        </p:spPr>
      </p:pic>
    </p:spTree>
    <p:extLst>
      <p:ext uri="{BB962C8B-B14F-4D97-AF65-F5344CB8AC3E}">
        <p14:creationId xmlns:p14="http://schemas.microsoft.com/office/powerpoint/2010/main" val="3832645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214</TotalTime>
  <Words>674</Words>
  <Application>Microsoft Office PowerPoint</Application>
  <PresentationFormat>On-screen Show (16:9)</PresentationFormat>
  <Paragraphs>106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PowerPoint Presentation</vt:lpstr>
      <vt:lpstr>PowerPoint Presentation</vt:lpstr>
      <vt:lpstr>PowerPoint Presentation</vt:lpstr>
      <vt:lpstr>PowerPoint Presentation</vt:lpstr>
      <vt:lpstr>See-Booking-Page</vt:lpstr>
      <vt:lpstr>PowerPoint Presentation</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Nithish Kumar</cp:lastModifiedBy>
  <cp:revision>13</cp:revision>
  <dcterms:modified xsi:type="dcterms:W3CDTF">2024-04-09T10:48:51Z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