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ink/ink1.xml" ContentType="application/inkml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1" r:id="rId5"/>
    <p:sldId id="262" r:id="rId6"/>
    <p:sldId id="270" r:id="rId7"/>
    <p:sldId id="271" r:id="rId8"/>
    <p:sldId id="274" r:id="rId9"/>
    <p:sldId id="263" r:id="rId10"/>
    <p:sldId id="264" r:id="rId11"/>
    <p:sldId id="266" r:id="rId12"/>
    <p:sldId id="265" r:id="rId13"/>
    <p:sldId id="279" r:id="rId14"/>
    <p:sldId id="275" r:id="rId15"/>
    <p:sldId id="282" r:id="rId16"/>
    <p:sldId id="273" r:id="rId17"/>
    <p:sldId id="276" r:id="rId18"/>
    <p:sldId id="280" r:id="rId19"/>
    <p:sldId id="277" r:id="rId20"/>
    <p:sldId id="278" r:id="rId21"/>
  </p:sldIdLst>
  <p:sldSz cx="18288000" cy="10287000"/>
  <p:notesSz cx="6858000" cy="9144000"/>
  <p:embeddedFontLst>
    <p:embeddedFont>
      <p:font typeface="Bahnschrift" panose="020B0502040204020203" pitchFamily="34" charset="0"/>
      <p:regular r:id="rId23"/>
      <p:bold r:id="rId24"/>
    </p:embeddedFont>
    <p:embeddedFont>
      <p:font typeface="Impact" panose="020B0806030902050204" pitchFamily="3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53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Adnan Shaikh" userId="f843831d440c9ff7" providerId="LiveId" clId="{B3B57D92-E798-4AD4-958A-200EC57B55DB}"/>
    <pc:docChg chg="delSld">
      <pc:chgData name="Mohamed Adnan Shaikh" userId="f843831d440c9ff7" providerId="LiveId" clId="{B3B57D92-E798-4AD4-958A-200EC57B55DB}" dt="2025-02-09T18:33:15.866" v="0" actId="2696"/>
      <pc:docMkLst>
        <pc:docMk/>
      </pc:docMkLst>
      <pc:sldChg chg="del">
        <pc:chgData name="Mohamed Adnan Shaikh" userId="f843831d440c9ff7" providerId="LiveId" clId="{B3B57D92-E798-4AD4-958A-200EC57B55DB}" dt="2025-02-09T18:33:15.866" v="0" actId="2696"/>
        <pc:sldMkLst>
          <pc:docMk/>
          <pc:sldMk cId="3948195129" sldId="28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eera\Downloads\fnnal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atima%20Momin\Downloads\fnnal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Sheet6!$H$3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Sheet6!$G$4:$G$23</c:f>
              <c:strCache>
                <c:ptCount val="20"/>
                <c:pt idx="0">
                  <c:v> Planning &amp; Feasibility Study</c:v>
                </c:pt>
                <c:pt idx="1">
                  <c:v>Feasibility study</c:v>
                </c:pt>
                <c:pt idx="2">
                  <c:v>Deatiled Planning</c:v>
                </c:pt>
                <c:pt idx="3">
                  <c:v>Government Approval</c:v>
                </c:pt>
                <c:pt idx="4">
                  <c:v>Land Acquisition &amp; Pre-construction</c:v>
                </c:pt>
                <c:pt idx="5">
                  <c:v>Land Acquisition</c:v>
                </c:pt>
                <c:pt idx="6">
                  <c:v>Site Preparation</c:v>
                </c:pt>
                <c:pt idx="7">
                  <c:v>Station Design</c:v>
                </c:pt>
                <c:pt idx="8">
                  <c:v>Construction</c:v>
                </c:pt>
                <c:pt idx="9">
                  <c:v>Foundation Work</c:v>
                </c:pt>
                <c:pt idx="10">
                  <c:v>Tunnelling </c:v>
                </c:pt>
                <c:pt idx="11">
                  <c:v>Station Constuction</c:v>
                </c:pt>
                <c:pt idx="12">
                  <c:v>Track Lying &amp; system Installation</c:v>
                </c:pt>
                <c:pt idx="13">
                  <c:v>Track lying</c:v>
                </c:pt>
                <c:pt idx="14">
                  <c:v>System installation</c:v>
                </c:pt>
                <c:pt idx="15">
                  <c:v>Testing &amp; Commission</c:v>
                </c:pt>
                <c:pt idx="16">
                  <c:v>Trail Runs</c:v>
                </c:pt>
                <c:pt idx="17">
                  <c:v>System Testing</c:v>
                </c:pt>
                <c:pt idx="18">
                  <c:v>Final Testing</c:v>
                </c:pt>
                <c:pt idx="19">
                  <c:v>Project Completion</c:v>
                </c:pt>
              </c:strCache>
            </c:strRef>
          </c:cat>
          <c:val>
            <c:numRef>
              <c:f>Sheet6!$H$4:$H$23</c:f>
              <c:numCache>
                <c:formatCode>m/d/yyyy</c:formatCode>
                <c:ptCount val="20"/>
                <c:pt idx="0">
                  <c:v>40544</c:v>
                </c:pt>
                <c:pt idx="1">
                  <c:v>40544</c:v>
                </c:pt>
                <c:pt idx="2">
                  <c:v>40725</c:v>
                </c:pt>
                <c:pt idx="3">
                  <c:v>41275</c:v>
                </c:pt>
                <c:pt idx="4">
                  <c:v>41456</c:v>
                </c:pt>
                <c:pt idx="5">
                  <c:v>41456</c:v>
                </c:pt>
                <c:pt idx="6">
                  <c:v>41699</c:v>
                </c:pt>
                <c:pt idx="7">
                  <c:v>41791</c:v>
                </c:pt>
                <c:pt idx="8">
                  <c:v>42736</c:v>
                </c:pt>
                <c:pt idx="9">
                  <c:v>42736</c:v>
                </c:pt>
                <c:pt idx="10">
                  <c:v>43101</c:v>
                </c:pt>
                <c:pt idx="11">
                  <c:v>43282</c:v>
                </c:pt>
                <c:pt idx="12">
                  <c:v>44197</c:v>
                </c:pt>
                <c:pt idx="13">
                  <c:v>44197</c:v>
                </c:pt>
                <c:pt idx="14">
                  <c:v>44378</c:v>
                </c:pt>
                <c:pt idx="15">
                  <c:v>45292</c:v>
                </c:pt>
                <c:pt idx="16">
                  <c:v>45292</c:v>
                </c:pt>
                <c:pt idx="17">
                  <c:v>45292</c:v>
                </c:pt>
                <c:pt idx="18">
                  <c:v>45352</c:v>
                </c:pt>
                <c:pt idx="19">
                  <c:v>45536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D1-4A96-A271-71BDBCA3DB6E}"/>
            </c:ext>
          </c:extLst>
        </c:ser>
        <c:ser>
          <c:idx val="1"/>
          <c:order val="1"/>
          <c:tx>
            <c:strRef>
              <c:f>Sheet6!$J$3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DD1-4A96-A271-71BDBCA3DB6E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DD1-4A96-A271-71BDBCA3DB6E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DD1-4A96-A271-71BDBCA3DB6E}"/>
              </c:ext>
            </c:extLst>
          </c:dPt>
          <c:dPt>
            <c:idx val="6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9DD1-4A96-A271-71BDBCA3DB6E}"/>
              </c:ext>
            </c:extLst>
          </c:dPt>
          <c:dPt>
            <c:idx val="7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9DD1-4A96-A271-71BDBCA3DB6E}"/>
              </c:ext>
            </c:extLst>
          </c:dPt>
          <c:dPt>
            <c:idx val="9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9DD1-4A96-A271-71BDBCA3DB6E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9DD1-4A96-A271-71BDBCA3DB6E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9DD1-4A96-A271-71BDBCA3DB6E}"/>
              </c:ext>
            </c:extLst>
          </c:dPt>
          <c:dPt>
            <c:idx val="13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9DD1-4A96-A271-71BDBCA3DB6E}"/>
              </c:ext>
            </c:extLst>
          </c:dPt>
          <c:dPt>
            <c:idx val="14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9DD1-4A96-A271-71BDBCA3DB6E}"/>
              </c:ext>
            </c:extLst>
          </c:dPt>
          <c:dPt>
            <c:idx val="16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9DD1-4A96-A271-71BDBCA3DB6E}"/>
              </c:ext>
            </c:extLst>
          </c:dPt>
          <c:dPt>
            <c:idx val="17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9DD1-4A96-A271-71BDBCA3DB6E}"/>
              </c:ext>
            </c:extLst>
          </c:dPt>
          <c:dPt>
            <c:idx val="18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9DD1-4A96-A271-71BDBCA3DB6E}"/>
              </c:ext>
            </c:extLst>
          </c:dPt>
          <c:cat>
            <c:strRef>
              <c:f>Sheet6!$G$4:$G$23</c:f>
              <c:strCache>
                <c:ptCount val="20"/>
                <c:pt idx="0">
                  <c:v> Planning &amp; Feasibility Study</c:v>
                </c:pt>
                <c:pt idx="1">
                  <c:v>Feasibility study</c:v>
                </c:pt>
                <c:pt idx="2">
                  <c:v>Deatiled Planning</c:v>
                </c:pt>
                <c:pt idx="3">
                  <c:v>Government Approval</c:v>
                </c:pt>
                <c:pt idx="4">
                  <c:v>Land Acquisition &amp; Pre-construction</c:v>
                </c:pt>
                <c:pt idx="5">
                  <c:v>Land Acquisition</c:v>
                </c:pt>
                <c:pt idx="6">
                  <c:v>Site Preparation</c:v>
                </c:pt>
                <c:pt idx="7">
                  <c:v>Station Design</c:v>
                </c:pt>
                <c:pt idx="8">
                  <c:v>Construction</c:v>
                </c:pt>
                <c:pt idx="9">
                  <c:v>Foundation Work</c:v>
                </c:pt>
                <c:pt idx="10">
                  <c:v>Tunnelling </c:v>
                </c:pt>
                <c:pt idx="11">
                  <c:v>Station Constuction</c:v>
                </c:pt>
                <c:pt idx="12">
                  <c:v>Track Lying &amp; system Installation</c:v>
                </c:pt>
                <c:pt idx="13">
                  <c:v>Track lying</c:v>
                </c:pt>
                <c:pt idx="14">
                  <c:v>System installation</c:v>
                </c:pt>
                <c:pt idx="15">
                  <c:v>Testing &amp; Commission</c:v>
                </c:pt>
                <c:pt idx="16">
                  <c:v>Trail Runs</c:v>
                </c:pt>
                <c:pt idx="17">
                  <c:v>System Testing</c:v>
                </c:pt>
                <c:pt idx="18">
                  <c:v>Final Testing</c:v>
                </c:pt>
                <c:pt idx="19">
                  <c:v>Project Completion</c:v>
                </c:pt>
              </c:strCache>
            </c:strRef>
          </c:cat>
          <c:val>
            <c:numRef>
              <c:f>Sheet6!$J$4:$J$23</c:f>
              <c:numCache>
                <c:formatCode>General</c:formatCode>
                <c:ptCount val="20"/>
                <c:pt idx="0">
                  <c:v>731</c:v>
                </c:pt>
                <c:pt idx="1">
                  <c:v>181</c:v>
                </c:pt>
                <c:pt idx="2">
                  <c:v>550</c:v>
                </c:pt>
                <c:pt idx="3">
                  <c:v>181</c:v>
                </c:pt>
                <c:pt idx="4">
                  <c:v>1280</c:v>
                </c:pt>
                <c:pt idx="5">
                  <c:v>549</c:v>
                </c:pt>
                <c:pt idx="6">
                  <c:v>1037</c:v>
                </c:pt>
                <c:pt idx="7">
                  <c:v>945</c:v>
                </c:pt>
                <c:pt idx="8">
                  <c:v>2191</c:v>
                </c:pt>
                <c:pt idx="9">
                  <c:v>546</c:v>
                </c:pt>
                <c:pt idx="10">
                  <c:v>1642</c:v>
                </c:pt>
                <c:pt idx="11">
                  <c:v>1645</c:v>
                </c:pt>
                <c:pt idx="12">
                  <c:v>1095</c:v>
                </c:pt>
                <c:pt idx="13">
                  <c:v>546</c:v>
                </c:pt>
                <c:pt idx="14">
                  <c:v>914</c:v>
                </c:pt>
                <c:pt idx="15">
                  <c:v>244</c:v>
                </c:pt>
                <c:pt idx="16">
                  <c:v>60</c:v>
                </c:pt>
                <c:pt idx="17">
                  <c:v>60</c:v>
                </c:pt>
                <c:pt idx="18">
                  <c:v>184</c:v>
                </c:pt>
                <c:pt idx="19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9DD1-4A96-A271-71BDBCA3DB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3530624"/>
        <c:axId val="333527744"/>
      </c:barChart>
      <c:catAx>
        <c:axId val="333530624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333527744"/>
        <c:crosses val="autoZero"/>
        <c:auto val="1"/>
        <c:lblAlgn val="ctr"/>
        <c:lblOffset val="100"/>
        <c:noMultiLvlLbl val="0"/>
      </c:catAx>
      <c:valAx>
        <c:axId val="333527744"/>
        <c:scaling>
          <c:orientation val="minMax"/>
          <c:max val="46022"/>
          <c:min val="40544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530624"/>
        <c:crosses val="autoZero"/>
        <c:crossBetween val="between"/>
        <c:majorUnit val="36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159602657323334E-2"/>
          <c:y val="7.2637796120810477E-2"/>
          <c:w val="0.95959240389069012"/>
          <c:h val="0.9273621500080468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Sheet8!$E$4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Sheet8!$D$5:$D$24</c:f>
              <c:strCache>
                <c:ptCount val="20"/>
                <c:pt idx="0">
                  <c:v> Planning &amp; Feasibility Study</c:v>
                </c:pt>
                <c:pt idx="1">
                  <c:v>Feasibility study</c:v>
                </c:pt>
                <c:pt idx="2">
                  <c:v>Detailed Planning</c:v>
                </c:pt>
                <c:pt idx="3">
                  <c:v>Government Approval</c:v>
                </c:pt>
                <c:pt idx="4">
                  <c:v>Land Acquisition &amp; Pre-construction</c:v>
                </c:pt>
                <c:pt idx="5">
                  <c:v>Land Acquisition</c:v>
                </c:pt>
                <c:pt idx="6">
                  <c:v>Site Preparation</c:v>
                </c:pt>
                <c:pt idx="7">
                  <c:v>Station Design</c:v>
                </c:pt>
                <c:pt idx="8">
                  <c:v>Construction</c:v>
                </c:pt>
                <c:pt idx="9">
                  <c:v>Foundation Work</c:v>
                </c:pt>
                <c:pt idx="10">
                  <c:v>Tunnelling </c:v>
                </c:pt>
                <c:pt idx="11">
                  <c:v>Station Constuction</c:v>
                </c:pt>
                <c:pt idx="12">
                  <c:v>Track Lying &amp; system Installation</c:v>
                </c:pt>
                <c:pt idx="13">
                  <c:v>Track lying</c:v>
                </c:pt>
                <c:pt idx="14">
                  <c:v>System installation</c:v>
                </c:pt>
                <c:pt idx="15">
                  <c:v>Testing &amp; commission</c:v>
                </c:pt>
                <c:pt idx="16">
                  <c:v>Trail Runs</c:v>
                </c:pt>
                <c:pt idx="17">
                  <c:v>System Testing</c:v>
                </c:pt>
                <c:pt idx="18">
                  <c:v>Final Testing</c:v>
                </c:pt>
                <c:pt idx="19">
                  <c:v>Project Completion</c:v>
                </c:pt>
              </c:strCache>
            </c:strRef>
          </c:cat>
          <c:val>
            <c:numRef>
              <c:f>Sheet8!$E$5:$E$24</c:f>
              <c:numCache>
                <c:formatCode>m/d/yyyy</c:formatCode>
                <c:ptCount val="20"/>
                <c:pt idx="0">
                  <c:v>40544</c:v>
                </c:pt>
                <c:pt idx="1">
                  <c:v>40544</c:v>
                </c:pt>
                <c:pt idx="2">
                  <c:v>40725</c:v>
                </c:pt>
                <c:pt idx="3">
                  <c:v>41275</c:v>
                </c:pt>
                <c:pt idx="4">
                  <c:v>41456</c:v>
                </c:pt>
                <c:pt idx="5">
                  <c:v>41456</c:v>
                </c:pt>
                <c:pt idx="6">
                  <c:v>41699</c:v>
                </c:pt>
                <c:pt idx="7">
                  <c:v>41791</c:v>
                </c:pt>
                <c:pt idx="8">
                  <c:v>42736</c:v>
                </c:pt>
                <c:pt idx="9">
                  <c:v>42736</c:v>
                </c:pt>
                <c:pt idx="10">
                  <c:v>43101</c:v>
                </c:pt>
                <c:pt idx="11">
                  <c:v>43282</c:v>
                </c:pt>
                <c:pt idx="12">
                  <c:v>44927</c:v>
                </c:pt>
                <c:pt idx="13">
                  <c:v>44927</c:v>
                </c:pt>
                <c:pt idx="14">
                  <c:v>45108</c:v>
                </c:pt>
                <c:pt idx="15">
                  <c:v>46023</c:v>
                </c:pt>
                <c:pt idx="16">
                  <c:v>46023</c:v>
                </c:pt>
                <c:pt idx="17">
                  <c:v>46023</c:v>
                </c:pt>
                <c:pt idx="18">
                  <c:v>46097</c:v>
                </c:pt>
                <c:pt idx="19">
                  <c:v>46235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A6-473A-9BEF-C46776E35096}"/>
            </c:ext>
          </c:extLst>
        </c:ser>
        <c:ser>
          <c:idx val="1"/>
          <c:order val="1"/>
          <c:tx>
            <c:strRef>
              <c:f>Sheet8!$G$4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9A6-473A-9BEF-C46776E3509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9A6-473A-9BEF-C46776E35096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9A6-473A-9BEF-C46776E35096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19A6-473A-9BEF-C46776E35096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9A6-473A-9BEF-C46776E35096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19A6-473A-9BEF-C46776E35096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19A6-473A-9BEF-C46776E35096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19A6-473A-9BEF-C46776E35096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19A6-473A-9BEF-C46776E35096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19A6-473A-9BEF-C46776E35096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19A6-473A-9BEF-C46776E35096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19A6-473A-9BEF-C46776E35096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19A6-473A-9BEF-C46776E35096}"/>
              </c:ext>
            </c:extLst>
          </c:dPt>
          <c:cat>
            <c:strRef>
              <c:f>Sheet8!$D$5:$D$24</c:f>
              <c:strCache>
                <c:ptCount val="20"/>
                <c:pt idx="0">
                  <c:v> Planning &amp; Feasibility Study</c:v>
                </c:pt>
                <c:pt idx="1">
                  <c:v>Feasibility study</c:v>
                </c:pt>
                <c:pt idx="2">
                  <c:v>Detailed Planning</c:v>
                </c:pt>
                <c:pt idx="3">
                  <c:v>Government Approval</c:v>
                </c:pt>
                <c:pt idx="4">
                  <c:v>Land Acquisition &amp; Pre-construction</c:v>
                </c:pt>
                <c:pt idx="5">
                  <c:v>Land Acquisition</c:v>
                </c:pt>
                <c:pt idx="6">
                  <c:v>Site Preparation</c:v>
                </c:pt>
                <c:pt idx="7">
                  <c:v>Station Design</c:v>
                </c:pt>
                <c:pt idx="8">
                  <c:v>Construction</c:v>
                </c:pt>
                <c:pt idx="9">
                  <c:v>Foundation Work</c:v>
                </c:pt>
                <c:pt idx="10">
                  <c:v>Tunnelling </c:v>
                </c:pt>
                <c:pt idx="11">
                  <c:v>Station Constuction</c:v>
                </c:pt>
                <c:pt idx="12">
                  <c:v>Track Lying &amp; system Installation</c:v>
                </c:pt>
                <c:pt idx="13">
                  <c:v>Track lying</c:v>
                </c:pt>
                <c:pt idx="14">
                  <c:v>System installation</c:v>
                </c:pt>
                <c:pt idx="15">
                  <c:v>Testing &amp; commission</c:v>
                </c:pt>
                <c:pt idx="16">
                  <c:v>Trail Runs</c:v>
                </c:pt>
                <c:pt idx="17">
                  <c:v>System Testing</c:v>
                </c:pt>
                <c:pt idx="18">
                  <c:v>Final Testing</c:v>
                </c:pt>
                <c:pt idx="19">
                  <c:v>Project Completion</c:v>
                </c:pt>
              </c:strCache>
            </c:strRef>
          </c:cat>
          <c:val>
            <c:numRef>
              <c:f>Sheet8!$G$5:$G$24</c:f>
              <c:numCache>
                <c:formatCode>General</c:formatCode>
                <c:ptCount val="20"/>
                <c:pt idx="0">
                  <c:v>731</c:v>
                </c:pt>
                <c:pt idx="1">
                  <c:v>181</c:v>
                </c:pt>
                <c:pt idx="2">
                  <c:v>550</c:v>
                </c:pt>
                <c:pt idx="3">
                  <c:v>181</c:v>
                </c:pt>
                <c:pt idx="4">
                  <c:v>1280</c:v>
                </c:pt>
                <c:pt idx="5">
                  <c:v>549</c:v>
                </c:pt>
                <c:pt idx="6">
                  <c:v>1037</c:v>
                </c:pt>
                <c:pt idx="7">
                  <c:v>945</c:v>
                </c:pt>
                <c:pt idx="8">
                  <c:v>2952</c:v>
                </c:pt>
                <c:pt idx="9">
                  <c:v>546</c:v>
                </c:pt>
                <c:pt idx="10">
                  <c:v>2373</c:v>
                </c:pt>
                <c:pt idx="11">
                  <c:v>2407</c:v>
                </c:pt>
                <c:pt idx="12">
                  <c:v>1096</c:v>
                </c:pt>
                <c:pt idx="13">
                  <c:v>578</c:v>
                </c:pt>
                <c:pt idx="14">
                  <c:v>915</c:v>
                </c:pt>
                <c:pt idx="15">
                  <c:v>212</c:v>
                </c:pt>
                <c:pt idx="16">
                  <c:v>74</c:v>
                </c:pt>
                <c:pt idx="17">
                  <c:v>74</c:v>
                </c:pt>
                <c:pt idx="18">
                  <c:v>138</c:v>
                </c:pt>
                <c:pt idx="19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19A6-473A-9BEF-C46776E350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59329088"/>
        <c:axId val="1859329568"/>
      </c:barChart>
      <c:catAx>
        <c:axId val="185932908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1859329568"/>
        <c:crosses val="autoZero"/>
        <c:auto val="1"/>
        <c:lblAlgn val="ctr"/>
        <c:lblOffset val="100"/>
        <c:noMultiLvlLbl val="0"/>
      </c:catAx>
      <c:valAx>
        <c:axId val="1859329568"/>
        <c:scaling>
          <c:orientation val="minMax"/>
          <c:max val="46752"/>
          <c:min val="40544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329088"/>
        <c:crosses val="autoZero"/>
        <c:crossBetween val="between"/>
        <c:majorUnit val="36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194-4E24-A551-9838D55E09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194-4E24-A551-9838D55E09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194-4E24-A551-9838D55E09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194-4E24-A551-9838D55E09A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5194-4E24-A551-9838D55E09A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5194-4E24-A551-9838D55E09A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75A-45F1-9B14-5058CD6C8C5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8770119849476645E-2"/>
                      <c:h val="5.666615083197840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194-4E24-A551-9838D55E09A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921686746987952"/>
                      <c:h val="6.361692063657557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194-4E24-A551-9838D55E09A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84674129589223"/>
                      <c:h val="8.900460734786673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5194-4E24-A551-9838D55E09A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565767005027985"/>
                      <c:h val="7.578076779462061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5194-4E24-A551-9838D55E09A5}"/>
                </c:ext>
              </c:extLst>
            </c:dLbl>
            <c:dLbl>
              <c:idx val="4"/>
              <c:layout>
                <c:manualLayout>
                  <c:x val="-1.2048192771084355E-2"/>
                  <c:y val="2.936768655530931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163654618473897"/>
                      <c:h val="8.794461495266567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5194-4E24-A551-9838D55E09A5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510538215855547"/>
                      <c:h val="5.14530734785305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5194-4E24-A551-9838D55E09A5}"/>
                </c:ext>
              </c:extLst>
            </c:dLbl>
            <c:dLbl>
              <c:idx val="6"/>
              <c:layout>
                <c:manualLayout>
                  <c:x val="3.564257028112449E-2"/>
                  <c:y val="-1.390153960919434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955823293172689"/>
                      <c:h val="4.102691877163477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75A-45F1-9B14-5058CD6C8C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Planning</c:v>
                </c:pt>
                <c:pt idx="1">
                  <c:v>Government Approval</c:v>
                </c:pt>
                <c:pt idx="2">
                  <c:v>Land acquisition&amp; Pre construction</c:v>
                </c:pt>
                <c:pt idx="3">
                  <c:v>Construction</c:v>
                </c:pt>
                <c:pt idx="4">
                  <c:v>Track lying &amp; system installation</c:v>
                </c:pt>
                <c:pt idx="5">
                  <c:v>Testing &amp; Commission</c:v>
                </c:pt>
                <c:pt idx="6">
                  <c:v>Project completion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8.5300000000000001E-2</c:v>
                </c:pt>
                <c:pt idx="1">
                  <c:v>0.02</c:v>
                </c:pt>
                <c:pt idx="2">
                  <c:v>0.12130000000000001</c:v>
                </c:pt>
                <c:pt idx="3">
                  <c:v>0.65529999999999999</c:v>
                </c:pt>
                <c:pt idx="4">
                  <c:v>4.9299999999999997E-2</c:v>
                </c:pt>
                <c:pt idx="5">
                  <c:v>2.8799999999999999E-2</c:v>
                </c:pt>
                <c:pt idx="6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5A-45F1-9B14-5058CD6C8C5B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0.86835</cdr:x>
      <cdr:y>0.87551</cdr:y>
    </cdr:from>
    <cdr:to>
      <cdr:x>0.88571</cdr:x>
      <cdr:y>0.91835</cdr:y>
    </cdr:to>
    <cdr:grpSp>
      <cdr:nvGrpSpPr>
        <cdr:cNvPr id="2" name="Group 1">
          <a:extLst xmlns:a="http://schemas.openxmlformats.org/drawingml/2006/main">
            <a:ext uri="{FF2B5EF4-FFF2-40B4-BE49-F238E27FC236}">
              <a16:creationId xmlns:a16="http://schemas.microsoft.com/office/drawing/2014/main" id="{31603390-B3C1-6C45-57D4-7524424EAF04}"/>
            </a:ext>
          </a:extLst>
        </cdr:cNvPr>
        <cdr:cNvGrpSpPr/>
      </cdr:nvGrpSpPr>
      <cdr:grpSpPr>
        <a:xfrm xmlns:a="http://schemas.openxmlformats.org/drawingml/2006/main">
          <a:off x="13895337" y="7548970"/>
          <a:ext cx="277794" cy="369383"/>
          <a:chOff x="7010400" y="658094"/>
          <a:chExt cx="406400" cy="838200"/>
        </a:xfrm>
      </cdr:grpSpPr>
      <cdr:cxnSp macro="">
        <cdr:nvCxnSpPr>
          <cdr:cNvPr id="3" name="Straight Connector 2">
            <a:extLst xmlns:a="http://schemas.openxmlformats.org/drawingml/2006/main">
              <a:ext uri="{FF2B5EF4-FFF2-40B4-BE49-F238E27FC236}">
                <a16:creationId xmlns:a16="http://schemas.microsoft.com/office/drawing/2014/main" id="{1459A83F-0B03-A0B1-6CC0-F0F6AA857F5B}"/>
              </a:ext>
            </a:extLst>
          </cdr:cNvPr>
          <cdr:cNvCxnSpPr/>
        </cdr:nvCxnSpPr>
        <cdr:spPr>
          <a:xfrm xmlns:a="http://schemas.openxmlformats.org/drawingml/2006/main">
            <a:off x="7010400" y="658095"/>
            <a:ext cx="406400" cy="0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dk1"/>
          </a:lnRef>
          <a:fillRef xmlns:a="http://schemas.openxmlformats.org/drawingml/2006/main" idx="0">
            <a:schemeClr val="dk1"/>
          </a:fillRef>
          <a:effectRef xmlns:a="http://schemas.openxmlformats.org/drawingml/2006/main" idx="0">
            <a:schemeClr val="dk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4" name="Straight Connector 3">
            <a:extLst xmlns:a="http://schemas.openxmlformats.org/drawingml/2006/main">
              <a:ext uri="{FF2B5EF4-FFF2-40B4-BE49-F238E27FC236}">
                <a16:creationId xmlns:a16="http://schemas.microsoft.com/office/drawing/2014/main" id="{E46A9661-7F5B-8ABC-08B0-4DA50654E6CC}"/>
              </a:ext>
            </a:extLst>
          </cdr:cNvPr>
          <cdr:cNvCxnSpPr>
            <a:cxnSpLocks xmlns:a="http://schemas.openxmlformats.org/drawingml/2006/main"/>
          </cdr:cNvCxnSpPr>
        </cdr:nvCxnSpPr>
        <cdr:spPr>
          <a:xfrm xmlns:a="http://schemas.openxmlformats.org/drawingml/2006/main" flipV="1">
            <a:off x="7416800" y="658094"/>
            <a:ext cx="0" cy="838200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dk1"/>
          </a:lnRef>
          <a:fillRef xmlns:a="http://schemas.openxmlformats.org/drawingml/2006/main" idx="0">
            <a:schemeClr val="dk1"/>
          </a:fillRef>
          <a:effectRef xmlns:a="http://schemas.openxmlformats.org/drawingml/2006/main" idx="0">
            <a:schemeClr val="dk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0.86697</cdr:x>
      <cdr:y>0.82935</cdr:y>
    </cdr:from>
    <cdr:to>
      <cdr:x>0.89237</cdr:x>
      <cdr:y>0.91325</cdr:y>
    </cdr:to>
    <cdr:grpSp>
      <cdr:nvGrpSpPr>
        <cdr:cNvPr id="5" name="Group 4">
          <a:extLst xmlns:a="http://schemas.openxmlformats.org/drawingml/2006/main">
            <a:ext uri="{FF2B5EF4-FFF2-40B4-BE49-F238E27FC236}">
              <a16:creationId xmlns:a16="http://schemas.microsoft.com/office/drawing/2014/main" id="{B9D4B7E4-270E-88B7-487B-027F4055302F}"/>
            </a:ext>
          </a:extLst>
        </cdr:cNvPr>
        <cdr:cNvGrpSpPr/>
      </cdr:nvGrpSpPr>
      <cdr:grpSpPr>
        <a:xfrm xmlns:a="http://schemas.openxmlformats.org/drawingml/2006/main">
          <a:off x="13873254" y="7150962"/>
          <a:ext cx="406451" cy="723416"/>
          <a:chOff x="-3061950" y="-6600863"/>
          <a:chExt cx="594545" cy="838200"/>
        </a:xfrm>
      </cdr:grpSpPr>
      <cdr:cxnSp macro="">
        <cdr:nvCxnSpPr>
          <cdr:cNvPr id="6" name="Straight Connector 5">
            <a:extLst xmlns:a="http://schemas.openxmlformats.org/drawingml/2006/main">
              <a:ext uri="{FF2B5EF4-FFF2-40B4-BE49-F238E27FC236}">
                <a16:creationId xmlns:a16="http://schemas.microsoft.com/office/drawing/2014/main" id="{D3C3A1EF-3CCC-3E1A-E5DA-08CBFDF77852}"/>
              </a:ext>
            </a:extLst>
          </cdr:cNvPr>
          <cdr:cNvCxnSpPr/>
        </cdr:nvCxnSpPr>
        <cdr:spPr>
          <a:xfrm xmlns:a="http://schemas.openxmlformats.org/drawingml/2006/main">
            <a:off x="-3061950" y="-6600862"/>
            <a:ext cx="594545" cy="0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dk1"/>
          </a:lnRef>
          <a:fillRef xmlns:a="http://schemas.openxmlformats.org/drawingml/2006/main" idx="0">
            <a:schemeClr val="dk1"/>
          </a:fillRef>
          <a:effectRef xmlns:a="http://schemas.openxmlformats.org/drawingml/2006/main" idx="0">
            <a:schemeClr val="dk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7" name="Straight Connector 6">
            <a:extLst xmlns:a="http://schemas.openxmlformats.org/drawingml/2006/main">
              <a:ext uri="{FF2B5EF4-FFF2-40B4-BE49-F238E27FC236}">
                <a16:creationId xmlns:a16="http://schemas.microsoft.com/office/drawing/2014/main" id="{39457830-5045-0169-80A1-0114DD3F067D}"/>
              </a:ext>
            </a:extLst>
          </cdr:cNvPr>
          <cdr:cNvCxnSpPr>
            <a:cxnSpLocks xmlns:a="http://schemas.openxmlformats.org/drawingml/2006/main"/>
          </cdr:cNvCxnSpPr>
        </cdr:nvCxnSpPr>
        <cdr:spPr>
          <a:xfrm xmlns:a="http://schemas.openxmlformats.org/drawingml/2006/main" flipV="1">
            <a:off x="-2467405" y="-6600863"/>
            <a:ext cx="0" cy="838200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dk1"/>
          </a:lnRef>
          <a:fillRef xmlns:a="http://schemas.openxmlformats.org/drawingml/2006/main" idx="0">
            <a:schemeClr val="dk1"/>
          </a:fillRef>
          <a:effectRef xmlns:a="http://schemas.openxmlformats.org/drawingml/2006/main" idx="0">
            <a:schemeClr val="dk1"/>
          </a:effectRef>
          <a:fontRef xmlns:a="http://schemas.openxmlformats.org/drawingml/2006/main" idx="minor">
            <a:schemeClr val="tx1"/>
          </a:fontRef>
        </cdr:style>
      </cdr:cxnSp>
    </cdr:grp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0.14354</cdr:x>
      <cdr:y>0.09545</cdr:y>
    </cdr:from>
    <cdr:to>
      <cdr:x>0.15789</cdr:x>
      <cdr:y>0.22236</cdr:y>
    </cdr:to>
    <cdr:grpSp>
      <cdr:nvGrpSpPr>
        <cdr:cNvPr id="2" name="Group 1">
          <a:extLst xmlns:a="http://schemas.openxmlformats.org/drawingml/2006/main">
            <a:ext uri="{FF2B5EF4-FFF2-40B4-BE49-F238E27FC236}">
              <a16:creationId xmlns:a16="http://schemas.microsoft.com/office/drawing/2014/main" id="{6F1505BC-88B0-CD63-D651-ECA2E7EBE1C8}"/>
            </a:ext>
          </a:extLst>
        </cdr:cNvPr>
        <cdr:cNvGrpSpPr/>
      </cdr:nvGrpSpPr>
      <cdr:grpSpPr>
        <a:xfrm xmlns:a="http://schemas.openxmlformats.org/drawingml/2006/main">
          <a:off x="2287401" y="789874"/>
          <a:ext cx="228676" cy="1050215"/>
          <a:chOff x="4978400" y="3972794"/>
          <a:chExt cx="406400" cy="838200"/>
        </a:xfrm>
      </cdr:grpSpPr>
      <cdr:cxnSp macro="">
        <cdr:nvCxnSpPr>
          <cdr:cNvPr id="3" name="Straight Connector 2">
            <a:extLst xmlns:a="http://schemas.openxmlformats.org/drawingml/2006/main">
              <a:ext uri="{FF2B5EF4-FFF2-40B4-BE49-F238E27FC236}">
                <a16:creationId xmlns:a16="http://schemas.microsoft.com/office/drawing/2014/main" id="{789D304E-0C0F-F511-AFD7-51ACF9B6DCC8}"/>
              </a:ext>
            </a:extLst>
          </cdr:cNvPr>
          <cdr:cNvCxnSpPr/>
        </cdr:nvCxnSpPr>
        <cdr:spPr>
          <a:xfrm xmlns:a="http://schemas.openxmlformats.org/drawingml/2006/main">
            <a:off x="4978400" y="3972795"/>
            <a:ext cx="406400" cy="0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dk1"/>
          </a:lnRef>
          <a:fillRef xmlns:a="http://schemas.openxmlformats.org/drawingml/2006/main" idx="0">
            <a:schemeClr val="dk1"/>
          </a:fillRef>
          <a:effectRef xmlns:a="http://schemas.openxmlformats.org/drawingml/2006/main" idx="0">
            <a:schemeClr val="dk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4" name="Straight Connector 3">
            <a:extLst xmlns:a="http://schemas.openxmlformats.org/drawingml/2006/main">
              <a:ext uri="{FF2B5EF4-FFF2-40B4-BE49-F238E27FC236}">
                <a16:creationId xmlns:a16="http://schemas.microsoft.com/office/drawing/2014/main" id="{9328CF64-5FDE-0E78-BD4F-7BA16967F61A}"/>
              </a:ext>
            </a:extLst>
          </cdr:cNvPr>
          <cdr:cNvCxnSpPr>
            <a:cxnSpLocks xmlns:a="http://schemas.openxmlformats.org/drawingml/2006/main"/>
          </cdr:cNvCxnSpPr>
        </cdr:nvCxnSpPr>
        <cdr:spPr>
          <a:xfrm xmlns:a="http://schemas.openxmlformats.org/drawingml/2006/main" flipV="1">
            <a:off x="5384800" y="3972794"/>
            <a:ext cx="0" cy="838200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dk1"/>
          </a:lnRef>
          <a:fillRef xmlns:a="http://schemas.openxmlformats.org/drawingml/2006/main" idx="0">
            <a:schemeClr val="dk1"/>
          </a:fillRef>
          <a:effectRef xmlns:a="http://schemas.openxmlformats.org/drawingml/2006/main" idx="0">
            <a:schemeClr val="dk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0.17135</cdr:x>
      <cdr:y>0.23567</cdr:y>
    </cdr:from>
    <cdr:to>
      <cdr:x>0.24402</cdr:x>
      <cdr:y>0.28098</cdr:y>
    </cdr:to>
    <cdr:grpSp>
      <cdr:nvGrpSpPr>
        <cdr:cNvPr id="9" name="Group 8">
          <a:extLst xmlns:a="http://schemas.openxmlformats.org/drawingml/2006/main">
            <a:ext uri="{FF2B5EF4-FFF2-40B4-BE49-F238E27FC236}">
              <a16:creationId xmlns:a16="http://schemas.microsoft.com/office/drawing/2014/main" id="{E4405E16-BCFD-A6A8-9389-DC2EA2B053D3}"/>
            </a:ext>
          </a:extLst>
        </cdr:cNvPr>
        <cdr:cNvGrpSpPr/>
      </cdr:nvGrpSpPr>
      <cdr:grpSpPr>
        <a:xfrm xmlns:a="http://schemas.openxmlformats.org/drawingml/2006/main">
          <a:off x="2730571" y="1950233"/>
          <a:ext cx="1158042" cy="374952"/>
          <a:chOff x="4615538" y="192286"/>
          <a:chExt cx="174174" cy="838200"/>
        </a:xfrm>
      </cdr:grpSpPr>
      <cdr:cxnSp macro="">
        <cdr:nvCxnSpPr>
          <cdr:cNvPr id="10" name="Straight Connector 9">
            <a:extLst xmlns:a="http://schemas.openxmlformats.org/drawingml/2006/main">
              <a:ext uri="{FF2B5EF4-FFF2-40B4-BE49-F238E27FC236}">
                <a16:creationId xmlns:a16="http://schemas.microsoft.com/office/drawing/2014/main" id="{831F1175-4AF3-A01E-1ED9-CFC8C3DD778C}"/>
              </a:ext>
            </a:extLst>
          </cdr:cNvPr>
          <cdr:cNvCxnSpPr/>
        </cdr:nvCxnSpPr>
        <cdr:spPr>
          <a:xfrm xmlns:a="http://schemas.openxmlformats.org/drawingml/2006/main">
            <a:off x="4615538" y="192286"/>
            <a:ext cx="174174" cy="0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dk1"/>
          </a:lnRef>
          <a:fillRef xmlns:a="http://schemas.openxmlformats.org/drawingml/2006/main" idx="0">
            <a:schemeClr val="dk1"/>
          </a:fillRef>
          <a:effectRef xmlns:a="http://schemas.openxmlformats.org/drawingml/2006/main" idx="0">
            <a:schemeClr val="dk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11" name="Straight Connector 10">
            <a:extLst xmlns:a="http://schemas.openxmlformats.org/drawingml/2006/main">
              <a:ext uri="{FF2B5EF4-FFF2-40B4-BE49-F238E27FC236}">
                <a16:creationId xmlns:a16="http://schemas.microsoft.com/office/drawing/2014/main" id="{83E35553-5515-7EAA-7E72-7F23B5B6C633}"/>
              </a:ext>
            </a:extLst>
          </cdr:cNvPr>
          <cdr:cNvCxnSpPr>
            <a:cxnSpLocks xmlns:a="http://schemas.openxmlformats.org/drawingml/2006/main"/>
          </cdr:cNvCxnSpPr>
        </cdr:nvCxnSpPr>
        <cdr:spPr>
          <a:xfrm xmlns:a="http://schemas.openxmlformats.org/drawingml/2006/main" flipV="1">
            <a:off x="4789712" y="192286"/>
            <a:ext cx="0" cy="838200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dk1"/>
          </a:lnRef>
          <a:fillRef xmlns:a="http://schemas.openxmlformats.org/drawingml/2006/main" idx="0">
            <a:schemeClr val="dk1"/>
          </a:fillRef>
          <a:effectRef xmlns:a="http://schemas.openxmlformats.org/drawingml/2006/main" idx="0">
            <a:schemeClr val="dk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0.36842</cdr:x>
      <cdr:y>0.28371</cdr:y>
    </cdr:from>
    <cdr:to>
      <cdr:x>0.58852</cdr:x>
      <cdr:y>0.45606</cdr:y>
    </cdr:to>
    <cdr:grpSp>
      <cdr:nvGrpSpPr>
        <cdr:cNvPr id="12" name="Group 11">
          <a:extLst xmlns:a="http://schemas.openxmlformats.org/drawingml/2006/main">
            <a:ext uri="{FF2B5EF4-FFF2-40B4-BE49-F238E27FC236}">
              <a16:creationId xmlns:a16="http://schemas.microsoft.com/office/drawing/2014/main" id="{256B1DFE-BDAD-F40A-427B-2427C4672B28}"/>
            </a:ext>
          </a:extLst>
        </cdr:cNvPr>
        <cdr:cNvGrpSpPr/>
      </cdr:nvGrpSpPr>
      <cdr:grpSpPr>
        <a:xfrm xmlns:a="http://schemas.openxmlformats.org/drawingml/2006/main">
          <a:off x="5871006" y="2347777"/>
          <a:ext cx="3507433" cy="1426242"/>
          <a:chOff x="3766480" y="3696209"/>
          <a:chExt cx="87084" cy="838200"/>
        </a:xfrm>
      </cdr:grpSpPr>
      <cdr:cxnSp macro="">
        <cdr:nvCxnSpPr>
          <cdr:cNvPr id="13" name="Straight Connector 12">
            <a:extLst xmlns:a="http://schemas.openxmlformats.org/drawingml/2006/main">
              <a:ext uri="{FF2B5EF4-FFF2-40B4-BE49-F238E27FC236}">
                <a16:creationId xmlns:a16="http://schemas.microsoft.com/office/drawing/2014/main" id="{D7B5F482-A03A-FF60-4CDA-5F8A6B0982B7}"/>
              </a:ext>
            </a:extLst>
          </cdr:cNvPr>
          <cdr:cNvCxnSpPr/>
        </cdr:nvCxnSpPr>
        <cdr:spPr>
          <a:xfrm xmlns:a="http://schemas.openxmlformats.org/drawingml/2006/main">
            <a:off x="3766480" y="3696209"/>
            <a:ext cx="87084" cy="0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dk1"/>
          </a:lnRef>
          <a:fillRef xmlns:a="http://schemas.openxmlformats.org/drawingml/2006/main" idx="0">
            <a:schemeClr val="dk1"/>
          </a:fillRef>
          <a:effectRef xmlns:a="http://schemas.openxmlformats.org/drawingml/2006/main" idx="0">
            <a:schemeClr val="dk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14" name="Straight Connector 13">
            <a:extLst xmlns:a="http://schemas.openxmlformats.org/drawingml/2006/main">
              <a:ext uri="{FF2B5EF4-FFF2-40B4-BE49-F238E27FC236}">
                <a16:creationId xmlns:a16="http://schemas.microsoft.com/office/drawing/2014/main" id="{A244709C-93F9-B077-AF2D-E0970D1CA6E2}"/>
              </a:ext>
            </a:extLst>
          </cdr:cNvPr>
          <cdr:cNvCxnSpPr>
            <a:cxnSpLocks xmlns:a="http://schemas.openxmlformats.org/drawingml/2006/main"/>
          </cdr:cNvCxnSpPr>
        </cdr:nvCxnSpPr>
        <cdr:spPr>
          <a:xfrm xmlns:a="http://schemas.openxmlformats.org/drawingml/2006/main" flipV="1">
            <a:off x="3853564" y="3696209"/>
            <a:ext cx="0" cy="838200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dk1"/>
          </a:lnRef>
          <a:fillRef xmlns:a="http://schemas.openxmlformats.org/drawingml/2006/main" idx="0">
            <a:schemeClr val="dk1"/>
          </a:fillRef>
          <a:effectRef xmlns:a="http://schemas.openxmlformats.org/drawingml/2006/main" idx="0">
            <a:schemeClr val="dk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0.87028</cdr:x>
      <cdr:y>0.65182</cdr:y>
    </cdr:from>
    <cdr:to>
      <cdr:x>0.89418</cdr:x>
      <cdr:y>0.78324</cdr:y>
    </cdr:to>
    <cdr:grpSp>
      <cdr:nvGrpSpPr>
        <cdr:cNvPr id="15" name="Group 14">
          <a:extLst xmlns:a="http://schemas.openxmlformats.org/drawingml/2006/main">
            <a:ext uri="{FF2B5EF4-FFF2-40B4-BE49-F238E27FC236}">
              <a16:creationId xmlns:a16="http://schemas.microsoft.com/office/drawing/2014/main" id="{38927DE4-B202-DB23-3AD0-8DCA42ECB6A7}"/>
            </a:ext>
          </a:extLst>
        </cdr:cNvPr>
        <cdr:cNvGrpSpPr/>
      </cdr:nvGrpSpPr>
      <cdr:grpSpPr>
        <a:xfrm xmlns:a="http://schemas.openxmlformats.org/drawingml/2006/main">
          <a:off x="13868464" y="5393986"/>
          <a:ext cx="380861" cy="1087536"/>
          <a:chOff x="-2540001" y="-574454"/>
          <a:chExt cx="203201" cy="838200"/>
        </a:xfrm>
      </cdr:grpSpPr>
      <cdr:cxnSp macro="">
        <cdr:nvCxnSpPr>
          <cdr:cNvPr id="16" name="Straight Connector 15">
            <a:extLst xmlns:a="http://schemas.openxmlformats.org/drawingml/2006/main">
              <a:ext uri="{FF2B5EF4-FFF2-40B4-BE49-F238E27FC236}">
                <a16:creationId xmlns:a16="http://schemas.microsoft.com/office/drawing/2014/main" id="{C2C0B6A5-6C2C-78CC-F721-197F7A0BBBDB}"/>
              </a:ext>
            </a:extLst>
          </cdr:cNvPr>
          <cdr:cNvCxnSpPr/>
        </cdr:nvCxnSpPr>
        <cdr:spPr>
          <a:xfrm xmlns:a="http://schemas.openxmlformats.org/drawingml/2006/main">
            <a:off x="-2540001" y="-574454"/>
            <a:ext cx="203200" cy="0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dk1"/>
          </a:lnRef>
          <a:fillRef xmlns:a="http://schemas.openxmlformats.org/drawingml/2006/main" idx="0">
            <a:schemeClr val="dk1"/>
          </a:fillRef>
          <a:effectRef xmlns:a="http://schemas.openxmlformats.org/drawingml/2006/main" idx="0">
            <a:schemeClr val="dk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17" name="Straight Connector 16">
            <a:extLst xmlns:a="http://schemas.openxmlformats.org/drawingml/2006/main">
              <a:ext uri="{FF2B5EF4-FFF2-40B4-BE49-F238E27FC236}">
                <a16:creationId xmlns:a16="http://schemas.microsoft.com/office/drawing/2014/main" id="{8B9F5A16-0645-F345-6EA8-D11E517419FA}"/>
              </a:ext>
            </a:extLst>
          </cdr:cNvPr>
          <cdr:cNvCxnSpPr>
            <a:cxnSpLocks xmlns:a="http://schemas.openxmlformats.org/drawingml/2006/main"/>
          </cdr:cNvCxnSpPr>
        </cdr:nvCxnSpPr>
        <cdr:spPr>
          <a:xfrm xmlns:a="http://schemas.openxmlformats.org/drawingml/2006/main" flipV="1">
            <a:off x="-2336800" y="-574454"/>
            <a:ext cx="0" cy="838200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dk1"/>
          </a:lnRef>
          <a:fillRef xmlns:a="http://schemas.openxmlformats.org/drawingml/2006/main" idx="0">
            <a:schemeClr val="dk1"/>
          </a:fillRef>
          <a:effectRef xmlns:a="http://schemas.openxmlformats.org/drawingml/2006/main" idx="0">
            <a:schemeClr val="dk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0.90431</cdr:x>
      <cdr:y>0.79214</cdr:y>
    </cdr:from>
    <cdr:to>
      <cdr:x>0.91331</cdr:x>
      <cdr:y>0.9741</cdr:y>
    </cdr:to>
    <cdr:grpSp>
      <cdr:nvGrpSpPr>
        <cdr:cNvPr id="18" name="Group 17">
          <a:extLst xmlns:a="http://schemas.openxmlformats.org/drawingml/2006/main">
            <a:ext uri="{FF2B5EF4-FFF2-40B4-BE49-F238E27FC236}">
              <a16:creationId xmlns:a16="http://schemas.microsoft.com/office/drawing/2014/main" id="{77932A79-F8BC-063F-0807-0100E88C2938}"/>
            </a:ext>
          </a:extLst>
        </cdr:cNvPr>
        <cdr:cNvGrpSpPr/>
      </cdr:nvGrpSpPr>
      <cdr:grpSpPr>
        <a:xfrm xmlns:a="http://schemas.openxmlformats.org/drawingml/2006/main">
          <a:off x="14410753" y="6555172"/>
          <a:ext cx="143421" cy="1505768"/>
          <a:chOff x="-2743200" y="-587141"/>
          <a:chExt cx="203200" cy="838200"/>
        </a:xfrm>
      </cdr:grpSpPr>
      <cdr:cxnSp macro="">
        <cdr:nvCxnSpPr>
          <cdr:cNvPr id="19" name="Straight Connector 18">
            <a:extLst xmlns:a="http://schemas.openxmlformats.org/drawingml/2006/main">
              <a:ext uri="{FF2B5EF4-FFF2-40B4-BE49-F238E27FC236}">
                <a16:creationId xmlns:a16="http://schemas.microsoft.com/office/drawing/2014/main" id="{7F9BA29F-66D3-67BF-4672-7BB7EC80EF78}"/>
              </a:ext>
            </a:extLst>
          </cdr:cNvPr>
          <cdr:cNvCxnSpPr/>
        </cdr:nvCxnSpPr>
        <cdr:spPr>
          <a:xfrm xmlns:a="http://schemas.openxmlformats.org/drawingml/2006/main">
            <a:off x="-2743200" y="-587141"/>
            <a:ext cx="203200" cy="0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dk1"/>
          </a:lnRef>
          <a:fillRef xmlns:a="http://schemas.openxmlformats.org/drawingml/2006/main" idx="0">
            <a:schemeClr val="dk1"/>
          </a:fillRef>
          <a:effectRef xmlns:a="http://schemas.openxmlformats.org/drawingml/2006/main" idx="0">
            <a:schemeClr val="dk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20" name="Straight Connector 19">
            <a:extLst xmlns:a="http://schemas.openxmlformats.org/drawingml/2006/main">
              <a:ext uri="{FF2B5EF4-FFF2-40B4-BE49-F238E27FC236}">
                <a16:creationId xmlns:a16="http://schemas.microsoft.com/office/drawing/2014/main" id="{EDBBC311-AC7C-4544-BB62-BA6F32805C3F}"/>
              </a:ext>
            </a:extLst>
          </cdr:cNvPr>
          <cdr:cNvCxnSpPr>
            <a:cxnSpLocks xmlns:a="http://schemas.openxmlformats.org/drawingml/2006/main"/>
          </cdr:cNvCxnSpPr>
        </cdr:nvCxnSpPr>
        <cdr:spPr>
          <a:xfrm xmlns:a="http://schemas.openxmlformats.org/drawingml/2006/main" flipV="1">
            <a:off x="-2540000" y="-587141"/>
            <a:ext cx="0" cy="838200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dk1"/>
          </a:lnRef>
          <a:fillRef xmlns:a="http://schemas.openxmlformats.org/drawingml/2006/main" idx="0">
            <a:schemeClr val="dk1"/>
          </a:fillRef>
          <a:effectRef xmlns:a="http://schemas.openxmlformats.org/drawingml/2006/main" idx="0">
            <a:schemeClr val="dk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0.05374</cdr:x>
      <cdr:y>0.13865</cdr:y>
    </cdr:from>
    <cdr:to>
      <cdr:x>0.09138</cdr:x>
      <cdr:y>0.18328</cdr:y>
    </cdr:to>
    <cdr:grpSp>
      <cdr:nvGrpSpPr>
        <cdr:cNvPr id="21" name="Group 20">
          <a:extLst xmlns:a="http://schemas.openxmlformats.org/drawingml/2006/main">
            <a:ext uri="{FF2B5EF4-FFF2-40B4-BE49-F238E27FC236}">
              <a16:creationId xmlns:a16="http://schemas.microsoft.com/office/drawing/2014/main" id="{31603390-B3C1-6C45-57D4-7524424EAF04}"/>
            </a:ext>
          </a:extLst>
        </cdr:cNvPr>
        <cdr:cNvGrpSpPr/>
      </cdr:nvGrpSpPr>
      <cdr:grpSpPr>
        <a:xfrm xmlns:a="http://schemas.openxmlformats.org/drawingml/2006/main">
          <a:off x="856381" y="1147366"/>
          <a:ext cx="599817" cy="369325"/>
          <a:chOff x="7010400" y="658094"/>
          <a:chExt cx="406400" cy="838200"/>
        </a:xfrm>
      </cdr:grpSpPr>
      <cdr:cxnSp macro="">
        <cdr:nvCxnSpPr>
          <cdr:cNvPr id="22" name="Straight Connector 21">
            <a:extLst xmlns:a="http://schemas.openxmlformats.org/drawingml/2006/main">
              <a:ext uri="{FF2B5EF4-FFF2-40B4-BE49-F238E27FC236}">
                <a16:creationId xmlns:a16="http://schemas.microsoft.com/office/drawing/2014/main" id="{1459A83F-0B03-A0B1-6CC0-F0F6AA857F5B}"/>
              </a:ext>
            </a:extLst>
          </cdr:cNvPr>
          <cdr:cNvCxnSpPr/>
        </cdr:nvCxnSpPr>
        <cdr:spPr>
          <a:xfrm xmlns:a="http://schemas.openxmlformats.org/drawingml/2006/main">
            <a:off x="7010400" y="658095"/>
            <a:ext cx="406400" cy="0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dk1"/>
          </a:lnRef>
          <a:fillRef xmlns:a="http://schemas.openxmlformats.org/drawingml/2006/main" idx="0">
            <a:schemeClr val="dk1"/>
          </a:fillRef>
          <a:effectRef xmlns:a="http://schemas.openxmlformats.org/drawingml/2006/main" idx="0">
            <a:schemeClr val="dk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23" name="Straight Connector 22">
            <a:extLst xmlns:a="http://schemas.openxmlformats.org/drawingml/2006/main">
              <a:ext uri="{FF2B5EF4-FFF2-40B4-BE49-F238E27FC236}">
                <a16:creationId xmlns:a16="http://schemas.microsoft.com/office/drawing/2014/main" id="{E46A9661-7F5B-8ABC-08B0-4DA50654E6CC}"/>
              </a:ext>
            </a:extLst>
          </cdr:cNvPr>
          <cdr:cNvCxnSpPr>
            <a:cxnSpLocks xmlns:a="http://schemas.openxmlformats.org/drawingml/2006/main"/>
          </cdr:cNvCxnSpPr>
        </cdr:nvCxnSpPr>
        <cdr:spPr>
          <a:xfrm xmlns:a="http://schemas.openxmlformats.org/drawingml/2006/main" flipV="1">
            <a:off x="7416800" y="658094"/>
            <a:ext cx="0" cy="838200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dk1"/>
          </a:lnRef>
          <a:fillRef xmlns:a="http://schemas.openxmlformats.org/drawingml/2006/main" idx="0">
            <a:schemeClr val="dk1"/>
          </a:fillRef>
          <a:effectRef xmlns:a="http://schemas.openxmlformats.org/drawingml/2006/main" idx="0">
            <a:schemeClr val="dk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0.88462</cdr:x>
      <cdr:y>0.88202</cdr:y>
    </cdr:from>
    <cdr:to>
      <cdr:x>0.89418</cdr:x>
      <cdr:y>0.92665</cdr:y>
    </cdr:to>
    <cdr:grpSp>
      <cdr:nvGrpSpPr>
        <cdr:cNvPr id="24" name="Group 23">
          <a:extLst xmlns:a="http://schemas.openxmlformats.org/drawingml/2006/main">
            <a:ext uri="{FF2B5EF4-FFF2-40B4-BE49-F238E27FC236}">
              <a16:creationId xmlns:a16="http://schemas.microsoft.com/office/drawing/2014/main" id="{78174320-C601-B2FD-7B91-E08C3F642440}"/>
            </a:ext>
          </a:extLst>
        </cdr:cNvPr>
        <cdr:cNvGrpSpPr/>
      </cdr:nvGrpSpPr>
      <cdr:grpSpPr>
        <a:xfrm xmlns:a="http://schemas.openxmlformats.org/drawingml/2006/main">
          <a:off x="14096981" y="7298953"/>
          <a:ext cx="152344" cy="369325"/>
          <a:chOff x="11180316" y="-199288"/>
          <a:chExt cx="275376" cy="838200"/>
        </a:xfrm>
      </cdr:grpSpPr>
      <cdr:cxnSp macro="">
        <cdr:nvCxnSpPr>
          <cdr:cNvPr id="25" name="Straight Connector 24">
            <a:extLst xmlns:a="http://schemas.openxmlformats.org/drawingml/2006/main">
              <a:ext uri="{FF2B5EF4-FFF2-40B4-BE49-F238E27FC236}">
                <a16:creationId xmlns:a16="http://schemas.microsoft.com/office/drawing/2014/main" id="{6DCE461F-6D33-BCD7-33BD-16554298D1E6}"/>
              </a:ext>
            </a:extLst>
          </cdr:cNvPr>
          <cdr:cNvCxnSpPr/>
        </cdr:nvCxnSpPr>
        <cdr:spPr>
          <a:xfrm xmlns:a="http://schemas.openxmlformats.org/drawingml/2006/main">
            <a:off x="11180316" y="-199287"/>
            <a:ext cx="275376" cy="0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dk1"/>
          </a:lnRef>
          <a:fillRef xmlns:a="http://schemas.openxmlformats.org/drawingml/2006/main" idx="0">
            <a:schemeClr val="dk1"/>
          </a:fillRef>
          <a:effectRef xmlns:a="http://schemas.openxmlformats.org/drawingml/2006/main" idx="0">
            <a:schemeClr val="dk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26" name="Straight Connector 25">
            <a:extLst xmlns:a="http://schemas.openxmlformats.org/drawingml/2006/main">
              <a:ext uri="{FF2B5EF4-FFF2-40B4-BE49-F238E27FC236}">
                <a16:creationId xmlns:a16="http://schemas.microsoft.com/office/drawing/2014/main" id="{259FE993-0420-96B2-A27C-E6E1C1D798AF}"/>
              </a:ext>
            </a:extLst>
          </cdr:cNvPr>
          <cdr:cNvCxnSpPr>
            <a:cxnSpLocks xmlns:a="http://schemas.openxmlformats.org/drawingml/2006/main"/>
          </cdr:cNvCxnSpPr>
        </cdr:nvCxnSpPr>
        <cdr:spPr>
          <a:xfrm xmlns:a="http://schemas.openxmlformats.org/drawingml/2006/main" flipV="1">
            <a:off x="11455691" y="-199288"/>
            <a:ext cx="0" cy="838200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dk1"/>
          </a:lnRef>
          <a:fillRef xmlns:a="http://schemas.openxmlformats.org/drawingml/2006/main" idx="0">
            <a:schemeClr val="dk1"/>
          </a:fillRef>
          <a:effectRef xmlns:a="http://schemas.openxmlformats.org/drawingml/2006/main" idx="0">
            <a:schemeClr val="dk1"/>
          </a:effectRef>
          <a:fontRef xmlns:a="http://schemas.openxmlformats.org/drawingml/2006/main" idx="minor">
            <a:schemeClr val="tx1"/>
          </a:fontRef>
        </cdr:style>
      </cdr:cxnSp>
    </cdr:grpSp>
  </cdr:relSizeAnchor>
  <cdr:relSizeAnchor xmlns:cdr="http://schemas.openxmlformats.org/drawingml/2006/chartDrawing">
    <cdr:from>
      <cdr:x>0.88462</cdr:x>
      <cdr:y>0.83598</cdr:y>
    </cdr:from>
    <cdr:to>
      <cdr:x>0.9019</cdr:x>
      <cdr:y>0.92806</cdr:y>
    </cdr:to>
    <cdr:grpSp>
      <cdr:nvGrpSpPr>
        <cdr:cNvPr id="5" name="Group 4">
          <a:extLst xmlns:a="http://schemas.openxmlformats.org/drawingml/2006/main">
            <a:ext uri="{FF2B5EF4-FFF2-40B4-BE49-F238E27FC236}">
              <a16:creationId xmlns:a16="http://schemas.microsoft.com/office/drawing/2014/main" id="{E056702B-656C-408D-1D30-39F438C7588A}"/>
            </a:ext>
          </a:extLst>
        </cdr:cNvPr>
        <cdr:cNvGrpSpPr/>
      </cdr:nvGrpSpPr>
      <cdr:grpSpPr>
        <a:xfrm xmlns:a="http://schemas.openxmlformats.org/drawingml/2006/main">
          <a:off x="14096981" y="6917959"/>
          <a:ext cx="275367" cy="761987"/>
          <a:chOff x="8545627" y="-7572357"/>
          <a:chExt cx="248754" cy="838200"/>
        </a:xfrm>
      </cdr:grpSpPr>
      <cdr:cxnSp macro="">
        <cdr:nvCxnSpPr>
          <cdr:cNvPr id="6" name="Straight Connector 5">
            <a:extLst xmlns:a="http://schemas.openxmlformats.org/drawingml/2006/main">
              <a:ext uri="{FF2B5EF4-FFF2-40B4-BE49-F238E27FC236}">
                <a16:creationId xmlns:a16="http://schemas.microsoft.com/office/drawing/2014/main" id="{2D152DCE-98FB-F99F-1581-4D3D29871751}"/>
              </a:ext>
            </a:extLst>
          </cdr:cNvPr>
          <cdr:cNvCxnSpPr/>
        </cdr:nvCxnSpPr>
        <cdr:spPr>
          <a:xfrm xmlns:a="http://schemas.openxmlformats.org/drawingml/2006/main">
            <a:off x="8545627" y="-7572356"/>
            <a:ext cx="248753" cy="0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dk1"/>
          </a:lnRef>
          <a:fillRef xmlns:a="http://schemas.openxmlformats.org/drawingml/2006/main" idx="0">
            <a:schemeClr val="dk1"/>
          </a:fillRef>
          <a:effectRef xmlns:a="http://schemas.openxmlformats.org/drawingml/2006/main" idx="0">
            <a:schemeClr val="dk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7" name="Straight Connector 6">
            <a:extLst xmlns:a="http://schemas.openxmlformats.org/drawingml/2006/main">
              <a:ext uri="{FF2B5EF4-FFF2-40B4-BE49-F238E27FC236}">
                <a16:creationId xmlns:a16="http://schemas.microsoft.com/office/drawing/2014/main" id="{52E96883-B030-9092-7F43-B6FDBF2C65EE}"/>
              </a:ext>
            </a:extLst>
          </cdr:cNvPr>
          <cdr:cNvCxnSpPr>
            <a:cxnSpLocks xmlns:a="http://schemas.openxmlformats.org/drawingml/2006/main"/>
          </cdr:cNvCxnSpPr>
        </cdr:nvCxnSpPr>
        <cdr:spPr>
          <a:xfrm xmlns:a="http://schemas.openxmlformats.org/drawingml/2006/main" flipV="1">
            <a:off x="8794381" y="-7572357"/>
            <a:ext cx="0" cy="838200"/>
          </a:xfrm>
          <a:prstGeom xmlns:a="http://schemas.openxmlformats.org/drawingml/2006/main" prst="line">
            <a:avLst/>
          </a:prstGeom>
          <a:ln xmlns:a="http://schemas.openxmlformats.org/drawingml/2006/main" w="28575"/>
        </cdr:spPr>
        <cdr:style>
          <a:lnRef xmlns:a="http://schemas.openxmlformats.org/drawingml/2006/main" idx="1">
            <a:schemeClr val="dk1"/>
          </a:lnRef>
          <a:fillRef xmlns:a="http://schemas.openxmlformats.org/drawingml/2006/main" idx="0">
            <a:schemeClr val="dk1"/>
          </a:fillRef>
          <a:effectRef xmlns:a="http://schemas.openxmlformats.org/drawingml/2006/main" idx="0">
            <a:schemeClr val="dk1"/>
          </a:effectRef>
          <a:fontRef xmlns:a="http://schemas.openxmlformats.org/drawingml/2006/main" idx="minor">
            <a:schemeClr val="tx1"/>
          </a:fontRef>
        </cdr:style>
      </cdr:cxnSp>
    </cdr:grp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15:55:34.6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1,'0'19013,"0"-15205,0-3772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2BE78-1987-4CE5-9E06-619205873C2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DA406-2E27-4972-BFE6-A7F08945A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67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A406-2E27-4972-BFE6-A7F08945A15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505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DA406-2E27-4972-BFE6-A7F08945A15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49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abplive.com/cities/mumbai-news-fire-breaks-out-at-bkc-metro-station-services-briefly-disrupted-caught-on-camera-video-1731470" TargetMode="External"/><Relationship Id="rId7" Type="http://schemas.openxmlformats.org/officeDocument/2006/relationships/hyperlink" Target="https://www.blackmagicdesign.com/in/products/davinciresolv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business-standard.com/india-news/mumbai-metro-3-launch-stations-timings-fares-of-city-s-underground-line-124100900404_1.html" TargetMode="External"/><Relationship Id="rId5" Type="http://schemas.openxmlformats.org/officeDocument/2006/relationships/hyperlink" Target="https://ganttpro.com/gantt-chart-template/" TargetMode="External"/><Relationship Id="rId4" Type="http://schemas.openxmlformats.org/officeDocument/2006/relationships/hyperlink" Target="https://www.republicworld.com/india/mumbai-s-first-underground-metro-line-3-services-delayed-due-to-technical-glitch-passengers-reac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A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1066800"/>
            <a:ext cx="18288000" cy="38100"/>
          </a:xfrm>
          <a:prstGeom prst="line">
            <a:avLst/>
          </a:prstGeom>
          <a:ln w="2857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5180371" y="4268935"/>
            <a:ext cx="14020799" cy="13715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42"/>
              </a:lnSpc>
            </a:pPr>
            <a:r>
              <a:rPr lang="en-US" sz="8530" b="1" dirty="0">
                <a:latin typeface="Impact"/>
                <a:ea typeface="Impact"/>
                <a:cs typeface="Impact"/>
                <a:sym typeface="Impact"/>
              </a:rPr>
              <a:t>Gantt Chart for Aqua line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A57B87-3A7E-DD27-4FC0-5FFA6CEC0FE3}"/>
              </a:ext>
            </a:extLst>
          </p:cNvPr>
          <p:cNvSpPr/>
          <p:nvPr/>
        </p:nvSpPr>
        <p:spPr>
          <a:xfrm>
            <a:off x="1191718" y="460279"/>
            <a:ext cx="408482" cy="78105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E173A1-154C-BFB7-610F-D950E8560A28}"/>
              </a:ext>
            </a:extLst>
          </p:cNvPr>
          <p:cNvGrpSpPr/>
          <p:nvPr/>
        </p:nvGrpSpPr>
        <p:grpSpPr>
          <a:xfrm flipH="1">
            <a:off x="-76200" y="470092"/>
            <a:ext cx="1286995" cy="863408"/>
            <a:chOff x="1645835" y="419100"/>
            <a:chExt cx="1286995" cy="863408"/>
          </a:xfrm>
        </p:grpSpPr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1C81955-AE3C-618B-2467-E0B2A7997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45835" y="419100"/>
              <a:ext cx="863408" cy="863408"/>
            </a:xfrm>
            <a:prstGeom prst="rect">
              <a:avLst/>
            </a:prstGeom>
          </p:spPr>
        </p:pic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FB84A5D-72AD-95E0-B53D-4282BEACA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221"/>
            <a:stretch/>
          </p:blipFill>
          <p:spPr>
            <a:xfrm flipH="1">
              <a:off x="2399430" y="419100"/>
              <a:ext cx="533400" cy="863408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9E4153-00C2-15FA-B7E3-E84AB4F22407}"/>
              </a:ext>
            </a:extLst>
          </p:cNvPr>
          <p:cNvSpPr txBox="1"/>
          <p:nvPr/>
        </p:nvSpPr>
        <p:spPr>
          <a:xfrm>
            <a:off x="12725400" y="6709470"/>
            <a:ext cx="6172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Presented By </a:t>
            </a:r>
          </a:p>
          <a:p>
            <a:br>
              <a:rPr lang="en-US" sz="2800" dirty="0">
                <a:latin typeface="Bahnschrift" panose="020B0502040204020203" pitchFamily="34" charset="0"/>
              </a:rPr>
            </a:br>
            <a:r>
              <a:rPr lang="en-US" sz="2800" dirty="0">
                <a:latin typeface="Bahnschrift" panose="020B0502040204020203" pitchFamily="34" charset="0"/>
              </a:rPr>
              <a:t>Adnan Shaikh	M2024007	</a:t>
            </a:r>
            <a:br>
              <a:rPr lang="en-US" sz="2800" dirty="0">
                <a:latin typeface="Bahnschrift" panose="020B0502040204020203" pitchFamily="34" charset="0"/>
              </a:rPr>
            </a:br>
            <a:r>
              <a:rPr lang="en-US" sz="2800" dirty="0">
                <a:latin typeface="Bahnschrift" panose="020B0502040204020203" pitchFamily="34" charset="0"/>
              </a:rPr>
              <a:t>Fatima Momin     	M2024036</a:t>
            </a:r>
          </a:p>
          <a:p>
            <a:r>
              <a:rPr lang="en-US" sz="2800" dirty="0">
                <a:latin typeface="Bahnschrift" panose="020B0502040204020203" pitchFamily="34" charset="0"/>
              </a:rPr>
              <a:t>Jasmin </a:t>
            </a:r>
            <a:r>
              <a:rPr lang="en-US" sz="2800" dirty="0" err="1">
                <a:latin typeface="Bahnschrift" panose="020B0502040204020203" pitchFamily="34" charset="0"/>
              </a:rPr>
              <a:t>Maniyar</a:t>
            </a:r>
            <a:r>
              <a:rPr lang="en-US" sz="2800" dirty="0">
                <a:latin typeface="Bahnschrift" panose="020B0502040204020203" pitchFamily="34" charset="0"/>
              </a:rPr>
              <a:t>	M2024044</a:t>
            </a:r>
          </a:p>
          <a:p>
            <a:r>
              <a:rPr lang="en-US" sz="2800" dirty="0">
                <a:latin typeface="Bahnschrift" panose="020B0502040204020203" pitchFamily="34" charset="0"/>
              </a:rPr>
              <a:t>Meeran Qazi     	M2024054</a:t>
            </a:r>
          </a:p>
          <a:p>
            <a:r>
              <a:rPr lang="en-US" sz="2800" dirty="0">
                <a:latin typeface="Bahnschrift" panose="020B0502040204020203" pitchFamily="34" charset="0"/>
              </a:rPr>
              <a:t>Midhat Sayed       M2024056</a:t>
            </a:r>
          </a:p>
          <a:p>
            <a:endParaRPr lang="en-IN" sz="2800" dirty="0">
              <a:latin typeface="Bahnschrif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907FB-C911-3A7F-A60F-2BA3AFAAD152}"/>
              </a:ext>
            </a:extLst>
          </p:cNvPr>
          <p:cNvSpPr txBox="1"/>
          <p:nvPr/>
        </p:nvSpPr>
        <p:spPr>
          <a:xfrm>
            <a:off x="7551411" y="2492108"/>
            <a:ext cx="470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Group 1</a:t>
            </a:r>
            <a:endParaRPr lang="en-IN" sz="4000" dirty="0">
              <a:latin typeface="Impact" panose="020B080603090205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BF19FE-75BC-B311-17BA-7B3ACF4B9D8B}"/>
              </a:ext>
            </a:extLst>
          </p:cNvPr>
          <p:cNvSpPr txBox="1"/>
          <p:nvPr/>
        </p:nvSpPr>
        <p:spPr>
          <a:xfrm>
            <a:off x="457200" y="8996690"/>
            <a:ext cx="94463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Presented to :- Prof. Nagendra </a:t>
            </a:r>
            <a:r>
              <a:rPr lang="en-US" sz="2800" dirty="0" err="1">
                <a:latin typeface="Bahnschrift" panose="020B0502040204020203" pitchFamily="34" charset="0"/>
              </a:rPr>
              <a:t>Aswatha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105D6E-3188-8467-AD93-E253472D3264}"/>
              </a:ext>
            </a:extLst>
          </p:cNvPr>
          <p:cNvSpPr/>
          <p:nvPr/>
        </p:nvSpPr>
        <p:spPr>
          <a:xfrm rot="5400000">
            <a:off x="-381004" y="2628901"/>
            <a:ext cx="6934203" cy="5257801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A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E469894-7444-DAFE-CEFA-96C3B45CC7F1}"/>
              </a:ext>
            </a:extLst>
          </p:cNvPr>
          <p:cNvSpPr txBox="1"/>
          <p:nvPr/>
        </p:nvSpPr>
        <p:spPr>
          <a:xfrm>
            <a:off x="3505200" y="36144"/>
            <a:ext cx="11713563" cy="14497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11942"/>
              </a:lnSpc>
            </a:pPr>
            <a:r>
              <a:rPr lang="en-US" sz="8000" b="1" dirty="0">
                <a:latin typeface="Impact"/>
                <a:ea typeface="Impact"/>
                <a:cs typeface="Impact"/>
                <a:sym typeface="Impact"/>
              </a:rPr>
              <a:t>Problems and Solutions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FEF60E-9ABD-8E8C-D667-1F7691F9B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227" y="1866900"/>
            <a:ext cx="5948361" cy="144975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Bahnschrift" panose="020B0502040204020203" pitchFamily="34" charset="0"/>
              </a:rPr>
              <a:t>Problems 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91A430-3896-EBC6-8F36-89F3E28E6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0" y="1866900"/>
            <a:ext cx="6022975" cy="161131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Bahnschrift" panose="020B0502040204020203" pitchFamily="34" charset="0"/>
              </a:rPr>
              <a:t>Solutions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01B5D90-6391-0E29-6874-9BA547BDE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0" y="4240212"/>
            <a:ext cx="8153399" cy="395128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Fair Compensation and new house and place for affected people 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4552B510-0B4B-8FB3-ED1C-59298999748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85800" y="4044294"/>
            <a:ext cx="815339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1) Land Acquisition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: 45.81 hectares total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Government Land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: 41.087 hectares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Private Land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: 4.72 hectares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Challenge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: Resistance from people to move, making the process tougher 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E1EBD49-1682-F0D1-106E-4A7DA9E56D2A}"/>
              </a:ext>
            </a:extLst>
          </p:cNvPr>
          <p:cNvSpPr/>
          <p:nvPr/>
        </p:nvSpPr>
        <p:spPr>
          <a:xfrm flipV="1">
            <a:off x="9834" y="1150422"/>
            <a:ext cx="4409766" cy="30678"/>
          </a:xfrm>
          <a:prstGeom prst="line">
            <a:avLst/>
          </a:prstGeom>
          <a:ln w="2857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r>
              <a:rPr lang="en-US" dirty="0"/>
              <a:t>v</a:t>
            </a:r>
            <a:endParaRPr lang="en-IN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1EF6E952-C0C1-E2F4-A93B-2A0C240793D6}"/>
              </a:ext>
            </a:extLst>
          </p:cNvPr>
          <p:cNvSpPr/>
          <p:nvPr/>
        </p:nvSpPr>
        <p:spPr>
          <a:xfrm flipV="1">
            <a:off x="13954434" y="1150422"/>
            <a:ext cx="4409766" cy="30678"/>
          </a:xfrm>
          <a:prstGeom prst="line">
            <a:avLst/>
          </a:prstGeom>
          <a:ln w="2857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A19848-75F0-BE23-64BD-F6AF2851F249}"/>
              </a:ext>
            </a:extLst>
          </p:cNvPr>
          <p:cNvGrpSpPr/>
          <p:nvPr/>
        </p:nvGrpSpPr>
        <p:grpSpPr>
          <a:xfrm flipH="1">
            <a:off x="14486405" y="495300"/>
            <a:ext cx="1286995" cy="863408"/>
            <a:chOff x="1645835" y="419100"/>
            <a:chExt cx="1286995" cy="863408"/>
          </a:xfrm>
        </p:grpSpPr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811BDEF-75CB-49CA-886F-35E8F5BF3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45835" y="419100"/>
              <a:ext cx="863408" cy="863408"/>
            </a:xfrm>
            <a:prstGeom prst="rect">
              <a:avLst/>
            </a:prstGeom>
          </p:spPr>
        </p:pic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956C215-0638-7582-9015-B2EC6D236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221"/>
            <a:stretch/>
          </p:blipFill>
          <p:spPr>
            <a:xfrm flipH="1">
              <a:off x="2399430" y="419100"/>
              <a:ext cx="533400" cy="863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9173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A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E469894-7444-DAFE-CEFA-96C3B45CC7F1}"/>
              </a:ext>
            </a:extLst>
          </p:cNvPr>
          <p:cNvSpPr txBox="1"/>
          <p:nvPr/>
        </p:nvSpPr>
        <p:spPr>
          <a:xfrm>
            <a:off x="3505200" y="38100"/>
            <a:ext cx="11713563" cy="14497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11942"/>
              </a:lnSpc>
            </a:pPr>
            <a:r>
              <a:rPr lang="en-US" sz="8000" b="1" dirty="0">
                <a:latin typeface="Impact"/>
                <a:ea typeface="Impact"/>
                <a:cs typeface="Impact"/>
                <a:sym typeface="Impact"/>
              </a:rPr>
              <a:t>Problems and Solutions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FEF60E-9ABD-8E8C-D667-1F7691F9B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227" y="1866900"/>
            <a:ext cx="5948361" cy="144975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Bahnschrift" panose="020B0502040204020203" pitchFamily="34" charset="0"/>
              </a:rPr>
              <a:t>Problems 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91A430-3896-EBC6-8F36-89F3E28E6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0" y="1866900"/>
            <a:ext cx="6022975" cy="161131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Bahnschrift" panose="020B0502040204020203" pitchFamily="34" charset="0"/>
              </a:rPr>
              <a:t>Solutions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01B5D90-6391-0E29-6874-9BA547BDE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0" y="4240212"/>
            <a:ext cx="8153399" cy="395128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Extra Laborers were hired </a:t>
            </a:r>
          </a:p>
          <a:p>
            <a:pPr marL="0" indent="0">
              <a:buNone/>
            </a:pPr>
            <a:endParaRPr lang="en-US" sz="3600" dirty="0">
              <a:latin typeface="Bahnschrift" panose="020B0502040204020203" pitchFamily="34" charset="0"/>
            </a:endParaRPr>
          </a:p>
          <a:p>
            <a:r>
              <a:rPr lang="en-US" sz="3600" dirty="0">
                <a:latin typeface="Bahnschrift" panose="020B0502040204020203" pitchFamily="34" charset="0"/>
              </a:rPr>
              <a:t>Support from Government Authorities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4552B510-0B4B-8FB3-ED1C-59298999748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30227" y="3993991"/>
            <a:ext cx="815339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2) Delay because of Covid 19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Construction stopped from March 2020-August 2020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200" dirty="0">
              <a:latin typeface="Bahnschrift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Bahnschrift" panose="020B0502040204020203" pitchFamily="34" charset="0"/>
              </a:rPr>
              <a:t>September 2020 till December 2020 ¼ Worker started working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latin typeface="Bahnschrift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Bahnschrift" panose="020B0502040204020203" pitchFamily="34" charset="0"/>
              </a:rPr>
              <a:t>April 2021 work was fully started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E11AE8F-1F7D-CCFD-3E83-832519FD3E2A}"/>
              </a:ext>
            </a:extLst>
          </p:cNvPr>
          <p:cNvSpPr/>
          <p:nvPr/>
        </p:nvSpPr>
        <p:spPr>
          <a:xfrm flipV="1">
            <a:off x="9834" y="1181100"/>
            <a:ext cx="4409766" cy="30678"/>
          </a:xfrm>
          <a:prstGeom prst="line">
            <a:avLst/>
          </a:prstGeom>
          <a:ln w="2857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r>
              <a:rPr lang="en-US" dirty="0"/>
              <a:t>v</a:t>
            </a:r>
            <a:endParaRPr lang="en-IN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B4EE877-DD3B-9797-A1B0-E188E2803E30}"/>
              </a:ext>
            </a:extLst>
          </p:cNvPr>
          <p:cNvSpPr/>
          <p:nvPr/>
        </p:nvSpPr>
        <p:spPr>
          <a:xfrm flipV="1">
            <a:off x="13954434" y="1150422"/>
            <a:ext cx="4409766" cy="30678"/>
          </a:xfrm>
          <a:prstGeom prst="line">
            <a:avLst/>
          </a:prstGeom>
          <a:ln w="2857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10E8AB-6600-F863-B990-3B44C48367A8}"/>
              </a:ext>
            </a:extLst>
          </p:cNvPr>
          <p:cNvGrpSpPr/>
          <p:nvPr/>
        </p:nvGrpSpPr>
        <p:grpSpPr>
          <a:xfrm flipH="1">
            <a:off x="14638805" y="495300"/>
            <a:ext cx="1286995" cy="863408"/>
            <a:chOff x="1645835" y="419100"/>
            <a:chExt cx="1286995" cy="863408"/>
          </a:xfrm>
        </p:grpSpPr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055B157-8699-9B63-F320-432D2ECB3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45835" y="419100"/>
              <a:ext cx="863408" cy="863408"/>
            </a:xfrm>
            <a:prstGeom prst="rect">
              <a:avLst/>
            </a:prstGeom>
          </p:spPr>
        </p:pic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6D70BE3-3D9D-1A0E-D9E4-6C33E3D8E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221"/>
            <a:stretch/>
          </p:blipFill>
          <p:spPr>
            <a:xfrm flipH="1">
              <a:off x="2399430" y="419100"/>
              <a:ext cx="533400" cy="863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172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A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E469894-7444-DAFE-CEFA-96C3B45CC7F1}"/>
              </a:ext>
            </a:extLst>
          </p:cNvPr>
          <p:cNvSpPr txBox="1"/>
          <p:nvPr/>
        </p:nvSpPr>
        <p:spPr>
          <a:xfrm>
            <a:off x="3505200" y="36144"/>
            <a:ext cx="11713563" cy="14497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11942"/>
              </a:lnSpc>
            </a:pPr>
            <a:r>
              <a:rPr lang="en-US" sz="8000" b="1" dirty="0">
                <a:latin typeface="Impact"/>
                <a:ea typeface="Impact"/>
                <a:cs typeface="Impact"/>
                <a:sym typeface="Impact"/>
              </a:rPr>
              <a:t>Problems and Solutions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FEF60E-9ABD-8E8C-D667-1F7691F9B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227" y="1866900"/>
            <a:ext cx="5948361" cy="144975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Bahnschrift" panose="020B0502040204020203" pitchFamily="34" charset="0"/>
              </a:rPr>
              <a:t>Problems 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91A430-3896-EBC6-8F36-89F3E28E6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0" y="1866900"/>
            <a:ext cx="6022975" cy="161131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Bahnschrift" panose="020B0502040204020203" pitchFamily="34" charset="0"/>
              </a:rPr>
              <a:t>Solutions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01B5D90-6391-0E29-6874-9BA547BDE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877734" y="5638800"/>
            <a:ext cx="8153399" cy="5562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Used NATM (New Australian tunneling method)</a:t>
            </a:r>
          </a:p>
          <a:p>
            <a:endParaRPr lang="en-US" sz="3600" dirty="0">
              <a:latin typeface="Bahnschrift" panose="020B0502040204020203" pitchFamily="34" charset="0"/>
            </a:endParaRPr>
          </a:p>
          <a:p>
            <a:endParaRPr lang="en-US" sz="36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sz="3600" dirty="0">
              <a:latin typeface="Bahnschrift" panose="020B0502040204020203" pitchFamily="34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4552B510-0B4B-8FB3-ED1C-59298999748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85800" y="4708187"/>
            <a:ext cx="815339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3) Tunneling issue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3200" dirty="0">
              <a:latin typeface="Bahnschrift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Underground tunneling was difficult due to high density and populated area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Causing damage to surrounding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latin typeface="Bahnschrift" panose="020B0502040204020203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Bahnschrift" panose="020B0502040204020203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915C650-DB0B-8B44-9C77-8A2D148DD193}"/>
              </a:ext>
            </a:extLst>
          </p:cNvPr>
          <p:cNvSpPr/>
          <p:nvPr/>
        </p:nvSpPr>
        <p:spPr>
          <a:xfrm flipV="1">
            <a:off x="13954434" y="1150422"/>
            <a:ext cx="4409766" cy="30678"/>
          </a:xfrm>
          <a:prstGeom prst="line">
            <a:avLst/>
          </a:prstGeom>
          <a:ln w="2857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88F17D3C-B33F-4456-03B2-AB0B791CA71A}"/>
              </a:ext>
            </a:extLst>
          </p:cNvPr>
          <p:cNvSpPr/>
          <p:nvPr/>
        </p:nvSpPr>
        <p:spPr>
          <a:xfrm flipV="1">
            <a:off x="9834" y="1150422"/>
            <a:ext cx="4409766" cy="30678"/>
          </a:xfrm>
          <a:prstGeom prst="line">
            <a:avLst/>
          </a:prstGeom>
          <a:ln w="2857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r>
              <a:rPr lang="en-US" dirty="0"/>
              <a:t>v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04D86E-E830-7DA7-B4A5-7FEBA858C4C3}"/>
              </a:ext>
            </a:extLst>
          </p:cNvPr>
          <p:cNvGrpSpPr/>
          <p:nvPr/>
        </p:nvGrpSpPr>
        <p:grpSpPr>
          <a:xfrm flipH="1">
            <a:off x="14943605" y="495300"/>
            <a:ext cx="1286995" cy="863408"/>
            <a:chOff x="1645835" y="419100"/>
            <a:chExt cx="1286995" cy="863408"/>
          </a:xfrm>
        </p:grpSpPr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2929BDB-1218-F850-740E-7FAA738D7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45835" y="419100"/>
              <a:ext cx="863408" cy="863408"/>
            </a:xfrm>
            <a:prstGeom prst="rect">
              <a:avLst/>
            </a:prstGeom>
          </p:spPr>
        </p:pic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F9E737A-BA3D-ECEA-CDE3-0001CA1ED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221"/>
            <a:stretch/>
          </p:blipFill>
          <p:spPr>
            <a:xfrm flipH="1">
              <a:off x="2399430" y="419100"/>
              <a:ext cx="533400" cy="863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3202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78A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E469894-7444-DAFE-CEFA-96C3B45CC7F1}"/>
              </a:ext>
            </a:extLst>
          </p:cNvPr>
          <p:cNvSpPr txBox="1"/>
          <p:nvPr/>
        </p:nvSpPr>
        <p:spPr>
          <a:xfrm>
            <a:off x="3505200" y="36144"/>
            <a:ext cx="11713563" cy="14497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11942"/>
              </a:lnSpc>
            </a:pPr>
            <a:r>
              <a:rPr lang="en-US" sz="8000" b="1" dirty="0">
                <a:latin typeface="Impact"/>
                <a:ea typeface="Impact"/>
                <a:cs typeface="Impact"/>
                <a:sym typeface="Impact"/>
              </a:rPr>
              <a:t>Problems and Solutions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FEF60E-9ABD-8E8C-D667-1F7691F9B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227" y="1866900"/>
            <a:ext cx="5948361" cy="144975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Bahnschrift" panose="020B0502040204020203" pitchFamily="34" charset="0"/>
              </a:rPr>
              <a:t>Problems 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91A430-3896-EBC6-8F36-89F3E28E6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0" y="1866900"/>
            <a:ext cx="6022975" cy="161131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Bahnschrift" panose="020B0502040204020203" pitchFamily="34" charset="0"/>
              </a:rPr>
              <a:t>Solutions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01B5D90-6391-0E29-6874-9BA547BDE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677401" y="3543300"/>
            <a:ext cx="8153399" cy="5562600"/>
          </a:xfrm>
        </p:spPr>
        <p:txBody>
          <a:bodyPr>
            <a:normAutofit/>
          </a:bodyPr>
          <a:lstStyle/>
          <a:p>
            <a:endParaRPr lang="en-US" sz="3600" dirty="0">
              <a:latin typeface="Bahnschrift" panose="020B0502040204020203" pitchFamily="34" charset="0"/>
            </a:endParaRPr>
          </a:p>
          <a:p>
            <a:endParaRPr lang="en-US" sz="3600" dirty="0">
              <a:latin typeface="Bahnschrift" panose="020B0502040204020203" pitchFamily="34" charset="0"/>
            </a:endParaRPr>
          </a:p>
          <a:p>
            <a:r>
              <a:rPr lang="en-US" sz="3600" dirty="0">
                <a:latin typeface="Bahnschrift" panose="020B0502040204020203" pitchFamily="34" charset="0"/>
              </a:rPr>
              <a:t>Most of the work done on non peak hour</a:t>
            </a:r>
          </a:p>
          <a:p>
            <a:r>
              <a:rPr lang="en-US" sz="3600" dirty="0">
                <a:latin typeface="Bahnschrift" panose="020B0502040204020203" pitchFamily="34" charset="0"/>
              </a:rPr>
              <a:t>Divert routes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4552B510-0B4B-8FB3-ED1C-59298999748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85800" y="4271070"/>
            <a:ext cx="815339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3200" dirty="0">
              <a:latin typeface="Bahnschrift" panose="020B0502040204020203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4) Traffic Management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Bahnschrift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Bahnschrift" panose="020B0502040204020203" pitchFamily="34" charset="0"/>
              </a:rPr>
              <a:t>Significant increase in traffic due to metro work above and below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Bahnschrift" panose="020B0502040204020203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915C650-DB0B-8B44-9C77-8A2D148DD193}"/>
              </a:ext>
            </a:extLst>
          </p:cNvPr>
          <p:cNvSpPr/>
          <p:nvPr/>
        </p:nvSpPr>
        <p:spPr>
          <a:xfrm flipV="1">
            <a:off x="13954434" y="1150422"/>
            <a:ext cx="4409766" cy="30678"/>
          </a:xfrm>
          <a:prstGeom prst="line">
            <a:avLst/>
          </a:prstGeom>
          <a:ln w="2857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88F17D3C-B33F-4456-03B2-AB0B791CA71A}"/>
              </a:ext>
            </a:extLst>
          </p:cNvPr>
          <p:cNvSpPr/>
          <p:nvPr/>
        </p:nvSpPr>
        <p:spPr>
          <a:xfrm flipV="1">
            <a:off x="9834" y="1150422"/>
            <a:ext cx="4409766" cy="30678"/>
          </a:xfrm>
          <a:prstGeom prst="line">
            <a:avLst/>
          </a:prstGeom>
          <a:ln w="2857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r>
              <a:rPr lang="en-US" dirty="0"/>
              <a:t>v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04D86E-E830-7DA7-B4A5-7FEBA858C4C3}"/>
              </a:ext>
            </a:extLst>
          </p:cNvPr>
          <p:cNvGrpSpPr/>
          <p:nvPr/>
        </p:nvGrpSpPr>
        <p:grpSpPr>
          <a:xfrm flipH="1">
            <a:off x="14943605" y="495300"/>
            <a:ext cx="1286995" cy="863408"/>
            <a:chOff x="1645835" y="419100"/>
            <a:chExt cx="1286995" cy="863408"/>
          </a:xfrm>
        </p:grpSpPr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2929BDB-1218-F850-740E-7FAA738D7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45835" y="419100"/>
              <a:ext cx="863408" cy="863408"/>
            </a:xfrm>
            <a:prstGeom prst="rect">
              <a:avLst/>
            </a:prstGeom>
          </p:spPr>
        </p:pic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F9E737A-BA3D-ECEA-CDE3-0001CA1ED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221"/>
            <a:stretch/>
          </p:blipFill>
          <p:spPr>
            <a:xfrm flipH="1">
              <a:off x="2399430" y="419100"/>
              <a:ext cx="533400" cy="863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7120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A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E469894-7444-DAFE-CEFA-96C3B45CC7F1}"/>
              </a:ext>
            </a:extLst>
          </p:cNvPr>
          <p:cNvSpPr txBox="1"/>
          <p:nvPr/>
        </p:nvSpPr>
        <p:spPr>
          <a:xfrm>
            <a:off x="3124200" y="38100"/>
            <a:ext cx="11713563" cy="14497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11942"/>
              </a:lnSpc>
            </a:pPr>
            <a:r>
              <a:rPr lang="en-US" sz="8000" b="1" dirty="0">
                <a:latin typeface="Impact"/>
                <a:ea typeface="Impact"/>
                <a:cs typeface="Impact"/>
                <a:sym typeface="Impact"/>
              </a:rPr>
              <a:t>Risks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915C650-DB0B-8B44-9C77-8A2D148DD193}"/>
              </a:ext>
            </a:extLst>
          </p:cNvPr>
          <p:cNvSpPr/>
          <p:nvPr/>
        </p:nvSpPr>
        <p:spPr>
          <a:xfrm flipV="1">
            <a:off x="7858230" y="1150420"/>
            <a:ext cx="10505970" cy="73088"/>
          </a:xfrm>
          <a:prstGeom prst="line">
            <a:avLst/>
          </a:prstGeom>
          <a:ln w="2857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88F17D3C-B33F-4456-03B2-AB0B791CA71A}"/>
              </a:ext>
            </a:extLst>
          </p:cNvPr>
          <p:cNvSpPr/>
          <p:nvPr/>
        </p:nvSpPr>
        <p:spPr>
          <a:xfrm flipV="1">
            <a:off x="9833" y="1202700"/>
            <a:ext cx="7848397" cy="546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04D86E-E830-7DA7-B4A5-7FEBA858C4C3}"/>
              </a:ext>
            </a:extLst>
          </p:cNvPr>
          <p:cNvGrpSpPr/>
          <p:nvPr/>
        </p:nvGrpSpPr>
        <p:grpSpPr>
          <a:xfrm flipH="1">
            <a:off x="14943605" y="495300"/>
            <a:ext cx="1286995" cy="863408"/>
            <a:chOff x="1645835" y="419100"/>
            <a:chExt cx="1286995" cy="863408"/>
          </a:xfrm>
        </p:grpSpPr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2929BDB-1218-F850-740E-7FAA738D7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45835" y="419100"/>
              <a:ext cx="863408" cy="863408"/>
            </a:xfrm>
            <a:prstGeom prst="rect">
              <a:avLst/>
            </a:prstGeom>
          </p:spPr>
        </p:pic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F9E737A-BA3D-ECEA-CDE3-0001CA1ED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221"/>
            <a:stretch/>
          </p:blipFill>
          <p:spPr>
            <a:xfrm flipH="1">
              <a:off x="2399430" y="419100"/>
              <a:ext cx="533400" cy="863408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6CC46BC-648B-A2CD-EF92-18A4C4A7C7C9}"/>
              </a:ext>
            </a:extLst>
          </p:cNvPr>
          <p:cNvSpPr txBox="1"/>
          <p:nvPr/>
        </p:nvSpPr>
        <p:spPr>
          <a:xfrm>
            <a:off x="1882675" y="5028407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Fires, toxic smoke, or explosions underground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7CEC15E-E177-5B2A-1D7D-8D7B5689A568}"/>
              </a:ext>
            </a:extLst>
          </p:cNvPr>
          <p:cNvSpPr/>
          <p:nvPr/>
        </p:nvSpPr>
        <p:spPr>
          <a:xfrm>
            <a:off x="1216337" y="4194289"/>
            <a:ext cx="6400800" cy="2895600"/>
          </a:xfrm>
          <a:prstGeom prst="roundRect">
            <a:avLst>
              <a:gd name="adj" fmla="val 4614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A2F200-8868-9098-4203-FA2D7CE0A97E}"/>
              </a:ext>
            </a:extLst>
          </p:cNvPr>
          <p:cNvSpPr/>
          <p:nvPr/>
        </p:nvSpPr>
        <p:spPr>
          <a:xfrm>
            <a:off x="10134600" y="4194289"/>
            <a:ext cx="6400800" cy="2895600"/>
          </a:xfrm>
          <a:prstGeom prst="roundRect">
            <a:avLst>
              <a:gd name="adj" fmla="val 4614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937A3F-D7D8-4D1D-C345-5FFCD8B021BE}"/>
              </a:ext>
            </a:extLst>
          </p:cNvPr>
          <p:cNvSpPr txBox="1"/>
          <p:nvPr/>
        </p:nvSpPr>
        <p:spPr>
          <a:xfrm>
            <a:off x="10449026" y="4738354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Power outages, signaling failures, or accidents during operations</a:t>
            </a:r>
            <a:endParaRPr lang="en-IN" sz="3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863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78AAB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BFA591-D4A7-E295-AF65-C0BFCC967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AE70535B-FCCB-0514-C347-A266E4ED5C03}"/>
              </a:ext>
            </a:extLst>
          </p:cNvPr>
          <p:cNvSpPr txBox="1"/>
          <p:nvPr/>
        </p:nvSpPr>
        <p:spPr>
          <a:xfrm>
            <a:off x="3124200" y="38100"/>
            <a:ext cx="11713563" cy="14497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11942"/>
              </a:lnSpc>
            </a:pPr>
            <a:r>
              <a:rPr lang="en-US" sz="8000" b="1" dirty="0">
                <a:latin typeface="Impact"/>
                <a:ea typeface="Impact"/>
                <a:cs typeface="Impact"/>
                <a:sym typeface="Impact"/>
              </a:rPr>
              <a:t>Risks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BEF2BC1-0A2F-F7E9-F97B-7C8DA4C51CD8}"/>
              </a:ext>
            </a:extLst>
          </p:cNvPr>
          <p:cNvSpPr/>
          <p:nvPr/>
        </p:nvSpPr>
        <p:spPr>
          <a:xfrm flipV="1">
            <a:off x="7858230" y="1150420"/>
            <a:ext cx="10505970" cy="73088"/>
          </a:xfrm>
          <a:prstGeom prst="line">
            <a:avLst/>
          </a:prstGeom>
          <a:ln w="2857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916A6F8-781A-650B-87FA-726816DDEF64}"/>
              </a:ext>
            </a:extLst>
          </p:cNvPr>
          <p:cNvSpPr/>
          <p:nvPr/>
        </p:nvSpPr>
        <p:spPr>
          <a:xfrm flipV="1">
            <a:off x="9833" y="1202700"/>
            <a:ext cx="7848397" cy="546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585732-A977-9B02-45BE-7C6C5C28B696}"/>
              </a:ext>
            </a:extLst>
          </p:cNvPr>
          <p:cNvGrpSpPr/>
          <p:nvPr/>
        </p:nvGrpSpPr>
        <p:grpSpPr>
          <a:xfrm flipH="1">
            <a:off x="14943605" y="495300"/>
            <a:ext cx="1286995" cy="863408"/>
            <a:chOff x="1645835" y="419100"/>
            <a:chExt cx="1286995" cy="863408"/>
          </a:xfrm>
        </p:grpSpPr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890FE58-9F58-6A65-4A7D-4C8F614C3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45835" y="419100"/>
              <a:ext cx="863408" cy="863408"/>
            </a:xfrm>
            <a:prstGeom prst="rect">
              <a:avLst/>
            </a:prstGeom>
          </p:spPr>
        </p:pic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E80C59D-ED3A-F002-F6DD-92D8C2337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221"/>
            <a:stretch/>
          </p:blipFill>
          <p:spPr>
            <a:xfrm flipH="1">
              <a:off x="2399430" y="419100"/>
              <a:ext cx="533400" cy="863408"/>
            </a:xfrm>
            <a:prstGeom prst="rect">
              <a:avLst/>
            </a:prstGeom>
          </p:spPr>
        </p:pic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52768EA-1AD3-F730-6FE3-D5865542BF00}"/>
              </a:ext>
            </a:extLst>
          </p:cNvPr>
          <p:cNvSpPr/>
          <p:nvPr/>
        </p:nvSpPr>
        <p:spPr>
          <a:xfrm>
            <a:off x="1828800" y="3695700"/>
            <a:ext cx="6400800" cy="2895600"/>
          </a:xfrm>
          <a:prstGeom prst="roundRect">
            <a:avLst>
              <a:gd name="adj" fmla="val 4614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D28F64-2837-01FA-35A0-A8F4BCA05570}"/>
              </a:ext>
            </a:extLst>
          </p:cNvPr>
          <p:cNvSpPr txBox="1"/>
          <p:nvPr/>
        </p:nvSpPr>
        <p:spPr>
          <a:xfrm>
            <a:off x="2438400" y="4076700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Water ingress during construction or operation, particularly in flood-prone areas.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5DFC1-2496-ED18-9279-B9751758B95F}"/>
              </a:ext>
            </a:extLst>
          </p:cNvPr>
          <p:cNvSpPr txBox="1"/>
          <p:nvPr/>
        </p:nvSpPr>
        <p:spPr>
          <a:xfrm>
            <a:off x="10744200" y="4250700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Ground settlement, tunnel collapse, or unexpected soil or rock conditions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295BD2-2741-043C-0B5C-42A3626C2B07}"/>
              </a:ext>
            </a:extLst>
          </p:cNvPr>
          <p:cNvSpPr/>
          <p:nvPr/>
        </p:nvSpPr>
        <p:spPr>
          <a:xfrm>
            <a:off x="10287000" y="3695700"/>
            <a:ext cx="6400800" cy="2895600"/>
          </a:xfrm>
          <a:prstGeom prst="roundRect">
            <a:avLst>
              <a:gd name="adj" fmla="val 4614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89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A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E469894-7444-DAFE-CEFA-96C3B45CC7F1}"/>
              </a:ext>
            </a:extLst>
          </p:cNvPr>
          <p:cNvSpPr txBox="1"/>
          <p:nvPr/>
        </p:nvSpPr>
        <p:spPr>
          <a:xfrm>
            <a:off x="3505200" y="38100"/>
            <a:ext cx="11713563" cy="14497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11942"/>
              </a:lnSpc>
            </a:pPr>
            <a:r>
              <a:rPr lang="en-US" sz="8000" b="1" dirty="0">
                <a:latin typeface="Impact"/>
                <a:ea typeface="Impact"/>
                <a:cs typeface="Impact"/>
                <a:sym typeface="Impact"/>
              </a:rPr>
              <a:t>Feedbacks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FEF60E-9ABD-8E8C-D667-1F7691F9B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5450" y="927982"/>
            <a:ext cx="5184773" cy="144975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Bahnschrift" panose="020B0502040204020203" pitchFamily="34" charset="0"/>
              </a:rPr>
              <a:t>  1) Overall satisfaction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4552B510-0B4B-8FB3-ED1C-59298999748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28600" y="2908193"/>
            <a:ext cx="8915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Average score: 4.16/5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98% of respondents were satisfied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915C650-DB0B-8B44-9C77-8A2D148DD193}"/>
              </a:ext>
            </a:extLst>
          </p:cNvPr>
          <p:cNvSpPr/>
          <p:nvPr/>
        </p:nvSpPr>
        <p:spPr>
          <a:xfrm flipV="1">
            <a:off x="10515600" y="1150421"/>
            <a:ext cx="7848600" cy="54601"/>
          </a:xfrm>
          <a:prstGeom prst="line">
            <a:avLst/>
          </a:prstGeom>
          <a:ln w="2857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88F17D3C-B33F-4456-03B2-AB0B791CA71A}"/>
              </a:ext>
            </a:extLst>
          </p:cNvPr>
          <p:cNvSpPr/>
          <p:nvPr/>
        </p:nvSpPr>
        <p:spPr>
          <a:xfrm flipV="1">
            <a:off x="9834" y="1131338"/>
            <a:ext cx="7152966" cy="4976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04D86E-E830-7DA7-B4A5-7FEBA858C4C3}"/>
              </a:ext>
            </a:extLst>
          </p:cNvPr>
          <p:cNvGrpSpPr/>
          <p:nvPr/>
        </p:nvGrpSpPr>
        <p:grpSpPr>
          <a:xfrm flipH="1">
            <a:off x="14791205" y="495300"/>
            <a:ext cx="1286995" cy="863408"/>
            <a:chOff x="1645835" y="419100"/>
            <a:chExt cx="1286995" cy="863408"/>
          </a:xfrm>
        </p:grpSpPr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2929BDB-1218-F850-740E-7FAA738D7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45835" y="419100"/>
              <a:ext cx="863408" cy="863408"/>
            </a:xfrm>
            <a:prstGeom prst="rect">
              <a:avLst/>
            </a:prstGeom>
          </p:spPr>
        </p:pic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F9E737A-BA3D-ECEA-CDE3-0001CA1ED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221"/>
            <a:stretch/>
          </p:blipFill>
          <p:spPr>
            <a:xfrm flipH="1">
              <a:off x="2399430" y="419100"/>
              <a:ext cx="533400" cy="863408"/>
            </a:xfrm>
            <a:prstGeom prst="rect">
              <a:avLst/>
            </a:prstGeom>
          </p:spPr>
        </p:pic>
      </p:grp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6C1F5BF-F40E-F77A-8065-294886DE8768}"/>
              </a:ext>
            </a:extLst>
          </p:cNvPr>
          <p:cNvSpPr txBox="1">
            <a:spLocks/>
          </p:cNvSpPr>
          <p:nvPr/>
        </p:nvSpPr>
        <p:spPr>
          <a:xfrm>
            <a:off x="9982200" y="932041"/>
            <a:ext cx="7376160" cy="14497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latin typeface="Bahnschrift" panose="020B0502040204020203" pitchFamily="34" charset="0"/>
              </a:rPr>
              <a:t>2) Strengths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27D66DA-ECF5-18D0-04A2-0C6F2EC546DD}"/>
              </a:ext>
            </a:extLst>
          </p:cNvPr>
          <p:cNvSpPr txBox="1">
            <a:spLocks/>
          </p:cNvSpPr>
          <p:nvPr/>
        </p:nvSpPr>
        <p:spPr>
          <a:xfrm>
            <a:off x="1787404" y="4991100"/>
            <a:ext cx="7085014" cy="14497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latin typeface="Bahnschrift" panose="020B0502040204020203" pitchFamily="34" charset="0"/>
              </a:rPr>
              <a:t>3) Staff &amp; Communication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691D525B-9A76-5B99-84B3-3E7A62D8C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5098" y="2841272"/>
            <a:ext cx="8650188" cy="368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Bahnschrift" panose="020B0502040204020203" pitchFamily="34" charset="0"/>
              </a:rPr>
              <a:t>Cleanliness: Stations and trains scored 4.3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Bahnschrift" panose="020B0502040204020203" pitchFamily="34" charset="0"/>
              </a:rPr>
              <a:t>Punctuality &amp; Safety: Rated 4.0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Bahnschrift" panose="020B0502040204020203" pitchFamily="34" charset="0"/>
              </a:rPr>
              <a:t>Ticketing Systems: Scored 4.32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latin typeface="Bahnschrift" panose="020B0502040204020203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latin typeface="Bahnschrift" panose="020B05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84F20D-9E20-2D46-1A90-7ED0A4B78B13}"/>
              </a:ext>
            </a:extLst>
          </p:cNvPr>
          <p:cNvCxnSpPr>
            <a:cxnSpLocks/>
          </p:cNvCxnSpPr>
          <p:nvPr/>
        </p:nvCxnSpPr>
        <p:spPr>
          <a:xfrm>
            <a:off x="9366497" y="1205022"/>
            <a:ext cx="6103" cy="90819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25C383-A20D-FA5A-5494-4ACB5CD430C3}"/>
              </a:ext>
            </a:extLst>
          </p:cNvPr>
          <p:cNvCxnSpPr>
            <a:cxnSpLocks/>
          </p:cNvCxnSpPr>
          <p:nvPr/>
        </p:nvCxnSpPr>
        <p:spPr>
          <a:xfrm flipH="1">
            <a:off x="0" y="5448300"/>
            <a:ext cx="18288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57D5C5-DFAA-F718-6900-0D0BDBE989BD}"/>
              </a:ext>
            </a:extLst>
          </p:cNvPr>
          <p:cNvSpPr txBox="1"/>
          <p:nvPr/>
        </p:nvSpPr>
        <p:spPr>
          <a:xfrm>
            <a:off x="609600" y="7180334"/>
            <a:ext cx="814729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94% found announcements clear &amp; staff as helpful and courteous 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7828398B-06DD-18F3-643C-9B5B55A39684}"/>
              </a:ext>
            </a:extLst>
          </p:cNvPr>
          <p:cNvSpPr txBox="1">
            <a:spLocks/>
          </p:cNvSpPr>
          <p:nvPr/>
        </p:nvSpPr>
        <p:spPr>
          <a:xfrm>
            <a:off x="10058400" y="4991100"/>
            <a:ext cx="7085014" cy="14497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latin typeface="Bahnschrift" panose="020B0502040204020203" pitchFamily="34" charset="0"/>
              </a:rPr>
              <a:t>4) Challenges Identified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FC2249-A752-6012-D11B-01AE56665561}"/>
              </a:ext>
            </a:extLst>
          </p:cNvPr>
          <p:cNvSpPr txBox="1"/>
          <p:nvPr/>
        </p:nvSpPr>
        <p:spPr>
          <a:xfrm>
            <a:off x="9625846" y="6829257"/>
            <a:ext cx="87383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Parking facilities: Lowest score at 2.5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Restrooms: Moderate satisfaction at 3.72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Concerns about peak-hour train availability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9933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A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E469894-7444-DAFE-CEFA-96C3B45CC7F1}"/>
              </a:ext>
            </a:extLst>
          </p:cNvPr>
          <p:cNvSpPr txBox="1"/>
          <p:nvPr/>
        </p:nvSpPr>
        <p:spPr>
          <a:xfrm>
            <a:off x="3124200" y="38100"/>
            <a:ext cx="11713563" cy="14497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11942"/>
              </a:lnSpc>
            </a:pPr>
            <a:r>
              <a:rPr lang="en-US" sz="8000" b="1" dirty="0">
                <a:latin typeface="Impact"/>
                <a:ea typeface="Impact"/>
                <a:cs typeface="Impact"/>
                <a:sym typeface="Impact"/>
              </a:rPr>
              <a:t>Conclusion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915C650-DB0B-8B44-9C77-8A2D148DD193}"/>
              </a:ext>
            </a:extLst>
          </p:cNvPr>
          <p:cNvSpPr/>
          <p:nvPr/>
        </p:nvSpPr>
        <p:spPr>
          <a:xfrm flipV="1">
            <a:off x="7858230" y="1150420"/>
            <a:ext cx="10505970" cy="73088"/>
          </a:xfrm>
          <a:prstGeom prst="line">
            <a:avLst/>
          </a:prstGeom>
          <a:ln w="2857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88F17D3C-B33F-4456-03B2-AB0B791CA71A}"/>
              </a:ext>
            </a:extLst>
          </p:cNvPr>
          <p:cNvSpPr/>
          <p:nvPr/>
        </p:nvSpPr>
        <p:spPr>
          <a:xfrm flipV="1">
            <a:off x="9833" y="1202700"/>
            <a:ext cx="7848397" cy="546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04D86E-E830-7DA7-B4A5-7FEBA858C4C3}"/>
              </a:ext>
            </a:extLst>
          </p:cNvPr>
          <p:cNvGrpSpPr/>
          <p:nvPr/>
        </p:nvGrpSpPr>
        <p:grpSpPr>
          <a:xfrm flipH="1">
            <a:off x="15553205" y="495300"/>
            <a:ext cx="1286995" cy="863408"/>
            <a:chOff x="1645835" y="419100"/>
            <a:chExt cx="1286995" cy="863408"/>
          </a:xfrm>
        </p:grpSpPr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2929BDB-1218-F850-740E-7FAA738D7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45835" y="419100"/>
              <a:ext cx="863408" cy="863408"/>
            </a:xfrm>
            <a:prstGeom prst="rect">
              <a:avLst/>
            </a:prstGeom>
          </p:spPr>
        </p:pic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F9E737A-BA3D-ECEA-CDE3-0001CA1ED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221"/>
            <a:stretch/>
          </p:blipFill>
          <p:spPr>
            <a:xfrm flipH="1">
              <a:off x="2399430" y="419100"/>
              <a:ext cx="533400" cy="863408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49D4A4D-D9C5-985F-0BD3-2B9C0C8FD9D2}"/>
              </a:ext>
            </a:extLst>
          </p:cNvPr>
          <p:cNvSpPr txBox="1"/>
          <p:nvPr/>
        </p:nvSpPr>
        <p:spPr>
          <a:xfrm>
            <a:off x="1152396" y="2016438"/>
            <a:ext cx="1591640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3600" dirty="0">
              <a:latin typeface="Bahnschrift" panose="020B0502040204020203" pitchFamily="34" charset="0"/>
            </a:endParaRPr>
          </a:p>
          <a:p>
            <a:pPr marL="571500" lvl="0" indent="-5715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3600" dirty="0">
                <a:latin typeface="Bahnschrift" panose="020B0502040204020203" pitchFamily="34" charset="0"/>
              </a:rPr>
              <a:t>Gained valuable insights into </a:t>
            </a:r>
            <a:r>
              <a:rPr lang="en-US" altLang="en-US" sz="3600" b="1" dirty="0">
                <a:latin typeface="Bahnschrift" panose="020B0502040204020203" pitchFamily="34" charset="0"/>
              </a:rPr>
              <a:t>effective project planning</a:t>
            </a:r>
            <a:r>
              <a:rPr lang="en-US" altLang="en-US" sz="3600" dirty="0">
                <a:latin typeface="Bahnschrift" panose="020B0502040204020203" pitchFamily="34" charset="0"/>
              </a:rPr>
              <a:t> during the Metro Line 3 visit</a:t>
            </a:r>
          </a:p>
          <a:p>
            <a:pPr marL="571500" lvl="0" indent="-5715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3600" dirty="0">
              <a:latin typeface="Bahnschrift" panose="020B0502040204020203" pitchFamily="34" charset="0"/>
            </a:endParaRPr>
          </a:p>
          <a:p>
            <a:pPr marL="571500" lvl="0" indent="-5715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3600" dirty="0">
                <a:latin typeface="Bahnschrift" panose="020B0502040204020203" pitchFamily="34" charset="0"/>
              </a:rPr>
              <a:t>Learned key strategies for managing </a:t>
            </a:r>
            <a:r>
              <a:rPr lang="en-US" altLang="en-US" sz="3600" b="1" dirty="0">
                <a:latin typeface="Bahnschrift" panose="020B0502040204020203" pitchFamily="34" charset="0"/>
              </a:rPr>
              <a:t>large-scale infrastructure projects</a:t>
            </a:r>
            <a:r>
              <a:rPr lang="en-US" altLang="en-US" sz="3600" dirty="0">
                <a:latin typeface="Bahnschrift" panose="020B0502040204020203" pitchFamily="34" charset="0"/>
              </a:rPr>
              <a:t> with a focus on coordination and resource optimization</a:t>
            </a:r>
          </a:p>
          <a:p>
            <a:pPr marL="571500" lvl="0" indent="-5715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3600" dirty="0">
              <a:latin typeface="Bahnschrift" panose="020B0502040204020203" pitchFamily="34" charset="0"/>
            </a:endParaRPr>
          </a:p>
          <a:p>
            <a:pPr marL="571500" lvl="0" indent="-5715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3600" dirty="0">
                <a:latin typeface="Bahnschrift" panose="020B0502040204020203" pitchFamily="34" charset="0"/>
              </a:rPr>
              <a:t>Understood the significance of </a:t>
            </a:r>
            <a:r>
              <a:rPr lang="en-US" altLang="en-US" sz="3600" b="1" dirty="0">
                <a:latin typeface="Bahnschrift" panose="020B0502040204020203" pitchFamily="34" charset="0"/>
              </a:rPr>
              <a:t>Gantt charts</a:t>
            </a:r>
            <a:r>
              <a:rPr lang="en-US" altLang="en-US" sz="3600" dirty="0">
                <a:latin typeface="Bahnschrift" panose="020B0502040204020203" pitchFamily="34" charset="0"/>
              </a:rPr>
              <a:t> as a crucial tool for tracking timelines, allocating resources, and ensuring project milestones are met efficiently</a:t>
            </a:r>
          </a:p>
          <a:p>
            <a:pPr marL="571500" lvl="0" indent="-5715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3600" dirty="0">
              <a:latin typeface="Bahnschrift" panose="020B0502040204020203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IN" sz="3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061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A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E469894-7444-DAFE-CEFA-96C3B45CC7F1}"/>
              </a:ext>
            </a:extLst>
          </p:cNvPr>
          <p:cNvSpPr txBox="1"/>
          <p:nvPr/>
        </p:nvSpPr>
        <p:spPr>
          <a:xfrm>
            <a:off x="3124200" y="38100"/>
            <a:ext cx="11713563" cy="14497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11942"/>
              </a:lnSpc>
            </a:pPr>
            <a:r>
              <a:rPr lang="en-US" sz="8000" b="1" dirty="0">
                <a:latin typeface="Impact"/>
                <a:ea typeface="Impact"/>
                <a:cs typeface="Impact"/>
                <a:sym typeface="Impact"/>
              </a:rPr>
              <a:t>Field Visit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915C650-DB0B-8B44-9C77-8A2D148DD193}"/>
              </a:ext>
            </a:extLst>
          </p:cNvPr>
          <p:cNvSpPr/>
          <p:nvPr/>
        </p:nvSpPr>
        <p:spPr>
          <a:xfrm flipV="1">
            <a:off x="7858230" y="1150420"/>
            <a:ext cx="10505970" cy="73088"/>
          </a:xfrm>
          <a:prstGeom prst="line">
            <a:avLst/>
          </a:prstGeom>
          <a:ln w="2857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88F17D3C-B33F-4456-03B2-AB0B791CA71A}"/>
              </a:ext>
            </a:extLst>
          </p:cNvPr>
          <p:cNvSpPr/>
          <p:nvPr/>
        </p:nvSpPr>
        <p:spPr>
          <a:xfrm flipV="1">
            <a:off x="9833" y="1202700"/>
            <a:ext cx="7848397" cy="546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04D86E-E830-7DA7-B4A5-7FEBA858C4C3}"/>
              </a:ext>
            </a:extLst>
          </p:cNvPr>
          <p:cNvGrpSpPr/>
          <p:nvPr/>
        </p:nvGrpSpPr>
        <p:grpSpPr>
          <a:xfrm flipH="1">
            <a:off x="15781805" y="495300"/>
            <a:ext cx="1286995" cy="863408"/>
            <a:chOff x="1645835" y="419100"/>
            <a:chExt cx="1286995" cy="863408"/>
          </a:xfrm>
        </p:grpSpPr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2929BDB-1218-F850-740E-7FAA738D7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45835" y="419100"/>
              <a:ext cx="863408" cy="863408"/>
            </a:xfrm>
            <a:prstGeom prst="rect">
              <a:avLst/>
            </a:prstGeom>
          </p:spPr>
        </p:pic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F9E737A-BA3D-ECEA-CDE3-0001CA1ED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221"/>
            <a:stretch/>
          </p:blipFill>
          <p:spPr>
            <a:xfrm flipH="1">
              <a:off x="2399430" y="419100"/>
              <a:ext cx="533400" cy="863408"/>
            </a:xfrm>
            <a:prstGeom prst="rect">
              <a:avLst/>
            </a:prstGeom>
          </p:spPr>
        </p:pic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54A599-316A-3788-5CC1-354559453964}"/>
              </a:ext>
            </a:extLst>
          </p:cNvPr>
          <p:cNvSpPr/>
          <p:nvPr/>
        </p:nvSpPr>
        <p:spPr>
          <a:xfrm>
            <a:off x="609600" y="1945955"/>
            <a:ext cx="8763000" cy="7213344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2D81F1-070A-5475-E15B-459D35366138}"/>
              </a:ext>
            </a:extLst>
          </p:cNvPr>
          <p:cNvSpPr/>
          <p:nvPr/>
        </p:nvSpPr>
        <p:spPr>
          <a:xfrm>
            <a:off x="11201401" y="1409139"/>
            <a:ext cx="4880442" cy="2566362"/>
          </a:xfrm>
          <a:prstGeom prst="round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3D7CC8-A6BD-5BE7-D4C9-CD5895AA112A}"/>
              </a:ext>
            </a:extLst>
          </p:cNvPr>
          <p:cNvSpPr/>
          <p:nvPr/>
        </p:nvSpPr>
        <p:spPr>
          <a:xfrm>
            <a:off x="11201401" y="4426776"/>
            <a:ext cx="4880442" cy="2566362"/>
          </a:xfrm>
          <a:prstGeom prst="round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44161D-4A54-5C38-A050-99C360B0DAE2}"/>
              </a:ext>
            </a:extLst>
          </p:cNvPr>
          <p:cNvSpPr/>
          <p:nvPr/>
        </p:nvSpPr>
        <p:spPr>
          <a:xfrm>
            <a:off x="11201400" y="7453938"/>
            <a:ext cx="4880442" cy="2566362"/>
          </a:xfrm>
          <a:prstGeom prst="round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066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A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E469894-7444-DAFE-CEFA-96C3B45CC7F1}"/>
              </a:ext>
            </a:extLst>
          </p:cNvPr>
          <p:cNvSpPr txBox="1"/>
          <p:nvPr/>
        </p:nvSpPr>
        <p:spPr>
          <a:xfrm>
            <a:off x="3124200" y="38100"/>
            <a:ext cx="11713563" cy="14497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11942"/>
              </a:lnSpc>
            </a:pPr>
            <a:r>
              <a:rPr lang="en-US" sz="8000" b="1" dirty="0">
                <a:latin typeface="Impact"/>
                <a:ea typeface="Impact"/>
                <a:cs typeface="Impact"/>
                <a:sym typeface="Impact"/>
              </a:rPr>
              <a:t>References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915C650-DB0B-8B44-9C77-8A2D148DD193}"/>
              </a:ext>
            </a:extLst>
          </p:cNvPr>
          <p:cNvSpPr/>
          <p:nvPr/>
        </p:nvSpPr>
        <p:spPr>
          <a:xfrm flipV="1">
            <a:off x="7858230" y="1150420"/>
            <a:ext cx="10505970" cy="73088"/>
          </a:xfrm>
          <a:prstGeom prst="line">
            <a:avLst/>
          </a:prstGeom>
          <a:ln w="2857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88F17D3C-B33F-4456-03B2-AB0B791CA71A}"/>
              </a:ext>
            </a:extLst>
          </p:cNvPr>
          <p:cNvSpPr/>
          <p:nvPr/>
        </p:nvSpPr>
        <p:spPr>
          <a:xfrm flipV="1">
            <a:off x="9833" y="1202700"/>
            <a:ext cx="7848397" cy="546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04D86E-E830-7DA7-B4A5-7FEBA858C4C3}"/>
              </a:ext>
            </a:extLst>
          </p:cNvPr>
          <p:cNvGrpSpPr/>
          <p:nvPr/>
        </p:nvGrpSpPr>
        <p:grpSpPr>
          <a:xfrm flipH="1">
            <a:off x="17001005" y="495300"/>
            <a:ext cx="1286995" cy="863408"/>
            <a:chOff x="1645835" y="419100"/>
            <a:chExt cx="1286995" cy="863408"/>
          </a:xfrm>
        </p:grpSpPr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2929BDB-1218-F850-740E-7FAA738D7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45835" y="419100"/>
              <a:ext cx="863408" cy="863408"/>
            </a:xfrm>
            <a:prstGeom prst="rect">
              <a:avLst/>
            </a:prstGeom>
          </p:spPr>
        </p:pic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F9E737A-BA3D-ECEA-CDE3-0001CA1ED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221"/>
            <a:stretch/>
          </p:blipFill>
          <p:spPr>
            <a:xfrm flipH="1">
              <a:off x="2399430" y="419100"/>
              <a:ext cx="533400" cy="863408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E14F3B9-FBB4-43B2-A164-6B2AEEE47C96}"/>
              </a:ext>
            </a:extLst>
          </p:cNvPr>
          <p:cNvSpPr txBox="1"/>
          <p:nvPr/>
        </p:nvSpPr>
        <p:spPr>
          <a:xfrm>
            <a:off x="1143000" y="2019300"/>
            <a:ext cx="163068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https://news.abplive.com/cities/mumbai-news-fire-breaks-out-at-bkc-metro-station-services-briefly-disrupted-caught-on-camera-video-1731470</a:t>
            </a:r>
            <a:endParaRPr lang="en-IN" sz="32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u="sng" dirty="0">
                <a:solidFill>
                  <a:srgbClr val="0563C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https://www.republicworld.com/india/mumbai-s-first-underground-metro-line-3-services-delayed-due-to-technical-glitch-passengers-react</a:t>
            </a:r>
            <a:endParaRPr lang="en-IN" sz="3200" u="sng" dirty="0">
              <a:solidFill>
                <a:srgbClr val="0563C1"/>
              </a:solidFill>
              <a:effectLst/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u="sng" dirty="0">
              <a:solidFill>
                <a:srgbClr val="0563C1"/>
              </a:solidFill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Bahnschrift" panose="020B0502040204020203" pitchFamily="34" charset="0"/>
                <a:hlinkClick r:id="rId5"/>
              </a:rPr>
              <a:t>https://ganttpro.com/gantt-chart-template/</a:t>
            </a:r>
            <a:endParaRPr lang="en-IN" sz="3200" u="sng" dirty="0">
              <a:solidFill>
                <a:srgbClr val="0563C1"/>
              </a:solidFill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u="sng" dirty="0">
              <a:solidFill>
                <a:srgbClr val="0563C1"/>
              </a:solidFill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Bahnschrift" panose="020B0502040204020203" pitchFamily="34" charset="0"/>
                <a:hlinkClick r:id="rId6"/>
              </a:rPr>
              <a:t>https://www.business-standard.com/india-news/mumbai-metro-3-launch-stations-timings-fares-of-city-s-underground-line-124100900404_1.html</a:t>
            </a:r>
            <a:endParaRPr lang="en-IN" sz="3200" u="sng" dirty="0">
              <a:solidFill>
                <a:srgbClr val="0563C1"/>
              </a:solidFill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u="sng" dirty="0">
              <a:solidFill>
                <a:srgbClr val="0563C1"/>
              </a:solidFill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Bahnschrift" panose="020B0502040204020203" pitchFamily="34" charset="0"/>
                <a:hlinkClick r:id="rId7"/>
              </a:rPr>
              <a:t>https://www.blackmagicdesign.com/in/products/davinciresolve/</a:t>
            </a:r>
            <a:endParaRPr lang="en-IN" sz="3200" u="sng" dirty="0">
              <a:solidFill>
                <a:srgbClr val="0563C1"/>
              </a:solidFill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022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A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CF44A60-E20D-2F73-C964-4FB468364A02}"/>
              </a:ext>
            </a:extLst>
          </p:cNvPr>
          <p:cNvGrpSpPr/>
          <p:nvPr/>
        </p:nvGrpSpPr>
        <p:grpSpPr>
          <a:xfrm>
            <a:off x="0" y="4610100"/>
            <a:ext cx="18288003" cy="762000"/>
            <a:chOff x="-1" y="4610100"/>
            <a:chExt cx="15392401" cy="762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51E467E-7157-22AB-9318-2FE72CECDDBF}"/>
                </a:ext>
              </a:extLst>
            </p:cNvPr>
            <p:cNvGrpSpPr/>
            <p:nvPr/>
          </p:nvGrpSpPr>
          <p:grpSpPr>
            <a:xfrm>
              <a:off x="12725398" y="4610100"/>
              <a:ext cx="579561" cy="381000"/>
              <a:chOff x="9859839" y="3467100"/>
              <a:chExt cx="579561" cy="3810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E4B3ACA0-1317-3912-14FC-7E2D9A0195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9839" y="3467100"/>
                <a:ext cx="0" cy="381000"/>
              </a:xfrm>
              <a:prstGeom prst="line">
                <a:avLst/>
              </a:prstGeom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5E8D19B-40F9-EFCC-4E85-44A434FC77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9400" y="3467100"/>
                <a:ext cx="0" cy="381000"/>
              </a:xfrm>
              <a:prstGeom prst="line">
                <a:avLst/>
              </a:prstGeom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9DD34966-B424-28FE-9D34-D565BFD58A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59839" y="3467100"/>
                <a:ext cx="579561" cy="0"/>
              </a:xfrm>
              <a:prstGeom prst="line">
                <a:avLst/>
              </a:prstGeom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C716F12-B191-EBC5-C93D-EEC58834721C}"/>
                </a:ext>
              </a:extLst>
            </p:cNvPr>
            <p:cNvGrpSpPr/>
            <p:nvPr/>
          </p:nvGrpSpPr>
          <p:grpSpPr>
            <a:xfrm>
              <a:off x="2057399" y="4610100"/>
              <a:ext cx="579561" cy="381000"/>
              <a:chOff x="9859839" y="3467100"/>
              <a:chExt cx="579561" cy="3810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2EAEDC4-12A7-969B-DFB7-E325FF8616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9839" y="3467100"/>
                <a:ext cx="0" cy="381000"/>
              </a:xfrm>
              <a:prstGeom prst="line">
                <a:avLst/>
              </a:prstGeom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D3075DF-216B-59AF-6B03-AA6F14397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9400" y="3467100"/>
                <a:ext cx="0" cy="381000"/>
              </a:xfrm>
              <a:prstGeom prst="line">
                <a:avLst/>
              </a:prstGeom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FE5D698-E9BD-2484-D3C2-27F7B728F7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59839" y="3467100"/>
                <a:ext cx="579561" cy="0"/>
              </a:xfrm>
              <a:prstGeom prst="line">
                <a:avLst/>
              </a:prstGeom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867329-9172-F4CA-6F10-1E204D603E29}"/>
                </a:ext>
              </a:extLst>
            </p:cNvPr>
            <p:cNvGrpSpPr/>
            <p:nvPr/>
          </p:nvGrpSpPr>
          <p:grpSpPr>
            <a:xfrm rot="10800000">
              <a:off x="10058398" y="4991100"/>
              <a:ext cx="579561" cy="381000"/>
              <a:chOff x="9859839" y="3467100"/>
              <a:chExt cx="579561" cy="38100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6EA94C6-C270-76BB-664D-B890ED9A8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9839" y="3467100"/>
                <a:ext cx="0" cy="381000"/>
              </a:xfrm>
              <a:prstGeom prst="line">
                <a:avLst/>
              </a:prstGeom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F1F12E9-8D81-76FE-844B-C683CEF01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9400" y="3467100"/>
                <a:ext cx="0" cy="381000"/>
              </a:xfrm>
              <a:prstGeom prst="line">
                <a:avLst/>
              </a:prstGeom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5B842F-3F7C-60B8-617C-D9500DECFA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59839" y="3467100"/>
                <a:ext cx="579561" cy="0"/>
              </a:xfrm>
              <a:prstGeom prst="line">
                <a:avLst/>
              </a:prstGeom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2B6D0B0-39B5-2DA8-080F-15EBBFB17840}"/>
                </a:ext>
              </a:extLst>
            </p:cNvPr>
            <p:cNvGrpSpPr/>
            <p:nvPr/>
          </p:nvGrpSpPr>
          <p:grpSpPr>
            <a:xfrm>
              <a:off x="7391398" y="4610100"/>
              <a:ext cx="579561" cy="381000"/>
              <a:chOff x="9859839" y="3467100"/>
              <a:chExt cx="579561" cy="381000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4C0BA54-0F51-617C-B4B9-0C1820176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9839" y="3467100"/>
                <a:ext cx="0" cy="381000"/>
              </a:xfrm>
              <a:prstGeom prst="line">
                <a:avLst/>
              </a:prstGeom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2C45449-4A24-99F1-CB38-3A19E4B02E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9400" y="3467100"/>
                <a:ext cx="0" cy="381000"/>
              </a:xfrm>
              <a:prstGeom prst="line">
                <a:avLst/>
              </a:prstGeom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AE182F8-4190-80EA-8C33-B8AA470995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59839" y="3467100"/>
                <a:ext cx="579561" cy="0"/>
              </a:xfrm>
              <a:prstGeom prst="line">
                <a:avLst/>
              </a:prstGeom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6ED3101-48BA-D5CE-79FE-922C7B7DD82F}"/>
                </a:ext>
              </a:extLst>
            </p:cNvPr>
            <p:cNvGrpSpPr/>
            <p:nvPr/>
          </p:nvGrpSpPr>
          <p:grpSpPr>
            <a:xfrm rot="10800000">
              <a:off x="4724400" y="4991100"/>
              <a:ext cx="579561" cy="381000"/>
              <a:chOff x="9859839" y="3467100"/>
              <a:chExt cx="579561" cy="3810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F716E2E-DDE6-CD5A-BD61-C68D396505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9839" y="3467100"/>
                <a:ext cx="0" cy="381000"/>
              </a:xfrm>
              <a:prstGeom prst="line">
                <a:avLst/>
              </a:prstGeom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30DF743-7C39-DD8C-98E0-1961A9DF94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9400" y="3467100"/>
                <a:ext cx="0" cy="381000"/>
              </a:xfrm>
              <a:prstGeom prst="line">
                <a:avLst/>
              </a:prstGeom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0544988-6285-507C-63F3-EE83201A5C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59839" y="3467100"/>
                <a:ext cx="579561" cy="0"/>
              </a:xfrm>
              <a:prstGeom prst="line">
                <a:avLst/>
              </a:prstGeom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41BB4F6-DC3F-A73E-985C-FEF50DE2B6A7}"/>
                </a:ext>
              </a:extLst>
            </p:cNvPr>
            <p:cNvCxnSpPr>
              <a:cxnSpLocks/>
            </p:cNvCxnSpPr>
            <p:nvPr/>
          </p:nvCxnSpPr>
          <p:spPr>
            <a:xfrm>
              <a:off x="-1" y="4991100"/>
              <a:ext cx="2057400" cy="0"/>
            </a:xfrm>
            <a:prstGeom prst="line">
              <a:avLst/>
            </a:prstGeom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DBA8558-821D-E959-5991-00EC2A21071B}"/>
                </a:ext>
              </a:extLst>
            </p:cNvPr>
            <p:cNvCxnSpPr>
              <a:cxnSpLocks/>
            </p:cNvCxnSpPr>
            <p:nvPr/>
          </p:nvCxnSpPr>
          <p:spPr>
            <a:xfrm>
              <a:off x="2666999" y="4991100"/>
              <a:ext cx="2057400" cy="0"/>
            </a:xfrm>
            <a:prstGeom prst="line">
              <a:avLst/>
            </a:prstGeom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A16CF29-A60A-96E8-AFF7-33E9169EF75F}"/>
                </a:ext>
              </a:extLst>
            </p:cNvPr>
            <p:cNvCxnSpPr>
              <a:cxnSpLocks/>
            </p:cNvCxnSpPr>
            <p:nvPr/>
          </p:nvCxnSpPr>
          <p:spPr>
            <a:xfrm>
              <a:off x="5333999" y="4991100"/>
              <a:ext cx="2057400" cy="0"/>
            </a:xfrm>
            <a:prstGeom prst="line">
              <a:avLst/>
            </a:prstGeom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EFAE541-A127-96A3-C727-3CA36E48ADA3}"/>
                </a:ext>
              </a:extLst>
            </p:cNvPr>
            <p:cNvCxnSpPr>
              <a:cxnSpLocks/>
            </p:cNvCxnSpPr>
            <p:nvPr/>
          </p:nvCxnSpPr>
          <p:spPr>
            <a:xfrm>
              <a:off x="8000998" y="4991100"/>
              <a:ext cx="2057400" cy="0"/>
            </a:xfrm>
            <a:prstGeom prst="line">
              <a:avLst/>
            </a:prstGeom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85D08A-F8A9-DBA2-C9D9-824CE2138037}"/>
                </a:ext>
              </a:extLst>
            </p:cNvPr>
            <p:cNvCxnSpPr>
              <a:cxnSpLocks/>
            </p:cNvCxnSpPr>
            <p:nvPr/>
          </p:nvCxnSpPr>
          <p:spPr>
            <a:xfrm>
              <a:off x="10667998" y="4991100"/>
              <a:ext cx="2057400" cy="0"/>
            </a:xfrm>
            <a:prstGeom prst="line">
              <a:avLst/>
            </a:prstGeom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7FFFBD-D773-CAFA-457F-9194B936E3DA}"/>
                </a:ext>
              </a:extLst>
            </p:cNvPr>
            <p:cNvCxnSpPr>
              <a:cxnSpLocks/>
            </p:cNvCxnSpPr>
            <p:nvPr/>
          </p:nvCxnSpPr>
          <p:spPr>
            <a:xfrm>
              <a:off x="13335000" y="4991100"/>
              <a:ext cx="2057400" cy="0"/>
            </a:xfrm>
            <a:prstGeom prst="line">
              <a:avLst/>
            </a:prstGeom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BF68072-E1F9-14B2-C8F9-D5822DA52415}"/>
              </a:ext>
            </a:extLst>
          </p:cNvPr>
          <p:cNvSpPr txBox="1"/>
          <p:nvPr/>
        </p:nvSpPr>
        <p:spPr>
          <a:xfrm>
            <a:off x="-1752600" y="2809519"/>
            <a:ext cx="9158990" cy="134338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11942"/>
              </a:lnSpc>
            </a:pPr>
            <a:r>
              <a:rPr lang="en-US" sz="4000" dirty="0">
                <a:latin typeface="Impact"/>
                <a:ea typeface="Impact"/>
                <a:cs typeface="Impact"/>
                <a:sym typeface="Impact"/>
              </a:rPr>
              <a:t>Gantt Chart Overview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271C8D-C738-8D2D-8105-CB485578FC59}"/>
              </a:ext>
            </a:extLst>
          </p:cNvPr>
          <p:cNvSpPr txBox="1"/>
          <p:nvPr/>
        </p:nvSpPr>
        <p:spPr>
          <a:xfrm>
            <a:off x="533400" y="5515529"/>
            <a:ext cx="9863526" cy="138057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11942"/>
              </a:lnSpc>
            </a:pPr>
            <a:r>
              <a:rPr lang="en-US" sz="4000" dirty="0">
                <a:latin typeface="Impact"/>
                <a:ea typeface="Impact"/>
                <a:cs typeface="Impact"/>
                <a:sym typeface="Impact"/>
              </a:rPr>
              <a:t>Gantt Chart 1 &amp;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469894-7444-DAFE-CEFA-96C3B45CC7F1}"/>
              </a:ext>
            </a:extLst>
          </p:cNvPr>
          <p:cNvSpPr txBox="1"/>
          <p:nvPr/>
        </p:nvSpPr>
        <p:spPr>
          <a:xfrm>
            <a:off x="3547674" y="2824039"/>
            <a:ext cx="9863526" cy="134338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11942"/>
              </a:lnSpc>
            </a:pPr>
            <a:r>
              <a:rPr lang="en-US" sz="4000" dirty="0">
                <a:latin typeface="Impact"/>
                <a:ea typeface="Impact"/>
                <a:cs typeface="Impact"/>
                <a:sym typeface="Impact"/>
              </a:rPr>
              <a:t>Budget Allocation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5338B3-0DEB-CF11-B1EC-19F909ADC19F}"/>
              </a:ext>
            </a:extLst>
          </p:cNvPr>
          <p:cNvSpPr txBox="1"/>
          <p:nvPr/>
        </p:nvSpPr>
        <p:spPr>
          <a:xfrm>
            <a:off x="6748074" y="5552719"/>
            <a:ext cx="9863526" cy="134338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11942"/>
              </a:lnSpc>
            </a:pPr>
            <a:r>
              <a:rPr lang="en-US" sz="4000" dirty="0">
                <a:latin typeface="Impact"/>
                <a:ea typeface="Impact"/>
                <a:cs typeface="Impact"/>
                <a:sym typeface="Impact"/>
              </a:rPr>
              <a:t>Problems &amp; Solutions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904EBE-9B93-8314-3FA2-3549BB3EEA51}"/>
              </a:ext>
            </a:extLst>
          </p:cNvPr>
          <p:cNvSpPr txBox="1"/>
          <p:nvPr/>
        </p:nvSpPr>
        <p:spPr>
          <a:xfrm>
            <a:off x="9829800" y="2857500"/>
            <a:ext cx="9863526" cy="134338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11942"/>
              </a:lnSpc>
            </a:pPr>
            <a:r>
              <a:rPr lang="en-US" sz="4000" dirty="0">
                <a:latin typeface="Impact"/>
                <a:ea typeface="Impact"/>
                <a:cs typeface="Impact"/>
                <a:sym typeface="Impact"/>
              </a:rPr>
              <a:t>Feedback &amp; Risks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B8FB29-5A40-B9D5-3170-A406A88AD1C4}"/>
              </a:ext>
            </a:extLst>
          </p:cNvPr>
          <p:cNvCxnSpPr>
            <a:cxnSpLocks/>
          </p:cNvCxnSpPr>
          <p:nvPr/>
        </p:nvCxnSpPr>
        <p:spPr>
          <a:xfrm>
            <a:off x="0" y="5143500"/>
            <a:ext cx="24444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BE107CA-DCFD-AC0A-94A7-33A7B00BCACC}"/>
              </a:ext>
            </a:extLst>
          </p:cNvPr>
          <p:cNvGrpSpPr/>
          <p:nvPr/>
        </p:nvGrpSpPr>
        <p:grpSpPr>
          <a:xfrm>
            <a:off x="2447225" y="4762500"/>
            <a:ext cx="2886775" cy="381000"/>
            <a:chOff x="2447225" y="4762500"/>
            <a:chExt cx="2886775" cy="38100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0675D4-92E1-1D05-4E59-FA4F644935FA}"/>
                </a:ext>
              </a:extLst>
            </p:cNvPr>
            <p:cNvGrpSpPr/>
            <p:nvPr/>
          </p:nvGrpSpPr>
          <p:grpSpPr>
            <a:xfrm>
              <a:off x="2447225" y="4762500"/>
              <a:ext cx="457200" cy="381000"/>
              <a:chOff x="7315200" y="1104900"/>
              <a:chExt cx="457200" cy="38100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A3481F1-B54C-316A-DC2B-A910E80BE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2400" y="1104900"/>
                <a:ext cx="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77F4665-D5C0-8C5D-EA87-25F7FF6F7B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15200" y="1104900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ABD6EE6-1F3D-08F0-CF56-DB05EC546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200" y="1104900"/>
                <a:ext cx="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5141F67-2260-2D6D-0879-2287A1E32C9A}"/>
                </a:ext>
              </a:extLst>
            </p:cNvPr>
            <p:cNvCxnSpPr/>
            <p:nvPr/>
          </p:nvCxnSpPr>
          <p:spPr>
            <a:xfrm>
              <a:off x="2889564" y="5143500"/>
              <a:ext cx="24444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CF15299-A173-792C-5FFB-BC9709F542E4}"/>
              </a:ext>
            </a:extLst>
          </p:cNvPr>
          <p:cNvGrpSpPr/>
          <p:nvPr/>
        </p:nvGrpSpPr>
        <p:grpSpPr>
          <a:xfrm rot="10800000">
            <a:off x="5316350" y="5163796"/>
            <a:ext cx="2904425" cy="381000"/>
            <a:chOff x="0" y="4762500"/>
            <a:chExt cx="2904425" cy="38100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F8E343-7B01-0D19-FFD9-A82922588B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43500"/>
              <a:ext cx="24444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D868819-2D70-546C-1660-6C7269F95A80}"/>
                </a:ext>
              </a:extLst>
            </p:cNvPr>
            <p:cNvGrpSpPr/>
            <p:nvPr/>
          </p:nvGrpSpPr>
          <p:grpSpPr>
            <a:xfrm>
              <a:off x="2447225" y="4762500"/>
              <a:ext cx="457200" cy="381000"/>
              <a:chOff x="7315200" y="1104900"/>
              <a:chExt cx="457200" cy="381000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335E2A2-4F0F-1408-58E5-BD792B2DC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2400" y="1104900"/>
                <a:ext cx="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C9CE3C6-01B0-54EA-59E6-D6B05FFD64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15200" y="1104900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9F22617-5543-DD9C-A2EA-9E39A2B23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200" y="1104900"/>
                <a:ext cx="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C12F965-EEE0-E132-A553-47DDA06412C9}"/>
              </a:ext>
            </a:extLst>
          </p:cNvPr>
          <p:cNvGrpSpPr/>
          <p:nvPr/>
        </p:nvGrpSpPr>
        <p:grpSpPr>
          <a:xfrm rot="10800000">
            <a:off x="11116375" y="5143500"/>
            <a:ext cx="2904425" cy="381000"/>
            <a:chOff x="0" y="4762500"/>
            <a:chExt cx="2904425" cy="38100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7437215-D0EE-097D-BAEA-17A3AD6398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43500"/>
              <a:ext cx="24444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A6CF269-39A8-1FA2-6D5F-448272081647}"/>
                </a:ext>
              </a:extLst>
            </p:cNvPr>
            <p:cNvGrpSpPr/>
            <p:nvPr/>
          </p:nvGrpSpPr>
          <p:grpSpPr>
            <a:xfrm>
              <a:off x="2447225" y="4762500"/>
              <a:ext cx="457200" cy="381000"/>
              <a:chOff x="7315200" y="1104900"/>
              <a:chExt cx="457200" cy="381000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F47A235-6A82-C72E-23F4-4D892F491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2400" y="1104900"/>
                <a:ext cx="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3542CD4-1639-0641-1DC5-71D2DE4DA9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15200" y="1104900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1A35F9B-862A-2CDD-24A8-486FD04E46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200" y="1104900"/>
                <a:ext cx="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C87B374-A4BD-8798-2919-D509EE64AF46}"/>
              </a:ext>
            </a:extLst>
          </p:cNvPr>
          <p:cNvGrpSpPr/>
          <p:nvPr/>
        </p:nvGrpSpPr>
        <p:grpSpPr>
          <a:xfrm>
            <a:off x="8229600" y="4762500"/>
            <a:ext cx="2886775" cy="381000"/>
            <a:chOff x="2447225" y="4762500"/>
            <a:chExt cx="2886775" cy="38100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051A617-93FC-DA0B-95CB-356AF555A8BC}"/>
                </a:ext>
              </a:extLst>
            </p:cNvPr>
            <p:cNvGrpSpPr/>
            <p:nvPr/>
          </p:nvGrpSpPr>
          <p:grpSpPr>
            <a:xfrm>
              <a:off x="2447225" y="4762500"/>
              <a:ext cx="457200" cy="381000"/>
              <a:chOff x="7315200" y="1104900"/>
              <a:chExt cx="457200" cy="381000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91FBA0DD-8152-BA44-E2BA-C38E1571F9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2400" y="1104900"/>
                <a:ext cx="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FF700659-39ED-A64A-6555-1A5B0BA2AC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15200" y="1104900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DF616FB-D7D2-C2FD-5D60-E2DA7DECA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200" y="1104900"/>
                <a:ext cx="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0A423DB-CE1D-5DE6-BAB0-806A6494DE52}"/>
                </a:ext>
              </a:extLst>
            </p:cNvPr>
            <p:cNvCxnSpPr/>
            <p:nvPr/>
          </p:nvCxnSpPr>
          <p:spPr>
            <a:xfrm>
              <a:off x="2889564" y="5143500"/>
              <a:ext cx="24444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52F3D85-9660-DA62-A464-DCF978142545}"/>
              </a:ext>
            </a:extLst>
          </p:cNvPr>
          <p:cNvGrpSpPr/>
          <p:nvPr/>
        </p:nvGrpSpPr>
        <p:grpSpPr>
          <a:xfrm>
            <a:off x="14020800" y="4762500"/>
            <a:ext cx="4267200" cy="381000"/>
            <a:chOff x="2447225" y="4762500"/>
            <a:chExt cx="4267200" cy="38100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BFEDFDD-9578-8188-E9F3-A279DFA58592}"/>
                </a:ext>
              </a:extLst>
            </p:cNvPr>
            <p:cNvGrpSpPr/>
            <p:nvPr/>
          </p:nvGrpSpPr>
          <p:grpSpPr>
            <a:xfrm>
              <a:off x="2447225" y="4762500"/>
              <a:ext cx="457200" cy="381000"/>
              <a:chOff x="7315200" y="1104900"/>
              <a:chExt cx="457200" cy="381000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F5CEFE4-1FE5-A9FA-A1E2-0A39065157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2400" y="1104900"/>
                <a:ext cx="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9553D2A-8D4B-071A-FE84-A1E8029AD5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15200" y="1104900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CD09F59E-BCDB-52BD-C005-A7CE54DDFF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5200" y="1104900"/>
                <a:ext cx="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6F6AA95-B212-E81E-0D71-E9BCA09576CD}"/>
                </a:ext>
              </a:extLst>
            </p:cNvPr>
            <p:cNvCxnSpPr>
              <a:cxnSpLocks/>
            </p:cNvCxnSpPr>
            <p:nvPr/>
          </p:nvCxnSpPr>
          <p:spPr>
            <a:xfrm>
              <a:off x="2889564" y="5143500"/>
              <a:ext cx="38248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AutoShape 2">
            <a:extLst>
              <a:ext uri="{FF2B5EF4-FFF2-40B4-BE49-F238E27FC236}">
                <a16:creationId xmlns:a16="http://schemas.microsoft.com/office/drawing/2014/main" id="{C842F2B0-34C8-DD3F-8856-95EC923C40C1}"/>
              </a:ext>
            </a:extLst>
          </p:cNvPr>
          <p:cNvSpPr/>
          <p:nvPr/>
        </p:nvSpPr>
        <p:spPr>
          <a:xfrm flipV="1">
            <a:off x="0" y="1143000"/>
            <a:ext cx="18288000" cy="38100"/>
          </a:xfrm>
          <a:prstGeom prst="line">
            <a:avLst/>
          </a:prstGeom>
          <a:ln w="2857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DD567F-C729-71C7-E854-C0238FDAF19C}"/>
              </a:ext>
            </a:extLst>
          </p:cNvPr>
          <p:cNvGrpSpPr/>
          <p:nvPr/>
        </p:nvGrpSpPr>
        <p:grpSpPr>
          <a:xfrm flipH="1">
            <a:off x="838200" y="546292"/>
            <a:ext cx="1286995" cy="863408"/>
            <a:chOff x="1645835" y="419100"/>
            <a:chExt cx="1286995" cy="863408"/>
          </a:xfrm>
        </p:grpSpPr>
        <p:pic>
          <p:nvPicPr>
            <p:cNvPr id="9" name="Picture 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6CEB4DE-1A1D-E87D-01E3-E8928EE8E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45835" y="419100"/>
              <a:ext cx="863408" cy="863408"/>
            </a:xfrm>
            <a:prstGeom prst="rect">
              <a:avLst/>
            </a:prstGeom>
          </p:spPr>
        </p:pic>
        <p:pic>
          <p:nvPicPr>
            <p:cNvPr id="10" name="Picture 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84B8CAE-0420-B5C9-1066-CC2FAF592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221"/>
            <a:stretch/>
          </p:blipFill>
          <p:spPr>
            <a:xfrm flipH="1">
              <a:off x="2399430" y="419100"/>
              <a:ext cx="533400" cy="863408"/>
            </a:xfrm>
            <a:prstGeom prst="rect">
              <a:avLst/>
            </a:prstGeom>
          </p:spPr>
        </p:pic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DCA32B2-4731-07FC-1AD1-0C58A67AAE17}"/>
              </a:ext>
            </a:extLst>
          </p:cNvPr>
          <p:cNvSpPr/>
          <p:nvPr/>
        </p:nvSpPr>
        <p:spPr>
          <a:xfrm>
            <a:off x="1371600" y="460279"/>
            <a:ext cx="228600" cy="78105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A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E469894-7444-DAFE-CEFA-96C3B45CC7F1}"/>
              </a:ext>
            </a:extLst>
          </p:cNvPr>
          <p:cNvSpPr txBox="1"/>
          <p:nvPr/>
        </p:nvSpPr>
        <p:spPr>
          <a:xfrm>
            <a:off x="1447800" y="4914900"/>
            <a:ext cx="14532963" cy="187294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11942"/>
              </a:lnSpc>
            </a:pPr>
            <a:r>
              <a:rPr lang="en-US" sz="23900" dirty="0">
                <a:latin typeface="Impact"/>
                <a:ea typeface="Impact"/>
                <a:cs typeface="Impact"/>
                <a:sym typeface="Impac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55965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A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E469894-7444-DAFE-CEFA-96C3B45CC7F1}"/>
              </a:ext>
            </a:extLst>
          </p:cNvPr>
          <p:cNvSpPr txBox="1"/>
          <p:nvPr/>
        </p:nvSpPr>
        <p:spPr>
          <a:xfrm>
            <a:off x="4212237" y="36144"/>
            <a:ext cx="9863526" cy="14497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11942"/>
              </a:lnSpc>
            </a:pPr>
            <a:r>
              <a:rPr lang="en-US" sz="8000" dirty="0">
                <a:latin typeface="Impact" panose="020B0806030902050204" pitchFamily="34" charset="0"/>
                <a:ea typeface="Impact"/>
                <a:cs typeface="Impact"/>
                <a:sym typeface="Impact"/>
              </a:rPr>
              <a:t>Gantt Chart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B3D8B-8DD2-4E69-EEAB-4B626CFF1AA1}"/>
              </a:ext>
            </a:extLst>
          </p:cNvPr>
          <p:cNvSpPr txBox="1"/>
          <p:nvPr/>
        </p:nvSpPr>
        <p:spPr>
          <a:xfrm>
            <a:off x="914400" y="1911132"/>
            <a:ext cx="16764000" cy="874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Visual project management tool</a:t>
            </a:r>
            <a:endParaRPr lang="en-IN" sz="4800" b="0" i="0" u="none" strike="noStrike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  <a:p>
            <a:endParaRPr lang="en-IN" sz="4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4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4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4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71500" indent="-571500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Structure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: Comprises a horizontal bar chart with tasks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</a:pPr>
            <a:endParaRPr lang="en-US" sz="3600" b="0" i="0" u="none" strike="noStrike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  <a:p>
            <a:pPr marL="571500" indent="-571500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Purpose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: Helps in planning, scheduling, and tracking project timelines</a:t>
            </a:r>
            <a:endParaRPr lang="en-IN" sz="4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4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4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4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A97718-7E02-5F60-6B20-88FE9ED31D84}"/>
              </a:ext>
            </a:extLst>
          </p:cNvPr>
          <p:cNvGrpSpPr/>
          <p:nvPr/>
        </p:nvGrpSpPr>
        <p:grpSpPr>
          <a:xfrm>
            <a:off x="2133600" y="3695700"/>
            <a:ext cx="12877800" cy="1295400"/>
            <a:chOff x="2133600" y="4305300"/>
            <a:chExt cx="12877800" cy="1295400"/>
          </a:xfrm>
        </p:grpSpPr>
        <p:sp>
          <p:nvSpPr>
            <p:cNvPr id="3" name="Flowchart: Alternate Process 2">
              <a:extLst>
                <a:ext uri="{FF2B5EF4-FFF2-40B4-BE49-F238E27FC236}">
                  <a16:creationId xmlns:a16="http://schemas.microsoft.com/office/drawing/2014/main" id="{63F81844-1886-A25A-7266-C576F8951930}"/>
                </a:ext>
              </a:extLst>
            </p:cNvPr>
            <p:cNvSpPr/>
            <p:nvPr/>
          </p:nvSpPr>
          <p:spPr>
            <a:xfrm>
              <a:off x="2133600" y="4305300"/>
              <a:ext cx="3733800" cy="1295400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Flowchart: Alternate Process 3">
              <a:extLst>
                <a:ext uri="{FF2B5EF4-FFF2-40B4-BE49-F238E27FC236}">
                  <a16:creationId xmlns:a16="http://schemas.microsoft.com/office/drawing/2014/main" id="{F97CAEE6-C207-7CB5-9BD4-DEF5FE9B7E48}"/>
                </a:ext>
              </a:extLst>
            </p:cNvPr>
            <p:cNvSpPr/>
            <p:nvPr/>
          </p:nvSpPr>
          <p:spPr>
            <a:xfrm>
              <a:off x="6705600" y="4305300"/>
              <a:ext cx="3733800" cy="1295400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Flowchart: Alternate Process 4">
              <a:extLst>
                <a:ext uri="{FF2B5EF4-FFF2-40B4-BE49-F238E27FC236}">
                  <a16:creationId xmlns:a16="http://schemas.microsoft.com/office/drawing/2014/main" id="{A1C94E65-7CF8-5B7D-BDDA-ED8191D78E20}"/>
                </a:ext>
              </a:extLst>
            </p:cNvPr>
            <p:cNvSpPr/>
            <p:nvPr/>
          </p:nvSpPr>
          <p:spPr>
            <a:xfrm>
              <a:off x="11277600" y="4305300"/>
              <a:ext cx="3733800" cy="1295400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583CC2C-5B6B-3F1D-A8CA-009370A175AD}"/>
              </a:ext>
            </a:extLst>
          </p:cNvPr>
          <p:cNvSpPr txBox="1"/>
          <p:nvPr/>
        </p:nvSpPr>
        <p:spPr>
          <a:xfrm>
            <a:off x="3069237" y="3992374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hnschrift" panose="020B0502040204020203" pitchFamily="34" charset="0"/>
              </a:rPr>
              <a:t>Tasks</a:t>
            </a:r>
            <a:endParaRPr lang="en-IN" sz="4400" dirty="0">
              <a:latin typeface="Bahnschrif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8F39C-AD36-BF94-3B19-E6B8D5E79DAA}"/>
              </a:ext>
            </a:extLst>
          </p:cNvPr>
          <p:cNvSpPr txBox="1"/>
          <p:nvPr/>
        </p:nvSpPr>
        <p:spPr>
          <a:xfrm>
            <a:off x="7315200" y="3957995"/>
            <a:ext cx="2598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Bahnschrift" panose="020B0502040204020203" pitchFamily="34" charset="0"/>
              </a:rPr>
              <a:t>Timelines</a:t>
            </a:r>
            <a:endParaRPr lang="en-IN" sz="4400" dirty="0">
              <a:latin typeface="Bahnschrif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8909D-349F-951E-3E73-E9A16149F9B5}"/>
              </a:ext>
            </a:extLst>
          </p:cNvPr>
          <p:cNvSpPr txBox="1"/>
          <p:nvPr/>
        </p:nvSpPr>
        <p:spPr>
          <a:xfrm>
            <a:off x="11811000" y="3971514"/>
            <a:ext cx="274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hnschrift" panose="020B0502040204020203" pitchFamily="34" charset="0"/>
              </a:rPr>
              <a:t>Progress</a:t>
            </a:r>
            <a:endParaRPr lang="en-IN" sz="4400" dirty="0">
              <a:latin typeface="Bahnschrift" panose="020B0502040204020203" pitchFamily="34" charset="0"/>
            </a:endParaRP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845C67F6-95F6-5EB0-C1E1-06B63CA80EF5}"/>
              </a:ext>
            </a:extLst>
          </p:cNvPr>
          <p:cNvSpPr/>
          <p:nvPr/>
        </p:nvSpPr>
        <p:spPr>
          <a:xfrm flipV="1">
            <a:off x="9833" y="1227090"/>
            <a:ext cx="4790768" cy="30210"/>
          </a:xfrm>
          <a:prstGeom prst="line">
            <a:avLst/>
          </a:prstGeom>
          <a:ln w="2857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FD009F-FFAC-C569-9D1C-D3CE89418CF3}"/>
              </a:ext>
            </a:extLst>
          </p:cNvPr>
          <p:cNvGrpSpPr/>
          <p:nvPr/>
        </p:nvGrpSpPr>
        <p:grpSpPr>
          <a:xfrm flipH="1">
            <a:off x="1837205" y="622492"/>
            <a:ext cx="1286995" cy="863408"/>
            <a:chOff x="1645835" y="419100"/>
            <a:chExt cx="1286995" cy="863408"/>
          </a:xfrm>
        </p:grpSpPr>
        <p:pic>
          <p:nvPicPr>
            <p:cNvPr id="15" name="Picture 1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3A37C09-D074-5B54-BE35-E744B4A6D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45835" y="419100"/>
              <a:ext cx="863408" cy="863408"/>
            </a:xfrm>
            <a:prstGeom prst="rect">
              <a:avLst/>
            </a:prstGeom>
          </p:spPr>
        </p:pic>
        <p:pic>
          <p:nvPicPr>
            <p:cNvPr id="16" name="Picture 1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D313BD9-EFDD-0C0F-FBD9-49BCE96AA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221"/>
            <a:stretch/>
          </p:blipFill>
          <p:spPr>
            <a:xfrm flipH="1">
              <a:off x="2399430" y="419100"/>
              <a:ext cx="533400" cy="863408"/>
            </a:xfrm>
            <a:prstGeom prst="rect">
              <a:avLst/>
            </a:prstGeom>
          </p:spPr>
        </p:pic>
      </p:grpSp>
      <p:sp>
        <p:nvSpPr>
          <p:cNvPr id="17" name="AutoShape 2">
            <a:extLst>
              <a:ext uri="{FF2B5EF4-FFF2-40B4-BE49-F238E27FC236}">
                <a16:creationId xmlns:a16="http://schemas.microsoft.com/office/drawing/2014/main" id="{347E888B-7D54-4C45-0A19-68E379AEBBAA}"/>
              </a:ext>
            </a:extLst>
          </p:cNvPr>
          <p:cNvSpPr/>
          <p:nvPr/>
        </p:nvSpPr>
        <p:spPr>
          <a:xfrm flipV="1">
            <a:off x="13497232" y="1181100"/>
            <a:ext cx="4790768" cy="30210"/>
          </a:xfrm>
          <a:prstGeom prst="line">
            <a:avLst/>
          </a:prstGeom>
          <a:ln w="2857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715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A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E469894-7444-DAFE-CEFA-96C3B45CC7F1}"/>
              </a:ext>
            </a:extLst>
          </p:cNvPr>
          <p:cNvSpPr txBox="1"/>
          <p:nvPr/>
        </p:nvSpPr>
        <p:spPr>
          <a:xfrm>
            <a:off x="4212237" y="36144"/>
            <a:ext cx="9863526" cy="14497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11942"/>
              </a:lnSpc>
            </a:pPr>
            <a:r>
              <a:rPr lang="en-US" sz="8000" dirty="0">
                <a:latin typeface="Impact" panose="020B0806030902050204" pitchFamily="34" charset="0"/>
                <a:ea typeface="Impact"/>
                <a:cs typeface="Impact"/>
                <a:sym typeface="Impact"/>
              </a:rPr>
              <a:t>Gantt Chart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B3D8B-8DD2-4E69-EEAB-4B626CFF1AA1}"/>
              </a:ext>
            </a:extLst>
          </p:cNvPr>
          <p:cNvSpPr txBox="1"/>
          <p:nvPr/>
        </p:nvSpPr>
        <p:spPr>
          <a:xfrm>
            <a:off x="1143000" y="1868856"/>
            <a:ext cx="16764000" cy="892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000000"/>
                </a:solidFill>
                <a:latin typeface="Bahnschrift" panose="020B0502040204020203" pitchFamily="34" charset="0"/>
              </a:rPr>
              <a:t>Key elements of Gantt Charts are</a:t>
            </a:r>
            <a:endParaRPr lang="en-IN" sz="3200" b="0" i="0" u="none" strike="noStrike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IN" sz="32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Tasks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rgbClr val="000000"/>
                </a:solidFill>
                <a:latin typeface="Bahnschrift" panose="020B0502040204020203" pitchFamily="34" charset="0"/>
              </a:rPr>
              <a:t>Dependencies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IN" sz="32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Progress tracking</a:t>
            </a:r>
          </a:p>
          <a:p>
            <a:pPr lvl="1"/>
            <a:endParaRPr lang="en-IN" sz="320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marL="571500" indent="-571500"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Advantages</a:t>
            </a:r>
          </a:p>
          <a:p>
            <a:pPr marL="1028700" lvl="1" indent="-571500"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Clear visualization</a:t>
            </a:r>
          </a:p>
          <a:p>
            <a:pPr marL="1028700" lvl="1" indent="-571500"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Flexible</a:t>
            </a:r>
          </a:p>
          <a:p>
            <a:pPr marL="1028700" lvl="1" indent="-571500" rtl="0" fontAlgn="base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00000"/>
                </a:solidFill>
                <a:latin typeface="Bahnschrift" panose="020B0502040204020203" pitchFamily="34" charset="0"/>
              </a:rPr>
              <a:t>Better Communication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  <a:p>
            <a:pPr lvl="1"/>
            <a:endParaRPr lang="en-IN" sz="3200" b="0" i="0" u="none" strike="noStrike" dirty="0">
              <a:solidFill>
                <a:srgbClr val="000000"/>
              </a:solidFill>
              <a:effectLst/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i="0" u="none" strike="noStrike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Tools:</a:t>
            </a:r>
            <a:endParaRPr lang="en-IN" sz="8000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endParaRPr lang="en-IN" sz="4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4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4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Picture 12" descr="A green box with a black x on it&#10;&#10;Description automatically generated">
            <a:extLst>
              <a:ext uri="{FF2B5EF4-FFF2-40B4-BE49-F238E27FC236}">
                <a16:creationId xmlns:a16="http://schemas.microsoft.com/office/drawing/2014/main" id="{380C71F9-3704-FD44-CEA4-689C1BB27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8567737"/>
            <a:ext cx="1600200" cy="1600200"/>
          </a:xfrm>
          <a:prstGeom prst="rect">
            <a:avLst/>
          </a:prstGeom>
        </p:spPr>
      </p:pic>
      <p:pic>
        <p:nvPicPr>
          <p:cNvPr id="15" name="Picture 14" descr="A blue square with black rectangles&#10;&#10;Description automatically generated">
            <a:extLst>
              <a:ext uri="{FF2B5EF4-FFF2-40B4-BE49-F238E27FC236}">
                <a16:creationId xmlns:a16="http://schemas.microsoft.com/office/drawing/2014/main" id="{A5096BB4-58AA-6C5F-2BEF-14B70ABDF7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863" y="8724900"/>
            <a:ext cx="1155937" cy="1155937"/>
          </a:xfrm>
          <a:prstGeom prst="rect">
            <a:avLst/>
          </a:prstGeom>
        </p:spPr>
      </p:pic>
      <p:pic>
        <p:nvPicPr>
          <p:cNvPr id="17" name="Picture 16" descr="A green square with white text&#10;&#10;Description automatically generated">
            <a:extLst>
              <a:ext uri="{FF2B5EF4-FFF2-40B4-BE49-F238E27FC236}">
                <a16:creationId xmlns:a16="http://schemas.microsoft.com/office/drawing/2014/main" id="{80BC7BDC-AF33-BA5B-1F89-017B1BEB9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402" y="8650234"/>
            <a:ext cx="1435204" cy="1435204"/>
          </a:xfrm>
          <a:prstGeom prst="rect">
            <a:avLst/>
          </a:prstGeo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8F33F856-A4EA-710C-62EB-2B8910EF9FE9}"/>
              </a:ext>
            </a:extLst>
          </p:cNvPr>
          <p:cNvSpPr/>
          <p:nvPr/>
        </p:nvSpPr>
        <p:spPr>
          <a:xfrm flipV="1">
            <a:off x="9833" y="1181100"/>
            <a:ext cx="4790768" cy="30210"/>
          </a:xfrm>
          <a:prstGeom prst="line">
            <a:avLst/>
          </a:prstGeom>
          <a:ln w="2857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CF27FE3-2EA7-004F-6932-0D1BBF146337}"/>
              </a:ext>
            </a:extLst>
          </p:cNvPr>
          <p:cNvSpPr/>
          <p:nvPr/>
        </p:nvSpPr>
        <p:spPr>
          <a:xfrm flipV="1">
            <a:off x="13487400" y="1150890"/>
            <a:ext cx="4790768" cy="30210"/>
          </a:xfrm>
          <a:prstGeom prst="line">
            <a:avLst/>
          </a:prstGeom>
          <a:ln w="2857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DA4214-B9C5-CA27-9FB4-1A25861E2446}"/>
              </a:ext>
            </a:extLst>
          </p:cNvPr>
          <p:cNvGrpSpPr/>
          <p:nvPr/>
        </p:nvGrpSpPr>
        <p:grpSpPr>
          <a:xfrm flipH="1">
            <a:off x="2286000" y="546292"/>
            <a:ext cx="1286995" cy="863408"/>
            <a:chOff x="1645835" y="419100"/>
            <a:chExt cx="1286995" cy="863408"/>
          </a:xfrm>
        </p:grpSpPr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A2C48AC-8211-6BF4-DCA8-B4569FF95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45835" y="419100"/>
              <a:ext cx="863408" cy="863408"/>
            </a:xfrm>
            <a:prstGeom prst="rect">
              <a:avLst/>
            </a:prstGeom>
          </p:spPr>
        </p:pic>
        <p:pic>
          <p:nvPicPr>
            <p:cNvPr id="7" name="Picture 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ADFCC51-E374-296F-3E04-0031114A7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221"/>
            <a:stretch/>
          </p:blipFill>
          <p:spPr>
            <a:xfrm flipH="1">
              <a:off x="2399430" y="419100"/>
              <a:ext cx="533400" cy="863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0386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A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E469894-7444-DAFE-CEFA-96C3B45CC7F1}"/>
              </a:ext>
            </a:extLst>
          </p:cNvPr>
          <p:cNvSpPr txBox="1"/>
          <p:nvPr/>
        </p:nvSpPr>
        <p:spPr>
          <a:xfrm>
            <a:off x="4385874" y="36144"/>
            <a:ext cx="9863526" cy="14497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11942"/>
              </a:lnSpc>
            </a:pPr>
            <a:r>
              <a:rPr lang="en-US" sz="8000" dirty="0">
                <a:latin typeface="Impact"/>
                <a:ea typeface="Impact"/>
                <a:cs typeface="Impact"/>
                <a:sym typeface="Impact"/>
              </a:rPr>
              <a:t>Gantt Chart 1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3700B4F-A8B4-1A2C-6163-4AA81CBA0374}"/>
              </a:ext>
            </a:extLst>
          </p:cNvPr>
          <p:cNvSpPr/>
          <p:nvPr/>
        </p:nvSpPr>
        <p:spPr>
          <a:xfrm flipV="1">
            <a:off x="9834" y="1181100"/>
            <a:ext cx="6684362" cy="38101"/>
          </a:xfrm>
          <a:prstGeom prst="line">
            <a:avLst/>
          </a:prstGeom>
          <a:ln w="2857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07319CB6-1E2E-6800-6AE8-9541677E4532}"/>
              </a:ext>
            </a:extLst>
          </p:cNvPr>
          <p:cNvSpPr/>
          <p:nvPr/>
        </p:nvSpPr>
        <p:spPr>
          <a:xfrm>
            <a:off x="11897032" y="1181100"/>
            <a:ext cx="6390968" cy="38101"/>
          </a:xfrm>
          <a:prstGeom prst="line">
            <a:avLst/>
          </a:prstGeom>
          <a:ln w="2857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60F5A-3108-3053-0513-544AC7C9BD2D}"/>
              </a:ext>
            </a:extLst>
          </p:cNvPr>
          <p:cNvGrpSpPr/>
          <p:nvPr/>
        </p:nvGrpSpPr>
        <p:grpSpPr>
          <a:xfrm flipH="1">
            <a:off x="3361205" y="546292"/>
            <a:ext cx="1286995" cy="863408"/>
            <a:chOff x="1645835" y="419100"/>
            <a:chExt cx="1286995" cy="863408"/>
          </a:xfrm>
        </p:grpSpPr>
        <p:pic>
          <p:nvPicPr>
            <p:cNvPr id="7" name="Picture 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82E6E578-F6E3-2EB2-4FF1-327D0C6FC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45835" y="419100"/>
              <a:ext cx="863408" cy="863408"/>
            </a:xfrm>
            <a:prstGeom prst="rect">
              <a:avLst/>
            </a:prstGeom>
          </p:spPr>
        </p:pic>
        <p:pic>
          <p:nvPicPr>
            <p:cNvPr id="8" name="Picture 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5041D6A-21E4-B51A-F12C-B52AD9856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221"/>
            <a:stretch/>
          </p:blipFill>
          <p:spPr>
            <a:xfrm flipH="1">
              <a:off x="2399430" y="419100"/>
              <a:ext cx="533400" cy="863408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D7A2EE7-6839-D6BC-E959-C03530C1EBE0}"/>
              </a:ext>
            </a:extLst>
          </p:cNvPr>
          <p:cNvSpPr/>
          <p:nvPr/>
        </p:nvSpPr>
        <p:spPr>
          <a:xfrm>
            <a:off x="0" y="1749517"/>
            <a:ext cx="18278166" cy="8579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94711B7-7704-50B5-0D6B-9F5BAA8B16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4739692"/>
              </p:ext>
            </p:extLst>
          </p:nvPr>
        </p:nvGraphicFramePr>
        <p:xfrm>
          <a:off x="2286000" y="1677025"/>
          <a:ext cx="16002000" cy="8622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9CFF3AF-B60B-3CF3-29BF-1B463E04F987}"/>
              </a:ext>
            </a:extLst>
          </p:cNvPr>
          <p:cNvSpPr txBox="1">
            <a:spLocks/>
          </p:cNvSpPr>
          <p:nvPr/>
        </p:nvSpPr>
        <p:spPr>
          <a:xfrm>
            <a:off x="0" y="26289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Planning &amp; Feasibility study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DCE611-D831-565A-0B82-79E7409C78F9}"/>
              </a:ext>
            </a:extLst>
          </p:cNvPr>
          <p:cNvSpPr txBox="1"/>
          <p:nvPr/>
        </p:nvSpPr>
        <p:spPr>
          <a:xfrm>
            <a:off x="9834" y="2998232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Feasibility study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96F4F1-899D-26BA-3D15-F194ECE22EEE}"/>
              </a:ext>
            </a:extLst>
          </p:cNvPr>
          <p:cNvSpPr txBox="1"/>
          <p:nvPr/>
        </p:nvSpPr>
        <p:spPr>
          <a:xfrm>
            <a:off x="0" y="338569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Detailed Planning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D43895-019C-15B9-12C3-A3B3DDB25BFD}"/>
              </a:ext>
            </a:extLst>
          </p:cNvPr>
          <p:cNvSpPr txBox="1"/>
          <p:nvPr/>
        </p:nvSpPr>
        <p:spPr>
          <a:xfrm>
            <a:off x="0" y="37719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Government Approval</a:t>
            </a:r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B2912-4C7E-C3CB-CDBB-B24AEC6DC3F7}"/>
              </a:ext>
            </a:extLst>
          </p:cNvPr>
          <p:cNvSpPr txBox="1"/>
          <p:nvPr/>
        </p:nvSpPr>
        <p:spPr>
          <a:xfrm>
            <a:off x="0" y="40883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 Const &amp;Land Acquisition 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91254A-2D5D-CF13-828B-67257702764A}"/>
              </a:ext>
            </a:extLst>
          </p:cNvPr>
          <p:cNvSpPr txBox="1"/>
          <p:nvPr/>
        </p:nvSpPr>
        <p:spPr>
          <a:xfrm>
            <a:off x="0" y="45339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Land Acquisition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A1B258-E30E-3967-49B6-DC5A34C33529}"/>
              </a:ext>
            </a:extLst>
          </p:cNvPr>
          <p:cNvSpPr txBox="1"/>
          <p:nvPr/>
        </p:nvSpPr>
        <p:spPr>
          <a:xfrm>
            <a:off x="0" y="48503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Preparation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6F6A67-98CA-7AF1-6DFD-0E3E91880E87}"/>
              </a:ext>
            </a:extLst>
          </p:cNvPr>
          <p:cNvSpPr txBox="1"/>
          <p:nvPr/>
        </p:nvSpPr>
        <p:spPr>
          <a:xfrm>
            <a:off x="0" y="52313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Station Design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2901BD-F64B-7D17-25A4-BE6FB346FE6A}"/>
              </a:ext>
            </a:extLst>
          </p:cNvPr>
          <p:cNvSpPr txBox="1"/>
          <p:nvPr/>
        </p:nvSpPr>
        <p:spPr>
          <a:xfrm>
            <a:off x="0" y="56123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Construction</a:t>
            </a:r>
            <a:endParaRPr lang="en-IN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0A17DB-7251-3FCC-1A0D-F3BF39333F74}"/>
              </a:ext>
            </a:extLst>
          </p:cNvPr>
          <p:cNvSpPr txBox="1"/>
          <p:nvPr/>
        </p:nvSpPr>
        <p:spPr>
          <a:xfrm>
            <a:off x="0" y="59933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Foundation Work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FD6438-18E2-B7CB-B322-173BF232FA65}"/>
              </a:ext>
            </a:extLst>
          </p:cNvPr>
          <p:cNvSpPr txBox="1"/>
          <p:nvPr/>
        </p:nvSpPr>
        <p:spPr>
          <a:xfrm>
            <a:off x="0" y="63627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Tunnelling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E494B1-08B8-6A61-EC70-48E4283A15BE}"/>
              </a:ext>
            </a:extLst>
          </p:cNvPr>
          <p:cNvSpPr txBox="1"/>
          <p:nvPr/>
        </p:nvSpPr>
        <p:spPr>
          <a:xfrm>
            <a:off x="0" y="67553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Station Construction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39BCDF-32B0-ACE8-276E-FB093A55EA7A}"/>
              </a:ext>
            </a:extLst>
          </p:cNvPr>
          <p:cNvSpPr txBox="1"/>
          <p:nvPr/>
        </p:nvSpPr>
        <p:spPr>
          <a:xfrm>
            <a:off x="0" y="71247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Alignment &amp; Deployment</a:t>
            </a:r>
            <a:endParaRPr lang="en-IN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F9EFDE-FA93-A036-208B-C6A0CBA1A3CF}"/>
              </a:ext>
            </a:extLst>
          </p:cNvPr>
          <p:cNvSpPr txBox="1"/>
          <p:nvPr/>
        </p:nvSpPr>
        <p:spPr>
          <a:xfrm>
            <a:off x="0" y="75057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 lying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B58921-C326-5BBB-3F93-25B3FF675F38}"/>
              </a:ext>
            </a:extLst>
          </p:cNvPr>
          <p:cNvSpPr txBox="1"/>
          <p:nvPr/>
        </p:nvSpPr>
        <p:spPr>
          <a:xfrm>
            <a:off x="0" y="78983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Installation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9A7954-CF16-099A-8299-57D6311320C4}"/>
              </a:ext>
            </a:extLst>
          </p:cNvPr>
          <p:cNvSpPr txBox="1"/>
          <p:nvPr/>
        </p:nvSpPr>
        <p:spPr>
          <a:xfrm>
            <a:off x="0" y="82793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Testing &amp; Commission </a:t>
            </a:r>
            <a:endParaRPr lang="en-IN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4CFB92-BDFF-3172-CD85-0F3AF1467294}"/>
              </a:ext>
            </a:extLst>
          </p:cNvPr>
          <p:cNvSpPr txBox="1"/>
          <p:nvPr/>
        </p:nvSpPr>
        <p:spPr>
          <a:xfrm>
            <a:off x="0" y="86603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Trail Runs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7B7CAF-5EF3-D5DE-75C5-AD6E933DF944}"/>
              </a:ext>
            </a:extLst>
          </p:cNvPr>
          <p:cNvSpPr txBox="1"/>
          <p:nvPr/>
        </p:nvSpPr>
        <p:spPr>
          <a:xfrm>
            <a:off x="0" y="89651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Testing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5C49F4-09D0-4C0F-F5C6-E3C225DB4A51}"/>
              </a:ext>
            </a:extLst>
          </p:cNvPr>
          <p:cNvSpPr txBox="1"/>
          <p:nvPr/>
        </p:nvSpPr>
        <p:spPr>
          <a:xfrm>
            <a:off x="0" y="94223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Testing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710234-3CF3-5E77-D2B0-EF6DC0288EE3}"/>
              </a:ext>
            </a:extLst>
          </p:cNvPr>
          <p:cNvSpPr txBox="1"/>
          <p:nvPr/>
        </p:nvSpPr>
        <p:spPr>
          <a:xfrm>
            <a:off x="0" y="98795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Completion</a:t>
            </a:r>
            <a:endParaRPr lang="en-IN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C2F319-92A4-1C5E-3EBB-AA9FB3AB03A3}"/>
              </a:ext>
            </a:extLst>
          </p:cNvPr>
          <p:cNvSpPr/>
          <p:nvPr/>
        </p:nvSpPr>
        <p:spPr>
          <a:xfrm>
            <a:off x="17678400" y="1790700"/>
            <a:ext cx="599766" cy="8538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505BC-88B0-CD63-D651-ECA2E7EBE1C8}"/>
              </a:ext>
            </a:extLst>
          </p:cNvPr>
          <p:cNvGrpSpPr/>
          <p:nvPr/>
        </p:nvGrpSpPr>
        <p:grpSpPr>
          <a:xfrm>
            <a:off x="4800600" y="2781298"/>
            <a:ext cx="228600" cy="1143001"/>
            <a:chOff x="4876800" y="2857499"/>
            <a:chExt cx="304800" cy="8382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89D304E-0C0F-F511-AFD7-51ACF9B6DCC8}"/>
                </a:ext>
              </a:extLst>
            </p:cNvPr>
            <p:cNvCxnSpPr/>
            <p:nvPr/>
          </p:nvCxnSpPr>
          <p:spPr>
            <a:xfrm>
              <a:off x="4876800" y="2857500"/>
              <a:ext cx="3048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28CF64-5FDE-0E78-BD4F-7BA16967F6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2857499"/>
              <a:ext cx="0" cy="8382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4405E16-BCFD-A6A8-9389-DC2EA2B053D3}"/>
              </a:ext>
            </a:extLst>
          </p:cNvPr>
          <p:cNvGrpSpPr/>
          <p:nvPr/>
        </p:nvGrpSpPr>
        <p:grpSpPr>
          <a:xfrm>
            <a:off x="5334000" y="3924300"/>
            <a:ext cx="533391" cy="369332"/>
            <a:chOff x="4876800" y="2857500"/>
            <a:chExt cx="304800" cy="8382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1F1175-4AF3-A01E-1ED9-CFC8C3DD778C}"/>
                </a:ext>
              </a:extLst>
            </p:cNvPr>
            <p:cNvCxnSpPr/>
            <p:nvPr/>
          </p:nvCxnSpPr>
          <p:spPr>
            <a:xfrm>
              <a:off x="4876800" y="2857500"/>
              <a:ext cx="3048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E35553-5515-7EAA-7E72-7F23B5B6C6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2857500"/>
              <a:ext cx="0" cy="8382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56B1DFE-BDAD-F40A-427B-2427C4672B28}"/>
              </a:ext>
            </a:extLst>
          </p:cNvPr>
          <p:cNvGrpSpPr/>
          <p:nvPr/>
        </p:nvGrpSpPr>
        <p:grpSpPr>
          <a:xfrm>
            <a:off x="8762983" y="4316968"/>
            <a:ext cx="1066817" cy="1512332"/>
            <a:chOff x="4876800" y="2857500"/>
            <a:chExt cx="304800" cy="8382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7B5F482-A03A-FF60-4CDA-5F8A6B0982B7}"/>
                </a:ext>
              </a:extLst>
            </p:cNvPr>
            <p:cNvCxnSpPr/>
            <p:nvPr/>
          </p:nvCxnSpPr>
          <p:spPr>
            <a:xfrm>
              <a:off x="4876800" y="2857500"/>
              <a:ext cx="3048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244709C-93F9-B077-AF2D-E0970D1CA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2857500"/>
              <a:ext cx="0" cy="8382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927DE4-B202-DB23-3AD0-8DCA42ECB6A7}"/>
              </a:ext>
            </a:extLst>
          </p:cNvPr>
          <p:cNvGrpSpPr/>
          <p:nvPr/>
        </p:nvGrpSpPr>
        <p:grpSpPr>
          <a:xfrm>
            <a:off x="16002001" y="7288768"/>
            <a:ext cx="457200" cy="1131332"/>
            <a:chOff x="4876800" y="2857500"/>
            <a:chExt cx="304800" cy="8382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C0B6A5-6C2C-78CC-F721-197F7A0BBBDB}"/>
                </a:ext>
              </a:extLst>
            </p:cNvPr>
            <p:cNvCxnSpPr/>
            <p:nvPr/>
          </p:nvCxnSpPr>
          <p:spPr>
            <a:xfrm>
              <a:off x="4876800" y="2857500"/>
              <a:ext cx="3048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9F5A16-0645-F345-6EA8-D11E51741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2857500"/>
              <a:ext cx="0" cy="8382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603390-B3C1-6C45-57D4-7524424EAF04}"/>
              </a:ext>
            </a:extLst>
          </p:cNvPr>
          <p:cNvGrpSpPr/>
          <p:nvPr/>
        </p:nvGrpSpPr>
        <p:grpSpPr>
          <a:xfrm>
            <a:off x="3276600" y="3238499"/>
            <a:ext cx="228600" cy="304801"/>
            <a:chOff x="4876800" y="2857499"/>
            <a:chExt cx="304800" cy="8382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459A83F-0B03-A0B1-6CC0-F0F6AA857F5B}"/>
                </a:ext>
              </a:extLst>
            </p:cNvPr>
            <p:cNvCxnSpPr/>
            <p:nvPr/>
          </p:nvCxnSpPr>
          <p:spPr>
            <a:xfrm>
              <a:off x="4876800" y="2857500"/>
              <a:ext cx="3048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46A9661-7F5B-8ABC-08B0-4DA50654E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2857499"/>
              <a:ext cx="0" cy="8382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7932A79-F8BC-063F-0807-0100E88C2938}"/>
              </a:ext>
            </a:extLst>
          </p:cNvPr>
          <p:cNvGrpSpPr/>
          <p:nvPr/>
        </p:nvGrpSpPr>
        <p:grpSpPr>
          <a:xfrm>
            <a:off x="16306800" y="8420100"/>
            <a:ext cx="457200" cy="1459468"/>
            <a:chOff x="4876800" y="2857500"/>
            <a:chExt cx="304800" cy="8382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F9BA29F-66D3-67BF-4672-7BB7EC80EF78}"/>
                </a:ext>
              </a:extLst>
            </p:cNvPr>
            <p:cNvCxnSpPr/>
            <p:nvPr/>
          </p:nvCxnSpPr>
          <p:spPr>
            <a:xfrm>
              <a:off x="4876800" y="2857500"/>
              <a:ext cx="3048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DBBC311-AC7C-4544-BB62-BA6F32805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600" y="2857500"/>
              <a:ext cx="0" cy="8382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627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A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E469894-7444-DAFE-CEFA-96C3B45CC7F1}"/>
              </a:ext>
            </a:extLst>
          </p:cNvPr>
          <p:cNvSpPr txBox="1"/>
          <p:nvPr/>
        </p:nvSpPr>
        <p:spPr>
          <a:xfrm>
            <a:off x="4385874" y="38100"/>
            <a:ext cx="9863526" cy="14497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11942"/>
              </a:lnSpc>
            </a:pPr>
            <a:r>
              <a:rPr lang="en-US" sz="8000" dirty="0">
                <a:latin typeface="Impact"/>
                <a:ea typeface="Impact"/>
                <a:cs typeface="Impact"/>
                <a:sym typeface="Impact"/>
              </a:rPr>
              <a:t>Gantt Chart 2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3700B4F-A8B4-1A2C-6163-4AA81CBA0374}"/>
              </a:ext>
            </a:extLst>
          </p:cNvPr>
          <p:cNvSpPr/>
          <p:nvPr/>
        </p:nvSpPr>
        <p:spPr>
          <a:xfrm flipV="1">
            <a:off x="9834" y="1142999"/>
            <a:ext cx="6684362" cy="38101"/>
          </a:xfrm>
          <a:prstGeom prst="line">
            <a:avLst/>
          </a:prstGeom>
          <a:ln w="2857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07319CB6-1E2E-6800-6AE8-9541677E4532}"/>
              </a:ext>
            </a:extLst>
          </p:cNvPr>
          <p:cNvSpPr/>
          <p:nvPr/>
        </p:nvSpPr>
        <p:spPr>
          <a:xfrm>
            <a:off x="11897032" y="1142999"/>
            <a:ext cx="6390968" cy="38101"/>
          </a:xfrm>
          <a:prstGeom prst="line">
            <a:avLst/>
          </a:prstGeom>
          <a:ln w="2857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60F5A-3108-3053-0513-544AC7C9BD2D}"/>
              </a:ext>
            </a:extLst>
          </p:cNvPr>
          <p:cNvGrpSpPr/>
          <p:nvPr/>
        </p:nvGrpSpPr>
        <p:grpSpPr>
          <a:xfrm flipH="1">
            <a:off x="3818405" y="495300"/>
            <a:ext cx="1286995" cy="863408"/>
            <a:chOff x="1645835" y="419100"/>
            <a:chExt cx="1286995" cy="863408"/>
          </a:xfrm>
        </p:grpSpPr>
        <p:pic>
          <p:nvPicPr>
            <p:cNvPr id="7" name="Picture 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82E6E578-F6E3-2EB2-4FF1-327D0C6FC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45835" y="419100"/>
              <a:ext cx="863408" cy="863408"/>
            </a:xfrm>
            <a:prstGeom prst="rect">
              <a:avLst/>
            </a:prstGeom>
          </p:spPr>
        </p:pic>
        <p:pic>
          <p:nvPicPr>
            <p:cNvPr id="8" name="Picture 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5041D6A-21E4-B51A-F12C-B52AD9856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221"/>
            <a:stretch/>
          </p:blipFill>
          <p:spPr>
            <a:xfrm flipH="1">
              <a:off x="2399430" y="419100"/>
              <a:ext cx="533400" cy="863408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D7A2EE7-6839-D6BC-E959-C03530C1EBE0}"/>
              </a:ext>
            </a:extLst>
          </p:cNvPr>
          <p:cNvSpPr/>
          <p:nvPr/>
        </p:nvSpPr>
        <p:spPr>
          <a:xfrm>
            <a:off x="9834" y="1731542"/>
            <a:ext cx="18278166" cy="8579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FF3AF-B60B-3CF3-29BF-1B463E04F987}"/>
              </a:ext>
            </a:extLst>
          </p:cNvPr>
          <p:cNvSpPr txBox="1">
            <a:spLocks/>
          </p:cNvSpPr>
          <p:nvPr/>
        </p:nvSpPr>
        <p:spPr>
          <a:xfrm>
            <a:off x="0" y="26289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Planning &amp; Feasibility study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DCE611-D831-565A-0B82-79E7409C78F9}"/>
              </a:ext>
            </a:extLst>
          </p:cNvPr>
          <p:cNvSpPr txBox="1"/>
          <p:nvPr/>
        </p:nvSpPr>
        <p:spPr>
          <a:xfrm>
            <a:off x="9834" y="2998232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Feasibility study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96F4F1-899D-26BA-3D15-F194ECE22EEE}"/>
              </a:ext>
            </a:extLst>
          </p:cNvPr>
          <p:cNvSpPr txBox="1"/>
          <p:nvPr/>
        </p:nvSpPr>
        <p:spPr>
          <a:xfrm>
            <a:off x="0" y="338569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Detailed Planning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D43895-019C-15B9-12C3-A3B3DDB25BFD}"/>
              </a:ext>
            </a:extLst>
          </p:cNvPr>
          <p:cNvSpPr txBox="1"/>
          <p:nvPr/>
        </p:nvSpPr>
        <p:spPr>
          <a:xfrm>
            <a:off x="0" y="37719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Government Approval</a:t>
            </a:r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B2912-4C7E-C3CB-CDBB-B24AEC6DC3F7}"/>
              </a:ext>
            </a:extLst>
          </p:cNvPr>
          <p:cNvSpPr txBox="1"/>
          <p:nvPr/>
        </p:nvSpPr>
        <p:spPr>
          <a:xfrm>
            <a:off x="0" y="40883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Land Acquisition &amp; Pre Const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91254A-2D5D-CF13-828B-67257702764A}"/>
              </a:ext>
            </a:extLst>
          </p:cNvPr>
          <p:cNvSpPr txBox="1"/>
          <p:nvPr/>
        </p:nvSpPr>
        <p:spPr>
          <a:xfrm>
            <a:off x="0" y="45339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Land Acquisition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A1B258-E30E-3967-49B6-DC5A34C33529}"/>
              </a:ext>
            </a:extLst>
          </p:cNvPr>
          <p:cNvSpPr txBox="1"/>
          <p:nvPr/>
        </p:nvSpPr>
        <p:spPr>
          <a:xfrm>
            <a:off x="0" y="48503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Preparation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6F6A67-98CA-7AF1-6DFD-0E3E91880E87}"/>
              </a:ext>
            </a:extLst>
          </p:cNvPr>
          <p:cNvSpPr txBox="1"/>
          <p:nvPr/>
        </p:nvSpPr>
        <p:spPr>
          <a:xfrm>
            <a:off x="0" y="52313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Station Design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2901BD-F64B-7D17-25A4-BE6FB346FE6A}"/>
              </a:ext>
            </a:extLst>
          </p:cNvPr>
          <p:cNvSpPr txBox="1"/>
          <p:nvPr/>
        </p:nvSpPr>
        <p:spPr>
          <a:xfrm>
            <a:off x="0" y="56123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Construction</a:t>
            </a:r>
            <a:endParaRPr lang="en-IN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0A17DB-7251-3FCC-1A0D-F3BF39333F74}"/>
              </a:ext>
            </a:extLst>
          </p:cNvPr>
          <p:cNvSpPr txBox="1"/>
          <p:nvPr/>
        </p:nvSpPr>
        <p:spPr>
          <a:xfrm>
            <a:off x="0" y="59933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Foundation Work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FD6438-18E2-B7CB-B322-173BF232FA65}"/>
              </a:ext>
            </a:extLst>
          </p:cNvPr>
          <p:cNvSpPr txBox="1"/>
          <p:nvPr/>
        </p:nvSpPr>
        <p:spPr>
          <a:xfrm>
            <a:off x="0" y="63627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Tunnelling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E494B1-08B8-6A61-EC70-48E4283A15BE}"/>
              </a:ext>
            </a:extLst>
          </p:cNvPr>
          <p:cNvSpPr txBox="1"/>
          <p:nvPr/>
        </p:nvSpPr>
        <p:spPr>
          <a:xfrm>
            <a:off x="0" y="67553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Station Construction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39BCDF-32B0-ACE8-276E-FB093A55EA7A}"/>
              </a:ext>
            </a:extLst>
          </p:cNvPr>
          <p:cNvSpPr txBox="1"/>
          <p:nvPr/>
        </p:nvSpPr>
        <p:spPr>
          <a:xfrm>
            <a:off x="0" y="71247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Alignment &amp; Deployment</a:t>
            </a:r>
            <a:endParaRPr lang="en-IN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F9EFDE-FA93-A036-208B-C6A0CBA1A3CF}"/>
              </a:ext>
            </a:extLst>
          </p:cNvPr>
          <p:cNvSpPr txBox="1"/>
          <p:nvPr/>
        </p:nvSpPr>
        <p:spPr>
          <a:xfrm>
            <a:off x="0" y="75057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 lying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B58921-C326-5BBB-3F93-25B3FF675F38}"/>
              </a:ext>
            </a:extLst>
          </p:cNvPr>
          <p:cNvSpPr txBox="1"/>
          <p:nvPr/>
        </p:nvSpPr>
        <p:spPr>
          <a:xfrm>
            <a:off x="0" y="78983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Installation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9A7954-CF16-099A-8299-57D6311320C4}"/>
              </a:ext>
            </a:extLst>
          </p:cNvPr>
          <p:cNvSpPr txBox="1"/>
          <p:nvPr/>
        </p:nvSpPr>
        <p:spPr>
          <a:xfrm>
            <a:off x="0" y="82793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Testing &amp; Commission </a:t>
            </a:r>
            <a:endParaRPr lang="en-IN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4CFB92-BDFF-3172-CD85-0F3AF1467294}"/>
              </a:ext>
            </a:extLst>
          </p:cNvPr>
          <p:cNvSpPr txBox="1"/>
          <p:nvPr/>
        </p:nvSpPr>
        <p:spPr>
          <a:xfrm>
            <a:off x="0" y="86603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Trail Runs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7B7CAF-5EF3-D5DE-75C5-AD6E933DF944}"/>
              </a:ext>
            </a:extLst>
          </p:cNvPr>
          <p:cNvSpPr txBox="1"/>
          <p:nvPr/>
        </p:nvSpPr>
        <p:spPr>
          <a:xfrm>
            <a:off x="0" y="89651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Testing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5C49F4-09D0-4C0F-F5C6-E3C225DB4A51}"/>
              </a:ext>
            </a:extLst>
          </p:cNvPr>
          <p:cNvSpPr txBox="1"/>
          <p:nvPr/>
        </p:nvSpPr>
        <p:spPr>
          <a:xfrm>
            <a:off x="0" y="94223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Testing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710234-3CF3-5E77-D2B0-EF6DC0288EE3}"/>
              </a:ext>
            </a:extLst>
          </p:cNvPr>
          <p:cNvSpPr txBox="1"/>
          <p:nvPr/>
        </p:nvSpPr>
        <p:spPr>
          <a:xfrm>
            <a:off x="0" y="98795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Completion</a:t>
            </a:r>
            <a:endParaRPr lang="en-IN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C2F319-92A4-1C5E-3EBB-AA9FB3AB03A3}"/>
              </a:ext>
            </a:extLst>
          </p:cNvPr>
          <p:cNvSpPr/>
          <p:nvPr/>
        </p:nvSpPr>
        <p:spPr>
          <a:xfrm>
            <a:off x="17678400" y="1790700"/>
            <a:ext cx="599766" cy="8538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617BBB-864A-B3BE-74AB-78132F495AB4}"/>
              </a:ext>
            </a:extLst>
          </p:cNvPr>
          <p:cNvSpPr/>
          <p:nvPr/>
        </p:nvSpPr>
        <p:spPr>
          <a:xfrm>
            <a:off x="17688234" y="1787012"/>
            <a:ext cx="599766" cy="8538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1BF7D40E-3844-4E74-9C75-0D4D710990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929128"/>
              </p:ext>
            </p:extLst>
          </p:nvPr>
        </p:nvGraphicFramePr>
        <p:xfrm>
          <a:off x="2362200" y="2035543"/>
          <a:ext cx="15935634" cy="8275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1BB425-2549-B51C-FA1D-B638DA5D9023}"/>
                  </a:ext>
                </a:extLst>
              </p14:cNvPr>
              <p14:cNvContentPartPr/>
              <p14:nvPr/>
            </p14:nvContentPartPr>
            <p14:xfrm>
              <a:off x="15326768" y="2079523"/>
              <a:ext cx="360" cy="8228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1BB425-2549-B51C-FA1D-B638DA5D90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17768" y="2070883"/>
                <a:ext cx="18000" cy="82465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3EC4698-21B9-98B8-7784-A5F5EFE11124}"/>
              </a:ext>
            </a:extLst>
          </p:cNvPr>
          <p:cNvSpPr txBox="1"/>
          <p:nvPr/>
        </p:nvSpPr>
        <p:spPr>
          <a:xfrm>
            <a:off x="14935200" y="1731542"/>
            <a:ext cx="99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034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A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E469894-7444-DAFE-CEFA-96C3B45CC7F1}"/>
              </a:ext>
            </a:extLst>
          </p:cNvPr>
          <p:cNvSpPr txBox="1"/>
          <p:nvPr/>
        </p:nvSpPr>
        <p:spPr>
          <a:xfrm>
            <a:off x="4212237" y="38100"/>
            <a:ext cx="9863526" cy="14497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11942"/>
              </a:lnSpc>
            </a:pPr>
            <a:r>
              <a:rPr lang="en-US" sz="8000" dirty="0">
                <a:latin typeface="Impact"/>
                <a:ea typeface="Impact"/>
                <a:cs typeface="Impact"/>
                <a:sym typeface="Impact"/>
              </a:rPr>
              <a:t>Budget Allocation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A1718D1-7DEC-883C-A726-3CB3FD1559B5}"/>
              </a:ext>
            </a:extLst>
          </p:cNvPr>
          <p:cNvSpPr/>
          <p:nvPr/>
        </p:nvSpPr>
        <p:spPr>
          <a:xfrm flipV="1">
            <a:off x="9834" y="1181100"/>
            <a:ext cx="18278166" cy="0"/>
          </a:xfrm>
          <a:prstGeom prst="line">
            <a:avLst/>
          </a:prstGeom>
          <a:ln w="2857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C6AECB-1ABD-125F-E829-CD6AF2CE6BD2}"/>
              </a:ext>
            </a:extLst>
          </p:cNvPr>
          <p:cNvGrpSpPr/>
          <p:nvPr/>
        </p:nvGrpSpPr>
        <p:grpSpPr>
          <a:xfrm flipH="1">
            <a:off x="12801600" y="546292"/>
            <a:ext cx="1286995" cy="863408"/>
            <a:chOff x="1645835" y="419100"/>
            <a:chExt cx="1286995" cy="863408"/>
          </a:xfrm>
        </p:grpSpPr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6405D4D-D833-5125-484B-84F4D9E79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45835" y="419100"/>
              <a:ext cx="863408" cy="863408"/>
            </a:xfrm>
            <a:prstGeom prst="rect">
              <a:avLst/>
            </a:prstGeom>
          </p:spPr>
        </p:pic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36363F8-78F7-D793-DCA5-E38AB6301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221"/>
            <a:stretch/>
          </p:blipFill>
          <p:spPr>
            <a:xfrm flipH="1">
              <a:off x="2399430" y="419100"/>
              <a:ext cx="533400" cy="863408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110A456-DEFE-A45D-9CAF-1803D497E7BE}"/>
              </a:ext>
            </a:extLst>
          </p:cNvPr>
          <p:cNvSpPr txBox="1"/>
          <p:nvPr/>
        </p:nvSpPr>
        <p:spPr>
          <a:xfrm>
            <a:off x="6553204" y="1738645"/>
            <a:ext cx="1623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Total Budget:- ₹37,530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D4270C-BF49-206E-CF84-E2DEAD875BA5}"/>
              </a:ext>
            </a:extLst>
          </p:cNvPr>
          <p:cNvSpPr/>
          <p:nvPr/>
        </p:nvSpPr>
        <p:spPr>
          <a:xfrm>
            <a:off x="6553204" y="1790700"/>
            <a:ext cx="4876796" cy="7189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C4AC9C-1DC1-9673-1870-E0541F761476}"/>
              </a:ext>
            </a:extLst>
          </p:cNvPr>
          <p:cNvSpPr txBox="1"/>
          <p:nvPr/>
        </p:nvSpPr>
        <p:spPr>
          <a:xfrm>
            <a:off x="16078200" y="1738645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Amount in Crores</a:t>
            </a:r>
            <a:endParaRPr lang="en-IN" b="1" dirty="0">
              <a:latin typeface="Bahnschrift" panose="020B0502040204020203" pitchFamily="34" charset="0"/>
            </a:endParaRPr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B2776632-4817-F90C-6A25-3D3AD7EAF0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1455461"/>
              </p:ext>
            </p:extLst>
          </p:nvPr>
        </p:nvGraphicFramePr>
        <p:xfrm>
          <a:off x="2743200" y="2940357"/>
          <a:ext cx="12649200" cy="7308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7801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78A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E469894-7444-DAFE-CEFA-96C3B45CC7F1}"/>
              </a:ext>
            </a:extLst>
          </p:cNvPr>
          <p:cNvSpPr txBox="1"/>
          <p:nvPr/>
        </p:nvSpPr>
        <p:spPr>
          <a:xfrm>
            <a:off x="4212237" y="38100"/>
            <a:ext cx="9863526" cy="14497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11942"/>
              </a:lnSpc>
            </a:pPr>
            <a:r>
              <a:rPr lang="en-US" sz="8000" dirty="0">
                <a:latin typeface="Impact"/>
                <a:ea typeface="Impact"/>
                <a:cs typeface="Impact"/>
                <a:sym typeface="Impact"/>
              </a:rPr>
              <a:t>Budget Allocation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A1718D1-7DEC-883C-A726-3CB3FD1559B5}"/>
              </a:ext>
            </a:extLst>
          </p:cNvPr>
          <p:cNvSpPr/>
          <p:nvPr/>
        </p:nvSpPr>
        <p:spPr>
          <a:xfrm flipV="1">
            <a:off x="9834" y="1181100"/>
            <a:ext cx="18278166" cy="0"/>
          </a:xfrm>
          <a:prstGeom prst="line">
            <a:avLst/>
          </a:prstGeom>
          <a:ln w="2857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C6AECB-1ABD-125F-E829-CD6AF2CE6BD2}"/>
              </a:ext>
            </a:extLst>
          </p:cNvPr>
          <p:cNvGrpSpPr/>
          <p:nvPr/>
        </p:nvGrpSpPr>
        <p:grpSpPr>
          <a:xfrm flipH="1">
            <a:off x="13038605" y="546292"/>
            <a:ext cx="1286995" cy="863408"/>
            <a:chOff x="1645835" y="419100"/>
            <a:chExt cx="1286995" cy="863408"/>
          </a:xfrm>
        </p:grpSpPr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6405D4D-D833-5125-484B-84F4D9E79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45835" y="419100"/>
              <a:ext cx="863408" cy="863408"/>
            </a:xfrm>
            <a:prstGeom prst="rect">
              <a:avLst/>
            </a:prstGeom>
          </p:spPr>
        </p:pic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36363F8-78F7-D793-DCA5-E38AB6301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221"/>
            <a:stretch/>
          </p:blipFill>
          <p:spPr>
            <a:xfrm flipH="1">
              <a:off x="2399430" y="419100"/>
              <a:ext cx="533400" cy="863408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110A456-DEFE-A45D-9CAF-1803D497E7BE}"/>
              </a:ext>
            </a:extLst>
          </p:cNvPr>
          <p:cNvSpPr txBox="1"/>
          <p:nvPr/>
        </p:nvSpPr>
        <p:spPr>
          <a:xfrm>
            <a:off x="6629400" y="2269589"/>
            <a:ext cx="1623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Total Budget:- ₹37,530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5DA9ED-3CF6-1349-B101-D3B6416FFF80}"/>
              </a:ext>
            </a:extLst>
          </p:cNvPr>
          <p:cNvGrpSpPr/>
          <p:nvPr/>
        </p:nvGrpSpPr>
        <p:grpSpPr>
          <a:xfrm>
            <a:off x="1143000" y="3086101"/>
            <a:ext cx="15316200" cy="954108"/>
            <a:chOff x="1219200" y="3086100"/>
            <a:chExt cx="15240000" cy="221594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51ED08-7C3F-BF32-FCB0-D1FCD97B4940}"/>
                </a:ext>
              </a:extLst>
            </p:cNvPr>
            <p:cNvGrpSpPr/>
            <p:nvPr/>
          </p:nvGrpSpPr>
          <p:grpSpPr>
            <a:xfrm>
              <a:off x="1219200" y="3086100"/>
              <a:ext cx="7620000" cy="2215945"/>
              <a:chOff x="1219200" y="3086100"/>
              <a:chExt cx="7620000" cy="2215945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79F8958-70AA-378C-4672-885A88FC37A1}"/>
                  </a:ext>
                </a:extLst>
              </p:cNvPr>
              <p:cNvCxnSpPr/>
              <p:nvPr/>
            </p:nvCxnSpPr>
            <p:spPr>
              <a:xfrm>
                <a:off x="8839200" y="3086100"/>
                <a:ext cx="0" cy="22098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54296C2-B18A-6B7C-72F0-1DFEB1B3B5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9200" y="5302045"/>
                <a:ext cx="762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F5DCB4-0FA1-5F3D-0D6A-64B2BF5EE952}"/>
                </a:ext>
              </a:extLst>
            </p:cNvPr>
            <p:cNvCxnSpPr>
              <a:cxnSpLocks/>
            </p:cNvCxnSpPr>
            <p:nvPr/>
          </p:nvCxnSpPr>
          <p:spPr>
            <a:xfrm>
              <a:off x="8839200" y="5295900"/>
              <a:ext cx="76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EB218F-A309-6E7D-A2D3-F291B015D62F}"/>
              </a:ext>
            </a:extLst>
          </p:cNvPr>
          <p:cNvCxnSpPr>
            <a:cxnSpLocks/>
          </p:cNvCxnSpPr>
          <p:nvPr/>
        </p:nvCxnSpPr>
        <p:spPr>
          <a:xfrm>
            <a:off x="1143000" y="4037563"/>
            <a:ext cx="0" cy="2096537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62E9B3-6319-B738-392B-84D17F9DED6B}"/>
              </a:ext>
            </a:extLst>
          </p:cNvPr>
          <p:cNvCxnSpPr>
            <a:cxnSpLocks/>
          </p:cNvCxnSpPr>
          <p:nvPr/>
        </p:nvCxnSpPr>
        <p:spPr>
          <a:xfrm>
            <a:off x="5638800" y="4037563"/>
            <a:ext cx="0" cy="2096537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73CC7A-77CA-FD5B-7659-319CCB9238C5}"/>
              </a:ext>
            </a:extLst>
          </p:cNvPr>
          <p:cNvSpPr txBox="1"/>
          <p:nvPr/>
        </p:nvSpPr>
        <p:spPr>
          <a:xfrm>
            <a:off x="0" y="6134100"/>
            <a:ext cx="3314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Planning:- ₹3200</a:t>
            </a:r>
            <a:endParaRPr lang="en-IN" sz="2800" dirty="0">
              <a:latin typeface="Bahnschrif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04B0A5-3C1F-B97D-1496-5274CFED2A97}"/>
              </a:ext>
            </a:extLst>
          </p:cNvPr>
          <p:cNvSpPr txBox="1"/>
          <p:nvPr/>
        </p:nvSpPr>
        <p:spPr>
          <a:xfrm>
            <a:off x="3314709" y="6134100"/>
            <a:ext cx="4991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Government Approval:- ₹750</a:t>
            </a:r>
            <a:endParaRPr lang="en-IN" sz="2800" dirty="0">
              <a:latin typeface="Bahnschrift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D4270C-BF49-206E-CF84-E2DEAD875BA5}"/>
              </a:ext>
            </a:extLst>
          </p:cNvPr>
          <p:cNvSpPr/>
          <p:nvPr/>
        </p:nvSpPr>
        <p:spPr>
          <a:xfrm>
            <a:off x="6553204" y="2269589"/>
            <a:ext cx="4876796" cy="7189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D152BB-FF28-9449-ADD6-A0239CB7B61D}"/>
              </a:ext>
            </a:extLst>
          </p:cNvPr>
          <p:cNvCxnSpPr/>
          <p:nvPr/>
        </p:nvCxnSpPr>
        <p:spPr>
          <a:xfrm>
            <a:off x="16459200" y="4000500"/>
            <a:ext cx="0" cy="21336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A7E4ADD-96F2-C63E-E3B1-082BE640EACB}"/>
              </a:ext>
            </a:extLst>
          </p:cNvPr>
          <p:cNvSpPr txBox="1"/>
          <p:nvPr/>
        </p:nvSpPr>
        <p:spPr>
          <a:xfrm>
            <a:off x="14524705" y="6134100"/>
            <a:ext cx="5896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Construction:- ₹ 24600</a:t>
            </a:r>
            <a:endParaRPr lang="en-IN" sz="2800" dirty="0">
              <a:latin typeface="Bahnschrift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2B149F-9622-08A3-D870-8EB311AF9378}"/>
              </a:ext>
            </a:extLst>
          </p:cNvPr>
          <p:cNvGrpSpPr/>
          <p:nvPr/>
        </p:nvGrpSpPr>
        <p:grpSpPr>
          <a:xfrm>
            <a:off x="8071057" y="4037563"/>
            <a:ext cx="6635543" cy="5389746"/>
            <a:chOff x="8557752" y="4037563"/>
            <a:chExt cx="6635543" cy="538974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4985740-6235-6531-5EDF-A5460FCB1E5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6200" y="4037563"/>
              <a:ext cx="0" cy="2096537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4F7F53-DD40-C1CC-3721-22944082474C}"/>
                </a:ext>
              </a:extLst>
            </p:cNvPr>
            <p:cNvSpPr txBox="1"/>
            <p:nvPr/>
          </p:nvSpPr>
          <p:spPr>
            <a:xfrm>
              <a:off x="9296400" y="6134100"/>
              <a:ext cx="58968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effectLst/>
                  <a:latin typeface="Bahnschrift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Land Acquisition &amp; Pre Constructions</a:t>
              </a:r>
              <a:r>
                <a:rPr lang="en-US" sz="2800" dirty="0">
                  <a:latin typeface="Bahnschrift" panose="020B0502040204020203" pitchFamily="34" charset="0"/>
                </a:rPr>
                <a:t>:- ₹4550</a:t>
              </a:r>
              <a:endParaRPr lang="en-IN" sz="2800" dirty="0">
                <a:latin typeface="Bahnschrift" panose="020B0502040204020203" pitchFamily="34" charset="0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1A79C5-B594-E0A6-6713-1A2C12A7717D}"/>
                </a:ext>
              </a:extLst>
            </p:cNvPr>
            <p:cNvCxnSpPr>
              <a:cxnSpLocks/>
            </p:cNvCxnSpPr>
            <p:nvPr/>
          </p:nvCxnSpPr>
          <p:spPr>
            <a:xfrm>
              <a:off x="11582400" y="7088207"/>
              <a:ext cx="0" cy="722293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B385DC-BCC2-6838-6713-2790352096A3}"/>
                </a:ext>
              </a:extLst>
            </p:cNvPr>
            <p:cNvSpPr txBox="1"/>
            <p:nvPr/>
          </p:nvSpPr>
          <p:spPr>
            <a:xfrm>
              <a:off x="8557752" y="8042314"/>
              <a:ext cx="589689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en-US" sz="2800" dirty="0">
                  <a:latin typeface="Bahnschrift" panose="020B0502040204020203" pitchFamily="34" charset="0"/>
                </a:rPr>
                <a:t>Land Acquisition:- ₹ 2200</a:t>
              </a:r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en-US" sz="2800" dirty="0">
                  <a:latin typeface="Bahnschrift" panose="020B0502040204020203" pitchFamily="34" charset="0"/>
                </a:rPr>
                <a:t>Site Preparation:- ₹ 1650</a:t>
              </a:r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en-US" sz="2800" dirty="0">
                  <a:latin typeface="Bahnschrift" panose="020B0502040204020203" pitchFamily="34" charset="0"/>
                </a:rPr>
                <a:t>Station Design:-     ₹ 700</a:t>
              </a:r>
              <a:endParaRPr lang="en-IN" sz="2800" dirty="0">
                <a:latin typeface="Bahnschrift" panose="020B0502040204020203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1841998-C1AD-8F1B-DB0B-B2C0BB3EC72C}"/>
              </a:ext>
            </a:extLst>
          </p:cNvPr>
          <p:cNvSpPr txBox="1"/>
          <p:nvPr/>
        </p:nvSpPr>
        <p:spPr>
          <a:xfrm>
            <a:off x="12801600" y="8017411"/>
            <a:ext cx="57911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" panose="020B0502040204020203" pitchFamily="34" charset="0"/>
              </a:rPr>
              <a:t>Foundation Work:- ₹ 1800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" panose="020B0502040204020203" pitchFamily="34" charset="0"/>
              </a:rPr>
              <a:t>Tunnelling:- ₹ 9200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" panose="020B0502040204020203" pitchFamily="34" charset="0"/>
              </a:rPr>
              <a:t>Station Construction:- ₹ 13,600</a:t>
            </a:r>
            <a:endParaRPr lang="en-IN" sz="2800" dirty="0">
              <a:latin typeface="Bahnschrift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78080-96A3-5EAC-AAFB-0A2F3FE0E3FC}"/>
              </a:ext>
            </a:extLst>
          </p:cNvPr>
          <p:cNvCxnSpPr>
            <a:cxnSpLocks/>
          </p:cNvCxnSpPr>
          <p:nvPr/>
        </p:nvCxnSpPr>
        <p:spPr>
          <a:xfrm>
            <a:off x="16459200" y="6859607"/>
            <a:ext cx="0" cy="722293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C4AC9C-1DC1-9673-1870-E0541F761476}"/>
              </a:ext>
            </a:extLst>
          </p:cNvPr>
          <p:cNvSpPr txBox="1"/>
          <p:nvPr/>
        </p:nvSpPr>
        <p:spPr>
          <a:xfrm>
            <a:off x="16154400" y="1654979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Amount in Crores</a:t>
            </a:r>
            <a:endParaRPr lang="en-IN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635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78A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E469894-7444-DAFE-CEFA-96C3B45CC7F1}"/>
              </a:ext>
            </a:extLst>
          </p:cNvPr>
          <p:cNvSpPr txBox="1"/>
          <p:nvPr/>
        </p:nvSpPr>
        <p:spPr>
          <a:xfrm>
            <a:off x="4212237" y="38100"/>
            <a:ext cx="9863526" cy="14497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11942"/>
              </a:lnSpc>
            </a:pPr>
            <a:r>
              <a:rPr lang="en-US" sz="8000" dirty="0">
                <a:latin typeface="Impact"/>
                <a:ea typeface="Impact"/>
                <a:cs typeface="Impact"/>
                <a:sym typeface="Impact"/>
              </a:rPr>
              <a:t>Budget Allocation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A1718D1-7DEC-883C-A726-3CB3FD1559B5}"/>
              </a:ext>
            </a:extLst>
          </p:cNvPr>
          <p:cNvSpPr/>
          <p:nvPr/>
        </p:nvSpPr>
        <p:spPr>
          <a:xfrm flipV="1">
            <a:off x="9834" y="1181100"/>
            <a:ext cx="18278166" cy="0"/>
          </a:xfrm>
          <a:prstGeom prst="line">
            <a:avLst/>
          </a:prstGeom>
          <a:ln w="28575"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C6AECB-1ABD-125F-E829-CD6AF2CE6BD2}"/>
              </a:ext>
            </a:extLst>
          </p:cNvPr>
          <p:cNvGrpSpPr/>
          <p:nvPr/>
        </p:nvGrpSpPr>
        <p:grpSpPr>
          <a:xfrm flipH="1">
            <a:off x="12801600" y="546292"/>
            <a:ext cx="1286995" cy="863408"/>
            <a:chOff x="1645835" y="419100"/>
            <a:chExt cx="1286995" cy="863408"/>
          </a:xfrm>
        </p:grpSpPr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6405D4D-D833-5125-484B-84F4D9E79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45835" y="419100"/>
              <a:ext cx="863408" cy="863408"/>
            </a:xfrm>
            <a:prstGeom prst="rect">
              <a:avLst/>
            </a:prstGeom>
          </p:spPr>
        </p:pic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36363F8-78F7-D793-DCA5-E38AB6301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221"/>
            <a:stretch/>
          </p:blipFill>
          <p:spPr>
            <a:xfrm flipH="1">
              <a:off x="2399430" y="419100"/>
              <a:ext cx="533400" cy="863408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110A456-DEFE-A45D-9CAF-1803D497E7BE}"/>
              </a:ext>
            </a:extLst>
          </p:cNvPr>
          <p:cNvSpPr txBox="1"/>
          <p:nvPr/>
        </p:nvSpPr>
        <p:spPr>
          <a:xfrm>
            <a:off x="6629400" y="2269589"/>
            <a:ext cx="1623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Total Budget:- ₹37,530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5DA9ED-3CF6-1349-B101-D3B6416FFF80}"/>
              </a:ext>
            </a:extLst>
          </p:cNvPr>
          <p:cNvGrpSpPr/>
          <p:nvPr/>
        </p:nvGrpSpPr>
        <p:grpSpPr>
          <a:xfrm>
            <a:off x="1143000" y="3086101"/>
            <a:ext cx="15316200" cy="954108"/>
            <a:chOff x="1219200" y="3086100"/>
            <a:chExt cx="15240000" cy="221594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51ED08-7C3F-BF32-FCB0-D1FCD97B4940}"/>
                </a:ext>
              </a:extLst>
            </p:cNvPr>
            <p:cNvGrpSpPr/>
            <p:nvPr/>
          </p:nvGrpSpPr>
          <p:grpSpPr>
            <a:xfrm>
              <a:off x="1219200" y="3086100"/>
              <a:ext cx="7620000" cy="2215945"/>
              <a:chOff x="1219200" y="3086100"/>
              <a:chExt cx="7620000" cy="2215945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79F8958-70AA-378C-4672-885A88FC37A1}"/>
                  </a:ext>
                </a:extLst>
              </p:cNvPr>
              <p:cNvCxnSpPr/>
              <p:nvPr/>
            </p:nvCxnSpPr>
            <p:spPr>
              <a:xfrm>
                <a:off x="8839200" y="3086100"/>
                <a:ext cx="0" cy="22098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54296C2-B18A-6B7C-72F0-1DFEB1B3B5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9200" y="5302045"/>
                <a:ext cx="762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F5DCB4-0FA1-5F3D-0D6A-64B2BF5EE952}"/>
                </a:ext>
              </a:extLst>
            </p:cNvPr>
            <p:cNvCxnSpPr>
              <a:cxnSpLocks/>
            </p:cNvCxnSpPr>
            <p:nvPr/>
          </p:nvCxnSpPr>
          <p:spPr>
            <a:xfrm>
              <a:off x="8839200" y="5295900"/>
              <a:ext cx="762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EB218F-A309-6E7D-A2D3-F291B015D62F}"/>
              </a:ext>
            </a:extLst>
          </p:cNvPr>
          <p:cNvCxnSpPr>
            <a:cxnSpLocks/>
          </p:cNvCxnSpPr>
          <p:nvPr/>
        </p:nvCxnSpPr>
        <p:spPr>
          <a:xfrm>
            <a:off x="1143000" y="4037563"/>
            <a:ext cx="0" cy="2096537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62E9B3-6319-B738-392B-84D17F9DED6B}"/>
              </a:ext>
            </a:extLst>
          </p:cNvPr>
          <p:cNvCxnSpPr>
            <a:cxnSpLocks/>
          </p:cNvCxnSpPr>
          <p:nvPr/>
        </p:nvCxnSpPr>
        <p:spPr>
          <a:xfrm>
            <a:off x="8801100" y="4000500"/>
            <a:ext cx="0" cy="2096537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73CC7A-77CA-FD5B-7659-319CCB9238C5}"/>
              </a:ext>
            </a:extLst>
          </p:cNvPr>
          <p:cNvSpPr txBox="1"/>
          <p:nvPr/>
        </p:nvSpPr>
        <p:spPr>
          <a:xfrm>
            <a:off x="0" y="6134100"/>
            <a:ext cx="3886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Track Lying &amp; System Installation:- ₹ 1850 </a:t>
            </a:r>
            <a:endParaRPr lang="en-IN" sz="2800" dirty="0">
              <a:latin typeface="Bahnschrif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04B0A5-3C1F-B97D-1496-5274CFED2A97}"/>
              </a:ext>
            </a:extLst>
          </p:cNvPr>
          <p:cNvSpPr txBox="1"/>
          <p:nvPr/>
        </p:nvSpPr>
        <p:spPr>
          <a:xfrm>
            <a:off x="6743715" y="6087933"/>
            <a:ext cx="521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Testing &amp; Commission:- ₹ 1080 </a:t>
            </a:r>
            <a:endParaRPr lang="en-IN" sz="2800" dirty="0">
              <a:latin typeface="Bahnschrift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D4270C-BF49-206E-CF84-E2DEAD875BA5}"/>
              </a:ext>
            </a:extLst>
          </p:cNvPr>
          <p:cNvSpPr/>
          <p:nvPr/>
        </p:nvSpPr>
        <p:spPr>
          <a:xfrm>
            <a:off x="6553204" y="2269589"/>
            <a:ext cx="4876796" cy="7189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D152BB-FF28-9449-ADD6-A0239CB7B61D}"/>
              </a:ext>
            </a:extLst>
          </p:cNvPr>
          <p:cNvCxnSpPr/>
          <p:nvPr/>
        </p:nvCxnSpPr>
        <p:spPr>
          <a:xfrm>
            <a:off x="16459200" y="4000500"/>
            <a:ext cx="0" cy="213360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A7E4ADD-96F2-C63E-E3B1-082BE640EACB}"/>
              </a:ext>
            </a:extLst>
          </p:cNvPr>
          <p:cNvSpPr txBox="1"/>
          <p:nvPr/>
        </p:nvSpPr>
        <p:spPr>
          <a:xfrm>
            <a:off x="13716000" y="6134100"/>
            <a:ext cx="5896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Project Completion:- ₹ 1500 </a:t>
            </a:r>
            <a:endParaRPr lang="en-IN" sz="2800" dirty="0">
              <a:latin typeface="Bahnschrift" panose="020B0502040204020203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1A79C5-B594-E0A6-6713-1A2C12A7717D}"/>
              </a:ext>
            </a:extLst>
          </p:cNvPr>
          <p:cNvCxnSpPr>
            <a:cxnSpLocks/>
          </p:cNvCxnSpPr>
          <p:nvPr/>
        </p:nvCxnSpPr>
        <p:spPr>
          <a:xfrm>
            <a:off x="8855177" y="6727060"/>
            <a:ext cx="0" cy="722293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B385DC-BCC2-6838-6713-2790352096A3}"/>
              </a:ext>
            </a:extLst>
          </p:cNvPr>
          <p:cNvSpPr txBox="1"/>
          <p:nvPr/>
        </p:nvSpPr>
        <p:spPr>
          <a:xfrm>
            <a:off x="30480" y="8074556"/>
            <a:ext cx="5896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" panose="020B0502040204020203" pitchFamily="34" charset="0"/>
              </a:rPr>
              <a:t>Track Lying :- ₹ 950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" panose="020B0502040204020203" pitchFamily="34" charset="0"/>
              </a:rPr>
              <a:t>System Installation :- ₹ 900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1684C6-3E20-FD6B-DCAA-BDC1F48224AD}"/>
              </a:ext>
            </a:extLst>
          </p:cNvPr>
          <p:cNvCxnSpPr>
            <a:cxnSpLocks/>
          </p:cNvCxnSpPr>
          <p:nvPr/>
        </p:nvCxnSpPr>
        <p:spPr>
          <a:xfrm>
            <a:off x="1143000" y="7200900"/>
            <a:ext cx="0" cy="722293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ED74FB3-1603-50D3-C5BA-D0122BADA1C4}"/>
              </a:ext>
            </a:extLst>
          </p:cNvPr>
          <p:cNvSpPr txBox="1"/>
          <p:nvPr/>
        </p:nvSpPr>
        <p:spPr>
          <a:xfrm>
            <a:off x="6590075" y="7917481"/>
            <a:ext cx="5896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" panose="020B0502040204020203" pitchFamily="34" charset="0"/>
              </a:rPr>
              <a:t>Trail Runs:- ₹ 210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" panose="020B0502040204020203" pitchFamily="34" charset="0"/>
              </a:rPr>
              <a:t>System Testing:- ₹ 350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" panose="020B0502040204020203" pitchFamily="34" charset="0"/>
              </a:rPr>
              <a:t>Final Testing:- ₹ 520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09C2D8-97E2-34CA-A23C-5E4C1F9BBE5D}"/>
              </a:ext>
            </a:extLst>
          </p:cNvPr>
          <p:cNvSpPr txBox="1"/>
          <p:nvPr/>
        </p:nvSpPr>
        <p:spPr>
          <a:xfrm>
            <a:off x="16230600" y="1638300"/>
            <a:ext cx="11490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Bahnschrift" panose="020B0502040204020203" pitchFamily="34" charset="0"/>
              </a:rPr>
              <a:t>Amount in Crores</a:t>
            </a:r>
            <a:endParaRPr lang="en-IN" sz="18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750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723</Words>
  <Application>Microsoft Office PowerPoint</Application>
  <PresentationFormat>Custom</PresentationFormat>
  <Paragraphs>204</Paragraphs>
  <Slides>20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Impact</vt:lpstr>
      <vt:lpstr>Calibri</vt:lpstr>
      <vt:lpstr>Bahnschrift</vt:lpstr>
      <vt:lpstr>Aptos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Care</dc:title>
  <cp:lastModifiedBy>Mohamed Adnan Shaikh</cp:lastModifiedBy>
  <cp:revision>18</cp:revision>
  <dcterms:created xsi:type="dcterms:W3CDTF">2006-08-16T00:00:00Z</dcterms:created>
  <dcterms:modified xsi:type="dcterms:W3CDTF">2025-02-09T18:33:19Z</dcterms:modified>
  <dc:identifier>DAGX96qeIf4</dc:identifier>
</cp:coreProperties>
</file>