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64" r:id="rId6"/>
    <p:sldId id="299" r:id="rId7"/>
    <p:sldId id="297" r:id="rId8"/>
    <p:sldId id="278" r:id="rId9"/>
    <p:sldId id="298" r:id="rId10"/>
    <p:sldId id="275" r:id="rId11"/>
    <p:sldId id="301" r:id="rId12"/>
    <p:sldId id="304" r:id="rId13"/>
    <p:sldId id="303" r:id="rId14"/>
    <p:sldId id="308" r:id="rId15"/>
    <p:sldId id="305" r:id="rId16"/>
    <p:sldId id="306"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82B15-CA96-71C8-5B50-7C01A311FCBE}" v="226" dt="2023-10-30T23:43:36.597"/>
    <p1510:client id="{808CC6BB-2E1D-DB26-4495-4B06EAD031F0}" v="496" dt="2023-11-19T21:14:20.434"/>
    <p1510:client id="{901FEA8F-A4C3-4186-80B0-8AA0DA07F8B0}" v="38" dt="2023-10-28T23:15:58.079"/>
    <p1510:client id="{DD10036D-4AA4-9ABC-59CE-6C3A65A1489F}" v="7" dt="2023-10-30T23:17:28.80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43" y="-49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solidFill>
                  <a:srgbClr val="000000"/>
                </a:solidFill>
                <a:ea typeface="+mj-lt"/>
                <a:cs typeface="+mj-lt"/>
              </a:rPr>
              <a:t>Optimization Algorithm Design and Pseudocode Implementation</a:t>
            </a:r>
            <a:endParaRPr lang="en-US" dirty="0"/>
          </a:p>
          <a:p>
            <a:endParaRPr lang="en-US" dirty="0">
              <a:solidFill>
                <a:srgbClr val="000000"/>
              </a:solidFill>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159427"/>
            <a:ext cx="4941770" cy="396660"/>
          </a:xfrm>
        </p:spPr>
        <p:txBody>
          <a:bodyPr vert="horz" lIns="91440" tIns="45720" rIns="91440" bIns="45720" rtlCol="0" anchor="t">
            <a:noAutofit/>
          </a:bodyPr>
          <a:lstStyle/>
          <a:p>
            <a:r>
              <a:rPr lang="en-US" sz="1800" err="1">
                <a:latin typeface="Georgia Pro"/>
                <a:cs typeface="Calibri"/>
              </a:rPr>
              <a:t>Meerim</a:t>
            </a:r>
            <a:r>
              <a:rPr lang="en-US" sz="1800" dirty="0">
                <a:latin typeface="Georgia Pro"/>
                <a:cs typeface="Calibri"/>
              </a:rPr>
              <a:t> </a:t>
            </a:r>
            <a:r>
              <a:rPr lang="en-US" sz="1800" err="1">
                <a:latin typeface="Georgia Pro"/>
                <a:cs typeface="Calibri"/>
              </a:rPr>
              <a:t>Samakova</a:t>
            </a:r>
            <a:endParaRPr lang="en-US" sz="1800">
              <a:latin typeface="Georgia Pro"/>
              <a:cs typeface="Calibri"/>
            </a:endParaRPr>
          </a:p>
          <a:p>
            <a:r>
              <a:rPr lang="en-US" sz="1800" dirty="0">
                <a:latin typeface="Georgia Pro"/>
                <a:cs typeface="Calibri"/>
              </a:rPr>
              <a:t>COMP 5327 Advanced Algorithms</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1273F5-D2F7-25C3-AB69-29E4FE98B8EE}"/>
              </a:ext>
            </a:extLst>
          </p:cNvPr>
          <p:cNvSpPr>
            <a:spLocks noGrp="1"/>
          </p:cNvSpPr>
          <p:nvPr>
            <p:ph type="title"/>
          </p:nvPr>
        </p:nvSpPr>
        <p:spPr>
          <a:xfrm>
            <a:off x="838200" y="365125"/>
            <a:ext cx="10515600" cy="1325563"/>
          </a:xfrm>
        </p:spPr>
        <p:txBody>
          <a:bodyPr/>
          <a:lstStyle/>
          <a:p>
            <a:r>
              <a:rPr lang="en-US" b="1"/>
              <a:t>Explanation</a:t>
            </a:r>
          </a:p>
        </p:txBody>
      </p:sp>
      <p:sp>
        <p:nvSpPr>
          <p:cNvPr id="4" name="Date Placeholder 3">
            <a:extLst>
              <a:ext uri="{FF2B5EF4-FFF2-40B4-BE49-F238E27FC236}">
                <a16:creationId xmlns:a16="http://schemas.microsoft.com/office/drawing/2014/main" id="{181E72A5-5A64-5A60-186F-A15166B3428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5" name="Footer Placeholder 4">
            <a:extLst>
              <a:ext uri="{FF2B5EF4-FFF2-40B4-BE49-F238E27FC236}">
                <a16:creationId xmlns:a16="http://schemas.microsoft.com/office/drawing/2014/main" id="{B128163A-CB92-ED52-BD47-2C2613618BD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6" name="Slide Number Placeholder 5">
            <a:extLst>
              <a:ext uri="{FF2B5EF4-FFF2-40B4-BE49-F238E27FC236}">
                <a16:creationId xmlns:a16="http://schemas.microsoft.com/office/drawing/2014/main" id="{AE40D9E2-63B9-3ED8-F8F2-8A088D2CEEB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sp>
        <p:nvSpPr>
          <p:cNvPr id="13" name="Content Placeholder 5">
            <a:extLst>
              <a:ext uri="{FF2B5EF4-FFF2-40B4-BE49-F238E27FC236}">
                <a16:creationId xmlns:a16="http://schemas.microsoft.com/office/drawing/2014/main" id="{453E80D8-D7AA-4D32-ADA4-9714FC0503D1}"/>
              </a:ext>
            </a:extLst>
          </p:cNvPr>
          <p:cNvSpPr>
            <a:spLocks noGrp="1"/>
          </p:cNvSpPr>
          <p:nvPr>
            <p:ph sz="quarter" idx="16"/>
          </p:nvPr>
        </p:nvSpPr>
        <p:spPr>
          <a:xfrm>
            <a:off x="838200" y="2138363"/>
            <a:ext cx="10515600" cy="3695700"/>
          </a:xfrm>
        </p:spPr>
        <p:txBody>
          <a:bodyPr vert="horz" lIns="91440" tIns="45720" rIns="91440" bIns="45720" rtlCol="0" anchor="t">
            <a:normAutofit fontScale="55000" lnSpcReduction="20000"/>
          </a:bodyPr>
          <a:lstStyle/>
          <a:p>
            <a:r>
              <a:rPr lang="en-US" dirty="0">
                <a:ea typeface="+mn-lt"/>
                <a:cs typeface="+mn-lt"/>
              </a:rPr>
              <a:t>The </a:t>
            </a:r>
            <a:r>
              <a:rPr lang="en-US" dirty="0" err="1">
                <a:ea typeface="+mn-lt"/>
                <a:cs typeface="+mn-lt"/>
              </a:rPr>
              <a:t>GeneticAlgorithm</a:t>
            </a:r>
            <a:r>
              <a:rPr lang="en-US" dirty="0">
                <a:ea typeface="+mn-lt"/>
                <a:cs typeface="+mn-lt"/>
              </a:rPr>
              <a:t> function is the component that takes TSP data as input.</a:t>
            </a:r>
            <a:endParaRPr lang="en-US" dirty="0"/>
          </a:p>
          <a:p>
            <a:r>
              <a:rPr lang="en-US" dirty="0">
                <a:ea typeface="+mn-lt"/>
                <a:cs typeface="+mn-lt"/>
              </a:rPr>
              <a:t>The parameters </a:t>
            </a:r>
            <a:r>
              <a:rPr lang="en-US" dirty="0" err="1">
                <a:ea typeface="+mn-lt"/>
                <a:cs typeface="+mn-lt"/>
              </a:rPr>
              <a:t>population_size</a:t>
            </a:r>
            <a:r>
              <a:rPr lang="en-US" dirty="0">
                <a:ea typeface="+mn-lt"/>
                <a:cs typeface="+mn-lt"/>
              </a:rPr>
              <a:t>, </a:t>
            </a:r>
            <a:r>
              <a:rPr lang="en-US" dirty="0" err="1">
                <a:ea typeface="+mn-lt"/>
                <a:cs typeface="+mn-lt"/>
              </a:rPr>
              <a:t>mutation_rate</a:t>
            </a:r>
            <a:r>
              <a:rPr lang="en-US" dirty="0">
                <a:ea typeface="+mn-lt"/>
                <a:cs typeface="+mn-lt"/>
              </a:rPr>
              <a:t>. Generations are used to define how the genetic algorithm operates.</a:t>
            </a:r>
            <a:endParaRPr lang="en-US"/>
          </a:p>
          <a:p>
            <a:r>
              <a:rPr lang="en-US" dirty="0" err="1">
                <a:ea typeface="+mn-lt"/>
                <a:cs typeface="+mn-lt"/>
              </a:rPr>
              <a:t>CreateInitialPopulation</a:t>
            </a:r>
            <a:r>
              <a:rPr lang="en-US" dirty="0">
                <a:ea typeface="+mn-lt"/>
                <a:cs typeface="+mn-lt"/>
              </a:rPr>
              <a:t> generates a group of routes.</a:t>
            </a:r>
            <a:endParaRPr lang="en-US"/>
          </a:p>
          <a:p>
            <a:r>
              <a:rPr lang="en-US" dirty="0">
                <a:ea typeface="+mn-lt"/>
                <a:cs typeface="+mn-lt"/>
              </a:rPr>
              <a:t>The loop executes for a number of generations;</a:t>
            </a:r>
            <a:endParaRPr lang="en-US"/>
          </a:p>
          <a:p>
            <a:r>
              <a:rPr lang="en-US" dirty="0" err="1">
                <a:ea typeface="+mn-lt"/>
                <a:cs typeface="+mn-lt"/>
              </a:rPr>
              <a:t>AssessPopulation</a:t>
            </a:r>
            <a:r>
              <a:rPr lang="en-US" dirty="0">
                <a:ea typeface="+mn-lt"/>
                <a:cs typeface="+mn-lt"/>
              </a:rPr>
              <a:t> calculates the fitness level of each route within the population based on distance traveled.</a:t>
            </a:r>
            <a:endParaRPr lang="en-US" dirty="0"/>
          </a:p>
          <a:p>
            <a:r>
              <a:rPr lang="en-US" dirty="0" err="1">
                <a:ea typeface="+mn-lt"/>
                <a:cs typeface="+mn-lt"/>
              </a:rPr>
              <a:t>SelectIndividuals</a:t>
            </a:r>
            <a:r>
              <a:rPr lang="en-US" dirty="0">
                <a:ea typeface="+mn-lt"/>
                <a:cs typeface="+mn-lt"/>
              </a:rPr>
              <a:t> chooses individuals from the population based on their fitness levels (individuals with routes have a probability of being chosen).</a:t>
            </a:r>
            <a:endParaRPr lang="en-US" dirty="0"/>
          </a:p>
          <a:p>
            <a:r>
              <a:rPr lang="en-US" dirty="0" err="1">
                <a:ea typeface="+mn-lt"/>
                <a:cs typeface="+mn-lt"/>
              </a:rPr>
              <a:t>GenerateOffspring</a:t>
            </a:r>
            <a:r>
              <a:rPr lang="en-US" dirty="0">
                <a:ea typeface="+mn-lt"/>
                <a:cs typeface="+mn-lt"/>
              </a:rPr>
              <a:t> combines selected routes to produce offspring routes.</a:t>
            </a:r>
            <a:endParaRPr lang="en-US" dirty="0"/>
          </a:p>
          <a:p>
            <a:r>
              <a:rPr lang="en-US" dirty="0" err="1">
                <a:ea typeface="+mn-lt"/>
                <a:cs typeface="+mn-lt"/>
              </a:rPr>
              <a:t>ApplyMutation</a:t>
            </a:r>
            <a:r>
              <a:rPr lang="en-US" dirty="0">
                <a:ea typeface="+mn-lt"/>
                <a:cs typeface="+mn-lt"/>
              </a:rPr>
              <a:t> introduces modifications to some routes in order to maintain diversity within the population.</a:t>
            </a:r>
            <a:endParaRPr lang="en-US" dirty="0"/>
          </a:p>
          <a:p>
            <a:r>
              <a:rPr lang="en-US" dirty="0">
                <a:ea typeface="+mn-lt"/>
                <a:cs typeface="+mn-lt"/>
              </a:rPr>
              <a:t>The updated population is then replaced with the mutated routes.</a:t>
            </a:r>
            <a:endParaRPr lang="en-US" dirty="0"/>
          </a:p>
          <a:p>
            <a:r>
              <a:rPr lang="en-US" dirty="0">
                <a:ea typeface="+mn-lt"/>
                <a:cs typeface="+mn-lt"/>
              </a:rPr>
              <a:t>Finally </a:t>
            </a:r>
            <a:r>
              <a:rPr lang="en-US" dirty="0" err="1">
                <a:ea typeface="+mn-lt"/>
                <a:cs typeface="+mn-lt"/>
              </a:rPr>
              <a:t>DetermineBestRoute</a:t>
            </a:r>
            <a:r>
              <a:rPr lang="en-US" dirty="0">
                <a:ea typeface="+mn-lt"/>
                <a:cs typeface="+mn-lt"/>
              </a:rPr>
              <a:t>. Returns the route, from the final population based on its fitness level.</a:t>
            </a:r>
            <a:endParaRPr lang="en-US" dirty="0"/>
          </a:p>
          <a:p>
            <a:endParaRPr lang="en-US" dirty="0"/>
          </a:p>
        </p:txBody>
      </p:sp>
    </p:spTree>
    <p:extLst>
      <p:ext uri="{BB962C8B-B14F-4D97-AF65-F5344CB8AC3E}">
        <p14:creationId xmlns:p14="http://schemas.microsoft.com/office/powerpoint/2010/main" val="40563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5721" y="686615"/>
            <a:ext cx="5111750" cy="1204912"/>
          </a:xfrm>
        </p:spPr>
        <p:txBody>
          <a:bodyPr>
            <a:normAutofit/>
          </a:bodyPr>
          <a:lstStyle/>
          <a:p>
            <a:r>
              <a:rPr lang="en-US" b="1" dirty="0">
                <a:ea typeface="+mj-lt"/>
                <a:cs typeface="+mj-lt"/>
              </a:rPr>
              <a:t>Question </a:t>
            </a:r>
            <a:r>
              <a:rPr lang="en-US" b="1">
                <a:ea typeface="+mj-lt"/>
                <a:cs typeface="+mj-lt"/>
              </a:rPr>
              <a:t>4</a:t>
            </a:r>
            <a:endParaRPr lang="en-US"/>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7" name="TextBox 6">
            <a:extLst>
              <a:ext uri="{FF2B5EF4-FFF2-40B4-BE49-F238E27FC236}">
                <a16:creationId xmlns:a16="http://schemas.microsoft.com/office/drawing/2014/main" id="{2B6E9EA5-3326-5A9D-F85F-D649F2DE1A84}"/>
              </a:ext>
            </a:extLst>
          </p:cNvPr>
          <p:cNvSpPr txBox="1"/>
          <p:nvPr/>
        </p:nvSpPr>
        <p:spPr>
          <a:xfrm>
            <a:off x="983781" y="2447344"/>
            <a:ext cx="41769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cap="all" dirty="0">
                <a:ea typeface="+mn-lt"/>
                <a:cs typeface="+mn-lt"/>
              </a:rPr>
              <a:t> Share the pseudocode for the second algorithm. How does it differ from the first algorithm? Have you tested both algorithms with the same set of test cases? What were the comparative results in terms of efficiency and effectiveness?</a:t>
            </a:r>
            <a:endParaRPr lang="en-US" dirty="0">
              <a:ea typeface="+mn-lt"/>
              <a:cs typeface="+mn-lt"/>
            </a:endParaRPr>
          </a:p>
          <a:p>
            <a:pPr algn="just"/>
            <a:endParaRPr lang="en-US" sz="1600" cap="all" dirty="0"/>
          </a:p>
          <a:p>
            <a:pPr algn="just"/>
            <a:endParaRPr lang="en-US" sz="2000" dirty="0">
              <a:ea typeface="+mn-lt"/>
              <a:cs typeface="+mn-lt"/>
            </a:endParaRPr>
          </a:p>
          <a:p>
            <a:pPr algn="just"/>
            <a:endParaRPr lang="en-US" sz="2000" dirty="0">
              <a:latin typeface="Helvetica Neue"/>
              <a:cs typeface="Segoe UI"/>
            </a:endParaRPr>
          </a:p>
        </p:txBody>
      </p:sp>
    </p:spTree>
    <p:extLst>
      <p:ext uri="{BB962C8B-B14F-4D97-AF65-F5344CB8AC3E}">
        <p14:creationId xmlns:p14="http://schemas.microsoft.com/office/powerpoint/2010/main" val="178976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B223-0C37-C8B7-89B2-A8D2A0142CE8}"/>
              </a:ext>
            </a:extLst>
          </p:cNvPr>
          <p:cNvSpPr>
            <a:spLocks noGrp="1"/>
          </p:cNvSpPr>
          <p:nvPr>
            <p:ph type="title"/>
          </p:nvPr>
        </p:nvSpPr>
        <p:spPr/>
        <p:txBody>
          <a:bodyPr/>
          <a:lstStyle/>
          <a:p>
            <a:r>
              <a:rPr lang="en-US" b="1"/>
              <a:t>PSEUDO CODE</a:t>
            </a:r>
          </a:p>
        </p:txBody>
      </p:sp>
      <p:sp>
        <p:nvSpPr>
          <p:cNvPr id="3" name="Date Placeholder 2">
            <a:extLst>
              <a:ext uri="{FF2B5EF4-FFF2-40B4-BE49-F238E27FC236}">
                <a16:creationId xmlns:a16="http://schemas.microsoft.com/office/drawing/2014/main" id="{6FDA35F0-5075-54F6-5688-EC17A514DD18}"/>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071F9DC2-7A18-9B97-2339-930CD757E801}"/>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CF86A67D-D038-6355-8EDB-AB292F959A12}"/>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6" name="Content Placeholder 5">
            <a:extLst>
              <a:ext uri="{FF2B5EF4-FFF2-40B4-BE49-F238E27FC236}">
                <a16:creationId xmlns:a16="http://schemas.microsoft.com/office/drawing/2014/main" id="{B91B72B4-2E9C-B766-CFAE-50C4A4044499}"/>
              </a:ext>
            </a:extLst>
          </p:cNvPr>
          <p:cNvSpPr>
            <a:spLocks noGrp="1"/>
          </p:cNvSpPr>
          <p:nvPr>
            <p:ph sz="quarter" idx="16"/>
          </p:nvPr>
        </p:nvSpPr>
        <p:spPr>
          <a:xfrm>
            <a:off x="801029" y="1543631"/>
            <a:ext cx="10515600" cy="3695700"/>
          </a:xfrm>
        </p:spPr>
        <p:txBody>
          <a:bodyPr vert="horz" lIns="91440" tIns="45720" rIns="91440" bIns="45720" rtlCol="0" anchor="t">
            <a:noAutofit/>
          </a:bodyPr>
          <a:lstStyle/>
          <a:p>
            <a:pPr marL="0" indent="0">
              <a:buNone/>
            </a:pPr>
            <a:r>
              <a:rPr lang="en-US" sz="1400" err="1">
                <a:ea typeface="+mn-lt"/>
                <a:cs typeface="+mn-lt"/>
              </a:rPr>
              <a:t>AntColonyOptimization</a:t>
            </a:r>
            <a:r>
              <a:rPr lang="en-US" sz="1400" dirty="0">
                <a:ea typeface="+mn-lt"/>
                <a:cs typeface="+mn-lt"/>
              </a:rPr>
              <a:t>(</a:t>
            </a:r>
            <a:r>
              <a:rPr lang="en-US" sz="1400" err="1">
                <a:ea typeface="+mn-lt"/>
                <a:cs typeface="+mn-lt"/>
              </a:rPr>
              <a:t>TSP_data</a:t>
            </a:r>
            <a:r>
              <a:rPr lang="en-US" sz="1400" dirty="0">
                <a:ea typeface="+mn-lt"/>
                <a:cs typeface="+mn-lt"/>
              </a:rPr>
              <a:t>):</a:t>
            </a:r>
            <a:endParaRPr lang="en-US" sz="1400"/>
          </a:p>
          <a:p>
            <a:pPr marL="0" indent="0">
              <a:buNone/>
            </a:pPr>
            <a:r>
              <a:rPr lang="en-US" sz="1400" dirty="0">
                <a:ea typeface="+mn-lt"/>
                <a:cs typeface="+mn-lt"/>
              </a:rPr>
              <a:t>    </a:t>
            </a:r>
            <a:r>
              <a:rPr lang="en-US" sz="1400" err="1">
                <a:ea typeface="+mn-lt"/>
                <a:cs typeface="+mn-lt"/>
              </a:rPr>
              <a:t>num_ants</a:t>
            </a:r>
            <a:r>
              <a:rPr lang="en-US" sz="1400" dirty="0">
                <a:ea typeface="+mn-lt"/>
                <a:cs typeface="+mn-lt"/>
              </a:rPr>
              <a:t> = 20</a:t>
            </a:r>
            <a:endParaRPr lang="en-US" sz="1400"/>
          </a:p>
          <a:p>
            <a:pPr marL="0" indent="0">
              <a:buNone/>
            </a:pPr>
            <a:r>
              <a:rPr lang="en-US" sz="1400" dirty="0">
                <a:ea typeface="+mn-lt"/>
                <a:cs typeface="+mn-lt"/>
              </a:rPr>
              <a:t>    </a:t>
            </a:r>
            <a:r>
              <a:rPr lang="en-US" sz="1400" err="1">
                <a:ea typeface="+mn-lt"/>
                <a:cs typeface="+mn-lt"/>
              </a:rPr>
              <a:t>max_iterations</a:t>
            </a:r>
            <a:r>
              <a:rPr lang="en-US" sz="1400" dirty="0">
                <a:ea typeface="+mn-lt"/>
                <a:cs typeface="+mn-lt"/>
              </a:rPr>
              <a:t> = 100</a:t>
            </a:r>
            <a:endParaRPr lang="en-US" sz="1400"/>
          </a:p>
          <a:p>
            <a:pPr marL="0" indent="0">
              <a:buNone/>
            </a:pPr>
            <a:r>
              <a:rPr lang="en-US" sz="1400" dirty="0">
                <a:ea typeface="+mn-lt"/>
                <a:cs typeface="+mn-lt"/>
              </a:rPr>
              <a:t>    </a:t>
            </a:r>
            <a:r>
              <a:rPr lang="en-US" sz="1400" err="1">
                <a:ea typeface="+mn-lt"/>
                <a:cs typeface="+mn-lt"/>
              </a:rPr>
              <a:t>evaporation_rate</a:t>
            </a:r>
            <a:r>
              <a:rPr lang="en-US" sz="1400" dirty="0">
                <a:ea typeface="+mn-lt"/>
                <a:cs typeface="+mn-lt"/>
              </a:rPr>
              <a:t> = 0.5</a:t>
            </a:r>
            <a:endParaRPr lang="en-US" sz="1400"/>
          </a:p>
          <a:p>
            <a:pPr marL="0" indent="0">
              <a:buNone/>
            </a:pPr>
            <a:r>
              <a:rPr lang="en-US" sz="1400" dirty="0">
                <a:ea typeface="+mn-lt"/>
                <a:cs typeface="+mn-lt"/>
              </a:rPr>
              <a:t>    </a:t>
            </a:r>
            <a:r>
              <a:rPr lang="en-US" sz="1400" dirty="0" err="1">
                <a:ea typeface="+mn-lt"/>
                <a:cs typeface="+mn-lt"/>
              </a:rPr>
              <a:t>pheromone_deposit</a:t>
            </a:r>
            <a:r>
              <a:rPr lang="en-US" sz="1400" dirty="0">
                <a:ea typeface="+mn-lt"/>
                <a:cs typeface="+mn-lt"/>
              </a:rPr>
              <a:t> = 1.0</a:t>
            </a:r>
            <a:endParaRPr lang="en-US" sz="1400" dirty="0"/>
          </a:p>
          <a:p>
            <a:pPr marL="0" indent="0">
              <a:buNone/>
            </a:pPr>
            <a:r>
              <a:rPr lang="en-US" sz="1400" dirty="0">
                <a:ea typeface="+mn-lt"/>
                <a:cs typeface="+mn-lt"/>
              </a:rPr>
              <a:t>    </a:t>
            </a:r>
            <a:r>
              <a:rPr lang="en-US" sz="1400" err="1">
                <a:ea typeface="+mn-lt"/>
                <a:cs typeface="+mn-lt"/>
              </a:rPr>
              <a:t>pheromone_matrix</a:t>
            </a:r>
            <a:r>
              <a:rPr lang="en-US" sz="1400" dirty="0">
                <a:ea typeface="+mn-lt"/>
                <a:cs typeface="+mn-lt"/>
              </a:rPr>
              <a:t> = </a:t>
            </a:r>
            <a:r>
              <a:rPr lang="en-US" sz="1400" err="1">
                <a:ea typeface="+mn-lt"/>
                <a:cs typeface="+mn-lt"/>
              </a:rPr>
              <a:t>InitializePheromoneMatrix</a:t>
            </a:r>
            <a:r>
              <a:rPr lang="en-US" sz="1400" dirty="0">
                <a:ea typeface="+mn-lt"/>
                <a:cs typeface="+mn-lt"/>
              </a:rPr>
              <a:t>(</a:t>
            </a:r>
            <a:r>
              <a:rPr lang="en-US" sz="1400" err="1">
                <a:ea typeface="+mn-lt"/>
                <a:cs typeface="+mn-lt"/>
              </a:rPr>
              <a:t>TSP_data</a:t>
            </a:r>
            <a:r>
              <a:rPr lang="en-US" sz="1400" dirty="0">
                <a:ea typeface="+mn-lt"/>
                <a:cs typeface="+mn-lt"/>
              </a:rPr>
              <a:t>)</a:t>
            </a:r>
            <a:endParaRPr lang="en-US" sz="1400"/>
          </a:p>
          <a:p>
            <a:pPr marL="0" indent="0">
              <a:buNone/>
            </a:pPr>
            <a:r>
              <a:rPr lang="en-US" sz="1400" dirty="0">
                <a:ea typeface="+mn-lt"/>
                <a:cs typeface="+mn-lt"/>
              </a:rPr>
              <a:t>    for iteration from 1 to </a:t>
            </a:r>
            <a:r>
              <a:rPr lang="en-US" sz="1400" dirty="0" err="1">
                <a:ea typeface="+mn-lt"/>
                <a:cs typeface="+mn-lt"/>
              </a:rPr>
              <a:t>max_iterations</a:t>
            </a:r>
            <a:r>
              <a:rPr lang="en-US" sz="1400" dirty="0">
                <a:ea typeface="+mn-lt"/>
                <a:cs typeface="+mn-lt"/>
              </a:rPr>
              <a:t>:</a:t>
            </a:r>
            <a:endParaRPr lang="en-US" sz="1400"/>
          </a:p>
          <a:p>
            <a:pPr marL="0" indent="0">
              <a:buNone/>
            </a:pPr>
            <a:r>
              <a:rPr lang="en-US" sz="1400" dirty="0">
                <a:ea typeface="+mn-lt"/>
                <a:cs typeface="+mn-lt"/>
              </a:rPr>
              <a:t>    </a:t>
            </a:r>
            <a:r>
              <a:rPr lang="en-US" sz="1400" dirty="0" err="1">
                <a:ea typeface="+mn-lt"/>
                <a:cs typeface="+mn-lt"/>
              </a:rPr>
              <a:t>ant_routes</a:t>
            </a:r>
            <a:r>
              <a:rPr lang="en-US" sz="1400" dirty="0">
                <a:ea typeface="+mn-lt"/>
                <a:cs typeface="+mn-lt"/>
              </a:rPr>
              <a:t> = []</a:t>
            </a:r>
            <a:endParaRPr lang="en-US" sz="1400"/>
          </a:p>
          <a:p>
            <a:pPr marL="0" indent="0">
              <a:buNone/>
            </a:pPr>
            <a:r>
              <a:rPr lang="en-US" sz="1400" dirty="0">
                <a:ea typeface="+mn-lt"/>
                <a:cs typeface="+mn-lt"/>
              </a:rPr>
              <a:t>   for ant from 1 to </a:t>
            </a:r>
            <a:r>
              <a:rPr lang="en-US" sz="1400" dirty="0" err="1">
                <a:ea typeface="+mn-lt"/>
                <a:cs typeface="+mn-lt"/>
              </a:rPr>
              <a:t>num_ants</a:t>
            </a:r>
            <a:r>
              <a:rPr lang="en-US" sz="1400" dirty="0">
                <a:ea typeface="+mn-lt"/>
                <a:cs typeface="+mn-lt"/>
              </a:rPr>
              <a:t>:</a:t>
            </a:r>
            <a:endParaRPr lang="en-US" sz="1400"/>
          </a:p>
          <a:p>
            <a:pPr marL="0" indent="0">
              <a:buNone/>
            </a:pPr>
            <a:r>
              <a:rPr lang="en-US" sz="1400" dirty="0">
                <a:ea typeface="+mn-lt"/>
                <a:cs typeface="+mn-lt"/>
              </a:rPr>
              <a:t>   </a:t>
            </a:r>
            <a:r>
              <a:rPr lang="en-US" sz="1400" dirty="0" err="1">
                <a:ea typeface="+mn-lt"/>
                <a:cs typeface="+mn-lt"/>
              </a:rPr>
              <a:t>ant_route</a:t>
            </a:r>
            <a:r>
              <a:rPr lang="en-US" sz="1400" dirty="0">
                <a:ea typeface="+mn-lt"/>
                <a:cs typeface="+mn-lt"/>
              </a:rPr>
              <a:t> = </a:t>
            </a:r>
            <a:r>
              <a:rPr lang="en-US" sz="1400" dirty="0" err="1">
                <a:ea typeface="+mn-lt"/>
                <a:cs typeface="+mn-lt"/>
              </a:rPr>
              <a:t>ConstructAntRoute</a:t>
            </a:r>
            <a:r>
              <a:rPr lang="en-US" sz="1400" dirty="0">
                <a:ea typeface="+mn-lt"/>
                <a:cs typeface="+mn-lt"/>
              </a:rPr>
              <a:t>(</a:t>
            </a:r>
            <a:r>
              <a:rPr lang="en-US" sz="1400" dirty="0" err="1">
                <a:ea typeface="+mn-lt"/>
                <a:cs typeface="+mn-lt"/>
              </a:rPr>
              <a:t>pheromone_matrix</a:t>
            </a:r>
            <a:r>
              <a:rPr lang="en-US" sz="1400" dirty="0">
                <a:ea typeface="+mn-lt"/>
                <a:cs typeface="+mn-lt"/>
              </a:rPr>
              <a:t>, </a:t>
            </a:r>
            <a:r>
              <a:rPr lang="en-US" sz="1400" dirty="0" err="1">
                <a:ea typeface="+mn-lt"/>
                <a:cs typeface="+mn-lt"/>
              </a:rPr>
              <a:t>TSP_data</a:t>
            </a:r>
            <a:r>
              <a:rPr lang="en-US" sz="1400" dirty="0">
                <a:ea typeface="+mn-lt"/>
                <a:cs typeface="+mn-lt"/>
              </a:rPr>
              <a:t>)</a:t>
            </a:r>
            <a:endParaRPr lang="en-US" sz="1400"/>
          </a:p>
          <a:p>
            <a:pPr marL="0" indent="0">
              <a:buNone/>
            </a:pPr>
            <a:r>
              <a:rPr lang="en-US" sz="1400" dirty="0">
                <a:ea typeface="+mn-lt"/>
                <a:cs typeface="+mn-lt"/>
              </a:rPr>
              <a:t>   </a:t>
            </a:r>
            <a:r>
              <a:rPr lang="en-US" sz="1400" dirty="0" err="1">
                <a:ea typeface="+mn-lt"/>
                <a:cs typeface="+mn-lt"/>
              </a:rPr>
              <a:t>ant_routes.append</a:t>
            </a:r>
            <a:r>
              <a:rPr lang="en-US" sz="1400" dirty="0">
                <a:ea typeface="+mn-lt"/>
                <a:cs typeface="+mn-lt"/>
              </a:rPr>
              <a:t>(</a:t>
            </a:r>
            <a:r>
              <a:rPr lang="en-US" sz="1400" dirty="0" err="1">
                <a:ea typeface="+mn-lt"/>
                <a:cs typeface="+mn-lt"/>
              </a:rPr>
              <a:t>ant_route</a:t>
            </a:r>
            <a:r>
              <a:rPr lang="en-US" sz="1400" dirty="0">
                <a:ea typeface="+mn-lt"/>
                <a:cs typeface="+mn-lt"/>
              </a:rPr>
              <a:t>)</a:t>
            </a:r>
            <a:endParaRPr lang="en-US" sz="1400" dirty="0"/>
          </a:p>
          <a:p>
            <a:pPr marL="0" indent="0">
              <a:buNone/>
            </a:pPr>
            <a:r>
              <a:rPr lang="en-US" sz="1400" dirty="0">
                <a:ea typeface="+mn-lt"/>
                <a:cs typeface="+mn-lt"/>
              </a:rPr>
              <a:t>    </a:t>
            </a:r>
            <a:r>
              <a:rPr lang="en-US" sz="1400" dirty="0" err="1">
                <a:ea typeface="+mn-lt"/>
                <a:cs typeface="+mn-lt"/>
              </a:rPr>
              <a:t>UpdatePheromones</a:t>
            </a:r>
            <a:r>
              <a:rPr lang="en-US" sz="1400" dirty="0">
                <a:ea typeface="+mn-lt"/>
                <a:cs typeface="+mn-lt"/>
              </a:rPr>
              <a:t>(</a:t>
            </a:r>
            <a:r>
              <a:rPr lang="en-US" sz="1400" dirty="0" err="1">
                <a:ea typeface="+mn-lt"/>
                <a:cs typeface="+mn-lt"/>
              </a:rPr>
              <a:t>pheromone_matrix</a:t>
            </a:r>
            <a:r>
              <a:rPr lang="en-US" sz="1400" dirty="0">
                <a:ea typeface="+mn-lt"/>
                <a:cs typeface="+mn-lt"/>
              </a:rPr>
              <a:t>, </a:t>
            </a:r>
            <a:r>
              <a:rPr lang="en-US" sz="1400" dirty="0" err="1">
                <a:ea typeface="+mn-lt"/>
                <a:cs typeface="+mn-lt"/>
              </a:rPr>
              <a:t>ant_routes</a:t>
            </a:r>
            <a:r>
              <a:rPr lang="en-US" sz="1400" dirty="0">
                <a:ea typeface="+mn-lt"/>
                <a:cs typeface="+mn-lt"/>
              </a:rPr>
              <a:t>, </a:t>
            </a:r>
            <a:r>
              <a:rPr lang="en-US" sz="1400" dirty="0" err="1">
                <a:ea typeface="+mn-lt"/>
                <a:cs typeface="+mn-lt"/>
              </a:rPr>
              <a:t>evaporation_rate</a:t>
            </a:r>
            <a:r>
              <a:rPr lang="en-US" sz="1400" dirty="0">
                <a:ea typeface="+mn-lt"/>
                <a:cs typeface="+mn-lt"/>
              </a:rPr>
              <a:t>)</a:t>
            </a:r>
            <a:endParaRPr lang="en-US" sz="1400"/>
          </a:p>
          <a:p>
            <a:pPr marL="0" indent="0">
              <a:buNone/>
            </a:pPr>
            <a:r>
              <a:rPr lang="en-US" sz="1400" dirty="0">
                <a:ea typeface="+mn-lt"/>
                <a:cs typeface="+mn-lt"/>
              </a:rPr>
              <a:t>    </a:t>
            </a:r>
            <a:r>
              <a:rPr lang="en-US" sz="1400" dirty="0" err="1">
                <a:ea typeface="+mn-lt"/>
                <a:cs typeface="+mn-lt"/>
              </a:rPr>
              <a:t>best_route</a:t>
            </a:r>
            <a:r>
              <a:rPr lang="en-US" sz="1400" dirty="0">
                <a:ea typeface="+mn-lt"/>
                <a:cs typeface="+mn-lt"/>
              </a:rPr>
              <a:t> = </a:t>
            </a:r>
            <a:r>
              <a:rPr lang="en-US" sz="1400" dirty="0" err="1">
                <a:ea typeface="+mn-lt"/>
                <a:cs typeface="+mn-lt"/>
              </a:rPr>
              <a:t>FindBestRoute</a:t>
            </a:r>
            <a:r>
              <a:rPr lang="en-US" sz="1400" dirty="0">
                <a:ea typeface="+mn-lt"/>
                <a:cs typeface="+mn-lt"/>
              </a:rPr>
              <a:t>(</a:t>
            </a:r>
            <a:r>
              <a:rPr lang="en-US" sz="1400" dirty="0" err="1">
                <a:ea typeface="+mn-lt"/>
                <a:cs typeface="+mn-lt"/>
              </a:rPr>
              <a:t>ant_routes</a:t>
            </a:r>
            <a:r>
              <a:rPr lang="en-US" sz="1400" dirty="0">
                <a:ea typeface="+mn-lt"/>
                <a:cs typeface="+mn-lt"/>
              </a:rPr>
              <a:t>)</a:t>
            </a:r>
            <a:endParaRPr lang="en-US" sz="1400"/>
          </a:p>
          <a:p>
            <a:pPr marL="0" indent="0">
              <a:buNone/>
            </a:pPr>
            <a:r>
              <a:rPr lang="en-US" sz="1400" dirty="0">
                <a:ea typeface="+mn-lt"/>
                <a:cs typeface="+mn-lt"/>
              </a:rPr>
              <a:t>    return </a:t>
            </a:r>
            <a:r>
              <a:rPr lang="en-US" sz="1400" err="1">
                <a:ea typeface="+mn-lt"/>
                <a:cs typeface="+mn-lt"/>
              </a:rPr>
              <a:t>best_route</a:t>
            </a:r>
            <a:endParaRPr lang="en-US" sz="1400" err="1"/>
          </a:p>
          <a:p>
            <a:endParaRPr lang="en-US" dirty="0"/>
          </a:p>
        </p:txBody>
      </p:sp>
    </p:spTree>
    <p:extLst>
      <p:ext uri="{BB962C8B-B14F-4D97-AF65-F5344CB8AC3E}">
        <p14:creationId xmlns:p14="http://schemas.microsoft.com/office/powerpoint/2010/main" val="325508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E5F9-B95D-8CD6-4F50-5D44A522879E}"/>
              </a:ext>
            </a:extLst>
          </p:cNvPr>
          <p:cNvSpPr>
            <a:spLocks noGrp="1"/>
          </p:cNvSpPr>
          <p:nvPr>
            <p:ph type="title"/>
          </p:nvPr>
        </p:nvSpPr>
        <p:spPr/>
        <p:txBody>
          <a:bodyPr/>
          <a:lstStyle/>
          <a:p>
            <a:r>
              <a:rPr lang="en-US"/>
              <a:t>EXPLANATION</a:t>
            </a:r>
          </a:p>
        </p:txBody>
      </p:sp>
      <p:sp>
        <p:nvSpPr>
          <p:cNvPr id="3" name="Date Placeholder 2">
            <a:extLst>
              <a:ext uri="{FF2B5EF4-FFF2-40B4-BE49-F238E27FC236}">
                <a16:creationId xmlns:a16="http://schemas.microsoft.com/office/drawing/2014/main" id="{102C22DB-3C0F-6DDD-95C4-DB10C889F09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77E668C5-7256-DB1B-95B0-8752A4DCC253}"/>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691EDC05-8B0D-7C46-15C6-8FBF709B7B25}"/>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6" name="Content Placeholder 5">
            <a:extLst>
              <a:ext uri="{FF2B5EF4-FFF2-40B4-BE49-F238E27FC236}">
                <a16:creationId xmlns:a16="http://schemas.microsoft.com/office/drawing/2014/main" id="{729A2403-069B-4460-2899-C0FE47F1DB79}"/>
              </a:ext>
            </a:extLst>
          </p:cNvPr>
          <p:cNvSpPr>
            <a:spLocks noGrp="1"/>
          </p:cNvSpPr>
          <p:nvPr>
            <p:ph sz="quarter" idx="16"/>
          </p:nvPr>
        </p:nvSpPr>
        <p:spPr>
          <a:xfrm>
            <a:off x="838200" y="1416468"/>
            <a:ext cx="10515600" cy="3695700"/>
          </a:xfrm>
        </p:spPr>
        <p:txBody>
          <a:bodyPr vert="horz" lIns="91440" tIns="45720" rIns="91440" bIns="45720" rtlCol="0" anchor="t">
            <a:normAutofit fontScale="62500" lnSpcReduction="20000"/>
          </a:bodyPr>
          <a:lstStyle/>
          <a:p>
            <a:pPr marL="0" indent="0">
              <a:buNone/>
            </a:pPr>
            <a:br>
              <a:rPr lang="en-US" dirty="0"/>
            </a:br>
            <a:endParaRPr lang="en-US"/>
          </a:p>
          <a:p>
            <a:pPr marL="0" indent="0">
              <a:buNone/>
            </a:pPr>
            <a:r>
              <a:rPr lang="en-US" dirty="0">
                <a:ea typeface="+mn-lt"/>
                <a:cs typeface="+mn-lt"/>
              </a:rPr>
              <a:t>The function called </a:t>
            </a:r>
            <a:r>
              <a:rPr lang="en-US" err="1">
                <a:ea typeface="+mn-lt"/>
                <a:cs typeface="+mn-lt"/>
              </a:rPr>
              <a:t>AntColonyOptimization</a:t>
            </a:r>
            <a:r>
              <a:rPr lang="en-US" dirty="0">
                <a:ea typeface="+mn-lt"/>
                <a:cs typeface="+mn-lt"/>
              </a:rPr>
              <a:t> is responsible, for processing TSP data.</a:t>
            </a:r>
            <a:endParaRPr lang="en-US" dirty="0"/>
          </a:p>
          <a:p>
            <a:pPr marL="0" indent="0">
              <a:buNone/>
            </a:pPr>
            <a:r>
              <a:rPr lang="en-US" dirty="0">
                <a:ea typeface="+mn-lt"/>
                <a:cs typeface="+mn-lt"/>
              </a:rPr>
              <a:t>Parameters such as </a:t>
            </a:r>
            <a:r>
              <a:rPr lang="en-US" err="1">
                <a:ea typeface="+mn-lt"/>
                <a:cs typeface="+mn-lt"/>
              </a:rPr>
              <a:t>num_ants</a:t>
            </a:r>
            <a:r>
              <a:rPr lang="en-US" dirty="0">
                <a:ea typeface="+mn-lt"/>
                <a:cs typeface="+mn-lt"/>
              </a:rPr>
              <a:t>, </a:t>
            </a:r>
            <a:r>
              <a:rPr lang="en-US" err="1">
                <a:ea typeface="+mn-lt"/>
                <a:cs typeface="+mn-lt"/>
              </a:rPr>
              <a:t>max_iterations</a:t>
            </a:r>
            <a:r>
              <a:rPr lang="en-US" dirty="0">
                <a:ea typeface="+mn-lt"/>
                <a:cs typeface="+mn-lt"/>
              </a:rPr>
              <a:t>. </a:t>
            </a:r>
            <a:r>
              <a:rPr lang="en-US" err="1">
                <a:ea typeface="+mn-lt"/>
                <a:cs typeface="+mn-lt"/>
              </a:rPr>
              <a:t>Pheromone_deposit</a:t>
            </a:r>
            <a:r>
              <a:rPr lang="en-US" dirty="0">
                <a:ea typeface="+mn-lt"/>
                <a:cs typeface="+mn-lt"/>
              </a:rPr>
              <a:t> define how the ACO algorithm behaves.</a:t>
            </a:r>
            <a:endParaRPr lang="en-US" dirty="0"/>
          </a:p>
          <a:p>
            <a:pPr marL="0" indent="0">
              <a:buNone/>
            </a:pPr>
            <a:r>
              <a:rPr lang="en-US" dirty="0">
                <a:ea typeface="+mn-lt"/>
                <a:cs typeface="+mn-lt"/>
              </a:rPr>
              <a:t>The </a:t>
            </a:r>
            <a:r>
              <a:rPr lang="en-US" err="1">
                <a:ea typeface="+mn-lt"/>
                <a:cs typeface="+mn-lt"/>
              </a:rPr>
              <a:t>InitializePheromoneMatrix</a:t>
            </a:r>
            <a:r>
              <a:rPr lang="en-US" dirty="0">
                <a:ea typeface="+mn-lt"/>
                <a:cs typeface="+mn-lt"/>
              </a:rPr>
              <a:t> function creates a pheromone matrix based on the given TSP data.</a:t>
            </a:r>
            <a:endParaRPr lang="en-US" dirty="0"/>
          </a:p>
          <a:p>
            <a:pPr marL="0" indent="0">
              <a:buNone/>
            </a:pPr>
            <a:r>
              <a:rPr lang="en-US" dirty="0">
                <a:ea typeface="+mn-lt"/>
                <a:cs typeface="+mn-lt"/>
              </a:rPr>
              <a:t>The loop continues for a number of iterations;</a:t>
            </a:r>
            <a:endParaRPr lang="en-US"/>
          </a:p>
          <a:p>
            <a:pPr marL="0" indent="0">
              <a:buNone/>
            </a:pPr>
            <a:r>
              <a:rPr lang="en-US" dirty="0">
                <a:ea typeface="+mn-lt"/>
                <a:cs typeface="+mn-lt"/>
              </a:rPr>
              <a:t>During each iteration multiple ants construct their routes;</a:t>
            </a:r>
            <a:endParaRPr lang="en-US" dirty="0"/>
          </a:p>
          <a:p>
            <a:pPr marL="0" indent="0">
              <a:buNone/>
            </a:pPr>
            <a:r>
              <a:rPr lang="en-US" dirty="0">
                <a:ea typeface="+mn-lt"/>
                <a:cs typeface="+mn-lt"/>
              </a:rPr>
              <a:t>The </a:t>
            </a:r>
            <a:r>
              <a:rPr lang="en-US" err="1">
                <a:ea typeface="+mn-lt"/>
                <a:cs typeface="+mn-lt"/>
              </a:rPr>
              <a:t>ConstructAntRoute</a:t>
            </a:r>
            <a:r>
              <a:rPr lang="en-US" dirty="0">
                <a:ea typeface="+mn-lt"/>
                <a:cs typeface="+mn-lt"/>
              </a:rPr>
              <a:t> function simulates ants moving through cities based on pheromone trails and heuristic information.</a:t>
            </a:r>
            <a:endParaRPr lang="en-US" dirty="0"/>
          </a:p>
          <a:p>
            <a:pPr marL="0" indent="0">
              <a:buNone/>
            </a:pPr>
            <a:r>
              <a:rPr lang="en-US" dirty="0">
                <a:ea typeface="+mn-lt"/>
                <a:cs typeface="+mn-lt"/>
              </a:rPr>
              <a:t>Once all ants have constructed their routes the </a:t>
            </a:r>
            <a:r>
              <a:rPr lang="en-US" err="1">
                <a:ea typeface="+mn-lt"/>
                <a:cs typeface="+mn-lt"/>
              </a:rPr>
              <a:t>UpdatePheromones</a:t>
            </a:r>
            <a:r>
              <a:rPr lang="en-US" dirty="0">
                <a:ea typeface="+mn-lt"/>
                <a:cs typeface="+mn-lt"/>
              </a:rPr>
              <a:t> function adjusts the pheromone levels according to the constructed routes and evaporation rate.</a:t>
            </a:r>
            <a:endParaRPr lang="en-US" dirty="0"/>
          </a:p>
          <a:p>
            <a:pPr marL="0" indent="0">
              <a:buNone/>
            </a:pPr>
            <a:r>
              <a:rPr lang="en-US" dirty="0">
                <a:ea typeface="+mn-lt"/>
                <a:cs typeface="+mn-lt"/>
              </a:rPr>
              <a:t>Finally the </a:t>
            </a:r>
            <a:r>
              <a:rPr lang="en-US" err="1">
                <a:ea typeface="+mn-lt"/>
                <a:cs typeface="+mn-lt"/>
              </a:rPr>
              <a:t>FindBestRoute</a:t>
            </a:r>
            <a:r>
              <a:rPr lang="en-US" dirty="0">
                <a:ea typeface="+mn-lt"/>
                <a:cs typeface="+mn-lt"/>
              </a:rPr>
              <a:t> function identifies the route based on the pheromone levels.</a:t>
            </a:r>
            <a:endParaRPr lang="en-US" dirty="0"/>
          </a:p>
          <a:p>
            <a:endParaRPr lang="en-US" dirty="0"/>
          </a:p>
        </p:txBody>
      </p:sp>
    </p:spTree>
    <p:extLst>
      <p:ext uri="{BB962C8B-B14F-4D97-AF65-F5344CB8AC3E}">
        <p14:creationId xmlns:p14="http://schemas.microsoft.com/office/powerpoint/2010/main" val="155060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4CC8-3894-37D8-57F3-88D4A4C61A89}"/>
              </a:ext>
            </a:extLst>
          </p:cNvPr>
          <p:cNvSpPr>
            <a:spLocks noGrp="1"/>
          </p:cNvSpPr>
          <p:nvPr>
            <p:ph type="title"/>
          </p:nvPr>
        </p:nvSpPr>
        <p:spPr/>
        <p:txBody>
          <a:bodyPr/>
          <a:lstStyle/>
          <a:p>
            <a:r>
              <a:rPr lang="en-US" b="1"/>
              <a:t>Comparative ANalisys</a:t>
            </a:r>
          </a:p>
        </p:txBody>
      </p:sp>
      <p:sp>
        <p:nvSpPr>
          <p:cNvPr id="3" name="Date Placeholder 2">
            <a:extLst>
              <a:ext uri="{FF2B5EF4-FFF2-40B4-BE49-F238E27FC236}">
                <a16:creationId xmlns:a16="http://schemas.microsoft.com/office/drawing/2014/main" id="{C36F46C3-ADC4-48FE-1DA4-1D8454A7B9EA}"/>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1239A329-B140-AF30-9F32-38A68B510422}"/>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9DB3A737-DD35-1914-33F9-5B95A2BE4FA1}"/>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6" name="Content Placeholder 5">
            <a:extLst>
              <a:ext uri="{FF2B5EF4-FFF2-40B4-BE49-F238E27FC236}">
                <a16:creationId xmlns:a16="http://schemas.microsoft.com/office/drawing/2014/main" id="{D6CEBD38-15BE-8E8D-27A7-9FCD728503CC}"/>
              </a:ext>
            </a:extLst>
          </p:cNvPr>
          <p:cNvSpPr>
            <a:spLocks noGrp="1"/>
          </p:cNvSpPr>
          <p:nvPr>
            <p:ph sz="quarter" idx="16"/>
          </p:nvPr>
        </p:nvSpPr>
        <p:spPr>
          <a:xfrm>
            <a:off x="792365" y="1685746"/>
            <a:ext cx="10515600" cy="3695700"/>
          </a:xfrm>
        </p:spPr>
        <p:txBody>
          <a:bodyPr vert="horz" lIns="91440" tIns="45720" rIns="91440" bIns="45720" rtlCol="0" anchor="t">
            <a:normAutofit fontScale="62500" lnSpcReduction="20000"/>
          </a:bodyPr>
          <a:lstStyle/>
          <a:p>
            <a:pPr marL="0" indent="0">
              <a:buNone/>
            </a:pPr>
            <a:endParaRPr lang="en-US" dirty="0"/>
          </a:p>
          <a:p>
            <a:pPr marL="0" indent="0">
              <a:buNone/>
            </a:pPr>
            <a:r>
              <a:rPr lang="en-US" dirty="0"/>
              <a:t>Both algorithms aim to find the route in a TSP problem but differ in their approaches;</a:t>
            </a:r>
          </a:p>
          <a:p>
            <a:pPr marL="0" indent="0">
              <a:buNone/>
            </a:pPr>
            <a:br>
              <a:rPr lang="en-US" dirty="0"/>
            </a:br>
            <a:r>
              <a:rPr lang="en-US" dirty="0"/>
              <a:t>Genetic Algorithm (GA); It evolves a population of routes, over multiple generations using genetic operations like mutation and crossover.</a:t>
            </a:r>
            <a:endParaRPr lang="en-US"/>
          </a:p>
          <a:p>
            <a:pPr marL="0" indent="0">
              <a:buNone/>
            </a:pPr>
            <a:endParaRPr lang="en-US" dirty="0"/>
          </a:p>
          <a:p>
            <a:pPr marL="0" indent="0">
              <a:buNone/>
            </a:pPr>
            <a:r>
              <a:rPr lang="en-US" dirty="0"/>
              <a:t>Ant Colony Optimization (ACO); It simulates ants depositing pheromones on paths to find the route by constructing solutions based on pheromone trails.</a:t>
            </a:r>
          </a:p>
          <a:p>
            <a:pPr marL="0" indent="0">
              <a:buNone/>
            </a:pPr>
            <a:endParaRPr lang="en-US" dirty="0"/>
          </a:p>
          <a:p>
            <a:pPr marL="0" indent="0">
              <a:buNone/>
            </a:pPr>
            <a:r>
              <a:rPr lang="en-US" dirty="0"/>
              <a:t>To test both algorithms using test cases we would need to use sample TSP data and measure their efficiency (time taken to find a solution) well as effectiveness (quality of the solution).The outcomes can differ depending on the dataset and algorithm parameters employed. However as a rule ACO is recognized for its efficiency, in finding satisfactory solutions, for TSP problems whereas GAs may take more time but thoroughly explore the solution space.</a:t>
            </a:r>
          </a:p>
          <a:p>
            <a:endParaRPr lang="en-US" dirty="0"/>
          </a:p>
        </p:txBody>
      </p:sp>
    </p:spTree>
    <p:extLst>
      <p:ext uri="{BB962C8B-B14F-4D97-AF65-F5344CB8AC3E}">
        <p14:creationId xmlns:p14="http://schemas.microsoft.com/office/powerpoint/2010/main" val="106122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5721" y="686615"/>
            <a:ext cx="5111750" cy="1204912"/>
          </a:xfrm>
        </p:spPr>
        <p:txBody>
          <a:bodyPr/>
          <a:lstStyle/>
          <a:p>
            <a:r>
              <a:rPr lang="en-US" b="1" err="1"/>
              <a:t>PRoblem</a:t>
            </a:r>
            <a:r>
              <a:rPr lang="en-US" b="1"/>
              <a:t> Statement</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sp>
        <p:nvSpPr>
          <p:cNvPr id="7" name="TextBox 6">
            <a:extLst>
              <a:ext uri="{FF2B5EF4-FFF2-40B4-BE49-F238E27FC236}">
                <a16:creationId xmlns:a16="http://schemas.microsoft.com/office/drawing/2014/main" id="{2B6E9EA5-3326-5A9D-F85F-D649F2DE1A84}"/>
              </a:ext>
            </a:extLst>
          </p:cNvPr>
          <p:cNvSpPr txBox="1"/>
          <p:nvPr/>
        </p:nvSpPr>
        <p:spPr>
          <a:xfrm>
            <a:off x="983781" y="2447344"/>
            <a:ext cx="504778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Traveling Salesman Problem (TSP):</a:t>
            </a:r>
            <a:br>
              <a:rPr lang="en-US" sz="2000" dirty="0">
                <a:ea typeface="+mn-lt"/>
                <a:cs typeface="+mn-lt"/>
              </a:rPr>
            </a:br>
            <a:r>
              <a:rPr lang="en-US" sz="2000" dirty="0">
                <a:ea typeface="+mn-lt"/>
                <a:cs typeface="+mn-lt"/>
              </a:rPr>
              <a:t> Given a list of cities (20+ cities) and the distances between each pair of cities, find the shortest possible route that visits each city exactly once and returns to the original city.</a:t>
            </a:r>
            <a:endParaRPr lang="en-US" dirty="0">
              <a:ea typeface="+mn-lt"/>
              <a:cs typeface="+mn-lt"/>
            </a:endParaRPr>
          </a:p>
          <a:p>
            <a:pPr algn="just"/>
            <a:endParaRPr lang="en-US" sz="2000" dirty="0">
              <a:ea typeface="+mn-lt"/>
              <a:cs typeface="+mn-lt"/>
            </a:endParaRPr>
          </a:p>
          <a:p>
            <a:pPr algn="just"/>
            <a:endParaRPr lang="en-US" sz="2000" dirty="0">
              <a:latin typeface="Helvetica Neue"/>
              <a:cs typeface="Segoe UI"/>
            </a:endParaRPr>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5721" y="686615"/>
            <a:ext cx="5111750" cy="1204912"/>
          </a:xfrm>
        </p:spPr>
        <p:txBody>
          <a:bodyPr/>
          <a:lstStyle/>
          <a:p>
            <a:r>
              <a:rPr lang="en-US" b="1"/>
              <a:t>Question 1</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
        <p:nvSpPr>
          <p:cNvPr id="7" name="TextBox 6">
            <a:extLst>
              <a:ext uri="{FF2B5EF4-FFF2-40B4-BE49-F238E27FC236}">
                <a16:creationId xmlns:a16="http://schemas.microsoft.com/office/drawing/2014/main" id="{2B6E9EA5-3326-5A9D-F85F-D649F2DE1A84}"/>
              </a:ext>
            </a:extLst>
          </p:cNvPr>
          <p:cNvSpPr txBox="1"/>
          <p:nvPr/>
        </p:nvSpPr>
        <p:spPr>
          <a:xfrm>
            <a:off x="983781" y="2447344"/>
            <a:ext cx="417692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cap="all" dirty="0">
                <a:ea typeface="+mn-lt"/>
                <a:cs typeface="+mn-lt"/>
              </a:rPr>
              <a:t>WHICH OPTIMIZATION PROBLEM HAVE YOU CHOSEN TO WORK ON? WHY DID YOU SELECT THIS PARTICULAR PROBLEM, AND WHAT DO YOU UNDERSTAND ABOUT ITS CONSTRAINTS AND OBJECTIVES?</a:t>
            </a:r>
            <a:endParaRPr lang="en-US" dirty="0"/>
          </a:p>
          <a:p>
            <a:pPr algn="just"/>
            <a:endParaRPr lang="en-US" sz="2000" dirty="0">
              <a:ea typeface="+mn-lt"/>
              <a:cs typeface="+mn-lt"/>
            </a:endParaRPr>
          </a:p>
          <a:p>
            <a:pPr algn="just"/>
            <a:endParaRPr lang="en-US" sz="2000" dirty="0">
              <a:latin typeface="Helvetica Neue"/>
              <a:cs typeface="Segoe UI"/>
            </a:endParaRPr>
          </a:p>
        </p:txBody>
      </p:sp>
    </p:spTree>
    <p:extLst>
      <p:ext uri="{BB962C8B-B14F-4D97-AF65-F5344CB8AC3E}">
        <p14:creationId xmlns:p14="http://schemas.microsoft.com/office/powerpoint/2010/main" val="199168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5721" y="686615"/>
            <a:ext cx="5111750" cy="1204912"/>
          </a:xfrm>
        </p:spPr>
        <p:txBody>
          <a:bodyPr>
            <a:normAutofit/>
          </a:bodyPr>
          <a:lstStyle/>
          <a:p>
            <a:r>
              <a:rPr lang="en-US" sz="2400" b="1">
                <a:ea typeface="+mj-lt"/>
                <a:cs typeface="+mj-lt"/>
              </a:rPr>
              <a:t>The Traveling Salesman Problem (TSP)</a:t>
            </a:r>
            <a:endParaRPr lang="en-US" sz="2400" b="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7" name="TextBox 6">
            <a:extLst>
              <a:ext uri="{FF2B5EF4-FFF2-40B4-BE49-F238E27FC236}">
                <a16:creationId xmlns:a16="http://schemas.microsoft.com/office/drawing/2014/main" id="{2B6E9EA5-3326-5A9D-F85F-D649F2DE1A84}"/>
              </a:ext>
            </a:extLst>
          </p:cNvPr>
          <p:cNvSpPr txBox="1"/>
          <p:nvPr/>
        </p:nvSpPr>
        <p:spPr>
          <a:xfrm>
            <a:off x="960864" y="2252547"/>
            <a:ext cx="504778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problem involves finding the most efficient route that visits all cities exactly once and returns back, to the starting city.</a:t>
            </a:r>
          </a:p>
          <a:p>
            <a:endParaRPr lang="en-US"/>
          </a:p>
          <a:p>
            <a:r>
              <a:rPr lang="en-US" dirty="0"/>
              <a:t>I believe TSP is worth exploring because it has applications in real life scenarios. For example it can be used in logistics to plan delivery routes for packages minimize travel time for sales representatives visiting clients or optimize circuit board drilling.</a:t>
            </a:r>
            <a:endParaRPr lang="en-US" dirty="0">
              <a:latin typeface="Helvetica Neue"/>
              <a:cs typeface="Segoe UI"/>
            </a:endParaRPr>
          </a:p>
        </p:txBody>
      </p:sp>
    </p:spTree>
    <p:extLst>
      <p:ext uri="{BB962C8B-B14F-4D97-AF65-F5344CB8AC3E}">
        <p14:creationId xmlns:p14="http://schemas.microsoft.com/office/powerpoint/2010/main" val="274083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pPr algn="ctr"/>
            <a:r>
              <a:rPr lang="en-US" b="1"/>
              <a:t>Objective</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5</a:t>
            </a:fld>
            <a:endParaRPr lang="en-US" dirty="0"/>
          </a:p>
        </p:txBody>
      </p:sp>
      <p:sp>
        <p:nvSpPr>
          <p:cNvPr id="16" name="Text Placeholder 15">
            <a:extLst>
              <a:ext uri="{FF2B5EF4-FFF2-40B4-BE49-F238E27FC236}">
                <a16:creationId xmlns:a16="http://schemas.microsoft.com/office/drawing/2014/main" id="{F78BFA3F-7457-1D65-6BFE-58BD96F40535}"/>
              </a:ext>
            </a:extLst>
          </p:cNvPr>
          <p:cNvSpPr>
            <a:spLocks noGrp="1"/>
          </p:cNvSpPr>
          <p:nvPr>
            <p:ph type="body" sz="quarter" idx="15"/>
          </p:nvPr>
        </p:nvSpPr>
        <p:spPr>
          <a:xfrm>
            <a:off x="788355" y="1824956"/>
            <a:ext cx="10565444" cy="3640324"/>
          </a:xfrm>
        </p:spPr>
        <p:txBody>
          <a:bodyPr vert="horz" lIns="91440" tIns="45720" rIns="91440" bIns="45720" rtlCol="0" anchor="t">
            <a:noAutofit/>
          </a:bodyPr>
          <a:lstStyle/>
          <a:p>
            <a:r>
              <a:rPr lang="en-US" dirty="0"/>
              <a:t>When dealing with this problem my understanding is as follows;</a:t>
            </a:r>
          </a:p>
          <a:p>
            <a:r>
              <a:rPr lang="en-US" dirty="0"/>
              <a:t>The main objective is to minimize the total distance traveled while visiting each city once and returning back to the starting point.</a:t>
            </a:r>
          </a:p>
          <a:p>
            <a:r>
              <a:rPr lang="en-US" dirty="0"/>
              <a:t>Each city must be visited once and the salesman must return back to the starting city. The challenge lies in finding the route among possible paths.</a:t>
            </a:r>
          </a:p>
          <a:p>
            <a:r>
              <a:rPr lang="en-US" dirty="0"/>
              <a:t>Regarding algorithms for solving TSP;</a:t>
            </a:r>
          </a:p>
          <a:p>
            <a:r>
              <a:rPr lang="en-US" dirty="0"/>
              <a:t> Brute Force: This approach exhaustively checks all routes. It works well for sets of cities. Becomes impractical for larger datasets due to the sheer number of permutations.</a:t>
            </a:r>
          </a:p>
          <a:p>
            <a:r>
              <a:rPr lang="en-US" dirty="0"/>
              <a:t> Nearest Neighbor Algorithm: This method starts from a city. Continuously selects the closest unvisited city until all cities have been visited. While it is faster, than force it may not always provide the shortest route.</a:t>
            </a:r>
          </a:p>
          <a:p>
            <a:r>
              <a:rPr lang="en-US" dirty="0"/>
              <a:t>Algorithms: These algorithms are inspired by genetics. Are designed to evolve potential routes. They begin with a set of routes. Then use genetic operations such, as mutation and crossover to generate new routes. Finally they select the routes. Genetic algorithms excel at finding solutions that're close to optimal and have the advantage of being able to handle datasets more effectively, than brute force methods.</a:t>
            </a:r>
          </a:p>
        </p:txBody>
      </p:sp>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5721" y="686615"/>
            <a:ext cx="5111750" cy="1204912"/>
          </a:xfrm>
        </p:spPr>
        <p:txBody>
          <a:bodyPr>
            <a:normAutofit/>
          </a:bodyPr>
          <a:lstStyle/>
          <a:p>
            <a:r>
              <a:rPr lang="en-US" b="1">
                <a:ea typeface="+mj-lt"/>
                <a:cs typeface="+mj-lt"/>
              </a:rPr>
              <a:t>Question 2:</a:t>
            </a:r>
            <a:endParaRPr lang="en-US" b="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7" name="TextBox 6">
            <a:extLst>
              <a:ext uri="{FF2B5EF4-FFF2-40B4-BE49-F238E27FC236}">
                <a16:creationId xmlns:a16="http://schemas.microsoft.com/office/drawing/2014/main" id="{2B6E9EA5-3326-5A9D-F85F-D649F2DE1A84}"/>
              </a:ext>
            </a:extLst>
          </p:cNvPr>
          <p:cNvSpPr txBox="1"/>
          <p:nvPr/>
        </p:nvSpPr>
        <p:spPr>
          <a:xfrm>
            <a:off x="983781" y="2447344"/>
            <a:ext cx="578113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What are the key characteristics of the optimization problem you've chosen? Can you identify any real-world applications for it? Describe the two algorithms you've selected for solving this problem. What makes each algorithm suitable for the task?</a:t>
            </a:r>
            <a:endParaRPr lang="en-US" dirty="0"/>
          </a:p>
          <a:p>
            <a:pPr algn="just"/>
            <a:endParaRPr lang="en-US" sz="2000" dirty="0">
              <a:ea typeface="+mn-lt"/>
              <a:cs typeface="+mn-lt"/>
            </a:endParaRPr>
          </a:p>
          <a:p>
            <a:pPr algn="just"/>
            <a:endParaRPr lang="en-US" sz="2000" dirty="0">
              <a:ea typeface="+mn-lt"/>
              <a:cs typeface="+mn-lt"/>
            </a:endParaRPr>
          </a:p>
          <a:p>
            <a:pPr algn="just"/>
            <a:endParaRPr lang="en-US" sz="2000" dirty="0">
              <a:latin typeface="Helvetica Neue"/>
              <a:cs typeface="Segoe UI"/>
            </a:endParaRPr>
          </a:p>
        </p:txBody>
      </p:sp>
    </p:spTree>
    <p:extLst>
      <p:ext uri="{BB962C8B-B14F-4D97-AF65-F5344CB8AC3E}">
        <p14:creationId xmlns:p14="http://schemas.microsoft.com/office/powerpoint/2010/main" val="26956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007071" y="628903"/>
            <a:ext cx="5466968" cy="1204912"/>
          </a:xfrm>
        </p:spPr>
        <p:txBody>
          <a:bodyPr/>
          <a:lstStyle/>
          <a:p>
            <a:r>
              <a:rPr lang="en-US" b="1"/>
              <a:t>Optimization</a:t>
            </a:r>
            <a:endParaRPr lang="en-US" b="1"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007070" y="3522127"/>
            <a:ext cx="6326366" cy="3336052"/>
          </a:xfrm>
        </p:spPr>
        <p:txBody>
          <a:bodyPr vert="horz" lIns="91440" tIns="45720" rIns="91440" bIns="45720" rtlCol="0" anchor="b">
            <a:noAutofit/>
          </a:bodyPr>
          <a:lstStyle/>
          <a:p>
            <a:pPr algn="just"/>
            <a:r>
              <a:rPr lang="en-US" dirty="0">
                <a:ea typeface="+mn-lt"/>
                <a:cs typeface="+mn-lt"/>
              </a:rPr>
              <a:t>The Traveling Salesman Problem (TSP) is a known optimization challenge that aims to find the path visiting a given set of cities only once and returning to the starting point. Some key characteristics of TSP include;</a:t>
            </a:r>
            <a:endParaRPr lang="en-US" dirty="0"/>
          </a:p>
          <a:p>
            <a:pPr algn="just"/>
            <a:r>
              <a:rPr lang="en-US">
                <a:ea typeface="+mn-lt"/>
                <a:cs typeface="+mn-lt"/>
              </a:rPr>
              <a:t>1. Complexity; As the number of cities increases the possible routes grow </a:t>
            </a:r>
            <a:r>
              <a:rPr lang="en-US" dirty="0">
                <a:ea typeface="+mn-lt"/>
                <a:cs typeface="+mn-lt"/>
              </a:rPr>
              <a:t>exponentially. This makes it difficult to find the solution, for datasets.</a:t>
            </a:r>
          </a:p>
          <a:p>
            <a:pPr algn="just"/>
            <a:r>
              <a:rPr lang="en-US" dirty="0">
                <a:ea typeface="+mn-lt"/>
                <a:cs typeface="+mn-lt"/>
              </a:rPr>
              <a:t>2. Combinatorial Nature; TSP involves considering all combinations of routes making brute force methods for large datasets due to exhaustive searching.</a:t>
            </a:r>
            <a:endParaRPr lang="en-US" dirty="0"/>
          </a:p>
          <a:p>
            <a:pPr algn="just"/>
            <a:r>
              <a:rPr lang="en-US" dirty="0">
                <a:ea typeface="+mn-lt"/>
                <a:cs typeface="+mn-lt"/>
              </a:rPr>
              <a:t>TSP has real world applications, including;</a:t>
            </a:r>
            <a:endParaRPr lang="en-US" dirty="0"/>
          </a:p>
          <a:p>
            <a:pPr algn="just"/>
            <a:r>
              <a:rPr lang="en-US" dirty="0">
                <a:ea typeface="+mn-lt"/>
                <a:cs typeface="+mn-lt"/>
              </a:rPr>
              <a:t>1. Logistics and Delivery; Optimizing delivery routes for packages ensuring use of resources and minimizing travel time for delivery vehicles.</a:t>
            </a:r>
          </a:p>
          <a:p>
            <a:pPr algn="just"/>
            <a:r>
              <a:rPr lang="en-US" dirty="0">
                <a:ea typeface="+mn-lt"/>
                <a:cs typeface="+mn-lt"/>
              </a:rPr>
              <a:t>2. Manufacturing and Circuit Board Design; Planning paths for machinery to minimize production time or optimizing circuit board drilling to reduce manufacturing costs.</a:t>
            </a:r>
          </a:p>
          <a:p>
            <a:pPr algn="just"/>
            <a:endParaRPr lang="en-US" b="1" dirty="0">
              <a:latin typeface="Helvetica Neue"/>
            </a:endParaRPr>
          </a:p>
          <a:p>
            <a:pPr marL="285750" indent="-285750" algn="just">
              <a:buFont typeface="Symbol"/>
              <a:buChar char="•"/>
            </a:pPr>
            <a:endParaRPr lang="en-US">
              <a:latin typeface="Helvetica Neue"/>
            </a:endParaRPr>
          </a:p>
          <a:p>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1273F5-D2F7-25C3-AB69-29E4FE98B8EE}"/>
              </a:ext>
            </a:extLst>
          </p:cNvPr>
          <p:cNvSpPr>
            <a:spLocks noGrp="1"/>
          </p:cNvSpPr>
          <p:nvPr>
            <p:ph type="title"/>
          </p:nvPr>
        </p:nvSpPr>
        <p:spPr>
          <a:xfrm>
            <a:off x="838200" y="365125"/>
            <a:ext cx="10515600" cy="1325563"/>
          </a:xfrm>
        </p:spPr>
        <p:txBody>
          <a:bodyPr/>
          <a:lstStyle/>
          <a:p>
            <a:r>
              <a:rPr lang="en-US" sz="2500" b="1">
                <a:ea typeface="+mj-lt"/>
                <a:cs typeface="+mj-lt"/>
              </a:rPr>
              <a:t>GENETIC ALGORITHMS</a:t>
            </a:r>
            <a:endParaRPr lang="en-US" sz="2500" b="1"/>
          </a:p>
        </p:txBody>
      </p:sp>
      <p:sp>
        <p:nvSpPr>
          <p:cNvPr id="4" name="Date Placeholder 3">
            <a:extLst>
              <a:ext uri="{FF2B5EF4-FFF2-40B4-BE49-F238E27FC236}">
                <a16:creationId xmlns:a16="http://schemas.microsoft.com/office/drawing/2014/main" id="{181E72A5-5A64-5A60-186F-A15166B3428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5" name="Footer Placeholder 4">
            <a:extLst>
              <a:ext uri="{FF2B5EF4-FFF2-40B4-BE49-F238E27FC236}">
                <a16:creationId xmlns:a16="http://schemas.microsoft.com/office/drawing/2014/main" id="{B128163A-CB92-ED52-BD47-2C2613618BD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6" name="Slide Number Placeholder 5">
            <a:extLst>
              <a:ext uri="{FF2B5EF4-FFF2-40B4-BE49-F238E27FC236}">
                <a16:creationId xmlns:a16="http://schemas.microsoft.com/office/drawing/2014/main" id="{AE40D9E2-63B9-3ED8-F8F2-8A088D2CEEB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
        <p:nvSpPr>
          <p:cNvPr id="13" name="Content Placeholder 5">
            <a:extLst>
              <a:ext uri="{FF2B5EF4-FFF2-40B4-BE49-F238E27FC236}">
                <a16:creationId xmlns:a16="http://schemas.microsoft.com/office/drawing/2014/main" id="{453E80D8-D7AA-4D32-ADA4-9714FC0503D1}"/>
              </a:ext>
            </a:extLst>
          </p:cNvPr>
          <p:cNvSpPr>
            <a:spLocks noGrp="1"/>
          </p:cNvSpPr>
          <p:nvPr>
            <p:ph sz="quarter" idx="16"/>
          </p:nvPr>
        </p:nvSpPr>
        <p:spPr>
          <a:xfrm>
            <a:off x="838200" y="1771686"/>
            <a:ext cx="10515600" cy="4119669"/>
          </a:xfrm>
        </p:spPr>
        <p:txBody>
          <a:bodyPr vert="horz" lIns="91440" tIns="45720" rIns="91440" bIns="45720" rtlCol="0" anchor="t">
            <a:normAutofit fontScale="55000" lnSpcReduction="20000"/>
          </a:bodyPr>
          <a:lstStyle/>
          <a:p>
            <a:pPr marL="0" indent="0" algn="just">
              <a:lnSpc>
                <a:spcPct val="100000"/>
              </a:lnSpc>
              <a:buNone/>
            </a:pPr>
            <a:r>
              <a:rPr lang="en-US" sz="2900" dirty="0">
                <a:ea typeface="+mn-lt"/>
                <a:cs typeface="+mn-lt"/>
              </a:rPr>
              <a:t>1. Genetic Algorithms (GA); This algorithm imitates selection and evolution principles to solve problems like TSP. GAs begin with a population of routes (chromosomes) applying genetic operations such, as mutation and crossover to generate new routes (offspring). These new routes undergo selection based on their fitness (shorter distance traveled). Gradually evolve towards an near optimal solution.</a:t>
            </a:r>
          </a:p>
          <a:p>
            <a:pPr marL="0" indent="0" algn="just">
              <a:lnSpc>
                <a:spcPct val="100000"/>
              </a:lnSpc>
              <a:buNone/>
            </a:pPr>
            <a:r>
              <a:rPr lang="en-US" sz="2900" dirty="0">
                <a:ea typeface="+mn-lt"/>
                <a:cs typeface="+mn-lt"/>
              </a:rPr>
              <a:t>Genetic algorithms (GAs) are well suited for tackling the Traveling Salesman Problem (TSP) due, to their ability to effectively navigate through solution spaces and discover good solutions.</a:t>
            </a:r>
            <a:br>
              <a:rPr lang="en-US" sz="2900" dirty="0">
                <a:ea typeface="+mn-lt"/>
                <a:cs typeface="+mn-lt"/>
              </a:rPr>
            </a:br>
            <a:endParaRPr lang="en-US" sz="2900" dirty="0">
              <a:ea typeface="+mn-lt"/>
              <a:cs typeface="+mn-lt"/>
            </a:endParaRPr>
          </a:p>
          <a:p>
            <a:pPr marL="0" indent="0" algn="just">
              <a:lnSpc>
                <a:spcPct val="100000"/>
              </a:lnSpc>
              <a:buNone/>
            </a:pPr>
            <a:r>
              <a:rPr lang="en-US" sz="2900" dirty="0">
                <a:ea typeface="+mn-lt"/>
                <a:cs typeface="+mn-lt"/>
              </a:rPr>
              <a:t>Ant Colony Optimization (ACO) inspired by the foraging behavior of ants involves ants leaving pheromone trails on the paths they traverse. Over time paths with concentrations of pheromones become more attractive. ACO mimics this behavior by constructing solutions based on the actions of these ants enabling exploration of the solution space and gradual convergence towards an optimal or close to optimal solution. ACO is particularly suitable for TSP as it can handle large scale problems while leveraging the concept of pheromone trails.</a:t>
            </a:r>
          </a:p>
          <a:p>
            <a:pPr marL="0" indent="0" algn="just">
              <a:lnSpc>
                <a:spcPct val="100000"/>
              </a:lnSpc>
              <a:buNone/>
            </a:pPr>
            <a:r>
              <a:rPr lang="en-US" sz="2900" dirty="0">
                <a:ea typeface="+mn-lt"/>
                <a:cs typeface="+mn-lt"/>
              </a:rPr>
              <a:t>Both GA and ACO offer means to tackle TSP by exploring and exploiting various routes during iterations. They possess strategies that enable them to converge towards near optimal solutions even when dealing with extensive solution spaces making them highly valuable, in real world scenarios where finding the most efficient route is paramount.</a:t>
            </a:r>
          </a:p>
          <a:p>
            <a:pPr marL="0" indent="0" algn="just">
              <a:lnSpc>
                <a:spcPct val="100000"/>
              </a:lnSpc>
              <a:buNone/>
            </a:pPr>
            <a:endParaRPr lang="en-US" sz="2900" dirty="0">
              <a:latin typeface="Helvetica Neue"/>
              <a:ea typeface="+mn-lt"/>
              <a:cs typeface="+mn-lt"/>
            </a:endParaRPr>
          </a:p>
          <a:p>
            <a:pPr marL="0" indent="0" algn="just">
              <a:lnSpc>
                <a:spcPct val="100000"/>
              </a:lnSpc>
              <a:buNone/>
            </a:pPr>
            <a:endParaRPr lang="en-US" sz="2900" dirty="0">
              <a:latin typeface="Helvetica Neue"/>
              <a:ea typeface="+mn-lt"/>
              <a:cs typeface="+mn-lt"/>
            </a:endParaRPr>
          </a:p>
          <a:p>
            <a:pPr marL="0" indent="0" algn="just">
              <a:lnSpc>
                <a:spcPct val="100000"/>
              </a:lnSpc>
              <a:buNone/>
            </a:pPr>
            <a:endParaRPr lang="en-US" sz="2500" dirty="0"/>
          </a:p>
          <a:p>
            <a:endParaRPr lang="en-US" dirty="0"/>
          </a:p>
        </p:txBody>
      </p:sp>
    </p:spTree>
    <p:extLst>
      <p:ext uri="{BB962C8B-B14F-4D97-AF65-F5344CB8AC3E}">
        <p14:creationId xmlns:p14="http://schemas.microsoft.com/office/powerpoint/2010/main" val="425901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1273F5-D2F7-25C3-AB69-29E4FE98B8EE}"/>
              </a:ext>
            </a:extLst>
          </p:cNvPr>
          <p:cNvSpPr>
            <a:spLocks noGrp="1"/>
          </p:cNvSpPr>
          <p:nvPr>
            <p:ph type="title"/>
          </p:nvPr>
        </p:nvSpPr>
        <p:spPr>
          <a:xfrm>
            <a:off x="838200" y="640133"/>
            <a:ext cx="10515600" cy="1325563"/>
          </a:xfrm>
        </p:spPr>
        <p:txBody>
          <a:bodyPr/>
          <a:lstStyle/>
          <a:p>
            <a:r>
              <a:rPr lang="en-US" sz="2500">
                <a:ea typeface="+mj-lt"/>
                <a:cs typeface="+mj-lt"/>
              </a:rPr>
              <a:t>QUESTION 3: PROVIDE THE PSEUDOCODE FOR THE FIRST ALGORITHM YOU'VE SELECTED. EXPLAIN THE LOGIC AND STEPS INVOLVED. </a:t>
            </a:r>
            <a:endParaRPr lang="en-US"/>
          </a:p>
        </p:txBody>
      </p:sp>
      <p:sp>
        <p:nvSpPr>
          <p:cNvPr id="4" name="Date Placeholder 3">
            <a:extLst>
              <a:ext uri="{FF2B5EF4-FFF2-40B4-BE49-F238E27FC236}">
                <a16:creationId xmlns:a16="http://schemas.microsoft.com/office/drawing/2014/main" id="{181E72A5-5A64-5A60-186F-A15166B3428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5" name="Footer Placeholder 4">
            <a:extLst>
              <a:ext uri="{FF2B5EF4-FFF2-40B4-BE49-F238E27FC236}">
                <a16:creationId xmlns:a16="http://schemas.microsoft.com/office/drawing/2014/main" id="{B128163A-CB92-ED52-BD47-2C2613618BD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6" name="Slide Number Placeholder 5">
            <a:extLst>
              <a:ext uri="{FF2B5EF4-FFF2-40B4-BE49-F238E27FC236}">
                <a16:creationId xmlns:a16="http://schemas.microsoft.com/office/drawing/2014/main" id="{AE40D9E2-63B9-3ED8-F8F2-8A088D2CEEB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
        <p:nvSpPr>
          <p:cNvPr id="13" name="Content Placeholder 5">
            <a:extLst>
              <a:ext uri="{FF2B5EF4-FFF2-40B4-BE49-F238E27FC236}">
                <a16:creationId xmlns:a16="http://schemas.microsoft.com/office/drawing/2014/main" id="{453E80D8-D7AA-4D32-ADA4-9714FC0503D1}"/>
              </a:ext>
            </a:extLst>
          </p:cNvPr>
          <p:cNvSpPr>
            <a:spLocks noGrp="1"/>
          </p:cNvSpPr>
          <p:nvPr>
            <p:ph sz="quarter" idx="16"/>
          </p:nvPr>
        </p:nvSpPr>
        <p:spPr>
          <a:xfrm>
            <a:off x="838200" y="2138363"/>
            <a:ext cx="10515600" cy="3695700"/>
          </a:xfrm>
        </p:spPr>
        <p:txBody>
          <a:bodyPr vert="horz" lIns="91440" tIns="45720" rIns="91440" bIns="45720" rtlCol="0" anchor="t">
            <a:noAutofit/>
          </a:bodyPr>
          <a:lstStyle/>
          <a:p>
            <a:pPr marL="0" indent="0" algn="just">
              <a:lnSpc>
                <a:spcPct val="100000"/>
              </a:lnSpc>
              <a:buNone/>
            </a:pPr>
            <a:r>
              <a:rPr lang="en-US" sz="1100" err="1">
                <a:ea typeface="+mn-lt"/>
                <a:cs typeface="+mn-lt"/>
              </a:rPr>
              <a:t>GeneticAlgorithm</a:t>
            </a:r>
            <a:r>
              <a:rPr lang="en-US" sz="1100" dirty="0">
                <a:ea typeface="+mn-lt"/>
                <a:cs typeface="+mn-lt"/>
              </a:rPr>
              <a:t>(</a:t>
            </a:r>
            <a:r>
              <a:rPr lang="en-US" sz="1100" err="1">
                <a:ea typeface="+mn-lt"/>
                <a:cs typeface="+mn-lt"/>
              </a:rPr>
              <a:t>TSP_data</a:t>
            </a:r>
            <a:r>
              <a:rPr lang="en-US" sz="1100" dirty="0">
                <a:ea typeface="+mn-lt"/>
                <a:cs typeface="+mn-lt"/>
              </a:rPr>
              <a:t>);</a:t>
            </a:r>
            <a:endParaRPr lang="en-US" sz="1100"/>
          </a:p>
          <a:p>
            <a:pPr marL="0" indent="0" algn="just">
              <a:lnSpc>
                <a:spcPct val="100000"/>
              </a:lnSpc>
              <a:buNone/>
            </a:pPr>
            <a:r>
              <a:rPr lang="en-US" sz="1100" dirty="0">
                <a:ea typeface="+mn-lt"/>
                <a:cs typeface="+mn-lt"/>
              </a:rPr>
              <a:t>  </a:t>
            </a:r>
            <a:r>
              <a:rPr lang="en-US" sz="1100" err="1">
                <a:ea typeface="+mn-lt"/>
                <a:cs typeface="+mn-lt"/>
              </a:rPr>
              <a:t>population_size</a:t>
            </a:r>
            <a:r>
              <a:rPr lang="en-US" sz="1100" dirty="0">
                <a:ea typeface="+mn-lt"/>
                <a:cs typeface="+mn-lt"/>
              </a:rPr>
              <a:t> = 100</a:t>
            </a:r>
          </a:p>
          <a:p>
            <a:pPr marL="0" indent="0" algn="just">
              <a:lnSpc>
                <a:spcPct val="100000"/>
              </a:lnSpc>
              <a:buNone/>
            </a:pPr>
            <a:r>
              <a:rPr lang="en-US" sz="1100" dirty="0">
                <a:ea typeface="+mn-lt"/>
                <a:cs typeface="+mn-lt"/>
              </a:rPr>
              <a:t>  </a:t>
            </a:r>
            <a:r>
              <a:rPr lang="en-US" sz="1100" err="1">
                <a:ea typeface="+mn-lt"/>
                <a:cs typeface="+mn-lt"/>
              </a:rPr>
              <a:t>mutation_rate</a:t>
            </a:r>
            <a:r>
              <a:rPr lang="en-US" sz="1100" dirty="0">
                <a:ea typeface="+mn-lt"/>
                <a:cs typeface="+mn-lt"/>
              </a:rPr>
              <a:t> = 0.01</a:t>
            </a:r>
          </a:p>
          <a:p>
            <a:pPr marL="0" indent="0" algn="just">
              <a:lnSpc>
                <a:spcPct val="100000"/>
              </a:lnSpc>
              <a:buNone/>
            </a:pPr>
            <a:r>
              <a:rPr lang="en-US" sz="1100" dirty="0">
                <a:ea typeface="+mn-lt"/>
                <a:cs typeface="+mn-lt"/>
              </a:rPr>
              <a:t>  generations = 500</a:t>
            </a:r>
          </a:p>
          <a:p>
            <a:pPr marL="0" indent="0" algn="just">
              <a:lnSpc>
                <a:spcPct val="100000"/>
              </a:lnSpc>
              <a:buNone/>
            </a:pPr>
            <a:r>
              <a:rPr lang="en-US" sz="1100" dirty="0">
                <a:ea typeface="+mn-lt"/>
                <a:cs typeface="+mn-lt"/>
              </a:rPr>
              <a:t>  population = </a:t>
            </a:r>
            <a:r>
              <a:rPr lang="en-US" sz="1100" err="1">
                <a:ea typeface="+mn-lt"/>
                <a:cs typeface="+mn-lt"/>
              </a:rPr>
              <a:t>CreateInitialPopulation</a:t>
            </a:r>
            <a:r>
              <a:rPr lang="en-US" sz="1100" dirty="0">
                <a:ea typeface="+mn-lt"/>
                <a:cs typeface="+mn-lt"/>
              </a:rPr>
              <a:t>(</a:t>
            </a:r>
            <a:r>
              <a:rPr lang="en-US" sz="1100" err="1">
                <a:ea typeface="+mn-lt"/>
                <a:cs typeface="+mn-lt"/>
              </a:rPr>
              <a:t>population_size</a:t>
            </a:r>
            <a:r>
              <a:rPr lang="en-US" sz="1100" dirty="0">
                <a:ea typeface="+mn-lt"/>
                <a:cs typeface="+mn-lt"/>
              </a:rPr>
              <a:t>, </a:t>
            </a:r>
            <a:r>
              <a:rPr lang="en-US" sz="1100" err="1">
                <a:ea typeface="+mn-lt"/>
                <a:cs typeface="+mn-lt"/>
              </a:rPr>
              <a:t>TSP_data</a:t>
            </a:r>
            <a:r>
              <a:rPr lang="en-US" sz="1100" dirty="0">
                <a:ea typeface="+mn-lt"/>
                <a:cs typeface="+mn-lt"/>
              </a:rPr>
              <a:t>)</a:t>
            </a:r>
          </a:p>
          <a:p>
            <a:pPr marL="0" indent="0" algn="just">
              <a:lnSpc>
                <a:spcPct val="100000"/>
              </a:lnSpc>
              <a:buNone/>
            </a:pPr>
            <a:r>
              <a:rPr lang="en-US" sz="1100" dirty="0">
                <a:ea typeface="+mn-lt"/>
                <a:cs typeface="+mn-lt"/>
              </a:rPr>
              <a:t>  for </a:t>
            </a:r>
            <a:r>
              <a:rPr lang="en-US" sz="1100" err="1">
                <a:ea typeface="+mn-lt"/>
                <a:cs typeface="+mn-lt"/>
              </a:rPr>
              <a:t>i</a:t>
            </a:r>
            <a:r>
              <a:rPr lang="en-US" sz="1100" dirty="0">
                <a:ea typeface="+mn-lt"/>
                <a:cs typeface="+mn-lt"/>
              </a:rPr>
              <a:t> from 1 to generations;</a:t>
            </a:r>
          </a:p>
          <a:p>
            <a:pPr marL="0" indent="0" algn="just">
              <a:lnSpc>
                <a:spcPct val="100000"/>
              </a:lnSpc>
              <a:buNone/>
            </a:pPr>
            <a:r>
              <a:rPr lang="en-US" sz="1100" dirty="0">
                <a:ea typeface="+mn-lt"/>
                <a:cs typeface="+mn-lt"/>
              </a:rPr>
              <a:t>    </a:t>
            </a:r>
            <a:r>
              <a:rPr lang="en-US" sz="1100" err="1">
                <a:ea typeface="+mn-lt"/>
                <a:cs typeface="+mn-lt"/>
              </a:rPr>
              <a:t>evaluated_population</a:t>
            </a:r>
            <a:r>
              <a:rPr lang="en-US" sz="1100" dirty="0">
                <a:ea typeface="+mn-lt"/>
                <a:cs typeface="+mn-lt"/>
              </a:rPr>
              <a:t> = </a:t>
            </a:r>
            <a:r>
              <a:rPr lang="en-US" sz="1100" err="1">
                <a:ea typeface="+mn-lt"/>
                <a:cs typeface="+mn-lt"/>
              </a:rPr>
              <a:t>AssessPopulation</a:t>
            </a:r>
            <a:r>
              <a:rPr lang="en-US" sz="1100" dirty="0">
                <a:ea typeface="+mn-lt"/>
                <a:cs typeface="+mn-lt"/>
              </a:rPr>
              <a:t>(population, </a:t>
            </a:r>
            <a:r>
              <a:rPr lang="en-US" sz="1100" err="1">
                <a:ea typeface="+mn-lt"/>
                <a:cs typeface="+mn-lt"/>
              </a:rPr>
              <a:t>TSP_data</a:t>
            </a:r>
            <a:r>
              <a:rPr lang="en-US" sz="1100" dirty="0">
                <a:ea typeface="+mn-lt"/>
                <a:cs typeface="+mn-lt"/>
              </a:rPr>
              <a:t>)</a:t>
            </a:r>
          </a:p>
          <a:p>
            <a:pPr marL="0" indent="0" algn="just">
              <a:lnSpc>
                <a:spcPct val="100000"/>
              </a:lnSpc>
              <a:buNone/>
            </a:pPr>
            <a:r>
              <a:rPr lang="en-US" sz="1100" dirty="0">
                <a:ea typeface="+mn-lt"/>
                <a:cs typeface="+mn-lt"/>
              </a:rPr>
              <a:t>    </a:t>
            </a:r>
            <a:r>
              <a:rPr lang="en-US" sz="1100" err="1">
                <a:ea typeface="+mn-lt"/>
                <a:cs typeface="+mn-lt"/>
              </a:rPr>
              <a:t>selected_population</a:t>
            </a:r>
            <a:r>
              <a:rPr lang="en-US" sz="1100" dirty="0">
                <a:ea typeface="+mn-lt"/>
                <a:cs typeface="+mn-lt"/>
              </a:rPr>
              <a:t> = </a:t>
            </a:r>
            <a:r>
              <a:rPr lang="en-US" sz="1100" err="1">
                <a:ea typeface="+mn-lt"/>
                <a:cs typeface="+mn-lt"/>
              </a:rPr>
              <a:t>SelectIndividuals</a:t>
            </a:r>
            <a:r>
              <a:rPr lang="en-US" sz="1100" dirty="0">
                <a:ea typeface="+mn-lt"/>
                <a:cs typeface="+mn-lt"/>
              </a:rPr>
              <a:t>(</a:t>
            </a:r>
            <a:r>
              <a:rPr lang="en-US" sz="1100" err="1">
                <a:ea typeface="+mn-lt"/>
                <a:cs typeface="+mn-lt"/>
              </a:rPr>
              <a:t>evaluated_population</a:t>
            </a:r>
            <a:r>
              <a:rPr lang="en-US" sz="1100" dirty="0">
                <a:ea typeface="+mn-lt"/>
                <a:cs typeface="+mn-lt"/>
              </a:rPr>
              <a:t>)</a:t>
            </a:r>
          </a:p>
          <a:p>
            <a:pPr marL="0" indent="0" algn="just">
              <a:lnSpc>
                <a:spcPct val="100000"/>
              </a:lnSpc>
              <a:buNone/>
            </a:pPr>
            <a:r>
              <a:rPr lang="en-US" sz="1100" dirty="0">
                <a:ea typeface="+mn-lt"/>
                <a:cs typeface="+mn-lt"/>
              </a:rPr>
              <a:t>    </a:t>
            </a:r>
            <a:r>
              <a:rPr lang="en-US" sz="1100" err="1">
                <a:ea typeface="+mn-lt"/>
                <a:cs typeface="+mn-lt"/>
              </a:rPr>
              <a:t>offspring_population</a:t>
            </a:r>
            <a:r>
              <a:rPr lang="en-US" sz="1100" dirty="0">
                <a:ea typeface="+mn-lt"/>
                <a:cs typeface="+mn-lt"/>
              </a:rPr>
              <a:t> = </a:t>
            </a:r>
            <a:r>
              <a:rPr lang="en-US" sz="1100" err="1">
                <a:ea typeface="+mn-lt"/>
                <a:cs typeface="+mn-lt"/>
              </a:rPr>
              <a:t>GenerateOffspring</a:t>
            </a:r>
            <a:r>
              <a:rPr lang="en-US" sz="1100" dirty="0">
                <a:ea typeface="+mn-lt"/>
                <a:cs typeface="+mn-lt"/>
              </a:rPr>
              <a:t>(</a:t>
            </a:r>
            <a:r>
              <a:rPr lang="en-US" sz="1100" err="1">
                <a:ea typeface="+mn-lt"/>
                <a:cs typeface="+mn-lt"/>
              </a:rPr>
              <a:t>selected_population</a:t>
            </a:r>
            <a:r>
              <a:rPr lang="en-US" sz="1100" dirty="0">
                <a:ea typeface="+mn-lt"/>
                <a:cs typeface="+mn-lt"/>
              </a:rPr>
              <a:t>)</a:t>
            </a:r>
          </a:p>
          <a:p>
            <a:pPr marL="0" indent="0" algn="just">
              <a:lnSpc>
                <a:spcPct val="100000"/>
              </a:lnSpc>
              <a:buNone/>
            </a:pPr>
            <a:r>
              <a:rPr lang="en-US" sz="1100" dirty="0">
                <a:ea typeface="+mn-lt"/>
                <a:cs typeface="+mn-lt"/>
              </a:rPr>
              <a:t>    </a:t>
            </a:r>
            <a:r>
              <a:rPr lang="en-US" sz="1100" err="1">
                <a:ea typeface="+mn-lt"/>
                <a:cs typeface="+mn-lt"/>
              </a:rPr>
              <a:t>mutated_population</a:t>
            </a:r>
            <a:r>
              <a:rPr lang="en-US" sz="1100" dirty="0">
                <a:ea typeface="+mn-lt"/>
                <a:cs typeface="+mn-lt"/>
              </a:rPr>
              <a:t> = </a:t>
            </a:r>
            <a:r>
              <a:rPr lang="en-US" sz="1100" err="1">
                <a:ea typeface="+mn-lt"/>
                <a:cs typeface="+mn-lt"/>
              </a:rPr>
              <a:t>ApplyMutation</a:t>
            </a:r>
            <a:r>
              <a:rPr lang="en-US" sz="1100" dirty="0">
                <a:ea typeface="+mn-lt"/>
                <a:cs typeface="+mn-lt"/>
              </a:rPr>
              <a:t>(</a:t>
            </a:r>
            <a:r>
              <a:rPr lang="en-US" sz="1100" err="1">
                <a:ea typeface="+mn-lt"/>
                <a:cs typeface="+mn-lt"/>
              </a:rPr>
              <a:t>offspring_population</a:t>
            </a:r>
            <a:r>
              <a:rPr lang="en-US" sz="1100" dirty="0">
                <a:ea typeface="+mn-lt"/>
                <a:cs typeface="+mn-lt"/>
              </a:rPr>
              <a:t>, </a:t>
            </a:r>
            <a:r>
              <a:rPr lang="en-US" sz="1100" err="1">
                <a:ea typeface="+mn-lt"/>
                <a:cs typeface="+mn-lt"/>
              </a:rPr>
              <a:t>mutation_rate</a:t>
            </a:r>
            <a:r>
              <a:rPr lang="en-US" sz="1100" dirty="0">
                <a:ea typeface="+mn-lt"/>
                <a:cs typeface="+mn-lt"/>
              </a:rPr>
              <a:t>)</a:t>
            </a:r>
          </a:p>
          <a:p>
            <a:pPr marL="0" indent="0" algn="just">
              <a:lnSpc>
                <a:spcPct val="100000"/>
              </a:lnSpc>
              <a:buNone/>
            </a:pPr>
            <a:r>
              <a:rPr lang="en-US" sz="1100" dirty="0">
                <a:ea typeface="+mn-lt"/>
                <a:cs typeface="+mn-lt"/>
              </a:rPr>
              <a:t>    population = </a:t>
            </a:r>
          </a:p>
          <a:p>
            <a:pPr marL="0" indent="0" algn="just">
              <a:lnSpc>
                <a:spcPct val="100000"/>
              </a:lnSpc>
              <a:buNone/>
            </a:pPr>
            <a:r>
              <a:rPr lang="en-US" sz="1100" dirty="0">
                <a:ea typeface="+mn-lt"/>
                <a:cs typeface="+mn-lt"/>
              </a:rPr>
              <a:t>  </a:t>
            </a:r>
            <a:r>
              <a:rPr lang="en-US" sz="1100" err="1">
                <a:ea typeface="+mn-lt"/>
                <a:cs typeface="+mn-lt"/>
              </a:rPr>
              <a:t>best_route</a:t>
            </a:r>
            <a:r>
              <a:rPr lang="en-US" sz="1100" dirty="0">
                <a:ea typeface="+mn-lt"/>
                <a:cs typeface="+mn-lt"/>
              </a:rPr>
              <a:t> = </a:t>
            </a:r>
            <a:r>
              <a:rPr lang="en-US" sz="1100" err="1">
                <a:ea typeface="+mn-lt"/>
                <a:cs typeface="+mn-lt"/>
              </a:rPr>
              <a:t>DetermineBestRoute</a:t>
            </a:r>
            <a:r>
              <a:rPr lang="en-US" sz="1100" dirty="0">
                <a:ea typeface="+mn-lt"/>
                <a:cs typeface="+mn-lt"/>
              </a:rPr>
              <a:t>(population, </a:t>
            </a:r>
            <a:r>
              <a:rPr lang="en-US" sz="1100" err="1">
                <a:ea typeface="+mn-lt"/>
                <a:cs typeface="+mn-lt"/>
              </a:rPr>
              <a:t>TSP_data</a:t>
            </a:r>
            <a:r>
              <a:rPr lang="en-US" sz="1100" dirty="0">
                <a:ea typeface="+mn-lt"/>
                <a:cs typeface="+mn-lt"/>
              </a:rPr>
              <a:t>)</a:t>
            </a:r>
          </a:p>
          <a:p>
            <a:pPr marL="0" indent="0" algn="just">
              <a:lnSpc>
                <a:spcPct val="100000"/>
              </a:lnSpc>
              <a:buNone/>
            </a:pPr>
            <a:r>
              <a:rPr lang="en-US" sz="1100" dirty="0">
                <a:ea typeface="+mn-lt"/>
                <a:cs typeface="+mn-lt"/>
              </a:rPr>
              <a:t>  return </a:t>
            </a:r>
            <a:r>
              <a:rPr lang="en-US" sz="1100" err="1">
                <a:ea typeface="+mn-lt"/>
                <a:cs typeface="+mn-lt"/>
              </a:rPr>
              <a:t>best_route</a:t>
            </a:r>
            <a:endParaRPr lang="en-US" sz="1100" err="1"/>
          </a:p>
          <a:p>
            <a:endParaRPr lang="en-US" dirty="0"/>
          </a:p>
        </p:txBody>
      </p:sp>
    </p:spTree>
    <p:extLst>
      <p:ext uri="{BB962C8B-B14F-4D97-AF65-F5344CB8AC3E}">
        <p14:creationId xmlns:p14="http://schemas.microsoft.com/office/powerpoint/2010/main" val="400589931"/>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805</Words>
  <Application>Microsoft Office PowerPoint</Application>
  <PresentationFormat>Widescreen</PresentationFormat>
  <Paragraphs>290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Monoline</vt:lpstr>
      <vt:lpstr>Optimization Algorithm Design and Pseudocode Implementation </vt:lpstr>
      <vt:lpstr>PRoblem Statement</vt:lpstr>
      <vt:lpstr>Question 1</vt:lpstr>
      <vt:lpstr>The Traveling Salesman Problem (TSP)</vt:lpstr>
      <vt:lpstr>Objective</vt:lpstr>
      <vt:lpstr>Question 2:</vt:lpstr>
      <vt:lpstr>Optimization</vt:lpstr>
      <vt:lpstr>GENETIC ALGORITHMS</vt:lpstr>
      <vt:lpstr>QUESTION 3: PROVIDE THE PSEUDOCODE FOR THE FIRST ALGORITHM YOU'VE SELECTED. EXPLAIN THE LOGIC AND STEPS INVOLVED. </vt:lpstr>
      <vt:lpstr>Explanation</vt:lpstr>
      <vt:lpstr>Question 4</vt:lpstr>
      <vt:lpstr>PSEUDO CODE</vt:lpstr>
      <vt:lpstr>EXPLANATION</vt:lpstr>
      <vt:lpstr>Comparative ANalisys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320</cp:revision>
  <dcterms:created xsi:type="dcterms:W3CDTF">2023-10-28T23:03:42Z</dcterms:created>
  <dcterms:modified xsi:type="dcterms:W3CDTF">2023-11-19T21:15:04Z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