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4"/>
  </p:sldMasterIdLst>
  <p:notesMasterIdLst>
    <p:notesMasterId r:id="rId15"/>
  </p:notesMasterIdLst>
  <p:handoutMasterIdLst>
    <p:handoutMasterId r:id="rId16"/>
  </p:handoutMasterIdLst>
  <p:sldIdLst>
    <p:sldId id="256" r:id="rId5"/>
    <p:sldId id="275" r:id="rId6"/>
    <p:sldId id="274" r:id="rId7"/>
    <p:sldId id="276" r:id="rId8"/>
    <p:sldId id="277" r:id="rId9"/>
    <p:sldId id="280" r:id="rId10"/>
    <p:sldId id="281" r:id="rId11"/>
    <p:sldId id="284" r:id="rId12"/>
    <p:sldId id="27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0921C6-487F-47B8-9C75-A4C04B242099}">
          <p14:sldIdLst>
            <p14:sldId id="256"/>
            <p14:sldId id="275"/>
            <p14:sldId id="274"/>
            <p14:sldId id="276"/>
          </p14:sldIdLst>
        </p14:section>
        <p14:section name="Untitled Section" id="{CF03A103-220B-404A-B112-E396E9693649}">
          <p14:sldIdLst>
            <p14:sldId id="277"/>
            <p14:sldId id="280"/>
            <p14:sldId id="281"/>
            <p14:sldId id="284"/>
            <p14:sldId id="278"/>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0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5"/>
  </p:normalViewPr>
  <p:slideViewPr>
    <p:cSldViewPr snapToGrid="0" snapToObjects="1">
      <p:cViewPr varScale="1">
        <p:scale>
          <a:sx n="63" d="100"/>
          <a:sy n="63" d="100"/>
        </p:scale>
        <p:origin x="76" y="1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6/19/2021</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6/19/2021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2D76E09-41B7-FE4E-B099-04DFD58B8C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64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8</a:t>
            </a:fld>
            <a:endParaRPr lang="en-US" dirty="0"/>
          </a:p>
        </p:txBody>
      </p:sp>
    </p:spTree>
    <p:extLst>
      <p:ext uri="{BB962C8B-B14F-4D97-AF65-F5344CB8AC3E}">
        <p14:creationId xmlns:p14="http://schemas.microsoft.com/office/powerpoint/2010/main" val="219278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D76E09-41B7-FE4E-B099-04DFD58B8CF1}" type="slidenum">
              <a:rPr lang="en-US" smtClean="0"/>
              <a:t>9</a:t>
            </a:fld>
            <a:endParaRPr lang="en-US" dirty="0"/>
          </a:p>
        </p:txBody>
      </p:sp>
    </p:spTree>
    <p:extLst>
      <p:ext uri="{BB962C8B-B14F-4D97-AF65-F5344CB8AC3E}">
        <p14:creationId xmlns:p14="http://schemas.microsoft.com/office/powerpoint/2010/main" val="3624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10</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6/19/2021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6/19/2021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6/19/2021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1069848" y="470517"/>
            <a:ext cx="7891272" cy="4988451"/>
          </a:xfrm>
        </p:spPr>
        <p:txBody>
          <a:bodyPr>
            <a:normAutofit/>
          </a:bodyPr>
          <a:lstStyle/>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r>
              <a:rPr lang="en-US" sz="4000" b="1" dirty="0">
                <a:solidFill>
                  <a:schemeClr val="bg1"/>
                </a:solidFill>
              </a:rPr>
              <a:t>Bidding for Farmers</a:t>
            </a:r>
          </a:p>
          <a:p>
            <a:r>
              <a:rPr lang="en-US" sz="1800" dirty="0">
                <a:solidFill>
                  <a:schemeClr val="accent1">
                    <a:lumMod val="20000"/>
                    <a:lumOff val="80000"/>
                  </a:schemeClr>
                </a:solidFill>
              </a:rPr>
              <a:t>				</a:t>
            </a:r>
          </a:p>
          <a:p>
            <a:pPr algn="ctr"/>
            <a:r>
              <a:rPr lang="en-US" sz="1800" dirty="0">
                <a:solidFill>
                  <a:schemeClr val="accent1">
                    <a:lumMod val="20000"/>
                    <a:lumOff val="80000"/>
                  </a:schemeClr>
                </a:solidFill>
              </a:rPr>
              <a:t>presented by </a:t>
            </a:r>
          </a:p>
          <a:p>
            <a:pPr algn="ctr"/>
            <a:r>
              <a:rPr lang="en-US" sz="1800" dirty="0">
                <a:solidFill>
                  <a:schemeClr val="accent1">
                    <a:lumMod val="20000"/>
                    <a:lumOff val="80000"/>
                  </a:schemeClr>
                </a:solidFill>
              </a:rPr>
              <a:t>TRUIST Rangers</a:t>
            </a: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499621"/>
            <a:ext cx="6367335" cy="3968410"/>
          </a:xfrm>
        </p:spPr>
        <p:txBody>
          <a:bodyPr anchor="b">
            <a:normAutofit/>
          </a:bodyPr>
          <a:lstStyle/>
          <a:p>
            <a:pPr algn="ctr"/>
            <a:r>
              <a:rPr lang="en-US" dirty="0">
                <a:solidFill>
                  <a:srgbClr val="FFFFFF"/>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3827095" y="4389120"/>
            <a:ext cx="3577566" cy="2228496"/>
          </a:xfrm>
        </p:spPr>
        <p:txBody>
          <a:bodyPr>
            <a:noAutofit/>
          </a:bodyPr>
          <a:lstStyle/>
          <a:p>
            <a:r>
              <a:rPr lang="en-US" sz="1200" b="1" dirty="0">
                <a:solidFill>
                  <a:schemeClr val="accent1">
                    <a:lumMod val="20000"/>
                    <a:lumOff val="80000"/>
                  </a:schemeClr>
                </a:solidFill>
              </a:rPr>
              <a:t>Credits</a:t>
            </a:r>
          </a:p>
          <a:p>
            <a:r>
              <a:rPr lang="en-US" sz="1200" dirty="0">
                <a:solidFill>
                  <a:schemeClr val="accent1">
                    <a:lumMod val="20000"/>
                    <a:lumOff val="80000"/>
                  </a:schemeClr>
                </a:solidFill>
              </a:rPr>
              <a:t>Team Name		 TRUIST Rangers</a:t>
            </a:r>
          </a:p>
          <a:p>
            <a:r>
              <a:rPr lang="en-US" sz="1200" dirty="0">
                <a:solidFill>
                  <a:schemeClr val="accent1">
                    <a:lumMod val="20000"/>
                    <a:lumOff val="80000"/>
                  </a:schemeClr>
                </a:solidFill>
              </a:rPr>
              <a:t>Team member names: 	Rahul D Yadav</a:t>
            </a:r>
          </a:p>
          <a:p>
            <a:r>
              <a:rPr lang="en-US" sz="1200" dirty="0">
                <a:solidFill>
                  <a:schemeClr val="accent1">
                    <a:lumMod val="20000"/>
                    <a:lumOff val="80000"/>
                  </a:schemeClr>
                </a:solidFill>
              </a:rPr>
              <a:t>		Manisha Kale</a:t>
            </a:r>
          </a:p>
          <a:p>
            <a:r>
              <a:rPr lang="en-US" sz="1200" dirty="0">
                <a:solidFill>
                  <a:schemeClr val="accent1">
                    <a:lumMod val="20000"/>
                    <a:lumOff val="80000"/>
                  </a:schemeClr>
                </a:solidFill>
              </a:rPr>
              <a:t>		Sushma Tiwary</a:t>
            </a:r>
          </a:p>
          <a:p>
            <a:r>
              <a:rPr lang="en-US" sz="1200" dirty="0">
                <a:solidFill>
                  <a:schemeClr val="accent1">
                    <a:lumMod val="20000"/>
                    <a:lumOff val="80000"/>
                  </a:schemeClr>
                </a:solidFill>
              </a:rPr>
              <a:t>		</a:t>
            </a:r>
            <a:r>
              <a:rPr lang="en-US" sz="1200" dirty="0" err="1">
                <a:solidFill>
                  <a:schemeClr val="accent1">
                    <a:lumMod val="20000"/>
                    <a:lumOff val="80000"/>
                  </a:schemeClr>
                </a:solidFill>
              </a:rPr>
              <a:t>Sayantan</a:t>
            </a:r>
            <a:r>
              <a:rPr lang="en-US" sz="1200" dirty="0">
                <a:solidFill>
                  <a:schemeClr val="accent1">
                    <a:lumMod val="20000"/>
                    <a:lumOff val="80000"/>
                  </a:schemeClr>
                </a:solidFill>
              </a:rPr>
              <a:t> Banerjee</a:t>
            </a:r>
          </a:p>
          <a:p>
            <a:r>
              <a:rPr lang="en-US" sz="1200" dirty="0">
                <a:solidFill>
                  <a:schemeClr val="accent1">
                    <a:lumMod val="20000"/>
                    <a:lumOff val="80000"/>
                  </a:schemeClr>
                </a:solidFill>
              </a:rPr>
              <a:t>		Meetu Chandra</a:t>
            </a:r>
          </a:p>
          <a:p>
            <a:endParaRPr lang="en-US" sz="1200" dirty="0">
              <a:solidFill>
                <a:srgbClr val="FFFFFF"/>
              </a:solidFill>
            </a:endParaRPr>
          </a:p>
        </p:txBody>
      </p:sp>
    </p:spTree>
    <p:extLst>
      <p:ext uri="{BB962C8B-B14F-4D97-AF65-F5344CB8AC3E}">
        <p14:creationId xmlns:p14="http://schemas.microsoft.com/office/powerpoint/2010/main" val="2565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9848" y="484632"/>
            <a:ext cx="10058400" cy="1609344"/>
          </a:xfrm>
        </p:spPr>
        <p:txBody>
          <a:bodyPr anchor="ctr">
            <a:normAutofit/>
          </a:bodyPr>
          <a:lstStyle/>
          <a:p>
            <a:r>
              <a:rPr lang="en-US" dirty="0" err="1">
                <a:solidFill>
                  <a:schemeClr val="tx1"/>
                </a:solidFill>
              </a:rPr>
              <a:t>COntent</a:t>
            </a:r>
            <a:endParaRPr lang="en-US" dirty="0">
              <a:solidFill>
                <a:schemeClr val="tx1"/>
              </a:solidFill>
            </a:endParaRP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2</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5" name="Content Placeholder 4">
            <a:extLst>
              <a:ext uri="{FF2B5EF4-FFF2-40B4-BE49-F238E27FC236}">
                <a16:creationId xmlns:a16="http://schemas.microsoft.com/office/drawing/2014/main" id="{FB838A8D-380D-4ED6-8D5D-D6C9B10F9981}"/>
              </a:ext>
            </a:extLst>
          </p:cNvPr>
          <p:cNvSpPr>
            <a:spLocks noGrp="1"/>
          </p:cNvSpPr>
          <p:nvPr>
            <p:ph idx="1"/>
          </p:nvPr>
        </p:nvSpPr>
        <p:spPr/>
        <p:txBody>
          <a:bodyPr/>
          <a:lstStyle/>
          <a:p>
            <a:r>
              <a:rPr lang="en-US" dirty="0"/>
              <a:t>Problem Statement</a:t>
            </a:r>
          </a:p>
          <a:p>
            <a:r>
              <a:rPr lang="en-US" dirty="0"/>
              <a:t>How can we use technology to solve the problem</a:t>
            </a:r>
          </a:p>
          <a:p>
            <a:r>
              <a:rPr lang="en-IN" sz="1800" dirty="0">
                <a:latin typeface="Calibri" panose="020F0502020204030204" pitchFamily="34" charset="0"/>
                <a:ea typeface="Calibri" panose="020F0502020204030204" pitchFamily="34" charset="0"/>
                <a:cs typeface="Times New Roman" panose="02020603050405020304" pitchFamily="18" charset="0"/>
              </a:rPr>
              <a:t>P</a:t>
            </a:r>
            <a:r>
              <a:rPr lang="en-IN" sz="1800" dirty="0">
                <a:effectLst/>
                <a:latin typeface="Calibri" panose="020F0502020204030204" pitchFamily="34" charset="0"/>
                <a:ea typeface="Calibri" panose="020F0502020204030204" pitchFamily="34" charset="0"/>
                <a:cs typeface="Times New Roman" panose="02020603050405020304" pitchFamily="18" charset="0"/>
              </a:rPr>
              <a:t>rocess road map and the Sequence diagram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3355335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711A7980-6448-4591-8BB7-071223807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22666" cy="5280182"/>
          </a:xfrm>
          <a:custGeom>
            <a:avLst/>
            <a:gdLst>
              <a:gd name="connsiteX0" fmla="*/ 4441974 w 5422666"/>
              <a:gd name="connsiteY0" fmla="*/ 0 h 5280182"/>
              <a:gd name="connsiteX1" fmla="*/ 4807567 w 5422666"/>
              <a:gd name="connsiteY1" fmla="*/ 0 h 5280182"/>
              <a:gd name="connsiteX2" fmla="*/ 4850577 w 5422666"/>
              <a:gd name="connsiteY2" fmla="*/ 57517 h 5280182"/>
              <a:gd name="connsiteX3" fmla="*/ 5422666 w 5422666"/>
              <a:gd name="connsiteY3" fmla="*/ 1930408 h 5280182"/>
              <a:gd name="connsiteX4" fmla="*/ 2072892 w 5422666"/>
              <a:gd name="connsiteY4" fmla="*/ 5280182 h 5280182"/>
              <a:gd name="connsiteX5" fmla="*/ 200001 w 5422666"/>
              <a:gd name="connsiteY5" fmla="*/ 4708093 h 5280182"/>
              <a:gd name="connsiteX6" fmla="*/ 0 w 5422666"/>
              <a:gd name="connsiteY6" fmla="*/ 4558536 h 5280182"/>
              <a:gd name="connsiteX7" fmla="*/ 0 w 5422666"/>
              <a:gd name="connsiteY7" fmla="*/ 4172234 h 5280182"/>
              <a:gd name="connsiteX8" fmla="*/ 128566 w 5422666"/>
              <a:gd name="connsiteY8" fmla="*/ 4289082 h 5280182"/>
              <a:gd name="connsiteX9" fmla="*/ 2072892 w 5422666"/>
              <a:gd name="connsiteY9" fmla="*/ 4987077 h 5280182"/>
              <a:gd name="connsiteX10" fmla="*/ 5129561 w 5422666"/>
              <a:gd name="connsiteY10" fmla="*/ 1930408 h 5280182"/>
              <a:gd name="connsiteX11" fmla="*/ 4607530 w 5422666"/>
              <a:gd name="connsiteY11" fmla="*/ 221395 h 5280182"/>
              <a:gd name="connsiteX12" fmla="*/ 0 w 5422666"/>
              <a:gd name="connsiteY12" fmla="*/ 0 h 5280182"/>
              <a:gd name="connsiteX13" fmla="*/ 4331181 w 5422666"/>
              <a:gd name="connsiteY13" fmla="*/ 0 h 5280182"/>
              <a:gd name="connsiteX14" fmla="*/ 4366945 w 5422666"/>
              <a:gd name="connsiteY14" fmla="*/ 39351 h 5280182"/>
              <a:gd name="connsiteX15" fmla="*/ 5045817 w 5422666"/>
              <a:gd name="connsiteY15" fmla="*/ 1930408 h 5280182"/>
              <a:gd name="connsiteX16" fmla="*/ 2072892 w 5422666"/>
              <a:gd name="connsiteY16" fmla="*/ 4903333 h 5280182"/>
              <a:gd name="connsiteX17" fmla="*/ 181835 w 5422666"/>
              <a:gd name="connsiteY17" fmla="*/ 4224462 h 5280182"/>
              <a:gd name="connsiteX18" fmla="*/ 0 w 5422666"/>
              <a:gd name="connsiteY18" fmla="*/ 4059198 h 528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22666" h="5280182">
                <a:moveTo>
                  <a:pt x="4441974" y="0"/>
                </a:moveTo>
                <a:lnTo>
                  <a:pt x="4807567" y="0"/>
                </a:lnTo>
                <a:lnTo>
                  <a:pt x="4850577" y="57517"/>
                </a:lnTo>
                <a:cubicBezTo>
                  <a:pt x="5211765" y="592144"/>
                  <a:pt x="5422666" y="1236647"/>
                  <a:pt x="5422666" y="1930408"/>
                </a:cubicBezTo>
                <a:cubicBezTo>
                  <a:pt x="5422666" y="3780437"/>
                  <a:pt x="3922921" y="5280182"/>
                  <a:pt x="2072892" y="5280182"/>
                </a:cubicBezTo>
                <a:cubicBezTo>
                  <a:pt x="1379131" y="5280182"/>
                  <a:pt x="734628" y="5069281"/>
                  <a:pt x="200001" y="4708093"/>
                </a:cubicBezTo>
                <a:lnTo>
                  <a:pt x="0" y="4558536"/>
                </a:lnTo>
                <a:lnTo>
                  <a:pt x="0" y="4172234"/>
                </a:lnTo>
                <a:lnTo>
                  <a:pt x="128566" y="4289082"/>
                </a:lnTo>
                <a:cubicBezTo>
                  <a:pt x="656939" y="4725134"/>
                  <a:pt x="1334326" y="4987077"/>
                  <a:pt x="2072892" y="4987077"/>
                </a:cubicBezTo>
                <a:cubicBezTo>
                  <a:pt x="3761043" y="4987077"/>
                  <a:pt x="5129561" y="3618559"/>
                  <a:pt x="5129561" y="1930408"/>
                </a:cubicBezTo>
                <a:cubicBezTo>
                  <a:pt x="5129561" y="1297351"/>
                  <a:pt x="4937113" y="709243"/>
                  <a:pt x="4607530" y="221395"/>
                </a:cubicBezTo>
                <a:close/>
                <a:moveTo>
                  <a:pt x="0" y="0"/>
                </a:moveTo>
                <a:lnTo>
                  <a:pt x="4331181" y="0"/>
                </a:lnTo>
                <a:lnTo>
                  <a:pt x="4366945" y="39351"/>
                </a:lnTo>
                <a:cubicBezTo>
                  <a:pt x="4791050" y="553248"/>
                  <a:pt x="5045817" y="1212076"/>
                  <a:pt x="5045817" y="1930408"/>
                </a:cubicBezTo>
                <a:cubicBezTo>
                  <a:pt x="5045817" y="3572309"/>
                  <a:pt x="3714793" y="4903333"/>
                  <a:pt x="2072892" y="4903333"/>
                </a:cubicBezTo>
                <a:cubicBezTo>
                  <a:pt x="1354560" y="4903333"/>
                  <a:pt x="695732" y="4648567"/>
                  <a:pt x="181835" y="4224462"/>
                </a:cubicBezTo>
                <a:lnTo>
                  <a:pt x="0" y="405919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4" name="Picture 3">
            <a:extLst>
              <a:ext uri="{FF2B5EF4-FFF2-40B4-BE49-F238E27FC236}">
                <a16:creationId xmlns:a16="http://schemas.microsoft.com/office/drawing/2014/main" id="{7A58F371-1591-4E6A-848A-F3B9EE9AED5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1415" y="2059470"/>
            <a:ext cx="4176260" cy="1866900"/>
          </a:xfrm>
          <a:prstGeom prst="rect">
            <a:avLst/>
          </a:prstGeom>
          <a:noFill/>
        </p:spPr>
      </p:pic>
      <p:sp>
        <p:nvSpPr>
          <p:cNvPr id="73" name="Freeform: Shape 72">
            <a:extLst>
              <a:ext uri="{FF2B5EF4-FFF2-40B4-BE49-F238E27FC236}">
                <a16:creationId xmlns:a16="http://schemas.microsoft.com/office/drawing/2014/main" id="{94137601-A4ED-492C-BBA9-AF51E5AB6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2665" y="0"/>
            <a:ext cx="6769335" cy="6858000"/>
          </a:xfrm>
          <a:custGeom>
            <a:avLst/>
            <a:gdLst>
              <a:gd name="connsiteX0" fmla="*/ 3171560 w 6769335"/>
              <a:gd name="connsiteY0" fmla="*/ 0 h 6858000"/>
              <a:gd name="connsiteX1" fmla="*/ 6769335 w 6769335"/>
              <a:gd name="connsiteY1" fmla="*/ 0 h 6858000"/>
              <a:gd name="connsiteX2" fmla="*/ 6769335 w 6769335"/>
              <a:gd name="connsiteY2" fmla="*/ 6858000 h 6858000"/>
              <a:gd name="connsiteX3" fmla="*/ 1548516 w 6769335"/>
              <a:gd name="connsiteY3" fmla="*/ 6858000 h 6858000"/>
              <a:gd name="connsiteX4" fmla="*/ 1455464 w 6769335"/>
              <a:gd name="connsiteY4" fmla="*/ 6739591 h 6858000"/>
              <a:gd name="connsiteX5" fmla="*/ 566937 w 6769335"/>
              <a:gd name="connsiteY5" fmla="*/ 4063623 h 6858000"/>
              <a:gd name="connsiteX6" fmla="*/ 3100422 w 6769335"/>
              <a:gd name="connsiteY6" fmla="*/ 32161 h 6858000"/>
              <a:gd name="connsiteX7" fmla="*/ 2059901 w 6769335"/>
              <a:gd name="connsiteY7" fmla="*/ 0 h 6858000"/>
              <a:gd name="connsiteX8" fmla="*/ 2886868 w 6769335"/>
              <a:gd name="connsiteY8" fmla="*/ 0 h 6858000"/>
              <a:gd name="connsiteX9" fmla="*/ 2847525 w 6769335"/>
              <a:gd name="connsiteY9" fmla="*/ 20150 h 6858000"/>
              <a:gd name="connsiteX10" fmla="*/ 440951 w 6769335"/>
              <a:gd name="connsiteY10" fmla="*/ 4063623 h 6858000"/>
              <a:gd name="connsiteX11" fmla="*/ 1354508 w 6769335"/>
              <a:gd name="connsiteY11" fmla="*/ 6814969 h 6858000"/>
              <a:gd name="connsiteX12" fmla="*/ 1388323 w 6769335"/>
              <a:gd name="connsiteY12" fmla="*/ 6858000 h 6858000"/>
              <a:gd name="connsiteX13" fmla="*/ 845771 w 6769335"/>
              <a:gd name="connsiteY13" fmla="*/ 6858000 h 6858000"/>
              <a:gd name="connsiteX14" fmla="*/ 729576 w 6769335"/>
              <a:gd name="connsiteY14" fmla="*/ 6676754 h 6858000"/>
              <a:gd name="connsiteX15" fmla="*/ 0 w 6769335"/>
              <a:gd name="connsiteY15" fmla="*/ 4063623 h 6858000"/>
              <a:gd name="connsiteX16" fmla="*/ 2024261 w 6769335"/>
              <a:gd name="connsiteY16" fmla="*/ 253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69335" h="6858000">
                <a:moveTo>
                  <a:pt x="3171560" y="0"/>
                </a:moveTo>
                <a:lnTo>
                  <a:pt x="6769335" y="0"/>
                </a:lnTo>
                <a:lnTo>
                  <a:pt x="6769335" y="6858000"/>
                </a:lnTo>
                <a:lnTo>
                  <a:pt x="1548516" y="6858000"/>
                </a:lnTo>
                <a:lnTo>
                  <a:pt x="1455464" y="6739591"/>
                </a:lnTo>
                <a:cubicBezTo>
                  <a:pt x="897412" y="5993387"/>
                  <a:pt x="566937" y="5067099"/>
                  <a:pt x="566937" y="4063623"/>
                </a:cubicBezTo>
                <a:cubicBezTo>
                  <a:pt x="566937" y="2288243"/>
                  <a:pt x="1601383" y="754472"/>
                  <a:pt x="3100422" y="32161"/>
                </a:cubicBezTo>
                <a:close/>
                <a:moveTo>
                  <a:pt x="2059901" y="0"/>
                </a:moveTo>
                <a:lnTo>
                  <a:pt x="2886868" y="0"/>
                </a:lnTo>
                <a:lnTo>
                  <a:pt x="2847525" y="20150"/>
                </a:lnTo>
                <a:cubicBezTo>
                  <a:pt x="1414062" y="798855"/>
                  <a:pt x="440951" y="2317598"/>
                  <a:pt x="440951" y="4063623"/>
                </a:cubicBezTo>
                <a:cubicBezTo>
                  <a:pt x="440951" y="5095365"/>
                  <a:pt x="780736" y="6047746"/>
                  <a:pt x="1354508" y="6814969"/>
                </a:cubicBezTo>
                <a:lnTo>
                  <a:pt x="1388323" y="6858000"/>
                </a:lnTo>
                <a:lnTo>
                  <a:pt x="845771" y="6858000"/>
                </a:lnTo>
                <a:lnTo>
                  <a:pt x="729576" y="6676754"/>
                </a:lnTo>
                <a:cubicBezTo>
                  <a:pt x="266606" y="5914807"/>
                  <a:pt x="0" y="5020350"/>
                  <a:pt x="0" y="4063623"/>
                </a:cubicBezTo>
                <a:cubicBezTo>
                  <a:pt x="0" y="2411096"/>
                  <a:pt x="795410" y="944347"/>
                  <a:pt x="2024261" y="2534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026" name="Picture 2">
            <a:extLst>
              <a:ext uri="{FF2B5EF4-FFF2-40B4-BE49-F238E27FC236}">
                <a16:creationId xmlns:a16="http://schemas.microsoft.com/office/drawing/2014/main" id="{EBB04FA9-482E-4072-80C4-30FD8E08454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55113" y="2790777"/>
            <a:ext cx="5216491" cy="348200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4DD0F0B-A238-4E7B-A844-9FC0538BD8DB}"/>
              </a:ext>
            </a:extLst>
          </p:cNvPr>
          <p:cNvSpPr>
            <a:spLocks noGrp="1"/>
          </p:cNvSpPr>
          <p:nvPr>
            <p:ph type="sldNum" sz="quarter" idx="12"/>
          </p:nvPr>
        </p:nvSpPr>
        <p:spPr>
          <a:xfrm>
            <a:off x="11311128" y="6272784"/>
            <a:ext cx="640080" cy="365125"/>
          </a:xfrm>
        </p:spPr>
        <p:txBody>
          <a:bodyPr>
            <a:norm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fld id="{4FAB73BC-B049-4115-A692-8D63A059BFB8}" type="slidenum">
              <a:rPr kumimoji="0" lang="en-US" sz="1400" b="1" i="0" u="none" strike="noStrike" kern="1200" cap="none" spc="0" normalizeH="0" baseline="0" noProof="0">
                <a:ln>
                  <a:noFill/>
                </a:ln>
                <a:solidFill>
                  <a:srgbClr val="696464"/>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600"/>
                </a:spcAft>
                <a:buClrTx/>
                <a:buSzTx/>
                <a:buFontTx/>
                <a:buNone/>
                <a:tabLst/>
                <a:defRPr/>
              </a:pPr>
              <a:t>3</a:t>
            </a:fld>
            <a:endParaRPr kumimoji="0" lang="en-US" sz="1400" b="1" i="0" u="none" strike="noStrike" kern="1200" cap="none" spc="0" normalizeH="0" baseline="0" noProof="0">
              <a:ln>
                <a:noFill/>
              </a:ln>
              <a:solidFill>
                <a:srgbClr val="696464"/>
              </a:solidFill>
              <a:effectLst/>
              <a:uLnTx/>
              <a:uFillTx/>
              <a:latin typeface="Rockwell Condensed" panose="02060603050405020104"/>
              <a:ea typeface="+mn-ea"/>
              <a:cs typeface="+mn-cs"/>
            </a:endParaRPr>
          </a:p>
        </p:txBody>
      </p:sp>
      <p:sp>
        <p:nvSpPr>
          <p:cNvPr id="3" name="TextBox 2">
            <a:extLst>
              <a:ext uri="{FF2B5EF4-FFF2-40B4-BE49-F238E27FC236}">
                <a16:creationId xmlns:a16="http://schemas.microsoft.com/office/drawing/2014/main" id="{AFB213D9-FA9C-47DD-86CF-F680EE04E9E3}"/>
              </a:ext>
            </a:extLst>
          </p:cNvPr>
          <p:cNvSpPr txBox="1"/>
          <p:nvPr/>
        </p:nvSpPr>
        <p:spPr>
          <a:xfrm>
            <a:off x="171449" y="931487"/>
            <a:ext cx="429577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Estimated Produce wastage due to lack of consumption/sell in 2018</a:t>
            </a: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od </a:t>
            </a:r>
          </a:p>
        </p:txBody>
      </p:sp>
      <p:sp>
        <p:nvSpPr>
          <p:cNvPr id="5" name="TextBox 4">
            <a:extLst>
              <a:ext uri="{FF2B5EF4-FFF2-40B4-BE49-F238E27FC236}">
                <a16:creationId xmlns:a16="http://schemas.microsoft.com/office/drawing/2014/main" id="{12961909-30DE-4DE6-85CF-F11338BFB18A}"/>
              </a:ext>
            </a:extLst>
          </p:cNvPr>
          <p:cNvSpPr txBox="1"/>
          <p:nvPr/>
        </p:nvSpPr>
        <p:spPr>
          <a:xfrm>
            <a:off x="8034291" y="452761"/>
            <a:ext cx="3551068" cy="2308324"/>
          </a:xfrm>
          <a:prstGeom prst="rect">
            <a:avLst/>
          </a:prstGeom>
          <a:noFill/>
        </p:spPr>
        <p:txBody>
          <a:bodyPr wrap="square" rtlCol="0">
            <a:spAutoFit/>
          </a:bodyPr>
          <a:lstStyle/>
          <a:p>
            <a:r>
              <a:rPr lang="en-US" sz="1800" dirty="0">
                <a:solidFill>
                  <a:schemeClr val="bg1"/>
                </a:solidFill>
                <a:effectLst/>
                <a:latin typeface="Calibri" panose="020F0502020204030204" pitchFamily="34" charset="0"/>
                <a:ea typeface="Calibri" panose="020F0502020204030204" pitchFamily="34" charset="0"/>
              </a:rPr>
              <a:t>A key issue is the availability of surplus food grains with FCI, well above its buffer capacity. For instance, its rice stocks were at 21 MT in January this year compared to a buffer requirement of 7 MT. This happens as local farmers do not have idea on estimated demand</a:t>
            </a:r>
            <a:endParaRPr lang="en-US" dirty="0">
              <a:solidFill>
                <a:schemeClr val="bg1"/>
              </a:solidFill>
            </a:endParaRPr>
          </a:p>
        </p:txBody>
      </p:sp>
    </p:spTree>
    <p:extLst>
      <p:ext uri="{BB962C8B-B14F-4D97-AF65-F5344CB8AC3E}">
        <p14:creationId xmlns:p14="http://schemas.microsoft.com/office/powerpoint/2010/main" val="30129919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9F75B9-AF6C-4187-BAF3-2E94B501ED10}"/>
              </a:ext>
            </a:extLst>
          </p:cNvPr>
          <p:cNvSpPr>
            <a:spLocks noGrp="1"/>
          </p:cNvSpPr>
          <p:nvPr>
            <p:ph type="sldNum" sz="quarter" idx="12"/>
          </p:nvPr>
        </p:nvSpPr>
        <p:spPr/>
        <p:txBody>
          <a:bodyPr/>
          <a:lstStyle/>
          <a:p>
            <a:fld id="{4FAB73BC-B049-4115-A692-8D63A059BFB8}" type="slidenum">
              <a:rPr lang="en-US" smtClean="0"/>
              <a:t>4</a:t>
            </a:fld>
            <a:endParaRPr lang="en-US" dirty="0"/>
          </a:p>
        </p:txBody>
      </p:sp>
      <p:pic>
        <p:nvPicPr>
          <p:cNvPr id="2050" name="Picture 2" descr="Foodgrain storage losses in India">
            <a:extLst>
              <a:ext uri="{FF2B5EF4-FFF2-40B4-BE49-F238E27FC236}">
                <a16:creationId xmlns:a16="http://schemas.microsoft.com/office/drawing/2014/main" id="{1970A43A-9D7B-42A0-A5B0-38D91B1C4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398929" cy="634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9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F0C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DA20ED-0FB4-4216-AF74-7896E959E3EC}"/>
              </a:ext>
            </a:extLst>
          </p:cNvPr>
          <p:cNvPicPr>
            <a:picLocks noChangeAspect="1"/>
          </p:cNvPicPr>
          <p:nvPr/>
        </p:nvPicPr>
        <p:blipFill>
          <a:blip r:embed="rId2"/>
          <a:srcRect/>
          <a:stretch/>
        </p:blipFill>
        <p:spPr>
          <a:xfrm>
            <a:off x="0" y="0"/>
            <a:ext cx="8348472" cy="6858000"/>
          </a:xfrm>
          <a:prstGeom prst="rect">
            <a:avLst/>
          </a:prstGeom>
        </p:spPr>
      </p:pic>
      <p:sp>
        <p:nvSpPr>
          <p:cNvPr id="3" name="Title 2">
            <a:extLst>
              <a:ext uri="{FF2B5EF4-FFF2-40B4-BE49-F238E27FC236}">
                <a16:creationId xmlns:a16="http://schemas.microsoft.com/office/drawing/2014/main" id="{9C4B8CB0-476F-4E78-8F60-3B80EE2E0AD8}"/>
              </a:ext>
            </a:extLst>
          </p:cNvPr>
          <p:cNvSpPr>
            <a:spLocks noGrp="1"/>
          </p:cNvSpPr>
          <p:nvPr>
            <p:ph type="title"/>
          </p:nvPr>
        </p:nvSpPr>
        <p:spPr/>
        <p:txBody>
          <a:bodyPr>
            <a:normAutofit fontScale="90000"/>
          </a:bodyPr>
          <a:lstStyle/>
          <a:p>
            <a:r>
              <a:rPr lang="en-US" sz="3200" dirty="0">
                <a:solidFill>
                  <a:schemeClr val="accent4">
                    <a:lumMod val="50000"/>
                  </a:schemeClr>
                </a:solidFill>
              </a:rPr>
              <a:t>How can we use technology to solve the problem</a:t>
            </a:r>
            <a:br>
              <a:rPr lang="en-US" sz="3200" dirty="0">
                <a:solidFill>
                  <a:schemeClr val="accent4">
                    <a:lumMod val="50000"/>
                  </a:schemeClr>
                </a:solidFill>
              </a:rPr>
            </a:br>
            <a:endParaRPr lang="en-IN" dirty="0"/>
          </a:p>
        </p:txBody>
      </p:sp>
      <p:sp>
        <p:nvSpPr>
          <p:cNvPr id="8" name="Text Placeholder 7">
            <a:extLst>
              <a:ext uri="{FF2B5EF4-FFF2-40B4-BE49-F238E27FC236}">
                <a16:creationId xmlns:a16="http://schemas.microsoft.com/office/drawing/2014/main" id="{F090747C-FA23-4DA8-862A-FD37FDFD330C}"/>
              </a:ext>
            </a:extLst>
          </p:cNvPr>
          <p:cNvSpPr>
            <a:spLocks noGrp="1"/>
          </p:cNvSpPr>
          <p:nvPr>
            <p:ph type="body" sz="half" idx="2"/>
          </p:nvPr>
        </p:nvSpPr>
        <p:spPr>
          <a:xfrm>
            <a:off x="8549640" y="2011679"/>
            <a:ext cx="3200400" cy="4626229"/>
          </a:xfrm>
        </p:spPr>
        <p:txBody>
          <a:bodyPr>
            <a:normAutofit/>
          </a:bodyPr>
          <a:lstStyle/>
          <a:p>
            <a:pPr>
              <a:lnSpc>
                <a:spcPct val="107000"/>
              </a:lnSpc>
              <a:spcAft>
                <a:spcPts val="800"/>
              </a:spcAft>
            </a:pPr>
            <a:r>
              <a:rPr lang="en-US" sz="2000" dirty="0">
                <a:solidFill>
                  <a:schemeClr val="accent4">
                    <a:lumMod val="50000"/>
                  </a:schemeClr>
                </a:solidFill>
                <a:effectLst/>
                <a:latin typeface="Calibri" panose="020F0502020204030204" pitchFamily="34" charset="0"/>
                <a:ea typeface="Times New Roman" panose="02020603050405020304" pitchFamily="18" charset="0"/>
                <a:cs typeface="Calibri" panose="020F0502020204030204" pitchFamily="34" charset="0"/>
              </a:rPr>
              <a:t>A bidding system </a:t>
            </a:r>
            <a:r>
              <a:rPr lang="en-US" sz="2000" dirty="0">
                <a:solidFill>
                  <a:schemeClr val="accent4">
                    <a:lumMod val="50000"/>
                  </a:schemeClr>
                </a:solidFill>
                <a:latin typeface="Calibri" panose="020F0502020204030204" pitchFamily="34" charset="0"/>
                <a:ea typeface="Times New Roman" panose="02020603050405020304" pitchFamily="18" charset="0"/>
                <a:cs typeface="Calibri" panose="020F0502020204030204" pitchFamily="34" charset="0"/>
              </a:rPr>
              <a:t>to </a:t>
            </a:r>
            <a:r>
              <a:rPr lang="en-US" sz="2000" dirty="0">
                <a:solidFill>
                  <a:schemeClr val="accent4">
                    <a:lumMod val="50000"/>
                  </a:schemeClr>
                </a:solidFill>
                <a:effectLst/>
                <a:latin typeface="Calibri" panose="020F0502020204030204" pitchFamily="34" charset="0"/>
                <a:ea typeface="Times New Roman" panose="02020603050405020304" pitchFamily="18" charset="0"/>
                <a:cs typeface="Calibri" panose="020F0502020204030204" pitchFamily="34" charset="0"/>
              </a:rPr>
              <a:t>enable farmers to get the best value of their products from multiple co-operatives and for Co-operatives to get the best quality at the best bid for buyers. This will encourage speedy consumption of the farm produce and thus will avoid food wastage. </a:t>
            </a:r>
          </a:p>
          <a:p>
            <a:endParaRPr lang="en-IN" dirty="0"/>
          </a:p>
        </p:txBody>
      </p:sp>
      <p:sp>
        <p:nvSpPr>
          <p:cNvPr id="2" name="Slide Number Placeholder 1">
            <a:extLst>
              <a:ext uri="{FF2B5EF4-FFF2-40B4-BE49-F238E27FC236}">
                <a16:creationId xmlns:a16="http://schemas.microsoft.com/office/drawing/2014/main" id="{58265138-0FC1-42BC-AF99-B1892B80E20D}"/>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3021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vocados and peppers on a cutting board">
            <a:extLst>
              <a:ext uri="{FF2B5EF4-FFF2-40B4-BE49-F238E27FC236}">
                <a16:creationId xmlns:a16="http://schemas.microsoft.com/office/drawing/2014/main" id="{85DA20ED-0FB4-4216-AF74-7896E959E3E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 name="Slide Number Placeholder 1">
            <a:extLst>
              <a:ext uri="{FF2B5EF4-FFF2-40B4-BE49-F238E27FC236}">
                <a16:creationId xmlns:a16="http://schemas.microsoft.com/office/drawing/2014/main" id="{58265138-0FC1-42BC-AF99-B1892B80E20D}"/>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4" name="TextBox 3">
            <a:extLst>
              <a:ext uri="{FF2B5EF4-FFF2-40B4-BE49-F238E27FC236}">
                <a16:creationId xmlns:a16="http://schemas.microsoft.com/office/drawing/2014/main" id="{8DC5A553-9812-4D87-8C2F-3E0116FF26C9}"/>
              </a:ext>
            </a:extLst>
          </p:cNvPr>
          <p:cNvSpPr txBox="1"/>
          <p:nvPr/>
        </p:nvSpPr>
        <p:spPr>
          <a:xfrm>
            <a:off x="358219" y="1856903"/>
            <a:ext cx="7145518" cy="3061928"/>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n-US" sz="2400"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Analyze market trend products available</a:t>
            </a:r>
          </a:p>
          <a:p>
            <a:pPr marL="342900" indent="-342900">
              <a:lnSpc>
                <a:spcPct val="107000"/>
              </a:lnSpc>
              <a:spcAft>
                <a:spcPts val="800"/>
              </a:spcAft>
              <a:buFont typeface="+mj-lt"/>
              <a:buAutoNum type="arabicPeriod"/>
            </a:pPr>
            <a:r>
              <a:rPr lang="en-US" sz="24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Create a open Tender(Product quantity, Quality, offer price)</a:t>
            </a:r>
          </a:p>
          <a:p>
            <a:pPr marL="342900" indent="-342900">
              <a:lnSpc>
                <a:spcPct val="107000"/>
              </a:lnSpc>
              <a:spcAft>
                <a:spcPts val="800"/>
              </a:spcAft>
              <a:buFont typeface="+mj-lt"/>
              <a:buAutoNum type="arabicPeriod"/>
            </a:pPr>
            <a:r>
              <a:rPr lang="en-US" sz="2400"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Notification to registered farmer about open tender</a:t>
            </a:r>
            <a:endParaRPr lang="en-US" sz="24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endParaRPr lang="en-US"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endParaRPr lang="en-US" sz="18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endParaRPr lang="en-US"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6" name="TextBox 5">
            <a:extLst>
              <a:ext uri="{FF2B5EF4-FFF2-40B4-BE49-F238E27FC236}">
                <a16:creationId xmlns:a16="http://schemas.microsoft.com/office/drawing/2014/main" id="{01E307C0-311F-42DF-91FD-5AE62BE166BD}"/>
              </a:ext>
            </a:extLst>
          </p:cNvPr>
          <p:cNvSpPr txBox="1"/>
          <p:nvPr/>
        </p:nvSpPr>
        <p:spPr>
          <a:xfrm>
            <a:off x="546754" y="765857"/>
            <a:ext cx="8182466" cy="595932"/>
          </a:xfrm>
          <a:prstGeom prst="rect">
            <a:avLst/>
          </a:prstGeom>
          <a:noFill/>
        </p:spPr>
        <p:txBody>
          <a:bodyPr wrap="square">
            <a:spAutoFit/>
          </a:bodyPr>
          <a:lstStyle/>
          <a:p>
            <a:pPr>
              <a:lnSpc>
                <a:spcPct val="107000"/>
              </a:lnSpc>
              <a:spcBef>
                <a:spcPts val="200"/>
              </a:spcBef>
            </a:pPr>
            <a:r>
              <a:rPr lang="en-US" sz="32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rPr>
              <a:t>Tender Initiation:</a:t>
            </a:r>
            <a:endParaRPr lang="en-IN" sz="32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81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012F35-302F-426B-9663-6CEA6BB03AA0}"/>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3" name="Picture 2" descr="Avocados and peppers on a cutting board">
            <a:extLst>
              <a:ext uri="{FF2B5EF4-FFF2-40B4-BE49-F238E27FC236}">
                <a16:creationId xmlns:a16="http://schemas.microsoft.com/office/drawing/2014/main" id="{9AA8951B-1E06-455E-AA51-044B683A895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802" y="10"/>
            <a:ext cx="12191980" cy="6857989"/>
          </a:xfrm>
          <a:prstGeom prst="rect">
            <a:avLst/>
          </a:prstGeom>
        </p:spPr>
      </p:pic>
      <p:pic>
        <p:nvPicPr>
          <p:cNvPr id="4" name="Picture 3" descr="Avocados and peppers on a cutting board">
            <a:extLst>
              <a:ext uri="{FF2B5EF4-FFF2-40B4-BE49-F238E27FC236}">
                <a16:creationId xmlns:a16="http://schemas.microsoft.com/office/drawing/2014/main" id="{158C4A33-C2DB-48D0-BB81-3948FDD547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802" y="-223510"/>
            <a:ext cx="12191980" cy="6857989"/>
          </a:xfrm>
          <a:prstGeom prst="rect">
            <a:avLst/>
          </a:prstGeom>
        </p:spPr>
      </p:pic>
      <p:sp>
        <p:nvSpPr>
          <p:cNvPr id="5" name="TextBox 4">
            <a:extLst>
              <a:ext uri="{FF2B5EF4-FFF2-40B4-BE49-F238E27FC236}">
                <a16:creationId xmlns:a16="http://schemas.microsoft.com/office/drawing/2014/main" id="{D98B49E7-C38B-49F4-9AC9-AF32F8ED65F9}"/>
              </a:ext>
            </a:extLst>
          </p:cNvPr>
          <p:cNvSpPr txBox="1"/>
          <p:nvPr/>
        </p:nvSpPr>
        <p:spPr>
          <a:xfrm>
            <a:off x="358219" y="1856903"/>
            <a:ext cx="7145518" cy="2864374"/>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n-US" sz="24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Farmer responds to notification </a:t>
            </a:r>
          </a:p>
          <a:p>
            <a:pPr marL="342900" indent="-342900">
              <a:lnSpc>
                <a:spcPct val="107000"/>
              </a:lnSpc>
              <a:spcAft>
                <a:spcPts val="800"/>
              </a:spcAft>
              <a:buFont typeface="+mj-lt"/>
              <a:buAutoNum type="arabicPeriod"/>
            </a:pPr>
            <a:r>
              <a:rPr lang="en-US" sz="2400"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AI/ML Processing</a:t>
            </a:r>
          </a:p>
          <a:p>
            <a:pPr marL="342900" indent="-342900">
              <a:lnSpc>
                <a:spcPct val="107000"/>
              </a:lnSpc>
              <a:spcAft>
                <a:spcPts val="800"/>
              </a:spcAft>
              <a:buFont typeface="+mj-lt"/>
              <a:buAutoNum type="arabicPeriod"/>
            </a:pPr>
            <a:r>
              <a:rPr lang="en-US" sz="24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No</a:t>
            </a:r>
            <a:r>
              <a:rPr lang="en-US" sz="2400"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tification to Co-op</a:t>
            </a:r>
          </a:p>
          <a:p>
            <a:pPr marL="342900" indent="-342900">
              <a:lnSpc>
                <a:spcPct val="107000"/>
              </a:lnSpc>
              <a:spcAft>
                <a:spcPts val="800"/>
              </a:spcAft>
              <a:buFont typeface="+mj-lt"/>
              <a:buAutoNum type="arabicPeriod"/>
            </a:pPr>
            <a:r>
              <a:rPr lang="en-US" sz="2400"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Bid approval</a:t>
            </a:r>
          </a:p>
          <a:p>
            <a:pPr marL="342900" indent="-342900">
              <a:lnSpc>
                <a:spcPct val="107000"/>
              </a:lnSpc>
              <a:spcAft>
                <a:spcPts val="800"/>
              </a:spcAft>
              <a:buFont typeface="+mj-lt"/>
              <a:buAutoNum type="arabicPeriod"/>
            </a:pPr>
            <a:r>
              <a:rPr lang="en-US" sz="24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Not</a:t>
            </a:r>
            <a:r>
              <a:rPr lang="en-US" sz="2400" dirty="0">
                <a:solidFill>
                  <a:schemeClr val="accent1">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ification to Farmer</a:t>
            </a:r>
            <a:endParaRPr lang="en-US" sz="2400" dirty="0">
              <a:solidFill>
                <a:schemeClr val="accent1">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lvl="0">
              <a:lnSpc>
                <a:spcPct val="107000"/>
              </a:lnSpc>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ABBE6B6-231A-431F-B06F-53BC96635E1E}"/>
              </a:ext>
            </a:extLst>
          </p:cNvPr>
          <p:cNvSpPr txBox="1"/>
          <p:nvPr/>
        </p:nvSpPr>
        <p:spPr>
          <a:xfrm>
            <a:off x="477520" y="765857"/>
            <a:ext cx="8251700" cy="595932"/>
          </a:xfrm>
          <a:prstGeom prst="rect">
            <a:avLst/>
          </a:prstGeom>
          <a:noFill/>
        </p:spPr>
        <p:txBody>
          <a:bodyPr wrap="square">
            <a:spAutoFit/>
          </a:bodyPr>
          <a:lstStyle/>
          <a:p>
            <a:pPr>
              <a:lnSpc>
                <a:spcPct val="107000"/>
              </a:lnSpc>
              <a:spcBef>
                <a:spcPts val="200"/>
              </a:spcBef>
            </a:pPr>
            <a:r>
              <a:rPr lang="en-US" sz="32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Collection of Bids from Farmers and Approval:</a:t>
            </a:r>
            <a:endParaRPr lang="en-IN" sz="32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84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1069848" y="470517"/>
            <a:ext cx="7891272" cy="4988451"/>
          </a:xfrm>
        </p:spPr>
        <p:txBody>
          <a:bodyPr>
            <a:normAutofit/>
          </a:bodyPr>
          <a:lstStyle/>
          <a:p>
            <a:pPr algn="ctr"/>
            <a:endParaRPr lang="en-US" sz="4000" b="1" dirty="0">
              <a:solidFill>
                <a:schemeClr val="bg1"/>
              </a:solidFill>
            </a:endParaRPr>
          </a:p>
          <a:p>
            <a:pPr algn="ctr"/>
            <a:endParaRPr lang="en-US" sz="4000" b="1" dirty="0">
              <a:solidFill>
                <a:schemeClr val="bg1"/>
              </a:solidFill>
            </a:endParaRPr>
          </a:p>
          <a:p>
            <a:pPr algn="ctr"/>
            <a:endParaRPr lang="en-US" sz="4000" b="1" dirty="0">
              <a:solidFill>
                <a:schemeClr val="bg1"/>
              </a:solidFill>
            </a:endParaRPr>
          </a:p>
          <a:p>
            <a:pPr algn="ctr"/>
            <a:r>
              <a:rPr lang="en-US" sz="4000" b="1" dirty="0">
                <a:solidFill>
                  <a:schemeClr val="bg1"/>
                </a:solidFill>
              </a:rPr>
              <a:t>Sequence Diagram </a:t>
            </a:r>
          </a:p>
          <a:p>
            <a:r>
              <a:rPr lang="en-US" sz="1800" dirty="0">
                <a:solidFill>
                  <a:schemeClr val="accent1">
                    <a:lumMod val="20000"/>
                    <a:lumOff val="80000"/>
                  </a:schemeClr>
                </a:solidFill>
              </a:rPr>
              <a:t>				</a:t>
            </a:r>
          </a:p>
          <a:p>
            <a:pPr algn="ctr"/>
            <a:r>
              <a:rPr lang="en-US" sz="1800" dirty="0">
                <a:solidFill>
                  <a:schemeClr val="accent1">
                    <a:lumMod val="20000"/>
                    <a:lumOff val="80000"/>
                  </a:schemeClr>
                </a:solidFill>
              </a:rPr>
              <a:t> </a:t>
            </a:r>
          </a:p>
        </p:txBody>
      </p:sp>
    </p:spTree>
    <p:extLst>
      <p:ext uri="{BB962C8B-B14F-4D97-AF65-F5344CB8AC3E}">
        <p14:creationId xmlns:p14="http://schemas.microsoft.com/office/powerpoint/2010/main" val="220441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AAB57-5ED6-468A-955A-C0A0111AE4F8}"/>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3" name="Picture 2" descr="Diagram, schematic&#10;&#10;Description automatically generated">
            <a:extLst>
              <a:ext uri="{FF2B5EF4-FFF2-40B4-BE49-F238E27FC236}">
                <a16:creationId xmlns:a16="http://schemas.microsoft.com/office/drawing/2014/main" id="{2A9A96BB-E77A-4804-9C55-6C5623179F68}"/>
              </a:ext>
            </a:extLst>
          </p:cNvPr>
          <p:cNvPicPr/>
          <p:nvPr/>
        </p:nvPicPr>
        <p:blipFill>
          <a:blip r:embed="rId3">
            <a:extLst>
              <a:ext uri="{28A0092B-C50C-407E-A947-70E740481C1C}">
                <a14:useLocalDpi xmlns:a14="http://schemas.microsoft.com/office/drawing/2010/main" val="0"/>
              </a:ext>
            </a:extLst>
          </a:blip>
          <a:stretch>
            <a:fillRect/>
          </a:stretch>
        </p:blipFill>
        <p:spPr>
          <a:xfrm>
            <a:off x="275383" y="411481"/>
            <a:ext cx="11035745" cy="5786120"/>
          </a:xfrm>
          <a:prstGeom prst="rect">
            <a:avLst/>
          </a:prstGeom>
        </p:spPr>
      </p:pic>
    </p:spTree>
    <p:extLst>
      <p:ext uri="{BB962C8B-B14F-4D97-AF65-F5344CB8AC3E}">
        <p14:creationId xmlns:p14="http://schemas.microsoft.com/office/powerpoint/2010/main" val="3763210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45F22A-22AD-4AB5-B4E5-D6E61E43E45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80957EC-86C0-4415-A208-C533BB28C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E1C908-B3CC-430B-8659-0948FA2BA0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Produce design</Template>
  <TotalTime>365</TotalTime>
  <Words>259</Words>
  <Application>Microsoft Office PowerPoint</Application>
  <PresentationFormat>Widescreen</PresentationFormat>
  <Paragraphs>52</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Calibri Light</vt:lpstr>
      <vt:lpstr>Rockwell</vt:lpstr>
      <vt:lpstr>Rockwell Condensed</vt:lpstr>
      <vt:lpstr>Rockwell Extra Bold</vt:lpstr>
      <vt:lpstr>Wingdings</vt:lpstr>
      <vt:lpstr>Wood Type</vt:lpstr>
      <vt:lpstr>PowerPoint Presentation</vt:lpstr>
      <vt:lpstr>COntent</vt:lpstr>
      <vt:lpstr>PowerPoint Presentation</vt:lpstr>
      <vt:lpstr>PowerPoint Presentation</vt:lpstr>
      <vt:lpstr>How can we use technology to solve the problem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 Yadav</dc:creator>
  <cp:lastModifiedBy>Meetu Chandra97</cp:lastModifiedBy>
  <cp:revision>28</cp:revision>
  <dcterms:created xsi:type="dcterms:W3CDTF">2021-06-17T08:45:34Z</dcterms:created>
  <dcterms:modified xsi:type="dcterms:W3CDTF">2021-06-19T13:30:22Z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