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36"/>
  </p:notesMasterIdLst>
  <p:sldIdLst>
    <p:sldId id="256" r:id="rId5"/>
    <p:sldId id="295" r:id="rId6"/>
    <p:sldId id="296" r:id="rId7"/>
    <p:sldId id="279" r:id="rId8"/>
    <p:sldId id="278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1" r:id="rId19"/>
    <p:sldId id="288" r:id="rId20"/>
    <p:sldId id="289" r:id="rId21"/>
    <p:sldId id="292" r:id="rId22"/>
    <p:sldId id="294" r:id="rId23"/>
    <p:sldId id="302" r:id="rId24"/>
    <p:sldId id="293" r:id="rId25"/>
    <p:sldId id="303" r:id="rId26"/>
    <p:sldId id="304" r:id="rId27"/>
    <p:sldId id="305" r:id="rId28"/>
    <p:sldId id="306" r:id="rId29"/>
    <p:sldId id="297" r:id="rId30"/>
    <p:sldId id="298" r:id="rId31"/>
    <p:sldId id="299" r:id="rId32"/>
    <p:sldId id="300" r:id="rId33"/>
    <p:sldId id="301" r:id="rId34"/>
    <p:sldId id="30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 Division</c:v>
                </c:pt>
              </c:strCache>
            </c:strRef>
          </c:tx>
          <c:dPt>
            <c:idx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0-48B6-9382-D3A1E6E05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90-4560-9347-8FF470786C07}"/>
              </c:ext>
            </c:extLst>
          </c:dPt>
          <c:dPt>
            <c:idx val="2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7E0-48B6-9382-D3A1E6E05626}"/>
              </c:ext>
            </c:extLst>
          </c:dPt>
          <c:cat>
            <c:strRef>
              <c:f>Sheet1!$A$2:$A$4</c:f>
              <c:strCache>
                <c:ptCount val="3"/>
                <c:pt idx="0">
                  <c:v>Meesam</c:v>
                </c:pt>
                <c:pt idx="1">
                  <c:v>Saad</c:v>
                </c:pt>
                <c:pt idx="2">
                  <c:v>Ahmed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</c:v>
                </c:pt>
                <c:pt idx="1">
                  <c:v>120</c:v>
                </c:pt>
                <c:pt idx="2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E0-48B6-9382-D3A1E6E0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Algorithm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303920320054808E-2"/>
          <c:y val="8.8731999342008303E-2"/>
          <c:w val="0.92617568897637792"/>
          <c:h val="0.78422940549769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Set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Adaboost</c:v>
                </c:pt>
                <c:pt idx="2">
                  <c:v>Naïve Bayes</c:v>
                </c:pt>
                <c:pt idx="3">
                  <c:v>Trees</c:v>
                </c:pt>
                <c:pt idx="4">
                  <c:v>SVM</c:v>
                </c:pt>
                <c:pt idx="5">
                  <c:v>Random Forest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88</c:v>
                </c:pt>
                <c:pt idx="2">
                  <c:v>83</c:v>
                </c:pt>
                <c:pt idx="3">
                  <c:v>100</c:v>
                </c:pt>
                <c:pt idx="4">
                  <c:v>88</c:v>
                </c:pt>
                <c:pt idx="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4-4B51-8406-2A820DAAB9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Adaboost</c:v>
                </c:pt>
                <c:pt idx="2">
                  <c:v>Naïve Bayes</c:v>
                </c:pt>
                <c:pt idx="3">
                  <c:v>Trees</c:v>
                </c:pt>
                <c:pt idx="4">
                  <c:v>SVM</c:v>
                </c:pt>
                <c:pt idx="5">
                  <c:v>Random Forest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64</c:v>
                </c:pt>
                <c:pt idx="1">
                  <c:v>83</c:v>
                </c:pt>
                <c:pt idx="2">
                  <c:v>86</c:v>
                </c:pt>
                <c:pt idx="3">
                  <c:v>70</c:v>
                </c:pt>
                <c:pt idx="4">
                  <c:v>84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4-4B51-8406-2A820DAAB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8262320"/>
        <c:axId val="2048256912"/>
      </c:barChart>
      <c:catAx>
        <c:axId val="204826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256912"/>
        <c:crosses val="autoZero"/>
        <c:auto val="1"/>
        <c:lblAlgn val="ctr"/>
        <c:lblOffset val="100"/>
        <c:noMultiLvlLbl val="0"/>
      </c:catAx>
      <c:valAx>
        <c:axId val="204825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26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Threshold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Adaboost</c:v>
                </c:pt>
                <c:pt idx="2">
                  <c:v>Naïve Bayes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1-4165-A61B-2D67FA8E11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Adaboost</c:v>
                </c:pt>
                <c:pt idx="2">
                  <c:v>Naïve Bayes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0.51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1-4165-A61B-2D67FA8E11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Adaboost</c:v>
                </c:pt>
                <c:pt idx="2">
                  <c:v>Naïve Bayes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1-4165-A61B-2D67FA8E11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SVM</c:v>
                </c:pt>
                <c:pt idx="1">
                  <c:v>Adaboost</c:v>
                </c:pt>
                <c:pt idx="2">
                  <c:v>Naïve Bayes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0.89</c:v>
                </c:pt>
                <c:pt idx="1">
                  <c:v>0.68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1-4165-A61B-2D67FA8E1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1804304"/>
        <c:axId val="2041800144"/>
      </c:barChart>
      <c:catAx>
        <c:axId val="204180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00144"/>
        <c:crosses val="autoZero"/>
        <c:auto val="1"/>
        <c:lblAlgn val="ctr"/>
        <c:lblOffset val="100"/>
        <c:noMultiLvlLbl val="0"/>
      </c:catAx>
      <c:valAx>
        <c:axId val="204180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04304"/>
        <c:crosses val="autoZero"/>
        <c:crossBetween val="between"/>
      </c:valAx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40000"/>
        <a:lumOff val="6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B0CBE-7406-4FDD-8B15-EFA4A18DD2C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62BC1-65B0-467C-9852-F1FB92DDB296}">
      <dgm:prSet/>
      <dgm:spPr>
        <a:gradFill rotWithShape="0">
          <a:gsLst>
            <a:gs pos="38000">
              <a:srgbClr val="0070C0"/>
            </a:gs>
            <a:gs pos="71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b="1" dirty="0"/>
            <a:t>Apple : ‘</a:t>
          </a:r>
          <a:r>
            <a:rPr lang="en-US" dirty="0"/>
            <a:t>Apple heart study’ in partnership Stanford medicine</a:t>
          </a:r>
        </a:p>
      </dgm:t>
    </dgm:pt>
    <dgm:pt modelId="{89DE3924-AF30-46F7-87DE-3E9241A9995D}" type="parTrans" cxnId="{7D738EB0-1B64-483B-BF79-64E7552547AD}">
      <dgm:prSet/>
      <dgm:spPr/>
      <dgm:t>
        <a:bodyPr/>
        <a:lstStyle/>
        <a:p>
          <a:endParaRPr lang="en-US"/>
        </a:p>
      </dgm:t>
    </dgm:pt>
    <dgm:pt modelId="{B20A94C6-A1F2-48DB-AC7A-53B1548B17F6}" type="sibTrans" cxnId="{7D738EB0-1B64-483B-BF79-64E7552547AD}">
      <dgm:prSet/>
      <dgm:spPr/>
      <dgm:t>
        <a:bodyPr/>
        <a:lstStyle/>
        <a:p>
          <a:endParaRPr lang="en-US"/>
        </a:p>
      </dgm:t>
    </dgm:pt>
    <dgm:pt modelId="{EFDC3B7C-BDD1-49F6-AE6C-6FE16A8290C0}">
      <dgm:prSet/>
      <dgm:spPr>
        <a:gradFill rotWithShape="0">
          <a:gsLst>
            <a:gs pos="38000">
              <a:srgbClr val="0070C0"/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b="1" dirty="0"/>
            <a:t>Fitbit : </a:t>
          </a:r>
          <a:r>
            <a:rPr lang="en-US" dirty="0"/>
            <a:t>Fitbit is a fitness tracker currently available in the market which is used to track heart rate, sleep time, calories, steps, oxygen, optimizes exercise etc.</a:t>
          </a:r>
        </a:p>
      </dgm:t>
    </dgm:pt>
    <dgm:pt modelId="{2E73218A-BF9A-4670-B37E-F2FB746D1B95}" type="parTrans" cxnId="{AEA1D878-F5AB-48FB-9217-8B08F71F64B8}">
      <dgm:prSet/>
      <dgm:spPr/>
      <dgm:t>
        <a:bodyPr/>
        <a:lstStyle/>
        <a:p>
          <a:endParaRPr lang="en-US"/>
        </a:p>
      </dgm:t>
    </dgm:pt>
    <dgm:pt modelId="{33FF7019-A8A7-4E97-A1C4-DADFFB71D3F1}" type="sibTrans" cxnId="{AEA1D878-F5AB-48FB-9217-8B08F71F64B8}">
      <dgm:prSet/>
      <dgm:spPr/>
      <dgm:t>
        <a:bodyPr/>
        <a:lstStyle/>
        <a:p>
          <a:endParaRPr lang="en-US"/>
        </a:p>
      </dgm:t>
    </dgm:pt>
    <dgm:pt modelId="{6A66B1DB-0558-4327-8F5E-060ED08B5E9F}">
      <dgm:prSet/>
      <dgm:spPr>
        <a:gradFill rotWithShape="0">
          <a:gsLst>
            <a:gs pos="38000">
              <a:srgbClr val="0070C0"/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b="1"/>
            <a:t>Samsung : </a:t>
          </a:r>
          <a:r>
            <a:rPr lang="en-US"/>
            <a:t>Samsung gear watches are used to monitor heart rate.</a:t>
          </a:r>
        </a:p>
      </dgm:t>
    </dgm:pt>
    <dgm:pt modelId="{47E1D74A-EA9A-42C0-A6B2-F58F85A13A60}" type="parTrans" cxnId="{406BFC0D-D57B-4B31-8154-C97FE48FC520}">
      <dgm:prSet/>
      <dgm:spPr/>
      <dgm:t>
        <a:bodyPr/>
        <a:lstStyle/>
        <a:p>
          <a:endParaRPr lang="en-US"/>
        </a:p>
      </dgm:t>
    </dgm:pt>
    <dgm:pt modelId="{5AEC573E-C2D1-42CB-BB45-DBC0409D8127}" type="sibTrans" cxnId="{406BFC0D-D57B-4B31-8154-C97FE48FC520}">
      <dgm:prSet/>
      <dgm:spPr/>
      <dgm:t>
        <a:bodyPr/>
        <a:lstStyle/>
        <a:p>
          <a:endParaRPr lang="en-US"/>
        </a:p>
      </dgm:t>
    </dgm:pt>
    <dgm:pt modelId="{1E5B080E-9281-4E01-BEBD-EDB838E3597F}" type="pres">
      <dgm:prSet presAssocID="{B7BB0CBE-7406-4FDD-8B15-EFA4A18DD2C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6AE4B-5F03-4133-BD3C-FF39290B08B9}" type="pres">
      <dgm:prSet presAssocID="{25A62BC1-65B0-467C-9852-F1FB92DDB296}" presName="composite" presStyleCnt="0"/>
      <dgm:spPr/>
    </dgm:pt>
    <dgm:pt modelId="{242F8616-96D8-4542-B21B-CE032BF42192}" type="pres">
      <dgm:prSet presAssocID="{25A62BC1-65B0-467C-9852-F1FB92DDB29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355227C-FC40-42A6-AEC0-9AB9978FF999}" type="pres">
      <dgm:prSet presAssocID="{25A62BC1-65B0-467C-9852-F1FB92DDB29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90A54-4F5C-4EFD-8B9D-160C0FE43F58}" type="pres">
      <dgm:prSet presAssocID="{B20A94C6-A1F2-48DB-AC7A-53B1548B17F6}" presName="spacing" presStyleCnt="0"/>
      <dgm:spPr/>
    </dgm:pt>
    <dgm:pt modelId="{078E83F0-E05D-4BDF-97FD-FA43B97F3D98}" type="pres">
      <dgm:prSet presAssocID="{EFDC3B7C-BDD1-49F6-AE6C-6FE16A8290C0}" presName="composite" presStyleCnt="0"/>
      <dgm:spPr/>
    </dgm:pt>
    <dgm:pt modelId="{B3EC93E9-9B7A-43F0-8834-360327BC7240}" type="pres">
      <dgm:prSet presAssocID="{EFDC3B7C-BDD1-49F6-AE6C-6FE16A8290C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EBAFF42-0074-43A1-A9AC-207EA24861E8}" type="pres">
      <dgm:prSet presAssocID="{EFDC3B7C-BDD1-49F6-AE6C-6FE16A8290C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185D2-3216-48D2-BF27-F86DBE27E9B2}" type="pres">
      <dgm:prSet presAssocID="{33FF7019-A8A7-4E97-A1C4-DADFFB71D3F1}" presName="spacing" presStyleCnt="0"/>
      <dgm:spPr/>
    </dgm:pt>
    <dgm:pt modelId="{6B964F0D-83C1-4C75-810F-32CA3A91A4AB}" type="pres">
      <dgm:prSet presAssocID="{6A66B1DB-0558-4327-8F5E-060ED08B5E9F}" presName="composite" presStyleCnt="0"/>
      <dgm:spPr/>
    </dgm:pt>
    <dgm:pt modelId="{15D0256D-ED4A-4953-9163-DE62DD64BCC4}" type="pres">
      <dgm:prSet presAssocID="{6A66B1DB-0558-4327-8F5E-060ED08B5E9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8186C10-6C4D-4804-B480-187227B3CEE8}" type="pres">
      <dgm:prSet presAssocID="{6A66B1DB-0558-4327-8F5E-060ED08B5E9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33BB83-92D8-47ED-9BA6-09B37407FD89}" type="presOf" srcId="{EFDC3B7C-BDD1-49F6-AE6C-6FE16A8290C0}" destId="{CEBAFF42-0074-43A1-A9AC-207EA24861E8}" srcOrd="0" destOrd="0" presId="urn:microsoft.com/office/officeart/2005/8/layout/vList3"/>
    <dgm:cxn modelId="{00C4639D-6106-467B-967D-1C05A600E904}" type="presOf" srcId="{B7BB0CBE-7406-4FDD-8B15-EFA4A18DD2CF}" destId="{1E5B080E-9281-4E01-BEBD-EDB838E3597F}" srcOrd="0" destOrd="0" presId="urn:microsoft.com/office/officeart/2005/8/layout/vList3"/>
    <dgm:cxn modelId="{AEA1D878-F5AB-48FB-9217-8B08F71F64B8}" srcId="{B7BB0CBE-7406-4FDD-8B15-EFA4A18DD2CF}" destId="{EFDC3B7C-BDD1-49F6-AE6C-6FE16A8290C0}" srcOrd="1" destOrd="0" parTransId="{2E73218A-BF9A-4670-B37E-F2FB746D1B95}" sibTransId="{33FF7019-A8A7-4E97-A1C4-DADFFB71D3F1}"/>
    <dgm:cxn modelId="{6F35B016-3D73-47D5-A8FD-76B03C945E00}" type="presOf" srcId="{25A62BC1-65B0-467C-9852-F1FB92DDB296}" destId="{3355227C-FC40-42A6-AEC0-9AB9978FF999}" srcOrd="0" destOrd="0" presId="urn:microsoft.com/office/officeart/2005/8/layout/vList3"/>
    <dgm:cxn modelId="{F580CBF6-1288-409D-A228-4AC36871136B}" type="presOf" srcId="{6A66B1DB-0558-4327-8F5E-060ED08B5E9F}" destId="{98186C10-6C4D-4804-B480-187227B3CEE8}" srcOrd="0" destOrd="0" presId="urn:microsoft.com/office/officeart/2005/8/layout/vList3"/>
    <dgm:cxn modelId="{406BFC0D-D57B-4B31-8154-C97FE48FC520}" srcId="{B7BB0CBE-7406-4FDD-8B15-EFA4A18DD2CF}" destId="{6A66B1DB-0558-4327-8F5E-060ED08B5E9F}" srcOrd="2" destOrd="0" parTransId="{47E1D74A-EA9A-42C0-A6B2-F58F85A13A60}" sibTransId="{5AEC573E-C2D1-42CB-BB45-DBC0409D8127}"/>
    <dgm:cxn modelId="{7D738EB0-1B64-483B-BF79-64E7552547AD}" srcId="{B7BB0CBE-7406-4FDD-8B15-EFA4A18DD2CF}" destId="{25A62BC1-65B0-467C-9852-F1FB92DDB296}" srcOrd="0" destOrd="0" parTransId="{89DE3924-AF30-46F7-87DE-3E9241A9995D}" sibTransId="{B20A94C6-A1F2-48DB-AC7A-53B1548B17F6}"/>
    <dgm:cxn modelId="{F6471B26-B652-4121-A1BD-798A5610FD5C}" type="presParOf" srcId="{1E5B080E-9281-4E01-BEBD-EDB838E3597F}" destId="{9836AE4B-5F03-4133-BD3C-FF39290B08B9}" srcOrd="0" destOrd="0" presId="urn:microsoft.com/office/officeart/2005/8/layout/vList3"/>
    <dgm:cxn modelId="{81622762-79FD-4211-9C54-AC8DC101A59C}" type="presParOf" srcId="{9836AE4B-5F03-4133-BD3C-FF39290B08B9}" destId="{242F8616-96D8-4542-B21B-CE032BF42192}" srcOrd="0" destOrd="0" presId="urn:microsoft.com/office/officeart/2005/8/layout/vList3"/>
    <dgm:cxn modelId="{469AEE39-BDCB-40F6-8B0C-323F9C8537AC}" type="presParOf" srcId="{9836AE4B-5F03-4133-BD3C-FF39290B08B9}" destId="{3355227C-FC40-42A6-AEC0-9AB9978FF999}" srcOrd="1" destOrd="0" presId="urn:microsoft.com/office/officeart/2005/8/layout/vList3"/>
    <dgm:cxn modelId="{F7FA213A-0A7C-4361-A8C2-6ACDB5E9C2B8}" type="presParOf" srcId="{1E5B080E-9281-4E01-BEBD-EDB838E3597F}" destId="{B8090A54-4F5C-4EFD-8B9D-160C0FE43F58}" srcOrd="1" destOrd="0" presId="urn:microsoft.com/office/officeart/2005/8/layout/vList3"/>
    <dgm:cxn modelId="{7B0940E9-85A6-4DDC-AA1A-A736B3C22FB5}" type="presParOf" srcId="{1E5B080E-9281-4E01-BEBD-EDB838E3597F}" destId="{078E83F0-E05D-4BDF-97FD-FA43B97F3D98}" srcOrd="2" destOrd="0" presId="urn:microsoft.com/office/officeart/2005/8/layout/vList3"/>
    <dgm:cxn modelId="{DB7B199D-04BE-4864-A0CF-AB6E266FAE60}" type="presParOf" srcId="{078E83F0-E05D-4BDF-97FD-FA43B97F3D98}" destId="{B3EC93E9-9B7A-43F0-8834-360327BC7240}" srcOrd="0" destOrd="0" presId="urn:microsoft.com/office/officeart/2005/8/layout/vList3"/>
    <dgm:cxn modelId="{5EDF61D5-BA7D-4436-9784-E6F6FCCE57BF}" type="presParOf" srcId="{078E83F0-E05D-4BDF-97FD-FA43B97F3D98}" destId="{CEBAFF42-0074-43A1-A9AC-207EA24861E8}" srcOrd="1" destOrd="0" presId="urn:microsoft.com/office/officeart/2005/8/layout/vList3"/>
    <dgm:cxn modelId="{325A55E9-1970-434D-976F-E45872D2BC3D}" type="presParOf" srcId="{1E5B080E-9281-4E01-BEBD-EDB838E3597F}" destId="{3F3185D2-3216-48D2-BF27-F86DBE27E9B2}" srcOrd="3" destOrd="0" presId="urn:microsoft.com/office/officeart/2005/8/layout/vList3"/>
    <dgm:cxn modelId="{3878871A-55DD-4932-AB39-9C29FBF847DB}" type="presParOf" srcId="{1E5B080E-9281-4E01-BEBD-EDB838E3597F}" destId="{6B964F0D-83C1-4C75-810F-32CA3A91A4AB}" srcOrd="4" destOrd="0" presId="urn:microsoft.com/office/officeart/2005/8/layout/vList3"/>
    <dgm:cxn modelId="{5D2A9071-0926-43A2-9845-F5E66C04D793}" type="presParOf" srcId="{6B964F0D-83C1-4C75-810F-32CA3A91A4AB}" destId="{15D0256D-ED4A-4953-9163-DE62DD64BCC4}" srcOrd="0" destOrd="0" presId="urn:microsoft.com/office/officeart/2005/8/layout/vList3"/>
    <dgm:cxn modelId="{641E7FBF-0CC0-4738-842B-8B5F0C7A7972}" type="presParOf" srcId="{6B964F0D-83C1-4C75-810F-32CA3A91A4AB}" destId="{98186C10-6C4D-4804-B480-187227B3CEE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1D7A3-8FF3-4FF8-A990-C1F9223C671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5C9B4-AE66-46F4-B10C-5EC5CB3842B6}">
      <dgm:prSet/>
      <dgm:spPr>
        <a:gradFill rotWithShape="0">
          <a:gsLst>
            <a:gs pos="47000">
              <a:srgbClr val="0070C0"/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KNN</a:t>
          </a:r>
        </a:p>
      </dgm:t>
    </dgm:pt>
    <dgm:pt modelId="{0816EAF1-93D3-47E6-B747-BE3B3089869F}" type="parTrans" cxnId="{544804B0-CF9F-4E50-A80F-1633FB2A510F}">
      <dgm:prSet/>
      <dgm:spPr/>
      <dgm:t>
        <a:bodyPr/>
        <a:lstStyle/>
        <a:p>
          <a:endParaRPr lang="en-US"/>
        </a:p>
      </dgm:t>
    </dgm:pt>
    <dgm:pt modelId="{88671A97-8321-4AEE-989A-19770DEDE063}" type="sibTrans" cxnId="{544804B0-CF9F-4E50-A80F-1633FB2A510F}">
      <dgm:prSet/>
      <dgm:spPr/>
      <dgm:t>
        <a:bodyPr/>
        <a:lstStyle/>
        <a:p>
          <a:endParaRPr lang="en-US"/>
        </a:p>
      </dgm:t>
    </dgm:pt>
    <dgm:pt modelId="{3DDD54A5-1B36-405D-9B48-1FF61815C07A}">
      <dgm:prSet/>
      <dgm:spPr>
        <a:gradFill rotWithShape="0">
          <a:gsLst>
            <a:gs pos="37000">
              <a:srgbClr val="0070C0"/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Naïve Bayes</a:t>
          </a:r>
        </a:p>
      </dgm:t>
    </dgm:pt>
    <dgm:pt modelId="{388DE77B-46C1-4323-A4B3-0DE606DD8A0C}" type="parTrans" cxnId="{6F4B4AFC-04AA-43C6-AC75-30C42C565416}">
      <dgm:prSet/>
      <dgm:spPr/>
      <dgm:t>
        <a:bodyPr/>
        <a:lstStyle/>
        <a:p>
          <a:endParaRPr lang="en-US"/>
        </a:p>
      </dgm:t>
    </dgm:pt>
    <dgm:pt modelId="{59170F96-B7A6-4994-8CBB-943FB1F18318}" type="sibTrans" cxnId="{6F4B4AFC-04AA-43C6-AC75-30C42C565416}">
      <dgm:prSet/>
      <dgm:spPr/>
      <dgm:t>
        <a:bodyPr/>
        <a:lstStyle/>
        <a:p>
          <a:endParaRPr lang="en-US"/>
        </a:p>
      </dgm:t>
    </dgm:pt>
    <dgm:pt modelId="{252CA503-C494-4972-9345-9A412326C00D}">
      <dgm:prSet/>
      <dgm:spPr>
        <a:gradFill rotWithShape="0">
          <a:gsLst>
            <a:gs pos="46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SVM</a:t>
          </a:r>
        </a:p>
      </dgm:t>
    </dgm:pt>
    <dgm:pt modelId="{E0C1C700-878A-492B-98D8-8395D1682869}" type="parTrans" cxnId="{5C809BCA-348C-47DB-8EC2-36DB3C42E762}">
      <dgm:prSet/>
      <dgm:spPr/>
      <dgm:t>
        <a:bodyPr/>
        <a:lstStyle/>
        <a:p>
          <a:endParaRPr lang="en-US"/>
        </a:p>
      </dgm:t>
    </dgm:pt>
    <dgm:pt modelId="{EDAC04F9-F20F-4616-9569-5C5BF077C84F}" type="sibTrans" cxnId="{5C809BCA-348C-47DB-8EC2-36DB3C42E762}">
      <dgm:prSet/>
      <dgm:spPr/>
      <dgm:t>
        <a:bodyPr/>
        <a:lstStyle/>
        <a:p>
          <a:endParaRPr lang="en-US"/>
        </a:p>
      </dgm:t>
    </dgm:pt>
    <dgm:pt modelId="{9D10E6DA-7E51-4DBC-8B05-5D044AE39AC4}">
      <dgm:prSet/>
      <dgm:spPr>
        <a:gradFill rotWithShape="0">
          <a:gsLst>
            <a:gs pos="31000">
              <a:srgbClr val="0070C0"/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Adaboost</a:t>
          </a:r>
        </a:p>
      </dgm:t>
    </dgm:pt>
    <dgm:pt modelId="{2EB5204A-009B-4DD5-8634-0CEC1CA6AE52}" type="parTrans" cxnId="{7FD8F73F-F0B7-4BF3-B392-33360C13AB1D}">
      <dgm:prSet/>
      <dgm:spPr/>
      <dgm:t>
        <a:bodyPr/>
        <a:lstStyle/>
        <a:p>
          <a:endParaRPr lang="en-US"/>
        </a:p>
      </dgm:t>
    </dgm:pt>
    <dgm:pt modelId="{E985A7C6-8E34-4BFC-84F3-6E59D313B0E3}" type="sibTrans" cxnId="{7FD8F73F-F0B7-4BF3-B392-33360C13AB1D}">
      <dgm:prSet/>
      <dgm:spPr/>
      <dgm:t>
        <a:bodyPr/>
        <a:lstStyle/>
        <a:p>
          <a:endParaRPr lang="en-US"/>
        </a:p>
      </dgm:t>
    </dgm:pt>
    <dgm:pt modelId="{4B26E6F5-3CEA-45C7-9D8A-E5DE880394DC}">
      <dgm:prSet/>
      <dgm:spPr>
        <a:gradFill rotWithShape="0">
          <a:gsLst>
            <a:gs pos="38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Random Forest </a:t>
          </a:r>
        </a:p>
      </dgm:t>
    </dgm:pt>
    <dgm:pt modelId="{0007AAD3-22FD-4EB8-A781-FD83173CCCBF}" type="parTrans" cxnId="{1C2443B2-5159-46B2-9B8F-44AD45DAF68F}">
      <dgm:prSet/>
      <dgm:spPr/>
      <dgm:t>
        <a:bodyPr/>
        <a:lstStyle/>
        <a:p>
          <a:endParaRPr lang="en-US"/>
        </a:p>
      </dgm:t>
    </dgm:pt>
    <dgm:pt modelId="{421C3166-B95A-4886-ACD9-2236E5127875}" type="sibTrans" cxnId="{1C2443B2-5159-46B2-9B8F-44AD45DAF68F}">
      <dgm:prSet/>
      <dgm:spPr/>
      <dgm:t>
        <a:bodyPr/>
        <a:lstStyle/>
        <a:p>
          <a:endParaRPr lang="en-US"/>
        </a:p>
      </dgm:t>
    </dgm:pt>
    <dgm:pt modelId="{C6815E33-F751-40D5-9E08-8A49052E9AA3}">
      <dgm:prSet/>
      <dgm:spPr>
        <a:gradFill rotWithShape="0">
          <a:gsLst>
            <a:gs pos="37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/>
            <a:t>Trees</a:t>
          </a:r>
        </a:p>
      </dgm:t>
    </dgm:pt>
    <dgm:pt modelId="{3AFC4279-6363-4BFC-AE6F-9EAC08DB5105}" type="parTrans" cxnId="{D62AF564-E9AD-438F-969D-C865D382D4D6}">
      <dgm:prSet/>
      <dgm:spPr/>
      <dgm:t>
        <a:bodyPr/>
        <a:lstStyle/>
        <a:p>
          <a:endParaRPr lang="en-US"/>
        </a:p>
      </dgm:t>
    </dgm:pt>
    <dgm:pt modelId="{0E3B23FB-2B6A-4043-AAD2-05ACA0E692E8}" type="sibTrans" cxnId="{D62AF564-E9AD-438F-969D-C865D382D4D6}">
      <dgm:prSet/>
      <dgm:spPr/>
      <dgm:t>
        <a:bodyPr/>
        <a:lstStyle/>
        <a:p>
          <a:endParaRPr lang="en-US"/>
        </a:p>
      </dgm:t>
    </dgm:pt>
    <dgm:pt modelId="{F1793FD1-56E3-4366-B864-39722C2FA73A}" type="pres">
      <dgm:prSet presAssocID="{BB61D7A3-8FF3-4FF8-A990-C1F9223C67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FF7C02-B491-4E7F-A930-9D8895F6A7EA}" type="pres">
      <dgm:prSet presAssocID="{A975C9B4-AE66-46F4-B10C-5EC5CB3842B6}" presName="linNode" presStyleCnt="0"/>
      <dgm:spPr/>
    </dgm:pt>
    <dgm:pt modelId="{06DBA986-F8C3-48E1-BE25-A185B4F6A7E4}" type="pres">
      <dgm:prSet presAssocID="{A975C9B4-AE66-46F4-B10C-5EC5CB3842B6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5DA8E-DCC3-4D6E-B22C-33B5077E101E}" type="pres">
      <dgm:prSet presAssocID="{88671A97-8321-4AEE-989A-19770DEDE063}" presName="sp" presStyleCnt="0"/>
      <dgm:spPr/>
    </dgm:pt>
    <dgm:pt modelId="{149A9015-C5E1-4E4A-88E7-0616D5E8C144}" type="pres">
      <dgm:prSet presAssocID="{3DDD54A5-1B36-405D-9B48-1FF61815C07A}" presName="linNode" presStyleCnt="0"/>
      <dgm:spPr/>
    </dgm:pt>
    <dgm:pt modelId="{372F4045-85A4-4833-8260-6E034A8D2297}" type="pres">
      <dgm:prSet presAssocID="{3DDD54A5-1B36-405D-9B48-1FF61815C07A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26700-C3CD-48CD-B982-FE2D7EBC901D}" type="pres">
      <dgm:prSet presAssocID="{59170F96-B7A6-4994-8CBB-943FB1F18318}" presName="sp" presStyleCnt="0"/>
      <dgm:spPr/>
    </dgm:pt>
    <dgm:pt modelId="{AA41D7F2-E491-4A19-8E8B-627DBA864BC9}" type="pres">
      <dgm:prSet presAssocID="{252CA503-C494-4972-9345-9A412326C00D}" presName="linNode" presStyleCnt="0"/>
      <dgm:spPr/>
    </dgm:pt>
    <dgm:pt modelId="{5B6FE43B-3010-4D01-93FB-FBB97ADF7C46}" type="pres">
      <dgm:prSet presAssocID="{252CA503-C494-4972-9345-9A412326C00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EBCE-3E56-4431-ACE9-4FBEFFCB69A3}" type="pres">
      <dgm:prSet presAssocID="{EDAC04F9-F20F-4616-9569-5C5BF077C84F}" presName="sp" presStyleCnt="0"/>
      <dgm:spPr/>
    </dgm:pt>
    <dgm:pt modelId="{3CB259D7-0C39-4939-BB3F-488AA163BC33}" type="pres">
      <dgm:prSet presAssocID="{9D10E6DA-7E51-4DBC-8B05-5D044AE39AC4}" presName="linNode" presStyleCnt="0"/>
      <dgm:spPr/>
    </dgm:pt>
    <dgm:pt modelId="{F4D14C9F-85D1-4DEA-BC3F-0A8F35F7DD79}" type="pres">
      <dgm:prSet presAssocID="{9D10E6DA-7E51-4DBC-8B05-5D044AE39AC4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57636-D6B5-42B3-8B7C-BF6059B74EC8}" type="pres">
      <dgm:prSet presAssocID="{E985A7C6-8E34-4BFC-84F3-6E59D313B0E3}" presName="sp" presStyleCnt="0"/>
      <dgm:spPr/>
    </dgm:pt>
    <dgm:pt modelId="{EB876100-C429-47E0-9BFE-EF2F964E3CDB}" type="pres">
      <dgm:prSet presAssocID="{4B26E6F5-3CEA-45C7-9D8A-E5DE880394DC}" presName="linNode" presStyleCnt="0"/>
      <dgm:spPr/>
    </dgm:pt>
    <dgm:pt modelId="{E0FEF94C-6218-428E-8481-E8C4D5EFE9C0}" type="pres">
      <dgm:prSet presAssocID="{4B26E6F5-3CEA-45C7-9D8A-E5DE880394D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0DB07-C4AB-422A-BE75-AF372B23055E}" type="pres">
      <dgm:prSet presAssocID="{421C3166-B95A-4886-ACD9-2236E5127875}" presName="sp" presStyleCnt="0"/>
      <dgm:spPr/>
    </dgm:pt>
    <dgm:pt modelId="{79C281D0-9474-4D7A-89B7-B1D380412A0D}" type="pres">
      <dgm:prSet presAssocID="{C6815E33-F751-40D5-9E08-8A49052E9AA3}" presName="linNode" presStyleCnt="0"/>
      <dgm:spPr/>
    </dgm:pt>
    <dgm:pt modelId="{60551BC7-37A8-4CE3-B381-D8DF76909CD4}" type="pres">
      <dgm:prSet presAssocID="{C6815E33-F751-40D5-9E08-8A49052E9AA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2AF564-E9AD-438F-969D-C865D382D4D6}" srcId="{BB61D7A3-8FF3-4FF8-A990-C1F9223C671E}" destId="{C6815E33-F751-40D5-9E08-8A49052E9AA3}" srcOrd="5" destOrd="0" parTransId="{3AFC4279-6363-4BFC-AE6F-9EAC08DB5105}" sibTransId="{0E3B23FB-2B6A-4043-AAD2-05ACA0E692E8}"/>
    <dgm:cxn modelId="{1C2443B2-5159-46B2-9B8F-44AD45DAF68F}" srcId="{BB61D7A3-8FF3-4FF8-A990-C1F9223C671E}" destId="{4B26E6F5-3CEA-45C7-9D8A-E5DE880394DC}" srcOrd="4" destOrd="0" parTransId="{0007AAD3-22FD-4EB8-A781-FD83173CCCBF}" sibTransId="{421C3166-B95A-4886-ACD9-2236E5127875}"/>
    <dgm:cxn modelId="{6929E092-553E-4193-98AB-32FF72BC98F1}" type="presOf" srcId="{BB61D7A3-8FF3-4FF8-A990-C1F9223C671E}" destId="{F1793FD1-56E3-4366-B864-39722C2FA73A}" srcOrd="0" destOrd="0" presId="urn:microsoft.com/office/officeart/2005/8/layout/vList5"/>
    <dgm:cxn modelId="{5C809BCA-348C-47DB-8EC2-36DB3C42E762}" srcId="{BB61D7A3-8FF3-4FF8-A990-C1F9223C671E}" destId="{252CA503-C494-4972-9345-9A412326C00D}" srcOrd="2" destOrd="0" parTransId="{E0C1C700-878A-492B-98D8-8395D1682869}" sibTransId="{EDAC04F9-F20F-4616-9569-5C5BF077C84F}"/>
    <dgm:cxn modelId="{DBF0A2BC-A92A-490B-A16D-FBA13066CD91}" type="presOf" srcId="{252CA503-C494-4972-9345-9A412326C00D}" destId="{5B6FE43B-3010-4D01-93FB-FBB97ADF7C46}" srcOrd="0" destOrd="0" presId="urn:microsoft.com/office/officeart/2005/8/layout/vList5"/>
    <dgm:cxn modelId="{7FD8F73F-F0B7-4BF3-B392-33360C13AB1D}" srcId="{BB61D7A3-8FF3-4FF8-A990-C1F9223C671E}" destId="{9D10E6DA-7E51-4DBC-8B05-5D044AE39AC4}" srcOrd="3" destOrd="0" parTransId="{2EB5204A-009B-4DD5-8634-0CEC1CA6AE52}" sibTransId="{E985A7C6-8E34-4BFC-84F3-6E59D313B0E3}"/>
    <dgm:cxn modelId="{A1893433-5C1A-44B8-BC82-68101D583FF4}" type="presOf" srcId="{4B26E6F5-3CEA-45C7-9D8A-E5DE880394DC}" destId="{E0FEF94C-6218-428E-8481-E8C4D5EFE9C0}" srcOrd="0" destOrd="0" presId="urn:microsoft.com/office/officeart/2005/8/layout/vList5"/>
    <dgm:cxn modelId="{6F4B4AFC-04AA-43C6-AC75-30C42C565416}" srcId="{BB61D7A3-8FF3-4FF8-A990-C1F9223C671E}" destId="{3DDD54A5-1B36-405D-9B48-1FF61815C07A}" srcOrd="1" destOrd="0" parTransId="{388DE77B-46C1-4323-A4B3-0DE606DD8A0C}" sibTransId="{59170F96-B7A6-4994-8CBB-943FB1F18318}"/>
    <dgm:cxn modelId="{F8AEE007-85DA-4073-8729-9F62D5663D6B}" type="presOf" srcId="{C6815E33-F751-40D5-9E08-8A49052E9AA3}" destId="{60551BC7-37A8-4CE3-B381-D8DF76909CD4}" srcOrd="0" destOrd="0" presId="urn:microsoft.com/office/officeart/2005/8/layout/vList5"/>
    <dgm:cxn modelId="{9F0B8DA9-13E1-4951-B334-065556E9A24C}" type="presOf" srcId="{A975C9B4-AE66-46F4-B10C-5EC5CB3842B6}" destId="{06DBA986-F8C3-48E1-BE25-A185B4F6A7E4}" srcOrd="0" destOrd="0" presId="urn:microsoft.com/office/officeart/2005/8/layout/vList5"/>
    <dgm:cxn modelId="{7E04F1B0-1742-4E38-AFEB-AD74D2C45D34}" type="presOf" srcId="{9D10E6DA-7E51-4DBC-8B05-5D044AE39AC4}" destId="{F4D14C9F-85D1-4DEA-BC3F-0A8F35F7DD79}" srcOrd="0" destOrd="0" presId="urn:microsoft.com/office/officeart/2005/8/layout/vList5"/>
    <dgm:cxn modelId="{544804B0-CF9F-4E50-A80F-1633FB2A510F}" srcId="{BB61D7A3-8FF3-4FF8-A990-C1F9223C671E}" destId="{A975C9B4-AE66-46F4-B10C-5EC5CB3842B6}" srcOrd="0" destOrd="0" parTransId="{0816EAF1-93D3-47E6-B747-BE3B3089869F}" sibTransId="{88671A97-8321-4AEE-989A-19770DEDE063}"/>
    <dgm:cxn modelId="{19770A2C-17CB-4B7E-8417-BCE9806BF668}" type="presOf" srcId="{3DDD54A5-1B36-405D-9B48-1FF61815C07A}" destId="{372F4045-85A4-4833-8260-6E034A8D2297}" srcOrd="0" destOrd="0" presId="urn:microsoft.com/office/officeart/2005/8/layout/vList5"/>
    <dgm:cxn modelId="{4A0C169E-24E7-4634-9BDC-99AA6BAD69A2}" type="presParOf" srcId="{F1793FD1-56E3-4366-B864-39722C2FA73A}" destId="{75FF7C02-B491-4E7F-A930-9D8895F6A7EA}" srcOrd="0" destOrd="0" presId="urn:microsoft.com/office/officeart/2005/8/layout/vList5"/>
    <dgm:cxn modelId="{2628A2E3-031F-4174-9009-5ABDA660CB75}" type="presParOf" srcId="{75FF7C02-B491-4E7F-A930-9D8895F6A7EA}" destId="{06DBA986-F8C3-48E1-BE25-A185B4F6A7E4}" srcOrd="0" destOrd="0" presId="urn:microsoft.com/office/officeart/2005/8/layout/vList5"/>
    <dgm:cxn modelId="{5FB889E2-851C-4793-A68F-95D46EBCF244}" type="presParOf" srcId="{F1793FD1-56E3-4366-B864-39722C2FA73A}" destId="{4B65DA8E-DCC3-4D6E-B22C-33B5077E101E}" srcOrd="1" destOrd="0" presId="urn:microsoft.com/office/officeart/2005/8/layout/vList5"/>
    <dgm:cxn modelId="{6D3B1218-BE98-4D2A-9A94-DB14CBC192E0}" type="presParOf" srcId="{F1793FD1-56E3-4366-B864-39722C2FA73A}" destId="{149A9015-C5E1-4E4A-88E7-0616D5E8C144}" srcOrd="2" destOrd="0" presId="urn:microsoft.com/office/officeart/2005/8/layout/vList5"/>
    <dgm:cxn modelId="{E7C9378A-49D5-4FED-8D3A-C7F61B7DE492}" type="presParOf" srcId="{149A9015-C5E1-4E4A-88E7-0616D5E8C144}" destId="{372F4045-85A4-4833-8260-6E034A8D2297}" srcOrd="0" destOrd="0" presId="urn:microsoft.com/office/officeart/2005/8/layout/vList5"/>
    <dgm:cxn modelId="{023A950F-8C23-4044-B4FF-C0D0B1C3F52A}" type="presParOf" srcId="{F1793FD1-56E3-4366-B864-39722C2FA73A}" destId="{82026700-C3CD-48CD-B982-FE2D7EBC901D}" srcOrd="3" destOrd="0" presId="urn:microsoft.com/office/officeart/2005/8/layout/vList5"/>
    <dgm:cxn modelId="{CFD0FE10-934A-48FE-AC4D-00C8F6AE7C41}" type="presParOf" srcId="{F1793FD1-56E3-4366-B864-39722C2FA73A}" destId="{AA41D7F2-E491-4A19-8E8B-627DBA864BC9}" srcOrd="4" destOrd="0" presId="urn:microsoft.com/office/officeart/2005/8/layout/vList5"/>
    <dgm:cxn modelId="{4FE44923-DEF3-4756-BEA6-ACB3B9EA4936}" type="presParOf" srcId="{AA41D7F2-E491-4A19-8E8B-627DBA864BC9}" destId="{5B6FE43B-3010-4D01-93FB-FBB97ADF7C46}" srcOrd="0" destOrd="0" presId="urn:microsoft.com/office/officeart/2005/8/layout/vList5"/>
    <dgm:cxn modelId="{A6DC5F9E-3460-4A27-8DA4-9B1BFF8B1D61}" type="presParOf" srcId="{F1793FD1-56E3-4366-B864-39722C2FA73A}" destId="{F508EBCE-3E56-4431-ACE9-4FBEFFCB69A3}" srcOrd="5" destOrd="0" presId="urn:microsoft.com/office/officeart/2005/8/layout/vList5"/>
    <dgm:cxn modelId="{AD41B38D-080A-4BCE-80E4-B25A36952D98}" type="presParOf" srcId="{F1793FD1-56E3-4366-B864-39722C2FA73A}" destId="{3CB259D7-0C39-4939-BB3F-488AA163BC33}" srcOrd="6" destOrd="0" presId="urn:microsoft.com/office/officeart/2005/8/layout/vList5"/>
    <dgm:cxn modelId="{9A074AE5-A653-4ED7-A06B-89DC48E1BC95}" type="presParOf" srcId="{3CB259D7-0C39-4939-BB3F-488AA163BC33}" destId="{F4D14C9F-85D1-4DEA-BC3F-0A8F35F7DD79}" srcOrd="0" destOrd="0" presId="urn:microsoft.com/office/officeart/2005/8/layout/vList5"/>
    <dgm:cxn modelId="{3BC4F1A0-F3DE-4B3D-9A64-FEB877FAD986}" type="presParOf" srcId="{F1793FD1-56E3-4366-B864-39722C2FA73A}" destId="{EC357636-D6B5-42B3-8B7C-BF6059B74EC8}" srcOrd="7" destOrd="0" presId="urn:microsoft.com/office/officeart/2005/8/layout/vList5"/>
    <dgm:cxn modelId="{6D58611F-10FD-4480-B70E-D86FDC97A309}" type="presParOf" srcId="{F1793FD1-56E3-4366-B864-39722C2FA73A}" destId="{EB876100-C429-47E0-9BFE-EF2F964E3CDB}" srcOrd="8" destOrd="0" presId="urn:microsoft.com/office/officeart/2005/8/layout/vList5"/>
    <dgm:cxn modelId="{0A354CBE-406A-45EE-9E51-9E3553C11BCA}" type="presParOf" srcId="{EB876100-C429-47E0-9BFE-EF2F964E3CDB}" destId="{E0FEF94C-6218-428E-8481-E8C4D5EFE9C0}" srcOrd="0" destOrd="0" presId="urn:microsoft.com/office/officeart/2005/8/layout/vList5"/>
    <dgm:cxn modelId="{9543BEFA-2C23-4071-933E-214D2504873A}" type="presParOf" srcId="{F1793FD1-56E3-4366-B864-39722C2FA73A}" destId="{DAB0DB07-C4AB-422A-BE75-AF372B23055E}" srcOrd="9" destOrd="0" presId="urn:microsoft.com/office/officeart/2005/8/layout/vList5"/>
    <dgm:cxn modelId="{851985B9-A97D-49BA-B01A-3203487D3BBE}" type="presParOf" srcId="{F1793FD1-56E3-4366-B864-39722C2FA73A}" destId="{79C281D0-9474-4D7A-89B7-B1D380412A0D}" srcOrd="10" destOrd="0" presId="urn:microsoft.com/office/officeart/2005/8/layout/vList5"/>
    <dgm:cxn modelId="{12CC82AE-91E5-4F75-910B-B3059F80B933}" type="presParOf" srcId="{79C281D0-9474-4D7A-89B7-B1D380412A0D}" destId="{60551BC7-37A8-4CE3-B381-D8DF76909CD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5227C-FC40-42A6-AEC0-9AB9978FF999}">
      <dsp:nvSpPr>
        <dsp:cNvPr id="0" name=""/>
        <dsp:cNvSpPr/>
      </dsp:nvSpPr>
      <dsp:spPr>
        <a:xfrm rot="10800000">
          <a:off x="1907546" y="1421"/>
          <a:ext cx="6463848" cy="1117737"/>
        </a:xfrm>
        <a:prstGeom prst="homePlate">
          <a:avLst/>
        </a:prstGeom>
        <a:gradFill rotWithShape="0">
          <a:gsLst>
            <a:gs pos="38000">
              <a:srgbClr val="0070C0"/>
            </a:gs>
            <a:gs pos="71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89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Apple : ‘</a:t>
          </a:r>
          <a:r>
            <a:rPr lang="en-US" sz="2100" kern="1200" dirty="0"/>
            <a:t>Apple heart study’ in partnership Stanford medicine</a:t>
          </a:r>
        </a:p>
      </dsp:txBody>
      <dsp:txXfrm rot="10800000">
        <a:off x="2186980" y="1421"/>
        <a:ext cx="6184414" cy="1117737"/>
      </dsp:txXfrm>
    </dsp:sp>
    <dsp:sp modelId="{242F8616-96D8-4542-B21B-CE032BF42192}">
      <dsp:nvSpPr>
        <dsp:cNvPr id="0" name=""/>
        <dsp:cNvSpPr/>
      </dsp:nvSpPr>
      <dsp:spPr>
        <a:xfrm>
          <a:off x="1348677" y="1421"/>
          <a:ext cx="1117737" cy="1117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AFF42-0074-43A1-A9AC-207EA24861E8}">
      <dsp:nvSpPr>
        <dsp:cNvPr id="0" name=""/>
        <dsp:cNvSpPr/>
      </dsp:nvSpPr>
      <dsp:spPr>
        <a:xfrm rot="10800000">
          <a:off x="1907546" y="1452811"/>
          <a:ext cx="6463848" cy="1117737"/>
        </a:xfrm>
        <a:prstGeom prst="homePlate">
          <a:avLst/>
        </a:prstGeom>
        <a:gradFill rotWithShape="0">
          <a:gsLst>
            <a:gs pos="38000">
              <a:srgbClr val="0070C0"/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89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/>
            <a:t>Fitbit : </a:t>
          </a:r>
          <a:r>
            <a:rPr lang="en-US" sz="2100" kern="1200" dirty="0"/>
            <a:t>Fitbit is a fitness tracker currently available in the market which is used to track heart rate, sleep time, calories, steps, oxygen, optimizes exercise etc.</a:t>
          </a:r>
        </a:p>
      </dsp:txBody>
      <dsp:txXfrm rot="10800000">
        <a:off x="2186980" y="1452811"/>
        <a:ext cx="6184414" cy="1117737"/>
      </dsp:txXfrm>
    </dsp:sp>
    <dsp:sp modelId="{B3EC93E9-9B7A-43F0-8834-360327BC7240}">
      <dsp:nvSpPr>
        <dsp:cNvPr id="0" name=""/>
        <dsp:cNvSpPr/>
      </dsp:nvSpPr>
      <dsp:spPr>
        <a:xfrm>
          <a:off x="1348677" y="1452811"/>
          <a:ext cx="1117737" cy="11177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86C10-6C4D-4804-B480-187227B3CEE8}">
      <dsp:nvSpPr>
        <dsp:cNvPr id="0" name=""/>
        <dsp:cNvSpPr/>
      </dsp:nvSpPr>
      <dsp:spPr>
        <a:xfrm rot="10800000">
          <a:off x="1907546" y="2904201"/>
          <a:ext cx="6463848" cy="1117737"/>
        </a:xfrm>
        <a:prstGeom prst="homePlate">
          <a:avLst/>
        </a:prstGeom>
        <a:gradFill rotWithShape="0">
          <a:gsLst>
            <a:gs pos="38000">
              <a:srgbClr val="0070C0"/>
            </a:gs>
            <a:gs pos="84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891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Samsung : </a:t>
          </a:r>
          <a:r>
            <a:rPr lang="en-US" sz="2100" kern="1200"/>
            <a:t>Samsung gear watches are used to monitor heart rate.</a:t>
          </a:r>
        </a:p>
      </dsp:txBody>
      <dsp:txXfrm rot="10800000">
        <a:off x="2186980" y="2904201"/>
        <a:ext cx="6184414" cy="1117737"/>
      </dsp:txXfrm>
    </dsp:sp>
    <dsp:sp modelId="{15D0256D-ED4A-4953-9163-DE62DD64BCC4}">
      <dsp:nvSpPr>
        <dsp:cNvPr id="0" name=""/>
        <dsp:cNvSpPr/>
      </dsp:nvSpPr>
      <dsp:spPr>
        <a:xfrm>
          <a:off x="1348677" y="2904201"/>
          <a:ext cx="1117737" cy="11177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A986-F8C3-48E1-BE25-A185B4F6A7E4}">
      <dsp:nvSpPr>
        <dsp:cNvPr id="0" name=""/>
        <dsp:cNvSpPr/>
      </dsp:nvSpPr>
      <dsp:spPr>
        <a:xfrm>
          <a:off x="3110423" y="1105"/>
          <a:ext cx="3499226" cy="643383"/>
        </a:xfrm>
        <a:prstGeom prst="roundRect">
          <a:avLst/>
        </a:prstGeom>
        <a:gradFill rotWithShape="0">
          <a:gsLst>
            <a:gs pos="47000">
              <a:srgbClr val="0070C0"/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KNN</a:t>
          </a:r>
        </a:p>
      </dsp:txBody>
      <dsp:txXfrm>
        <a:off x="3141830" y="32512"/>
        <a:ext cx="3436412" cy="580569"/>
      </dsp:txXfrm>
    </dsp:sp>
    <dsp:sp modelId="{372F4045-85A4-4833-8260-6E034A8D2297}">
      <dsp:nvSpPr>
        <dsp:cNvPr id="0" name=""/>
        <dsp:cNvSpPr/>
      </dsp:nvSpPr>
      <dsp:spPr>
        <a:xfrm>
          <a:off x="3110423" y="676658"/>
          <a:ext cx="3499226" cy="643383"/>
        </a:xfrm>
        <a:prstGeom prst="roundRect">
          <a:avLst/>
        </a:prstGeom>
        <a:gradFill rotWithShape="0">
          <a:gsLst>
            <a:gs pos="37000">
              <a:srgbClr val="0070C0"/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Naïve Bayes</a:t>
          </a:r>
        </a:p>
      </dsp:txBody>
      <dsp:txXfrm>
        <a:off x="3141830" y="708065"/>
        <a:ext cx="3436412" cy="580569"/>
      </dsp:txXfrm>
    </dsp:sp>
    <dsp:sp modelId="{5B6FE43B-3010-4D01-93FB-FBB97ADF7C46}">
      <dsp:nvSpPr>
        <dsp:cNvPr id="0" name=""/>
        <dsp:cNvSpPr/>
      </dsp:nvSpPr>
      <dsp:spPr>
        <a:xfrm>
          <a:off x="3110423" y="1352211"/>
          <a:ext cx="3499226" cy="643383"/>
        </a:xfrm>
        <a:prstGeom prst="roundRect">
          <a:avLst/>
        </a:prstGeom>
        <a:gradFill rotWithShape="0">
          <a:gsLst>
            <a:gs pos="46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SVM</a:t>
          </a:r>
        </a:p>
      </dsp:txBody>
      <dsp:txXfrm>
        <a:off x="3141830" y="1383618"/>
        <a:ext cx="3436412" cy="580569"/>
      </dsp:txXfrm>
    </dsp:sp>
    <dsp:sp modelId="{F4D14C9F-85D1-4DEA-BC3F-0A8F35F7DD79}">
      <dsp:nvSpPr>
        <dsp:cNvPr id="0" name=""/>
        <dsp:cNvSpPr/>
      </dsp:nvSpPr>
      <dsp:spPr>
        <a:xfrm>
          <a:off x="3110423" y="2027764"/>
          <a:ext cx="3499226" cy="643383"/>
        </a:xfrm>
        <a:prstGeom prst="roundRect">
          <a:avLst/>
        </a:prstGeom>
        <a:gradFill rotWithShape="0">
          <a:gsLst>
            <a:gs pos="31000">
              <a:srgbClr val="0070C0"/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Adaboost</a:t>
          </a:r>
        </a:p>
      </dsp:txBody>
      <dsp:txXfrm>
        <a:off x="3141830" y="2059171"/>
        <a:ext cx="3436412" cy="580569"/>
      </dsp:txXfrm>
    </dsp:sp>
    <dsp:sp modelId="{E0FEF94C-6218-428E-8481-E8C4D5EFE9C0}">
      <dsp:nvSpPr>
        <dsp:cNvPr id="0" name=""/>
        <dsp:cNvSpPr/>
      </dsp:nvSpPr>
      <dsp:spPr>
        <a:xfrm>
          <a:off x="3110423" y="2703317"/>
          <a:ext cx="3499226" cy="643383"/>
        </a:xfrm>
        <a:prstGeom prst="roundRect">
          <a:avLst/>
        </a:prstGeom>
        <a:gradFill rotWithShape="0">
          <a:gsLst>
            <a:gs pos="38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Random Forest </a:t>
          </a:r>
        </a:p>
      </dsp:txBody>
      <dsp:txXfrm>
        <a:off x="3141830" y="2734724"/>
        <a:ext cx="3436412" cy="580569"/>
      </dsp:txXfrm>
    </dsp:sp>
    <dsp:sp modelId="{60551BC7-37A8-4CE3-B381-D8DF76909CD4}">
      <dsp:nvSpPr>
        <dsp:cNvPr id="0" name=""/>
        <dsp:cNvSpPr/>
      </dsp:nvSpPr>
      <dsp:spPr>
        <a:xfrm>
          <a:off x="3110423" y="3378870"/>
          <a:ext cx="3499226" cy="643383"/>
        </a:xfrm>
        <a:prstGeom prst="roundRect">
          <a:avLst/>
        </a:prstGeom>
        <a:gradFill rotWithShape="0">
          <a:gsLst>
            <a:gs pos="37000">
              <a:srgbClr val="0070C0"/>
            </a:gs>
            <a:gs pos="6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Trees</a:t>
          </a:r>
        </a:p>
      </dsp:txBody>
      <dsp:txXfrm>
        <a:off x="3141830" y="3410277"/>
        <a:ext cx="3436412" cy="580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0.37677</cdr:x>
      <cdr:y>0.64856</cdr:y>
    </cdr:from>
    <cdr:to>
      <cdr:x>0.63966</cdr:x>
      <cdr:y>0.77906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DA590A94-9B4E-40B7-9B89-33B027C8AEC6}"/>
            </a:ext>
          </a:extLst>
        </cdr:cNvPr>
        <cdr:cNvSpPr txBox="1"/>
      </cdr:nvSpPr>
      <cdr:spPr>
        <a:xfrm xmlns:a="http://schemas.openxmlformats.org/drawingml/2006/main">
          <a:off x="2771075" y="3211951"/>
          <a:ext cx="1933576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>
              <a:solidFill>
                <a:schemeClr val="bg1"/>
              </a:solidFill>
            </a:rPr>
            <a:t>Documentation + Machine learning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lime.it/2019/02/xiaomi-mi-band-3-recension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dpi.com/2075-4426/7/2/3/pdf" TargetMode="External"/><Relationship Id="rId3" Type="http://schemas.openxmlformats.org/officeDocument/2006/relationships/hyperlink" Target="http://www.who.int/nmh/countries/pak_en.pdf" TargetMode="External"/><Relationship Id="rId7" Type="http://schemas.openxmlformats.org/officeDocument/2006/relationships/hyperlink" Target="https://www.apple.com/watch/apple-heart-study/" TargetMode="External"/><Relationship Id="rId2" Type="http://schemas.openxmlformats.org/officeDocument/2006/relationships/hyperlink" Target="http://www.shifa.com.pk/files/pdf/ar_20171009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amsung.com/us/heartratesensor/" TargetMode="External"/><Relationship Id="rId5" Type="http://schemas.openxmlformats.org/officeDocument/2006/relationships/hyperlink" Target="https://www.dawn.com/news/1046114" TargetMode="External"/><Relationship Id="rId10" Type="http://schemas.openxmlformats.org/officeDocument/2006/relationships/hyperlink" Target="https://www.fitbit.com/purepulse" TargetMode="External"/><Relationship Id="rId4" Type="http://schemas.openxmlformats.org/officeDocument/2006/relationships/hyperlink" Target="https://www.shifa.com.pk/chronic-disease-pakistan/" TargetMode="External"/><Relationship Id="rId9" Type="http://schemas.openxmlformats.org/officeDocument/2006/relationships/hyperlink" Target="http://med.stanford.edu/appleheartstud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Heart health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Machine Learning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Watch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1675"/>
            <a:ext cx="9720073" cy="4023360"/>
          </a:xfrm>
          <a:noFill/>
        </p:spPr>
        <p:txBody>
          <a:bodyPr/>
          <a:lstStyle/>
          <a:p>
            <a:r>
              <a:rPr lang="en-US" b="1" i="1" dirty="0"/>
              <a:t>Xiaomi Mi Band: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Heart rate reading (</a:t>
            </a:r>
            <a:r>
              <a:rPr lang="en-US" dirty="0"/>
              <a:t>±5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Connection via Bluetooth(BLE)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Low cost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20834-EF06-4BBC-85AC-D630915A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0250" y="1335024"/>
            <a:ext cx="3632588" cy="36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5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Connect the band via BLE through the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Gather heart rate data from the </a:t>
            </a:r>
            <a:r>
              <a:rPr lang="en-US" dirty="0" err="1"/>
              <a:t>Mi</a:t>
            </a:r>
            <a:r>
              <a:rPr lang="en-US" dirty="0"/>
              <a:t> band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Get movement data on the phone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Get patients biographical attributes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Analysis of the data collected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Determining whether the user is at risk or not</a:t>
            </a:r>
          </a:p>
        </p:txBody>
      </p:sp>
    </p:spTree>
    <p:extLst>
      <p:ext uri="{BB962C8B-B14F-4D97-AF65-F5344CB8AC3E}">
        <p14:creationId xmlns:p14="http://schemas.microsoft.com/office/powerpoint/2010/main" val="285612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Biographical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787" y="2600326"/>
            <a:ext cx="4514754" cy="2671763"/>
          </a:xfrm>
          <a:solidFill>
            <a:schemeClr val="tx2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Cholesterol 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Blood Pressure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Heart 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Height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Weight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4055-F613-40C5-8D7C-A1AA754E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D66B93-E88C-4DD2-AED2-97B9BD507A0A}"/>
              </a:ext>
            </a:extLst>
          </p:cNvPr>
          <p:cNvGraphicFramePr/>
          <p:nvPr/>
        </p:nvGraphicFramePr>
        <p:xfrm>
          <a:off x="1024127" y="2048256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90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64358668"/>
              </p:ext>
            </p:extLst>
          </p:nvPr>
        </p:nvGraphicFramePr>
        <p:xfrm>
          <a:off x="1590040" y="673946"/>
          <a:ext cx="9108440" cy="560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485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9784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68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0B9-DF32-4F84-97BD-385A7BCF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support vector machine (</a:t>
            </a:r>
            <a:r>
              <a:rPr lang="en-US" dirty="0" err="1"/>
              <a:t>svm</a:t>
            </a:r>
            <a:r>
              <a:rPr lang="en-US" dirty="0"/>
              <a:t>)?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3BA3-D015-4BE8-993F-E017338FFEAA}"/>
              </a:ext>
            </a:extLst>
          </p:cNvPr>
          <p:cNvSpPr txBox="1"/>
          <p:nvPr/>
        </p:nvSpPr>
        <p:spPr>
          <a:xfrm>
            <a:off x="1228724" y="2724478"/>
            <a:ext cx="8229601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We choose support vector machine because it gives the best accuracy than all other algorithms.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92929"/>
                </a:solidFill>
              </a:rPr>
              <a:t>SVM is also better because it works very well with a clear margin of separation.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SVM tend to be resistant to overfitting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92929"/>
                </a:solidFill>
                <a:effectLst/>
              </a:rPr>
              <a:t>SVM is more precise because the recall value we’re getting out of it is 1, while precision being 0.8 and F1-score being 0.89, where threshold is 0.4</a:t>
            </a:r>
          </a:p>
        </p:txBody>
      </p:sp>
    </p:spTree>
    <p:extLst>
      <p:ext uri="{BB962C8B-B14F-4D97-AF65-F5344CB8AC3E}">
        <p14:creationId xmlns:p14="http://schemas.microsoft.com/office/powerpoint/2010/main" val="141618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5450-D966-416A-B7E1-CC1D262E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4D3ED-E382-4D66-A42D-003360973984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93" y="1571625"/>
            <a:ext cx="6412613" cy="5157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rgbClr val="0020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99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026" name="Picture 2" descr="Data Flow L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45" y="2774525"/>
            <a:ext cx="8948037" cy="2543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14538" y="2084832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16406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538" y="1623167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Level 1</a:t>
            </a:r>
          </a:p>
        </p:txBody>
      </p:sp>
      <p:pic>
        <p:nvPicPr>
          <p:cNvPr id="4" name="Picture 3" descr="C:\Users\Ahmed Sohail\Downloads\Diagrams\Data Flow Lv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84832"/>
            <a:ext cx="9372600" cy="444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4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B45E-BFE1-49FC-A091-78391782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CA8E4-8E0A-41C4-B12E-0E1007D7A6D4}"/>
              </a:ext>
            </a:extLst>
          </p:cNvPr>
          <p:cNvSpPr txBox="1"/>
          <p:nvPr/>
        </p:nvSpPr>
        <p:spPr>
          <a:xfrm>
            <a:off x="2202655" y="3452457"/>
            <a:ext cx="3614737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Syed Hasnain Meesam</a:t>
            </a:r>
          </a:p>
          <a:p>
            <a:r>
              <a:rPr lang="en-US" sz="2400" dirty="0"/>
              <a:t>70068997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DB88D-A7E0-4998-8009-893867DFD89A}"/>
              </a:ext>
            </a:extLst>
          </p:cNvPr>
          <p:cNvSpPr txBox="1"/>
          <p:nvPr/>
        </p:nvSpPr>
        <p:spPr>
          <a:xfrm>
            <a:off x="2212276" y="5235580"/>
            <a:ext cx="3614737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Muhammad Saad Adil</a:t>
            </a:r>
          </a:p>
          <a:p>
            <a:r>
              <a:rPr lang="en-US" sz="2400" dirty="0"/>
              <a:t>70068883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E4493-A06E-4B18-9FAD-738865E05E44}"/>
              </a:ext>
            </a:extLst>
          </p:cNvPr>
          <p:cNvSpPr txBox="1"/>
          <p:nvPr/>
        </p:nvSpPr>
        <p:spPr>
          <a:xfrm>
            <a:off x="6503197" y="3452457"/>
            <a:ext cx="3614736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Muhammad Ahmed Sohail</a:t>
            </a:r>
          </a:p>
          <a:p>
            <a:r>
              <a:rPr lang="en-US" sz="2400" dirty="0"/>
              <a:t>70069006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7046A-C1AF-4C17-A5F9-65013014AB66}"/>
              </a:ext>
            </a:extLst>
          </p:cNvPr>
          <p:cNvSpPr txBox="1"/>
          <p:nvPr/>
        </p:nvSpPr>
        <p:spPr>
          <a:xfrm>
            <a:off x="3701412" y="2413463"/>
            <a:ext cx="478917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Project Supervisor: Sir Ahmad Saeed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B0B35-2A1C-4DCA-AD11-434544DD9B86}"/>
              </a:ext>
            </a:extLst>
          </p:cNvPr>
          <p:cNvSpPr txBox="1"/>
          <p:nvPr/>
        </p:nvSpPr>
        <p:spPr>
          <a:xfrm>
            <a:off x="4704823" y="1836134"/>
            <a:ext cx="2782349" cy="4001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Project code: W2020-05</a:t>
            </a:r>
          </a:p>
        </p:txBody>
      </p:sp>
    </p:spTree>
    <p:extLst>
      <p:ext uri="{BB962C8B-B14F-4D97-AF65-F5344CB8AC3E}">
        <p14:creationId xmlns:p14="http://schemas.microsoft.com/office/powerpoint/2010/main" val="299701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in 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 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(for state management)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Apache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 native?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83BA3-D015-4BE8-993F-E017338FFEAA}"/>
              </a:ext>
            </a:extLst>
          </p:cNvPr>
          <p:cNvSpPr txBox="1"/>
          <p:nvPr/>
        </p:nvSpPr>
        <p:spPr>
          <a:xfrm>
            <a:off x="1769363" y="2424440"/>
            <a:ext cx="8229601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Time and cost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Faster to build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framework, multiple platforms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Fast applications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 refresh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Sharing the codebase for iOS, Android, and the Web (with </a:t>
            </a:r>
            <a:r>
              <a:rPr lang="en-US" sz="2400" dirty="0" err="1"/>
              <a:t>ReactXP</a:t>
            </a:r>
            <a:r>
              <a:rPr lang="en-US" sz="2400" dirty="0"/>
              <a:t> and React Native for Web)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517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is a predictable state container for JavaScript apps.</a:t>
            </a:r>
          </a:p>
          <a:p>
            <a:r>
              <a:rPr lang="en-US" dirty="0"/>
              <a:t>It helps you write applications that behave consistently, run in different environments (client, server, and native), and are easy to test. On top of that, it provides a great developer </a:t>
            </a:r>
            <a:r>
              <a:rPr lang="en-US" dirty="0" smtClean="0"/>
              <a:t>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16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is Google’s platform for mobile and web development that helps entrepreneurs build, improve, and scale their app products. The platform offers a set of tools that make the product development process a lot easier.</a:t>
            </a:r>
            <a:br>
              <a:rPr lang="en-US" dirty="0"/>
            </a:b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Database options 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/>
              <a:t>F</a:t>
            </a:r>
            <a:r>
              <a:rPr lang="en-US" b="1" dirty="0" smtClean="0"/>
              <a:t>ree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133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Connect </a:t>
            </a:r>
            <a:r>
              <a:rPr lang="en-US" dirty="0" err="1" smtClean="0"/>
              <a:t>Mi</a:t>
            </a:r>
            <a:r>
              <a:rPr lang="en-US" dirty="0" smtClean="0"/>
              <a:t> band with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 script run on a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a responsive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Team work</a:t>
            </a:r>
          </a:p>
          <a:p>
            <a:r>
              <a:rPr lang="en-US" dirty="0" smtClean="0"/>
              <a:t>Time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5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8310-0569-4426-88D0-2F6E79F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85" y="527158"/>
            <a:ext cx="9720072" cy="1499616"/>
          </a:xfrm>
        </p:spPr>
        <p:txBody>
          <a:bodyPr/>
          <a:lstStyle/>
          <a:p>
            <a:r>
              <a:rPr lang="en-US" dirty="0"/>
              <a:t>Application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5854-96AB-461E-8520-E5F9F621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839" y="1501253"/>
            <a:ext cx="3017990" cy="5356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962EA-70F2-4A8B-B71A-03BEA8BF2B27}"/>
              </a:ext>
            </a:extLst>
          </p:cNvPr>
          <p:cNvSpPr txBox="1"/>
          <p:nvPr/>
        </p:nvSpPr>
        <p:spPr>
          <a:xfrm>
            <a:off x="1799772" y="1626664"/>
            <a:ext cx="197394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645204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01B38-2CAB-4292-B41A-92159A83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19" y="481795"/>
            <a:ext cx="2988961" cy="6143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610C8-525A-4033-8969-9CBB45994AA4}"/>
              </a:ext>
            </a:extLst>
          </p:cNvPr>
          <p:cNvSpPr txBox="1"/>
          <p:nvPr/>
        </p:nvSpPr>
        <p:spPr>
          <a:xfrm>
            <a:off x="1611086" y="944492"/>
            <a:ext cx="197394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9270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55694-A4CD-4015-A48B-7F3BAAB5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38" y="192919"/>
            <a:ext cx="3148619" cy="64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3189D-A163-4914-9845-2CBA679DE6AE}"/>
              </a:ext>
            </a:extLst>
          </p:cNvPr>
          <p:cNvSpPr txBox="1"/>
          <p:nvPr/>
        </p:nvSpPr>
        <p:spPr>
          <a:xfrm>
            <a:off x="1843316" y="1191236"/>
            <a:ext cx="197394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378745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D68E8-256A-41ED-BA50-4C487F9C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1" y="646857"/>
            <a:ext cx="2930905" cy="60246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A5926B-3766-4942-B452-078358CE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941" y="646856"/>
            <a:ext cx="2930905" cy="602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06641C-9C66-41D3-ABAC-50397BD45C7E}"/>
              </a:ext>
            </a:extLst>
          </p:cNvPr>
          <p:cNvSpPr txBox="1"/>
          <p:nvPr/>
        </p:nvSpPr>
        <p:spPr>
          <a:xfrm>
            <a:off x="0" y="186504"/>
            <a:ext cx="197394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Connectivity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8C4B5-E5B9-41EB-BD5D-B34039F9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012" y="646856"/>
            <a:ext cx="2930906" cy="60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27C4-2BE7-411B-B66D-511A2B6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E40A11-8CBA-4A2B-874D-A8EB19A3F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186502"/>
              </p:ext>
            </p:extLst>
          </p:nvPr>
        </p:nvGraphicFramePr>
        <p:xfrm>
          <a:off x="2418556" y="1757362"/>
          <a:ext cx="7354887" cy="4952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590A94-9B4E-40B7-9B89-33B027C8AEC6}"/>
              </a:ext>
            </a:extLst>
          </p:cNvPr>
          <p:cNvSpPr txBox="1"/>
          <p:nvPr/>
        </p:nvSpPr>
        <p:spPr>
          <a:xfrm>
            <a:off x="4310062" y="3427836"/>
            <a:ext cx="193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Work +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2D09F-EFDD-471B-9DAE-E7CE468F29C8}"/>
              </a:ext>
            </a:extLst>
          </p:cNvPr>
          <p:cNvSpPr txBox="1"/>
          <p:nvPr/>
        </p:nvSpPr>
        <p:spPr>
          <a:xfrm rot="2996180">
            <a:off x="6095999" y="3427836"/>
            <a:ext cx="20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 Development +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56411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8B0DF-F498-4BBF-AF91-A35537AE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19" y="357011"/>
            <a:ext cx="2988962" cy="6143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997B8-FF35-4585-AEE4-33AF3BC42F38}"/>
              </a:ext>
            </a:extLst>
          </p:cNvPr>
          <p:cNvSpPr txBox="1"/>
          <p:nvPr/>
        </p:nvSpPr>
        <p:spPr>
          <a:xfrm>
            <a:off x="1611086" y="1249292"/>
            <a:ext cx="197394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Heart Rate</a:t>
            </a:r>
          </a:p>
        </p:txBody>
      </p:sp>
    </p:spTree>
    <p:extLst>
      <p:ext uri="{BB962C8B-B14F-4D97-AF65-F5344CB8AC3E}">
        <p14:creationId xmlns:p14="http://schemas.microsoft.com/office/powerpoint/2010/main" val="599989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457" y="920524"/>
            <a:ext cx="8229600" cy="715962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9228" y="1738086"/>
            <a:ext cx="6331857" cy="444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http://www.shifa.com.pk/files/pdf/ar_20171009.pdf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http://www.who.int/nmh/countries/pak_en.pdf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https://www.shifa.com.pk/chronic-disease-pakistan/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https://www.dawn.com/news/1046114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http://www.who.int/nmh/countries/pak_en.pdf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https://www.dawn.com/news/1046114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http://www.samsung.com/us/heartratesensor/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/>
              </a:rPr>
              <a:t>https://www.apple.com/watch/apple-heart-study/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8"/>
              </a:rPr>
              <a:t>http://www.mdpi.com/2075-4426/7/2/3/pdf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9"/>
              </a:rPr>
              <a:t>http://med.stanford.edu/appleheartstudy.html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10"/>
              </a:rPr>
              <a:t>https://www.fitbit.com/purepulse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DE9-3374-4EFD-98B9-DFF6AFDE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460E-6B9F-49B2-A7B3-DD15FF3B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As the most frequent cause of death worldwide, cardiovascular disease (CVD) is constantly emerging.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According to the annual report 2019 of PIMS (Pakistan Institute of Medical Sciences) about 30-40% of the population of Pakistan is suffering from cardiovascular diseases.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Studies infers that coronary heart disease is leading cause of death in Pakistan which means at least 12 Pakistani die every hour due to cardiac arrest.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1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AF1D-9607-4D9C-AC73-496EC3A5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662297" cy="1215009"/>
          </a:xfrm>
        </p:spPr>
        <p:txBody>
          <a:bodyPr/>
          <a:lstStyle/>
          <a:p>
            <a:r>
              <a:rPr lang="en-US" dirty="0"/>
              <a:t>Problem Severity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9841A-4FE7-424D-B162-192D80D3A47B}"/>
              </a:ext>
            </a:extLst>
          </p:cNvPr>
          <p:cNvSpPr txBox="1"/>
          <p:nvPr/>
        </p:nvSpPr>
        <p:spPr>
          <a:xfrm>
            <a:off x="657228" y="2414588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pie chart from WHO report, 29% of deaths are due to Cardiovascular Diseases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E04D6-4655-48FA-AE93-388566DE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581243"/>
            <a:ext cx="4491037" cy="3133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C9077-0BEC-4410-9DF5-DCB7E283BB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96151" y="3843338"/>
            <a:ext cx="4491037" cy="2914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3F557-A95D-4955-A6B0-9867217BA108}"/>
              </a:ext>
            </a:extLst>
          </p:cNvPr>
          <p:cNvSpPr txBox="1"/>
          <p:nvPr/>
        </p:nvSpPr>
        <p:spPr>
          <a:xfrm>
            <a:off x="657228" y="4703981"/>
            <a:ext cx="520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death-rate in Pakistan due to heart attacks has significantly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7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0AD6-C84B-484C-90FE-7431CC5A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4165-C75B-482B-BBE2-39C577BA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48256"/>
            <a:ext cx="9720073" cy="402336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knowing when a heart attack happens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receiving proper medical help immediately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facility of a system for helping the person knowing whether they’re at risk or 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keeping a track on their health conditions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2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3774-0440-4A50-9C2C-26779A2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C539A-01B1-4A48-B1BB-69757644D411}"/>
              </a:ext>
            </a:extLst>
          </p:cNvPr>
          <p:cNvSpPr/>
          <p:nvPr/>
        </p:nvSpPr>
        <p:spPr>
          <a:xfrm>
            <a:off x="1745551" y="2364715"/>
            <a:ext cx="8277226" cy="333804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numCol="1" rtlCol="0" anchor="ctr"/>
          <a:lstStyle/>
          <a:p>
            <a:pPr algn="just"/>
            <a:r>
              <a:rPr lang="en-US" sz="2400" dirty="0"/>
              <a:t>This project aims at providing a solution to one of the major problems that is prevalent </a:t>
            </a:r>
            <a:r>
              <a:rPr lang="en-US" sz="2400"/>
              <a:t>in </a:t>
            </a:r>
            <a:r>
              <a:rPr lang="en-US" sz="2400" smtClean="0"/>
              <a:t>world</a:t>
            </a:r>
            <a:r>
              <a:rPr lang="en-US" sz="2400" smtClean="0"/>
              <a:t> </a:t>
            </a:r>
            <a:r>
              <a:rPr lang="en-US" sz="2400" dirty="0"/>
              <a:t>that is providing assistance to people suffering from cardiovascular diseases by using heart rate data gathered from MI bands and patient medical history data.</a:t>
            </a:r>
          </a:p>
        </p:txBody>
      </p:sp>
    </p:spTree>
    <p:extLst>
      <p:ext uri="{BB962C8B-B14F-4D97-AF65-F5344CB8AC3E}">
        <p14:creationId xmlns:p14="http://schemas.microsoft.com/office/powerpoint/2010/main" val="11233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2523745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user group of our software would be the users of Mi Band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Patients who are almost always at risk of cardiovascular diseases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 in the domain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22CB7-778F-4BA6-87A3-4A62D7669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47731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09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378848_win32" id="{EA4578C0-8B5C-4637-BEB9-8E54C87394E2}" vid="{AC3D2642-4575-4349-B80F-B40A74C8F7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fyp presentation</Template>
  <TotalTime>0</TotalTime>
  <Words>713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Heart health management </vt:lpstr>
      <vt:lpstr>TEAM introduction</vt:lpstr>
      <vt:lpstr>Work division</vt:lpstr>
      <vt:lpstr>introduction</vt:lpstr>
      <vt:lpstr>Problem Severity</vt:lpstr>
      <vt:lpstr>Common Problems</vt:lpstr>
      <vt:lpstr>Problem statement</vt:lpstr>
      <vt:lpstr>Targeted Users</vt:lpstr>
      <vt:lpstr>Previous work in the domain</vt:lpstr>
      <vt:lpstr>SMART Watch of interest</vt:lpstr>
      <vt:lpstr>Approach</vt:lpstr>
      <vt:lpstr>Biographical Attributes</vt:lpstr>
      <vt:lpstr>Classification algorithms</vt:lpstr>
      <vt:lpstr>PowerPoint Presentation</vt:lpstr>
      <vt:lpstr>PowerPoint Presentation</vt:lpstr>
      <vt:lpstr>Why support vector machine (svm)?</vt:lpstr>
      <vt:lpstr>Architecture diagram</vt:lpstr>
      <vt:lpstr>Data flow diagram</vt:lpstr>
      <vt:lpstr>Data flow diagram</vt:lpstr>
      <vt:lpstr>Technologies in Mobile App</vt:lpstr>
      <vt:lpstr>Why react native?</vt:lpstr>
      <vt:lpstr>redux</vt:lpstr>
      <vt:lpstr>firebase</vt:lpstr>
      <vt:lpstr>Challenges</vt:lpstr>
      <vt:lpstr>achievements</vt:lpstr>
      <vt:lpstr>Application interface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2021-01-29T04:58:32Z</dcterms:created>
  <dcterms:modified xsi:type="dcterms:W3CDTF">2022-04-07T09:18:41Z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