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302465923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 name="Shape 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164433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40153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61101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1799931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3184065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1238448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235977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 name="Shape 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607782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2129236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175282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1919598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73563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983784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325020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986462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2840052"/>
            <a:ext cx="7772400" cy="784798"/>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buClr>
                <a:schemeClr val="lt2"/>
              </a:buClr>
              <a:buFont typeface="Arial"/>
              <a:buNone/>
              <a:defRPr/>
            </a:lvl1pPr>
            <a:lvl2pPr marL="0" marR="0" indent="0" algn="ctr" rtl="0">
              <a:lnSpc>
                <a:spcPct val="100000"/>
              </a:lnSpc>
              <a:spcBef>
                <a:spcPts val="0"/>
              </a:spcBef>
              <a:spcAft>
                <a:spcPts val="0"/>
              </a:spcAft>
              <a:buClr>
                <a:schemeClr val="lt2"/>
              </a:buClr>
              <a:buFont typeface="Arial"/>
              <a:buNone/>
              <a:defRPr/>
            </a:lvl2pPr>
            <a:lvl3pPr marL="0" marR="0" indent="0" algn="ctr" rtl="0">
              <a:lnSpc>
                <a:spcPct val="100000"/>
              </a:lnSpc>
              <a:spcBef>
                <a:spcPts val="0"/>
              </a:spcBef>
              <a:spcAft>
                <a:spcPts val="0"/>
              </a:spcAft>
              <a:buClr>
                <a:schemeClr val="lt2"/>
              </a:buClr>
              <a:buFont typeface="Arial"/>
              <a:buNone/>
              <a:defRPr/>
            </a:lvl3pPr>
            <a:lvl4pPr marL="0" marR="0" indent="0" algn="ctr" rtl="0">
              <a:lnSpc>
                <a:spcPct val="100000"/>
              </a:lnSpc>
              <a:spcBef>
                <a:spcPts val="0"/>
              </a:spcBef>
              <a:spcAft>
                <a:spcPts val="0"/>
              </a:spcAft>
              <a:buClr>
                <a:schemeClr val="lt2"/>
              </a:buClr>
              <a:buFont typeface="Arial"/>
              <a:buNone/>
              <a:defRPr/>
            </a:lvl4pPr>
            <a:lvl5pPr marL="0" marR="0" indent="0" algn="ctr" rtl="0">
              <a:lnSpc>
                <a:spcPct val="100000"/>
              </a:lnSpc>
              <a:spcBef>
                <a:spcPts val="0"/>
              </a:spcBef>
              <a:spcAft>
                <a:spcPts val="0"/>
              </a:spcAft>
              <a:buClr>
                <a:schemeClr val="lt2"/>
              </a:buClr>
              <a:buFont typeface="Arial"/>
              <a:buNone/>
              <a:defRPr/>
            </a:lvl5pPr>
            <a:lvl6pPr marL="0" marR="0" indent="0" algn="ctr" rtl="0">
              <a:lnSpc>
                <a:spcPct val="100000"/>
              </a:lnSpc>
              <a:spcBef>
                <a:spcPts val="0"/>
              </a:spcBef>
              <a:spcAft>
                <a:spcPts val="0"/>
              </a:spcAft>
              <a:buClr>
                <a:schemeClr val="lt2"/>
              </a:buClr>
              <a:buFont typeface="Arial"/>
              <a:buNone/>
              <a:defRPr/>
            </a:lvl6pPr>
            <a:lvl7pPr marL="0" marR="0" indent="0" algn="ctr" rtl="0">
              <a:lnSpc>
                <a:spcPct val="100000"/>
              </a:lnSpc>
              <a:spcBef>
                <a:spcPts val="0"/>
              </a:spcBef>
              <a:spcAft>
                <a:spcPts val="0"/>
              </a:spcAft>
              <a:buClr>
                <a:schemeClr val="lt2"/>
              </a:buClr>
              <a:buFont typeface="Arial"/>
              <a:buNone/>
              <a:defRPr/>
            </a:lvl7pPr>
            <a:lvl8pPr marL="0" marR="0" indent="0" algn="ctr" rtl="0">
              <a:lnSpc>
                <a:spcPct val="100000"/>
              </a:lnSpc>
              <a:spcBef>
                <a:spcPts val="0"/>
              </a:spcBef>
              <a:spcAft>
                <a:spcPts val="0"/>
              </a:spcAft>
              <a:buClr>
                <a:schemeClr val="lt2"/>
              </a:buClr>
              <a:buFont typeface="Arial"/>
              <a:buNone/>
              <a:defRPr/>
            </a:lvl8pPr>
            <a:lvl9pPr marL="0" marR="0" indent="0" algn="ctr" rtl="0">
              <a:lnSpc>
                <a:spcPct val="100000"/>
              </a:lnSpc>
              <a:spcBef>
                <a:spcPts val="0"/>
              </a:spcBef>
              <a:spcAft>
                <a:spcPts val="0"/>
              </a:spcAft>
              <a:buClr>
                <a:schemeClr val="lt2"/>
              </a:buClr>
              <a:buFont typeface="Arial"/>
              <a:buNone/>
              <a:defRPr/>
            </a:lvl9pPr>
          </a:lstStyle>
          <a:p>
            <a:endParaRPr/>
          </a:p>
        </p:txBody>
      </p:sp>
      <p:sp>
        <p:nvSpPr>
          <p:cNvPr id="9" name="Shape 9"/>
          <p:cNvSpPr txBox="1">
            <a:spLocks noGrp="1"/>
          </p:cNvSpPr>
          <p:nvPr>
            <p:ph type="ctrTitle"/>
          </p:nvPr>
        </p:nvSpPr>
        <p:spPr>
          <a:xfrm>
            <a:off x="685800" y="1583341"/>
            <a:ext cx="7772400" cy="1159798"/>
          </a:xfrm>
          <a:prstGeom prst="rect">
            <a:avLst/>
          </a:prstGeom>
          <a:noFill/>
          <a:ln>
            <a:noFill/>
          </a:ln>
        </p:spPr>
        <p:txBody>
          <a:bodyPr lIns="91425" tIns="91425" rIns="91425" bIns="91425" anchor="b" anchorCtr="0"/>
          <a:lstStyle>
            <a:lvl1pPr marL="0" marR="0" indent="0" algn="ctr" rtl="0">
              <a:lnSpc>
                <a:spcPct val="100000"/>
              </a:lnSpc>
              <a:spcBef>
                <a:spcPts val="0"/>
              </a:spcBef>
              <a:spcAft>
                <a:spcPts val="0"/>
              </a:spcAft>
              <a:buClr>
                <a:schemeClr val="lt1"/>
              </a:buClr>
              <a:buFont typeface="Arial"/>
              <a:buNone/>
              <a:defRPr/>
            </a:lvl1pPr>
            <a:lvl2pPr marL="0" marR="0" indent="0" algn="ctr" rtl="0">
              <a:lnSpc>
                <a:spcPct val="100000"/>
              </a:lnSpc>
              <a:spcBef>
                <a:spcPts val="0"/>
              </a:spcBef>
              <a:spcAft>
                <a:spcPts val="0"/>
              </a:spcAft>
              <a:buClr>
                <a:schemeClr val="lt1"/>
              </a:buClr>
              <a:buFont typeface="Arial"/>
              <a:buNone/>
              <a:defRPr/>
            </a:lvl2pPr>
            <a:lvl3pPr marL="0" marR="0" indent="0" algn="ctr" rtl="0">
              <a:spcBef>
                <a:spcPts val="0"/>
              </a:spcBef>
              <a:buClr>
                <a:schemeClr val="lt1"/>
              </a:buClr>
              <a:buFont typeface="Arial"/>
              <a:buNone/>
              <a:defRPr/>
            </a:lvl3pPr>
            <a:lvl4pPr marL="0" marR="0" indent="0" algn="ctr" rtl="0">
              <a:spcBef>
                <a:spcPts val="0"/>
              </a:spcBef>
              <a:buClr>
                <a:schemeClr val="lt1"/>
              </a:buClr>
              <a:buFont typeface="Arial"/>
              <a:buNone/>
              <a:defRPr/>
            </a:lvl4pPr>
            <a:lvl5pPr marL="0" marR="0" indent="0" algn="ctr" rtl="0">
              <a:spcBef>
                <a:spcPts val="0"/>
              </a:spcBef>
              <a:buClr>
                <a:schemeClr val="lt1"/>
              </a:buClr>
              <a:buFont typeface="Arial"/>
              <a:buNone/>
              <a:defRPr/>
            </a:lvl5pPr>
            <a:lvl6pPr marL="0" marR="0" indent="0" algn="ctr" rtl="0">
              <a:spcBef>
                <a:spcPts val="0"/>
              </a:spcBef>
              <a:buClr>
                <a:schemeClr val="lt1"/>
              </a:buClr>
              <a:buFont typeface="Arial"/>
              <a:buNone/>
              <a:defRPr/>
            </a:lvl6pPr>
            <a:lvl7pPr marL="0" marR="0" indent="0" algn="ctr" rtl="0">
              <a:spcBef>
                <a:spcPts val="0"/>
              </a:spcBef>
              <a:buClr>
                <a:schemeClr val="lt1"/>
              </a:buClr>
              <a:buFont typeface="Arial"/>
              <a:buNone/>
              <a:defRPr/>
            </a:lvl7pPr>
            <a:lvl8pPr marL="0" marR="0" indent="0" algn="ctr" rtl="0">
              <a:spcBef>
                <a:spcPts val="0"/>
              </a:spcBef>
              <a:buClr>
                <a:schemeClr val="lt1"/>
              </a:buClr>
              <a:buFont typeface="Arial"/>
              <a:buNone/>
              <a:defRPr/>
            </a:lvl8pPr>
            <a:lvl9pPr marL="0" marR="0" indent="0" algn="ctr" rtl="0">
              <a:spcBef>
                <a:spcPts val="0"/>
              </a:spcBef>
              <a:buClr>
                <a:schemeClr val="lt1"/>
              </a:buClr>
              <a:buFont typeface="Arial"/>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body" idx="1"/>
          </p:nvPr>
        </p:nvSpPr>
        <p:spPr>
          <a:xfrm>
            <a:off x="457200" y="1200150"/>
            <a:ext cx="3994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2"/>
          </p:nvPr>
        </p:nvSpPr>
        <p:spPr>
          <a:xfrm>
            <a:off x="4692273" y="1200150"/>
            <a:ext cx="3994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8"/>
            <a:ext cx="8229600" cy="519599"/>
          </a:xfrm>
          <a:prstGeom prst="rect">
            <a:avLst/>
          </a:prstGeom>
          <a:noFill/>
          <a:ln>
            <a:noFill/>
          </a:ln>
        </p:spPr>
        <p:txBody>
          <a:bodyPr lIns="91425" tIns="91425" rIns="91425" bIns="91425" anchor="t" anchorCtr="0"/>
          <a:lstStyle>
            <a:lvl1pPr algn="ctr" rtl="0">
              <a:spcBef>
                <a:spcPts val="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lt1"/>
              </a:buClr>
              <a:buFont typeface="Arial"/>
              <a:buNone/>
              <a:defRPr/>
            </a:lvl1pPr>
            <a:lvl2pPr marL="0" marR="0" indent="0" algn="l" rtl="0">
              <a:lnSpc>
                <a:spcPct val="100000"/>
              </a:lnSpc>
              <a:spcBef>
                <a:spcPts val="0"/>
              </a:spcBef>
              <a:spcAft>
                <a:spcPts val="0"/>
              </a:spcAft>
              <a:buClr>
                <a:schemeClr val="lt1"/>
              </a:buClr>
              <a:buFont typeface="Arial"/>
              <a:buNone/>
              <a:defRPr/>
            </a:lvl2pPr>
            <a:lvl3pPr marL="0" marR="0" indent="0" algn="l" rtl="0">
              <a:spcBef>
                <a:spcPts val="0"/>
              </a:spcBef>
              <a:buClr>
                <a:schemeClr val="lt1"/>
              </a:buClr>
              <a:buFont typeface="Arial"/>
              <a:buNone/>
              <a:defRPr/>
            </a:lvl3pPr>
            <a:lvl4pPr marL="0" marR="0" indent="0" algn="l" rtl="0">
              <a:spcBef>
                <a:spcPts val="0"/>
              </a:spcBef>
              <a:buClr>
                <a:schemeClr val="lt1"/>
              </a:buClr>
              <a:buFont typeface="Arial"/>
              <a:buNone/>
              <a:defRPr/>
            </a:lvl4pPr>
            <a:lvl5pPr marL="0" marR="0" indent="0" algn="l" rtl="0">
              <a:spcBef>
                <a:spcPts val="0"/>
              </a:spcBef>
              <a:buClr>
                <a:schemeClr val="lt1"/>
              </a:buClr>
              <a:buFont typeface="Arial"/>
              <a:buNone/>
              <a:defRPr/>
            </a:lvl5pPr>
            <a:lvl6pPr marL="0" marR="0" indent="0" algn="l" rtl="0">
              <a:spcBef>
                <a:spcPts val="0"/>
              </a:spcBef>
              <a:buClr>
                <a:schemeClr val="lt1"/>
              </a:buClr>
              <a:buFont typeface="Arial"/>
              <a:buNone/>
              <a:defRPr/>
            </a:lvl6pPr>
            <a:lvl7pPr marL="0" marR="0" indent="0" algn="l" rtl="0">
              <a:spcBef>
                <a:spcPts val="0"/>
              </a:spcBef>
              <a:buClr>
                <a:schemeClr val="lt1"/>
              </a:buClr>
              <a:buFont typeface="Arial"/>
              <a:buNone/>
              <a:defRPr/>
            </a:lvl7pPr>
            <a:lvl8pPr marL="0" marR="0" indent="0" algn="l" rtl="0">
              <a:spcBef>
                <a:spcPts val="0"/>
              </a:spcBef>
              <a:buClr>
                <a:schemeClr val="lt1"/>
              </a:buClr>
              <a:buFont typeface="Arial"/>
              <a:buNone/>
              <a:defRPr/>
            </a:lvl8pPr>
            <a:lvl9pPr marL="0" marR="0" indent="0" algn="l" rtl="0">
              <a:spcBef>
                <a:spcPts val="0"/>
              </a:spcBef>
              <a:buClr>
                <a:schemeClr val="lt1"/>
              </a:buClr>
              <a:buFont typeface="Arial"/>
              <a:buNone/>
              <a:defRPr/>
            </a:lvl9pPr>
          </a:lstStyle>
          <a:p>
            <a:endParaRPr/>
          </a:p>
        </p:txBody>
      </p:sp>
      <p:sp>
        <p:nvSpPr>
          <p:cNvPr id="6" name="Shape 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0"/>
              </a:spcAft>
              <a:buClr>
                <a:schemeClr val="lt1"/>
              </a:buClr>
              <a:buFont typeface="Arial"/>
              <a:buNone/>
              <a:defRPr/>
            </a:lvl1pPr>
            <a:lvl2pPr marL="0" marR="0" indent="0" algn="l" rtl="0">
              <a:lnSpc>
                <a:spcPct val="100000"/>
              </a:lnSpc>
              <a:spcBef>
                <a:spcPts val="480"/>
              </a:spcBef>
              <a:spcAft>
                <a:spcPts val="0"/>
              </a:spcAft>
              <a:buClr>
                <a:schemeClr val="lt1"/>
              </a:buClr>
              <a:buFont typeface="Arial"/>
              <a:buNone/>
              <a:defRPr/>
            </a:lvl2pPr>
            <a:lvl3pPr marL="0" marR="0" indent="0" algn="l" rtl="0">
              <a:lnSpc>
                <a:spcPct val="100000"/>
              </a:lnSpc>
              <a:spcBef>
                <a:spcPts val="480"/>
              </a:spcBef>
              <a:spcAft>
                <a:spcPts val="0"/>
              </a:spcAft>
              <a:buClr>
                <a:schemeClr val="lt1"/>
              </a:buClr>
              <a:buFont typeface="Arial"/>
              <a:buNone/>
              <a:defRPr/>
            </a:lvl3pPr>
            <a:lvl4pPr marL="0" marR="0" indent="0" algn="l" rtl="0">
              <a:lnSpc>
                <a:spcPct val="100000"/>
              </a:lnSpc>
              <a:spcBef>
                <a:spcPts val="360"/>
              </a:spcBef>
              <a:spcAft>
                <a:spcPts val="0"/>
              </a:spcAft>
              <a:buClr>
                <a:schemeClr val="lt1"/>
              </a:buClr>
              <a:buFont typeface="Arial"/>
              <a:buNone/>
              <a:defRPr/>
            </a:lvl4pPr>
            <a:lvl5pPr marL="0" marR="0" indent="0" algn="l" rtl="0">
              <a:lnSpc>
                <a:spcPct val="100000"/>
              </a:lnSpc>
              <a:spcBef>
                <a:spcPts val="360"/>
              </a:spcBef>
              <a:spcAft>
                <a:spcPts val="0"/>
              </a:spcAft>
              <a:buClr>
                <a:schemeClr val="lt1"/>
              </a:buClr>
              <a:buFont typeface="Arial"/>
              <a:buNone/>
              <a:defRPr/>
            </a:lvl5pPr>
            <a:lvl6pPr marL="0" marR="0" indent="0" algn="l" rtl="0">
              <a:lnSpc>
                <a:spcPct val="100000"/>
              </a:lnSpc>
              <a:spcBef>
                <a:spcPts val="360"/>
              </a:spcBef>
              <a:spcAft>
                <a:spcPts val="0"/>
              </a:spcAft>
              <a:buClr>
                <a:schemeClr val="lt1"/>
              </a:buClr>
              <a:buFont typeface="Arial"/>
              <a:buNone/>
              <a:defRPr/>
            </a:lvl6pPr>
            <a:lvl7pPr marL="0" marR="0" indent="0" algn="l" rtl="0">
              <a:lnSpc>
                <a:spcPct val="100000"/>
              </a:lnSpc>
              <a:spcBef>
                <a:spcPts val="360"/>
              </a:spcBef>
              <a:spcAft>
                <a:spcPts val="0"/>
              </a:spcAft>
              <a:buClr>
                <a:schemeClr val="lt1"/>
              </a:buClr>
              <a:buFont typeface="Arial"/>
              <a:buNone/>
              <a:defRPr/>
            </a:lvl7pPr>
            <a:lvl8pPr marL="0" marR="0" indent="0" algn="l" rtl="0">
              <a:lnSpc>
                <a:spcPct val="100000"/>
              </a:lnSpc>
              <a:spcBef>
                <a:spcPts val="360"/>
              </a:spcBef>
              <a:spcAft>
                <a:spcPts val="0"/>
              </a:spcAft>
              <a:buClr>
                <a:schemeClr val="lt1"/>
              </a:buClr>
              <a:buFont typeface="Arial"/>
              <a:buNone/>
              <a:defRPr/>
            </a:lvl8pPr>
            <a:lvl9pPr marL="0" marR="0" indent="0" algn="l" rtl="0">
              <a:lnSpc>
                <a:spcPct val="100000"/>
              </a:lnSpc>
              <a:spcBef>
                <a:spcPts val="360"/>
              </a:spcBef>
              <a:spcAft>
                <a:spcPts val="0"/>
              </a:spcAft>
              <a:buClr>
                <a:schemeClr val="lt1"/>
              </a:buClr>
              <a:buFont typeface="Arial"/>
              <a:buN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583341"/>
            <a:ext cx="7772400" cy="1159856"/>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n" sz="2400" b="1" i="0" u="none" strike="noStrike" cap="none" baseline="0">
                <a:solidFill>
                  <a:schemeClr val="lt1"/>
                </a:solidFill>
                <a:latin typeface="Trebuchet MS"/>
                <a:ea typeface="Trebuchet MS"/>
                <a:cs typeface="Trebuchet MS"/>
                <a:sym typeface="Trebuchet MS"/>
                <a:rtl val="0"/>
              </a:rPr>
              <a:t>Steganography Technique Based On Block-DCT And Huffman Encoding</a:t>
            </a:r>
          </a:p>
        </p:txBody>
      </p:sp>
      <p:sp>
        <p:nvSpPr>
          <p:cNvPr id="24" name="Shape 24"/>
          <p:cNvSpPr txBox="1">
            <a:spLocks noGrp="1"/>
          </p:cNvSpPr>
          <p:nvPr>
            <p:ph type="subTitle" idx="1"/>
          </p:nvPr>
        </p:nvSpPr>
        <p:spPr>
          <a:xfrm>
            <a:off x="618275" y="2840052"/>
            <a:ext cx="7772400" cy="784798"/>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1000"/>
              </a:spcAft>
              <a:buClr>
                <a:schemeClr val="dk1"/>
              </a:buClr>
              <a:buSzPct val="25000"/>
              <a:buFont typeface="Calibri"/>
              <a:buNone/>
            </a:pPr>
            <a:r>
              <a:rPr lang="en" sz="1800" b="0" i="1" u="none" strike="noStrike" cap="none" baseline="0">
                <a:solidFill>
                  <a:schemeClr val="lt1"/>
                </a:solidFill>
                <a:latin typeface="Calibri"/>
                <a:ea typeface="Calibri"/>
                <a:cs typeface="Calibri"/>
                <a:sym typeface="Calibri"/>
                <a:rtl val="0"/>
              </a:rPr>
              <a:t>Zachary Salazar, Marvin Lopez, Marcus Lorenzana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3600" b="1">
                <a:solidFill>
                  <a:srgbClr val="FFFFFF"/>
                </a:solidFill>
              </a:rPr>
              <a:t>Output for main and huffman decode</a:t>
            </a:r>
          </a:p>
        </p:txBody>
      </p:sp>
      <p:sp>
        <p:nvSpPr>
          <p:cNvPr id="80" name="Shape 8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pic>
        <p:nvPicPr>
          <p:cNvPr id="81" name="Shape 81"/>
          <p:cNvPicPr preferRelativeResize="0"/>
          <p:nvPr/>
        </p:nvPicPr>
        <p:blipFill>
          <a:blip r:embed="rId3">
            <a:alphaModFix/>
          </a:blip>
          <a:stretch>
            <a:fillRect/>
          </a:stretch>
        </p:blipFill>
        <p:spPr>
          <a:xfrm>
            <a:off x="457200" y="1200150"/>
            <a:ext cx="5943600" cy="2581275"/>
          </a:xfrm>
          <a:prstGeom prst="rect">
            <a:avLst/>
          </a:prstGeom>
          <a:noFill/>
          <a:ln>
            <a:noFill/>
          </a:ln>
        </p:spPr>
      </p:pic>
      <p:pic>
        <p:nvPicPr>
          <p:cNvPr id="82" name="Shape 82"/>
          <p:cNvPicPr preferRelativeResize="0"/>
          <p:nvPr/>
        </p:nvPicPr>
        <p:blipFill>
          <a:blip r:embed="rId4">
            <a:alphaModFix/>
          </a:blip>
          <a:stretch>
            <a:fillRect/>
          </a:stretch>
        </p:blipFill>
        <p:spPr>
          <a:xfrm>
            <a:off x="457200" y="3887625"/>
            <a:ext cx="5943600" cy="10382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3600" b="1">
                <a:solidFill>
                  <a:srgbClr val="FFFFFF"/>
                </a:solidFill>
              </a:rPr>
              <a:t>Images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1721" y="1061681"/>
            <a:ext cx="3150769" cy="31507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93" y="1061682"/>
            <a:ext cx="3150769" cy="3150769"/>
          </a:xfrm>
          <a:prstGeom prst="rect">
            <a:avLst/>
          </a:prstGeom>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1722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The problems: </a:t>
            </a:r>
          </a:p>
        </p:txBody>
      </p:sp>
      <p:sp>
        <p:nvSpPr>
          <p:cNvPr id="93" name="Shape 93"/>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lt1"/>
              </a:buClr>
              <a:buSzPct val="100000"/>
              <a:buFont typeface="Arial"/>
              <a:buChar char="❏"/>
            </a:pPr>
            <a:r>
              <a:rPr lang="en" sz="3000" b="0" i="0" u="none" strike="noStrike" cap="none" baseline="0">
                <a:solidFill>
                  <a:schemeClr val="lt1"/>
                </a:solidFill>
                <a:latin typeface="Arial"/>
                <a:ea typeface="Arial"/>
                <a:cs typeface="Arial"/>
                <a:sym typeface="Arial"/>
                <a:rtl val="0"/>
              </a:rPr>
              <a:t>Hiding large amounts of data.</a:t>
            </a:r>
          </a:p>
          <a:p>
            <a:pPr marL="457200" marR="0" lvl="0" indent="-419100" algn="l" rtl="0">
              <a:lnSpc>
                <a:spcPct val="100000"/>
              </a:lnSpc>
              <a:spcBef>
                <a:spcPts val="0"/>
              </a:spcBef>
              <a:spcAft>
                <a:spcPts val="0"/>
              </a:spcAft>
              <a:buClr>
                <a:schemeClr val="lt1"/>
              </a:buClr>
              <a:buSzPct val="100000"/>
              <a:buFont typeface="Arial"/>
              <a:buChar char="❏"/>
            </a:pPr>
            <a:r>
              <a:rPr lang="en" sz="3000" b="0" i="0" u="none" strike="noStrike" cap="none" baseline="0">
                <a:solidFill>
                  <a:schemeClr val="lt1"/>
                </a:solidFill>
                <a:latin typeface="Arial"/>
                <a:ea typeface="Arial"/>
                <a:cs typeface="Arial"/>
                <a:sym typeface="Arial"/>
                <a:rtl val="0"/>
              </a:rPr>
              <a:t>CASTING!!!</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Casting Errors</a:t>
            </a:r>
          </a:p>
        </p:txBody>
      </p:sp>
      <p:pic>
        <p:nvPicPr>
          <p:cNvPr id="99" name="Shape 99"/>
          <p:cNvPicPr preferRelativeResize="0"/>
          <p:nvPr/>
        </p:nvPicPr>
        <p:blipFill rotWithShape="1">
          <a:blip r:embed="rId3">
            <a:alphaModFix/>
          </a:blip>
          <a:srcRect/>
          <a:stretch/>
        </p:blipFill>
        <p:spPr>
          <a:xfrm>
            <a:off x="834890" y="1018350"/>
            <a:ext cx="7474207" cy="38846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lt1"/>
              </a:buClr>
              <a:buSzPct val="100000"/>
              <a:buFont typeface="Arial"/>
              <a:buChar char="❏"/>
            </a:pPr>
            <a:r>
              <a:rPr lang="en" sz="3000" b="0" i="0" u="none" strike="noStrike" cap="none" baseline="0">
                <a:solidFill>
                  <a:schemeClr val="lt1"/>
                </a:solidFill>
                <a:latin typeface="Arial"/>
                <a:ea typeface="Arial"/>
                <a:cs typeface="Arial"/>
                <a:sym typeface="Arial"/>
                <a:rtl val="0"/>
              </a:rPr>
              <a:t>Have our program be able to hide large amounts of data.</a:t>
            </a:r>
          </a:p>
          <a:p>
            <a:pPr marL="457200" marR="0" lvl="0" indent="-419100" algn="l" rtl="0">
              <a:lnSpc>
                <a:spcPct val="100000"/>
              </a:lnSpc>
              <a:spcBef>
                <a:spcPts val="0"/>
              </a:spcBef>
              <a:spcAft>
                <a:spcPts val="0"/>
              </a:spcAft>
              <a:buClr>
                <a:schemeClr val="lt1"/>
              </a:buClr>
              <a:buSzPct val="100000"/>
              <a:buFont typeface="Arial"/>
              <a:buChar char="❏"/>
            </a:pPr>
            <a:r>
              <a:rPr lang="en" sz="3000" b="0" i="0" u="none" strike="noStrike" cap="none" baseline="0">
                <a:solidFill>
                  <a:schemeClr val="lt1"/>
                </a:solidFill>
                <a:latin typeface="Arial"/>
                <a:ea typeface="Arial"/>
                <a:cs typeface="Arial"/>
                <a:sym typeface="Arial"/>
                <a:rtl val="0"/>
              </a:rPr>
              <a:t>Then be able to hide an image in our cover image.</a:t>
            </a:r>
          </a:p>
          <a:p>
            <a:pPr marL="457200" marR="0" lvl="0" indent="-419100" algn="l" rtl="0">
              <a:lnSpc>
                <a:spcPct val="100000"/>
              </a:lnSpc>
              <a:spcBef>
                <a:spcPts val="0"/>
              </a:spcBef>
              <a:spcAft>
                <a:spcPts val="0"/>
              </a:spcAft>
              <a:buClr>
                <a:schemeClr val="lt1"/>
              </a:buClr>
              <a:buSzPct val="100000"/>
              <a:buFont typeface="Arial"/>
              <a:buChar char="❏"/>
            </a:pPr>
            <a:r>
              <a:rPr lang="en" sz="3000" b="0" i="0" u="none" strike="noStrike" cap="none" baseline="0">
                <a:solidFill>
                  <a:schemeClr val="lt1"/>
                </a:solidFill>
                <a:latin typeface="Arial"/>
                <a:ea typeface="Arial"/>
                <a:cs typeface="Arial"/>
                <a:sym typeface="Arial"/>
                <a:rtl val="0"/>
              </a:rPr>
              <a:t>Have the hidden information hide in permuted places in the 8x8 block as well as different blocks.</a:t>
            </a:r>
          </a:p>
          <a:p>
            <a:pPr marL="0" marR="0" lvl="0" indent="0" algn="l" rtl="0">
              <a:lnSpc>
                <a:spcPct val="100000"/>
              </a:lnSpc>
              <a:spcBef>
                <a:spcPts val="0"/>
              </a:spcBef>
              <a:spcAft>
                <a:spcPts val="0"/>
              </a:spcAft>
              <a:buClr>
                <a:schemeClr val="lt1"/>
              </a:buClr>
              <a:buSzPct val="25000"/>
              <a:buFont typeface="Arial"/>
              <a:buNone/>
            </a:pPr>
            <a:r>
              <a:rPr lang="en" sz="3000" b="0" i="0" u="none" strike="noStrike" cap="none" baseline="0">
                <a:solidFill>
                  <a:schemeClr val="lt1"/>
                </a:solidFill>
                <a:latin typeface="Arial"/>
                <a:ea typeface="Arial"/>
                <a:cs typeface="Arial"/>
                <a:sym typeface="Arial"/>
                <a:rtl val="0"/>
              </a:rPr>
              <a:t> </a:t>
            </a:r>
          </a:p>
        </p:txBody>
      </p:sp>
      <p:sp>
        <p:nvSpPr>
          <p:cNvPr id="105" name="Shape 10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Future Work</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Trebuchet MS"/>
              <a:buNone/>
            </a:pPr>
            <a:r>
              <a:rPr lang="en" sz="3000" b="0" i="0" u="none" strike="noStrike" cap="none" baseline="0">
                <a:solidFill>
                  <a:srgbClr val="FFFFFF"/>
                </a:solidFill>
                <a:latin typeface="Trebuchet MS"/>
                <a:ea typeface="Trebuchet MS"/>
                <a:cs typeface="Trebuchet MS"/>
                <a:sym typeface="Trebuchet MS"/>
                <a:rtl val="0"/>
              </a:rPr>
              <a:t>Bibliography</a:t>
            </a:r>
          </a:p>
        </p:txBody>
      </p:sp>
      <p:sp>
        <p:nvSpPr>
          <p:cNvPr id="111" name="Shape 111"/>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304800" algn="l" rtl="0">
              <a:lnSpc>
                <a:spcPct val="200000"/>
              </a:lnSpc>
              <a:spcBef>
                <a:spcPts val="0"/>
              </a:spcBef>
              <a:spcAft>
                <a:spcPts val="0"/>
              </a:spcAft>
              <a:buClr>
                <a:srgbClr val="FFFFFF"/>
              </a:buClr>
              <a:buSzPct val="100000"/>
              <a:buFont typeface="Arial"/>
              <a:buChar char="❏"/>
            </a:pPr>
            <a:r>
              <a:rPr lang="en" sz="1200" b="0" i="0" u="none" strike="noStrike" cap="none" baseline="0">
                <a:solidFill>
                  <a:srgbClr val="FFFFFF"/>
                </a:solidFill>
                <a:latin typeface="Arial"/>
                <a:ea typeface="Arial"/>
                <a:cs typeface="Arial"/>
                <a:sym typeface="Arial"/>
                <a:rtl val="0"/>
              </a:rPr>
              <a:t>Nag, A., Biswas, S., Sarkar, D., &amp; Sarkar, P. P. (0210, June 1). A novel technique for image steganography based on Block-DCT and Huffman Encoding. . Retrieved June 30, 2014, from http://arxiv.org/ftp/arxiv/papers/1006/1006.1186.pdf </a:t>
            </a:r>
          </a:p>
          <a:p>
            <a:pPr marL="457200" marR="0" lvl="0" indent="-304800" algn="l" rtl="0">
              <a:lnSpc>
                <a:spcPct val="200000"/>
              </a:lnSpc>
              <a:spcBef>
                <a:spcPts val="0"/>
              </a:spcBef>
              <a:spcAft>
                <a:spcPts val="0"/>
              </a:spcAft>
              <a:buClr>
                <a:srgbClr val="FFFFFF"/>
              </a:buClr>
              <a:buSzPct val="100000"/>
              <a:buFont typeface="Arial"/>
              <a:buChar char="❏"/>
            </a:pPr>
            <a:r>
              <a:rPr lang="en" sz="1200" b="0" i="0" u="none" strike="noStrike" cap="none" baseline="0">
                <a:solidFill>
                  <a:srgbClr val="FFFFFF"/>
                </a:solidFill>
                <a:latin typeface="Arial"/>
                <a:ea typeface="Arial"/>
                <a:cs typeface="Arial"/>
                <a:sym typeface="Arial"/>
                <a:rtl val="0"/>
              </a:rPr>
              <a:t>Yang, C., &amp; Wang, S. (2010, January 1). Transforming LSB Substitution for Image-based Steganography in Matching Algorithms. . Retrieved July 2, 2014, from http://www.iis.sinica.edu.tw/page/jise/2010/201007_03.pdf </a:t>
            </a:r>
          </a:p>
          <a:p>
            <a:pPr marL="457200" marR="0" lvl="0" indent="-304800" algn="l" rtl="0">
              <a:lnSpc>
                <a:spcPct val="200000"/>
              </a:lnSpc>
              <a:spcBef>
                <a:spcPts val="0"/>
              </a:spcBef>
              <a:spcAft>
                <a:spcPts val="0"/>
              </a:spcAft>
              <a:buClr>
                <a:srgbClr val="FFFFFF"/>
              </a:buClr>
              <a:buSzPct val="100000"/>
              <a:buFont typeface="Arial"/>
              <a:buChar char="❏"/>
            </a:pPr>
            <a:r>
              <a:rPr lang="en" sz="1200" b="0" i="0" u="none" strike="noStrike" cap="none" baseline="0">
                <a:solidFill>
                  <a:srgbClr val="FFFFFF"/>
                </a:solidFill>
                <a:latin typeface="Arial"/>
                <a:ea typeface="Arial"/>
                <a:cs typeface="Arial"/>
                <a:sym typeface="Arial"/>
                <a:rtl val="0"/>
              </a:rPr>
              <a:t>Hamdy, S., El-Messiry, H., Roushdy, M., &amp; Kahlifa, E. Retrieval of Bitmap Compression History. (IJCSIS) International Journal of Computer Science and Information Security, 8, 6. Retrieved July 10, 2014 </a:t>
            </a:r>
          </a:p>
          <a:p>
            <a:pPr marL="0" marR="0" lvl="0" indent="0" algn="l" rtl="0">
              <a:lnSpc>
                <a:spcPct val="100000"/>
              </a:lnSpc>
              <a:spcBef>
                <a:spcPts val="0"/>
              </a:spcBef>
              <a:spcAft>
                <a:spcPts val="0"/>
              </a:spcAft>
              <a:buClr>
                <a:schemeClr val="lt1"/>
              </a:buClr>
              <a:buFont typeface="Arial"/>
              <a:buNone/>
            </a:pPr>
            <a:endParaRPr sz="3000" b="0" i="0" u="none" strike="noStrike" cap="none" baseline="0">
              <a:solidFill>
                <a:schemeClr val="lt1"/>
              </a:solidFill>
              <a:latin typeface="Arial"/>
              <a:ea typeface="Arial"/>
              <a:cs typeface="Arial"/>
              <a:sym typeface="Arial"/>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381000" algn="l" rtl="0">
              <a:lnSpc>
                <a:spcPct val="100000"/>
              </a:lnSpc>
              <a:spcBef>
                <a:spcPts val="0"/>
              </a:spcBef>
              <a:spcAft>
                <a:spcPts val="0"/>
              </a:spcAft>
              <a:buClr>
                <a:schemeClr val="lt1"/>
              </a:buClr>
              <a:buSzPct val="100000"/>
              <a:buFont typeface="Arial"/>
              <a:buChar char="❏"/>
            </a:pPr>
            <a:r>
              <a:rPr lang="en" sz="2400" b="0" i="0" u="none" strike="noStrike" cap="none" baseline="0">
                <a:solidFill>
                  <a:schemeClr val="lt1"/>
                </a:solidFill>
                <a:latin typeface="Arial"/>
                <a:ea typeface="Arial"/>
                <a:cs typeface="Arial"/>
                <a:sym typeface="Arial"/>
                <a:rtl val="0"/>
              </a:rPr>
              <a:t>Changed it to work for bitmap.</a:t>
            </a:r>
          </a:p>
          <a:p>
            <a:pPr marL="457200" marR="0" lvl="0" indent="-381000" algn="l" rtl="0">
              <a:lnSpc>
                <a:spcPct val="100000"/>
              </a:lnSpc>
              <a:spcBef>
                <a:spcPts val="0"/>
              </a:spcBef>
              <a:spcAft>
                <a:spcPts val="0"/>
              </a:spcAft>
              <a:buClr>
                <a:schemeClr val="lt1"/>
              </a:buClr>
              <a:buSzPct val="100000"/>
              <a:buFont typeface="Arial"/>
              <a:buChar char="❏"/>
            </a:pPr>
            <a:r>
              <a:rPr lang="en" sz="2400" b="0" i="0" u="none" strike="noStrike" cap="none" baseline="0">
                <a:solidFill>
                  <a:schemeClr val="lt1"/>
                </a:solidFill>
                <a:latin typeface="Arial"/>
                <a:ea typeface="Arial"/>
                <a:cs typeface="Arial"/>
                <a:sym typeface="Arial"/>
                <a:rtl val="0"/>
              </a:rPr>
              <a:t>The technique for image steganography involved Huffman Encoding, Discrete Cosine Transform(DCT), and Least Significant Bit(LSB).</a:t>
            </a:r>
          </a:p>
        </p:txBody>
      </p:sp>
      <p:sp>
        <p:nvSpPr>
          <p:cNvPr id="30" name="Shape 30"/>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Trebuchet MS"/>
              <a:buNone/>
            </a:pPr>
            <a:r>
              <a:rPr lang="en" sz="2400" b="1" i="1" u="none" strike="noStrike" cap="none" baseline="0">
                <a:solidFill>
                  <a:schemeClr val="lt1"/>
                </a:solidFill>
                <a:latin typeface="Trebuchet MS"/>
                <a:ea typeface="Trebuchet MS"/>
                <a:cs typeface="Trebuchet MS"/>
                <a:sym typeface="Trebuchet MS"/>
                <a:rtl val="0"/>
              </a:rPr>
              <a:t>“A novel technique for image steganography based on Block-DCT and Huffman Encoding”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Insertion:</a:t>
            </a:r>
          </a:p>
        </p:txBody>
      </p:sp>
      <p:pic>
        <p:nvPicPr>
          <p:cNvPr id="36" name="Shape 36"/>
          <p:cNvPicPr preferRelativeResize="0"/>
          <p:nvPr/>
        </p:nvPicPr>
        <p:blipFill rotWithShape="1">
          <a:blip r:embed="rId3">
            <a:alphaModFix/>
          </a:blip>
          <a:srcRect/>
          <a:stretch/>
        </p:blipFill>
        <p:spPr>
          <a:xfrm>
            <a:off x="580125" y="933687"/>
            <a:ext cx="6972900" cy="410102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Extraction:</a:t>
            </a:r>
          </a:p>
        </p:txBody>
      </p:sp>
      <p:pic>
        <p:nvPicPr>
          <p:cNvPr id="42" name="Shape 42"/>
          <p:cNvPicPr preferRelativeResize="0"/>
          <p:nvPr/>
        </p:nvPicPr>
        <p:blipFill rotWithShape="1">
          <a:blip r:embed="rId3">
            <a:alphaModFix/>
          </a:blip>
          <a:srcRect/>
          <a:stretch/>
        </p:blipFill>
        <p:spPr>
          <a:xfrm>
            <a:off x="580075" y="1063375"/>
            <a:ext cx="8319349" cy="32530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DCT</a:t>
            </a:r>
          </a:p>
        </p:txBody>
      </p:sp>
      <p:sp>
        <p:nvSpPr>
          <p:cNvPr id="48" name="Shape 48"/>
          <p:cNvSpPr/>
          <p:nvPr/>
        </p:nvSpPr>
        <p:spPr>
          <a:xfrm>
            <a:off x="542333" y="1191873"/>
            <a:ext cx="8198068" cy="132343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rebuchet MS"/>
              <a:buNone/>
            </a:pPr>
            <a:r>
              <a:rPr lang="en" sz="2000" dirty="0">
                <a:solidFill>
                  <a:schemeClr val="lt1"/>
                </a:solidFill>
                <a:latin typeface="Trebuchet MS"/>
                <a:ea typeface="Trebuchet MS"/>
                <a:cs typeface="Trebuchet MS"/>
                <a:sym typeface="Trebuchet MS"/>
              </a:rPr>
              <a:t>I</a:t>
            </a:r>
            <a:r>
              <a:rPr lang="en" sz="2000" b="0" i="0" u="none" strike="noStrike" cap="none" baseline="0" dirty="0" smtClean="0">
                <a:solidFill>
                  <a:schemeClr val="lt1"/>
                </a:solidFill>
                <a:latin typeface="Trebuchet MS"/>
                <a:ea typeface="Trebuchet MS"/>
                <a:cs typeface="Trebuchet MS"/>
                <a:sym typeface="Trebuchet MS"/>
                <a:rtl val="0"/>
              </a:rPr>
              <a:t>n </a:t>
            </a:r>
            <a:r>
              <a:rPr lang="en" sz="2000" b="0" i="0" u="none" strike="noStrike" cap="none" baseline="0" dirty="0">
                <a:solidFill>
                  <a:schemeClr val="lt1"/>
                </a:solidFill>
                <a:latin typeface="Trebuchet MS"/>
                <a:ea typeface="Trebuchet MS"/>
                <a:cs typeface="Trebuchet MS"/>
                <a:sym typeface="Trebuchet MS"/>
                <a:rtl val="0"/>
              </a:rPr>
              <a:t>the project we generate 8x8 pixels blocks of the image then we apply the DCT coeficients so we can modify and apply are hidden image. we also used the IDCT to get the pixels back to generate the picture.</a:t>
            </a:r>
          </a:p>
        </p:txBody>
      </p:sp>
      <p:sp>
        <p:nvSpPr>
          <p:cNvPr id="49" name="Shape 49"/>
          <p:cNvSpPr/>
          <p:nvPr/>
        </p:nvSpPr>
        <p:spPr>
          <a:xfrm>
            <a:off x="620777" y="2515311"/>
            <a:ext cx="9926593" cy="1662122"/>
          </a:xfrm>
          <a:prstGeom prst="rect">
            <a:avLst/>
          </a:prstGeom>
          <a:blipFill rotWithShape="1">
            <a:blip r:embed="rId3">
              <a:alphaModFix/>
            </a:blip>
            <a:stretch>
              <a:fillRect l="-183" t="-15073" b="-31981"/>
            </a:stretch>
          </a:blip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 sz="1400" b="0" i="0" u="none" strike="noStrike" cap="none" baseline="0">
                <a:latin typeface="Arial"/>
                <a:ea typeface="Arial"/>
                <a:cs typeface="Arial"/>
                <a:sym typeface="Arial"/>
                <a:rtl val="0"/>
              </a:rPr>
              <a:t> </a:t>
            </a:r>
          </a:p>
        </p:txBody>
      </p:sp>
      <p:sp>
        <p:nvSpPr>
          <p:cNvPr id="50" name="Shape 50"/>
          <p:cNvSpPr/>
          <p:nvPr/>
        </p:nvSpPr>
        <p:spPr>
          <a:xfrm>
            <a:off x="542333" y="3446582"/>
            <a:ext cx="7633832" cy="1523494"/>
          </a:xfrm>
          <a:prstGeom prst="rect">
            <a:avLst/>
          </a:prstGeom>
          <a:blipFill rotWithShape="1">
            <a:blip r:embed="rId4">
              <a:alphaModFix/>
            </a:blip>
            <a:stretch>
              <a:fillRect t="-798"/>
            </a:stretch>
          </a:blip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 sz="1400" b="0" i="0" u="none" strike="noStrike" cap="none" baseline="0">
                <a:latin typeface="Arial"/>
                <a:ea typeface="Arial"/>
                <a:cs typeface="Arial"/>
                <a:sym typeface="Arial"/>
                <a:rtl val="0"/>
              </a:rPr>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p:nvPr/>
        </p:nvSpPr>
        <p:spPr>
          <a:xfrm>
            <a:off x="517108" y="1198179"/>
            <a:ext cx="8198068" cy="353943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rebuchet MS"/>
              <a:buNone/>
            </a:pPr>
            <a:r>
              <a:rPr lang="en" sz="1600" dirty="0">
                <a:solidFill>
                  <a:schemeClr val="lt1"/>
                </a:solidFill>
                <a:latin typeface="Trebuchet MS"/>
                <a:ea typeface="Trebuchet MS"/>
                <a:cs typeface="Trebuchet MS"/>
                <a:sym typeface="Trebuchet MS"/>
              </a:rPr>
              <a:t>I</a:t>
            </a:r>
            <a:r>
              <a:rPr lang="en" sz="1600" b="0" i="0" u="none" strike="noStrike" cap="none" baseline="0" dirty="0" smtClean="0">
                <a:solidFill>
                  <a:schemeClr val="lt1"/>
                </a:solidFill>
                <a:latin typeface="Trebuchet MS"/>
                <a:ea typeface="Trebuchet MS"/>
                <a:cs typeface="Trebuchet MS"/>
                <a:sym typeface="Trebuchet MS"/>
                <a:rtl val="0"/>
              </a:rPr>
              <a:t>n </a:t>
            </a:r>
            <a:r>
              <a:rPr lang="en" sz="1600" b="0" i="0" u="none" strike="noStrike" cap="none" baseline="0" dirty="0">
                <a:solidFill>
                  <a:schemeClr val="lt1"/>
                </a:solidFill>
                <a:latin typeface="Trebuchet MS"/>
                <a:ea typeface="Trebuchet MS"/>
                <a:cs typeface="Trebuchet MS"/>
                <a:sym typeface="Trebuchet MS"/>
                <a:rtl val="0"/>
              </a:rPr>
              <a:t>are program we made three functions to manipulate the array of 8x8 pixels the first is </a:t>
            </a:r>
          </a:p>
          <a:p>
            <a:pPr marL="0" marR="0" lvl="0" indent="0" algn="l" rtl="0">
              <a:lnSpc>
                <a:spcPct val="100000"/>
              </a:lnSpc>
              <a:spcBef>
                <a:spcPts val="0"/>
              </a:spcBef>
              <a:spcAft>
                <a:spcPts val="0"/>
              </a:spcAft>
              <a:buClr>
                <a:srgbClr val="000000"/>
              </a:buClr>
              <a:buFont typeface="Arial"/>
              <a:buNone/>
            </a:pPr>
            <a:endParaRPr sz="1600" b="0" i="0" u="none" strike="noStrike" cap="none" baseline="0" dirty="0">
              <a:solidFill>
                <a:schemeClr val="lt1"/>
              </a:solidFill>
              <a:latin typeface="Trebuchet MS"/>
              <a:ea typeface="Trebuchet MS"/>
              <a:cs typeface="Trebuchet MS"/>
              <a:sym typeface="Trebuchet MS"/>
              <a:rtl val="0"/>
            </a:endParaRPr>
          </a:p>
          <a:p>
            <a:pPr marL="285750" marR="0" lvl="0" indent="-285750" algn="l" rtl="0">
              <a:lnSpc>
                <a:spcPct val="100000"/>
              </a:lnSpc>
              <a:spcBef>
                <a:spcPts val="0"/>
              </a:spcBef>
              <a:spcAft>
                <a:spcPts val="0"/>
              </a:spcAft>
              <a:buClr>
                <a:schemeClr val="lt1"/>
              </a:buClr>
              <a:buSzPct val="100000"/>
              <a:buFont typeface="Trebuchet MS"/>
              <a:buChar char="•"/>
            </a:pPr>
            <a:r>
              <a:rPr lang="en" sz="1600" b="0" i="0" u="none" strike="noStrike" cap="none" baseline="0" dirty="0">
                <a:solidFill>
                  <a:schemeClr val="lt1"/>
                </a:solidFill>
                <a:latin typeface="Trebuchet MS"/>
                <a:ea typeface="Trebuchet MS"/>
                <a:cs typeface="Trebuchet MS"/>
                <a:sym typeface="Trebuchet MS"/>
                <a:rtl val="0"/>
              </a:rPr>
              <a:t> Compute8x8Dct(double in[][],double out[][])</a:t>
            </a:r>
          </a:p>
          <a:p>
            <a:pPr marL="0" marR="0" lvl="0" indent="0" algn="l" rtl="0">
              <a:lnSpc>
                <a:spcPct val="100000"/>
              </a:lnSpc>
              <a:spcBef>
                <a:spcPts val="0"/>
              </a:spcBef>
              <a:spcAft>
                <a:spcPts val="0"/>
              </a:spcAft>
              <a:buClr>
                <a:schemeClr val="lt1"/>
              </a:buClr>
              <a:buSzPct val="25000"/>
              <a:buFont typeface="Trebuchet MS"/>
              <a:buNone/>
            </a:pPr>
            <a:r>
              <a:rPr lang="en" sz="1600" b="0" i="0" u="none" strike="noStrike" cap="none" baseline="0" dirty="0">
                <a:solidFill>
                  <a:schemeClr val="lt1"/>
                </a:solidFill>
                <a:latin typeface="Trebuchet MS"/>
                <a:ea typeface="Trebuchet MS"/>
                <a:cs typeface="Trebuchet MS"/>
                <a:sym typeface="Trebuchet MS"/>
                <a:rtl val="0"/>
              </a:rPr>
              <a:t>This function gets the 2-d array in[][] and applies DCT and puts the coefficients in the out[][] array so we can manipulate later on.</a:t>
            </a:r>
          </a:p>
          <a:p>
            <a:pPr marL="0" marR="0" lvl="0" indent="0" algn="l" rtl="0">
              <a:lnSpc>
                <a:spcPct val="100000"/>
              </a:lnSpc>
              <a:spcBef>
                <a:spcPts val="0"/>
              </a:spcBef>
              <a:spcAft>
                <a:spcPts val="0"/>
              </a:spcAft>
              <a:buClr>
                <a:srgbClr val="000000"/>
              </a:buClr>
              <a:buFont typeface="Arial"/>
              <a:buNone/>
            </a:pPr>
            <a:endParaRPr sz="1600" b="0" i="0" u="none" strike="noStrike" cap="none" baseline="0" dirty="0">
              <a:solidFill>
                <a:schemeClr val="lt1"/>
              </a:solidFill>
              <a:latin typeface="Trebuchet MS"/>
              <a:ea typeface="Trebuchet MS"/>
              <a:cs typeface="Trebuchet MS"/>
              <a:sym typeface="Trebuchet MS"/>
              <a:rtl val="0"/>
            </a:endParaRPr>
          </a:p>
          <a:p>
            <a:pPr marL="285750" marR="0" lvl="0" indent="-285750" algn="l" rtl="0">
              <a:lnSpc>
                <a:spcPct val="100000"/>
              </a:lnSpc>
              <a:spcBef>
                <a:spcPts val="0"/>
              </a:spcBef>
              <a:spcAft>
                <a:spcPts val="0"/>
              </a:spcAft>
              <a:buClr>
                <a:schemeClr val="lt1"/>
              </a:buClr>
              <a:buSzPct val="100000"/>
              <a:buFont typeface="Trebuchet MS"/>
              <a:buChar char="•"/>
            </a:pPr>
            <a:r>
              <a:rPr lang="en" sz="1600" b="0" i="0" u="none" strike="noStrike" cap="none" baseline="0" dirty="0">
                <a:solidFill>
                  <a:schemeClr val="lt1"/>
                </a:solidFill>
                <a:latin typeface="Trebuchet MS"/>
                <a:ea typeface="Trebuchet MS"/>
                <a:cs typeface="Trebuchet MS"/>
                <a:sym typeface="Trebuchet MS"/>
                <a:rtl val="0"/>
              </a:rPr>
              <a:t>Compute8x8Idct(double in[][], double out[][])</a:t>
            </a:r>
          </a:p>
          <a:p>
            <a:pPr marL="0" marR="0" lvl="0" indent="0" algn="l" rtl="0">
              <a:lnSpc>
                <a:spcPct val="100000"/>
              </a:lnSpc>
              <a:spcBef>
                <a:spcPts val="0"/>
              </a:spcBef>
              <a:spcAft>
                <a:spcPts val="0"/>
              </a:spcAft>
              <a:buClr>
                <a:schemeClr val="lt1"/>
              </a:buClr>
              <a:buSzPct val="25000"/>
              <a:buFont typeface="Trebuchet MS"/>
              <a:buNone/>
            </a:pPr>
            <a:r>
              <a:rPr lang="en" sz="1600" b="0" i="0" u="none" strike="noStrike" cap="none" baseline="0" dirty="0">
                <a:solidFill>
                  <a:schemeClr val="lt1"/>
                </a:solidFill>
                <a:latin typeface="Trebuchet MS"/>
                <a:ea typeface="Trebuchet MS"/>
                <a:cs typeface="Trebuchet MS"/>
                <a:sym typeface="Trebuchet MS"/>
                <a:rtl val="0"/>
              </a:rPr>
              <a:t>    this formula reverses the DCT to generate the pixels into a 8x8 array so  we can generate a new image. </a:t>
            </a:r>
          </a:p>
          <a:p>
            <a:pPr marL="0" marR="0" lvl="0" indent="0" algn="l" rtl="0">
              <a:lnSpc>
                <a:spcPct val="100000"/>
              </a:lnSpc>
              <a:spcBef>
                <a:spcPts val="0"/>
              </a:spcBef>
              <a:spcAft>
                <a:spcPts val="0"/>
              </a:spcAft>
              <a:buClr>
                <a:srgbClr val="000000"/>
              </a:buClr>
              <a:buFont typeface="Arial"/>
              <a:buNone/>
            </a:pPr>
            <a:endParaRPr sz="1600" b="0" i="0" u="none" strike="noStrike" cap="none" baseline="0" dirty="0">
              <a:solidFill>
                <a:schemeClr val="lt1"/>
              </a:solidFill>
              <a:latin typeface="Trebuchet MS"/>
              <a:ea typeface="Trebuchet MS"/>
              <a:cs typeface="Trebuchet MS"/>
              <a:sym typeface="Trebuchet MS"/>
              <a:rtl val="0"/>
            </a:endParaRPr>
          </a:p>
          <a:p>
            <a:pPr marL="285750" marR="0" lvl="0" indent="-285750" algn="l" rtl="0">
              <a:lnSpc>
                <a:spcPct val="100000"/>
              </a:lnSpc>
              <a:spcBef>
                <a:spcPts val="0"/>
              </a:spcBef>
              <a:spcAft>
                <a:spcPts val="0"/>
              </a:spcAft>
              <a:buClr>
                <a:schemeClr val="lt1"/>
              </a:buClr>
              <a:buSzPct val="100000"/>
              <a:buFont typeface="Trebuchet MS"/>
              <a:buChar char="•"/>
            </a:pPr>
            <a:r>
              <a:rPr lang="en" sz="1600" dirty="0">
                <a:solidFill>
                  <a:schemeClr val="lt1"/>
                </a:solidFill>
                <a:latin typeface="Trebuchet MS"/>
                <a:ea typeface="Trebuchet MS"/>
                <a:cs typeface="Trebuchet MS"/>
                <a:sym typeface="Trebuchet MS"/>
              </a:rPr>
              <a:t>T</a:t>
            </a:r>
            <a:r>
              <a:rPr lang="en" sz="1600" b="0" i="0" u="none" strike="noStrike" cap="none" baseline="0" dirty="0" smtClean="0">
                <a:solidFill>
                  <a:schemeClr val="lt1"/>
                </a:solidFill>
                <a:latin typeface="Trebuchet MS"/>
                <a:ea typeface="Trebuchet MS"/>
                <a:cs typeface="Trebuchet MS"/>
                <a:sym typeface="Trebuchet MS"/>
                <a:rtl val="0"/>
              </a:rPr>
              <a:t>he </a:t>
            </a:r>
            <a:r>
              <a:rPr lang="en" sz="1600" b="0" i="0" u="none" strike="noStrike" cap="none" baseline="0" dirty="0">
                <a:solidFill>
                  <a:schemeClr val="lt1"/>
                </a:solidFill>
                <a:latin typeface="Trebuchet MS"/>
                <a:ea typeface="Trebuchet MS"/>
                <a:cs typeface="Trebuchet MS"/>
                <a:sym typeface="Trebuchet MS"/>
                <a:rtl val="0"/>
              </a:rPr>
              <a:t>last function is print8x8(char *title, double in[][]) so we can see the arrays and make sure the functions are working , and to see what is the output of the two previous functions. </a:t>
            </a:r>
          </a:p>
        </p:txBody>
      </p:sp>
      <p:sp>
        <p:nvSpPr>
          <p:cNvPr id="56" name="Shape 5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DCT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128153"/>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Huffman Encoding</a:t>
            </a:r>
          </a:p>
        </p:txBody>
      </p:sp>
      <p:sp>
        <p:nvSpPr>
          <p:cNvPr id="62" name="Shape 62"/>
          <p:cNvSpPr txBox="1">
            <a:spLocks noGrp="1"/>
          </p:cNvSpPr>
          <p:nvPr>
            <p:ph type="body" idx="1"/>
          </p:nvPr>
        </p:nvSpPr>
        <p:spPr>
          <a:xfrm>
            <a:off x="457200" y="888825"/>
            <a:ext cx="8229600" cy="3725698"/>
          </a:xfrm>
          <a:prstGeom prst="rect">
            <a:avLst/>
          </a:prstGeom>
          <a:noFill/>
          <a:ln>
            <a:noFill/>
          </a:ln>
        </p:spPr>
        <p:txBody>
          <a:bodyPr lIns="91425" tIns="91425" rIns="91425" bIns="91425" anchor="t" anchorCtr="0">
            <a:noAutofit/>
          </a:bodyPr>
          <a:lstStyle/>
          <a:p>
            <a:pPr marL="457200" marR="0" lvl="0"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For our project we utilized huffman encoding technique to create a bit stream that will be used to replace the least significant bits of each DCT coefficient. </a:t>
            </a:r>
          </a:p>
          <a:p>
            <a:pPr marL="457200" marR="0" lvl="0"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Overview: Huffman encoding is a tree data structure that compresses text by assigning byte codes to each letter. If the character is used frequently it will have a shorter byte code, and vice versa for character that is rarely used. </a:t>
            </a:r>
          </a:p>
          <a:p>
            <a:pPr marL="457200" marR="0" lvl="0"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Our Huffman.c program uses a struct that contains the character, the frequency, and the left and right nodes. </a:t>
            </a:r>
          </a:p>
          <a:p>
            <a:pPr marL="457200" marR="0" lvl="0"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Overview of functions:</a:t>
            </a:r>
          </a:p>
          <a:p>
            <a:pPr marL="914400" marR="0" lvl="1"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new_node : create a new node and assign the frequency and character to it, initializing the next nodes. </a:t>
            </a:r>
          </a:p>
          <a:p>
            <a:pPr marL="914400" marR="0" lvl="1"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q_insert: a priority queue that will sort the frequency of the letters from most used to least used. </a:t>
            </a:r>
          </a:p>
          <a:p>
            <a:pPr marL="914400" marR="0" lvl="1"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q_remove: remove a node from the tree and fix if necessary</a:t>
            </a:r>
          </a:p>
          <a:p>
            <a:pPr marL="914400" marR="0" lvl="1"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build_code: walk through the tree and generate the 0’s and 1’s for the correspoding left and right nodes. </a:t>
            </a:r>
          </a:p>
          <a:p>
            <a:pPr marL="914400" marR="0" lvl="1"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init: initialize the character string into the huffman tree and get the huffman table</a:t>
            </a:r>
          </a:p>
          <a:p>
            <a:pPr marL="914400" marR="0" lvl="1"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encode: walk through the tree and get the binary value for each letter</a:t>
            </a:r>
          </a:p>
          <a:p>
            <a:pPr marL="914400" marR="0" lvl="1"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decode: use the huffman table to identify the bit stream and spit out the original message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Huffman Encoding cont.</a:t>
            </a:r>
          </a:p>
        </p:txBody>
      </p:sp>
      <p:sp>
        <p:nvSpPr>
          <p:cNvPr id="68" name="Shape 6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main: in our main we first search for the file “big.txt” as read only and get the message to be converted. You could alternatively use a simple char array in the main function to pass into encode. Use fseek to read in the file and assign it to a character string.</a:t>
            </a:r>
          </a:p>
          <a:p>
            <a:pPr marL="457200" marR="0" lvl="0"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Initialize the string into a huffman table and tree. </a:t>
            </a:r>
          </a:p>
          <a:p>
            <a:pPr marL="457200" marR="0" lvl="0"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Pass the string into encode to get the binary stream</a:t>
            </a:r>
          </a:p>
          <a:p>
            <a:pPr marL="457200" marR="0" lvl="0"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Get the bit length of the stream create a fixed 1-D integer array. </a:t>
            </a:r>
          </a:p>
          <a:p>
            <a:pPr marL="457200" marR="0" lvl="0"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Output the stream into a text file to be used for embedding process, which will later be fed into getArr that will convert the stream into a 1-D integer array. </a:t>
            </a:r>
          </a:p>
          <a:p>
            <a:pPr marL="457200" marR="0" lvl="0" indent="-317500" algn="l" rtl="0">
              <a:lnSpc>
                <a:spcPct val="100000"/>
              </a:lnSpc>
              <a:spcBef>
                <a:spcPts val="0"/>
              </a:spcBef>
              <a:spcAft>
                <a:spcPts val="0"/>
              </a:spcAft>
              <a:buClr>
                <a:schemeClr val="lt1"/>
              </a:buClr>
              <a:buSzPct val="100000"/>
              <a:buFont typeface="Arial"/>
              <a:buChar char="●"/>
            </a:pPr>
            <a:r>
              <a:rPr lang="en" sz="1400" b="0" i="0" u="none" strike="noStrike" cap="none" baseline="0">
                <a:solidFill>
                  <a:schemeClr val="lt1"/>
                </a:solidFill>
                <a:latin typeface="Arial"/>
                <a:ea typeface="Arial"/>
                <a:cs typeface="Arial"/>
                <a:sym typeface="Arial"/>
                <a:rtl val="0"/>
              </a:rPr>
              <a:t>After the embedding process and extraction process, pass the bit stream back into huffman.c for decoding to get the original character message back. </a:t>
            </a:r>
          </a:p>
          <a:p>
            <a:pPr marL="0" marR="0" lvl="0" indent="0" algn="l" rtl="0">
              <a:lnSpc>
                <a:spcPct val="100000"/>
              </a:lnSpc>
              <a:spcBef>
                <a:spcPts val="0"/>
              </a:spcBef>
              <a:spcAft>
                <a:spcPts val="0"/>
              </a:spcAft>
              <a:buClr>
                <a:schemeClr val="lt1"/>
              </a:buClr>
              <a:buFont typeface="Arial"/>
              <a:buNone/>
            </a:pPr>
            <a:endParaRPr sz="1400" b="0" i="0" u="none" strike="noStrike" cap="none" baseline="0">
              <a:solidFill>
                <a:schemeClr val="lt1"/>
              </a:solidFill>
              <a:latin typeface="Arial"/>
              <a:ea typeface="Arial"/>
              <a:cs typeface="Arial"/>
              <a:sym typeface="Arial"/>
              <a:rtl val="0"/>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Sample output of Huffman.c</a:t>
            </a:r>
          </a:p>
        </p:txBody>
      </p:sp>
      <p:pic>
        <p:nvPicPr>
          <p:cNvPr id="74" name="Shape 74"/>
          <p:cNvPicPr preferRelativeResize="0"/>
          <p:nvPr/>
        </p:nvPicPr>
        <p:blipFill rotWithShape="1">
          <a:blip r:embed="rId3">
            <a:alphaModFix/>
          </a:blip>
          <a:srcRect/>
          <a:stretch/>
        </p:blipFill>
        <p:spPr>
          <a:xfrm>
            <a:off x="1760075" y="1137687"/>
            <a:ext cx="5429249" cy="37242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788</Words>
  <Application>Microsoft Office PowerPoint</Application>
  <PresentationFormat>On-screen Show (16:9)</PresentationFormat>
  <Paragraphs>56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Trebuchet MS</vt:lpstr>
      <vt:lpstr>dark-gradient</vt:lpstr>
      <vt:lpstr>Steganography Technique Based On Block-DCT And Huffman Encoding</vt:lpstr>
      <vt:lpstr>“A novel technique for image steganography based on Block-DCT and Huffman Encoding”</vt:lpstr>
      <vt:lpstr>Insertion:</vt:lpstr>
      <vt:lpstr>Extraction:</vt:lpstr>
      <vt:lpstr>DCT</vt:lpstr>
      <vt:lpstr>DCT</vt:lpstr>
      <vt:lpstr>Huffman Encoding</vt:lpstr>
      <vt:lpstr>Huffman Encoding cont.</vt:lpstr>
      <vt:lpstr>Sample output of Huffman.c</vt:lpstr>
      <vt:lpstr>Output for main and huffman decode</vt:lpstr>
      <vt:lpstr>Images</vt:lpstr>
      <vt:lpstr>The problems: </vt:lpstr>
      <vt:lpstr>Casting Errors</vt:lpstr>
      <vt:lpstr>Future Work</vt:lpstr>
      <vt:lpstr>Bibliography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 Technique Based On Block-DCT And Huffman Encoding</dc:title>
  <dc:creator>zsala_000</dc:creator>
  <cp:lastModifiedBy>Microsoft account</cp:lastModifiedBy>
  <cp:revision>2</cp:revision>
  <dcterms:modified xsi:type="dcterms:W3CDTF">2014-08-04T16:06:34Z</dcterms:modified>
</cp:coreProperties>
</file>