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7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lIns="90000" tIns="45000" rIns="90000" bIns="4500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DejaVu Sans"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DejaVu Sans"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Liberation Sans" pitchFamily="18"/>
              <a:ea typeface="DejaVu Sans" pitchFamily="2"/>
              <a:cs typeface="DejaVu Sans"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EEDEE3C9-15A8-4339-B56A-1B9898EA0FD2}" type="slidenum">
              <a:t>‹#›</a:t>
            </a:fld>
            <a:endParaRPr lang="en-US" sz="1400" b="0" i="0" u="none" strike="noStrike" kern="1200">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3039371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EEAAA562-F9E5-454C-AC49-7D91315896FE}" type="slidenum">
              <a:t>‹#›</a:t>
            </a:fld>
            <a:endParaRPr lang="en-US"/>
          </a:p>
        </p:txBody>
      </p:sp>
    </p:spTree>
    <p:extLst>
      <p:ext uri="{BB962C8B-B14F-4D97-AF65-F5344CB8AC3E}">
        <p14:creationId xmlns:p14="http://schemas.microsoft.com/office/powerpoint/2010/main" val="1282923966"/>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Liberation Sans" pitchFamily="18"/>
        <a:ea typeface="DejaVu Sans" pitchFamily="2"/>
        <a:cs typeface="DejaVu San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B38CD7E-78F0-40BB-8E49-E2AF4673C893}" type="slidenum">
              <a:t>1</a:t>
            </a:fld>
            <a:endParaRPr lang="en-US"/>
          </a:p>
        </p:txBody>
      </p:sp>
      <p:sp>
        <p:nvSpPr>
          <p:cNvPr id="2" name="Slide Image Placeholder 1"/>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87813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81D059B-FEFD-49D5-8B04-D95CEB770425}" type="slidenum">
              <a:t>10</a:t>
            </a:fld>
            <a:endParaRPr lang="en-US"/>
          </a:p>
        </p:txBody>
      </p:sp>
      <p:sp>
        <p:nvSpPr>
          <p:cNvPr id="2" name="Slide Image Placeholder 1"/>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extLst>
      <p:ext uri="{BB962C8B-B14F-4D97-AF65-F5344CB8AC3E}">
        <p14:creationId xmlns:p14="http://schemas.microsoft.com/office/powerpoint/2010/main" val="1870083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E87316E-3D18-4DB9-BDBB-B94C19CF53F3}" type="slidenum">
              <a:t>11</a:t>
            </a:fld>
            <a:endParaRPr lang="en-US"/>
          </a:p>
        </p:txBody>
      </p:sp>
      <p:sp>
        <p:nvSpPr>
          <p:cNvPr id="2" name="Slide Image Placeholder 1"/>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extLst>
      <p:ext uri="{BB962C8B-B14F-4D97-AF65-F5344CB8AC3E}">
        <p14:creationId xmlns:p14="http://schemas.microsoft.com/office/powerpoint/2010/main" val="327428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C46809D6-3AB1-4B86-9C13-C421B10A8922}" type="slidenum">
              <a:t>2</a:t>
            </a:fld>
            <a:endParaRPr lang="en-US"/>
          </a:p>
        </p:txBody>
      </p:sp>
      <p:sp>
        <p:nvSpPr>
          <p:cNvPr id="2" name="Slide Image Placeholder 1"/>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2002030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AF6F2D9-FE31-4808-8DCF-8C6FA4E409D8}" type="slidenum">
              <a:t>3</a:t>
            </a:fld>
            <a:endParaRPr lang="en-US"/>
          </a:p>
        </p:txBody>
      </p:sp>
      <p:sp>
        <p:nvSpPr>
          <p:cNvPr id="2" name="Slide Image Placeholder 1"/>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99884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607931C7-BA65-4B24-9447-6E4E1CAB9D14}" type="slidenum">
              <a:t>4</a:t>
            </a:fld>
            <a:endParaRPr lang="en-US"/>
          </a:p>
        </p:txBody>
      </p:sp>
      <p:sp>
        <p:nvSpPr>
          <p:cNvPr id="2" name="Slide Image Placeholder 1"/>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390245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BDEA04FC-2CFD-462E-B280-BA98FFA43969}" type="slidenum">
              <a:t>5</a:t>
            </a:fld>
            <a:endParaRPr lang="en-US"/>
          </a:p>
        </p:txBody>
      </p:sp>
      <p:sp>
        <p:nvSpPr>
          <p:cNvPr id="2" name="Slide Image Placeholder 1"/>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1575345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BDC7523-E654-489A-AFD3-315D4F3CD11A}" type="slidenum">
              <a:t>6</a:t>
            </a:fld>
            <a:endParaRPr lang="en-US"/>
          </a:p>
        </p:txBody>
      </p:sp>
      <p:sp>
        <p:nvSpPr>
          <p:cNvPr id="2" name="Slide Image Placeholder 1"/>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233898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05E1A084-5195-4BA2-A5E2-E9537EF76272}" type="slidenum">
              <a:t>7</a:t>
            </a:fld>
            <a:endParaRPr lang="en-US"/>
          </a:p>
        </p:txBody>
      </p:sp>
      <p:sp>
        <p:nvSpPr>
          <p:cNvPr id="2" name="Slide Image Placeholder 1"/>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79424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3B5A831-C731-4FA2-BC12-4D445A27D9F4}" type="slidenum">
              <a:t>8</a:t>
            </a:fld>
            <a:endParaRPr lang="en-US"/>
          </a:p>
        </p:txBody>
      </p:sp>
      <p:sp>
        <p:nvSpPr>
          <p:cNvPr id="2" name="Slide Image Placeholder 1"/>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51930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ECE931A-79D8-4F8A-B120-F935BD8B5723}" type="slidenum">
              <a:t>9</a:t>
            </a:fld>
            <a:endParaRPr lang="en-US"/>
          </a:p>
        </p:txBody>
      </p:sp>
      <p:sp>
        <p:nvSpPr>
          <p:cNvPr id="2" name="Slide Image Placeholder 1"/>
          <p:cNvSpPr>
            <a:spLocks noGrp="1" noRot="1" noChangeAspect="1" noResize="1"/>
          </p:cNvSpPr>
          <p:nvPr>
            <p:ph type="sldImg"/>
          </p:nvPr>
        </p:nvSpPr>
        <p:spPr>
          <a:xfrm>
            <a:off x="533400" y="763588"/>
            <a:ext cx="6704013"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1758383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0499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074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00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93929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9358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10/13/2014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20142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10/13/2014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8338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4044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1863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702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416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0782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910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10/13/2014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7166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10/13/2014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19511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10/13/2014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0769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2464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10/13/2014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983798868"/>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extShape 1"/>
          <p:cNvSpPr/>
          <p:nvPr/>
        </p:nvSpPr>
        <p:spPr>
          <a:xfrm>
            <a:off x="1876320" y="2057400"/>
            <a:ext cx="8790840" cy="1451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algn="ctr" rtl="0" hangingPunct="0">
              <a:lnSpc>
                <a:spcPct val="100000"/>
              </a:lnSpc>
              <a:buNone/>
              <a:tabLst/>
            </a:pPr>
            <a:r>
              <a:rPr lang="en-US" sz="4800" i="0" u="none" strike="noStrike" dirty="0" err="1" smtClean="0">
                <a:ln w="0"/>
                <a:effectLst>
                  <a:outerShdw blurRad="38100" dist="19050" dir="2700000" algn="tl" rotWithShape="0">
                    <a:schemeClr val="dk1">
                      <a:alpha val="40000"/>
                    </a:schemeClr>
                  </a:outerShdw>
                </a:effectLst>
                <a:latin typeface="Tw Cen MT" pitchFamily="18"/>
                <a:ea typeface="DejaVu Sans" pitchFamily="2"/>
                <a:cs typeface="DejaVu Sans" pitchFamily="2"/>
              </a:rPr>
              <a:t>GamEco</a:t>
            </a:r>
            <a:endParaRPr lang="en-US" sz="48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p:txBody>
      </p:sp>
      <p:sp>
        <p:nvSpPr>
          <p:cNvPr id="3" name="TextShape 2"/>
          <p:cNvSpPr/>
          <p:nvPr/>
        </p:nvSpPr>
        <p:spPr>
          <a:xfrm>
            <a:off x="1828800" y="4105080"/>
            <a:ext cx="8790840" cy="16549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algn="ctr" rtl="0" hangingPunct="0">
              <a:lnSpc>
                <a:spcPct val="100000"/>
              </a:lnSpc>
              <a:buNone/>
              <a:tabLst/>
            </a:pPr>
            <a:r>
              <a:rPr lang="en-US" sz="20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Gaming e-Commerce Database</a:t>
            </a:r>
          </a:p>
          <a:p>
            <a:pPr lvl="0" algn="ctr" rtl="0" hangingPunct="0">
              <a:lnSpc>
                <a:spcPct val="100000"/>
              </a:lnSpc>
              <a:buNone/>
              <a:tabLst/>
            </a:pPr>
            <a:r>
              <a:rPr lang="en-US" sz="20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Marcus Lorenzana, Desiree Johnson, Marcos Gonzales, Marvin Lopez</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319088"/>
            <a:ext cx="10972800" cy="1054100"/>
          </a:xfrm>
        </p:spPr>
        <p:txBody>
          <a:bodyPr/>
          <a:lstStyle/>
          <a:p>
            <a:pPr lvl="0"/>
            <a:r>
              <a:rPr lang="en-US" dirty="0">
                <a:ln w="0"/>
                <a:solidFill>
                  <a:schemeClr val="tx1"/>
                </a:solidFill>
                <a:effectLst>
                  <a:outerShdw blurRad="38100" dist="19050" dir="2700000" algn="tl" rotWithShape="0">
                    <a:schemeClr val="dk1">
                      <a:alpha val="40000"/>
                    </a:schemeClr>
                  </a:outerShdw>
                </a:effectLst>
              </a:rPr>
              <a:t>Relational Schema</a:t>
            </a:r>
          </a:p>
        </p:txBody>
      </p:sp>
      <p:sp>
        <p:nvSpPr>
          <p:cNvPr id="3" name="TextBox 2"/>
          <p:cNvSpPr txBox="1"/>
          <p:nvPr/>
        </p:nvSpPr>
        <p:spPr>
          <a:xfrm>
            <a:off x="228600" y="1486439"/>
            <a:ext cx="4800600" cy="5845146"/>
          </a:xfrm>
          <a:prstGeom prst="rect">
            <a:avLst/>
          </a:prstGeom>
          <a:noFill/>
          <a:ln>
            <a:noFill/>
          </a:ln>
        </p:spPr>
        <p:txBody>
          <a:bodyPr vert="horz" lIns="90000" tIns="45000" rIns="90000" bIns="45000" compatLnSpc="0">
            <a:spAutoFit/>
          </a:bodyPr>
          <a:lstStyle/>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Data Base Administrator (</a:t>
            </a:r>
            <a:r>
              <a:rPr lang="en-US" sz="1600" i="0" u="sng" strike="noStrike" kern="1200" dirty="0">
                <a:ln w="0"/>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DID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DID</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Normal Form: BCNF</a:t>
            </a: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_______________________________________</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Manager (</a:t>
            </a:r>
            <a:r>
              <a:rPr lang="en-US" sz="1600" i="0" u="sng" strike="noStrike" kern="1200" dirty="0">
                <a:ln w="0"/>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MID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MID</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Normal Form: BCNF</a:t>
            </a: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_______________________________________</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Transactions (</a:t>
            </a:r>
            <a:r>
              <a:rPr lang="en-US" sz="1600" i="0" u="sng" strike="noStrike" kern="1200" dirty="0" err="1">
                <a:ln w="0"/>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TransID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Day, Month, Time, Year)</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pP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TransID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Day,Month,Time,Year</a:t>
            </a: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Normal Form: BCNF/3NF</a:t>
            </a:r>
          </a:p>
          <a:p>
            <a:pPr marL="0" marR="0" lvl="0" indent="0" rtl="0" hangingPunct="0">
              <a:lnSpc>
                <a:spcPct val="100000"/>
              </a:lnSpc>
              <a:spcBef>
                <a:spcPts val="0"/>
              </a:spcBef>
              <a:spcAft>
                <a:spcPts val="0"/>
              </a:spcAft>
              <a:buNone/>
              <a:tabLst/>
            </a:pPr>
            <a:endParaRPr lang="en-US" sz="10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0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8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p:txBody>
      </p:sp>
      <p:sp>
        <p:nvSpPr>
          <p:cNvPr id="4" name="TextBox 3"/>
          <p:cNvSpPr txBox="1"/>
          <p:nvPr/>
        </p:nvSpPr>
        <p:spPr>
          <a:xfrm>
            <a:off x="5029200" y="1371599"/>
            <a:ext cx="7086600" cy="4783254"/>
          </a:xfrm>
          <a:prstGeom prst="rect">
            <a:avLst/>
          </a:prstGeom>
          <a:noFill/>
          <a:ln>
            <a:noFill/>
          </a:ln>
        </p:spPr>
        <p:txBody>
          <a:bodyPr vert="horz" lIns="90000" tIns="45000" rIns="90000" bIns="45000" compatLnSpc="0">
            <a:spAutoFit/>
          </a:bodyPr>
          <a:lstStyle/>
          <a:p>
            <a:pPr marL="0" marR="0" lvl="0" indent="0" rtl="0" hangingPunct="0">
              <a:lnSpc>
                <a:spcPct val="100000"/>
              </a:lnSpc>
              <a:spcBef>
                <a:spcPts val="0"/>
              </a:spcBef>
              <a:spcAft>
                <a:spcPts val="0"/>
              </a:spcAft>
              <a:buNone/>
              <a:tabLst/>
            </a:pPr>
            <a:endParaRPr lang="en-US" sz="10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2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**Orders (Quantity, </a:t>
            </a:r>
            <a:r>
              <a:rPr lang="en-US" sz="12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PayAmt</a:t>
            </a:r>
            <a:r>
              <a:rPr lang="en-US" sz="12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Invoice#, MID, </a:t>
            </a:r>
            <a:r>
              <a:rPr lang="en-US" sz="1200" i="0" u="sng" strike="noStrike" kern="1200" dirty="0" err="1">
                <a:ln w="0"/>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Trans_ID</a:t>
            </a:r>
            <a:r>
              <a:rPr lang="en-US" sz="12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a:t>
            </a:r>
            <a:r>
              <a:rPr lang="en-US" sz="12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KeyCode</a:t>
            </a:r>
            <a:r>
              <a:rPr lang="en-US" sz="12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a:t>
            </a:r>
          </a:p>
          <a:p>
            <a:pPr marL="0" marR="0" lvl="0" indent="0" rtl="0" hangingPunct="0">
              <a:lnSpc>
                <a:spcPct val="100000"/>
              </a:lnSpc>
              <a:spcBef>
                <a:spcPts val="0"/>
              </a:spcBef>
              <a:spcAft>
                <a:spcPts val="0"/>
              </a:spcAft>
              <a:buNone/>
              <a:tabLst/>
            </a:pPr>
            <a:r>
              <a:rPr lang="en-US" sz="12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**original table converted to two tables to increase normalization</a:t>
            </a:r>
          </a:p>
          <a:p>
            <a:pPr marL="0" marR="0" lvl="0" indent="0" rtl="0" hangingPunct="0">
              <a:lnSpc>
                <a:spcPct val="100000"/>
              </a:lnSpc>
              <a:spcBef>
                <a:spcPts val="0"/>
              </a:spcBef>
              <a:spcAft>
                <a:spcPts val="0"/>
              </a:spcAft>
              <a:buNone/>
              <a:tabLst/>
            </a:pPr>
            <a:endParaRPr lang="en-US" sz="12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Orders_Invoice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(Quantity,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PayAmt</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Invoice#, </a:t>
            </a:r>
            <a:r>
              <a:rPr lang="en-US" sz="1600" i="0" u="sng" strike="noStrike" kern="1200" dirty="0" err="1">
                <a:ln w="0"/>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Trans_ID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Trans_ID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ref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TransID</a:t>
            </a: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Invoice# →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Quantity,PayAmt</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TransID</a:t>
            </a: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TransID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 Invoice#</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Normal Form: 3NF</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Orders (</a:t>
            </a:r>
            <a:r>
              <a:rPr lang="en-US" sz="1600" i="0" u="sng" strike="noStrike" kern="1200" dirty="0" err="1">
                <a:ln w="0"/>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Trans_ID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KeyCode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MID) MID ref MID,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Trans_ID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ref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TransID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KeyCode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ref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Key_Code</a:t>
            </a: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pP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TransID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Key_Code,MID</a:t>
            </a: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Key_Code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TransID,MID</a:t>
            </a: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Normal Form: 3NF</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319088"/>
            <a:ext cx="10972800" cy="1054100"/>
          </a:xfrm>
        </p:spPr>
        <p:txBody>
          <a:bodyPr/>
          <a:lstStyle/>
          <a:p>
            <a:pPr lvl="0"/>
            <a:r>
              <a:rPr lang="en-US" dirty="0">
                <a:ln w="0"/>
                <a:solidFill>
                  <a:schemeClr val="tx1"/>
                </a:solidFill>
                <a:effectLst>
                  <a:outerShdw blurRad="38100" dist="19050" dir="2700000" algn="tl" rotWithShape="0">
                    <a:schemeClr val="dk1">
                      <a:alpha val="40000"/>
                    </a:schemeClr>
                  </a:outerShdw>
                </a:effectLst>
              </a:rPr>
              <a:t>Relational Schema</a:t>
            </a:r>
          </a:p>
        </p:txBody>
      </p:sp>
      <p:sp>
        <p:nvSpPr>
          <p:cNvPr id="3" name="TextBox 2"/>
          <p:cNvSpPr txBox="1"/>
          <p:nvPr/>
        </p:nvSpPr>
        <p:spPr>
          <a:xfrm>
            <a:off x="228600" y="1171916"/>
            <a:ext cx="4800600" cy="5342829"/>
          </a:xfrm>
          <a:prstGeom prst="rect">
            <a:avLst/>
          </a:prstGeom>
          <a:noFill/>
          <a:ln>
            <a:noFill/>
          </a:ln>
        </p:spPr>
        <p:txBody>
          <a:bodyPr vert="horz" lIns="90000" tIns="45000" rIns="90000" bIns="45000" compatLnSpc="0">
            <a:spAutoFit/>
          </a:bodyPr>
          <a:lstStyle/>
          <a:p>
            <a:pPr marL="0" marR="0" lvl="0" indent="0" rtl="0" hangingPunct="0">
              <a:lnSpc>
                <a:spcPct val="100000"/>
              </a:lnSpc>
              <a:spcBef>
                <a:spcPts val="0"/>
              </a:spcBef>
              <a:spcAft>
                <a:spcPts val="0"/>
              </a:spcAft>
              <a:buNone/>
              <a:tabLst/>
              <a:defRPr sz="1000"/>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Supplier ( </a:t>
            </a:r>
            <a:r>
              <a:rPr lang="en-US" sz="1600" i="0" u="sng" strike="noStrike" kern="1200" dirty="0">
                <a:ln w="0"/>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SID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Phone#,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Co_Name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State, Street, City,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Zipcode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a:t>
            </a:r>
          </a:p>
          <a:p>
            <a:pPr marL="0" marR="0" lvl="0" indent="0" rtl="0" hangingPunct="0">
              <a:lnSpc>
                <a:spcPct val="100000"/>
              </a:lnSpc>
              <a:spcBef>
                <a:spcPts val="0"/>
              </a:spcBef>
              <a:spcAft>
                <a:spcPts val="0"/>
              </a:spcAft>
              <a:buNone/>
              <a:tabLst/>
              <a:defRPr sz="1000"/>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000"/>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defRPr sz="1000"/>
            </a:pP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Zipcode,State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 City</a:t>
            </a:r>
          </a:p>
          <a:p>
            <a:pPr marL="0" marR="0" lvl="0" indent="0" rtl="0" hangingPunct="0">
              <a:lnSpc>
                <a:spcPct val="100000"/>
              </a:lnSpc>
              <a:spcBef>
                <a:spcPts val="0"/>
              </a:spcBef>
              <a:spcAft>
                <a:spcPts val="0"/>
              </a:spcAft>
              <a:buNone/>
              <a:tabLst/>
              <a:defRPr sz="1000"/>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SID →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Co_Name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Phone#</a:t>
            </a:r>
          </a:p>
          <a:p>
            <a:pPr marL="0" marR="0" lvl="0" indent="0" rtl="0" hangingPunct="0">
              <a:lnSpc>
                <a:spcPct val="100000"/>
              </a:lnSpc>
              <a:spcBef>
                <a:spcPts val="0"/>
              </a:spcBef>
              <a:spcAft>
                <a:spcPts val="0"/>
              </a:spcAft>
              <a:buNone/>
              <a:tabLst/>
              <a:defRPr sz="1000"/>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Street</a:t>
            </a:r>
          </a:p>
          <a:p>
            <a:pPr marL="0" marR="0" lvl="0" indent="0" rtl="0" hangingPunct="0">
              <a:lnSpc>
                <a:spcPct val="100000"/>
              </a:lnSpc>
              <a:spcBef>
                <a:spcPts val="0"/>
              </a:spcBef>
              <a:spcAft>
                <a:spcPts val="0"/>
              </a:spcAft>
              <a:buNone/>
              <a:tabLst/>
              <a:defRPr sz="1000"/>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000"/>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Normal Form: BCNF/3NF</a:t>
            </a:r>
          </a:p>
          <a:p>
            <a:pPr marL="0" marR="0" lvl="0" indent="0" rtl="0" hangingPunct="0">
              <a:lnSpc>
                <a:spcPct val="100000"/>
              </a:lnSpc>
              <a:spcBef>
                <a:spcPts val="0"/>
              </a:spcBef>
              <a:spcAft>
                <a:spcPts val="0"/>
              </a:spcAft>
              <a:buNone/>
              <a:tabLst/>
              <a:defRPr sz="1000"/>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________________________________________</a:t>
            </a:r>
          </a:p>
          <a:p>
            <a:pPr marL="0" marR="0" lvl="0" indent="0" rtl="0" hangingPunct="0">
              <a:lnSpc>
                <a:spcPct val="100000"/>
              </a:lnSpc>
              <a:spcBef>
                <a:spcPts val="0"/>
              </a:spcBef>
              <a:spcAft>
                <a:spcPts val="0"/>
              </a:spcAft>
              <a:buNone/>
              <a:tabLst/>
              <a:defRPr sz="1000"/>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000"/>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000"/>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Purchase (CID,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Key_Code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 </a:t>
            </a:r>
            <a:r>
              <a:rPr lang="en-US" sz="1600" i="0" u="sng" strike="noStrike" kern="1200" dirty="0" err="1">
                <a:ln w="0"/>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Trans_ID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Total, Last4_CC#)</a:t>
            </a:r>
          </a:p>
          <a:p>
            <a:pPr marL="0" marR="0" lvl="0" indent="0" rtl="0" hangingPunct="0">
              <a:lnSpc>
                <a:spcPct val="100000"/>
              </a:lnSpc>
              <a:spcBef>
                <a:spcPts val="0"/>
              </a:spcBef>
              <a:spcAft>
                <a:spcPts val="0"/>
              </a:spcAft>
              <a:buNone/>
              <a:tabLst/>
              <a:defRPr sz="1000"/>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000"/>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defRPr sz="1000"/>
            </a:pP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Trans_ID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 Total,Last4_CC#,CID,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Key_Code</a:t>
            </a: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000"/>
            </a:pP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Key_Code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CID,Trans_ID</a:t>
            </a: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000"/>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000"/>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Normal Form: 3NF</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000"/>
            </a:pPr>
            <a:endParaRPr lang="en-US" sz="10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000"/>
            </a:pPr>
            <a:endParaRPr lang="en-US" sz="10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p:txBody>
      </p:sp>
      <p:sp>
        <p:nvSpPr>
          <p:cNvPr id="4" name="TextBox 3"/>
          <p:cNvSpPr txBox="1"/>
          <p:nvPr/>
        </p:nvSpPr>
        <p:spPr>
          <a:xfrm>
            <a:off x="5029200" y="1171916"/>
            <a:ext cx="7315200" cy="5756661"/>
          </a:xfrm>
          <a:prstGeom prst="rect">
            <a:avLst/>
          </a:prstGeom>
          <a:noFill/>
          <a:ln>
            <a:noFill/>
          </a:ln>
        </p:spPr>
        <p:txBody>
          <a:bodyPr vert="horz" lIns="90000" tIns="45000" rIns="90000" bIns="45000" compatLnSpc="0">
            <a:spAutoFit/>
          </a:bodyPr>
          <a:lstStyle/>
          <a:p>
            <a:pPr marL="0" marR="0" lvl="0" indent="0" rtl="0" hangingPunct="0">
              <a:lnSpc>
                <a:spcPct val="100000"/>
              </a:lnSpc>
              <a:spcBef>
                <a:spcPts val="0"/>
              </a:spcBef>
              <a:spcAft>
                <a:spcPts val="0"/>
              </a:spcAft>
              <a:buNone/>
              <a:tabLst/>
              <a:defRPr sz="1600" b="0">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Supplies (</a:t>
            </a:r>
            <a:r>
              <a:rPr lang="en-US" sz="1600" i="0" u="sng" strike="noStrike" kern="1200" dirty="0">
                <a:ln w="0">
                  <a:noFill/>
                </a:ln>
                <a:solidFill>
                  <a:schemeClr val="tx1">
                    <a:lumMod val="95000"/>
                  </a:schemeClr>
                </a:solidFill>
                <a:uFillTx/>
                <a:latin typeface="Liberation Serif" pitchFamily="18"/>
                <a:ea typeface="DejaVu Sans" pitchFamily="2"/>
                <a:cs typeface="DejaVu Sans" pitchFamily="2"/>
              </a:rPr>
              <a:t>SID</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 </a:t>
            </a:r>
            <a:r>
              <a:rPr lang="en-US" sz="1600" i="0" u="sng" strike="noStrike" kern="1200" dirty="0" err="1">
                <a:ln w="0">
                  <a:noFill/>
                </a:ln>
                <a:solidFill>
                  <a:schemeClr val="tx1">
                    <a:lumMod val="95000"/>
                  </a:schemeClr>
                </a:solidFill>
                <a:uFillTx/>
                <a:latin typeface="Liberation Serif" pitchFamily="18"/>
                <a:ea typeface="DejaVu Sans" pitchFamily="2"/>
                <a:cs typeface="DejaVu Sans" pitchFamily="2"/>
              </a:rPr>
              <a:t>Key_Code</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a:t>
            </a:r>
          </a:p>
          <a:p>
            <a:pPr marL="0" marR="0" lvl="0" indent="0" rtl="0" hangingPunct="0">
              <a:lnSpc>
                <a:spcPct val="100000"/>
              </a:lnSpc>
              <a:spcBef>
                <a:spcPts val="0"/>
              </a:spcBef>
              <a:spcAft>
                <a:spcPts val="0"/>
              </a:spcAft>
              <a:buNone/>
              <a:tabLst/>
              <a:defRPr sz="1600" b="0">
                <a:solidFill>
                  <a:srgbClr val="333333"/>
                </a:solidFill>
              </a:defRPr>
            </a:pPr>
            <a:endParaRPr lang="en-US" sz="1600" i="0" u="none" strike="noStrike" kern="1200" dirty="0">
              <a:ln w="0">
                <a:noFill/>
              </a:ln>
              <a:solidFill>
                <a:schemeClr val="tx1">
                  <a:lumMod val="95000"/>
                </a:schemeClr>
              </a:solidFill>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600" b="0">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defRPr sz="1600" b="0">
                <a:solidFill>
                  <a:srgbClr val="333333"/>
                </a:solidFill>
              </a:defRPr>
            </a:pPr>
            <a:r>
              <a:rPr lang="en-US" sz="1600" i="0" u="none" strike="noStrike" kern="1200" dirty="0" err="1">
                <a:ln w="0">
                  <a:noFill/>
                </a:ln>
                <a:solidFill>
                  <a:schemeClr val="tx1">
                    <a:lumMod val="95000"/>
                  </a:schemeClr>
                </a:solidFill>
                <a:latin typeface="Liberation Sans" pitchFamily="18"/>
                <a:ea typeface="DejaVu Sans" pitchFamily="2"/>
                <a:cs typeface="DejaVu Sans" pitchFamily="2"/>
              </a:rPr>
              <a:t>Key_Code</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 → SID</a:t>
            </a:r>
          </a:p>
          <a:p>
            <a:pPr marL="0" marR="0" lvl="0" indent="0" rtl="0" hangingPunct="0">
              <a:lnSpc>
                <a:spcPct val="100000"/>
              </a:lnSpc>
              <a:spcBef>
                <a:spcPts val="0"/>
              </a:spcBef>
              <a:spcAft>
                <a:spcPts val="0"/>
              </a:spcAft>
              <a:buNone/>
              <a:tabLst/>
              <a:defRPr sz="1600" b="0">
                <a:solidFill>
                  <a:srgbClr val="333333"/>
                </a:solidFill>
              </a:defRPr>
            </a:pPr>
            <a:endParaRPr lang="en-US" sz="1600" i="0" u="none" strike="noStrike" kern="1200" dirty="0">
              <a:ln w="0">
                <a:noFill/>
              </a:ln>
              <a:solidFill>
                <a:schemeClr val="tx1">
                  <a:lumMod val="95000"/>
                </a:schemeClr>
              </a:solidFill>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600" b="0">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Normal Form: 3NF</a:t>
            </a:r>
          </a:p>
          <a:p>
            <a:pPr marL="0" marR="0" lvl="0" indent="0" rtl="0" hangingPunct="0">
              <a:lnSpc>
                <a:spcPct val="100000"/>
              </a:lnSpc>
              <a:spcBef>
                <a:spcPts val="0"/>
              </a:spcBef>
              <a:spcAft>
                <a:spcPts val="0"/>
              </a:spcAft>
              <a:buNone/>
              <a:tabLst/>
              <a:defRPr sz="1600" b="0">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_____________________________________________________</a:t>
            </a:r>
          </a:p>
          <a:p>
            <a:pPr marL="0" marR="0" lvl="0" indent="0" rtl="0" hangingPunct="0">
              <a:lnSpc>
                <a:spcPct val="100000"/>
              </a:lnSpc>
              <a:spcBef>
                <a:spcPts val="0"/>
              </a:spcBef>
              <a:spcAft>
                <a:spcPts val="0"/>
              </a:spcAft>
              <a:buNone/>
              <a:tabLst/>
              <a:defRPr sz="1600" b="0">
                <a:solidFill>
                  <a:srgbClr val="333333"/>
                </a:solidFill>
              </a:defRPr>
            </a:pPr>
            <a:endParaRPr lang="en-US" sz="1600" i="0" u="none" strike="noStrike" kern="1200" dirty="0">
              <a:ln w="0">
                <a:noFill/>
              </a:ln>
              <a:solidFill>
                <a:schemeClr val="tx1">
                  <a:lumMod val="95000"/>
                </a:schemeClr>
              </a:solidFill>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600" b="0">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Contacts (</a:t>
            </a:r>
            <a:r>
              <a:rPr lang="en-US" sz="1600" i="0" u="sng" strike="noStrike" kern="1200" dirty="0" err="1">
                <a:ln w="0">
                  <a:noFill/>
                </a:ln>
                <a:solidFill>
                  <a:schemeClr val="tx1">
                    <a:lumMod val="95000"/>
                  </a:schemeClr>
                </a:solidFill>
                <a:uFillTx/>
                <a:latin typeface="Liberation Serif" pitchFamily="18"/>
                <a:ea typeface="DejaVu Sans" pitchFamily="2"/>
                <a:cs typeface="DejaVu Sans" pitchFamily="2"/>
              </a:rPr>
              <a:t>TransID</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 CID, SRID, </a:t>
            </a:r>
            <a:r>
              <a:rPr lang="en-US" sz="1600" i="0" u="none" strike="noStrike" kern="1200" dirty="0" err="1">
                <a:ln w="0">
                  <a:noFill/>
                </a:ln>
                <a:solidFill>
                  <a:schemeClr val="tx1">
                    <a:lumMod val="95000"/>
                  </a:schemeClr>
                </a:solidFill>
                <a:latin typeface="Liberation Sans" pitchFamily="18"/>
                <a:ea typeface="DejaVu Sans" pitchFamily="2"/>
                <a:cs typeface="DejaVu Sans" pitchFamily="2"/>
              </a:rPr>
              <a:t>purchase_ref</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_#)</a:t>
            </a:r>
          </a:p>
          <a:p>
            <a:pPr marL="0" marR="0" lvl="0" indent="0" rtl="0" hangingPunct="0">
              <a:lnSpc>
                <a:spcPct val="100000"/>
              </a:lnSpc>
              <a:spcBef>
                <a:spcPts val="0"/>
              </a:spcBef>
              <a:spcAft>
                <a:spcPts val="0"/>
              </a:spcAft>
              <a:buNone/>
              <a:tabLst/>
              <a:defRPr sz="1600" b="0">
                <a:solidFill>
                  <a:srgbClr val="333333"/>
                </a:solidFill>
              </a:defRPr>
            </a:pPr>
            <a:endParaRPr lang="en-US" sz="1600" i="0" u="none" strike="noStrike" kern="1200" dirty="0">
              <a:ln w="0">
                <a:noFill/>
              </a:ln>
              <a:solidFill>
                <a:schemeClr val="tx1">
                  <a:lumMod val="95000"/>
                </a:schemeClr>
              </a:solidFill>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600" b="0">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defRPr sz="1600" b="0">
                <a:solidFill>
                  <a:srgbClr val="333333"/>
                </a:solidFill>
              </a:defRPr>
            </a:pPr>
            <a:r>
              <a:rPr lang="en-US" sz="1600" i="0" u="none" strike="noStrike" kern="1200" dirty="0" err="1">
                <a:ln w="0">
                  <a:noFill/>
                </a:ln>
                <a:solidFill>
                  <a:schemeClr val="tx1">
                    <a:lumMod val="95000"/>
                  </a:schemeClr>
                </a:solidFill>
                <a:latin typeface="Liberation Sans" pitchFamily="18"/>
                <a:ea typeface="DejaVu Sans" pitchFamily="2"/>
                <a:cs typeface="DejaVu Sans" pitchFamily="2"/>
              </a:rPr>
              <a:t>purchase_ref</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_# → CID (</a:t>
            </a:r>
            <a:r>
              <a:rPr lang="en-US" sz="1600" i="0" u="none" strike="noStrike" kern="1200" dirty="0" err="1">
                <a:ln w="0">
                  <a:noFill/>
                </a:ln>
                <a:solidFill>
                  <a:schemeClr val="tx1">
                    <a:lumMod val="95000"/>
                  </a:schemeClr>
                </a:solidFill>
                <a:latin typeface="Liberation Sans" pitchFamily="18"/>
                <a:ea typeface="DejaVu Sans" pitchFamily="2"/>
                <a:cs typeface="DejaVu Sans" pitchFamily="2"/>
              </a:rPr>
              <a:t>purchase_ref</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_# not part of any candidate key)</a:t>
            </a:r>
          </a:p>
          <a:p>
            <a:pPr marL="0" marR="0" lvl="0" indent="0" rtl="0" hangingPunct="0">
              <a:lnSpc>
                <a:spcPct val="100000"/>
              </a:lnSpc>
              <a:spcBef>
                <a:spcPts val="0"/>
              </a:spcBef>
              <a:spcAft>
                <a:spcPts val="0"/>
              </a:spcAft>
              <a:buNone/>
              <a:tabLst/>
              <a:defRPr sz="1600" b="0">
                <a:solidFill>
                  <a:srgbClr val="333333"/>
                </a:solidFill>
              </a:defRPr>
            </a:pPr>
            <a:r>
              <a:rPr lang="en-US" sz="1600" i="0" u="none" strike="noStrike" kern="1200" dirty="0" err="1">
                <a:ln w="0">
                  <a:noFill/>
                </a:ln>
                <a:solidFill>
                  <a:schemeClr val="tx1">
                    <a:lumMod val="95000"/>
                  </a:schemeClr>
                </a:solidFill>
                <a:latin typeface="Liberation Sans" pitchFamily="18"/>
                <a:ea typeface="DejaVu Sans" pitchFamily="2"/>
                <a:cs typeface="DejaVu Sans" pitchFamily="2"/>
              </a:rPr>
              <a:t>TransID</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 → CID,SRID</a:t>
            </a:r>
          </a:p>
          <a:p>
            <a:pPr marL="0" marR="0" lvl="0" indent="0" rtl="0" hangingPunct="0">
              <a:lnSpc>
                <a:spcPct val="100000"/>
              </a:lnSpc>
              <a:spcBef>
                <a:spcPts val="0"/>
              </a:spcBef>
              <a:spcAft>
                <a:spcPts val="0"/>
              </a:spcAft>
              <a:buNone/>
              <a:tabLst/>
              <a:defRPr sz="1600" b="0">
                <a:solidFill>
                  <a:srgbClr val="333333"/>
                </a:solidFill>
              </a:defRPr>
            </a:pPr>
            <a:endParaRPr lang="en-US" sz="1600" i="0" u="none" strike="noStrike" kern="1200" dirty="0">
              <a:ln w="0">
                <a:noFill/>
              </a:ln>
              <a:solidFill>
                <a:schemeClr val="tx1">
                  <a:lumMod val="95000"/>
                </a:schemeClr>
              </a:solidFill>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600" b="0">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Normal Form: 2NF</a:t>
            </a:r>
          </a:p>
          <a:p>
            <a:pPr marL="0" marR="0" lvl="0" indent="0" rtl="0" hangingPunct="0">
              <a:lnSpc>
                <a:spcPct val="100000"/>
              </a:lnSpc>
              <a:spcBef>
                <a:spcPts val="0"/>
              </a:spcBef>
              <a:spcAft>
                <a:spcPts val="0"/>
              </a:spcAft>
              <a:buNone/>
              <a:tabLst/>
              <a:defRPr>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_____________________________________________________</a:t>
            </a:r>
          </a:p>
          <a:p>
            <a:pPr marL="0" marR="0" lvl="0" indent="0" rtl="0" hangingPunct="0">
              <a:lnSpc>
                <a:spcPct val="100000"/>
              </a:lnSpc>
              <a:spcBef>
                <a:spcPts val="0"/>
              </a:spcBef>
              <a:spcAft>
                <a:spcPts val="0"/>
              </a:spcAft>
              <a:buNone/>
              <a:tabLst/>
              <a:defRPr>
                <a:solidFill>
                  <a:srgbClr val="333333"/>
                </a:solidFill>
              </a:defRPr>
            </a:pPr>
            <a:endParaRPr lang="en-US" sz="1600" i="0" u="none" strike="noStrike" kern="1200" dirty="0">
              <a:ln w="0">
                <a:noFill/>
              </a:ln>
              <a:solidFill>
                <a:schemeClr val="tx1">
                  <a:lumMod val="95000"/>
                </a:schemeClr>
              </a:solidFill>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Games (</a:t>
            </a:r>
            <a:r>
              <a:rPr lang="en-US" sz="1600" i="0" u="sng" strike="noStrike" kern="1200" dirty="0" err="1">
                <a:ln w="0">
                  <a:noFill/>
                </a:ln>
                <a:solidFill>
                  <a:schemeClr val="tx1">
                    <a:lumMod val="95000"/>
                  </a:schemeClr>
                </a:solidFill>
                <a:uFillTx/>
                <a:latin typeface="Liberation Serif" pitchFamily="18"/>
                <a:ea typeface="DejaVu Sans" pitchFamily="2"/>
                <a:cs typeface="DejaVu Sans" pitchFamily="2"/>
              </a:rPr>
              <a:t>Key_Code</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 </a:t>
            </a:r>
            <a:r>
              <a:rPr lang="en-US" sz="1600" i="0" u="none" strike="noStrike" kern="1200" dirty="0" err="1">
                <a:ln w="0">
                  <a:noFill/>
                </a:ln>
                <a:solidFill>
                  <a:schemeClr val="tx1">
                    <a:lumMod val="95000"/>
                  </a:schemeClr>
                </a:solidFill>
                <a:latin typeface="Liberation Sans" pitchFamily="18"/>
                <a:ea typeface="DejaVu Sans" pitchFamily="2"/>
                <a:cs typeface="DejaVu Sans" pitchFamily="2"/>
              </a:rPr>
              <a:t>Avail_To_Buy</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 Developer, Platform, Genre, Title, Price)</a:t>
            </a:r>
          </a:p>
          <a:p>
            <a:pPr marL="0" marR="0" lvl="0" indent="0" rtl="0" hangingPunct="0">
              <a:lnSpc>
                <a:spcPct val="100000"/>
              </a:lnSpc>
              <a:spcBef>
                <a:spcPts val="0"/>
              </a:spcBef>
              <a:spcAft>
                <a:spcPts val="0"/>
              </a:spcAft>
              <a:buNone/>
              <a:tabLst/>
              <a:defRPr>
                <a:solidFill>
                  <a:srgbClr val="333333"/>
                </a:solidFill>
              </a:defRPr>
            </a:pPr>
            <a:endParaRPr lang="en-US" sz="1600" i="0" u="none" strike="noStrike" kern="1200" dirty="0">
              <a:ln w="0">
                <a:noFill/>
              </a:ln>
              <a:solidFill>
                <a:schemeClr val="tx1">
                  <a:lumMod val="95000"/>
                </a:schemeClr>
              </a:solidFill>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defRPr>
                <a:solidFill>
                  <a:srgbClr val="333333"/>
                </a:solidFill>
              </a:defRPr>
            </a:pPr>
            <a:r>
              <a:rPr lang="en-US" sz="1600" i="0" u="none" strike="noStrike" kern="1200" dirty="0" err="1">
                <a:ln w="0">
                  <a:noFill/>
                </a:ln>
                <a:solidFill>
                  <a:schemeClr val="tx1">
                    <a:lumMod val="95000"/>
                  </a:schemeClr>
                </a:solidFill>
                <a:latin typeface="Liberation Sans" pitchFamily="18"/>
                <a:ea typeface="DejaVu Sans" pitchFamily="2"/>
                <a:cs typeface="DejaVu Sans" pitchFamily="2"/>
              </a:rPr>
              <a:t>Key_Code</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 → </a:t>
            </a:r>
            <a:r>
              <a:rPr lang="en-US" sz="1600" i="0" u="none" strike="noStrike" kern="1200" dirty="0" err="1">
                <a:ln w="0">
                  <a:noFill/>
                </a:ln>
                <a:solidFill>
                  <a:schemeClr val="tx1">
                    <a:lumMod val="95000"/>
                  </a:schemeClr>
                </a:solidFill>
                <a:latin typeface="Liberation Sans" pitchFamily="18"/>
                <a:ea typeface="DejaVu Sans" pitchFamily="2"/>
                <a:cs typeface="DejaVu Sans" pitchFamily="2"/>
              </a:rPr>
              <a:t>Developer,Platform,Genre,Title,Price</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 </a:t>
            </a:r>
            <a:r>
              <a:rPr lang="en-US" sz="1600" i="0" u="none" strike="noStrike" kern="1200" dirty="0" err="1">
                <a:ln w="0">
                  <a:noFill/>
                </a:ln>
                <a:solidFill>
                  <a:schemeClr val="tx1">
                    <a:lumMod val="95000"/>
                  </a:schemeClr>
                </a:solidFill>
                <a:latin typeface="Liberation Sans" pitchFamily="18"/>
                <a:ea typeface="DejaVu Sans" pitchFamily="2"/>
                <a:cs typeface="DejaVu Sans" pitchFamily="2"/>
              </a:rPr>
              <a:t>Avail_To_Buy</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 (</a:t>
            </a:r>
            <a:r>
              <a:rPr lang="en-US" sz="1600" i="0" u="none" strike="noStrike" kern="1200" dirty="0" err="1">
                <a:ln w="0">
                  <a:noFill/>
                </a:ln>
                <a:solidFill>
                  <a:schemeClr val="tx1">
                    <a:lumMod val="95000"/>
                  </a:schemeClr>
                </a:solidFill>
                <a:latin typeface="Liberation Sans" pitchFamily="18"/>
                <a:ea typeface="DejaVu Sans" pitchFamily="2"/>
                <a:cs typeface="DejaVu Sans" pitchFamily="2"/>
              </a:rPr>
              <a:t>superkey</a:t>
            </a:r>
            <a:r>
              <a:rPr lang="en-US" sz="1600" i="0" u="none" strike="noStrike" kern="1200" dirty="0">
                <a:ln w="0">
                  <a:noFill/>
                </a:ln>
                <a:solidFill>
                  <a:schemeClr val="tx1">
                    <a:lumMod val="95000"/>
                  </a:schemeClr>
                </a:solidFill>
                <a:latin typeface="Liberation Sans" pitchFamily="18"/>
                <a:ea typeface="DejaVu Sans" pitchFamily="2"/>
                <a:cs typeface="DejaVu Sans" pitchFamily="2"/>
              </a:rPr>
              <a:t>)</a:t>
            </a:r>
          </a:p>
          <a:p>
            <a:pPr marL="0" marR="0" lvl="0" indent="0" rtl="0" hangingPunct="0">
              <a:lnSpc>
                <a:spcPct val="100000"/>
              </a:lnSpc>
              <a:spcBef>
                <a:spcPts val="0"/>
              </a:spcBef>
              <a:spcAft>
                <a:spcPts val="0"/>
              </a:spcAft>
              <a:buNone/>
              <a:tabLst/>
              <a:defRPr>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Platform → Developer (trivial)</a:t>
            </a:r>
          </a:p>
          <a:p>
            <a:pPr marL="0" marR="0" lvl="0" indent="0" rtl="0" hangingPunct="0">
              <a:lnSpc>
                <a:spcPct val="100000"/>
              </a:lnSpc>
              <a:spcBef>
                <a:spcPts val="0"/>
              </a:spcBef>
              <a:spcAft>
                <a:spcPts val="0"/>
              </a:spcAft>
              <a:buNone/>
              <a:tabLst/>
              <a:defRPr>
                <a:solidFill>
                  <a:srgbClr val="333333"/>
                </a:solidFill>
              </a:defRPr>
            </a:pPr>
            <a:endParaRPr lang="en-US" sz="1600" i="0" u="none" strike="noStrike" kern="1200" dirty="0">
              <a:ln w="0">
                <a:noFill/>
              </a:ln>
              <a:solidFill>
                <a:schemeClr val="tx1">
                  <a:lumMod val="95000"/>
                </a:schemeClr>
              </a:solidFill>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a:solidFill>
                  <a:srgbClr val="333333"/>
                </a:solidFill>
              </a:defRPr>
            </a:pPr>
            <a:r>
              <a:rPr lang="en-US" sz="1600" i="0" u="none" strike="noStrike" kern="1200" dirty="0">
                <a:ln w="0">
                  <a:noFill/>
                </a:ln>
                <a:solidFill>
                  <a:schemeClr val="tx1">
                    <a:lumMod val="95000"/>
                  </a:schemeClr>
                </a:solidFill>
                <a:latin typeface="Liberation Sans" pitchFamily="18"/>
                <a:ea typeface="DejaVu Sans" pitchFamily="2"/>
                <a:cs typeface="DejaVu Sans" pitchFamily="2"/>
              </a:rPr>
              <a:t>Normal Form: 3NF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extShape 1"/>
          <p:cNvSpPr/>
          <p:nvPr/>
        </p:nvSpPr>
        <p:spPr>
          <a:xfrm>
            <a:off x="1143000" y="228600"/>
            <a:ext cx="9905400" cy="147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algn="ctr" rtl="0" hangingPunct="0">
              <a:lnSpc>
                <a:spcPct val="90000"/>
              </a:lnSpc>
              <a:buNone/>
              <a:tabLst/>
            </a:pPr>
            <a:r>
              <a:rPr lang="en-US" sz="36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Basic Overview of Store</a:t>
            </a:r>
          </a:p>
        </p:txBody>
      </p:sp>
      <p:sp>
        <p:nvSpPr>
          <p:cNvPr id="3" name="TextShape 2"/>
          <p:cNvSpPr/>
          <p:nvPr/>
        </p:nvSpPr>
        <p:spPr>
          <a:xfrm>
            <a:off x="914400" y="914400"/>
            <a:ext cx="11201400" cy="5303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rtl="0" hangingPunct="0">
              <a:lnSpc>
                <a:spcPct val="120000"/>
              </a:lnSpc>
              <a:buClr>
                <a:srgbClr val="FFFFFF"/>
              </a:buClr>
              <a:buSzPct val="60000"/>
              <a:buFont typeface="StarSymbol"/>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E-Commerce video game digital store</a:t>
            </a:r>
          </a:p>
          <a:p>
            <a:pPr lvl="0" rtl="0" hangingPunct="0">
              <a:lnSpc>
                <a:spcPct val="120000"/>
              </a:lnSpc>
              <a:buClr>
                <a:srgbClr val="FFFFFF"/>
              </a:buClr>
              <a:buSzPct val="60000"/>
              <a:buFont typeface="StarSymbol"/>
              <a:buChar char="●"/>
              <a:tabLst/>
            </a:pPr>
            <a:endPar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60000"/>
              <a:buFont typeface="StarSymbol"/>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The products are video games in the form of redeemable codes</a:t>
            </a:r>
          </a:p>
          <a:p>
            <a:pPr lvl="0" rtl="0" hangingPunct="0">
              <a:lnSpc>
                <a:spcPct val="120000"/>
              </a:lnSpc>
              <a:buClr>
                <a:srgbClr val="FFFFFF"/>
              </a:buClr>
              <a:buSzPct val="60000"/>
              <a:buFont typeface="StarSymbol"/>
              <a:buChar char="●"/>
              <a:tabLst/>
            </a:pPr>
            <a:endPar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60000"/>
              <a:buFont typeface="StarSymbol"/>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The customer will be able to purchase a digital game</a:t>
            </a:r>
          </a:p>
          <a:p>
            <a:pPr lvl="1" rtl="0" hangingPunct="0">
              <a:lnSpc>
                <a:spcPct val="120000"/>
              </a:lnSpc>
              <a:buClr>
                <a:srgbClr val="FFFFFF"/>
              </a:buClr>
              <a:buSzPct val="60000"/>
              <a:buFont typeface="StarSymbol"/>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redeem the code online from the relative platform (Xbox, </a:t>
            </a:r>
            <a:r>
              <a:rPr lang="en-US" sz="2200" i="0" u="none" strike="noStrike" dirty="0" err="1">
                <a:ln w="0"/>
                <a:effectLst>
                  <a:outerShdw blurRad="38100" dist="19050" dir="2700000" algn="tl" rotWithShape="0">
                    <a:schemeClr val="dk1">
                      <a:alpha val="40000"/>
                    </a:schemeClr>
                  </a:outerShdw>
                </a:effectLst>
                <a:latin typeface="Tw Cen MT" pitchFamily="18"/>
                <a:ea typeface="DejaVu Sans" pitchFamily="2"/>
                <a:cs typeface="DejaVu Sans" pitchFamily="2"/>
              </a:rPr>
              <a:t>Playstation</a:t>
            </a: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 etc.)</a:t>
            </a:r>
          </a:p>
          <a:p>
            <a:pPr lvl="1" rtl="0" hangingPunct="0">
              <a:lnSpc>
                <a:spcPct val="120000"/>
              </a:lnSpc>
              <a:buClr>
                <a:srgbClr val="FFFFFF"/>
              </a:buClr>
              <a:buSzPct val="60000"/>
              <a:buFont typeface="StarSymbol"/>
              <a:buChar char="●"/>
              <a:tabLst/>
            </a:pPr>
            <a:endPar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60000"/>
              <a:buFont typeface="StarSymbol"/>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Content is entirely digital</a:t>
            </a:r>
          </a:p>
          <a:p>
            <a:pPr lvl="1" rtl="0" hangingPunct="0">
              <a:lnSpc>
                <a:spcPct val="120000"/>
              </a:lnSpc>
              <a:buClr>
                <a:srgbClr val="FFFFFF"/>
              </a:buClr>
              <a:buSzPct val="60000"/>
              <a:buFont typeface="StarSymbol"/>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no shipping of products</a:t>
            </a:r>
          </a:p>
          <a:p>
            <a:pPr lvl="1" rtl="0" hangingPunct="0">
              <a:lnSpc>
                <a:spcPct val="120000"/>
              </a:lnSpc>
              <a:buClr>
                <a:srgbClr val="FFFFFF"/>
              </a:buClr>
              <a:buSzPct val="60000"/>
              <a:buFont typeface="StarSymbol"/>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distribution by email</a:t>
            </a:r>
          </a:p>
          <a:p>
            <a:pPr lvl="2" rtl="0" hangingPunct="0">
              <a:lnSpc>
                <a:spcPct val="120000"/>
              </a:lnSpc>
              <a:buClr>
                <a:srgbClr val="FFFFFF"/>
              </a:buClr>
              <a:buSzPct val="60000"/>
              <a:buFont typeface="StarSymbol"/>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sent to the customer immediately after purchase</a:t>
            </a:r>
          </a:p>
          <a:p>
            <a:pPr lvl="2" rtl="0" hangingPunct="0">
              <a:lnSpc>
                <a:spcPct val="120000"/>
              </a:lnSpc>
              <a:buClr>
                <a:srgbClr val="FFFFFF"/>
              </a:buClr>
              <a:buSzPct val="60000"/>
              <a:buFont typeface="StarSymbol"/>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Email contains the order confirmation and redeemable code.</a:t>
            </a:r>
          </a:p>
          <a:p>
            <a:pPr lvl="2" rtl="0" hangingPunct="0">
              <a:lnSpc>
                <a:spcPct val="120000"/>
              </a:lnSpc>
              <a:buClr>
                <a:srgbClr val="FFFFFF"/>
              </a:buClr>
              <a:buSzPct val="60000"/>
              <a:buFont typeface="StarSymbol"/>
              <a:buChar char="●"/>
              <a:tabLst/>
            </a:pPr>
            <a:endPar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60000"/>
              <a:buFont typeface="StarSymbol"/>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The codes are provided by multiple sellers who will receive royalty on each purchase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extShape 1"/>
          <p:cNvSpPr/>
          <p:nvPr/>
        </p:nvSpPr>
        <p:spPr>
          <a:xfrm>
            <a:off x="609480" y="261000"/>
            <a:ext cx="10972440" cy="1131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algn="ctr" rtl="0" hangingPunct="0">
              <a:buNone/>
              <a:tabLst/>
            </a:pPr>
            <a:r>
              <a:rPr lang="en-US" sz="4060" i="0" u="none" strike="noStrike" dirty="0">
                <a:ln w="0"/>
                <a:effectLst>
                  <a:outerShdw blurRad="38100" dist="19050" dir="2700000" algn="tl" rotWithShape="0">
                    <a:schemeClr val="dk1">
                      <a:alpha val="40000"/>
                    </a:schemeClr>
                  </a:outerShdw>
                </a:effectLst>
                <a:latin typeface="Arial" pitchFamily="18"/>
                <a:ea typeface="DejaVu Sans" pitchFamily="2"/>
                <a:cs typeface="DejaVu Sans" pitchFamily="2"/>
              </a:rPr>
              <a:t>ORGANIZATION SNAPSHOT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975" y="895350"/>
            <a:ext cx="8553450" cy="596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3" name="TextShape 1"/>
          <p:cNvSpPr/>
          <p:nvPr/>
        </p:nvSpPr>
        <p:spPr>
          <a:xfrm>
            <a:off x="182880" y="2926079"/>
            <a:ext cx="2742840" cy="164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algn="ctr" rtl="0" hangingPunct="0">
              <a:buNone/>
              <a:tabLst/>
            </a:pPr>
            <a:r>
              <a:rPr lang="en-US" sz="2000" i="0" u="none" strike="noStrike" dirty="0">
                <a:ln w="0"/>
                <a:effectLst>
                  <a:outerShdw blurRad="38100" dist="19050" dir="2700000" algn="tl" rotWithShape="0">
                    <a:schemeClr val="dk1">
                      <a:alpha val="40000"/>
                    </a:schemeClr>
                  </a:outerShdw>
                </a:effectLst>
                <a:latin typeface="Arial" pitchFamily="18"/>
                <a:ea typeface="DejaVu Sans" pitchFamily="2"/>
                <a:cs typeface="DejaVu Sans" pitchFamily="2"/>
              </a:rPr>
              <a:t>Three Main Users of the </a:t>
            </a:r>
            <a:r>
              <a:rPr lang="en-US" sz="2000" i="0" u="none" strike="noStrike" dirty="0" err="1" smtClean="0">
                <a:ln w="0"/>
                <a:effectLst>
                  <a:outerShdw blurRad="38100" dist="19050" dir="2700000" algn="tl" rotWithShape="0">
                    <a:schemeClr val="dk1">
                      <a:alpha val="40000"/>
                    </a:schemeClr>
                  </a:outerShdw>
                </a:effectLst>
                <a:latin typeface="Arial" pitchFamily="18"/>
                <a:ea typeface="DejaVu Sans" pitchFamily="2"/>
                <a:cs typeface="DejaVu Sans" pitchFamily="2"/>
              </a:rPr>
              <a:t>GamEco</a:t>
            </a:r>
            <a:r>
              <a:rPr lang="en-US" sz="2000" i="0" u="none" strike="noStrike" dirty="0" smtClean="0">
                <a:ln w="0"/>
                <a:effectLst>
                  <a:outerShdw blurRad="38100" dist="19050" dir="2700000" algn="tl" rotWithShape="0">
                    <a:schemeClr val="dk1">
                      <a:alpha val="40000"/>
                    </a:schemeClr>
                  </a:outerShdw>
                </a:effectLst>
                <a:latin typeface="Arial" pitchFamily="18"/>
                <a:ea typeface="DejaVu Sans" pitchFamily="2"/>
                <a:cs typeface="DejaVu Sans" pitchFamily="2"/>
              </a:rPr>
              <a:t> </a:t>
            </a:r>
            <a:r>
              <a:rPr lang="en-US" sz="2000" i="0" u="none" strike="noStrike" dirty="0">
                <a:ln w="0"/>
                <a:effectLst>
                  <a:outerShdw blurRad="38100" dist="19050" dir="2700000" algn="tl" rotWithShape="0">
                    <a:schemeClr val="dk1">
                      <a:alpha val="40000"/>
                    </a:schemeClr>
                  </a:outerShdw>
                </a:effectLst>
                <a:latin typeface="Arial" pitchFamily="18"/>
                <a:ea typeface="DejaVu Sans" pitchFamily="2"/>
                <a:cs typeface="DejaVu Sans" pitchFamily="2"/>
              </a:rPr>
              <a:t>Database</a:t>
            </a:r>
          </a:p>
        </p:txBody>
      </p:sp>
      <p:sp>
        <p:nvSpPr>
          <p:cNvPr id="4" name="TextShape 2"/>
          <p:cNvSpPr/>
          <p:nvPr/>
        </p:nvSpPr>
        <p:spPr>
          <a:xfrm>
            <a:off x="9418320" y="2926079"/>
            <a:ext cx="2285640" cy="949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algn="ctr" rtl="0" hangingPunct="0">
              <a:buNone/>
              <a:tabLst/>
            </a:pPr>
            <a:r>
              <a:rPr lang="en-US" sz="2000" i="0" u="none" strike="noStrike" dirty="0">
                <a:ln w="0"/>
                <a:effectLst>
                  <a:outerShdw blurRad="38100" dist="19050" dir="2700000" algn="tl" rotWithShape="0">
                    <a:schemeClr val="dk1">
                      <a:alpha val="40000"/>
                    </a:schemeClr>
                  </a:outerShdw>
                </a:effectLst>
                <a:latin typeface="Arial" pitchFamily="18"/>
                <a:ea typeface="DejaVu Sans" pitchFamily="2"/>
                <a:cs typeface="DejaVu Sans" pitchFamily="2"/>
              </a:rPr>
              <a:t>Several Actions the Users will perform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375" y="38100"/>
            <a:ext cx="5429250" cy="6781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extShape 1"/>
          <p:cNvSpPr/>
          <p:nvPr/>
        </p:nvSpPr>
        <p:spPr>
          <a:xfrm>
            <a:off x="1143000" y="228600"/>
            <a:ext cx="9905400" cy="981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algn="ctr" rtl="0" hangingPunct="0">
              <a:lnSpc>
                <a:spcPct val="90000"/>
              </a:lnSpc>
              <a:buNone/>
              <a:tabLst/>
            </a:pPr>
            <a:r>
              <a:rPr lang="en-US" sz="36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Conceptual Schema Description</a:t>
            </a:r>
          </a:p>
        </p:txBody>
      </p:sp>
      <p:sp>
        <p:nvSpPr>
          <p:cNvPr id="3" name="TextShape 2"/>
          <p:cNvSpPr/>
          <p:nvPr/>
        </p:nvSpPr>
        <p:spPr>
          <a:xfrm>
            <a:off x="457200" y="914400"/>
            <a:ext cx="11246760" cy="5303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rtl="0" hangingPunct="0">
              <a:lnSpc>
                <a:spcPct val="120000"/>
              </a:lnSpc>
              <a:buClr>
                <a:srgbClr val="FFFFFF"/>
              </a:buClr>
              <a:buSzPct val="125000"/>
              <a:buFont typeface="Arial" pitchFamily="32"/>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PERSON: This entity contains customer and employee information. ID is the primary key for each person.</a:t>
            </a:r>
          </a:p>
          <a:p>
            <a:pPr lvl="0" rtl="0" hangingPunct="0">
              <a:lnSpc>
                <a:spcPct val="120000"/>
              </a:lnSpc>
              <a:buClr>
                <a:srgbClr val="FFFFFF"/>
              </a:buClr>
              <a:buSzPct val="125000"/>
              <a:buFont typeface="Arial" pitchFamily="32"/>
              <a:buChar char="•"/>
              <a:tabLst/>
            </a:pPr>
            <a:endPar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125000"/>
              <a:buFont typeface="Arial" pitchFamily="32"/>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EMPLOYEE: Information about employee such as title, department, etc. Manager and customer service rep are employees.</a:t>
            </a:r>
          </a:p>
          <a:p>
            <a:pPr lvl="0" rtl="0" hangingPunct="0">
              <a:lnSpc>
                <a:spcPct val="120000"/>
              </a:lnSpc>
              <a:buClr>
                <a:srgbClr val="FFFFFF"/>
              </a:buClr>
              <a:buSzPct val="125000"/>
              <a:buFont typeface="Arial" pitchFamily="32"/>
              <a:buChar char="•"/>
              <a:tabLst/>
            </a:pPr>
            <a:endPar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125000"/>
              <a:buFont typeface="Arial" pitchFamily="32"/>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CUSTOMER: Contains personal information about the customer such as street, name, state, phone#. Can purchase from the e-Commerce store as well as contact customer service.</a:t>
            </a:r>
          </a:p>
          <a:p>
            <a:pPr lvl="0" rtl="0" hangingPunct="0">
              <a:lnSpc>
                <a:spcPct val="120000"/>
              </a:lnSpc>
              <a:buClr>
                <a:srgbClr val="FFFFFF"/>
              </a:buClr>
              <a:buSzPct val="125000"/>
              <a:buFont typeface="Arial" pitchFamily="32"/>
              <a:buChar char="•"/>
              <a:tabLst/>
            </a:pPr>
            <a:endPar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125000"/>
              <a:buFont typeface="Arial" pitchFamily="32"/>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SUPPLIERS: Suppliers have a m to n relationship with our company; many suppliers and supply multiple games to the company. Manager interacts with the supplier to retrieve new orders. SID is the primary key for suppliers.</a:t>
            </a:r>
          </a:p>
          <a:p>
            <a:pPr lvl="0" rtl="0" hangingPunct="0">
              <a:lnSpc>
                <a:spcPct val="120000"/>
              </a:lnSpc>
              <a:buClr>
                <a:srgbClr val="FFFFFF"/>
              </a:buClr>
              <a:buSzPct val="125000"/>
              <a:buFont typeface="Arial" pitchFamily="32"/>
              <a:buChar char="•"/>
              <a:tabLst/>
            </a:pPr>
            <a:endPar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125000"/>
              <a:buFont typeface="Arial" pitchFamily="32"/>
              <a:buChar char="•"/>
              <a:tabLst/>
            </a:pPr>
            <a:r>
              <a:rPr lang="en-US" sz="22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MANAGER: Places orders for new game inventory.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extShape 1"/>
          <p:cNvSpPr/>
          <p:nvPr/>
        </p:nvSpPr>
        <p:spPr>
          <a:xfrm>
            <a:off x="1141560" y="618480"/>
            <a:ext cx="9905400" cy="147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algn="ctr" rtl="0" hangingPunct="0">
              <a:lnSpc>
                <a:spcPct val="90000"/>
              </a:lnSpc>
              <a:buNone/>
              <a:tabLst/>
            </a:pPr>
            <a:r>
              <a:rPr lang="en-US" sz="36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Conceptual Schema Description</a:t>
            </a:r>
          </a:p>
        </p:txBody>
      </p:sp>
      <p:sp>
        <p:nvSpPr>
          <p:cNvPr id="3" name="TextShape 2"/>
          <p:cNvSpPr/>
          <p:nvPr/>
        </p:nvSpPr>
        <p:spPr>
          <a:xfrm>
            <a:off x="1143000" y="1828800"/>
            <a:ext cx="10835280" cy="4937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rtl="0" hangingPunct="0">
              <a:lnSpc>
                <a:spcPct val="120000"/>
              </a:lnSpc>
              <a:buClr>
                <a:srgbClr val="FFFFFF"/>
              </a:buClr>
              <a:buSzPct val="125000"/>
              <a:buFont typeface="Arial" pitchFamily="32"/>
              <a:buChar char="•"/>
              <a:tabLst/>
            </a:pPr>
            <a:r>
              <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CUSTOMER SERVICE REPRESENTATIVE: Employee who interacts with the customer when problems arise. Has access to the customers' order history and basic personal information.</a:t>
            </a:r>
          </a:p>
          <a:p>
            <a:pPr lvl="0" rtl="0" hangingPunct="0">
              <a:lnSpc>
                <a:spcPct val="120000"/>
              </a:lnSpc>
              <a:buClr>
                <a:srgbClr val="FFFFFF"/>
              </a:buClr>
              <a:buSzPct val="125000"/>
              <a:buFont typeface="Arial" pitchFamily="32"/>
              <a:buChar char="•"/>
              <a:tabLst/>
            </a:pPr>
            <a:endPar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125000"/>
              <a:buFont typeface="Arial" pitchFamily="32"/>
              <a:buChar char="•"/>
              <a:tabLst/>
            </a:pPr>
            <a:r>
              <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GAMES: Contains information about the game such as price, title, genre, platform, and key code. Key code will be unique to each game and will serve as the candidate key. Also contains inventory account and availability.</a:t>
            </a:r>
          </a:p>
          <a:p>
            <a:pPr lvl="0" rtl="0" hangingPunct="0">
              <a:lnSpc>
                <a:spcPct val="120000"/>
              </a:lnSpc>
              <a:buClr>
                <a:srgbClr val="FFFFFF"/>
              </a:buClr>
              <a:buSzPct val="125000"/>
              <a:buFont typeface="Arial" pitchFamily="32"/>
              <a:buChar char="•"/>
              <a:tabLst/>
            </a:pPr>
            <a:endPar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125000"/>
              <a:buFont typeface="Arial" pitchFamily="32"/>
              <a:buChar char="•"/>
              <a:tabLst/>
            </a:pPr>
            <a:r>
              <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TRANSACTIONS: Information about customer transactions. Each transaction has a unique transaction ID.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extShape 1"/>
          <p:cNvSpPr/>
          <p:nvPr/>
        </p:nvSpPr>
        <p:spPr>
          <a:xfrm>
            <a:off x="1141560" y="618480"/>
            <a:ext cx="9905400" cy="147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algn="ctr" rtl="0" hangingPunct="0">
              <a:lnSpc>
                <a:spcPct val="90000"/>
              </a:lnSpc>
              <a:buNone/>
              <a:tabLst/>
            </a:pPr>
            <a:r>
              <a:rPr lang="en-US" sz="36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Actions</a:t>
            </a:r>
          </a:p>
        </p:txBody>
      </p:sp>
      <p:sp>
        <p:nvSpPr>
          <p:cNvPr id="3" name="TextShape 2"/>
          <p:cNvSpPr/>
          <p:nvPr/>
        </p:nvSpPr>
        <p:spPr>
          <a:xfrm>
            <a:off x="1141560" y="2249640"/>
            <a:ext cx="10745280" cy="460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rtl="0" hangingPunct="0">
              <a:lnSpc>
                <a:spcPct val="120000"/>
              </a:lnSpc>
              <a:buClr>
                <a:srgbClr val="FFFFFF"/>
              </a:buClr>
              <a:buSzPct val="125000"/>
              <a:buFont typeface="Arial" pitchFamily="32"/>
              <a:buChar char="•"/>
              <a:tabLst/>
            </a:pPr>
            <a:r>
              <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CONTACTS: Many customers are able to contact many customer service representatives to resolve issues.</a:t>
            </a:r>
          </a:p>
          <a:p>
            <a:pPr lvl="0" rtl="0" hangingPunct="0">
              <a:lnSpc>
                <a:spcPct val="120000"/>
              </a:lnSpc>
              <a:buClr>
                <a:srgbClr val="FFFFFF"/>
              </a:buClr>
              <a:buSzPct val="125000"/>
              <a:buFont typeface="Arial" pitchFamily="32"/>
              <a:buChar char="•"/>
              <a:tabLst/>
            </a:pPr>
            <a:endPar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125000"/>
              <a:buFont typeface="Arial" pitchFamily="32"/>
              <a:buChar char="•"/>
              <a:tabLst/>
            </a:pPr>
            <a:r>
              <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SUPPLIES: Many suppliers supply multiple games to the company.</a:t>
            </a:r>
          </a:p>
          <a:p>
            <a:pPr lvl="0" rtl="0" hangingPunct="0">
              <a:lnSpc>
                <a:spcPct val="120000"/>
              </a:lnSpc>
              <a:buClr>
                <a:srgbClr val="FFFFFF"/>
              </a:buClr>
              <a:buSzPct val="125000"/>
              <a:buFont typeface="Arial" pitchFamily="32"/>
              <a:buChar char="•"/>
              <a:tabLst/>
            </a:pPr>
            <a:endPar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125000"/>
              <a:buFont typeface="Arial" pitchFamily="32"/>
              <a:buChar char="•"/>
              <a:tabLst/>
            </a:pPr>
            <a:r>
              <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PURCHASES: Many customers can purchase multiple games.</a:t>
            </a:r>
          </a:p>
          <a:p>
            <a:pPr lvl="0" rtl="0" hangingPunct="0">
              <a:lnSpc>
                <a:spcPct val="120000"/>
              </a:lnSpc>
              <a:buClr>
                <a:srgbClr val="FFFFFF"/>
              </a:buClr>
              <a:buSzPct val="125000"/>
              <a:buFont typeface="Arial" pitchFamily="32"/>
              <a:buChar char="•"/>
              <a:tabLst/>
            </a:pPr>
            <a:endPar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endParaRPr>
          </a:p>
          <a:p>
            <a:pPr lvl="0" rtl="0" hangingPunct="0">
              <a:lnSpc>
                <a:spcPct val="120000"/>
              </a:lnSpc>
              <a:buClr>
                <a:srgbClr val="FFFFFF"/>
              </a:buClr>
              <a:buSzPct val="125000"/>
              <a:buFont typeface="Arial" pitchFamily="32"/>
              <a:buChar char="•"/>
              <a:tabLst/>
            </a:pPr>
            <a:r>
              <a:rPr lang="en-US" sz="2400" i="0" u="none" strike="noStrike" dirty="0">
                <a:ln w="0"/>
                <a:effectLst>
                  <a:outerShdw blurRad="38100" dist="19050" dir="2700000" algn="tl" rotWithShape="0">
                    <a:schemeClr val="dk1">
                      <a:alpha val="40000"/>
                    </a:schemeClr>
                  </a:outerShdw>
                </a:effectLst>
                <a:latin typeface="Tw Cen MT" pitchFamily="18"/>
                <a:ea typeface="DejaVu Sans" pitchFamily="2"/>
                <a:cs typeface="DejaVu Sans" pitchFamily="2"/>
              </a:rPr>
              <a:t>ORDERS: One manager is in charge of ordering multiple games.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extShape 1"/>
          <p:cNvSpPr/>
          <p:nvPr/>
        </p:nvSpPr>
        <p:spPr>
          <a:xfrm>
            <a:off x="274680" y="2813039"/>
            <a:ext cx="4754520" cy="1301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algn="ctr" rtl="0" hangingPunct="0">
              <a:buNone/>
              <a:tabLst/>
            </a:pPr>
            <a:r>
              <a:rPr lang="en-US" sz="4060" i="0" u="none" strike="noStrike" dirty="0">
                <a:ln w="0"/>
                <a:effectLst>
                  <a:outerShdw blurRad="38100" dist="19050" dir="2700000" algn="tl" rotWithShape="0">
                    <a:schemeClr val="dk1">
                      <a:alpha val="40000"/>
                    </a:schemeClr>
                  </a:outerShdw>
                </a:effectLst>
                <a:latin typeface="Arial" pitchFamily="18"/>
                <a:ea typeface="DejaVu Sans" pitchFamily="2"/>
                <a:cs typeface="DejaVu Sans" pitchFamily="2"/>
              </a:rPr>
              <a:t>ER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5209" y="0"/>
            <a:ext cx="6776772"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Shape 1"/>
          <p:cNvSpPr/>
          <p:nvPr/>
        </p:nvSpPr>
        <p:spPr>
          <a:xfrm>
            <a:off x="609480" y="261000"/>
            <a:ext cx="10972440" cy="1131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noAutofit/>
          </a:bodyPr>
          <a:lstStyle/>
          <a:p>
            <a:pPr lvl="0" algn="ctr" rtl="0" hangingPunct="0">
              <a:buNone/>
              <a:tabLst/>
            </a:pPr>
            <a:r>
              <a:rPr lang="en-US" sz="4060" i="0" u="none" strike="noStrike" dirty="0">
                <a:ln w="0"/>
                <a:effectLst>
                  <a:outerShdw blurRad="38100" dist="19050" dir="2700000" algn="tl" rotWithShape="0">
                    <a:schemeClr val="dk1">
                      <a:alpha val="40000"/>
                    </a:schemeClr>
                  </a:outerShdw>
                </a:effectLst>
                <a:latin typeface="Arial" pitchFamily="18"/>
                <a:ea typeface="DejaVu Sans" pitchFamily="2"/>
                <a:cs typeface="DejaVu Sans" pitchFamily="2"/>
              </a:rPr>
              <a:t>Relational Schema</a:t>
            </a:r>
          </a:p>
        </p:txBody>
      </p:sp>
      <p:sp>
        <p:nvSpPr>
          <p:cNvPr id="4" name="TextBox 3"/>
          <p:cNvSpPr txBox="1"/>
          <p:nvPr/>
        </p:nvSpPr>
        <p:spPr>
          <a:xfrm>
            <a:off x="914400" y="1600200"/>
            <a:ext cx="6400799" cy="7555871"/>
          </a:xfrm>
          <a:prstGeom prst="rect">
            <a:avLst/>
          </a:prstGeom>
          <a:noFill/>
          <a:ln>
            <a:noFill/>
          </a:ln>
        </p:spPr>
        <p:txBody>
          <a:bodyPr vert="horz" lIns="90000" tIns="45000" rIns="90000" bIns="45000" compatLnSpc="0">
            <a:spAutoFit/>
          </a:bodyPr>
          <a:lstStyle/>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Person (</a:t>
            </a:r>
            <a:r>
              <a:rPr lang="en-US" sz="1600" i="0" u="sng" strike="noStrike" kern="1200" dirty="0">
                <a:ln w="0"/>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Status, Phone#, Street,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ZipCode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City, State,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LastName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FirstName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DOB_Day</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a:t>
            </a: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a:t>
            </a:r>
            <a:r>
              <a:rPr lang="en-US" sz="1600" i="0" u="none" strike="noStrike" kern="1200" dirty="0" err="1">
                <a:ln w="0"/>
                <a:effectLst>
                  <a:outerShdw blurRad="38100" dist="19050" dir="2700000" algn="tl" rotWithShape="0">
                    <a:schemeClr val="dk1">
                      <a:alpha val="40000"/>
                    </a:schemeClr>
                  </a:outerShdw>
                </a:effectLst>
                <a:latin typeface="Liberation Serif" pitchFamily="18"/>
                <a:ea typeface="DejaVu Sans" pitchFamily="2"/>
                <a:cs typeface="DejaVu Sans" pitchFamily="2"/>
              </a:rPr>
              <a:t>DOB_Month</a:t>
            </a:r>
            <a:r>
              <a:rPr lang="en-US" sz="1600" i="0" u="none" strike="noStrike" kern="1200" dirty="0">
                <a:ln w="0"/>
                <a:effectLst>
                  <a:outerShdw blurRad="38100" dist="19050" dir="2700000" algn="tl" rotWithShape="0">
                    <a:schemeClr val="dk1">
                      <a:alpha val="40000"/>
                    </a:schemeClr>
                  </a:outerShdw>
                </a:effectLst>
                <a:latin typeface="Liberation Serif" pitchFamily="18"/>
                <a:ea typeface="DejaVu Sans" pitchFamily="2"/>
                <a:cs typeface="DejaVu Sans" pitchFamily="2"/>
              </a:rPr>
              <a:t>, </a:t>
            </a:r>
            <a:r>
              <a:rPr lang="en-US" sz="1600" i="0" u="none" strike="noStrike" kern="1200" dirty="0" err="1">
                <a:ln w="0"/>
                <a:effectLst>
                  <a:outerShdw blurRad="38100" dist="19050" dir="2700000" algn="tl" rotWithShape="0">
                    <a:schemeClr val="dk1">
                      <a:alpha val="40000"/>
                    </a:schemeClr>
                  </a:outerShdw>
                </a:effectLst>
                <a:latin typeface="Liberation Serif" pitchFamily="18"/>
                <a:ea typeface="DejaVu Sans" pitchFamily="2"/>
                <a:cs typeface="DejaVu Sans" pitchFamily="2"/>
              </a:rPr>
              <a:t>DOB_Year</a:t>
            </a:r>
            <a:r>
              <a:rPr lang="en-US" sz="1600" i="0" u="none" strike="noStrike" kern="1200" dirty="0">
                <a:ln w="0"/>
                <a:effectLst>
                  <a:outerShdw blurRad="38100" dist="19050" dir="2700000" algn="tl" rotWithShape="0">
                    <a:schemeClr val="dk1">
                      <a:alpha val="40000"/>
                    </a:schemeClr>
                  </a:outerShdw>
                </a:effectLst>
                <a:latin typeface="Liberation Serif" pitchFamily="18"/>
                <a:ea typeface="DejaVu Sans" pitchFamily="2"/>
                <a:cs typeface="DejaVu Sans" pitchFamily="2"/>
              </a:rPr>
              <a:t>)</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pP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ZipCode,State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 City</a:t>
            </a: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ID →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Status,FirstName,LastName,DOB_Day,DOB_Month,DOB_Year</a:t>
            </a: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Phone#</a:t>
            </a: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Street</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Normal Form: BCNF/3NF</a:t>
            </a: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_____________________________________________________</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Employee (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DeptName</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 </a:t>
            </a:r>
            <a:r>
              <a:rPr lang="en-US" sz="1600" i="0" u="sng" strike="noStrike" kern="1200" dirty="0">
                <a:ln w="0"/>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EID</a:t>
            </a: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a:t>
            </a: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EID → </a:t>
            </a:r>
            <a:r>
              <a:rPr lang="en-US" sz="1600" i="0" u="none" strike="noStrike" kern="1200" dirty="0" err="1">
                <a:ln w="0"/>
                <a:effectLst>
                  <a:outerShdw blurRad="38100" dist="19050" dir="2700000" algn="tl" rotWithShape="0">
                    <a:schemeClr val="dk1">
                      <a:alpha val="40000"/>
                    </a:schemeClr>
                  </a:outerShdw>
                </a:effectLst>
                <a:latin typeface="Liberation Sans" pitchFamily="18"/>
                <a:ea typeface="DejaVu Sans" pitchFamily="2"/>
                <a:cs typeface="DejaVu Sans" pitchFamily="2"/>
              </a:rPr>
              <a:t>DeptName</a:t>
            </a: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r>
              <a:rPr lang="en-US" sz="16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rPr>
              <a:t>Normal Form: BCNF</a:t>
            </a:r>
          </a:p>
          <a:p>
            <a:pPr marL="0" marR="0" lvl="0" indent="0" rtl="0" hangingPunct="0">
              <a:lnSpc>
                <a:spcPct val="100000"/>
              </a:lnSpc>
              <a:spcBef>
                <a:spcPts val="0"/>
              </a:spcBef>
              <a:spcAft>
                <a:spcPts val="0"/>
              </a:spcAft>
              <a:buNone/>
              <a:tabLst/>
            </a:pPr>
            <a:endParaRPr lang="en-US" sz="10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0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0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0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0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0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8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8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8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8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8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8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pPr>
            <a:endParaRPr lang="en-US" sz="1800" i="0" u="none" strike="noStrike" kern="1200" dirty="0">
              <a:ln w="0"/>
              <a:effectLst>
                <a:outerShdw blurRad="38100" dist="19050" dir="2700000" algn="tl" rotWithShape="0">
                  <a:schemeClr val="dk1">
                    <a:alpha val="40000"/>
                  </a:schemeClr>
                </a:outerShdw>
              </a:effectLst>
              <a:latin typeface="Liberation Sans" pitchFamily="18"/>
              <a:ea typeface="DejaVu Sans" pitchFamily="2"/>
              <a:cs typeface="DejaVu Sans" pitchFamily="2"/>
            </a:endParaRPr>
          </a:p>
        </p:txBody>
      </p:sp>
      <p:sp>
        <p:nvSpPr>
          <p:cNvPr id="5" name="TextBox 4"/>
          <p:cNvSpPr txBox="1"/>
          <p:nvPr/>
        </p:nvSpPr>
        <p:spPr>
          <a:xfrm>
            <a:off x="7772400" y="1828800"/>
            <a:ext cx="4267080" cy="3396143"/>
          </a:xfrm>
          <a:prstGeom prst="rect">
            <a:avLst/>
          </a:prstGeom>
          <a:noFill/>
          <a:ln>
            <a:noFill/>
          </a:ln>
        </p:spPr>
        <p:txBody>
          <a:bodyPr vert="horz" lIns="90000" tIns="45000" rIns="90000" bIns="45000" compatLnSpc="0">
            <a:spAutoFit/>
          </a:bodyPr>
          <a:lstStyle/>
          <a:p>
            <a:pPr marL="0" marR="0" lvl="0" indent="0" rtl="0" hangingPunct="0">
              <a:lnSpc>
                <a:spcPct val="100000"/>
              </a:lnSpc>
              <a:spcBef>
                <a:spcPts val="0"/>
              </a:spcBef>
              <a:spcAft>
                <a:spcPts val="0"/>
              </a:spcAft>
              <a:buNone/>
              <a:tabLst/>
              <a:defRPr sz="1600">
                <a:solidFill>
                  <a:srgbClr val="333333"/>
                </a:solidFill>
              </a:defRPr>
            </a:pP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Customer (</a:t>
            </a:r>
            <a:r>
              <a:rPr lang="en-US" sz="1600" i="0" u="none" strike="noStrike" kern="1200" dirty="0" err="1">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PolicyAgree</a:t>
            </a: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 </a:t>
            </a:r>
            <a:r>
              <a:rPr lang="en-US" sz="1600" i="0" u="sng" strike="noStrike" kern="1200" dirty="0">
                <a:ln w="0"/>
                <a:solidFill>
                  <a:schemeClr val="tx1">
                    <a:lumMod val="95000"/>
                  </a:schemeClr>
                </a:solidFill>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CID</a:t>
            </a: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a:t>
            </a:r>
          </a:p>
          <a:p>
            <a:pPr marL="0" marR="0" lvl="0" indent="0" rtl="0" hangingPunct="0">
              <a:lnSpc>
                <a:spcPct val="100000"/>
              </a:lnSpc>
              <a:spcBef>
                <a:spcPts val="0"/>
              </a:spcBef>
              <a:spcAft>
                <a:spcPts val="0"/>
              </a:spcAft>
              <a:buNone/>
              <a:tabLst/>
              <a:defRPr sz="1600">
                <a:solidFill>
                  <a:srgbClr val="333333"/>
                </a:solidFill>
              </a:defRPr>
            </a:pPr>
            <a:endPar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600">
                <a:solidFill>
                  <a:srgbClr val="333333"/>
                </a:solidFill>
              </a:defRPr>
            </a:pP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defRPr sz="1600">
                <a:solidFill>
                  <a:srgbClr val="333333"/>
                </a:solidFill>
              </a:defRPr>
            </a:pP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CID → </a:t>
            </a:r>
            <a:r>
              <a:rPr lang="en-US" sz="1600" i="0" u="none" strike="noStrike" kern="1200" dirty="0" err="1">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PolicyAgree</a:t>
            </a:r>
            <a:endPar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600">
                <a:solidFill>
                  <a:srgbClr val="333333"/>
                </a:solidFill>
              </a:defRPr>
            </a:pPr>
            <a:endPar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600">
                <a:solidFill>
                  <a:srgbClr val="333333"/>
                </a:solidFill>
              </a:defRPr>
            </a:pP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Normal Form: BCNF</a:t>
            </a:r>
          </a:p>
          <a:p>
            <a:pPr marL="0" marR="0" lvl="0" indent="0" rtl="0" hangingPunct="0">
              <a:lnSpc>
                <a:spcPct val="100000"/>
              </a:lnSpc>
              <a:spcBef>
                <a:spcPts val="0"/>
              </a:spcBef>
              <a:spcAft>
                <a:spcPts val="0"/>
              </a:spcAft>
              <a:buNone/>
              <a:tabLst/>
              <a:defRPr sz="1600">
                <a:solidFill>
                  <a:srgbClr val="333333"/>
                </a:solidFill>
              </a:defRPr>
            </a:pP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__________________________</a:t>
            </a:r>
          </a:p>
          <a:p>
            <a:pPr marL="0" marR="0" lvl="0" indent="0" rtl="0" hangingPunct="0">
              <a:lnSpc>
                <a:spcPct val="100000"/>
              </a:lnSpc>
              <a:spcBef>
                <a:spcPts val="0"/>
              </a:spcBef>
              <a:spcAft>
                <a:spcPts val="0"/>
              </a:spcAft>
              <a:buNone/>
              <a:tabLst/>
              <a:defRPr sz="1600">
                <a:solidFill>
                  <a:srgbClr val="333333"/>
                </a:solidFill>
              </a:defRPr>
            </a:pPr>
            <a:endPar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600">
                <a:solidFill>
                  <a:srgbClr val="333333"/>
                </a:solidFill>
              </a:defRPr>
            </a:pPr>
            <a:r>
              <a:rPr lang="en-US" sz="1600" i="0" u="none" strike="noStrike" kern="1200" dirty="0" err="1">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ServRep</a:t>
            </a: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 (</a:t>
            </a:r>
            <a:r>
              <a:rPr lang="en-US" sz="1600" i="0" u="sng" strike="noStrike" kern="1200" dirty="0">
                <a:ln w="0"/>
                <a:solidFill>
                  <a:schemeClr val="tx1">
                    <a:lumMod val="95000"/>
                  </a:schemeClr>
                </a:solidFill>
                <a:effectLst>
                  <a:outerShdw blurRad="38100" dist="19050" dir="2700000" algn="tl" rotWithShape="0">
                    <a:schemeClr val="dk1">
                      <a:alpha val="40000"/>
                    </a:schemeClr>
                  </a:outerShdw>
                </a:effectLst>
                <a:uFillTx/>
                <a:latin typeface="Liberation Serif" pitchFamily="18"/>
                <a:ea typeface="DejaVu Sans" pitchFamily="2"/>
                <a:cs typeface="DejaVu Sans" pitchFamily="2"/>
              </a:rPr>
              <a:t>SRID</a:t>
            </a: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a:t>
            </a:r>
          </a:p>
          <a:p>
            <a:pPr marL="0" marR="0" lvl="0" indent="0" rtl="0" hangingPunct="0">
              <a:lnSpc>
                <a:spcPct val="100000"/>
              </a:lnSpc>
              <a:spcBef>
                <a:spcPts val="0"/>
              </a:spcBef>
              <a:spcAft>
                <a:spcPts val="0"/>
              </a:spcAft>
              <a:buNone/>
              <a:tabLst/>
              <a:defRPr sz="1600">
                <a:solidFill>
                  <a:srgbClr val="333333"/>
                </a:solidFill>
              </a:defRPr>
            </a:pPr>
            <a:endPar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600">
                <a:solidFill>
                  <a:srgbClr val="333333"/>
                </a:solidFill>
              </a:defRPr>
            </a:pP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FDs:</a:t>
            </a:r>
          </a:p>
          <a:p>
            <a:pPr marL="0" marR="0" lvl="0" indent="0" rtl="0" hangingPunct="0">
              <a:lnSpc>
                <a:spcPct val="100000"/>
              </a:lnSpc>
              <a:spcBef>
                <a:spcPts val="0"/>
              </a:spcBef>
              <a:spcAft>
                <a:spcPts val="0"/>
              </a:spcAft>
              <a:buNone/>
              <a:tabLst/>
              <a:defRPr sz="1600">
                <a:solidFill>
                  <a:srgbClr val="333333"/>
                </a:solidFill>
              </a:defRPr>
            </a:pP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SRID</a:t>
            </a:r>
          </a:p>
          <a:p>
            <a:pPr marL="0" marR="0" lvl="0" indent="0" rtl="0" hangingPunct="0">
              <a:lnSpc>
                <a:spcPct val="100000"/>
              </a:lnSpc>
              <a:spcBef>
                <a:spcPts val="0"/>
              </a:spcBef>
              <a:spcAft>
                <a:spcPts val="0"/>
              </a:spcAft>
              <a:buNone/>
              <a:tabLst/>
              <a:defRPr sz="1600">
                <a:solidFill>
                  <a:srgbClr val="333333"/>
                </a:solidFill>
              </a:defRPr>
            </a:pPr>
            <a:endPar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endParaRPr>
          </a:p>
          <a:p>
            <a:pPr marL="0" marR="0" lvl="0" indent="0" rtl="0" hangingPunct="0">
              <a:lnSpc>
                <a:spcPct val="100000"/>
              </a:lnSpc>
              <a:spcBef>
                <a:spcPts val="0"/>
              </a:spcBef>
              <a:spcAft>
                <a:spcPts val="0"/>
              </a:spcAft>
              <a:buNone/>
              <a:tabLst/>
              <a:defRPr sz="1600">
                <a:solidFill>
                  <a:srgbClr val="333333"/>
                </a:solidFill>
              </a:defRPr>
            </a:pPr>
            <a:r>
              <a:rPr lang="en-US" sz="1600" i="0" u="none" strike="noStrike" kern="1200" dirty="0">
                <a:ln w="0"/>
                <a:solidFill>
                  <a:schemeClr val="tx1">
                    <a:lumMod val="95000"/>
                  </a:schemeClr>
                </a:solidFill>
                <a:effectLst>
                  <a:outerShdw blurRad="38100" dist="19050" dir="2700000" algn="tl" rotWithShape="0">
                    <a:schemeClr val="dk1">
                      <a:alpha val="40000"/>
                    </a:schemeClr>
                  </a:outerShdw>
                </a:effectLst>
                <a:latin typeface="Liberation Sans" pitchFamily="18"/>
                <a:ea typeface="DejaVu Sans" pitchFamily="2"/>
                <a:cs typeface="DejaVu Sans" pitchFamily="2"/>
              </a:rPr>
              <a:t>Normal Form: BCNF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75</TotalTime>
  <Words>759</Words>
  <Application>Microsoft Office PowerPoint</Application>
  <PresentationFormat>Widescreen</PresentationFormat>
  <Paragraphs>188</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Century Gothic</vt:lpstr>
      <vt:lpstr>DejaVu Sans</vt:lpstr>
      <vt:lpstr>Liberation Sans</vt:lpstr>
      <vt:lpstr>Liberation Serif</vt:lpstr>
      <vt:lpstr>StarSymbol</vt:lpstr>
      <vt:lpstr>Tw Cen MT</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Schema</vt:lpstr>
      <vt:lpstr>Relational Schema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Marcus</dc:creator>
  <cp:lastModifiedBy>Marcus Lasagna</cp:lastModifiedBy>
  <cp:revision>9</cp:revision>
  <dcterms:modified xsi:type="dcterms:W3CDTF">2014-10-14T02:51:23Z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