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Lst>
  <p:notesMasterIdLst>
    <p:notesMasterId r:id="rId33"/>
  </p:notesMasterIdLst>
  <p:sldIdLst>
    <p:sldId id="256" r:id="rId3"/>
    <p:sldId id="319" r:id="rId4"/>
    <p:sldId id="258" r:id="rId5"/>
    <p:sldId id="259" r:id="rId6"/>
    <p:sldId id="260" r:id="rId7"/>
    <p:sldId id="261" r:id="rId8"/>
    <p:sldId id="320" r:id="rId9"/>
    <p:sldId id="265" r:id="rId10"/>
    <p:sldId id="266" r:id="rId11"/>
    <p:sldId id="312" r:id="rId12"/>
    <p:sldId id="313" r:id="rId13"/>
    <p:sldId id="315" r:id="rId14"/>
    <p:sldId id="316" r:id="rId15"/>
    <p:sldId id="330" r:id="rId16"/>
    <p:sldId id="271" r:id="rId17"/>
    <p:sldId id="331" r:id="rId18"/>
    <p:sldId id="317" r:id="rId19"/>
    <p:sldId id="321" r:id="rId20"/>
    <p:sldId id="305" r:id="rId21"/>
    <p:sldId id="322" r:id="rId22"/>
    <p:sldId id="323" r:id="rId23"/>
    <p:sldId id="324" r:id="rId24"/>
    <p:sldId id="325" r:id="rId25"/>
    <p:sldId id="326" r:id="rId26"/>
    <p:sldId id="327" r:id="rId27"/>
    <p:sldId id="328" r:id="rId28"/>
    <p:sldId id="329" r:id="rId29"/>
    <p:sldId id="318" r:id="rId30"/>
    <p:sldId id="306" r:id="rId31"/>
    <p:sldId id="310" r:id="rId32"/>
  </p:sldIdLst>
  <p:sldSz cx="12192000" cy="6858000"/>
  <p:notesSz cx="6858000" cy="9144000"/>
  <p:embeddedFontLst>
    <p:embeddedFont>
      <p:font typeface="Proxima Nova"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FNjbwAUx+6jsVD2kLckgVdCE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FA1E74-C2E4-443E-8BA6-0ADE5BFB28A9}">
  <a:tblStyle styleId="{DFFA1E74-C2E4-443E-8BA6-0ADE5BFB28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DC8C96-82ED-406A-BE93-5E66DD5C004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1694" autoAdjust="0"/>
  </p:normalViewPr>
  <p:slideViewPr>
    <p:cSldViewPr snapToGrid="0">
      <p:cViewPr>
        <p:scale>
          <a:sx n="80" d="100"/>
          <a:sy n="80" d="100"/>
        </p:scale>
        <p:origin x="11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1.fntdata"/><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66"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69"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6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3806eaf5b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33806eaf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566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2722ae42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3392722ae4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328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2722ae42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3392722ae4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9819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2722ae42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3392722ae4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7829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392722ae42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3392722ae42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574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37E783E-3C29-87B2-70F3-61E147839C4A}"/>
            </a:ext>
          </a:extLst>
        </p:cNvPr>
        <p:cNvGrpSpPr/>
        <p:nvPr/>
      </p:nvGrpSpPr>
      <p:grpSpPr>
        <a:xfrm>
          <a:off x="0" y="0"/>
          <a:ext cx="0" cy="0"/>
          <a:chOff x="0" y="0"/>
          <a:chExt cx="0" cy="0"/>
        </a:xfrm>
      </p:grpSpPr>
      <p:sp>
        <p:nvSpPr>
          <p:cNvPr id="134" name="Google Shape;134;p8:notes">
            <a:extLst>
              <a:ext uri="{FF2B5EF4-FFF2-40B4-BE49-F238E27FC236}">
                <a16:creationId xmlns:a16="http://schemas.microsoft.com/office/drawing/2014/main" id="{FC9D0FFB-8235-3CC2-891C-D661EE7C07A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8:notes">
            <a:extLst>
              <a:ext uri="{FF2B5EF4-FFF2-40B4-BE49-F238E27FC236}">
                <a16:creationId xmlns:a16="http://schemas.microsoft.com/office/drawing/2014/main" id="{1A0D3409-9526-353E-EEAF-E5A7BD4472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179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45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1034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0517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1808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9734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2742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023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008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977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6507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3806eaf5b1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g33806eaf5b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6198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7" name="Google Shape;417;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 name="Google Shape;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1" name="Google Shape;44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6" name="Google Shape;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E36612C4-17F5-6253-5A5C-5FA5D0F46FF4}"/>
            </a:ext>
          </a:extLst>
        </p:cNvPr>
        <p:cNvGrpSpPr/>
        <p:nvPr/>
      </p:nvGrpSpPr>
      <p:grpSpPr>
        <a:xfrm>
          <a:off x="0" y="0"/>
          <a:ext cx="0" cy="0"/>
          <a:chOff x="0" y="0"/>
          <a:chExt cx="0" cy="0"/>
        </a:xfrm>
      </p:grpSpPr>
      <p:sp>
        <p:nvSpPr>
          <p:cNvPr id="89" name="Google Shape;89;g32d276e7ab8_0_2:notes">
            <a:extLst>
              <a:ext uri="{FF2B5EF4-FFF2-40B4-BE49-F238E27FC236}">
                <a16:creationId xmlns:a16="http://schemas.microsoft.com/office/drawing/2014/main" id="{1F629023-5BB7-EB25-3154-0E465F7AB2E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32d276e7ab8_0_2:notes">
            <a:extLst>
              <a:ext uri="{FF2B5EF4-FFF2-40B4-BE49-F238E27FC236}">
                <a16:creationId xmlns:a16="http://schemas.microsoft.com/office/drawing/2014/main" id="{90FD2C3E-9387-2EA7-A0AC-5A66B8CDC0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79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2d276e7ab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g32d276e7ab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3806eaf5b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g33806eaf5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9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6178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82038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93857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52900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9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9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5142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3391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440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456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2636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7203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64411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80936556"/>
      </p:ext>
    </p:extLst>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g33806eaf5b1_0_12"/>
          <p:cNvSpPr txBox="1">
            <a:spLocks noGrp="1"/>
          </p:cNvSpPr>
          <p:nvPr>
            <p:ph type="title"/>
          </p:nvPr>
        </p:nvSpPr>
        <p:spPr>
          <a:xfrm>
            <a:off x="534250" y="309550"/>
            <a:ext cx="6180000" cy="382200"/>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Use Case Diagram (Donor) </a:t>
            </a:r>
            <a:endParaRPr sz="2400" b="1" dirty="0">
              <a:latin typeface="Proxima Nova"/>
              <a:ea typeface="Proxima Nova"/>
              <a:cs typeface="Proxima Nova"/>
              <a:sym typeface="Proxima Nova"/>
            </a:endParaRPr>
          </a:p>
        </p:txBody>
      </p:sp>
      <p:pic>
        <p:nvPicPr>
          <p:cNvPr id="2050" name="Picture 2" descr="PlantUML diagram">
            <a:extLst>
              <a:ext uri="{FF2B5EF4-FFF2-40B4-BE49-F238E27FC236}">
                <a16:creationId xmlns:a16="http://schemas.microsoft.com/office/drawing/2014/main" id="{2A953E06-2FE9-487C-89DA-2114DA8D21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644"/>
          <a:stretch/>
        </p:blipFill>
        <p:spPr bwMode="auto">
          <a:xfrm>
            <a:off x="534249" y="1168842"/>
            <a:ext cx="9008391" cy="5303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70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3" name="Google Shape;123;g3392722ae42_0_136"/>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Data flow Diagram (Context Level)</a:t>
            </a:r>
            <a:endParaRPr sz="2400" b="1" dirty="0">
              <a:latin typeface="Proxima Nova"/>
              <a:ea typeface="Proxima Nova"/>
              <a:cs typeface="Proxima Nova"/>
              <a:sym typeface="Proxima Nova"/>
            </a:endParaRPr>
          </a:p>
        </p:txBody>
      </p:sp>
      <p:pic>
        <p:nvPicPr>
          <p:cNvPr id="2050" name="Picture 2" descr="PlantUML Diagram">
            <a:extLst>
              <a:ext uri="{FF2B5EF4-FFF2-40B4-BE49-F238E27FC236}">
                <a16:creationId xmlns:a16="http://schemas.microsoft.com/office/drawing/2014/main" id="{68EC494C-6CB4-4554-B3E6-5008E253F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223" y="1146452"/>
            <a:ext cx="6007880" cy="547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02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g3392722ae42_0_136"/>
          <p:cNvSpPr txBox="1"/>
          <p:nvPr/>
        </p:nvSpPr>
        <p:spPr>
          <a:xfrm>
            <a:off x="92200" y="1168875"/>
            <a:ext cx="6084900" cy="492600"/>
          </a:xfrm>
          <a:prstGeom prst="rect">
            <a:avLst/>
          </a:prstGeom>
          <a:noFill/>
          <a:ln>
            <a:noFill/>
          </a:ln>
        </p:spPr>
        <p:txBody>
          <a:bodyPr spcFirstLastPara="1" wrap="square" lIns="91425" tIns="91425" rIns="91425" bIns="91425" anchor="t" anchorCtr="0">
            <a:spAutoFit/>
          </a:bodyPr>
          <a:lstStyle/>
          <a:p>
            <a:pPr marL="457200" marR="0" lvl="0" indent="0" algn="l" rtl="0">
              <a:lnSpc>
                <a:spcPct val="20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p:txBody>
      </p:sp>
      <p:sp>
        <p:nvSpPr>
          <p:cNvPr id="123" name="Google Shape;123;g3392722ae42_0_136"/>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Data flow Diagram (Donor – Level 1)</a:t>
            </a:r>
            <a:endParaRPr sz="2400" b="1" dirty="0">
              <a:latin typeface="Proxima Nova"/>
              <a:ea typeface="Proxima Nova"/>
              <a:cs typeface="Proxima Nova"/>
              <a:sym typeface="Proxima Nova"/>
            </a:endParaRPr>
          </a:p>
        </p:txBody>
      </p:sp>
      <p:pic>
        <p:nvPicPr>
          <p:cNvPr id="3074" name="Picture 2" descr="PlantUML diagram">
            <a:extLst>
              <a:ext uri="{FF2B5EF4-FFF2-40B4-BE49-F238E27FC236}">
                <a16:creationId xmlns:a16="http://schemas.microsoft.com/office/drawing/2014/main" id="{7681902F-E00E-4F68-A029-5D923E574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94" y="1294239"/>
            <a:ext cx="11126382" cy="459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347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3" name="Google Shape;123;g3392722ae42_0_136"/>
          <p:cNvSpPr txBox="1">
            <a:spLocks noGrp="1"/>
          </p:cNvSpPr>
          <p:nvPr>
            <p:ph type="title"/>
          </p:nvPr>
        </p:nvSpPr>
        <p:spPr>
          <a:xfrm>
            <a:off x="534249" y="309572"/>
            <a:ext cx="6248213"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Data flow Diagram (Admin - Level 1)</a:t>
            </a:r>
            <a:endParaRPr sz="2400" b="1" dirty="0">
              <a:latin typeface="Proxima Nova"/>
              <a:ea typeface="Proxima Nova"/>
              <a:cs typeface="Proxima Nova"/>
              <a:sym typeface="Proxima Nova"/>
            </a:endParaRPr>
          </a:p>
        </p:txBody>
      </p:sp>
      <p:pic>
        <p:nvPicPr>
          <p:cNvPr id="1026" name="Picture 2" descr="PlantUML Diagram">
            <a:extLst>
              <a:ext uri="{FF2B5EF4-FFF2-40B4-BE49-F238E27FC236}">
                <a16:creationId xmlns:a16="http://schemas.microsoft.com/office/drawing/2014/main" id="{94004051-8CF6-4036-92A7-6EF0D9BFC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15" y="1093854"/>
            <a:ext cx="6431882" cy="557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10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1"/>
        <p:cNvGrpSpPr/>
        <p:nvPr/>
      </p:nvGrpSpPr>
      <p:grpSpPr>
        <a:xfrm>
          <a:off x="0" y="0"/>
          <a:ext cx="0" cy="0"/>
          <a:chOff x="0" y="0"/>
          <a:chExt cx="0" cy="0"/>
        </a:xfrm>
      </p:grpSpPr>
      <p:sp>
        <p:nvSpPr>
          <p:cNvPr id="122" name="Google Shape;122;g3392722ae42_0_136"/>
          <p:cNvSpPr txBox="1"/>
          <p:nvPr/>
        </p:nvSpPr>
        <p:spPr>
          <a:xfrm>
            <a:off x="92200" y="1168875"/>
            <a:ext cx="6084900" cy="492600"/>
          </a:xfrm>
          <a:prstGeom prst="rect">
            <a:avLst/>
          </a:prstGeom>
          <a:noFill/>
          <a:ln>
            <a:noFill/>
          </a:ln>
        </p:spPr>
        <p:txBody>
          <a:bodyPr spcFirstLastPara="1" wrap="square" lIns="91425" tIns="91425" rIns="91425" bIns="91425" anchor="t" anchorCtr="0">
            <a:spAutoFit/>
          </a:bodyPr>
          <a:lstStyle/>
          <a:p>
            <a:pPr marL="457200" marR="0" lvl="0" indent="0" algn="l" rtl="0">
              <a:lnSpc>
                <a:spcPct val="20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p:txBody>
      </p:sp>
      <p:sp>
        <p:nvSpPr>
          <p:cNvPr id="123" name="Google Shape;123;g3392722ae42_0_136"/>
          <p:cNvSpPr txBox="1">
            <a:spLocks noGrp="1"/>
          </p:cNvSpPr>
          <p:nvPr>
            <p:ph type="title"/>
          </p:nvPr>
        </p:nvSpPr>
        <p:spPr>
          <a:xfrm>
            <a:off x="534250" y="309572"/>
            <a:ext cx="4069556"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Entity Relationship Diagram</a:t>
            </a:r>
            <a:endParaRPr sz="2400" dirty="0">
              <a:latin typeface="Proxima Nova"/>
              <a:ea typeface="Proxima Nova"/>
              <a:cs typeface="Proxima Nova"/>
              <a:sym typeface="Proxima Nova"/>
            </a:endParaRPr>
          </a:p>
        </p:txBody>
      </p:sp>
      <p:pic>
        <p:nvPicPr>
          <p:cNvPr id="8194" name="Picture 2">
            <a:extLst>
              <a:ext uri="{FF2B5EF4-FFF2-40B4-BE49-F238E27FC236}">
                <a16:creationId xmlns:a16="http://schemas.microsoft.com/office/drawing/2014/main" id="{FFFD9F3A-3990-4A3D-9554-18E7B7821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889" y="1088161"/>
            <a:ext cx="4130842" cy="555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8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a:solidFill>
                  <a:srgbClr val="04A2B9"/>
                </a:solidFill>
                <a:latin typeface="Proxima Nova"/>
                <a:ea typeface="Proxima Nova"/>
                <a:cs typeface="Proxima Nova"/>
                <a:sym typeface="Proxima Nova"/>
              </a:rPr>
              <a:t>Methodology</a:t>
            </a:r>
            <a:endParaRPr sz="2400" b="1">
              <a:latin typeface="Proxima Nova"/>
              <a:ea typeface="Proxima Nova"/>
              <a:cs typeface="Proxima Nova"/>
              <a:sym typeface="Proxima Nova"/>
            </a:endParaRPr>
          </a:p>
        </p:txBody>
      </p:sp>
      <p:sp>
        <p:nvSpPr>
          <p:cNvPr id="2" name="Rectangle 1"/>
          <p:cNvSpPr/>
          <p:nvPr/>
        </p:nvSpPr>
        <p:spPr>
          <a:xfrm>
            <a:off x="534250" y="1156524"/>
            <a:ext cx="11478785" cy="4770537"/>
          </a:xfrm>
          <a:prstGeom prst="rect">
            <a:avLst/>
          </a:prstGeom>
        </p:spPr>
        <p:txBody>
          <a:bodyPr wrap="square">
            <a:spAutoFit/>
          </a:bodyPr>
          <a:lstStyle/>
          <a:p>
            <a:pPr algn="just"/>
            <a:r>
              <a:rPr lang="en-US" sz="1600" b="1" dirty="0">
                <a:solidFill>
                  <a:schemeClr val="tx1"/>
                </a:solidFill>
                <a:latin typeface="Proxima Nova" panose="020B0604020202020204" charset="0"/>
                <a:cs typeface="Times New Roman" panose="02020603050405020304" pitchFamily="18" charset="0"/>
              </a:rPr>
              <a:t>Iterative Waterfall Approach</a:t>
            </a:r>
          </a:p>
          <a:p>
            <a:pPr algn="just"/>
            <a:r>
              <a:rPr lang="en-IN" sz="1600" b="0" i="0" dirty="0">
                <a:solidFill>
                  <a:schemeClr val="tx1"/>
                </a:solidFill>
                <a:effectLst/>
                <a:latin typeface="Proxima Nova" panose="020B0604020202020204" charset="0"/>
                <a:cs typeface="Times New Roman" panose="02020603050405020304" pitchFamily="18" charset="0"/>
              </a:rPr>
              <a:t>1. Methodology Overview</a:t>
            </a:r>
          </a:p>
          <a:p>
            <a:pPr algn="just"/>
            <a:r>
              <a:rPr lang="en-IN" sz="1600" b="0" i="0" dirty="0">
                <a:solidFill>
                  <a:schemeClr val="tx1"/>
                </a:solidFill>
                <a:effectLst/>
                <a:latin typeface="Proxima Nova" panose="020B0604020202020204" charset="0"/>
                <a:cs typeface="Times New Roman" panose="02020603050405020304" pitchFamily="18" charset="0"/>
              </a:rPr>
              <a:t>We'll implement an </a:t>
            </a:r>
            <a:r>
              <a:rPr lang="en-IN" sz="1600" b="1" i="0" dirty="0">
                <a:solidFill>
                  <a:schemeClr val="tx1"/>
                </a:solidFill>
                <a:effectLst/>
                <a:latin typeface="Proxima Nova" panose="020B0604020202020204" charset="0"/>
                <a:cs typeface="Times New Roman" panose="02020603050405020304" pitchFamily="18" charset="0"/>
              </a:rPr>
              <a:t>Iterative Waterfall Model</a:t>
            </a:r>
            <a:r>
              <a:rPr lang="en-IN" sz="1600" b="0" i="0" dirty="0">
                <a:solidFill>
                  <a:schemeClr val="tx1"/>
                </a:solidFill>
                <a:effectLst/>
                <a:latin typeface="Proxima Nova" panose="020B0604020202020204" charset="0"/>
                <a:cs typeface="Times New Roman" panose="02020603050405020304" pitchFamily="18" charset="0"/>
              </a:rPr>
              <a:t> with 4 iterations, focusing exclusively on the two core entities: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Donor Management</a:t>
            </a:r>
            <a:endParaRPr lang="en-IN" sz="1600" b="0" i="0" dirty="0">
              <a:solidFill>
                <a:schemeClr val="tx1"/>
              </a:solidFill>
              <a:effectLst/>
              <a:latin typeface="Proxima Nova" panose="020B0604020202020204" charset="0"/>
              <a:cs typeface="Times New Roman" panose="02020603050405020304" pitchFamily="18" charset="0"/>
            </a:endParaRP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Blood Bank Organization Management</a:t>
            </a:r>
            <a:endParaRPr lang="en-IN" sz="1600" b="0" i="0" dirty="0">
              <a:solidFill>
                <a:schemeClr val="tx1"/>
              </a:solidFill>
              <a:effectLst/>
              <a:latin typeface="Proxima Nova" panose="020B0604020202020204" charset="0"/>
              <a:cs typeface="Times New Roman" panose="02020603050405020304" pitchFamily="18" charset="0"/>
            </a:endParaRPr>
          </a:p>
          <a:p>
            <a:pPr algn="just"/>
            <a:r>
              <a:rPr lang="en-IN" sz="1600" b="0" i="0" dirty="0">
                <a:solidFill>
                  <a:schemeClr val="tx1"/>
                </a:solidFill>
                <a:effectLst/>
                <a:latin typeface="Proxima Nova" panose="020B0604020202020204" charset="0"/>
                <a:cs typeface="Times New Roman" panose="02020603050405020304" pitchFamily="18" charset="0"/>
              </a:rPr>
              <a:t>2. Phase Breakdown</a:t>
            </a:r>
          </a:p>
          <a:p>
            <a:pPr algn="just"/>
            <a:r>
              <a:rPr lang="en-IN" sz="1600" b="0" i="0" dirty="0">
                <a:solidFill>
                  <a:schemeClr val="tx1"/>
                </a:solidFill>
                <a:effectLst/>
                <a:latin typeface="Proxima Nova" panose="020B0604020202020204" charset="0"/>
                <a:cs typeface="Times New Roman" panose="02020603050405020304" pitchFamily="18" charset="0"/>
              </a:rPr>
              <a:t>Phase 1: Requirements Analysis (2 Weeks)</a:t>
            </a:r>
          </a:p>
          <a:p>
            <a:pPr algn="just"/>
            <a:r>
              <a:rPr lang="en-IN" sz="1600" b="1" i="0" dirty="0">
                <a:solidFill>
                  <a:schemeClr val="tx1"/>
                </a:solidFill>
                <a:effectLst/>
                <a:latin typeface="Proxima Nova" panose="020B0604020202020204" charset="0"/>
                <a:cs typeface="Times New Roman" panose="02020603050405020304" pitchFamily="18" charset="0"/>
              </a:rPr>
              <a:t>Focus</a:t>
            </a:r>
            <a:r>
              <a:rPr lang="en-IN" sz="1600" b="0" i="0" dirty="0">
                <a:solidFill>
                  <a:schemeClr val="tx1"/>
                </a:solidFill>
                <a:effectLst/>
                <a:latin typeface="Proxima Nova" panose="020B0604020202020204" charset="0"/>
                <a:cs typeface="Times New Roman" panose="02020603050405020304" pitchFamily="18" charset="0"/>
              </a:rPr>
              <a:t>: Core entity requirements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Donor Entity</a:t>
            </a:r>
            <a:r>
              <a:rPr lang="en-IN" sz="1600" b="0" i="0" dirty="0">
                <a:solidFill>
                  <a:schemeClr val="tx1"/>
                </a:solidFill>
                <a:effectLst/>
                <a:latin typeface="Proxima Nova" panose="020B0604020202020204" charset="0"/>
                <a:cs typeface="Times New Roman" panose="02020603050405020304" pitchFamily="18" charset="0"/>
              </a:rPr>
              <a:t>:</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Registration</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Profile management</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View Requests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Blood Bank/Admin Entity</a:t>
            </a:r>
            <a:r>
              <a:rPr lang="en-IN" sz="1600" b="0" i="0" dirty="0">
                <a:solidFill>
                  <a:schemeClr val="tx1"/>
                </a:solidFill>
                <a:effectLst/>
                <a:latin typeface="Proxima Nova" panose="020B0604020202020204" charset="0"/>
                <a:cs typeface="Times New Roman" panose="02020603050405020304" pitchFamily="18" charset="0"/>
              </a:rPr>
              <a:t>:</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Inventory management</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Stock tracking</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Expiry monitoring</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Donor Management</a:t>
            </a:r>
          </a:p>
          <a:p>
            <a:pPr marL="742950" lvl="1" indent="-285750" algn="just">
              <a:buFont typeface="Arial" panose="020B0604020202020204" pitchFamily="34" charset="0"/>
              <a:buChar char="•"/>
            </a:pPr>
            <a:r>
              <a:rPr lang="en-IN" sz="1600" dirty="0">
                <a:solidFill>
                  <a:schemeClr val="tx1"/>
                </a:solidFill>
                <a:latin typeface="Proxima Nova" panose="020B0604020202020204" charset="0"/>
                <a:cs typeface="Times New Roman" panose="02020603050405020304" pitchFamily="18" charset="0"/>
              </a:rPr>
              <a:t>Request Management</a:t>
            </a:r>
          </a:p>
          <a:p>
            <a:pPr marL="742950" lvl="1" indent="-285750" algn="just">
              <a:buFont typeface="Arial" panose="020B0604020202020204" pitchFamily="34" charset="0"/>
              <a:buChar char="•"/>
            </a:pPr>
            <a:r>
              <a:rPr lang="en-IN" sz="1600" b="0" i="0" dirty="0">
                <a:solidFill>
                  <a:schemeClr val="tx1"/>
                </a:solidFill>
                <a:effectLst/>
                <a:latin typeface="Proxima Nova" panose="020B0604020202020204" charset="0"/>
                <a:cs typeface="Times New Roman" panose="02020603050405020304" pitchFamily="18" charset="0"/>
              </a:rPr>
              <a:t>Site </a:t>
            </a:r>
            <a:r>
              <a:rPr lang="en-IN" sz="1600" dirty="0">
                <a:solidFill>
                  <a:schemeClr val="tx1"/>
                </a:solidFill>
                <a:latin typeface="Proxima Nova" panose="020B0604020202020204" charset="0"/>
                <a:cs typeface="Times New Roman" panose="02020603050405020304" pitchFamily="18" charset="0"/>
              </a:rPr>
              <a:t>Monitoring</a:t>
            </a:r>
            <a:endParaRPr lang="en-IN" sz="1600" b="0" i="0" dirty="0">
              <a:solidFill>
                <a:schemeClr val="tx1"/>
              </a:solidFill>
              <a:effectLst/>
              <a:latin typeface="Proxima Nova" panose="020B060402020202020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a:extLst>
            <a:ext uri="{FF2B5EF4-FFF2-40B4-BE49-F238E27FC236}">
              <a16:creationId xmlns:a16="http://schemas.microsoft.com/office/drawing/2014/main" id="{BB3C54FE-F8A0-EAA6-08AD-2155648B1CA7}"/>
            </a:ext>
          </a:extLst>
        </p:cNvPr>
        <p:cNvGrpSpPr/>
        <p:nvPr/>
      </p:nvGrpSpPr>
      <p:grpSpPr>
        <a:xfrm>
          <a:off x="0" y="0"/>
          <a:ext cx="0" cy="0"/>
          <a:chOff x="0" y="0"/>
          <a:chExt cx="0" cy="0"/>
        </a:xfrm>
      </p:grpSpPr>
      <p:sp>
        <p:nvSpPr>
          <p:cNvPr id="137" name="Google Shape;137;p8">
            <a:extLst>
              <a:ext uri="{FF2B5EF4-FFF2-40B4-BE49-F238E27FC236}">
                <a16:creationId xmlns:a16="http://schemas.microsoft.com/office/drawing/2014/main" id="{A546E239-3ED9-DFC8-9049-43EC18A0C10F}"/>
              </a:ext>
            </a:extLst>
          </p:cNvPr>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a:solidFill>
                  <a:srgbClr val="04A2B9"/>
                </a:solidFill>
                <a:latin typeface="Proxima Nova"/>
                <a:ea typeface="Proxima Nova"/>
                <a:cs typeface="Proxima Nova"/>
                <a:sym typeface="Proxima Nova"/>
              </a:rPr>
              <a:t>Methodology</a:t>
            </a:r>
            <a:endParaRPr sz="2400" b="1">
              <a:latin typeface="Proxima Nova"/>
              <a:ea typeface="Proxima Nova"/>
              <a:cs typeface="Proxima Nova"/>
              <a:sym typeface="Proxima Nova"/>
            </a:endParaRPr>
          </a:p>
        </p:txBody>
      </p:sp>
      <p:sp>
        <p:nvSpPr>
          <p:cNvPr id="2" name="Rectangle 1">
            <a:extLst>
              <a:ext uri="{FF2B5EF4-FFF2-40B4-BE49-F238E27FC236}">
                <a16:creationId xmlns:a16="http://schemas.microsoft.com/office/drawing/2014/main" id="{250B48BF-4F8E-F414-C6B7-059D2C4A4113}"/>
              </a:ext>
            </a:extLst>
          </p:cNvPr>
          <p:cNvSpPr/>
          <p:nvPr/>
        </p:nvSpPr>
        <p:spPr>
          <a:xfrm>
            <a:off x="534250" y="1156524"/>
            <a:ext cx="4323997" cy="2062103"/>
          </a:xfrm>
          <a:prstGeom prst="rect">
            <a:avLst/>
          </a:prstGeom>
        </p:spPr>
        <p:txBody>
          <a:bodyPr wrap="square">
            <a:spAutoFit/>
          </a:bodyPr>
          <a:lstStyle/>
          <a:p>
            <a:pPr algn="just"/>
            <a:r>
              <a:rPr lang="en-IN" sz="1600" dirty="0">
                <a:solidFill>
                  <a:schemeClr val="tx1"/>
                </a:solidFill>
                <a:latin typeface="Proxima Nova" panose="020B0604020202020204" charset="0"/>
                <a:cs typeface="Times New Roman" panose="02020603050405020304" pitchFamily="18" charset="0"/>
              </a:rPr>
              <a:t>Phase 2: System Design (3 Weeks)</a:t>
            </a:r>
          </a:p>
          <a:p>
            <a:pPr algn="just"/>
            <a:r>
              <a:rPr lang="en-IN" sz="1600" b="1" dirty="0">
                <a:solidFill>
                  <a:schemeClr val="tx1"/>
                </a:solidFill>
                <a:latin typeface="Proxima Nova" panose="020B0604020202020204" charset="0"/>
                <a:cs typeface="Times New Roman" panose="02020603050405020304" pitchFamily="18" charset="0"/>
              </a:rPr>
              <a:t>Architecture</a:t>
            </a:r>
            <a:r>
              <a:rPr lang="en-IN" sz="1600" dirty="0">
                <a:solidFill>
                  <a:schemeClr val="tx1"/>
                </a:solidFill>
                <a:latin typeface="Proxima Nova" panose="020B0604020202020204" charset="0"/>
                <a:cs typeface="Times New Roman" panose="02020603050405020304" pitchFamily="18" charset="0"/>
              </a:rPr>
              <a:t>:</a:t>
            </a:r>
          </a:p>
          <a:p>
            <a:pPr algn="just">
              <a:buFont typeface="Arial" panose="020B0604020202020204" pitchFamily="34" charset="0"/>
              <a:buChar char="•"/>
            </a:pPr>
            <a:r>
              <a:rPr lang="en-IN" sz="1600" dirty="0">
                <a:solidFill>
                  <a:schemeClr val="tx1"/>
                </a:solidFill>
                <a:latin typeface="Proxima Nova" panose="020B0604020202020204" charset="0"/>
                <a:cs typeface="Times New Roman" panose="02020603050405020304" pitchFamily="18" charset="0"/>
              </a:rPr>
              <a:t>Presentation Layer: PHP/HTML/CSS</a:t>
            </a:r>
          </a:p>
          <a:p>
            <a:pPr algn="just">
              <a:buFont typeface="Arial" panose="020B0604020202020204" pitchFamily="34" charset="0"/>
              <a:buChar char="•"/>
            </a:pPr>
            <a:r>
              <a:rPr lang="en-IN" sz="1600" dirty="0">
                <a:solidFill>
                  <a:schemeClr val="tx1"/>
                </a:solidFill>
                <a:latin typeface="Proxima Nova" panose="020B0604020202020204" charset="0"/>
                <a:cs typeface="Times New Roman" panose="02020603050405020304" pitchFamily="18" charset="0"/>
              </a:rPr>
              <a:t>Application Layer: PHP Business Logic</a:t>
            </a:r>
          </a:p>
          <a:p>
            <a:pPr algn="just">
              <a:buFont typeface="Arial" panose="020B0604020202020204" pitchFamily="34" charset="0"/>
              <a:buChar char="•"/>
            </a:pPr>
            <a:r>
              <a:rPr lang="en-IN" sz="1600" dirty="0">
                <a:solidFill>
                  <a:schemeClr val="tx1"/>
                </a:solidFill>
                <a:latin typeface="Proxima Nova" panose="020B0604020202020204" charset="0"/>
                <a:cs typeface="Times New Roman" panose="02020603050405020304" pitchFamily="18" charset="0"/>
              </a:rPr>
              <a:t>Data Layer: MySQL</a:t>
            </a:r>
          </a:p>
          <a:p>
            <a:pPr algn="just"/>
            <a:r>
              <a:rPr lang="en-IN" sz="1600" dirty="0">
                <a:solidFill>
                  <a:schemeClr val="tx1"/>
                </a:solidFill>
                <a:latin typeface="Proxima Nova" panose="020B0604020202020204" charset="0"/>
                <a:cs typeface="Times New Roman" panose="02020603050405020304" pitchFamily="18" charset="0"/>
              </a:rPr>
              <a:t>Phase 3: Implementation (4 Weeks/Iteration)</a:t>
            </a:r>
          </a:p>
          <a:p>
            <a:pPr algn="just"/>
            <a:r>
              <a:rPr lang="en-US" sz="1600" dirty="0">
                <a:solidFill>
                  <a:schemeClr val="tx1"/>
                </a:solidFill>
                <a:latin typeface="Proxima Nova" panose="020B0604020202020204" charset="0"/>
                <a:cs typeface="Times New Roman" panose="02020603050405020304" pitchFamily="18" charset="0"/>
              </a:rPr>
              <a:t>Phase 4: Testing (2 Weeks/Iteration)</a:t>
            </a:r>
          </a:p>
          <a:p>
            <a:pPr algn="just"/>
            <a:r>
              <a:rPr lang="en-US" sz="1600" dirty="0">
                <a:solidFill>
                  <a:schemeClr val="tx1"/>
                </a:solidFill>
                <a:latin typeface="Proxima Nova" panose="020B0604020202020204" charset="0"/>
                <a:cs typeface="Times New Roman" panose="02020603050405020304" pitchFamily="18" charset="0"/>
              </a:rPr>
              <a:t>Phase 5: Deployment (1 Week/Iteration)</a:t>
            </a:r>
            <a:endParaRPr lang="en-IN" sz="1600" dirty="0">
              <a:solidFill>
                <a:schemeClr val="tx1"/>
              </a:solidFill>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391475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534250" y="309572"/>
            <a:ext cx="6415190"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Tools &amp; Technologies Used (Core Tech Stack)</a:t>
            </a:r>
            <a:endParaRPr sz="2400" b="1" dirty="0">
              <a:latin typeface="Proxima Nova"/>
              <a:ea typeface="Proxima Nova"/>
              <a:cs typeface="Proxima Nova"/>
              <a:sym typeface="Proxima Nova"/>
            </a:endParaRPr>
          </a:p>
        </p:txBody>
      </p:sp>
      <p:graphicFrame>
        <p:nvGraphicFramePr>
          <p:cNvPr id="5" name="Table 4">
            <a:extLst>
              <a:ext uri="{FF2B5EF4-FFF2-40B4-BE49-F238E27FC236}">
                <a16:creationId xmlns:a16="http://schemas.microsoft.com/office/drawing/2014/main" id="{1908E0C8-70BF-43BF-AE57-ABE1B17F83CC}"/>
              </a:ext>
            </a:extLst>
          </p:cNvPr>
          <p:cNvGraphicFramePr>
            <a:graphicFrameLocks noGrp="1"/>
          </p:cNvGraphicFramePr>
          <p:nvPr>
            <p:extLst>
              <p:ext uri="{D42A27DB-BD31-4B8C-83A1-F6EECF244321}">
                <p14:modId xmlns:p14="http://schemas.microsoft.com/office/powerpoint/2010/main" val="2726379335"/>
              </p:ext>
            </p:extLst>
          </p:nvPr>
        </p:nvGraphicFramePr>
        <p:xfrm>
          <a:off x="534250" y="1173405"/>
          <a:ext cx="10299908" cy="5466272"/>
        </p:xfrm>
        <a:graphic>
          <a:graphicData uri="http://schemas.openxmlformats.org/drawingml/2006/table">
            <a:tbl>
              <a:tblPr/>
              <a:tblGrid>
                <a:gridCol w="3392672">
                  <a:extLst>
                    <a:ext uri="{9D8B030D-6E8A-4147-A177-3AD203B41FA5}">
                      <a16:colId xmlns:a16="http://schemas.microsoft.com/office/drawing/2014/main" val="3992140180"/>
                    </a:ext>
                  </a:extLst>
                </a:gridCol>
                <a:gridCol w="3453618">
                  <a:extLst>
                    <a:ext uri="{9D8B030D-6E8A-4147-A177-3AD203B41FA5}">
                      <a16:colId xmlns:a16="http://schemas.microsoft.com/office/drawing/2014/main" val="1325138332"/>
                    </a:ext>
                  </a:extLst>
                </a:gridCol>
                <a:gridCol w="3453618">
                  <a:extLst>
                    <a:ext uri="{9D8B030D-6E8A-4147-A177-3AD203B41FA5}">
                      <a16:colId xmlns:a16="http://schemas.microsoft.com/office/drawing/2014/main" val="265446707"/>
                    </a:ext>
                  </a:extLst>
                </a:gridCol>
              </a:tblGrid>
              <a:tr h="395576">
                <a:tc>
                  <a:txBody>
                    <a:bodyPr/>
                    <a:lstStyle/>
                    <a:p>
                      <a:pPr algn="l"/>
                      <a:r>
                        <a:rPr lang="en-IN" sz="1600" b="1">
                          <a:solidFill>
                            <a:schemeClr val="tx1"/>
                          </a:solidFill>
                          <a:effectLst/>
                          <a:latin typeface="Proxima Nova" panose="020B0604020202020204" charset="0"/>
                          <a:cs typeface="Times New Roman" panose="02020603050405020304" pitchFamily="18" charset="0"/>
                        </a:rPr>
                        <a:t>Category</a:t>
                      </a: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b="1">
                          <a:solidFill>
                            <a:schemeClr val="tx1"/>
                          </a:solidFill>
                          <a:effectLst/>
                          <a:latin typeface="Proxima Nova" panose="020B0604020202020204" charset="0"/>
                          <a:cs typeface="Times New Roman" panose="02020603050405020304" pitchFamily="18" charset="0"/>
                        </a:rPr>
                        <a:t>Technology</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600" b="1">
                          <a:solidFill>
                            <a:schemeClr val="tx1"/>
                          </a:solidFill>
                          <a:effectLst/>
                          <a:latin typeface="Proxima Nova" panose="020B0604020202020204" charset="0"/>
                          <a:cs typeface="Times New Roman" panose="02020603050405020304" pitchFamily="18" charset="0"/>
                        </a:rPr>
                        <a:t>Purpose</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1662106"/>
                  </a:ext>
                </a:extLst>
              </a:tr>
              <a:tr h="395576">
                <a:tc>
                  <a:txBody>
                    <a:bodyPr/>
                    <a:lstStyle/>
                    <a:p>
                      <a:r>
                        <a:rPr lang="en-IN" sz="1600" b="1">
                          <a:solidFill>
                            <a:schemeClr val="tx1"/>
                          </a:solidFill>
                          <a:effectLst/>
                          <a:latin typeface="Proxima Nova" panose="020B0604020202020204" charset="0"/>
                          <a:cs typeface="Times New Roman" panose="02020603050405020304" pitchFamily="18" charset="0"/>
                        </a:rPr>
                        <a:t>Frontend</a:t>
                      </a:r>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HTML5, CSS3, JavaScript</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solidFill>
                            <a:schemeClr val="tx1"/>
                          </a:solidFill>
                          <a:effectLst/>
                          <a:latin typeface="Proxima Nova" panose="020B0604020202020204" charset="0"/>
                          <a:cs typeface="Times New Roman" panose="02020603050405020304" pitchFamily="18" charset="0"/>
                        </a:rPr>
                        <a:t>Basic web page structure and styling</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722753"/>
                  </a:ext>
                </a:extLst>
              </a:tr>
              <a:tr h="395576">
                <a:tc>
                  <a:txBody>
                    <a:bodyPr/>
                    <a:lstStyle/>
                    <a:p>
                      <a:endParaRPr lang="en-IN" sz="1600" dirty="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Bootstrap 5</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solidFill>
                            <a:schemeClr val="tx1"/>
                          </a:solidFill>
                          <a:effectLst/>
                          <a:latin typeface="Proxima Nova" panose="020B0604020202020204" charset="0"/>
                          <a:cs typeface="Times New Roman" panose="02020603050405020304" pitchFamily="18" charset="0"/>
                        </a:rPr>
                        <a:t>Responsive UI components and layout</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7311982"/>
                  </a:ext>
                </a:extLst>
              </a:tr>
              <a:tr h="395576">
                <a:tc>
                  <a:txBody>
                    <a:bodyPr/>
                    <a:lstStyle/>
                    <a:p>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Chart.js</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solidFill>
                            <a:schemeClr val="tx1"/>
                          </a:solidFill>
                          <a:effectLst/>
                          <a:latin typeface="Proxima Nova" panose="020B0604020202020204" charset="0"/>
                          <a:cs typeface="Times New Roman" panose="02020603050405020304" pitchFamily="18" charset="0"/>
                        </a:rPr>
                        <a:t>Data visualization for inventory analytics</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4799035"/>
                  </a:ext>
                </a:extLst>
              </a:tr>
              <a:tr h="395576">
                <a:tc>
                  <a:txBody>
                    <a:bodyPr/>
                    <a:lstStyle/>
                    <a:p>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Font Awesome</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Icons for intuitive UI</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666769"/>
                  </a:ext>
                </a:extLst>
              </a:tr>
              <a:tr h="395576">
                <a:tc>
                  <a:txBody>
                    <a:bodyPr/>
                    <a:lstStyle/>
                    <a:p>
                      <a:r>
                        <a:rPr lang="en-IN" sz="1600" b="1" dirty="0">
                          <a:solidFill>
                            <a:schemeClr val="tx1"/>
                          </a:solidFill>
                          <a:effectLst/>
                          <a:latin typeface="Proxima Nova" panose="020B0604020202020204" charset="0"/>
                          <a:cs typeface="Times New Roman" panose="02020603050405020304" pitchFamily="18" charset="0"/>
                        </a:rPr>
                        <a:t>Backend</a:t>
                      </a:r>
                      <a:endParaRPr lang="en-IN" sz="1600" dirty="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PHP 8.1+</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Server-side scripting and logic</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0774329"/>
                  </a:ext>
                </a:extLst>
              </a:tr>
              <a:tr h="395576">
                <a:tc>
                  <a:txBody>
                    <a:bodyPr/>
                    <a:lstStyle/>
                    <a:p>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MySQL 8.0</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solidFill>
                            <a:schemeClr val="tx1"/>
                          </a:solidFill>
                          <a:effectLst/>
                          <a:latin typeface="Proxima Nova" panose="020B0604020202020204" charset="0"/>
                          <a:cs typeface="Times New Roman" panose="02020603050405020304" pitchFamily="18" charset="0"/>
                        </a:rPr>
                        <a:t>Relational database management</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5017535"/>
                  </a:ext>
                </a:extLst>
              </a:tr>
              <a:tr h="395576">
                <a:tc>
                  <a:txBody>
                    <a:bodyPr/>
                    <a:lstStyle/>
                    <a:p>
                      <a:endParaRPr lang="en-IN" sz="1600" dirty="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Apache 2.4</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Web server</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003413"/>
                  </a:ext>
                </a:extLst>
              </a:tr>
              <a:tr h="395576">
                <a:tc>
                  <a:txBody>
                    <a:bodyPr/>
                    <a:lstStyle/>
                    <a:p>
                      <a:r>
                        <a:rPr lang="en-IN" sz="1600" b="1">
                          <a:solidFill>
                            <a:schemeClr val="tx1"/>
                          </a:solidFill>
                          <a:effectLst/>
                          <a:latin typeface="Proxima Nova" panose="020B0604020202020204" charset="0"/>
                          <a:cs typeface="Times New Roman" panose="02020603050405020304" pitchFamily="18" charset="0"/>
                        </a:rPr>
                        <a:t>Security</a:t>
                      </a:r>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PHP Password Hashing</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Secure password storage</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1175841"/>
                  </a:ext>
                </a:extLst>
              </a:tr>
              <a:tr h="395576">
                <a:tc>
                  <a:txBody>
                    <a:bodyPr/>
                    <a:lstStyle/>
                    <a:p>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Prepared Statements</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SQL injection prevention</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2539023"/>
                  </a:ext>
                </a:extLst>
              </a:tr>
              <a:tr h="395576">
                <a:tc>
                  <a:txBody>
                    <a:bodyPr/>
                    <a:lstStyle/>
                    <a:p>
                      <a:endParaRPr lang="en-IN" sz="1600">
                        <a:solidFill>
                          <a:schemeClr val="tx1"/>
                        </a:solidFill>
                        <a:effectLst/>
                        <a:latin typeface="Proxima Nova" panose="020B0604020202020204" charset="0"/>
                        <a:cs typeface="Times New Roman" panose="02020603050405020304" pitchFamily="18" charset="0"/>
                      </a:endParaRPr>
                    </a:p>
                  </a:txBody>
                  <a:tcPr marL="89564"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solidFill>
                            <a:schemeClr val="tx1"/>
                          </a:solidFill>
                          <a:effectLst/>
                          <a:latin typeface="Proxima Nova" panose="020B0604020202020204" charset="0"/>
                          <a:cs typeface="Times New Roman" panose="02020603050405020304" pitchFamily="18" charset="0"/>
                        </a:rPr>
                        <a:t>SSL/TLS</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solidFill>
                            <a:schemeClr val="tx1"/>
                          </a:solidFill>
                          <a:effectLst/>
                          <a:latin typeface="Proxima Nova" panose="020B0604020202020204" charset="0"/>
                          <a:cs typeface="Times New Roman" panose="02020603050405020304" pitchFamily="18" charset="0"/>
                        </a:rPr>
                        <a:t>Encrypted data transmission</a:t>
                      </a:r>
                    </a:p>
                  </a:txBody>
                  <a:tcPr marL="93296" marR="93296" marT="93296" marB="932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0101481"/>
                  </a:ext>
                </a:extLst>
              </a:tr>
            </a:tbl>
          </a:graphicData>
        </a:graphic>
      </p:graphicFrame>
      <p:sp>
        <p:nvSpPr>
          <p:cNvPr id="6" name="Rectangle 2">
            <a:extLst>
              <a:ext uri="{FF2B5EF4-FFF2-40B4-BE49-F238E27FC236}">
                <a16:creationId xmlns:a16="http://schemas.microsoft.com/office/drawing/2014/main" id="{F02EF64D-3679-4C0E-9B59-658581DDCA4F}"/>
              </a:ext>
            </a:extLst>
          </p:cNvPr>
          <p:cNvSpPr>
            <a:spLocks noChangeArrowheads="1"/>
          </p:cNvSpPr>
          <p:nvPr/>
        </p:nvSpPr>
        <p:spPr bwMode="auto">
          <a:xfrm>
            <a:off x="946150" y="1801813"/>
            <a:ext cx="12192000" cy="457200"/>
          </a:xfrm>
          <a:prstGeom prst="rect">
            <a:avLst/>
          </a:prstGeom>
          <a:noFill/>
          <a:ln>
            <a:noFill/>
          </a:ln>
          <a:effectLst/>
        </p:spPr>
        <p:txBody>
          <a:bodyPr vert="horz" wrap="none" lIns="0" tIns="116092224" rIns="0" bIns="870691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8FAFF"/>
                </a:solidFill>
                <a:effectLst/>
                <a:latin typeface="quote-cjk-patch"/>
              </a:rPr>
              <a:t>Core Technology Stack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9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534249" y="309572"/>
            <a:ext cx="8442773"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Tools &amp; Technologies Used (Testing, Design &amp; VCS)</a:t>
            </a:r>
            <a:endParaRPr sz="2400" b="1" dirty="0">
              <a:latin typeface="Proxima Nova"/>
              <a:ea typeface="Proxima Nova"/>
              <a:cs typeface="Proxima Nova"/>
              <a:sym typeface="Proxima Nova"/>
            </a:endParaRPr>
          </a:p>
        </p:txBody>
      </p:sp>
      <p:sp>
        <p:nvSpPr>
          <p:cNvPr id="6" name="Rectangle 2">
            <a:extLst>
              <a:ext uri="{FF2B5EF4-FFF2-40B4-BE49-F238E27FC236}">
                <a16:creationId xmlns:a16="http://schemas.microsoft.com/office/drawing/2014/main" id="{F02EF64D-3679-4C0E-9B59-658581DDCA4F}"/>
              </a:ext>
            </a:extLst>
          </p:cNvPr>
          <p:cNvSpPr>
            <a:spLocks noChangeArrowheads="1"/>
          </p:cNvSpPr>
          <p:nvPr/>
        </p:nvSpPr>
        <p:spPr bwMode="auto">
          <a:xfrm>
            <a:off x="946150" y="1801813"/>
            <a:ext cx="12192000" cy="457200"/>
          </a:xfrm>
          <a:prstGeom prst="rect">
            <a:avLst/>
          </a:prstGeom>
          <a:noFill/>
          <a:ln>
            <a:noFill/>
          </a:ln>
          <a:effectLst/>
        </p:spPr>
        <p:txBody>
          <a:bodyPr vert="horz" wrap="none" lIns="0" tIns="116092224" rIns="0" bIns="870691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F8FAFF"/>
                </a:solidFill>
                <a:effectLst/>
                <a:latin typeface="quote-cjk-patch"/>
              </a:rPr>
              <a:t>Core Technology Stack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C78B9E4-AB0A-42F8-BF73-4BC15BDCDBE5}"/>
              </a:ext>
            </a:extLst>
          </p:cNvPr>
          <p:cNvSpPr txBox="1"/>
          <p:nvPr/>
        </p:nvSpPr>
        <p:spPr>
          <a:xfrm>
            <a:off x="534250" y="1085439"/>
            <a:ext cx="6568168" cy="4031873"/>
          </a:xfrm>
          <a:prstGeom prst="rect">
            <a:avLst/>
          </a:prstGeom>
          <a:noFill/>
        </p:spPr>
        <p:txBody>
          <a:bodyPr wrap="square">
            <a:spAutoFit/>
          </a:bodyPr>
          <a:lstStyle/>
          <a:p>
            <a:pPr algn="just"/>
            <a:endParaRPr lang="en-IN" sz="1600" b="1" i="0" dirty="0">
              <a:solidFill>
                <a:schemeClr val="tx1"/>
              </a:solidFill>
              <a:effectLst/>
              <a:latin typeface="Proxima Nova" panose="020B0604020202020204" charset="0"/>
              <a:cs typeface="Times New Roman" panose="02020603050405020304" pitchFamily="18" charset="0"/>
            </a:endParaRPr>
          </a:p>
          <a:p>
            <a:pPr marL="342900" indent="-342900" algn="just">
              <a:buFont typeface="+mj-lt"/>
              <a:buAutoNum type="arabicPeriod"/>
            </a:pPr>
            <a:r>
              <a:rPr lang="en-IN" sz="1600" b="1" i="0" dirty="0">
                <a:solidFill>
                  <a:schemeClr val="tx1"/>
                </a:solidFill>
                <a:effectLst/>
                <a:latin typeface="Proxima Nova" panose="020B0604020202020204" charset="0"/>
                <a:cs typeface="Times New Roman" panose="02020603050405020304" pitchFamily="18" charset="0"/>
              </a:rPr>
              <a:t>Version Control:</a:t>
            </a:r>
          </a:p>
          <a:p>
            <a:pPr marL="285750" indent="-285750" algn="just">
              <a:buFont typeface="Arial" panose="020B0604020202020204" pitchFamily="34" charset="0"/>
              <a:buChar char="•"/>
            </a:pPr>
            <a:r>
              <a:rPr lang="en-IN" sz="1600" i="0" dirty="0">
                <a:solidFill>
                  <a:schemeClr val="tx1"/>
                </a:solidFill>
                <a:effectLst/>
                <a:latin typeface="Proxima Nova" panose="020B0604020202020204" charset="0"/>
                <a:cs typeface="Times New Roman" panose="02020603050405020304" pitchFamily="18" charset="0"/>
              </a:rPr>
              <a:t>Git for source code management</a:t>
            </a:r>
          </a:p>
          <a:p>
            <a:pPr marL="285750" indent="-285750" algn="just">
              <a:buFont typeface="Arial" panose="020B0604020202020204" pitchFamily="34" charset="0"/>
              <a:buChar char="•"/>
            </a:pPr>
            <a:r>
              <a:rPr lang="en-IN" sz="1600" i="0" dirty="0">
                <a:solidFill>
                  <a:schemeClr val="tx1"/>
                </a:solidFill>
                <a:effectLst/>
                <a:latin typeface="Proxima Nova" panose="020B0604020202020204" charset="0"/>
                <a:cs typeface="Times New Roman" panose="02020603050405020304" pitchFamily="18" charset="0"/>
              </a:rPr>
              <a:t>GitHub for repository hosting and collaboration</a:t>
            </a:r>
          </a:p>
          <a:p>
            <a:pPr algn="just"/>
            <a:r>
              <a:rPr lang="en-IN" sz="1600" b="1" i="0" dirty="0">
                <a:solidFill>
                  <a:schemeClr val="tx1"/>
                </a:solidFill>
                <a:effectLst/>
                <a:latin typeface="Proxima Nova" panose="020B0604020202020204" charset="0"/>
                <a:cs typeface="Times New Roman" panose="02020603050405020304" pitchFamily="18" charset="0"/>
              </a:rPr>
              <a:t>2.   Development Environment:</a:t>
            </a:r>
          </a:p>
          <a:p>
            <a:pPr marL="285750" indent="-285750" algn="just">
              <a:buFont typeface="Arial" panose="020B0604020202020204" pitchFamily="34" charset="0"/>
              <a:buChar char="•"/>
            </a:pPr>
            <a:r>
              <a:rPr lang="en-IN" sz="1600" i="0" dirty="0">
                <a:solidFill>
                  <a:schemeClr val="tx1"/>
                </a:solidFill>
                <a:effectLst/>
                <a:latin typeface="Proxima Nova" panose="020B0604020202020204" charset="0"/>
                <a:cs typeface="Times New Roman" panose="02020603050405020304" pitchFamily="18" charset="0"/>
              </a:rPr>
              <a:t>XAMPP (Windows) or MAMP (Mac) for local PHP/MySQL environment</a:t>
            </a:r>
          </a:p>
          <a:p>
            <a:pPr marL="285750" indent="-285750" algn="just">
              <a:buFont typeface="Arial" panose="020B0604020202020204" pitchFamily="34" charset="0"/>
              <a:buChar char="•"/>
            </a:pPr>
            <a:r>
              <a:rPr lang="en-IN" sz="1600" i="0" dirty="0">
                <a:solidFill>
                  <a:schemeClr val="tx1"/>
                </a:solidFill>
                <a:effectLst/>
                <a:latin typeface="Proxima Nova" panose="020B0604020202020204" charset="0"/>
                <a:cs typeface="Times New Roman" panose="02020603050405020304" pitchFamily="18" charset="0"/>
              </a:rPr>
              <a:t>VS Code with PHP </a:t>
            </a:r>
            <a:r>
              <a:rPr lang="en-IN" sz="1600" i="0" dirty="0" err="1">
                <a:solidFill>
                  <a:schemeClr val="tx1"/>
                </a:solidFill>
                <a:effectLst/>
                <a:latin typeface="Proxima Nova" panose="020B0604020202020204" charset="0"/>
                <a:cs typeface="Times New Roman" panose="02020603050405020304" pitchFamily="18" charset="0"/>
              </a:rPr>
              <a:t>Intelephense</a:t>
            </a:r>
            <a:r>
              <a:rPr lang="en-IN" sz="1600" i="0" dirty="0">
                <a:solidFill>
                  <a:schemeClr val="tx1"/>
                </a:solidFill>
                <a:effectLst/>
                <a:latin typeface="Proxima Nova" panose="020B0604020202020204" charset="0"/>
                <a:cs typeface="Times New Roman" panose="02020603050405020304" pitchFamily="18" charset="0"/>
              </a:rPr>
              <a:t> extension</a:t>
            </a:r>
          </a:p>
          <a:p>
            <a:pPr algn="just"/>
            <a:r>
              <a:rPr lang="en-IN" sz="1600" b="1" i="0" dirty="0">
                <a:solidFill>
                  <a:schemeClr val="tx1"/>
                </a:solidFill>
                <a:effectLst/>
                <a:latin typeface="Proxima Nova" panose="020B0604020202020204" charset="0"/>
                <a:cs typeface="Times New Roman" panose="02020603050405020304" pitchFamily="18" charset="0"/>
              </a:rPr>
              <a:t>3.  Testing Tools:</a:t>
            </a:r>
          </a:p>
          <a:p>
            <a:pPr marL="285750" indent="-285750" algn="just">
              <a:buFont typeface="Arial" panose="020B0604020202020204" pitchFamily="34" charset="0"/>
              <a:buChar char="•"/>
            </a:pPr>
            <a:r>
              <a:rPr lang="en-IN" sz="1600" i="0" dirty="0" err="1">
                <a:solidFill>
                  <a:schemeClr val="tx1"/>
                </a:solidFill>
                <a:effectLst/>
                <a:latin typeface="Proxima Nova" panose="020B0604020202020204" charset="0"/>
                <a:cs typeface="Times New Roman" panose="02020603050405020304" pitchFamily="18" charset="0"/>
              </a:rPr>
              <a:t>PHPUnit</a:t>
            </a:r>
            <a:r>
              <a:rPr lang="en-IN" sz="1600" i="0" dirty="0">
                <a:solidFill>
                  <a:schemeClr val="tx1"/>
                </a:solidFill>
                <a:effectLst/>
                <a:latin typeface="Proxima Nova" panose="020B0604020202020204" charset="0"/>
                <a:cs typeface="Times New Roman" panose="02020603050405020304" pitchFamily="18" charset="0"/>
              </a:rPr>
              <a:t> for unit testing</a:t>
            </a:r>
          </a:p>
          <a:p>
            <a:pPr marL="285750" indent="-285750" algn="just">
              <a:buFont typeface="Arial" panose="020B0604020202020204" pitchFamily="34" charset="0"/>
              <a:buChar char="•"/>
            </a:pPr>
            <a:r>
              <a:rPr lang="en-IN" sz="1600" i="0" dirty="0">
                <a:solidFill>
                  <a:schemeClr val="tx1"/>
                </a:solidFill>
                <a:effectLst/>
                <a:latin typeface="Proxima Nova" panose="020B0604020202020204" charset="0"/>
                <a:cs typeface="Times New Roman" panose="02020603050405020304" pitchFamily="18" charset="0"/>
              </a:rPr>
              <a:t>Postman for API testing</a:t>
            </a:r>
          </a:p>
          <a:p>
            <a:pPr marL="285750" indent="-285750" algn="just">
              <a:buFont typeface="Arial" panose="020B0604020202020204" pitchFamily="34" charset="0"/>
              <a:buChar char="•"/>
            </a:pPr>
            <a:r>
              <a:rPr lang="en-IN" sz="1600" i="0" dirty="0" err="1">
                <a:solidFill>
                  <a:schemeClr val="tx1"/>
                </a:solidFill>
                <a:effectLst/>
                <a:latin typeface="Proxima Nova" panose="020B0604020202020204" charset="0"/>
                <a:cs typeface="Times New Roman" panose="02020603050405020304" pitchFamily="18" charset="0"/>
              </a:rPr>
              <a:t>BrowserStack</a:t>
            </a:r>
            <a:r>
              <a:rPr lang="en-IN" sz="1600" i="0" dirty="0">
                <a:solidFill>
                  <a:schemeClr val="tx1"/>
                </a:solidFill>
                <a:effectLst/>
                <a:latin typeface="Proxima Nova" panose="020B0604020202020204" charset="0"/>
                <a:cs typeface="Times New Roman" panose="02020603050405020304" pitchFamily="18" charset="0"/>
              </a:rPr>
              <a:t> for cross-browser testing</a:t>
            </a:r>
          </a:p>
          <a:p>
            <a:pPr algn="just"/>
            <a:r>
              <a:rPr lang="en-IN" sz="1600" b="1" i="0" dirty="0">
                <a:solidFill>
                  <a:schemeClr val="tx1"/>
                </a:solidFill>
                <a:effectLst/>
                <a:latin typeface="Proxima Nova" panose="020B0604020202020204" charset="0"/>
                <a:cs typeface="Times New Roman" panose="02020603050405020304" pitchFamily="18" charset="0"/>
              </a:rPr>
              <a:t>4.  Design Tools:</a:t>
            </a:r>
          </a:p>
          <a:p>
            <a:pPr marL="285750" indent="-285750" algn="just">
              <a:buFont typeface="Arial" panose="020B0604020202020204" pitchFamily="34" charset="0"/>
              <a:buChar char="•"/>
            </a:pPr>
            <a:r>
              <a:rPr lang="en-IN" sz="1600" i="0" dirty="0">
                <a:solidFill>
                  <a:schemeClr val="tx1"/>
                </a:solidFill>
                <a:effectLst/>
                <a:latin typeface="Proxima Nova" panose="020B0604020202020204" charset="0"/>
                <a:cs typeface="Times New Roman" panose="02020603050405020304" pitchFamily="18" charset="0"/>
              </a:rPr>
              <a:t>Figma for UI/UX design and prototyping</a:t>
            </a:r>
          </a:p>
          <a:p>
            <a:pPr algn="just"/>
            <a:endParaRPr lang="en-IN" sz="1600" b="1" i="0" dirty="0">
              <a:solidFill>
                <a:schemeClr val="tx1"/>
              </a:solidFill>
              <a:effectLst/>
              <a:latin typeface="Proxima Nova" panose="020B0604020202020204" charset="0"/>
              <a:cs typeface="Times New Roman" panose="02020603050405020304" pitchFamily="18" charset="0"/>
            </a:endParaRPr>
          </a:p>
          <a:p>
            <a:pPr algn="just"/>
            <a:endParaRPr lang="en-IN" sz="1600" b="1" i="0" dirty="0">
              <a:solidFill>
                <a:schemeClr val="tx1"/>
              </a:solidFill>
              <a:effectLst/>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3936500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AB5F0EB9-D49E-C24F-4681-3AAD5CB21342}"/>
              </a:ext>
            </a:extLst>
          </p:cNvPr>
          <p:cNvPicPr>
            <a:picLocks noChangeAspect="1"/>
          </p:cNvPicPr>
          <p:nvPr/>
        </p:nvPicPr>
        <p:blipFill>
          <a:blip r:embed="rId4"/>
          <a:stretch>
            <a:fillRect/>
          </a:stretch>
        </p:blipFill>
        <p:spPr>
          <a:xfrm>
            <a:off x="534250" y="1204892"/>
            <a:ext cx="6281900" cy="2619686"/>
          </a:xfrm>
          <a:prstGeom prst="rect">
            <a:avLst/>
          </a:prstGeom>
        </p:spPr>
      </p:pic>
      <p:pic>
        <p:nvPicPr>
          <p:cNvPr id="7" name="Picture 6">
            <a:extLst>
              <a:ext uri="{FF2B5EF4-FFF2-40B4-BE49-F238E27FC236}">
                <a16:creationId xmlns:a16="http://schemas.microsoft.com/office/drawing/2014/main" id="{296E85CD-9AB6-3774-EC5A-FD11057572D5}"/>
              </a:ext>
            </a:extLst>
          </p:cNvPr>
          <p:cNvPicPr>
            <a:picLocks noChangeAspect="1"/>
          </p:cNvPicPr>
          <p:nvPr/>
        </p:nvPicPr>
        <p:blipFill>
          <a:blip r:embed="rId5"/>
          <a:stretch>
            <a:fillRect/>
          </a:stretch>
        </p:blipFill>
        <p:spPr>
          <a:xfrm>
            <a:off x="6917636" y="1204892"/>
            <a:ext cx="4955661" cy="2619686"/>
          </a:xfrm>
          <a:prstGeom prst="rect">
            <a:avLst/>
          </a:prstGeom>
        </p:spPr>
      </p:pic>
      <p:pic>
        <p:nvPicPr>
          <p:cNvPr id="9" name="Picture 8">
            <a:extLst>
              <a:ext uri="{FF2B5EF4-FFF2-40B4-BE49-F238E27FC236}">
                <a16:creationId xmlns:a16="http://schemas.microsoft.com/office/drawing/2014/main" id="{65354209-A165-D361-2F0E-CA9DCA6A2ADB}"/>
              </a:ext>
            </a:extLst>
          </p:cNvPr>
          <p:cNvPicPr>
            <a:picLocks noChangeAspect="1"/>
          </p:cNvPicPr>
          <p:nvPr/>
        </p:nvPicPr>
        <p:blipFill>
          <a:blip r:embed="rId6"/>
          <a:stretch>
            <a:fillRect/>
          </a:stretch>
        </p:blipFill>
        <p:spPr>
          <a:xfrm>
            <a:off x="534250" y="3887203"/>
            <a:ext cx="6281900" cy="2664124"/>
          </a:xfrm>
          <a:prstGeom prst="rect">
            <a:avLst/>
          </a:prstGeom>
        </p:spPr>
      </p:pic>
      <p:pic>
        <p:nvPicPr>
          <p:cNvPr id="11" name="Picture 10">
            <a:extLst>
              <a:ext uri="{FF2B5EF4-FFF2-40B4-BE49-F238E27FC236}">
                <a16:creationId xmlns:a16="http://schemas.microsoft.com/office/drawing/2014/main" id="{BF7137AC-45B5-631D-5B30-D578158ED29A}"/>
              </a:ext>
            </a:extLst>
          </p:cNvPr>
          <p:cNvPicPr>
            <a:picLocks noChangeAspect="1"/>
          </p:cNvPicPr>
          <p:nvPr/>
        </p:nvPicPr>
        <p:blipFill>
          <a:blip r:embed="rId7"/>
          <a:stretch>
            <a:fillRect/>
          </a:stretch>
        </p:blipFill>
        <p:spPr>
          <a:xfrm>
            <a:off x="6992291" y="4150387"/>
            <a:ext cx="4266755" cy="22663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2585148" y="3469531"/>
            <a:ext cx="7729729" cy="677078"/>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chemeClr val="tx1"/>
                </a:solidFill>
                <a:effectLst/>
                <a:uLnTx/>
                <a:uFillTx/>
                <a:latin typeface="Proxima Nova" panose="020B0604020202020204" charset="0"/>
                <a:ea typeface="Proxima Nova"/>
                <a:cs typeface="Proxima Nova"/>
                <a:sym typeface="Proxima Nova"/>
              </a:rPr>
              <a:t>Team Member 1: MEET KALPESHBHAI PUJARA  (92310103061) (7-TC1)</a:t>
            </a:r>
            <a:endParaRPr kumimoji="0" sz="1600" b="0" i="0" u="none" strike="noStrike" kern="0" cap="none" spc="0" normalizeH="0" baseline="0" noProof="0" dirty="0">
              <a:ln>
                <a:noFill/>
              </a:ln>
              <a:solidFill>
                <a:schemeClr val="tx1"/>
              </a:solidFill>
              <a:effectLst/>
              <a:uLnTx/>
              <a:uFillTx/>
              <a:latin typeface="Proxima Nova" panose="020B060402020202020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chemeClr val="tx1"/>
                </a:solidFill>
                <a:effectLst/>
                <a:uLnTx/>
                <a:uFillTx/>
                <a:latin typeface="Proxima Nova" panose="020B0604020202020204" charset="0"/>
                <a:ea typeface="Proxima Nova"/>
                <a:cs typeface="Proxima Nova"/>
                <a:sym typeface="Proxima Nova"/>
              </a:rPr>
              <a:t>Team Member 2: KEVALYA DIPENBHAI SHETH (92310103068) (7-TC1)</a:t>
            </a:r>
            <a:endParaRPr kumimoji="0" sz="1600" b="0" i="0" u="none" strike="noStrike" kern="0" cap="none" spc="0" normalizeH="0" baseline="0" noProof="0" dirty="0">
              <a:ln>
                <a:noFill/>
              </a:ln>
              <a:solidFill>
                <a:schemeClr val="tx1"/>
              </a:solidFill>
              <a:effectLst/>
              <a:uLnTx/>
              <a:uFillTx/>
              <a:latin typeface="Proxima Nova" panose="020B0604020202020204" charset="0"/>
              <a:ea typeface="Proxima Nova"/>
              <a:cs typeface="Proxima Nova"/>
              <a:sym typeface="Proxima Nova"/>
            </a:endParaRPr>
          </a:p>
        </p:txBody>
      </p:sp>
      <p:sp>
        <p:nvSpPr>
          <p:cNvPr id="89" name="Google Shape;89;p2"/>
          <p:cNvSpPr txBox="1"/>
          <p:nvPr/>
        </p:nvSpPr>
        <p:spPr>
          <a:xfrm>
            <a:off x="2844024" y="2601016"/>
            <a:ext cx="7195800" cy="689932"/>
          </a:xfrm>
          <a:prstGeom prst="rect">
            <a:avLst/>
          </a:prstGeom>
          <a:noFill/>
          <a:ln>
            <a:noFill/>
          </a:ln>
        </p:spPr>
        <p:txBody>
          <a:bodyPr spcFirstLastPara="1" wrap="square" lIns="0" tIns="12700" rIns="0" bIns="0" anchor="ctr" anchorCtr="0">
            <a:spAutoFit/>
          </a:bodyPr>
          <a:lstStyle/>
          <a:p>
            <a:pPr marL="12700" lvl="0" algn="ctr">
              <a:buClr>
                <a:srgbClr val="04A2B9"/>
              </a:buClr>
              <a:buSzPts val="2800"/>
              <a:defRPr/>
            </a:pPr>
            <a:r>
              <a:rPr lang="en-US" sz="2200" dirty="0">
                <a:solidFill>
                  <a:srgbClr val="04A2B9"/>
                </a:solidFill>
                <a:latin typeface="Proxima Nova"/>
                <a:ea typeface="Proxima Nova"/>
                <a:cs typeface="Proxima Nova"/>
                <a:sym typeface="Proxima Nova"/>
              </a:rPr>
              <a:t>Smart Blood Bank Management System</a:t>
            </a:r>
          </a:p>
          <a:p>
            <a:pPr marL="12700" lvl="0" algn="ctr">
              <a:buClr>
                <a:srgbClr val="04A2B9"/>
              </a:buClr>
              <a:buSzPts val="2800"/>
              <a:defRPr/>
            </a:pPr>
            <a: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Team ID: 7CE_186</a:t>
            </a:r>
            <a:endParaRPr kumimoji="0" sz="2200" b="0" i="0" u="none" strike="noStrike" kern="0" cap="none" spc="0" normalizeH="0" baseline="0" noProof="0" dirty="0">
              <a:ln>
                <a:noFill/>
              </a:ln>
              <a:solidFill>
                <a:srgbClr val="FF0000"/>
              </a:solidFill>
              <a:effectLst/>
              <a:uLnTx/>
              <a:uFillTx/>
              <a:latin typeface="Proxima Nova"/>
              <a:ea typeface="Proxima Nova"/>
              <a:cs typeface="Proxima Nova"/>
              <a:sym typeface="Proxima Nova"/>
            </a:endParaRPr>
          </a:p>
        </p:txBody>
      </p:sp>
      <p:sp>
        <p:nvSpPr>
          <p:cNvPr id="90" name="Google Shape;90;p2"/>
          <p:cNvSpPr txBox="1"/>
          <p:nvPr/>
        </p:nvSpPr>
        <p:spPr>
          <a:xfrm>
            <a:off x="5459831" y="4489367"/>
            <a:ext cx="1272300" cy="4617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595959"/>
                </a:solidFill>
                <a:effectLst/>
                <a:uLnTx/>
                <a:uFillTx/>
                <a:latin typeface="Proxima Nova"/>
                <a:ea typeface="Proxima Nova"/>
                <a:cs typeface="Proxima Nova"/>
                <a:sym typeface="Proxima Nova"/>
              </a:rPr>
              <a:t>Guided By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2"/>
          <p:cNvSpPr txBox="1"/>
          <p:nvPr/>
        </p:nvSpPr>
        <p:spPr>
          <a:xfrm>
            <a:off x="3193926" y="4897337"/>
            <a:ext cx="5742683" cy="461635"/>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Prof. Priyanka Mangi </a:t>
            </a:r>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Google Shape;93;p2"/>
          <p:cNvSpPr txBox="1"/>
          <p:nvPr/>
        </p:nvSpPr>
        <p:spPr>
          <a:xfrm>
            <a:off x="2965333" y="1302261"/>
            <a:ext cx="6504000" cy="1533753"/>
          </a:xfrm>
          <a:prstGeom prst="rect">
            <a:avLst/>
          </a:prstGeom>
          <a:noFill/>
          <a:ln>
            <a:noFill/>
          </a:ln>
        </p:spPr>
        <p:txBody>
          <a:bodyPr spcFirstLastPara="1" wrap="square" lIns="0" tIns="12700" rIns="0" bIns="0" anchor="ctr" anchorCtr="0">
            <a:spAutoFit/>
          </a:bodyPr>
          <a:lstStyle/>
          <a:p>
            <a:pPr marL="12700" marR="0" lvl="0" indent="0" algn="ctr" defTabSz="914400" rtl="0" eaLnBrk="1" fontAlgn="auto" latinLnBrk="0" hangingPunct="1">
              <a:lnSpc>
                <a:spcPct val="100000"/>
              </a:lnSpc>
              <a:spcBef>
                <a:spcPts val="0"/>
              </a:spcBef>
              <a:spcAft>
                <a:spcPts val="0"/>
              </a:spcAft>
              <a:buClr>
                <a:srgbClr val="04A2B9"/>
              </a:buClr>
              <a:buSzPts val="2200"/>
              <a:buFont typeface="Proxima Nova"/>
              <a:buNone/>
              <a:tabLst/>
              <a:defRPr/>
            </a:pPr>
            <a:r>
              <a:rPr kumimoji="0" lang="en-US" sz="3200" b="1" i="0" u="none" strike="noStrike" kern="0" cap="none" spc="0" normalizeH="0" baseline="0" noProof="0" dirty="0">
                <a:ln>
                  <a:noFill/>
                </a:ln>
                <a:solidFill>
                  <a:srgbClr val="04A2B9"/>
                </a:solidFill>
                <a:effectLst/>
                <a:uLnTx/>
                <a:uFillTx/>
                <a:latin typeface="Proxima Nova"/>
                <a:ea typeface="Proxima Nova"/>
                <a:cs typeface="Proxima Nova"/>
                <a:sym typeface="Proxima Nova"/>
              </a:rPr>
              <a:t>Major Project-I (01CE0716)</a:t>
            </a:r>
            <a:endParaRPr kumimoji="0" sz="3200" b="1" i="0" u="none" strike="noStrike" kern="0" cap="none" spc="0" normalizeH="0" baseline="0" noProof="0" dirty="0">
              <a:ln>
                <a:noFill/>
              </a:ln>
              <a:solidFill>
                <a:srgbClr val="000000"/>
              </a:solidFill>
              <a:effectLst/>
              <a:uLnTx/>
              <a:uFillTx/>
              <a:latin typeface="Arial"/>
              <a:cs typeface="Arial"/>
              <a:sym typeface="Arial"/>
            </a:endParaRPr>
          </a:p>
          <a:p>
            <a:pPr marL="12700" lvl="0" algn="ctr">
              <a:spcBef>
                <a:spcPts val="100"/>
              </a:spcBef>
              <a:buClr>
                <a:srgbClr val="04A2B9"/>
              </a:buClr>
              <a:buSzPts val="2200"/>
              <a:defRPr/>
            </a:pPr>
            <a: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Review 1 </a:t>
            </a:r>
            <a:b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br>
            <a: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a:t>
            </a:r>
            <a:r>
              <a:rPr lang="en-US" sz="2200" dirty="0">
                <a:solidFill>
                  <a:srgbClr val="04A2B9"/>
                </a:solidFill>
                <a:latin typeface="Proxima Nova"/>
                <a:ea typeface="Proxima Nova"/>
                <a:cs typeface="Proxima Nova"/>
                <a:sym typeface="Proxima Nova"/>
              </a:rPr>
              <a:t>12/07/2025</a:t>
            </a:r>
            <a: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a:t>
            </a:r>
            <a:b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br>
            <a:endParaRPr kumimoji="0" sz="2200" b="0" i="0" u="none" strike="noStrike" kern="0" cap="none" spc="0" normalizeH="0" baseline="0" noProof="0" dirty="0">
              <a:ln>
                <a:noFill/>
              </a:ln>
              <a:solidFill>
                <a:srgbClr val="000000"/>
              </a:solidFill>
              <a:effectLst/>
              <a:uLnTx/>
              <a:uFillTx/>
              <a:latin typeface="Proxima Nova"/>
              <a:ea typeface="Proxima Nova"/>
              <a:cs typeface="Proxima Nova"/>
              <a:sym typeface="Proxima Nova"/>
            </a:endParaRPr>
          </a:p>
        </p:txBody>
      </p:sp>
      <p:sp>
        <p:nvSpPr>
          <p:cNvPr id="94" name="Google Shape;94;p2"/>
          <p:cNvSpPr txBox="1"/>
          <p:nvPr/>
        </p:nvSpPr>
        <p:spPr>
          <a:xfrm>
            <a:off x="2293191" y="5643518"/>
            <a:ext cx="8297381" cy="936154"/>
          </a:xfrm>
          <a:prstGeom prst="rect">
            <a:avLst/>
          </a:prstGeom>
          <a:noFill/>
          <a:ln>
            <a:noFill/>
          </a:ln>
        </p:spPr>
        <p:txBody>
          <a:bodyPr spcFirstLastPara="1" wrap="square" lIns="0" tIns="12700" rIns="0" bIns="0" anchor="ctr" anchorCtr="0">
            <a:spAutoFit/>
          </a:bodyPr>
          <a:lstStyle/>
          <a:p>
            <a:pPr marL="12700" marR="0" lvl="0" indent="0" algn="ctr" defTabSz="914400" rtl="0" eaLnBrk="1" fontAlgn="auto" latinLnBrk="0" hangingPunct="1">
              <a:lnSpc>
                <a:spcPct val="100000"/>
              </a:lnSpc>
              <a:spcBef>
                <a:spcPts val="0"/>
              </a:spcBef>
              <a:spcAft>
                <a:spcPts val="0"/>
              </a:spcAft>
              <a:buClr>
                <a:srgbClr val="04A2B9"/>
              </a:buClr>
              <a:buSzPts val="2400"/>
              <a:buFont typeface="Proxima Nova"/>
              <a:buNone/>
              <a:tabLst/>
              <a:defRPr/>
            </a:pPr>
            <a:r>
              <a:rPr kumimoji="0" lang="en-US" sz="24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Department of Computer Engineering,</a:t>
            </a:r>
            <a:br>
              <a:rPr kumimoji="0" lang="en-US" sz="24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br>
            <a:r>
              <a:rPr kumimoji="0" lang="en-US" sz="24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Faculty of Engineering &amp; Technology</a:t>
            </a:r>
            <a:r>
              <a:rPr kumimoji="0" lang="en-US" sz="36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 </a:t>
            </a:r>
            <a:endParaRPr kumimoji="0" sz="3600" b="0" i="0" u="none" strike="noStrike" kern="0" cap="none" spc="0" normalizeH="0" baseline="0" noProof="0" dirty="0">
              <a:ln>
                <a:noFill/>
              </a:ln>
              <a:solidFill>
                <a:srgbClr val="000000"/>
              </a:solidFill>
              <a:effectLst/>
              <a:uLnTx/>
              <a:uFillTx/>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44D8FAEE-7919-EC47-E460-A625386AF572}"/>
              </a:ext>
            </a:extLst>
          </p:cNvPr>
          <p:cNvPicPr>
            <a:picLocks noChangeAspect="1"/>
          </p:cNvPicPr>
          <p:nvPr/>
        </p:nvPicPr>
        <p:blipFill>
          <a:blip r:embed="rId4"/>
          <a:stretch>
            <a:fillRect/>
          </a:stretch>
        </p:blipFill>
        <p:spPr>
          <a:xfrm>
            <a:off x="469127" y="1187014"/>
            <a:ext cx="5685183" cy="2854688"/>
          </a:xfrm>
          <a:prstGeom prst="rect">
            <a:avLst/>
          </a:prstGeom>
        </p:spPr>
      </p:pic>
      <p:pic>
        <p:nvPicPr>
          <p:cNvPr id="6" name="Picture 5">
            <a:extLst>
              <a:ext uri="{FF2B5EF4-FFF2-40B4-BE49-F238E27FC236}">
                <a16:creationId xmlns:a16="http://schemas.microsoft.com/office/drawing/2014/main" id="{BFF3FAA8-77A1-709C-38E8-9AC8D1655331}"/>
              </a:ext>
            </a:extLst>
          </p:cNvPr>
          <p:cNvPicPr>
            <a:picLocks noChangeAspect="1"/>
          </p:cNvPicPr>
          <p:nvPr/>
        </p:nvPicPr>
        <p:blipFill>
          <a:blip r:embed="rId5"/>
          <a:stretch>
            <a:fillRect/>
          </a:stretch>
        </p:blipFill>
        <p:spPr>
          <a:xfrm>
            <a:off x="6455399" y="1139308"/>
            <a:ext cx="5267474" cy="2915858"/>
          </a:xfrm>
          <a:prstGeom prst="rect">
            <a:avLst/>
          </a:prstGeom>
        </p:spPr>
      </p:pic>
      <p:pic>
        <p:nvPicPr>
          <p:cNvPr id="9" name="Picture 8">
            <a:extLst>
              <a:ext uri="{FF2B5EF4-FFF2-40B4-BE49-F238E27FC236}">
                <a16:creationId xmlns:a16="http://schemas.microsoft.com/office/drawing/2014/main" id="{9EB0E3F3-2094-F941-7CB8-FE4A5FABE8F5}"/>
              </a:ext>
            </a:extLst>
          </p:cNvPr>
          <p:cNvPicPr>
            <a:picLocks noChangeAspect="1"/>
          </p:cNvPicPr>
          <p:nvPr/>
        </p:nvPicPr>
        <p:blipFill>
          <a:blip r:embed="rId6"/>
          <a:stretch>
            <a:fillRect/>
          </a:stretch>
        </p:blipFill>
        <p:spPr>
          <a:xfrm>
            <a:off x="469126" y="4071068"/>
            <a:ext cx="5685183" cy="2506960"/>
          </a:xfrm>
          <a:prstGeom prst="rect">
            <a:avLst/>
          </a:prstGeom>
        </p:spPr>
      </p:pic>
      <p:pic>
        <p:nvPicPr>
          <p:cNvPr id="11" name="Picture 10">
            <a:extLst>
              <a:ext uri="{FF2B5EF4-FFF2-40B4-BE49-F238E27FC236}">
                <a16:creationId xmlns:a16="http://schemas.microsoft.com/office/drawing/2014/main" id="{5540DF72-6A22-E453-CB23-D281B9EE0C18}"/>
              </a:ext>
            </a:extLst>
          </p:cNvPr>
          <p:cNvPicPr>
            <a:picLocks noChangeAspect="1"/>
          </p:cNvPicPr>
          <p:nvPr/>
        </p:nvPicPr>
        <p:blipFill>
          <a:blip r:embed="rId7"/>
          <a:stretch>
            <a:fillRect/>
          </a:stretch>
        </p:blipFill>
        <p:spPr>
          <a:xfrm>
            <a:off x="6480313" y="4076028"/>
            <a:ext cx="4238045" cy="2547067"/>
          </a:xfrm>
          <a:prstGeom prst="rect">
            <a:avLst/>
          </a:prstGeom>
        </p:spPr>
      </p:pic>
    </p:spTree>
    <p:extLst>
      <p:ext uri="{BB962C8B-B14F-4D97-AF65-F5344CB8AC3E}">
        <p14:creationId xmlns:p14="http://schemas.microsoft.com/office/powerpoint/2010/main" val="77276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FCCA6E44-1DAF-0B4B-F093-C3ECC8008C4C}"/>
              </a:ext>
            </a:extLst>
          </p:cNvPr>
          <p:cNvPicPr>
            <a:picLocks noChangeAspect="1"/>
          </p:cNvPicPr>
          <p:nvPr/>
        </p:nvPicPr>
        <p:blipFill>
          <a:blip r:embed="rId4"/>
          <a:stretch>
            <a:fillRect/>
          </a:stretch>
        </p:blipFill>
        <p:spPr>
          <a:xfrm>
            <a:off x="534250" y="1216550"/>
            <a:ext cx="3226717" cy="2982178"/>
          </a:xfrm>
          <a:prstGeom prst="rect">
            <a:avLst/>
          </a:prstGeom>
        </p:spPr>
      </p:pic>
      <p:pic>
        <p:nvPicPr>
          <p:cNvPr id="7" name="Picture 6">
            <a:extLst>
              <a:ext uri="{FF2B5EF4-FFF2-40B4-BE49-F238E27FC236}">
                <a16:creationId xmlns:a16="http://schemas.microsoft.com/office/drawing/2014/main" id="{7AF99A58-DA31-A272-5DF8-2C0E55F0EC47}"/>
              </a:ext>
            </a:extLst>
          </p:cNvPr>
          <p:cNvPicPr>
            <a:picLocks noChangeAspect="1"/>
          </p:cNvPicPr>
          <p:nvPr/>
        </p:nvPicPr>
        <p:blipFill>
          <a:blip r:embed="rId5"/>
          <a:stretch>
            <a:fillRect/>
          </a:stretch>
        </p:blipFill>
        <p:spPr>
          <a:xfrm>
            <a:off x="4178410" y="1146063"/>
            <a:ext cx="3835180" cy="3516676"/>
          </a:xfrm>
          <a:prstGeom prst="rect">
            <a:avLst/>
          </a:prstGeom>
        </p:spPr>
      </p:pic>
    </p:spTree>
    <p:extLst>
      <p:ext uri="{BB962C8B-B14F-4D97-AF65-F5344CB8AC3E}">
        <p14:creationId xmlns:p14="http://schemas.microsoft.com/office/powerpoint/2010/main" val="185025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7CA167EF-3114-A008-0AC1-691ED2735678}"/>
              </a:ext>
            </a:extLst>
          </p:cNvPr>
          <p:cNvPicPr>
            <a:picLocks noChangeAspect="1"/>
          </p:cNvPicPr>
          <p:nvPr/>
        </p:nvPicPr>
        <p:blipFill>
          <a:blip r:embed="rId4"/>
          <a:stretch>
            <a:fillRect/>
          </a:stretch>
        </p:blipFill>
        <p:spPr>
          <a:xfrm>
            <a:off x="534250" y="1168842"/>
            <a:ext cx="6191416" cy="3869635"/>
          </a:xfrm>
          <a:prstGeom prst="rect">
            <a:avLst/>
          </a:prstGeom>
        </p:spPr>
      </p:pic>
      <p:pic>
        <p:nvPicPr>
          <p:cNvPr id="6" name="Picture 5">
            <a:extLst>
              <a:ext uri="{FF2B5EF4-FFF2-40B4-BE49-F238E27FC236}">
                <a16:creationId xmlns:a16="http://schemas.microsoft.com/office/drawing/2014/main" id="{AAB75047-09AA-3EA7-CBA2-AF69E9529AF2}"/>
              </a:ext>
            </a:extLst>
          </p:cNvPr>
          <p:cNvPicPr>
            <a:picLocks noChangeAspect="1"/>
          </p:cNvPicPr>
          <p:nvPr/>
        </p:nvPicPr>
        <p:blipFill>
          <a:blip r:embed="rId5"/>
          <a:stretch>
            <a:fillRect/>
          </a:stretch>
        </p:blipFill>
        <p:spPr>
          <a:xfrm>
            <a:off x="7028954" y="1208599"/>
            <a:ext cx="4023359" cy="3928131"/>
          </a:xfrm>
          <a:prstGeom prst="rect">
            <a:avLst/>
          </a:prstGeom>
        </p:spPr>
      </p:pic>
    </p:spTree>
    <p:extLst>
      <p:ext uri="{BB962C8B-B14F-4D97-AF65-F5344CB8AC3E}">
        <p14:creationId xmlns:p14="http://schemas.microsoft.com/office/powerpoint/2010/main" val="45932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ABED6741-4202-4AA8-F2C8-C5F1FA4344DE}"/>
              </a:ext>
            </a:extLst>
          </p:cNvPr>
          <p:cNvPicPr>
            <a:picLocks noChangeAspect="1"/>
          </p:cNvPicPr>
          <p:nvPr/>
        </p:nvPicPr>
        <p:blipFill>
          <a:blip r:embed="rId4"/>
          <a:stretch>
            <a:fillRect/>
          </a:stretch>
        </p:blipFill>
        <p:spPr>
          <a:xfrm>
            <a:off x="748532" y="1089329"/>
            <a:ext cx="4815218" cy="4221327"/>
          </a:xfrm>
          <a:prstGeom prst="rect">
            <a:avLst/>
          </a:prstGeom>
        </p:spPr>
      </p:pic>
      <p:pic>
        <p:nvPicPr>
          <p:cNvPr id="8" name="Picture 7">
            <a:extLst>
              <a:ext uri="{FF2B5EF4-FFF2-40B4-BE49-F238E27FC236}">
                <a16:creationId xmlns:a16="http://schemas.microsoft.com/office/drawing/2014/main" id="{6E3D84DA-A129-2FC5-4965-693250B17EA4}"/>
              </a:ext>
            </a:extLst>
          </p:cNvPr>
          <p:cNvPicPr>
            <a:picLocks noChangeAspect="1"/>
          </p:cNvPicPr>
          <p:nvPr/>
        </p:nvPicPr>
        <p:blipFill>
          <a:blip r:embed="rId5"/>
          <a:stretch>
            <a:fillRect/>
          </a:stretch>
        </p:blipFill>
        <p:spPr>
          <a:xfrm>
            <a:off x="5690913" y="1089328"/>
            <a:ext cx="5874808" cy="4102873"/>
          </a:xfrm>
          <a:prstGeom prst="rect">
            <a:avLst/>
          </a:prstGeom>
        </p:spPr>
      </p:pic>
    </p:spTree>
    <p:extLst>
      <p:ext uri="{BB962C8B-B14F-4D97-AF65-F5344CB8AC3E}">
        <p14:creationId xmlns:p14="http://schemas.microsoft.com/office/powerpoint/2010/main" val="397226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266B16CE-17B6-454A-AFEA-91CA9D5060EE}"/>
              </a:ext>
            </a:extLst>
          </p:cNvPr>
          <p:cNvPicPr>
            <a:picLocks noChangeAspect="1"/>
          </p:cNvPicPr>
          <p:nvPr/>
        </p:nvPicPr>
        <p:blipFill rotWithShape="1">
          <a:blip r:embed="rId4"/>
          <a:srcRect t="8304"/>
          <a:stretch/>
        </p:blipFill>
        <p:spPr>
          <a:xfrm>
            <a:off x="288711" y="1294162"/>
            <a:ext cx="3623596" cy="4673501"/>
          </a:xfrm>
          <a:prstGeom prst="rect">
            <a:avLst/>
          </a:prstGeom>
        </p:spPr>
      </p:pic>
      <p:pic>
        <p:nvPicPr>
          <p:cNvPr id="8" name="Picture 7">
            <a:extLst>
              <a:ext uri="{FF2B5EF4-FFF2-40B4-BE49-F238E27FC236}">
                <a16:creationId xmlns:a16="http://schemas.microsoft.com/office/drawing/2014/main" id="{F6D6E9CC-74EE-49B5-946A-C6A8770C6F06}"/>
              </a:ext>
            </a:extLst>
          </p:cNvPr>
          <p:cNvPicPr>
            <a:picLocks noChangeAspect="1"/>
          </p:cNvPicPr>
          <p:nvPr/>
        </p:nvPicPr>
        <p:blipFill>
          <a:blip r:embed="rId5"/>
          <a:stretch>
            <a:fillRect/>
          </a:stretch>
        </p:blipFill>
        <p:spPr>
          <a:xfrm>
            <a:off x="3946437" y="1764631"/>
            <a:ext cx="7765358" cy="3585411"/>
          </a:xfrm>
          <a:prstGeom prst="rect">
            <a:avLst/>
          </a:prstGeom>
        </p:spPr>
      </p:pic>
    </p:spTree>
    <p:extLst>
      <p:ext uri="{BB962C8B-B14F-4D97-AF65-F5344CB8AC3E}">
        <p14:creationId xmlns:p14="http://schemas.microsoft.com/office/powerpoint/2010/main" val="48938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D8230BEA-5AA7-4B70-974E-FAB70C15E286}"/>
              </a:ext>
            </a:extLst>
          </p:cNvPr>
          <p:cNvPicPr>
            <a:picLocks noChangeAspect="1"/>
          </p:cNvPicPr>
          <p:nvPr/>
        </p:nvPicPr>
        <p:blipFill rotWithShape="1">
          <a:blip r:embed="rId4"/>
          <a:srcRect t="12311"/>
          <a:stretch/>
        </p:blipFill>
        <p:spPr>
          <a:xfrm>
            <a:off x="1063639" y="1176792"/>
            <a:ext cx="8875491" cy="3394119"/>
          </a:xfrm>
          <a:prstGeom prst="rect">
            <a:avLst/>
          </a:prstGeom>
        </p:spPr>
      </p:pic>
      <p:pic>
        <p:nvPicPr>
          <p:cNvPr id="6" name="Picture 5">
            <a:extLst>
              <a:ext uri="{FF2B5EF4-FFF2-40B4-BE49-F238E27FC236}">
                <a16:creationId xmlns:a16="http://schemas.microsoft.com/office/drawing/2014/main" id="{341C4314-C38D-4128-9AF2-C9A69D435C38}"/>
              </a:ext>
            </a:extLst>
          </p:cNvPr>
          <p:cNvPicPr>
            <a:picLocks noChangeAspect="1"/>
          </p:cNvPicPr>
          <p:nvPr/>
        </p:nvPicPr>
        <p:blipFill>
          <a:blip r:embed="rId5"/>
          <a:stretch>
            <a:fillRect/>
          </a:stretch>
        </p:blipFill>
        <p:spPr>
          <a:xfrm>
            <a:off x="3263283" y="4662361"/>
            <a:ext cx="5520618" cy="1802050"/>
          </a:xfrm>
          <a:prstGeom prst="rect">
            <a:avLst/>
          </a:prstGeom>
        </p:spPr>
      </p:pic>
    </p:spTree>
    <p:extLst>
      <p:ext uri="{BB962C8B-B14F-4D97-AF65-F5344CB8AC3E}">
        <p14:creationId xmlns:p14="http://schemas.microsoft.com/office/powerpoint/2010/main" val="3077072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2430F7F2-393E-40B3-ADB8-69FEDB8D9E91}"/>
              </a:ext>
            </a:extLst>
          </p:cNvPr>
          <p:cNvPicPr>
            <a:picLocks noChangeAspect="1"/>
          </p:cNvPicPr>
          <p:nvPr/>
        </p:nvPicPr>
        <p:blipFill>
          <a:blip r:embed="rId4"/>
          <a:stretch>
            <a:fillRect/>
          </a:stretch>
        </p:blipFill>
        <p:spPr>
          <a:xfrm>
            <a:off x="572344" y="1278084"/>
            <a:ext cx="7270082" cy="3054912"/>
          </a:xfrm>
          <a:prstGeom prst="rect">
            <a:avLst/>
          </a:prstGeom>
        </p:spPr>
      </p:pic>
      <p:pic>
        <p:nvPicPr>
          <p:cNvPr id="6" name="Picture 5">
            <a:extLst>
              <a:ext uri="{FF2B5EF4-FFF2-40B4-BE49-F238E27FC236}">
                <a16:creationId xmlns:a16="http://schemas.microsoft.com/office/drawing/2014/main" id="{E1124D51-C701-4013-B46C-15D72B6ACB26}"/>
              </a:ext>
            </a:extLst>
          </p:cNvPr>
          <p:cNvPicPr>
            <a:picLocks noChangeAspect="1"/>
          </p:cNvPicPr>
          <p:nvPr/>
        </p:nvPicPr>
        <p:blipFill>
          <a:blip r:embed="rId5"/>
          <a:stretch>
            <a:fillRect/>
          </a:stretch>
        </p:blipFill>
        <p:spPr>
          <a:xfrm>
            <a:off x="572344" y="4516962"/>
            <a:ext cx="8799095" cy="1941362"/>
          </a:xfrm>
          <a:prstGeom prst="rect">
            <a:avLst/>
          </a:prstGeom>
        </p:spPr>
      </p:pic>
    </p:spTree>
    <p:extLst>
      <p:ext uri="{BB962C8B-B14F-4D97-AF65-F5344CB8AC3E}">
        <p14:creationId xmlns:p14="http://schemas.microsoft.com/office/powerpoint/2010/main" val="276440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Probable User Interface</a:t>
            </a:r>
            <a:endParaRPr sz="2400" b="1" dirty="0">
              <a:solidFill>
                <a:srgbClr val="04A2B9"/>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B7456BEB-254D-4AE0-A16E-9DFDB31B7847}"/>
              </a:ext>
            </a:extLst>
          </p:cNvPr>
          <p:cNvPicPr>
            <a:picLocks noChangeAspect="1"/>
          </p:cNvPicPr>
          <p:nvPr/>
        </p:nvPicPr>
        <p:blipFill>
          <a:blip r:embed="rId4"/>
          <a:stretch>
            <a:fillRect/>
          </a:stretch>
        </p:blipFill>
        <p:spPr>
          <a:xfrm>
            <a:off x="606951" y="1187511"/>
            <a:ext cx="6753869" cy="3705191"/>
          </a:xfrm>
          <a:prstGeom prst="rect">
            <a:avLst/>
          </a:prstGeom>
        </p:spPr>
      </p:pic>
    </p:spTree>
    <p:extLst>
      <p:ext uri="{BB962C8B-B14F-4D97-AF65-F5344CB8AC3E}">
        <p14:creationId xmlns:p14="http://schemas.microsoft.com/office/powerpoint/2010/main" val="123623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9"/>
        <p:cNvGrpSpPr/>
        <p:nvPr/>
      </p:nvGrpSpPr>
      <p:grpSpPr>
        <a:xfrm>
          <a:off x="0" y="0"/>
          <a:ext cx="0" cy="0"/>
          <a:chOff x="0" y="0"/>
          <a:chExt cx="0" cy="0"/>
        </a:xfrm>
      </p:grpSpPr>
      <p:sp>
        <p:nvSpPr>
          <p:cNvPr id="410" name="Google Shape;410;g33806eaf5b1_0_18"/>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a:solidFill>
                  <a:srgbClr val="04A2B9"/>
                </a:solidFill>
                <a:latin typeface="Proxima Nova"/>
                <a:ea typeface="Proxima Nova"/>
                <a:cs typeface="Proxima Nova"/>
                <a:sym typeface="Proxima Nova"/>
              </a:rPr>
              <a:t>Conclusion</a:t>
            </a:r>
            <a:endParaRPr sz="2400" b="1">
              <a:solidFill>
                <a:srgbClr val="04A2B9"/>
              </a:solidFill>
              <a:latin typeface="Proxima Nova"/>
              <a:ea typeface="Proxima Nova"/>
              <a:cs typeface="Proxima Nova"/>
              <a:sym typeface="Proxima Nova"/>
            </a:endParaRPr>
          </a:p>
        </p:txBody>
      </p:sp>
      <p:sp>
        <p:nvSpPr>
          <p:cNvPr id="4" name="Rectangle 3"/>
          <p:cNvSpPr/>
          <p:nvPr/>
        </p:nvSpPr>
        <p:spPr>
          <a:xfrm>
            <a:off x="534250" y="1310641"/>
            <a:ext cx="11312310" cy="1569660"/>
          </a:xfrm>
          <a:prstGeom prst="rect">
            <a:avLst/>
          </a:prstGeom>
        </p:spPr>
        <p:txBody>
          <a:bodyPr wrap="square">
            <a:spAutoFit/>
          </a:bodyPr>
          <a:lstStyle/>
          <a:p>
            <a:pPr algn="just"/>
            <a:r>
              <a:rPr lang="en-US" sz="1600" dirty="0">
                <a:solidFill>
                  <a:srgbClr val="374151"/>
                </a:solidFill>
                <a:latin typeface="Proxima Nova" panose="020B0604020202020204" charset="0"/>
                <a:cs typeface="Times New Roman" panose="02020603050405020304" pitchFamily="18" charset="0"/>
              </a:rPr>
              <a:t>The Blood Bank Management System project successfully delivers a comprehensive solution for managing blood donation operations, donor engagement, and inventory control. This system revolutionizes blood bank operations by replacing fragmented processes with an integrated digital ecosystem. By connecting donors, medical staff, and patients through real-time data visibility, it ensures the right blood reaches the right patient at the right time – ultimately saving more lives through technological innovation. The project demonstrates how targeted digital transformation can create tangible humanitarian impact in healthcare infrastructure.</a:t>
            </a:r>
            <a:endParaRPr lang="en-US" sz="1600" dirty="0">
              <a:latin typeface="Proxima Nova" panose="020B0604020202020204" charset="0"/>
              <a:cs typeface="Times New Roman" panose="02020603050405020304" pitchFamily="18" charset="0"/>
            </a:endParaRPr>
          </a:p>
        </p:txBody>
      </p:sp>
    </p:spTree>
    <p:extLst>
      <p:ext uri="{BB962C8B-B14F-4D97-AF65-F5344CB8AC3E}">
        <p14:creationId xmlns:p14="http://schemas.microsoft.com/office/powerpoint/2010/main" val="938699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8"/>
        <p:cNvGrpSpPr/>
        <p:nvPr/>
      </p:nvGrpSpPr>
      <p:grpSpPr>
        <a:xfrm>
          <a:off x="0" y="0"/>
          <a:ext cx="0" cy="0"/>
          <a:chOff x="0" y="0"/>
          <a:chExt cx="0" cy="0"/>
        </a:xfrm>
      </p:grpSpPr>
      <p:sp>
        <p:nvSpPr>
          <p:cNvPr id="419" name="Google Shape;419;p87"/>
          <p:cNvSpPr txBox="1"/>
          <p:nvPr/>
        </p:nvSpPr>
        <p:spPr>
          <a:xfrm>
            <a:off x="534250" y="1437400"/>
            <a:ext cx="11229500" cy="5001339"/>
          </a:xfrm>
          <a:prstGeom prst="rect">
            <a:avLst/>
          </a:prstGeom>
          <a:noFill/>
          <a:ln>
            <a:noFill/>
          </a:ln>
        </p:spPr>
        <p:txBody>
          <a:bodyPr spcFirstLastPara="1" wrap="square" lIns="91425" tIns="91425" rIns="91425" bIns="91425" anchor="t" anchorCtr="0">
            <a:spAutoFit/>
          </a:bodyPr>
          <a:lstStyle/>
          <a:p>
            <a:pPr algn="just"/>
            <a:r>
              <a:rPr lang="en-IN" sz="1600" b="0" i="0" dirty="0">
                <a:solidFill>
                  <a:schemeClr val="tx1"/>
                </a:solidFill>
                <a:effectLst/>
                <a:latin typeface="Proxima Nova" panose="020B0604020202020204" charset="0"/>
                <a:cs typeface="Times New Roman" panose="02020603050405020304" pitchFamily="18" charset="0"/>
              </a:rPr>
              <a:t>1. </a:t>
            </a:r>
            <a:r>
              <a:rPr lang="en-IN" sz="1600" b="1" i="0" dirty="0">
                <a:solidFill>
                  <a:schemeClr val="tx1"/>
                </a:solidFill>
                <a:effectLst/>
                <a:latin typeface="Proxima Nova" panose="020B0604020202020204" charset="0"/>
                <a:cs typeface="Times New Roman" panose="02020603050405020304" pitchFamily="18" charset="0"/>
              </a:rPr>
              <a:t>Healthcare Standards &amp; Regulations</a:t>
            </a:r>
            <a:endParaRPr lang="en-IN" sz="1600" b="0" i="0" dirty="0">
              <a:solidFill>
                <a:schemeClr val="tx1"/>
              </a:solidFill>
              <a:effectLst/>
              <a:latin typeface="Proxima Nova" panose="020B0604020202020204" charset="0"/>
              <a:cs typeface="Times New Roman" panose="02020603050405020304" pitchFamily="18" charset="0"/>
            </a:endParaRP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WHO Blood Donor Guidelines</a:t>
            </a:r>
            <a:r>
              <a:rPr lang="en-IN" sz="1600" b="0" i="0" dirty="0">
                <a:solidFill>
                  <a:schemeClr val="tx1"/>
                </a:solidFill>
                <a:effectLst/>
                <a:latin typeface="Proxima Nova" panose="020B0604020202020204" charset="0"/>
                <a:cs typeface="Times New Roman" panose="02020603050405020304" pitchFamily="18" charset="0"/>
              </a:rPr>
              <a:t> (2021): Global standards for donor screening and blood safety.</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AABB Technical Manual</a:t>
            </a:r>
            <a:r>
              <a:rPr lang="en-IN" sz="1600" b="0" i="0" dirty="0">
                <a:solidFill>
                  <a:schemeClr val="tx1"/>
                </a:solidFill>
                <a:effectLst/>
                <a:latin typeface="Proxima Nova" panose="020B0604020202020204" charset="0"/>
                <a:cs typeface="Times New Roman" panose="02020603050405020304" pitchFamily="18" charset="0"/>
              </a:rPr>
              <a:t> (2023): Industry best practices for blood bank operations and transfusion protocols.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Council of Europe Guide</a:t>
            </a:r>
            <a:r>
              <a:rPr lang="en-IN" sz="1600" b="0" i="0" dirty="0">
                <a:solidFill>
                  <a:schemeClr val="tx1"/>
                </a:solidFill>
                <a:effectLst/>
                <a:latin typeface="Proxima Nova" panose="020B0604020202020204" charset="0"/>
                <a:cs typeface="Times New Roman" panose="02020603050405020304" pitchFamily="18" charset="0"/>
              </a:rPr>
              <a:t> (2022): Quality assurance frameworks for blood component preparation.</a:t>
            </a:r>
          </a:p>
          <a:p>
            <a:pPr algn="just"/>
            <a:r>
              <a:rPr lang="en-IN" sz="1600" b="0" i="0" dirty="0">
                <a:solidFill>
                  <a:schemeClr val="tx1"/>
                </a:solidFill>
                <a:effectLst/>
                <a:latin typeface="Proxima Nova" panose="020B0604020202020204" charset="0"/>
                <a:cs typeface="Times New Roman" panose="02020603050405020304" pitchFamily="18" charset="0"/>
              </a:rPr>
              <a:t>2. </a:t>
            </a:r>
            <a:r>
              <a:rPr lang="en-IN" sz="1600" b="1" i="0" dirty="0">
                <a:solidFill>
                  <a:schemeClr val="tx1"/>
                </a:solidFill>
                <a:effectLst/>
                <a:latin typeface="Proxima Nova" panose="020B0604020202020204" charset="0"/>
                <a:cs typeface="Times New Roman" panose="02020603050405020304" pitchFamily="18" charset="0"/>
              </a:rPr>
              <a:t>Technical Implementation</a:t>
            </a:r>
            <a:endParaRPr lang="en-IN" sz="1600" b="0" i="0" dirty="0">
              <a:solidFill>
                <a:schemeClr val="tx1"/>
              </a:solidFill>
              <a:effectLst/>
              <a:latin typeface="Proxima Nova" panose="020B0604020202020204" charset="0"/>
              <a:cs typeface="Times New Roman" panose="02020603050405020304" pitchFamily="18" charset="0"/>
            </a:endParaRP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Database Systems</a:t>
            </a:r>
            <a:r>
              <a:rPr lang="en-IN" sz="1600" b="0" i="0" dirty="0">
                <a:solidFill>
                  <a:schemeClr val="tx1"/>
                </a:solidFill>
                <a:effectLst/>
                <a:latin typeface="Proxima Nova" panose="020B0604020202020204" charset="0"/>
                <a:cs typeface="Times New Roman" panose="02020603050405020304" pitchFamily="18" charset="0"/>
              </a:rPr>
              <a:t> (</a:t>
            </a:r>
            <a:r>
              <a:rPr lang="en-IN" sz="1600" b="0" i="0" dirty="0" err="1">
                <a:solidFill>
                  <a:schemeClr val="tx1"/>
                </a:solidFill>
                <a:effectLst/>
                <a:latin typeface="Proxima Nova" panose="020B0604020202020204" charset="0"/>
                <a:cs typeface="Times New Roman" panose="02020603050405020304" pitchFamily="18" charset="0"/>
              </a:rPr>
              <a:t>Elmasri</a:t>
            </a:r>
            <a:r>
              <a:rPr lang="en-IN" sz="1600" b="0" i="0" dirty="0">
                <a:solidFill>
                  <a:schemeClr val="tx1"/>
                </a:solidFill>
                <a:effectLst/>
                <a:latin typeface="Proxima Nova" panose="020B0604020202020204" charset="0"/>
                <a:cs typeface="Times New Roman" panose="02020603050405020304" pitchFamily="18" charset="0"/>
              </a:rPr>
              <a:t> &amp; </a:t>
            </a:r>
            <a:r>
              <a:rPr lang="en-IN" sz="1600" b="0" i="0" dirty="0" err="1">
                <a:solidFill>
                  <a:schemeClr val="tx1"/>
                </a:solidFill>
                <a:effectLst/>
                <a:latin typeface="Proxima Nova" panose="020B0604020202020204" charset="0"/>
                <a:cs typeface="Times New Roman" panose="02020603050405020304" pitchFamily="18" charset="0"/>
              </a:rPr>
              <a:t>Navathe</a:t>
            </a:r>
            <a:r>
              <a:rPr lang="en-IN" sz="1600" b="0" i="0" dirty="0">
                <a:solidFill>
                  <a:schemeClr val="tx1"/>
                </a:solidFill>
                <a:effectLst/>
                <a:latin typeface="Proxima Nova" panose="020B0604020202020204" charset="0"/>
                <a:cs typeface="Times New Roman" panose="02020603050405020304" pitchFamily="18" charset="0"/>
              </a:rPr>
              <a:t>, 2021): Foundational ERD design principles.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Azure Health Blueprint</a:t>
            </a:r>
            <a:r>
              <a:rPr lang="en-IN" sz="1600" b="0" i="0" dirty="0">
                <a:solidFill>
                  <a:schemeClr val="tx1"/>
                </a:solidFill>
                <a:effectLst/>
                <a:latin typeface="Proxima Nova" panose="020B0604020202020204" charset="0"/>
                <a:cs typeface="Times New Roman" panose="02020603050405020304" pitchFamily="18" charset="0"/>
              </a:rPr>
              <a:t>: HIPAA-compliant cloud architecture for healthcare data.</a:t>
            </a:r>
          </a:p>
          <a:p>
            <a:pPr algn="just"/>
            <a:r>
              <a:rPr lang="en-IN" sz="1600" b="0" i="0" dirty="0">
                <a:solidFill>
                  <a:schemeClr val="tx1"/>
                </a:solidFill>
                <a:effectLst/>
                <a:latin typeface="Proxima Nova" panose="020B0604020202020204" charset="0"/>
                <a:cs typeface="Times New Roman" panose="02020603050405020304" pitchFamily="18" charset="0"/>
              </a:rPr>
              <a:t>3. </a:t>
            </a:r>
            <a:r>
              <a:rPr lang="en-IN" sz="1600" b="1" i="0" dirty="0">
                <a:solidFill>
                  <a:schemeClr val="tx1"/>
                </a:solidFill>
                <a:effectLst/>
                <a:latin typeface="Proxima Nova" panose="020B0604020202020204" charset="0"/>
                <a:cs typeface="Times New Roman" panose="02020603050405020304" pitchFamily="18" charset="0"/>
              </a:rPr>
              <a:t>Security &amp; Ethics</a:t>
            </a:r>
            <a:endParaRPr lang="en-IN" sz="1600" b="0" i="0" dirty="0">
              <a:solidFill>
                <a:schemeClr val="tx1"/>
              </a:solidFill>
              <a:effectLst/>
              <a:latin typeface="Proxima Nova" panose="020B0604020202020204" charset="0"/>
              <a:cs typeface="Times New Roman" panose="02020603050405020304" pitchFamily="18" charset="0"/>
            </a:endParaRP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OWASP Top 10</a:t>
            </a:r>
            <a:r>
              <a:rPr lang="en-IN" sz="1600" b="0" i="0" dirty="0">
                <a:solidFill>
                  <a:schemeClr val="tx1"/>
                </a:solidFill>
                <a:effectLst/>
                <a:latin typeface="Proxima Nova" panose="020B0604020202020204" charset="0"/>
                <a:cs typeface="Times New Roman" panose="02020603050405020304" pitchFamily="18" charset="0"/>
              </a:rPr>
              <a:t> (2023): Critical web application security risks.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NIST Digital Identity Guidelines</a:t>
            </a:r>
            <a:r>
              <a:rPr lang="en-IN" sz="1600" b="0" i="0" dirty="0">
                <a:solidFill>
                  <a:schemeClr val="tx1"/>
                </a:solidFill>
                <a:effectLst/>
                <a:latin typeface="Proxima Nova" panose="020B0604020202020204" charset="0"/>
                <a:cs typeface="Times New Roman" panose="02020603050405020304" pitchFamily="18" charset="0"/>
              </a:rPr>
              <a:t> (2020): Authentication and data protection standards.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UNESCO Bioethics Framework</a:t>
            </a:r>
            <a:r>
              <a:rPr lang="en-IN" sz="1600" b="0" i="0" dirty="0">
                <a:solidFill>
                  <a:schemeClr val="tx1"/>
                </a:solidFill>
                <a:effectLst/>
                <a:latin typeface="Proxima Nova" panose="020B0604020202020204" charset="0"/>
                <a:cs typeface="Times New Roman" panose="02020603050405020304" pitchFamily="18" charset="0"/>
              </a:rPr>
              <a:t>: Ethical guidelines for donor privacy and consent.</a:t>
            </a:r>
          </a:p>
          <a:p>
            <a:pPr algn="just"/>
            <a:r>
              <a:rPr lang="en-IN" sz="1600" b="0" i="0" dirty="0">
                <a:solidFill>
                  <a:schemeClr val="tx1"/>
                </a:solidFill>
                <a:effectLst/>
                <a:latin typeface="Proxima Nova" panose="020B0604020202020204" charset="0"/>
                <a:cs typeface="Times New Roman" panose="02020603050405020304" pitchFamily="18" charset="0"/>
              </a:rPr>
              <a:t>4. </a:t>
            </a:r>
            <a:r>
              <a:rPr lang="en-IN" sz="1600" b="1" i="0" dirty="0">
                <a:solidFill>
                  <a:schemeClr val="tx1"/>
                </a:solidFill>
                <a:effectLst/>
                <a:latin typeface="Proxima Nova" panose="020B0604020202020204" charset="0"/>
                <a:cs typeface="Times New Roman" panose="02020603050405020304" pitchFamily="18" charset="0"/>
              </a:rPr>
              <a:t>Operations &amp; Analytics</a:t>
            </a:r>
            <a:endParaRPr lang="en-IN" sz="1600" b="0" i="0" dirty="0">
              <a:solidFill>
                <a:schemeClr val="tx1"/>
              </a:solidFill>
              <a:effectLst/>
              <a:latin typeface="Proxima Nova" panose="020B0604020202020204" charset="0"/>
              <a:cs typeface="Times New Roman" panose="02020603050405020304" pitchFamily="18" charset="0"/>
            </a:endParaRP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Pereira (2022)</a:t>
            </a:r>
            <a:r>
              <a:rPr lang="en-IN" sz="1600" b="0" i="0" dirty="0">
                <a:solidFill>
                  <a:schemeClr val="tx1"/>
                </a:solidFill>
                <a:effectLst/>
                <a:latin typeface="Proxima Nova" panose="020B0604020202020204" charset="0"/>
                <a:cs typeface="Times New Roman" panose="02020603050405020304" pitchFamily="18" charset="0"/>
              </a:rPr>
              <a:t>: Perishable inventory models for blood shelf-life optimization.</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American Red Cross Stats</a:t>
            </a:r>
            <a:r>
              <a:rPr lang="en-IN" sz="1600" b="0" i="0" dirty="0">
                <a:solidFill>
                  <a:schemeClr val="tx1"/>
                </a:solidFill>
                <a:effectLst/>
                <a:latin typeface="Proxima Nova" panose="020B0604020202020204" charset="0"/>
                <a:cs typeface="Times New Roman" panose="02020603050405020304" pitchFamily="18" charset="0"/>
              </a:rPr>
              <a:t>: Real-world blood collection/distribution metrics.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Global Market Report</a:t>
            </a:r>
            <a:r>
              <a:rPr lang="en-IN" sz="1600" b="0" i="0" dirty="0">
                <a:solidFill>
                  <a:schemeClr val="tx1"/>
                </a:solidFill>
                <a:effectLst/>
                <a:latin typeface="Proxima Nova" panose="020B0604020202020204" charset="0"/>
                <a:cs typeface="Times New Roman" panose="02020603050405020304" pitchFamily="18" charset="0"/>
              </a:rPr>
              <a:t> (2023): Industry trends and demand forecasting insights.</a:t>
            </a:r>
          </a:p>
          <a:p>
            <a:pPr algn="just"/>
            <a:r>
              <a:rPr lang="en-IN" sz="1600" b="0" i="0" dirty="0">
                <a:solidFill>
                  <a:schemeClr val="tx1"/>
                </a:solidFill>
                <a:effectLst/>
                <a:latin typeface="Proxima Nova" panose="020B0604020202020204" charset="0"/>
                <a:cs typeface="Times New Roman" panose="02020603050405020304" pitchFamily="18" charset="0"/>
              </a:rPr>
              <a:t>5. </a:t>
            </a:r>
            <a:r>
              <a:rPr lang="en-IN" sz="1600" b="1" i="0" dirty="0">
                <a:solidFill>
                  <a:schemeClr val="tx1"/>
                </a:solidFill>
                <a:effectLst/>
                <a:latin typeface="Proxima Nova" panose="020B0604020202020204" charset="0"/>
                <a:cs typeface="Times New Roman" panose="02020603050405020304" pitchFamily="18" charset="0"/>
              </a:rPr>
              <a:t>User Experience</a:t>
            </a:r>
            <a:endParaRPr lang="en-IN" sz="1600" b="0" i="0" dirty="0">
              <a:solidFill>
                <a:schemeClr val="tx1"/>
              </a:solidFill>
              <a:effectLst/>
              <a:latin typeface="Proxima Nova" panose="020B0604020202020204" charset="0"/>
              <a:cs typeface="Times New Roman" panose="02020603050405020304" pitchFamily="18" charset="0"/>
            </a:endParaRP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The Design of Everyday Things</a:t>
            </a:r>
            <a:r>
              <a:rPr lang="en-IN" sz="1600" b="0" i="0" dirty="0">
                <a:solidFill>
                  <a:schemeClr val="tx1"/>
                </a:solidFill>
                <a:effectLst/>
                <a:latin typeface="Proxima Nova" panose="020B0604020202020204" charset="0"/>
                <a:cs typeface="Times New Roman" panose="02020603050405020304" pitchFamily="18" charset="0"/>
              </a:rPr>
              <a:t> (Norman): Human-</a:t>
            </a:r>
            <a:r>
              <a:rPr lang="en-IN" sz="1600" b="0" i="0" dirty="0" err="1">
                <a:solidFill>
                  <a:schemeClr val="tx1"/>
                </a:solidFill>
                <a:effectLst/>
                <a:latin typeface="Proxima Nova" panose="020B0604020202020204" charset="0"/>
                <a:cs typeface="Times New Roman" panose="02020603050405020304" pitchFamily="18" charset="0"/>
              </a:rPr>
              <a:t>centered</a:t>
            </a:r>
            <a:r>
              <a:rPr lang="en-IN" sz="1600" b="0" i="0" dirty="0">
                <a:solidFill>
                  <a:schemeClr val="tx1"/>
                </a:solidFill>
                <a:effectLst/>
                <a:latin typeface="Proxima Nova" panose="020B0604020202020204" charset="0"/>
                <a:cs typeface="Times New Roman" panose="02020603050405020304" pitchFamily="18" charset="0"/>
              </a:rPr>
              <a:t> design principles.</a:t>
            </a:r>
          </a:p>
          <a:p>
            <a:pPr algn="just">
              <a:buFont typeface="Arial" panose="020B0604020202020204" pitchFamily="34" charset="0"/>
              <a:buChar char="•"/>
            </a:pPr>
            <a:r>
              <a:rPr lang="en-IN" sz="1600" b="1" i="0" dirty="0">
                <a:solidFill>
                  <a:schemeClr val="tx1"/>
                </a:solidFill>
                <a:effectLst/>
                <a:latin typeface="Proxima Nova" panose="020B0604020202020204" charset="0"/>
                <a:cs typeface="Times New Roman" panose="02020603050405020304" pitchFamily="18" charset="0"/>
              </a:rPr>
              <a:t>Healthcare Usability</a:t>
            </a:r>
            <a:r>
              <a:rPr lang="en-IN" sz="1600" b="0" i="0" dirty="0">
                <a:solidFill>
                  <a:schemeClr val="tx1"/>
                </a:solidFill>
                <a:effectLst/>
                <a:latin typeface="Proxima Nova" panose="020B0604020202020204" charset="0"/>
                <a:cs typeface="Times New Roman" panose="02020603050405020304" pitchFamily="18" charset="0"/>
              </a:rPr>
              <a:t> (Nielsen): UX strategies for emergency medical interfaces.</a:t>
            </a:r>
          </a:p>
          <a:p>
            <a:pPr algn="just"/>
            <a:br>
              <a:rPr lang="en-IN" sz="1600" dirty="0">
                <a:solidFill>
                  <a:schemeClr val="tx1"/>
                </a:solidFill>
                <a:latin typeface="Proxima Nova" panose="020B0604020202020204" charset="0"/>
                <a:cs typeface="Times New Roman" panose="02020603050405020304" pitchFamily="18" charset="0"/>
              </a:rPr>
            </a:br>
            <a:endParaRPr lang="en-US" sz="1200" dirty="0">
              <a:solidFill>
                <a:schemeClr val="tx1"/>
              </a:solidFill>
              <a:latin typeface="Proxima Nova" panose="020B0604020202020204" charset="0"/>
              <a:cs typeface="Times New Roman" panose="02020603050405020304" pitchFamily="18" charset="0"/>
            </a:endParaRPr>
          </a:p>
        </p:txBody>
      </p:sp>
      <p:sp>
        <p:nvSpPr>
          <p:cNvPr id="420" name="Google Shape;420;p87"/>
          <p:cNvSpPr txBox="1">
            <a:spLocks noGrp="1"/>
          </p:cNvSpPr>
          <p:nvPr>
            <p:ph type="title"/>
          </p:nvPr>
        </p:nvSpPr>
        <p:spPr>
          <a:xfrm>
            <a:off x="534250" y="309550"/>
            <a:ext cx="50295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References</a:t>
            </a:r>
            <a:endParaRPr sz="2400" b="1" dirty="0">
              <a:solidFill>
                <a:srgbClr val="04A2B9"/>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2" name="Google Shape;42;p3"/>
          <p:cNvSpPr txBox="1"/>
          <p:nvPr/>
        </p:nvSpPr>
        <p:spPr>
          <a:xfrm>
            <a:off x="534258" y="1152938"/>
            <a:ext cx="11202341" cy="5012405"/>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40000"/>
              </a:lnSpc>
              <a:spcBef>
                <a:spcPts val="0"/>
              </a:spcBef>
              <a:spcAft>
                <a:spcPts val="0"/>
              </a:spcAft>
              <a:buClr>
                <a:schemeClr val="dk1"/>
              </a:buClr>
              <a:buSzPts val="1400"/>
              <a:buFont typeface="Times New Roman"/>
              <a:buChar char="●"/>
            </a:pPr>
            <a:r>
              <a:rPr lang="en-US" sz="1600" b="0" i="0" u="none" strike="noStrike" cap="none" dirty="0">
                <a:solidFill>
                  <a:schemeClr val="dk1"/>
                </a:solidFill>
                <a:latin typeface="Proxima Nova" panose="020B0604020202020204" charset="0"/>
                <a:ea typeface="Times New Roman"/>
                <a:cs typeface="Times New Roman"/>
                <a:sym typeface="Times New Roman"/>
              </a:rPr>
              <a:t>Introduction</a:t>
            </a:r>
            <a:endParaRPr sz="1600" b="0" i="0" u="none" strike="noStrike" cap="none" dirty="0">
              <a:solidFill>
                <a:schemeClr val="dk1"/>
              </a:solidFill>
              <a:latin typeface="Proxima Nova" panose="020B0604020202020204" charset="0"/>
              <a:ea typeface="Times New Roman"/>
              <a:cs typeface="Times New Roman"/>
              <a:sym typeface="Times New Roman"/>
            </a:endParaRPr>
          </a:p>
          <a:p>
            <a:pPr marL="457200" marR="0" lvl="0" indent="-317500" algn="just" rtl="0">
              <a:lnSpc>
                <a:spcPct val="140000"/>
              </a:lnSpc>
              <a:spcBef>
                <a:spcPts val="0"/>
              </a:spcBef>
              <a:spcAft>
                <a:spcPts val="0"/>
              </a:spcAft>
              <a:buClr>
                <a:schemeClr val="dk1"/>
              </a:buClr>
              <a:buSzPts val="1400"/>
              <a:buFont typeface="Times New Roman"/>
              <a:buChar char="●"/>
            </a:pPr>
            <a:r>
              <a:rPr lang="en-US" sz="1600" b="0" i="0" u="none" strike="noStrike" cap="none" dirty="0">
                <a:solidFill>
                  <a:schemeClr val="dk1"/>
                </a:solidFill>
                <a:latin typeface="Proxima Nova" panose="020B0604020202020204" charset="0"/>
                <a:ea typeface="Times New Roman"/>
                <a:cs typeface="Times New Roman"/>
                <a:sym typeface="Times New Roman"/>
              </a:rPr>
              <a:t>Abstract</a:t>
            </a:r>
            <a:endParaRPr sz="1600" b="0" i="0" u="none" strike="noStrike" cap="none" dirty="0">
              <a:solidFill>
                <a:schemeClr val="dk1"/>
              </a:solidFill>
              <a:latin typeface="Proxima Nova" panose="020B0604020202020204" charset="0"/>
              <a:ea typeface="Times New Roman"/>
              <a:cs typeface="Times New Roman"/>
              <a:sym typeface="Times New Roman"/>
            </a:endParaRPr>
          </a:p>
          <a:p>
            <a:pPr marL="457200" marR="0" lvl="0" indent="-317500" algn="just" rtl="0">
              <a:lnSpc>
                <a:spcPct val="140000"/>
              </a:lnSpc>
              <a:spcBef>
                <a:spcPts val="0"/>
              </a:spcBef>
              <a:spcAft>
                <a:spcPts val="0"/>
              </a:spcAft>
              <a:buClr>
                <a:schemeClr val="dk1"/>
              </a:buClr>
              <a:buSzPts val="1400"/>
              <a:buFont typeface="Times New Roman"/>
              <a:buChar char="●"/>
            </a:pPr>
            <a:r>
              <a:rPr lang="en-US" sz="1600" b="0" i="0" u="none" strike="noStrike" cap="none" dirty="0">
                <a:solidFill>
                  <a:schemeClr val="dk1"/>
                </a:solidFill>
                <a:latin typeface="Proxima Nova" panose="020B0604020202020204" charset="0"/>
                <a:ea typeface="Times New Roman"/>
                <a:cs typeface="Times New Roman"/>
                <a:sym typeface="Times New Roman"/>
              </a:rPr>
              <a:t>Literature Review</a:t>
            </a:r>
            <a:endParaRPr sz="1600" b="0" i="0" u="none" strike="noStrike" cap="none" dirty="0">
              <a:solidFill>
                <a:schemeClr val="dk1"/>
              </a:solidFill>
              <a:latin typeface="Proxima Nova" panose="020B0604020202020204" charset="0"/>
              <a:ea typeface="Times New Roman"/>
              <a:cs typeface="Times New Roman"/>
              <a:sym typeface="Times New Roman"/>
            </a:endParaRPr>
          </a:p>
          <a:p>
            <a:pPr marL="457200" marR="0" lvl="0" indent="-317500" algn="just" rtl="0">
              <a:lnSpc>
                <a:spcPct val="140000"/>
              </a:lnSpc>
              <a:spcBef>
                <a:spcPts val="0"/>
              </a:spcBef>
              <a:spcAft>
                <a:spcPts val="0"/>
              </a:spcAft>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Workflow process</a:t>
            </a:r>
          </a:p>
          <a:p>
            <a:pPr marL="457200" marR="0" lvl="0" indent="-317500" algn="just" rtl="0">
              <a:lnSpc>
                <a:spcPct val="140000"/>
              </a:lnSpc>
              <a:spcBef>
                <a:spcPts val="0"/>
              </a:spcBef>
              <a:spcAft>
                <a:spcPts val="0"/>
              </a:spcAft>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Diagrams</a:t>
            </a:r>
            <a:endParaRPr sz="1600" dirty="0">
              <a:solidFill>
                <a:schemeClr val="dk1"/>
              </a:solidFill>
              <a:latin typeface="Proxima Nova" panose="020B0604020202020204" charset="0"/>
              <a:ea typeface="Times New Roman"/>
              <a:cs typeface="Times New Roman"/>
              <a:sym typeface="Times New Roman"/>
            </a:endParaRPr>
          </a:p>
          <a:p>
            <a:pPr marL="457200" marR="0" lvl="0" indent="-317500" algn="just" rtl="0">
              <a:lnSpc>
                <a:spcPct val="140000"/>
              </a:lnSpc>
              <a:spcBef>
                <a:spcPts val="0"/>
              </a:spcBef>
              <a:spcAft>
                <a:spcPts val="0"/>
              </a:spcAft>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Methodology</a:t>
            </a:r>
          </a:p>
          <a:p>
            <a:pPr marL="457200" marR="0" lvl="0" indent="-317500" algn="just" rtl="0">
              <a:lnSpc>
                <a:spcPct val="140000"/>
              </a:lnSpc>
              <a:spcBef>
                <a:spcPts val="0"/>
              </a:spcBef>
              <a:spcAft>
                <a:spcPts val="0"/>
              </a:spcAft>
              <a:buClr>
                <a:schemeClr val="dk1"/>
              </a:buClr>
              <a:buSzPts val="1400"/>
              <a:buFont typeface="Times New Roman"/>
              <a:buChar char="●"/>
            </a:pPr>
            <a:r>
              <a:rPr lang="en-US" sz="1600" b="0" i="0" u="none" strike="noStrike" cap="none" dirty="0">
                <a:solidFill>
                  <a:schemeClr val="dk1"/>
                </a:solidFill>
                <a:latin typeface="Proxima Nova" panose="020B0604020202020204" charset="0"/>
                <a:ea typeface="Times New Roman"/>
                <a:cs typeface="Times New Roman"/>
                <a:sym typeface="Times New Roman"/>
              </a:rPr>
              <a:t>Tools and Technologies used</a:t>
            </a:r>
          </a:p>
          <a:p>
            <a:pPr marL="457200" lvl="0" indent="-317500" algn="just">
              <a:lnSpc>
                <a:spcPct val="140000"/>
              </a:lnSpc>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Probable User Interface</a:t>
            </a:r>
            <a:endParaRPr sz="1600" b="0" i="0" u="none" strike="noStrike" cap="none" dirty="0">
              <a:solidFill>
                <a:schemeClr val="dk1"/>
              </a:solidFill>
              <a:latin typeface="Proxima Nova" panose="020B0604020202020204" charset="0"/>
              <a:ea typeface="Times New Roman"/>
              <a:cs typeface="Times New Roman"/>
              <a:sym typeface="Times New Roman"/>
            </a:endParaRPr>
          </a:p>
          <a:p>
            <a:pPr marL="457200" marR="0" lvl="0" indent="-317500" algn="just" rtl="0">
              <a:lnSpc>
                <a:spcPct val="140000"/>
              </a:lnSpc>
              <a:spcBef>
                <a:spcPts val="0"/>
              </a:spcBef>
              <a:spcAft>
                <a:spcPts val="0"/>
              </a:spcAft>
              <a:buClr>
                <a:schemeClr val="dk1"/>
              </a:buClr>
              <a:buSzPts val="1400"/>
              <a:buFont typeface="Times New Roman"/>
              <a:buChar char="●"/>
            </a:pPr>
            <a:r>
              <a:rPr lang="en-US" sz="1600" b="0" i="0" u="none" strike="noStrike" cap="none" dirty="0">
                <a:solidFill>
                  <a:schemeClr val="dk1"/>
                </a:solidFill>
                <a:latin typeface="Proxima Nova" panose="020B0604020202020204" charset="0"/>
                <a:ea typeface="Times New Roman"/>
                <a:cs typeface="Times New Roman"/>
                <a:sym typeface="Times New Roman"/>
              </a:rPr>
              <a:t>Project Scheduling (Gantt Chart)</a:t>
            </a:r>
            <a:endParaRPr sz="1600" b="0" i="0" u="none" strike="noStrike" cap="none" dirty="0">
              <a:solidFill>
                <a:schemeClr val="dk1"/>
              </a:solidFill>
              <a:latin typeface="Proxima Nova" panose="020B0604020202020204" charset="0"/>
              <a:ea typeface="Times New Roman"/>
              <a:cs typeface="Times New Roman"/>
              <a:sym typeface="Times New Roman"/>
            </a:endParaRPr>
          </a:p>
          <a:p>
            <a:pPr marL="457200" lvl="0" indent="-317500" algn="just" rtl="0">
              <a:lnSpc>
                <a:spcPct val="140000"/>
              </a:lnSpc>
              <a:spcBef>
                <a:spcPts val="0"/>
              </a:spcBef>
              <a:spcAft>
                <a:spcPts val="0"/>
              </a:spcAft>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Upcoming Tasks</a:t>
            </a:r>
          </a:p>
          <a:p>
            <a:pPr marL="457200" marR="0" lvl="0" indent="-317500" algn="just" rtl="0">
              <a:lnSpc>
                <a:spcPct val="140000"/>
              </a:lnSpc>
              <a:spcBef>
                <a:spcPts val="0"/>
              </a:spcBef>
              <a:spcAft>
                <a:spcPts val="0"/>
              </a:spcAft>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Conclusion</a:t>
            </a:r>
            <a:endParaRPr sz="1600" dirty="0">
              <a:solidFill>
                <a:schemeClr val="dk1"/>
              </a:solidFill>
              <a:latin typeface="Proxima Nova" panose="020B0604020202020204" charset="0"/>
              <a:ea typeface="Times New Roman"/>
              <a:cs typeface="Times New Roman"/>
              <a:sym typeface="Times New Roman"/>
            </a:endParaRPr>
          </a:p>
          <a:p>
            <a:pPr marL="457200" marR="0" lvl="0" indent="-317500" algn="just" rtl="0">
              <a:lnSpc>
                <a:spcPct val="140000"/>
              </a:lnSpc>
              <a:spcBef>
                <a:spcPts val="0"/>
              </a:spcBef>
              <a:spcAft>
                <a:spcPts val="0"/>
              </a:spcAft>
              <a:buClr>
                <a:schemeClr val="dk1"/>
              </a:buClr>
              <a:buSzPts val="1400"/>
              <a:buFont typeface="Times New Roman"/>
              <a:buChar char="●"/>
            </a:pPr>
            <a:r>
              <a:rPr lang="en-US" sz="1600" dirty="0">
                <a:solidFill>
                  <a:schemeClr val="dk1"/>
                </a:solidFill>
                <a:latin typeface="Proxima Nova" panose="020B0604020202020204" charset="0"/>
                <a:ea typeface="Times New Roman"/>
                <a:cs typeface="Times New Roman"/>
                <a:sym typeface="Times New Roman"/>
              </a:rPr>
              <a:t>References</a:t>
            </a:r>
            <a:endParaRPr sz="1600" b="0" i="0" u="none" strike="noStrike" cap="none" dirty="0">
              <a:solidFill>
                <a:schemeClr val="dk1"/>
              </a:solidFill>
              <a:latin typeface="Proxima Nova" panose="020B0604020202020204" charset="0"/>
              <a:ea typeface="Times New Roman"/>
              <a:cs typeface="Times New Roman"/>
              <a:sym typeface="Times New Roman"/>
            </a:endParaRPr>
          </a:p>
        </p:txBody>
      </p:sp>
      <p:sp>
        <p:nvSpPr>
          <p:cNvPr id="43" name="Google Shape;43;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Outline</a:t>
            </a:r>
            <a:endParaRPr sz="2400" b="1" dirty="0">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4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a:solidFill>
                  <a:srgbClr val="04A2B9"/>
                </a:solidFill>
                <a:latin typeface="Proxima Nova"/>
                <a:ea typeface="Proxima Nova"/>
                <a:cs typeface="Proxima Nova"/>
                <a:sym typeface="Proxima Nova"/>
              </a:rPr>
              <a:t>Introduction</a:t>
            </a:r>
            <a:endParaRPr sz="2400" b="1">
              <a:latin typeface="Proxima Nova"/>
              <a:ea typeface="Proxima Nova"/>
              <a:cs typeface="Proxima Nova"/>
              <a:sym typeface="Proxima Nova"/>
            </a:endParaRPr>
          </a:p>
        </p:txBody>
      </p:sp>
      <p:sp>
        <p:nvSpPr>
          <p:cNvPr id="49" name="Google Shape;49;p4"/>
          <p:cNvSpPr txBox="1"/>
          <p:nvPr/>
        </p:nvSpPr>
        <p:spPr>
          <a:xfrm>
            <a:off x="534258" y="1104475"/>
            <a:ext cx="11122492" cy="4370397"/>
          </a:xfrm>
          <a:prstGeom prst="rect">
            <a:avLst/>
          </a:prstGeom>
          <a:noFill/>
          <a:ln>
            <a:noFill/>
          </a:ln>
        </p:spPr>
        <p:txBody>
          <a:bodyPr spcFirstLastPara="1" wrap="square" lIns="91425" tIns="91425" rIns="91425" bIns="91425" anchor="t" anchorCtr="0">
            <a:spAutoFit/>
          </a:bodyPr>
          <a:lstStyle/>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The Smart Blood Bank Donation Management System is a digital platform designed to modernize and streamline blood donation processes by efficiently connecting donors and blood bank organizations. This system eliminates manual inefficiencies, enhances donor engagement, and ensures optimal blood inventory management for lifesaving transfusions.</a:t>
            </a:r>
          </a:p>
          <a:p>
            <a:pPr marL="285750" lvl="0" indent="-285750" algn="just">
              <a:buSzPts val="1950"/>
              <a:buFont typeface="Arial" panose="020B0604020202020204" pitchFamily="34" charset="0"/>
              <a:buChar char="•"/>
            </a:pPr>
            <a:endParaRPr lang="en-US" sz="1600" dirty="0">
              <a:latin typeface="Proxima Nova" panose="020B0604020202020204" charset="0"/>
              <a:cs typeface="Times New Roman" panose="02020603050405020304" pitchFamily="18" charset="0"/>
            </a:endParaRP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Core Entities:</a:t>
            </a: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Donors: Individuals who register to donate blood, track their donation history, and receive notifications for eligibility and upcoming drives.</a:t>
            </a: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Organizations: Blood banks, donation centers, and NGOs that manage blood collection, storage, and distribution.</a:t>
            </a:r>
          </a:p>
          <a:p>
            <a:pPr lvl="0" algn="just">
              <a:buSzPts val="1950"/>
            </a:pPr>
            <a:endParaRPr lang="en-US" sz="1600" dirty="0">
              <a:latin typeface="Proxima Nova" panose="020B0604020202020204" charset="0"/>
              <a:cs typeface="Times New Roman" panose="02020603050405020304" pitchFamily="18" charset="0"/>
            </a:endParaRPr>
          </a:p>
          <a:p>
            <a:pPr lvl="0" algn="just">
              <a:buSzPts val="1950"/>
            </a:pPr>
            <a:r>
              <a:rPr lang="en-US" sz="1600" dirty="0">
                <a:latin typeface="Proxima Nova" panose="020B0604020202020204" charset="0"/>
                <a:cs typeface="Times New Roman" panose="02020603050405020304" pitchFamily="18" charset="0"/>
              </a:rPr>
              <a:t>Key Features:</a:t>
            </a: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Donor-Centric Approach: Easy registration, appointment scheduling, to encourage regular donations.</a:t>
            </a: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Inventory Optimization: Real-time tracking of blood stock levels by type, expiry dates, and demand trends.</a:t>
            </a: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Analytics &amp; Reporting: Data-driven insights to improve donation rates, reduce shortages, and enhance operational efficiency.</a:t>
            </a:r>
          </a:p>
          <a:p>
            <a:pPr marL="285750" lvl="0" indent="-285750" algn="just">
              <a:buSzPts val="1950"/>
              <a:buFont typeface="Arial" panose="020B0604020202020204" pitchFamily="34" charset="0"/>
              <a:buChar char="•"/>
            </a:pPr>
            <a:r>
              <a:rPr lang="en-US" sz="1600" dirty="0">
                <a:latin typeface="Proxima Nova" panose="020B0604020202020204" charset="0"/>
                <a:cs typeface="Times New Roman" panose="02020603050405020304" pitchFamily="18" charset="0"/>
              </a:rPr>
              <a:t>By leveraging technology, this system ensures a transparent, responsive, and scalable blood donation ecosystem, ultimately improving the availability of safe blood for those in need.</a:t>
            </a:r>
            <a:endParaRPr sz="2400" b="0" i="0" u="none" strike="noStrike" cap="none" dirty="0">
              <a:solidFill>
                <a:schemeClr val="dk1"/>
              </a:solidFill>
              <a:latin typeface="Proxima Nova" panose="020B0604020202020204"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11E3D64E-F9B7-09BF-306B-C45E0033E580}"/>
              </a:ext>
            </a:extLst>
          </p:cNvPr>
          <p:cNvSpPr txBox="1"/>
          <p:nvPr/>
        </p:nvSpPr>
        <p:spPr>
          <a:xfrm>
            <a:off x="534258" y="1597075"/>
            <a:ext cx="10985079"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
        <p:cNvGrpSpPr/>
        <p:nvPr/>
      </p:nvGrpSpPr>
      <p:grpSpPr>
        <a:xfrm>
          <a:off x="0" y="0"/>
          <a:ext cx="0" cy="0"/>
          <a:chOff x="0" y="0"/>
          <a:chExt cx="0" cy="0"/>
        </a:xfrm>
      </p:grpSpPr>
      <p:sp>
        <p:nvSpPr>
          <p:cNvPr id="58" name="Google Shape;58;p5"/>
          <p:cNvSpPr txBox="1"/>
          <p:nvPr/>
        </p:nvSpPr>
        <p:spPr>
          <a:xfrm>
            <a:off x="438843" y="1134388"/>
            <a:ext cx="11352991" cy="4801284"/>
          </a:xfrm>
          <a:prstGeom prst="rect">
            <a:avLst/>
          </a:prstGeom>
          <a:noFill/>
          <a:ln>
            <a:noFill/>
          </a:ln>
        </p:spPr>
        <p:txBody>
          <a:bodyPr spcFirstLastPara="1" wrap="square" lIns="91425" tIns="91425" rIns="91425" bIns="91425" anchor="t" anchorCtr="0">
            <a:spAutoFit/>
          </a:bodyPr>
          <a:lstStyle/>
          <a:p>
            <a:pPr lvl="0" algn="just">
              <a:lnSpc>
                <a:spcPct val="125000"/>
              </a:lnSpc>
              <a:buSzPts val="2000"/>
            </a:pPr>
            <a:r>
              <a:rPr lang="en-US" sz="1600" dirty="0">
                <a:latin typeface="Proxima Nova" panose="020B0604020202020204" charset="0"/>
                <a:cs typeface="Times New Roman" panose="02020603050405020304" pitchFamily="18" charset="0"/>
              </a:rPr>
              <a:t>The Smart Blood Bank Donation Management System is an innovative digital platform designed to revolutionize blood donation processes by creating an efficient link between donors and blood bank organizations. This system addresses critical challenges in blood supply chain management, including donor recruitment, blood inventory tracking, and demand-supply coordination.</a:t>
            </a:r>
          </a:p>
          <a:p>
            <a:pPr lvl="0" algn="just">
              <a:lnSpc>
                <a:spcPct val="125000"/>
              </a:lnSpc>
              <a:buSzPts val="2000"/>
            </a:pPr>
            <a:endParaRPr lang="en-US" sz="1600" dirty="0">
              <a:latin typeface="Proxima Nova" panose="020B0604020202020204" charset="0"/>
              <a:cs typeface="Times New Roman" panose="02020603050405020304" pitchFamily="18" charset="0"/>
            </a:endParaRPr>
          </a:p>
          <a:p>
            <a:pPr lvl="0" algn="just">
              <a:lnSpc>
                <a:spcPct val="125000"/>
              </a:lnSpc>
              <a:buSzPts val="2000"/>
            </a:pPr>
            <a:r>
              <a:rPr lang="en-US" sz="1600" dirty="0">
                <a:latin typeface="Proxima Nova" panose="020B0604020202020204" charset="0"/>
                <a:cs typeface="Times New Roman" panose="02020603050405020304" pitchFamily="18" charset="0"/>
              </a:rPr>
              <a:t>By leveraging modern technology, the platform provides donors with seamless registration, donation scheduling, and personalized reminders, while empowering blood banks and donation centers with real-time inventory monitoring, automated donor matching, and data-driven campaign management. Key features include a user-friendly interface, secure database management, intelligent analytics, and notification systems to optimize blood collection and distribution.</a:t>
            </a:r>
          </a:p>
          <a:p>
            <a:pPr lvl="0" algn="just">
              <a:lnSpc>
                <a:spcPct val="125000"/>
              </a:lnSpc>
              <a:buSzPts val="2000"/>
            </a:pPr>
            <a:endParaRPr lang="en-US" sz="1600" dirty="0">
              <a:latin typeface="Proxima Nova" panose="020B0604020202020204" charset="0"/>
              <a:cs typeface="Times New Roman" panose="02020603050405020304" pitchFamily="18" charset="0"/>
            </a:endParaRPr>
          </a:p>
          <a:p>
            <a:pPr lvl="0" algn="just">
              <a:lnSpc>
                <a:spcPct val="125000"/>
              </a:lnSpc>
              <a:buSzPts val="2000"/>
            </a:pPr>
            <a:r>
              <a:rPr lang="en-US" sz="1600" dirty="0">
                <a:latin typeface="Proxima Nova" panose="020B0604020202020204" charset="0"/>
                <a:cs typeface="Times New Roman" panose="02020603050405020304" pitchFamily="18" charset="0"/>
              </a:rPr>
              <a:t>The system enhances transparency, reduces wastage, and ensures timely availability of blood, ultimately improving the efficiency of blood donation programs and saving more lives. This paper presents the architecture, functionalities, and benefits of implementing a smart, scalable, and donor-centric blood bank management solution.</a:t>
            </a:r>
          </a:p>
          <a:p>
            <a:pPr lvl="0" algn="just">
              <a:lnSpc>
                <a:spcPct val="125000"/>
              </a:lnSpc>
              <a:buSzPts val="2000"/>
            </a:pPr>
            <a:endParaRPr lang="en-US" sz="1600" dirty="0">
              <a:latin typeface="Proxima Nova" panose="020B0604020202020204" charset="0"/>
              <a:cs typeface="Times New Roman" panose="02020603050405020304" pitchFamily="18" charset="0"/>
            </a:endParaRPr>
          </a:p>
          <a:p>
            <a:pPr lvl="0" algn="just">
              <a:lnSpc>
                <a:spcPct val="125000"/>
              </a:lnSpc>
              <a:buSzPts val="2000"/>
            </a:pPr>
            <a:r>
              <a:rPr lang="en-US" sz="1600" dirty="0">
                <a:latin typeface="Proxima Nova" panose="020B0604020202020204" charset="0"/>
                <a:cs typeface="Times New Roman" panose="02020603050405020304" pitchFamily="18" charset="0"/>
              </a:rPr>
              <a:t>Keywords: Blood Donation, Donor Management, Blood Bank System, Inventory Tracking, Digital Health Solution.</a:t>
            </a:r>
            <a:endParaRPr sz="1600" b="0" i="0" u="none" strike="noStrike" cap="none" dirty="0">
              <a:solidFill>
                <a:srgbClr val="000000"/>
              </a:solidFill>
              <a:latin typeface="Proxima Nova" panose="020B0604020202020204" charset="0"/>
              <a:ea typeface="Times New Roman"/>
              <a:cs typeface="Times New Roman" panose="02020603050405020304" pitchFamily="18" charset="0"/>
              <a:sym typeface="Times New Roman"/>
            </a:endParaRPr>
          </a:p>
        </p:txBody>
      </p:sp>
      <p:sp>
        <p:nvSpPr>
          <p:cNvPr id="59" name="Google Shape;59;p5"/>
          <p:cNvSpPr txBox="1">
            <a:spLocks noGrp="1"/>
          </p:cNvSpPr>
          <p:nvPr>
            <p:ph type="title"/>
          </p:nvPr>
        </p:nvSpPr>
        <p:spPr>
          <a:xfrm>
            <a:off x="534259" y="309562"/>
            <a:ext cx="23208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Abstract</a:t>
            </a:r>
            <a:endParaRPr sz="2400" b="1" dirty="0">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534247" y="309550"/>
            <a:ext cx="30003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Literature Review</a:t>
            </a:r>
            <a:endParaRPr sz="2400">
              <a:latin typeface="Proxima Nova"/>
              <a:ea typeface="Proxima Nova"/>
              <a:cs typeface="Proxima Nova"/>
              <a:sym typeface="Proxima Nova"/>
            </a:endParaRPr>
          </a:p>
        </p:txBody>
      </p:sp>
      <p:sp>
        <p:nvSpPr>
          <p:cNvPr id="2" name="TextBox 1"/>
          <p:cNvSpPr txBox="1"/>
          <p:nvPr/>
        </p:nvSpPr>
        <p:spPr>
          <a:xfrm>
            <a:off x="534247" y="1432560"/>
            <a:ext cx="11244515" cy="2554545"/>
          </a:xfrm>
          <a:prstGeom prst="rect">
            <a:avLst/>
          </a:prstGeom>
          <a:noFill/>
        </p:spPr>
        <p:txBody>
          <a:bodyPr wrap="square" rtlCol="0">
            <a:spAutoFit/>
          </a:bodyPr>
          <a:lstStyle/>
          <a:p>
            <a:pPr algn="just"/>
            <a:r>
              <a:rPr lang="en-US" sz="1600" b="1" dirty="0">
                <a:latin typeface="Proxima Nova" panose="020B0604020202020204" charset="0"/>
                <a:cs typeface="Times New Roman" panose="02020603050405020304" pitchFamily="18" charset="0"/>
              </a:rPr>
              <a:t> Digital Blood Bank Systems in Practice</a:t>
            </a:r>
          </a:p>
          <a:p>
            <a:pPr marL="285750" indent="-28575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Several countries have implemented technology-driven blood donation systems with measurable success:</a:t>
            </a:r>
          </a:p>
          <a:p>
            <a:pPr marL="342900" indent="-342900" algn="just">
              <a:buFont typeface="+mj-lt"/>
              <a:buAutoNum type="arabicPeriod"/>
            </a:pPr>
            <a:r>
              <a:rPr lang="en-US" sz="1600" dirty="0">
                <a:latin typeface="Proxima Nova" panose="020B0604020202020204" charset="0"/>
                <a:cs typeface="Times New Roman" panose="02020603050405020304" pitchFamily="18" charset="0"/>
              </a:rPr>
              <a:t>India’s E-</a:t>
            </a:r>
            <a:r>
              <a:rPr lang="en-US" sz="1600" dirty="0" err="1">
                <a:latin typeface="Proxima Nova" panose="020B0604020202020204" charset="0"/>
                <a:cs typeface="Times New Roman" panose="02020603050405020304" pitchFamily="18" charset="0"/>
              </a:rPr>
              <a:t>RaktKosh</a:t>
            </a:r>
            <a:r>
              <a:rPr lang="en-US" sz="1600" dirty="0">
                <a:latin typeface="Proxima Nova" panose="020B0604020202020204" charset="0"/>
                <a:cs typeface="Times New Roman" panose="02020603050405020304" pitchFamily="18" charset="0"/>
              </a:rPr>
              <a:t> (2016): </a:t>
            </a:r>
          </a:p>
          <a:p>
            <a:pPr marL="285750" indent="-28575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A centralized web-based blood inventory management system launched by the Indian government.</a:t>
            </a:r>
          </a:p>
          <a:p>
            <a:pPr marL="285750" indent="-28575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Connects 4,000+ blood banks nationwide, reducing shortage-related deaths by 27% (Ministry of Health, 2020).</a:t>
            </a:r>
          </a:p>
          <a:p>
            <a:pPr marL="285750" indent="-28575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Uses barcoding to track blood units from donor to recipient.</a:t>
            </a:r>
          </a:p>
          <a:p>
            <a:pPr marL="285750" indent="-285750" algn="just">
              <a:buFont typeface="Arial" panose="020B0604020202020204" pitchFamily="34" charset="0"/>
              <a:buChar char="•"/>
            </a:pPr>
            <a:endParaRPr lang="en-US" sz="1600" dirty="0">
              <a:latin typeface="Proxima Nova" panose="020B0604020202020204" charset="0"/>
              <a:cs typeface="Times New Roman" panose="02020603050405020304" pitchFamily="18" charset="0"/>
            </a:endParaRPr>
          </a:p>
          <a:p>
            <a:pPr algn="just"/>
            <a:r>
              <a:rPr lang="en-US" sz="1600" dirty="0">
                <a:latin typeface="Proxima Nova" panose="020B0604020202020204" charset="0"/>
                <a:cs typeface="Times New Roman" panose="02020603050405020304" pitchFamily="18" charset="0"/>
              </a:rPr>
              <a:t>2.   South Africa’s SANBS Mobile App</a:t>
            </a:r>
          </a:p>
          <a:p>
            <a:pPr marL="285750" indent="-28575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The South African National Blood Service’s app sends real-time alerts to donors when their blood type is needed.</a:t>
            </a:r>
          </a:p>
          <a:p>
            <a:pPr marL="285750" indent="-28575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Increased repeat donations by 40% (SANBS Report, 2022).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a:extLst>
            <a:ext uri="{FF2B5EF4-FFF2-40B4-BE49-F238E27FC236}">
              <a16:creationId xmlns:a16="http://schemas.microsoft.com/office/drawing/2014/main" id="{2B48A77A-FCED-3534-3B8E-C895089B593A}"/>
            </a:ext>
          </a:extLst>
        </p:cNvPr>
        <p:cNvGrpSpPr/>
        <p:nvPr/>
      </p:nvGrpSpPr>
      <p:grpSpPr>
        <a:xfrm>
          <a:off x="0" y="0"/>
          <a:ext cx="0" cy="0"/>
          <a:chOff x="0" y="0"/>
          <a:chExt cx="0" cy="0"/>
        </a:xfrm>
      </p:grpSpPr>
      <p:sp>
        <p:nvSpPr>
          <p:cNvPr id="92" name="Google Shape;92;g32d276e7ab8_0_2">
            <a:extLst>
              <a:ext uri="{FF2B5EF4-FFF2-40B4-BE49-F238E27FC236}">
                <a16:creationId xmlns:a16="http://schemas.microsoft.com/office/drawing/2014/main" id="{56B81D4D-867E-6574-31ED-AAF07602E511}"/>
              </a:ext>
            </a:extLst>
          </p:cNvPr>
          <p:cNvSpPr txBox="1">
            <a:spLocks noGrp="1"/>
          </p:cNvSpPr>
          <p:nvPr>
            <p:ph type="title"/>
          </p:nvPr>
        </p:nvSpPr>
        <p:spPr>
          <a:xfrm>
            <a:off x="534259" y="309562"/>
            <a:ext cx="23208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a:solidFill>
                  <a:srgbClr val="04A2B9"/>
                </a:solidFill>
                <a:latin typeface="Proxima Nova"/>
                <a:ea typeface="Proxima Nova"/>
                <a:cs typeface="Proxima Nova"/>
                <a:sym typeface="Proxima Nova"/>
              </a:rPr>
              <a:t>Workflow</a:t>
            </a:r>
            <a:endParaRPr sz="2400" b="1">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94BF3C0B-4317-1540-4C01-074B2EFBFE47}"/>
              </a:ext>
            </a:extLst>
          </p:cNvPr>
          <p:cNvSpPr txBox="1"/>
          <p:nvPr/>
        </p:nvSpPr>
        <p:spPr>
          <a:xfrm>
            <a:off x="534259" y="1172308"/>
            <a:ext cx="10930910" cy="4770537"/>
          </a:xfrm>
          <a:prstGeom prst="rect">
            <a:avLst/>
          </a:prstGeom>
          <a:noFill/>
        </p:spPr>
        <p:txBody>
          <a:bodyPr wrap="square" rtlCol="0">
            <a:spAutoFit/>
          </a:bodyPr>
          <a:lstStyle/>
          <a:p>
            <a:r>
              <a:rPr lang="en-US" sz="1600" dirty="0">
                <a:latin typeface="Proxima Nova" panose="020B0604020202020204" charset="0"/>
                <a:cs typeface="Times New Roman" panose="02020603050405020304" pitchFamily="18" charset="0"/>
              </a:rPr>
              <a:t>1. User (Donor/Recipient) Workflow</a:t>
            </a:r>
          </a:p>
          <a:p>
            <a:r>
              <a:rPr lang="en-US" sz="1600" dirty="0">
                <a:latin typeface="Proxima Nova" panose="020B0604020202020204" charset="0"/>
                <a:cs typeface="Times New Roman" panose="02020603050405020304" pitchFamily="18" charset="0"/>
              </a:rPr>
              <a:t>A. Registration &amp; Login</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Register:</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User (donor/recipient) signs up via the website.</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Provides personal details (name, contact, blood group, </a:t>
            </a:r>
            <a:r>
              <a:rPr lang="en-US" sz="1600" dirty="0" err="1">
                <a:latin typeface="Proxima Nova" panose="020B0604020202020204" charset="0"/>
                <a:cs typeface="Times New Roman" panose="02020603050405020304" pitchFamily="18" charset="0"/>
              </a:rPr>
              <a:t>location,etc</a:t>
            </a:r>
            <a:r>
              <a:rPr lang="en-US" sz="1600" dirty="0">
                <a:latin typeface="Proxima Nova" panose="020B0604020202020204" charset="0"/>
                <a:cs typeface="Times New Roman" panose="02020603050405020304" pitchFamily="18" charset="0"/>
              </a:rPr>
              <a:t>.).</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Login: Authenticates via email/password.</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B. Donor Management</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View Donors: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Logged-in users can browse a list of registered donors.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Search &amp; Filter Donors: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Search by blood group, location, or name.</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System displays matching donors with contact details.</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C. Request Blood:</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User selects a donor and sends a blood request (email).</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D. Contact for Queries: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Users can submit general queries through a contact form.</a:t>
            </a:r>
          </a:p>
        </p:txBody>
      </p:sp>
    </p:spTree>
    <p:extLst>
      <p:ext uri="{BB962C8B-B14F-4D97-AF65-F5344CB8AC3E}">
        <p14:creationId xmlns:p14="http://schemas.microsoft.com/office/powerpoint/2010/main" val="52592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1"/>
        <p:cNvGrpSpPr/>
        <p:nvPr/>
      </p:nvGrpSpPr>
      <p:grpSpPr>
        <a:xfrm>
          <a:off x="0" y="0"/>
          <a:ext cx="0" cy="0"/>
          <a:chOff x="0" y="0"/>
          <a:chExt cx="0" cy="0"/>
        </a:xfrm>
      </p:grpSpPr>
      <p:sp>
        <p:nvSpPr>
          <p:cNvPr id="92" name="Google Shape;92;g32d276e7ab8_0_2"/>
          <p:cNvSpPr txBox="1">
            <a:spLocks noGrp="1"/>
          </p:cNvSpPr>
          <p:nvPr>
            <p:ph type="title"/>
          </p:nvPr>
        </p:nvSpPr>
        <p:spPr>
          <a:xfrm>
            <a:off x="534259" y="309562"/>
            <a:ext cx="2320800" cy="3822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a:solidFill>
                  <a:srgbClr val="04A2B9"/>
                </a:solidFill>
                <a:latin typeface="Proxima Nova"/>
                <a:ea typeface="Proxima Nova"/>
                <a:cs typeface="Proxima Nova"/>
                <a:sym typeface="Proxima Nova"/>
              </a:rPr>
              <a:t>Workflow</a:t>
            </a:r>
            <a:endParaRPr sz="2400" b="1">
              <a:latin typeface="Proxima Nova"/>
              <a:ea typeface="Proxima Nova"/>
              <a:cs typeface="Proxima Nova"/>
              <a:sym typeface="Proxima Nova"/>
            </a:endParaRPr>
          </a:p>
        </p:txBody>
      </p:sp>
      <p:sp>
        <p:nvSpPr>
          <p:cNvPr id="3" name="TextBox 2"/>
          <p:cNvSpPr txBox="1"/>
          <p:nvPr/>
        </p:nvSpPr>
        <p:spPr>
          <a:xfrm>
            <a:off x="589921" y="796556"/>
            <a:ext cx="9977365" cy="6001643"/>
          </a:xfrm>
          <a:prstGeom prst="rect">
            <a:avLst/>
          </a:prstGeom>
          <a:noFill/>
        </p:spPr>
        <p:txBody>
          <a:bodyPr wrap="square" rtlCol="0">
            <a:spAutoFit/>
          </a:bodyPr>
          <a:lstStyle/>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2. Admin Workflow</a:t>
            </a:r>
          </a:p>
          <a:p>
            <a:r>
              <a:rPr lang="en-US" sz="1600" dirty="0">
                <a:latin typeface="Proxima Nova" panose="020B0604020202020204" charset="0"/>
                <a:cs typeface="Times New Roman" panose="02020603050405020304" pitchFamily="18" charset="0"/>
              </a:rPr>
              <a:t>A. Donor Management</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View Donors: Admin sees a dashboard of all registered donors.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Manage Donors: Add, edit, or deactivate donor profiles.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Verify donor eligibility (approve/reject).</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B. Blood Group &amp; Inventory Management</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Manage Blood Groups: Add/update blood group classifications (A+, B-, etc.).</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Track Blood Inventory: View available blood units by type.</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Update stock levels after donations/transfusions.</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C. Website &amp; Content Management</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Edit Website Pages: Modify homepage, FAQs, donation guidelines.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Manage User Queries: View and respond to user-submitted questions.</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D. General Admin Tasks: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Ban abusive users.</a:t>
            </a:r>
          </a:p>
          <a:p>
            <a:pPr marL="285750" indent="-285750">
              <a:buFont typeface="Arial" panose="020B0604020202020204" pitchFamily="34" charset="0"/>
              <a:buChar char="•"/>
            </a:pPr>
            <a:r>
              <a:rPr lang="en-US" sz="1600" dirty="0">
                <a:latin typeface="Proxima Nova" panose="020B0604020202020204" charset="0"/>
                <a:cs typeface="Times New Roman" panose="02020603050405020304" pitchFamily="18" charset="0"/>
              </a:rPr>
              <a:t>Backup database.</a:t>
            </a:r>
          </a:p>
          <a:p>
            <a:endParaRPr lang="en-US" sz="1600" dirty="0">
              <a:latin typeface="Proxima Nova" panose="020B0604020202020204" charset="0"/>
              <a:cs typeface="Times New Roman" panose="02020603050405020304" pitchFamily="18" charset="0"/>
            </a:endParaRPr>
          </a:p>
          <a:p>
            <a:r>
              <a:rPr lang="en-US" sz="1600" dirty="0">
                <a:latin typeface="Proxima Nova" panose="020B0604020202020204" charset="0"/>
                <a:cs typeface="Times New Roman" panose="02020603050405020304" pitchFamily="18" charset="0"/>
              </a:rPr>
              <a:t>3. End-to-End Workflow Summary</a:t>
            </a:r>
          </a:p>
          <a:p>
            <a:r>
              <a:rPr lang="en-US" sz="1600" dirty="0">
                <a:latin typeface="Proxima Nova" panose="020B0604020202020204" charset="0"/>
                <a:cs typeface="Times New Roman" panose="02020603050405020304" pitchFamily="18" charset="0"/>
              </a:rPr>
              <a:t>For Users (Donors/Recipients): </a:t>
            </a:r>
            <a:r>
              <a:rPr lang="en-US" sz="1600" b="1" dirty="0">
                <a:latin typeface="Proxima Nova" panose="020B0604020202020204" charset="0"/>
                <a:cs typeface="Times New Roman" panose="02020603050405020304" pitchFamily="18" charset="0"/>
              </a:rPr>
              <a:t>Register → Login → Search Donors → Request Blood → Contact for Help</a:t>
            </a:r>
          </a:p>
          <a:p>
            <a:r>
              <a:rPr lang="en-US" sz="1600" dirty="0">
                <a:latin typeface="Proxima Nova" panose="020B0604020202020204" charset="0"/>
                <a:cs typeface="Times New Roman" panose="02020603050405020304" pitchFamily="18" charset="0"/>
              </a:rPr>
              <a:t>For Admin: </a:t>
            </a:r>
            <a:r>
              <a:rPr lang="en-US" sz="1600" b="1" dirty="0">
                <a:latin typeface="Proxima Nova" panose="020B0604020202020204" charset="0"/>
                <a:cs typeface="Times New Roman" panose="02020603050405020304" pitchFamily="18" charset="0"/>
              </a:rPr>
              <a:t>Login → Manage Donors → Manage Blood Groups → Update Inventory → Handle Queries → Edit Website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g33806eaf5b1_0_12"/>
          <p:cNvSpPr txBox="1">
            <a:spLocks noGrp="1"/>
          </p:cNvSpPr>
          <p:nvPr>
            <p:ph type="title"/>
          </p:nvPr>
        </p:nvSpPr>
        <p:spPr>
          <a:xfrm>
            <a:off x="534250" y="309550"/>
            <a:ext cx="6180000" cy="382200"/>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Use Case Diagram (Admin) </a:t>
            </a:r>
            <a:endParaRPr sz="2400" b="1" dirty="0">
              <a:latin typeface="Proxima Nova"/>
              <a:ea typeface="Proxima Nova"/>
              <a:cs typeface="Proxima Nova"/>
              <a:sym typeface="Proxima Nova"/>
            </a:endParaRPr>
          </a:p>
        </p:txBody>
      </p:sp>
      <p:pic>
        <p:nvPicPr>
          <p:cNvPr id="1026" name="Picture 2" descr="PlantUML diagram">
            <a:extLst>
              <a:ext uri="{FF2B5EF4-FFF2-40B4-BE49-F238E27FC236}">
                <a16:creationId xmlns:a16="http://schemas.microsoft.com/office/drawing/2014/main" id="{99C1BFE0-45C8-4C57-A94B-C241E007E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178" y="1160839"/>
            <a:ext cx="6548556" cy="50634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lantUML Diagram">
            <a:extLst>
              <a:ext uri="{FF2B5EF4-FFF2-40B4-BE49-F238E27FC236}">
                <a16:creationId xmlns:a16="http://schemas.microsoft.com/office/drawing/2014/main" id="{5E26CF01-BC90-4DAC-B4CF-3D0D771DA7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7199" y="1160839"/>
            <a:ext cx="2134352" cy="52537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1526</Words>
  <Application>Microsoft Office PowerPoint</Application>
  <PresentationFormat>Widescreen</PresentationFormat>
  <Paragraphs>206</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Proxima Nova</vt:lpstr>
      <vt:lpstr>Times New Roman</vt:lpstr>
      <vt:lpstr>Arial</vt:lpstr>
      <vt:lpstr>Calibri</vt:lpstr>
      <vt:lpstr>quote-cjk-patch</vt:lpstr>
      <vt:lpstr>Office Theme</vt:lpstr>
      <vt:lpstr>1_Office Theme</vt:lpstr>
      <vt:lpstr>PowerPoint Presentation</vt:lpstr>
      <vt:lpstr>PowerPoint Presentation</vt:lpstr>
      <vt:lpstr>Outline</vt:lpstr>
      <vt:lpstr>Introduction</vt:lpstr>
      <vt:lpstr>Abstract</vt:lpstr>
      <vt:lpstr>Literature Review</vt:lpstr>
      <vt:lpstr>Workflow</vt:lpstr>
      <vt:lpstr>Workflow</vt:lpstr>
      <vt:lpstr>Use Case Diagram (Admin) </vt:lpstr>
      <vt:lpstr>Use Case Diagram (Donor) </vt:lpstr>
      <vt:lpstr>Data flow Diagram (Context Level)</vt:lpstr>
      <vt:lpstr>Data flow Diagram (Donor – Level 1)</vt:lpstr>
      <vt:lpstr>Data flow Diagram (Admin - Level 1)</vt:lpstr>
      <vt:lpstr>Entity Relationship Diagram</vt:lpstr>
      <vt:lpstr>Methodology</vt:lpstr>
      <vt:lpstr>Methodology</vt:lpstr>
      <vt:lpstr>Tools &amp; Technologies Used (Core Tech Stack)</vt:lpstr>
      <vt:lpstr>Tools &amp; Technologies Used (Testing, Design &amp; VCS)</vt:lpstr>
      <vt:lpstr>Probable User Interface</vt:lpstr>
      <vt:lpstr>Probable User Interface</vt:lpstr>
      <vt:lpstr>Probable User Interface</vt:lpstr>
      <vt:lpstr>Probable User Interface</vt:lpstr>
      <vt:lpstr>Probable User Interface</vt:lpstr>
      <vt:lpstr>Probable User Interface</vt:lpstr>
      <vt:lpstr>Probable User Interface</vt:lpstr>
      <vt:lpstr>Probable User Interface</vt:lpstr>
      <vt:lpstr>Probable User Interface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Meet Thakkar</cp:lastModifiedBy>
  <cp:revision>44</cp:revision>
  <dcterms:created xsi:type="dcterms:W3CDTF">2023-12-05T07:58:57Z</dcterms:created>
  <dcterms:modified xsi:type="dcterms:W3CDTF">2025-07-12T04:35:18Z</dcterms:modified>
</cp:coreProperties>
</file>