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3"/>
  </p:notesMasterIdLst>
  <p:handoutMasterIdLst>
    <p:handoutMasterId r:id="rId34"/>
  </p:handoutMasterIdLst>
  <p:sldIdLst>
    <p:sldId id="256" r:id="rId5"/>
    <p:sldId id="257" r:id="rId6"/>
    <p:sldId id="262" r:id="rId7"/>
    <p:sldId id="272" r:id="rId8"/>
    <p:sldId id="273" r:id="rId9"/>
    <p:sldId id="274" r:id="rId10"/>
    <p:sldId id="278" r:id="rId11"/>
    <p:sldId id="277" r:id="rId12"/>
    <p:sldId id="279" r:id="rId13"/>
    <p:sldId id="275" r:id="rId14"/>
    <p:sldId id="276" r:id="rId15"/>
    <p:sldId id="280" r:id="rId16"/>
    <p:sldId id="282" r:id="rId17"/>
    <p:sldId id="281" r:id="rId18"/>
    <p:sldId id="283" r:id="rId19"/>
    <p:sldId id="285" r:id="rId20"/>
    <p:sldId id="289" r:id="rId21"/>
    <p:sldId id="286" r:id="rId22"/>
    <p:sldId id="288" r:id="rId23"/>
    <p:sldId id="287" r:id="rId24"/>
    <p:sldId id="290" r:id="rId25"/>
    <p:sldId id="291" r:id="rId26"/>
    <p:sldId id="294" r:id="rId27"/>
    <p:sldId id="295" r:id="rId28"/>
    <p:sldId id="292" r:id="rId29"/>
    <p:sldId id="293" r:id="rId30"/>
    <p:sldId id="260" r:id="rId31"/>
    <p:sldId id="27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9" autoAdjust="0"/>
    <p:restoredTop sz="90704" autoAdjust="0"/>
  </p:normalViewPr>
  <p:slideViewPr>
    <p:cSldViewPr snapToGrid="0">
      <p:cViewPr>
        <p:scale>
          <a:sx n="77" d="100"/>
          <a:sy n="77" d="100"/>
        </p:scale>
        <p:origin x="270"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4/17/2023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2023</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ATR Project</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2023</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ATR Project</a:t>
            </a:r>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2023</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ATR Project</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2023</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ATR Project</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2023</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ATR Project</a:t>
            </a:r>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2023</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ATR Project</a:t>
            </a:r>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2023</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ATR Project</a:t>
            </a:r>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2023</a:t>
            </a:r>
            <a:endParaRPr lang="en-US" dirty="0"/>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ATR Project</a:t>
            </a:r>
            <a:endParaRPr lang="en-US" dirty="0"/>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2023</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ATR Project</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2023</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ATR Project</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2023</a:t>
            </a:r>
            <a:endParaRPr lang="en-US" dirty="0"/>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ATR Project</a:t>
            </a:r>
            <a:endParaRPr lang="en-US" dirty="0"/>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2023</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ATR Project</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2023</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ATR Project</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2023</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ATR Project</a:t>
            </a:r>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461348" y="4271375"/>
            <a:ext cx="5896464" cy="1285667"/>
          </a:xfrm>
        </p:spPr>
        <p:txBody>
          <a:bodyPr/>
          <a:lstStyle/>
          <a:p>
            <a:r>
              <a:rPr lang="en-US" sz="2800" b="1" kern="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Automatic Target Recognition for CT-based Airport Checkpoint Screening</a:t>
            </a:r>
            <a:endParaRPr lang="en-US" sz="2800"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5461348" y="5862463"/>
            <a:ext cx="4941770" cy="396660"/>
          </a:xfrm>
        </p:spPr>
        <p:txBody>
          <a:bodyPr>
            <a:normAutofit/>
          </a:bodyPr>
          <a:lstStyle/>
          <a:p>
            <a:r>
              <a:rPr lang="en-US" dirty="0"/>
              <a:t>Hetansh Patel, Meet Patel, Patric Kun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Descriptor</a:t>
            </a:r>
          </a:p>
        </p:txBody>
      </p:sp>
    </p:spTree>
    <p:extLst>
      <p:ext uri="{BB962C8B-B14F-4D97-AF65-F5344CB8AC3E}">
        <p14:creationId xmlns:p14="http://schemas.microsoft.com/office/powerpoint/2010/main" val="2000791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752B-60A6-159F-30A5-AA038E38595C}"/>
              </a:ext>
            </a:extLst>
          </p:cNvPr>
          <p:cNvSpPr>
            <a:spLocks noGrp="1"/>
          </p:cNvSpPr>
          <p:nvPr>
            <p:ph type="title"/>
          </p:nvPr>
        </p:nvSpPr>
        <p:spPr/>
        <p:txBody>
          <a:bodyPr/>
          <a:lstStyle/>
          <a:p>
            <a:r>
              <a:rPr lang="en-US" dirty="0"/>
              <a:t>Histogram Features</a:t>
            </a:r>
          </a:p>
        </p:txBody>
      </p:sp>
      <p:sp>
        <p:nvSpPr>
          <p:cNvPr id="4" name="Date Placeholder 3">
            <a:extLst>
              <a:ext uri="{FF2B5EF4-FFF2-40B4-BE49-F238E27FC236}">
                <a16:creationId xmlns:a16="http://schemas.microsoft.com/office/drawing/2014/main" id="{FEF1F6A2-3944-BC65-4508-38EA4FF4AB3B}"/>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6C418E16-2405-9E06-0915-EC7CA4FED94D}"/>
              </a:ext>
            </a:extLst>
          </p:cNvPr>
          <p:cNvSpPr>
            <a:spLocks noGrp="1"/>
          </p:cNvSpPr>
          <p:nvPr>
            <p:ph type="ftr" sz="quarter" idx="11"/>
          </p:nvPr>
        </p:nvSpPr>
        <p:spPr/>
        <p:txBody>
          <a:bodyPr/>
          <a:lstStyle/>
          <a:p>
            <a:r>
              <a:rPr lang="en-US"/>
              <a:t>ATR Project</a:t>
            </a:r>
            <a:endParaRPr lang="en-US" dirty="0"/>
          </a:p>
        </p:txBody>
      </p:sp>
      <p:sp>
        <p:nvSpPr>
          <p:cNvPr id="6" name="Slide Number Placeholder 5">
            <a:extLst>
              <a:ext uri="{FF2B5EF4-FFF2-40B4-BE49-F238E27FC236}">
                <a16:creationId xmlns:a16="http://schemas.microsoft.com/office/drawing/2014/main" id="{07FA0533-C45A-5D5F-0035-230913DF13F1}"/>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7" name="TextBox 6">
            <a:extLst>
              <a:ext uri="{FF2B5EF4-FFF2-40B4-BE49-F238E27FC236}">
                <a16:creationId xmlns:a16="http://schemas.microsoft.com/office/drawing/2014/main" id="{BF5C3F54-FE83-C5D6-ECAD-E9A9D27DB3FC}"/>
              </a:ext>
            </a:extLst>
          </p:cNvPr>
          <p:cNvSpPr txBox="1"/>
          <p:nvPr/>
        </p:nvSpPr>
        <p:spPr>
          <a:xfrm>
            <a:off x="2410215" y="2967335"/>
            <a:ext cx="7371569" cy="923330"/>
          </a:xfrm>
          <a:prstGeom prst="rect">
            <a:avLst/>
          </a:prstGeom>
          <a:noFill/>
        </p:spPr>
        <p:txBody>
          <a:bodyPr wrap="square" rtlCol="0">
            <a:spAutoFit/>
          </a:bodyPr>
          <a:lstStyle/>
          <a:p>
            <a:pPr algn="just"/>
            <a:r>
              <a:rPr lang="en-US" dirty="0"/>
              <a:t>Although images have different sizes and orientations, the texture, and pixel intensity of the images stay the same. So, we can take advantage of this observation, and use them as our features.</a:t>
            </a:r>
          </a:p>
        </p:txBody>
      </p:sp>
    </p:spTree>
    <p:extLst>
      <p:ext uri="{BB962C8B-B14F-4D97-AF65-F5344CB8AC3E}">
        <p14:creationId xmlns:p14="http://schemas.microsoft.com/office/powerpoint/2010/main" val="1774026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3DBC3C-CCEE-D2D4-F719-C4950B4E1A9D}"/>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B7AE2DCA-8C69-C2B3-F320-71E1117963D5}"/>
              </a:ext>
            </a:extLst>
          </p:cNvPr>
          <p:cNvSpPr>
            <a:spLocks noGrp="1"/>
          </p:cNvSpPr>
          <p:nvPr>
            <p:ph type="ftr" sz="quarter" idx="11"/>
          </p:nvPr>
        </p:nvSpPr>
        <p:spPr/>
        <p:txBody>
          <a:bodyPr/>
          <a:lstStyle/>
          <a:p>
            <a:r>
              <a:rPr lang="en-US"/>
              <a:t>ATR Project</a:t>
            </a:r>
            <a:endParaRPr lang="en-US" dirty="0"/>
          </a:p>
        </p:txBody>
      </p:sp>
      <p:sp>
        <p:nvSpPr>
          <p:cNvPr id="6" name="Slide Number Placeholder 5">
            <a:extLst>
              <a:ext uri="{FF2B5EF4-FFF2-40B4-BE49-F238E27FC236}">
                <a16:creationId xmlns:a16="http://schemas.microsoft.com/office/drawing/2014/main" id="{767F8A51-54B3-9ABF-6709-DE0A20BD2C83}"/>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2" name="Picture 1" descr="Icon&#10;&#10;Description automatically generated with medium confidence">
            <a:extLst>
              <a:ext uri="{FF2B5EF4-FFF2-40B4-BE49-F238E27FC236}">
                <a16:creationId xmlns:a16="http://schemas.microsoft.com/office/drawing/2014/main" id="{4DAD8C52-0486-46C4-745A-2A66812B88C9}"/>
              </a:ext>
            </a:extLst>
          </p:cNvPr>
          <p:cNvPicPr>
            <a:picLocks noChangeAspect="1"/>
          </p:cNvPicPr>
          <p:nvPr/>
        </p:nvPicPr>
        <p:blipFill>
          <a:blip r:embed="rId2"/>
          <a:stretch>
            <a:fillRect/>
          </a:stretch>
        </p:blipFill>
        <p:spPr>
          <a:xfrm>
            <a:off x="964919" y="826839"/>
            <a:ext cx="10262162" cy="5204321"/>
          </a:xfrm>
          <a:prstGeom prst="rect">
            <a:avLst/>
          </a:prstGeom>
        </p:spPr>
      </p:pic>
    </p:spTree>
    <p:extLst>
      <p:ext uri="{BB962C8B-B14F-4D97-AF65-F5344CB8AC3E}">
        <p14:creationId xmlns:p14="http://schemas.microsoft.com/office/powerpoint/2010/main" val="3344593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EF1F6A2-3944-BC65-4508-38EA4FF4AB3B}"/>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6C418E16-2405-9E06-0915-EC7CA4FED94D}"/>
              </a:ext>
            </a:extLst>
          </p:cNvPr>
          <p:cNvSpPr>
            <a:spLocks noGrp="1"/>
          </p:cNvSpPr>
          <p:nvPr>
            <p:ph type="ftr" sz="quarter" idx="11"/>
          </p:nvPr>
        </p:nvSpPr>
        <p:spPr/>
        <p:txBody>
          <a:bodyPr/>
          <a:lstStyle/>
          <a:p>
            <a:r>
              <a:rPr lang="en-US"/>
              <a:t>ATR Project</a:t>
            </a:r>
            <a:endParaRPr lang="en-US" dirty="0"/>
          </a:p>
        </p:txBody>
      </p:sp>
      <p:sp>
        <p:nvSpPr>
          <p:cNvPr id="6" name="Slide Number Placeholder 5">
            <a:extLst>
              <a:ext uri="{FF2B5EF4-FFF2-40B4-BE49-F238E27FC236}">
                <a16:creationId xmlns:a16="http://schemas.microsoft.com/office/drawing/2014/main" id="{07FA0533-C45A-5D5F-0035-230913DF13F1}"/>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7" name="TextBox 6">
            <a:extLst>
              <a:ext uri="{FF2B5EF4-FFF2-40B4-BE49-F238E27FC236}">
                <a16:creationId xmlns:a16="http://schemas.microsoft.com/office/drawing/2014/main" id="{BF5C3F54-FE83-C5D6-ECAD-E9A9D27DB3FC}"/>
              </a:ext>
            </a:extLst>
          </p:cNvPr>
          <p:cNvSpPr txBox="1"/>
          <p:nvPr/>
        </p:nvSpPr>
        <p:spPr>
          <a:xfrm>
            <a:off x="2410215" y="2967335"/>
            <a:ext cx="7371569" cy="923330"/>
          </a:xfrm>
          <a:prstGeom prst="rect">
            <a:avLst/>
          </a:prstGeom>
          <a:noFill/>
        </p:spPr>
        <p:txBody>
          <a:bodyPr wrap="square" rtlCol="0">
            <a:spAutoFit/>
          </a:bodyPr>
          <a:lstStyle/>
          <a:p>
            <a:pPr algn="just"/>
            <a:r>
              <a:rPr lang="en-US" dirty="0"/>
              <a:t>As you may have noticed there are too many zero values that can be considered as background, so we can ignore those values from our feature data to get a better model.</a:t>
            </a:r>
          </a:p>
        </p:txBody>
      </p:sp>
    </p:spTree>
    <p:extLst>
      <p:ext uri="{BB962C8B-B14F-4D97-AF65-F5344CB8AC3E}">
        <p14:creationId xmlns:p14="http://schemas.microsoft.com/office/powerpoint/2010/main" val="3661559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Models</a:t>
            </a:r>
          </a:p>
        </p:txBody>
      </p:sp>
    </p:spTree>
    <p:extLst>
      <p:ext uri="{BB962C8B-B14F-4D97-AF65-F5344CB8AC3E}">
        <p14:creationId xmlns:p14="http://schemas.microsoft.com/office/powerpoint/2010/main" val="1206608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EF1F6A2-3944-BC65-4508-38EA4FF4AB3B}"/>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6C418E16-2405-9E06-0915-EC7CA4FED94D}"/>
              </a:ext>
            </a:extLst>
          </p:cNvPr>
          <p:cNvSpPr>
            <a:spLocks noGrp="1"/>
          </p:cNvSpPr>
          <p:nvPr>
            <p:ph type="ftr" sz="quarter" idx="11"/>
          </p:nvPr>
        </p:nvSpPr>
        <p:spPr/>
        <p:txBody>
          <a:bodyPr/>
          <a:lstStyle/>
          <a:p>
            <a:r>
              <a:rPr lang="en-US"/>
              <a:t>ATR Project</a:t>
            </a:r>
            <a:endParaRPr lang="en-US" dirty="0"/>
          </a:p>
        </p:txBody>
      </p:sp>
      <p:sp>
        <p:nvSpPr>
          <p:cNvPr id="6" name="Slide Number Placeholder 5">
            <a:extLst>
              <a:ext uri="{FF2B5EF4-FFF2-40B4-BE49-F238E27FC236}">
                <a16:creationId xmlns:a16="http://schemas.microsoft.com/office/drawing/2014/main" id="{07FA0533-C45A-5D5F-0035-230913DF13F1}"/>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
        <p:nvSpPr>
          <p:cNvPr id="7" name="TextBox 6">
            <a:extLst>
              <a:ext uri="{FF2B5EF4-FFF2-40B4-BE49-F238E27FC236}">
                <a16:creationId xmlns:a16="http://schemas.microsoft.com/office/drawing/2014/main" id="{BF5C3F54-FE83-C5D6-ECAD-E9A9D27DB3FC}"/>
              </a:ext>
            </a:extLst>
          </p:cNvPr>
          <p:cNvSpPr txBox="1"/>
          <p:nvPr/>
        </p:nvSpPr>
        <p:spPr>
          <a:xfrm>
            <a:off x="2410215" y="2828835"/>
            <a:ext cx="7371569" cy="1200329"/>
          </a:xfrm>
          <a:prstGeom prst="rect">
            <a:avLst/>
          </a:prstGeom>
          <a:noFill/>
        </p:spPr>
        <p:txBody>
          <a:bodyPr wrap="square" rtlCol="0">
            <a:spAutoFit/>
          </a:bodyPr>
          <a:lstStyle/>
          <a:p>
            <a:pPr algn="just"/>
            <a:r>
              <a:rPr lang="en-US" dirty="0"/>
              <a:t>Before we move on to the models, please be aware that we have performed hyperparameter tuning using </a:t>
            </a:r>
            <a:r>
              <a:rPr lang="en-US" dirty="0" err="1"/>
              <a:t>GridSearchCV</a:t>
            </a:r>
            <a:r>
              <a:rPr lang="en-US" dirty="0"/>
              <a:t> with 10-fold cross-validation to improve our models and pick the best parameters to train the models.</a:t>
            </a:r>
          </a:p>
        </p:txBody>
      </p:sp>
    </p:spTree>
    <p:extLst>
      <p:ext uri="{BB962C8B-B14F-4D97-AF65-F5344CB8AC3E}">
        <p14:creationId xmlns:p14="http://schemas.microsoft.com/office/powerpoint/2010/main" val="1589589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752B-60A6-159F-30A5-AA038E38595C}"/>
              </a:ext>
            </a:extLst>
          </p:cNvPr>
          <p:cNvSpPr>
            <a:spLocks noGrp="1"/>
          </p:cNvSpPr>
          <p:nvPr>
            <p:ph type="title"/>
          </p:nvPr>
        </p:nvSpPr>
        <p:spPr/>
        <p:txBody>
          <a:bodyPr/>
          <a:lstStyle/>
          <a:p>
            <a:r>
              <a:rPr lang="en-US" b="1" dirty="0"/>
              <a:t>Logistic  Regression</a:t>
            </a:r>
          </a:p>
        </p:txBody>
      </p:sp>
      <p:sp>
        <p:nvSpPr>
          <p:cNvPr id="4" name="Date Placeholder 3">
            <a:extLst>
              <a:ext uri="{FF2B5EF4-FFF2-40B4-BE49-F238E27FC236}">
                <a16:creationId xmlns:a16="http://schemas.microsoft.com/office/drawing/2014/main" id="{FEF1F6A2-3944-BC65-4508-38EA4FF4AB3B}"/>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6C418E16-2405-9E06-0915-EC7CA4FED94D}"/>
              </a:ext>
            </a:extLst>
          </p:cNvPr>
          <p:cNvSpPr>
            <a:spLocks noGrp="1"/>
          </p:cNvSpPr>
          <p:nvPr>
            <p:ph type="ftr" sz="quarter" idx="11"/>
          </p:nvPr>
        </p:nvSpPr>
        <p:spPr/>
        <p:txBody>
          <a:bodyPr/>
          <a:lstStyle/>
          <a:p>
            <a:r>
              <a:rPr lang="en-US"/>
              <a:t>ATR Project</a:t>
            </a:r>
            <a:endParaRPr lang="en-US" dirty="0"/>
          </a:p>
        </p:txBody>
      </p:sp>
      <p:sp>
        <p:nvSpPr>
          <p:cNvPr id="6" name="Slide Number Placeholder 5">
            <a:extLst>
              <a:ext uri="{FF2B5EF4-FFF2-40B4-BE49-F238E27FC236}">
                <a16:creationId xmlns:a16="http://schemas.microsoft.com/office/drawing/2014/main" id="{07FA0533-C45A-5D5F-0035-230913DF13F1}"/>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
        <p:nvSpPr>
          <p:cNvPr id="7" name="TextBox 6">
            <a:extLst>
              <a:ext uri="{FF2B5EF4-FFF2-40B4-BE49-F238E27FC236}">
                <a16:creationId xmlns:a16="http://schemas.microsoft.com/office/drawing/2014/main" id="{BF5C3F54-FE83-C5D6-ECAD-E9A9D27DB3FC}"/>
              </a:ext>
            </a:extLst>
          </p:cNvPr>
          <p:cNvSpPr txBox="1"/>
          <p:nvPr/>
        </p:nvSpPr>
        <p:spPr>
          <a:xfrm>
            <a:off x="1792787" y="1997837"/>
            <a:ext cx="3577226" cy="2862322"/>
          </a:xfrm>
          <a:prstGeom prst="rect">
            <a:avLst/>
          </a:prstGeom>
          <a:noFill/>
        </p:spPr>
        <p:txBody>
          <a:bodyPr wrap="square" rtlCol="0">
            <a:spAutoFit/>
          </a:bodyPr>
          <a:lstStyle/>
          <a:p>
            <a:r>
              <a:rPr lang="en-US" b="1" dirty="0" err="1"/>
              <a:t>LogisticRegression</a:t>
            </a:r>
            <a:r>
              <a:rPr lang="en-US" dirty="0"/>
              <a:t>(C=10,</a:t>
            </a:r>
          </a:p>
          <a:p>
            <a:r>
              <a:rPr lang="en-US" dirty="0"/>
              <a:t>Solver= Saga, </a:t>
            </a:r>
          </a:p>
          <a:p>
            <a:r>
              <a:rPr lang="en-US" dirty="0"/>
              <a:t>Penalty= Lasso,</a:t>
            </a:r>
          </a:p>
          <a:p>
            <a:r>
              <a:rPr lang="en-US" dirty="0"/>
              <a:t>Max </a:t>
            </a:r>
            <a:r>
              <a:rPr lang="en-US" dirty="0" err="1"/>
              <a:t>iter</a:t>
            </a:r>
            <a:r>
              <a:rPr lang="en-US" dirty="0"/>
              <a:t>=3000)</a:t>
            </a:r>
          </a:p>
          <a:p>
            <a:endParaRPr lang="en-US" dirty="0"/>
          </a:p>
          <a:p>
            <a:r>
              <a:rPr lang="en-US" dirty="0"/>
              <a:t>Recall Rate:0.41463 51/123</a:t>
            </a:r>
          </a:p>
          <a:p>
            <a:r>
              <a:rPr lang="en-US" dirty="0"/>
              <a:t>Precision Rate:0.88953 306/344</a:t>
            </a:r>
          </a:p>
          <a:p>
            <a:r>
              <a:rPr lang="en-US" dirty="0"/>
              <a:t>Saline Recall Rate:0.29268 12/41</a:t>
            </a:r>
          </a:p>
          <a:p>
            <a:r>
              <a:rPr lang="en-US" dirty="0"/>
              <a:t>Rubber Recall Rate:0.40909 18/44</a:t>
            </a:r>
          </a:p>
          <a:p>
            <a:r>
              <a:rPr lang="en-US" dirty="0"/>
              <a:t>Clay Recall Rate:0.55263 21/38</a:t>
            </a:r>
          </a:p>
        </p:txBody>
      </p:sp>
      <p:pic>
        <p:nvPicPr>
          <p:cNvPr id="8" name="Picture 7">
            <a:extLst>
              <a:ext uri="{FF2B5EF4-FFF2-40B4-BE49-F238E27FC236}">
                <a16:creationId xmlns:a16="http://schemas.microsoft.com/office/drawing/2014/main" id="{14B9EA1F-8930-2AF9-4105-CBDA1AB27C3C}"/>
              </a:ext>
            </a:extLst>
          </p:cNvPr>
          <p:cNvPicPr>
            <a:picLocks noChangeAspect="1"/>
          </p:cNvPicPr>
          <p:nvPr/>
        </p:nvPicPr>
        <p:blipFill>
          <a:blip r:embed="rId2"/>
          <a:srcRect/>
          <a:stretch/>
        </p:blipFill>
        <p:spPr>
          <a:xfrm>
            <a:off x="6159806" y="1752808"/>
            <a:ext cx="4901587" cy="3352381"/>
          </a:xfrm>
          <a:prstGeom prst="rect">
            <a:avLst/>
          </a:prstGeom>
        </p:spPr>
      </p:pic>
    </p:spTree>
    <p:extLst>
      <p:ext uri="{BB962C8B-B14F-4D97-AF65-F5344CB8AC3E}">
        <p14:creationId xmlns:p14="http://schemas.microsoft.com/office/powerpoint/2010/main" val="189912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752B-60A6-159F-30A5-AA038E38595C}"/>
              </a:ext>
            </a:extLst>
          </p:cNvPr>
          <p:cNvSpPr>
            <a:spLocks noGrp="1"/>
          </p:cNvSpPr>
          <p:nvPr>
            <p:ph type="title"/>
          </p:nvPr>
        </p:nvSpPr>
        <p:spPr/>
        <p:txBody>
          <a:bodyPr/>
          <a:lstStyle/>
          <a:p>
            <a:r>
              <a:rPr lang="en-US" b="1" dirty="0"/>
              <a:t>SVM</a:t>
            </a:r>
          </a:p>
        </p:txBody>
      </p:sp>
      <p:sp>
        <p:nvSpPr>
          <p:cNvPr id="4" name="Date Placeholder 3">
            <a:extLst>
              <a:ext uri="{FF2B5EF4-FFF2-40B4-BE49-F238E27FC236}">
                <a16:creationId xmlns:a16="http://schemas.microsoft.com/office/drawing/2014/main" id="{FEF1F6A2-3944-BC65-4508-38EA4FF4AB3B}"/>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6C418E16-2405-9E06-0915-EC7CA4FED94D}"/>
              </a:ext>
            </a:extLst>
          </p:cNvPr>
          <p:cNvSpPr>
            <a:spLocks noGrp="1"/>
          </p:cNvSpPr>
          <p:nvPr>
            <p:ph type="ftr" sz="quarter" idx="11"/>
          </p:nvPr>
        </p:nvSpPr>
        <p:spPr/>
        <p:txBody>
          <a:bodyPr/>
          <a:lstStyle/>
          <a:p>
            <a:r>
              <a:rPr lang="en-US"/>
              <a:t>ATR Project</a:t>
            </a:r>
            <a:endParaRPr lang="en-US" dirty="0"/>
          </a:p>
        </p:txBody>
      </p:sp>
      <p:sp>
        <p:nvSpPr>
          <p:cNvPr id="6" name="Slide Number Placeholder 5">
            <a:extLst>
              <a:ext uri="{FF2B5EF4-FFF2-40B4-BE49-F238E27FC236}">
                <a16:creationId xmlns:a16="http://schemas.microsoft.com/office/drawing/2014/main" id="{07FA0533-C45A-5D5F-0035-230913DF13F1}"/>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
        <p:nvSpPr>
          <p:cNvPr id="7" name="TextBox 6">
            <a:extLst>
              <a:ext uri="{FF2B5EF4-FFF2-40B4-BE49-F238E27FC236}">
                <a16:creationId xmlns:a16="http://schemas.microsoft.com/office/drawing/2014/main" id="{BF5C3F54-FE83-C5D6-ECAD-E9A9D27DB3FC}"/>
              </a:ext>
            </a:extLst>
          </p:cNvPr>
          <p:cNvSpPr txBox="1"/>
          <p:nvPr/>
        </p:nvSpPr>
        <p:spPr>
          <a:xfrm>
            <a:off x="1792787" y="2413337"/>
            <a:ext cx="3577226" cy="2031325"/>
          </a:xfrm>
          <a:prstGeom prst="rect">
            <a:avLst/>
          </a:prstGeom>
          <a:noFill/>
        </p:spPr>
        <p:txBody>
          <a:bodyPr wrap="square" rtlCol="0">
            <a:spAutoFit/>
          </a:bodyPr>
          <a:lstStyle/>
          <a:p>
            <a:pPr algn="just"/>
            <a:r>
              <a:rPr lang="en-US" b="1" dirty="0"/>
              <a:t>SVM</a:t>
            </a:r>
            <a:r>
              <a:rPr lang="en-US" dirty="0"/>
              <a:t>(C = 5, Kernel = RBF)</a:t>
            </a:r>
          </a:p>
          <a:p>
            <a:pPr algn="just"/>
            <a:endParaRPr lang="en-US" dirty="0"/>
          </a:p>
          <a:p>
            <a:pPr algn="just"/>
            <a:r>
              <a:rPr lang="en-US" dirty="0"/>
              <a:t>Recall Rate:0.60976 75/123</a:t>
            </a:r>
          </a:p>
          <a:p>
            <a:pPr algn="just"/>
            <a:r>
              <a:rPr lang="en-US" dirty="0"/>
              <a:t>Precision Rate:0.88081 303/344</a:t>
            </a:r>
          </a:p>
          <a:p>
            <a:pPr algn="just"/>
            <a:r>
              <a:rPr lang="en-US" dirty="0"/>
              <a:t>Saline Recall Rate:0.56098 23/41</a:t>
            </a:r>
          </a:p>
          <a:p>
            <a:pPr algn="just"/>
            <a:r>
              <a:rPr lang="en-US" dirty="0"/>
              <a:t>Rubber Recall Rate:0.59091 26/44</a:t>
            </a:r>
          </a:p>
          <a:p>
            <a:pPr algn="just"/>
            <a:r>
              <a:rPr lang="en-US" dirty="0"/>
              <a:t>Clay Recall Rate:0.68421 26/38</a:t>
            </a:r>
          </a:p>
        </p:txBody>
      </p:sp>
      <p:pic>
        <p:nvPicPr>
          <p:cNvPr id="8" name="Picture 7" descr="Chart, bar chart&#10;&#10;Description automatically generated">
            <a:extLst>
              <a:ext uri="{FF2B5EF4-FFF2-40B4-BE49-F238E27FC236}">
                <a16:creationId xmlns:a16="http://schemas.microsoft.com/office/drawing/2014/main" id="{14B9EA1F-8930-2AF9-4105-CBDA1AB27C3C}"/>
              </a:ext>
            </a:extLst>
          </p:cNvPr>
          <p:cNvPicPr>
            <a:picLocks noChangeAspect="1"/>
          </p:cNvPicPr>
          <p:nvPr/>
        </p:nvPicPr>
        <p:blipFill>
          <a:blip r:embed="rId2"/>
          <a:stretch>
            <a:fillRect/>
          </a:stretch>
        </p:blipFill>
        <p:spPr>
          <a:xfrm>
            <a:off x="6159806" y="1752808"/>
            <a:ext cx="4901587" cy="3352381"/>
          </a:xfrm>
          <a:prstGeom prst="rect">
            <a:avLst/>
          </a:prstGeom>
        </p:spPr>
      </p:pic>
    </p:spTree>
    <p:extLst>
      <p:ext uri="{BB962C8B-B14F-4D97-AF65-F5344CB8AC3E}">
        <p14:creationId xmlns:p14="http://schemas.microsoft.com/office/powerpoint/2010/main" val="310428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752B-60A6-159F-30A5-AA038E38595C}"/>
              </a:ext>
            </a:extLst>
          </p:cNvPr>
          <p:cNvSpPr>
            <a:spLocks noGrp="1"/>
          </p:cNvSpPr>
          <p:nvPr>
            <p:ph type="title"/>
          </p:nvPr>
        </p:nvSpPr>
        <p:spPr/>
        <p:txBody>
          <a:bodyPr/>
          <a:lstStyle/>
          <a:p>
            <a:r>
              <a:rPr lang="en-US" b="1" dirty="0"/>
              <a:t>SVM  with  PCA</a:t>
            </a:r>
          </a:p>
        </p:txBody>
      </p:sp>
      <p:sp>
        <p:nvSpPr>
          <p:cNvPr id="4" name="Date Placeholder 3">
            <a:extLst>
              <a:ext uri="{FF2B5EF4-FFF2-40B4-BE49-F238E27FC236}">
                <a16:creationId xmlns:a16="http://schemas.microsoft.com/office/drawing/2014/main" id="{FEF1F6A2-3944-BC65-4508-38EA4FF4AB3B}"/>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6C418E16-2405-9E06-0915-EC7CA4FED94D}"/>
              </a:ext>
            </a:extLst>
          </p:cNvPr>
          <p:cNvSpPr>
            <a:spLocks noGrp="1"/>
          </p:cNvSpPr>
          <p:nvPr>
            <p:ph type="ftr" sz="quarter" idx="11"/>
          </p:nvPr>
        </p:nvSpPr>
        <p:spPr/>
        <p:txBody>
          <a:bodyPr/>
          <a:lstStyle/>
          <a:p>
            <a:r>
              <a:rPr lang="en-US"/>
              <a:t>ATR Project</a:t>
            </a:r>
            <a:endParaRPr lang="en-US" dirty="0"/>
          </a:p>
        </p:txBody>
      </p:sp>
      <p:sp>
        <p:nvSpPr>
          <p:cNvPr id="6" name="Slide Number Placeholder 5">
            <a:extLst>
              <a:ext uri="{FF2B5EF4-FFF2-40B4-BE49-F238E27FC236}">
                <a16:creationId xmlns:a16="http://schemas.microsoft.com/office/drawing/2014/main" id="{07FA0533-C45A-5D5F-0035-230913DF13F1}"/>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
        <p:nvSpPr>
          <p:cNvPr id="7" name="TextBox 6">
            <a:extLst>
              <a:ext uri="{FF2B5EF4-FFF2-40B4-BE49-F238E27FC236}">
                <a16:creationId xmlns:a16="http://schemas.microsoft.com/office/drawing/2014/main" id="{BF5C3F54-FE83-C5D6-ECAD-E9A9D27DB3FC}"/>
              </a:ext>
            </a:extLst>
          </p:cNvPr>
          <p:cNvSpPr txBox="1"/>
          <p:nvPr/>
        </p:nvSpPr>
        <p:spPr>
          <a:xfrm>
            <a:off x="1792787" y="2413337"/>
            <a:ext cx="3577226" cy="2308324"/>
          </a:xfrm>
          <a:prstGeom prst="rect">
            <a:avLst/>
          </a:prstGeom>
          <a:noFill/>
        </p:spPr>
        <p:txBody>
          <a:bodyPr wrap="square" rtlCol="0">
            <a:spAutoFit/>
          </a:bodyPr>
          <a:lstStyle/>
          <a:p>
            <a:pPr algn="just"/>
            <a:r>
              <a:rPr lang="en-US" b="1" dirty="0"/>
              <a:t>PCA</a:t>
            </a:r>
            <a:r>
              <a:rPr lang="en-US" dirty="0"/>
              <a:t>(Components = 50)</a:t>
            </a:r>
            <a:endParaRPr lang="en-US" b="1" dirty="0"/>
          </a:p>
          <a:p>
            <a:pPr algn="just"/>
            <a:r>
              <a:rPr lang="en-US" b="1" dirty="0"/>
              <a:t>SVM</a:t>
            </a:r>
            <a:r>
              <a:rPr lang="en-US" dirty="0"/>
              <a:t>(C = 10, Kernel = RBF)</a:t>
            </a:r>
          </a:p>
          <a:p>
            <a:pPr algn="just"/>
            <a:endParaRPr lang="en-US" dirty="0"/>
          </a:p>
          <a:p>
            <a:pPr algn="just"/>
            <a:r>
              <a:rPr lang="en-US" dirty="0"/>
              <a:t>Recall Rate:0.63415 78/123</a:t>
            </a:r>
          </a:p>
          <a:p>
            <a:pPr algn="just"/>
            <a:r>
              <a:rPr lang="en-US" dirty="0"/>
              <a:t>Precision Rate:0.87209 300/344</a:t>
            </a:r>
          </a:p>
          <a:p>
            <a:pPr algn="just"/>
            <a:r>
              <a:rPr lang="en-US" dirty="0"/>
              <a:t>Saline Recall Rate:0.56098 23/41</a:t>
            </a:r>
          </a:p>
          <a:p>
            <a:pPr algn="just"/>
            <a:r>
              <a:rPr lang="en-US" dirty="0"/>
              <a:t>Rubber Recall Rate:0.5 22/44</a:t>
            </a:r>
          </a:p>
          <a:p>
            <a:pPr algn="just"/>
            <a:r>
              <a:rPr lang="en-US" dirty="0"/>
              <a:t>Clay Recall Rate:0.86842 33/38</a:t>
            </a:r>
          </a:p>
        </p:txBody>
      </p:sp>
      <p:pic>
        <p:nvPicPr>
          <p:cNvPr id="8" name="Picture 7">
            <a:extLst>
              <a:ext uri="{FF2B5EF4-FFF2-40B4-BE49-F238E27FC236}">
                <a16:creationId xmlns:a16="http://schemas.microsoft.com/office/drawing/2014/main" id="{14B9EA1F-8930-2AF9-4105-CBDA1AB27C3C}"/>
              </a:ext>
            </a:extLst>
          </p:cNvPr>
          <p:cNvPicPr>
            <a:picLocks noChangeAspect="1"/>
          </p:cNvPicPr>
          <p:nvPr/>
        </p:nvPicPr>
        <p:blipFill>
          <a:blip r:embed="rId2"/>
          <a:srcRect/>
          <a:stretch/>
        </p:blipFill>
        <p:spPr>
          <a:xfrm>
            <a:off x="6159806" y="1752809"/>
            <a:ext cx="4901587" cy="3352381"/>
          </a:xfrm>
          <a:prstGeom prst="rect">
            <a:avLst/>
          </a:prstGeom>
        </p:spPr>
      </p:pic>
    </p:spTree>
    <p:extLst>
      <p:ext uri="{BB962C8B-B14F-4D97-AF65-F5344CB8AC3E}">
        <p14:creationId xmlns:p14="http://schemas.microsoft.com/office/powerpoint/2010/main" val="3864387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752B-60A6-159F-30A5-AA038E38595C}"/>
              </a:ext>
            </a:extLst>
          </p:cNvPr>
          <p:cNvSpPr>
            <a:spLocks noGrp="1"/>
          </p:cNvSpPr>
          <p:nvPr>
            <p:ph type="title"/>
          </p:nvPr>
        </p:nvSpPr>
        <p:spPr/>
        <p:txBody>
          <a:bodyPr/>
          <a:lstStyle/>
          <a:p>
            <a:r>
              <a:rPr lang="en-US" b="1" i="0" dirty="0">
                <a:solidFill>
                  <a:srgbClr val="111111"/>
                </a:solidFill>
                <a:effectLst/>
                <a:latin typeface="Roboto" panose="02000000000000000000" pitchFamily="2" charset="0"/>
              </a:rPr>
              <a:t>AdaBoost  with  Decision Tree</a:t>
            </a:r>
            <a:endParaRPr lang="en-US" b="1" dirty="0"/>
          </a:p>
        </p:txBody>
      </p:sp>
      <p:sp>
        <p:nvSpPr>
          <p:cNvPr id="4" name="Date Placeholder 3">
            <a:extLst>
              <a:ext uri="{FF2B5EF4-FFF2-40B4-BE49-F238E27FC236}">
                <a16:creationId xmlns:a16="http://schemas.microsoft.com/office/drawing/2014/main" id="{FEF1F6A2-3944-BC65-4508-38EA4FF4AB3B}"/>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6C418E16-2405-9E06-0915-EC7CA4FED94D}"/>
              </a:ext>
            </a:extLst>
          </p:cNvPr>
          <p:cNvSpPr>
            <a:spLocks noGrp="1"/>
          </p:cNvSpPr>
          <p:nvPr>
            <p:ph type="ftr" sz="quarter" idx="11"/>
          </p:nvPr>
        </p:nvSpPr>
        <p:spPr/>
        <p:txBody>
          <a:bodyPr/>
          <a:lstStyle/>
          <a:p>
            <a:r>
              <a:rPr lang="en-US"/>
              <a:t>ATR Project</a:t>
            </a:r>
            <a:endParaRPr lang="en-US" dirty="0"/>
          </a:p>
        </p:txBody>
      </p:sp>
      <p:sp>
        <p:nvSpPr>
          <p:cNvPr id="6" name="Slide Number Placeholder 5">
            <a:extLst>
              <a:ext uri="{FF2B5EF4-FFF2-40B4-BE49-F238E27FC236}">
                <a16:creationId xmlns:a16="http://schemas.microsoft.com/office/drawing/2014/main" id="{07FA0533-C45A-5D5F-0035-230913DF13F1}"/>
              </a:ext>
            </a:extLst>
          </p:cNvPr>
          <p:cNvSpPr>
            <a:spLocks noGrp="1"/>
          </p:cNvSpPr>
          <p:nvPr>
            <p:ph type="sldNum" sz="quarter" idx="12"/>
          </p:nvPr>
        </p:nvSpPr>
        <p:spPr/>
        <p:txBody>
          <a:bodyPr/>
          <a:lstStyle/>
          <a:p>
            <a:fld id="{A49DFD55-3C28-40EF-9E31-A92D2E4017FF}" type="slidenum">
              <a:rPr lang="en-US" smtClean="0"/>
              <a:pPr/>
              <a:t>19</a:t>
            </a:fld>
            <a:endParaRPr lang="en-US" dirty="0"/>
          </a:p>
        </p:txBody>
      </p:sp>
      <p:sp>
        <p:nvSpPr>
          <p:cNvPr id="7" name="TextBox 6">
            <a:extLst>
              <a:ext uri="{FF2B5EF4-FFF2-40B4-BE49-F238E27FC236}">
                <a16:creationId xmlns:a16="http://schemas.microsoft.com/office/drawing/2014/main" id="{BF5C3F54-FE83-C5D6-ECAD-E9A9D27DB3FC}"/>
              </a:ext>
            </a:extLst>
          </p:cNvPr>
          <p:cNvSpPr txBox="1"/>
          <p:nvPr/>
        </p:nvSpPr>
        <p:spPr>
          <a:xfrm>
            <a:off x="1792789" y="1997838"/>
            <a:ext cx="4239406" cy="2862322"/>
          </a:xfrm>
          <a:prstGeom prst="rect">
            <a:avLst/>
          </a:prstGeom>
          <a:noFill/>
        </p:spPr>
        <p:txBody>
          <a:bodyPr wrap="square" rtlCol="0">
            <a:spAutoFit/>
          </a:bodyPr>
          <a:lstStyle/>
          <a:p>
            <a:r>
              <a:rPr lang="en-US" b="1" dirty="0" err="1"/>
              <a:t>DecisionTree</a:t>
            </a:r>
            <a:r>
              <a:rPr lang="en-US" dirty="0"/>
              <a:t>(Max Depth = 8, </a:t>
            </a:r>
          </a:p>
          <a:p>
            <a:r>
              <a:rPr lang="en-US" dirty="0"/>
              <a:t>Criterion = Gini, </a:t>
            </a:r>
          </a:p>
          <a:p>
            <a:r>
              <a:rPr lang="en-US" dirty="0"/>
              <a:t>Min Samples Split=2)</a:t>
            </a:r>
          </a:p>
          <a:p>
            <a:r>
              <a:rPr lang="en-US" b="1" dirty="0"/>
              <a:t>AdaBoost</a:t>
            </a:r>
            <a:r>
              <a:rPr lang="en-US" dirty="0"/>
              <a:t>(Estimators=100)</a:t>
            </a:r>
          </a:p>
          <a:p>
            <a:endParaRPr lang="en-US" dirty="0"/>
          </a:p>
          <a:p>
            <a:r>
              <a:rPr lang="en-US" dirty="0"/>
              <a:t>Recall Rate:0.60976 75/123</a:t>
            </a:r>
          </a:p>
          <a:p>
            <a:r>
              <a:rPr lang="en-US" dirty="0"/>
              <a:t>Precision Rate:0.90698 312/344</a:t>
            </a:r>
          </a:p>
          <a:p>
            <a:r>
              <a:rPr lang="en-US" dirty="0"/>
              <a:t>Saline Recall Rate:0.56098 23/41</a:t>
            </a:r>
          </a:p>
          <a:p>
            <a:r>
              <a:rPr lang="en-US" dirty="0"/>
              <a:t>Rubber Recall Rate:0.5 22/44</a:t>
            </a:r>
          </a:p>
          <a:p>
            <a:r>
              <a:rPr lang="en-US" dirty="0"/>
              <a:t>Clay Recall Rate:0.78947 30/38</a:t>
            </a:r>
          </a:p>
        </p:txBody>
      </p:sp>
      <p:pic>
        <p:nvPicPr>
          <p:cNvPr id="8" name="Picture 7">
            <a:extLst>
              <a:ext uri="{FF2B5EF4-FFF2-40B4-BE49-F238E27FC236}">
                <a16:creationId xmlns:a16="http://schemas.microsoft.com/office/drawing/2014/main" id="{14B9EA1F-8930-2AF9-4105-CBDA1AB27C3C}"/>
              </a:ext>
            </a:extLst>
          </p:cNvPr>
          <p:cNvPicPr>
            <a:picLocks noChangeAspect="1"/>
          </p:cNvPicPr>
          <p:nvPr/>
        </p:nvPicPr>
        <p:blipFill>
          <a:blip r:embed="rId2"/>
          <a:srcRect/>
          <a:stretch/>
        </p:blipFill>
        <p:spPr>
          <a:xfrm>
            <a:off x="6159806" y="1752808"/>
            <a:ext cx="4901587" cy="3352381"/>
          </a:xfrm>
          <a:prstGeom prst="rect">
            <a:avLst/>
          </a:prstGeom>
        </p:spPr>
      </p:pic>
    </p:spTree>
    <p:extLst>
      <p:ext uri="{BB962C8B-B14F-4D97-AF65-F5344CB8AC3E}">
        <p14:creationId xmlns:p14="http://schemas.microsoft.com/office/powerpoint/2010/main" val="389534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Index</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6"/>
            <a:ext cx="2895600" cy="2123814"/>
          </a:xfrm>
        </p:spPr>
        <p:txBody>
          <a:bodyPr>
            <a:normAutofit fontScale="92500" lnSpcReduction="10000"/>
          </a:bodyPr>
          <a:lstStyle/>
          <a:p>
            <a:pPr>
              <a:lnSpc>
                <a:spcPct val="100000"/>
              </a:lnSpc>
            </a:pPr>
            <a:r>
              <a:rPr lang="en-US" dirty="0"/>
              <a:t>Introduction</a:t>
            </a:r>
          </a:p>
          <a:p>
            <a:pPr>
              <a:lnSpc>
                <a:spcPct val="100000"/>
              </a:lnSpc>
            </a:pPr>
            <a:r>
              <a:rPr lang="en-US" dirty="0"/>
              <a:t>Data</a:t>
            </a:r>
          </a:p>
          <a:p>
            <a:pPr>
              <a:lnSpc>
                <a:spcPct val="100000"/>
              </a:lnSpc>
            </a:pPr>
            <a:r>
              <a:rPr lang="en-US" dirty="0"/>
              <a:t>Descriptor</a:t>
            </a:r>
          </a:p>
          <a:p>
            <a:pPr>
              <a:lnSpc>
                <a:spcPct val="100000"/>
              </a:lnSpc>
            </a:pPr>
            <a:r>
              <a:rPr lang="en-US" dirty="0"/>
              <a:t>Models</a:t>
            </a:r>
          </a:p>
          <a:p>
            <a:pPr>
              <a:lnSpc>
                <a:spcPct val="100000"/>
              </a:lnSpc>
            </a:pPr>
            <a:r>
              <a:rPr lang="en-US" dirty="0"/>
              <a:t>Summary</a:t>
            </a:r>
          </a:p>
          <a:p>
            <a:pPr>
              <a:lnSpc>
                <a:spcPct val="100000"/>
              </a:lnSpc>
            </a:pPr>
            <a:r>
              <a:rPr lang="en-US" dirty="0"/>
              <a:t>Future</a:t>
            </a:r>
          </a:p>
          <a:p>
            <a:pPr>
              <a:lnSpc>
                <a:spcPct val="100000"/>
              </a:lnSpc>
            </a:pPr>
            <a:r>
              <a:rPr lang="en-US" dirty="0"/>
              <a:t>Reference</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a:t>2023</a:t>
            </a:r>
            <a:endParaRPr lang="en-US" dirty="0"/>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ATR Project</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752B-60A6-159F-30A5-AA038E38595C}"/>
              </a:ext>
            </a:extLst>
          </p:cNvPr>
          <p:cNvSpPr>
            <a:spLocks noGrp="1"/>
          </p:cNvSpPr>
          <p:nvPr>
            <p:ph type="title"/>
          </p:nvPr>
        </p:nvSpPr>
        <p:spPr/>
        <p:txBody>
          <a:bodyPr/>
          <a:lstStyle/>
          <a:p>
            <a:r>
              <a:rPr lang="en-US" b="1" dirty="0"/>
              <a:t>KNN</a:t>
            </a:r>
          </a:p>
        </p:txBody>
      </p:sp>
      <p:sp>
        <p:nvSpPr>
          <p:cNvPr id="4" name="Date Placeholder 3">
            <a:extLst>
              <a:ext uri="{FF2B5EF4-FFF2-40B4-BE49-F238E27FC236}">
                <a16:creationId xmlns:a16="http://schemas.microsoft.com/office/drawing/2014/main" id="{FEF1F6A2-3944-BC65-4508-38EA4FF4AB3B}"/>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6C418E16-2405-9E06-0915-EC7CA4FED94D}"/>
              </a:ext>
            </a:extLst>
          </p:cNvPr>
          <p:cNvSpPr>
            <a:spLocks noGrp="1"/>
          </p:cNvSpPr>
          <p:nvPr>
            <p:ph type="ftr" sz="quarter" idx="11"/>
          </p:nvPr>
        </p:nvSpPr>
        <p:spPr/>
        <p:txBody>
          <a:bodyPr/>
          <a:lstStyle/>
          <a:p>
            <a:r>
              <a:rPr lang="en-US"/>
              <a:t>ATR Project</a:t>
            </a:r>
            <a:endParaRPr lang="en-US" dirty="0"/>
          </a:p>
        </p:txBody>
      </p:sp>
      <p:sp>
        <p:nvSpPr>
          <p:cNvPr id="6" name="Slide Number Placeholder 5">
            <a:extLst>
              <a:ext uri="{FF2B5EF4-FFF2-40B4-BE49-F238E27FC236}">
                <a16:creationId xmlns:a16="http://schemas.microsoft.com/office/drawing/2014/main" id="{07FA0533-C45A-5D5F-0035-230913DF13F1}"/>
              </a:ext>
            </a:extLst>
          </p:cNvPr>
          <p:cNvSpPr>
            <a:spLocks noGrp="1"/>
          </p:cNvSpPr>
          <p:nvPr>
            <p:ph type="sldNum" sz="quarter" idx="12"/>
          </p:nvPr>
        </p:nvSpPr>
        <p:spPr/>
        <p:txBody>
          <a:bodyPr/>
          <a:lstStyle/>
          <a:p>
            <a:fld id="{A49DFD55-3C28-40EF-9E31-A92D2E4017FF}" type="slidenum">
              <a:rPr lang="en-US" smtClean="0"/>
              <a:pPr/>
              <a:t>20</a:t>
            </a:fld>
            <a:endParaRPr lang="en-US" dirty="0"/>
          </a:p>
        </p:txBody>
      </p:sp>
      <p:sp>
        <p:nvSpPr>
          <p:cNvPr id="7" name="TextBox 6">
            <a:extLst>
              <a:ext uri="{FF2B5EF4-FFF2-40B4-BE49-F238E27FC236}">
                <a16:creationId xmlns:a16="http://schemas.microsoft.com/office/drawing/2014/main" id="{BF5C3F54-FE83-C5D6-ECAD-E9A9D27DB3FC}"/>
              </a:ext>
            </a:extLst>
          </p:cNvPr>
          <p:cNvSpPr txBox="1"/>
          <p:nvPr/>
        </p:nvSpPr>
        <p:spPr>
          <a:xfrm>
            <a:off x="1792787" y="2136337"/>
            <a:ext cx="3577226" cy="2585323"/>
          </a:xfrm>
          <a:prstGeom prst="rect">
            <a:avLst/>
          </a:prstGeom>
          <a:noFill/>
        </p:spPr>
        <p:txBody>
          <a:bodyPr wrap="square" rtlCol="0">
            <a:spAutoFit/>
          </a:bodyPr>
          <a:lstStyle/>
          <a:p>
            <a:r>
              <a:rPr lang="en-US" b="1" dirty="0"/>
              <a:t>KNN</a:t>
            </a:r>
            <a:r>
              <a:rPr lang="en-US" dirty="0"/>
              <a:t>(Metric=Manhattan, </a:t>
            </a:r>
          </a:p>
          <a:p>
            <a:r>
              <a:rPr lang="en-US" dirty="0"/>
              <a:t>Neighbors = 5, </a:t>
            </a:r>
          </a:p>
          <a:p>
            <a:r>
              <a:rPr lang="en-US" dirty="0"/>
              <a:t>Weights = Distance)</a:t>
            </a:r>
          </a:p>
          <a:p>
            <a:pPr algn="just"/>
            <a:endParaRPr lang="en-US" dirty="0"/>
          </a:p>
          <a:p>
            <a:pPr algn="just"/>
            <a:r>
              <a:rPr lang="en-US" dirty="0"/>
              <a:t>Recall Rate:0.6748 83/123</a:t>
            </a:r>
          </a:p>
          <a:p>
            <a:pPr algn="just"/>
            <a:r>
              <a:rPr lang="en-US" dirty="0"/>
              <a:t>Precision Rate:0.82267 283/344</a:t>
            </a:r>
          </a:p>
          <a:p>
            <a:pPr algn="just"/>
            <a:r>
              <a:rPr lang="en-US" dirty="0"/>
              <a:t>Saline Recall Rate:0.7561 31/41</a:t>
            </a:r>
          </a:p>
          <a:p>
            <a:pPr algn="just"/>
            <a:r>
              <a:rPr lang="en-US" dirty="0"/>
              <a:t>Rubber Recall Rate:0.56818 25/44</a:t>
            </a:r>
          </a:p>
          <a:p>
            <a:pPr algn="just"/>
            <a:r>
              <a:rPr lang="en-US" dirty="0"/>
              <a:t>Clay Recall Rate:0.71053 27/38</a:t>
            </a:r>
          </a:p>
        </p:txBody>
      </p:sp>
      <p:pic>
        <p:nvPicPr>
          <p:cNvPr id="8" name="Picture 7">
            <a:extLst>
              <a:ext uri="{FF2B5EF4-FFF2-40B4-BE49-F238E27FC236}">
                <a16:creationId xmlns:a16="http://schemas.microsoft.com/office/drawing/2014/main" id="{14B9EA1F-8930-2AF9-4105-CBDA1AB27C3C}"/>
              </a:ext>
            </a:extLst>
          </p:cNvPr>
          <p:cNvPicPr>
            <a:picLocks noChangeAspect="1"/>
          </p:cNvPicPr>
          <p:nvPr/>
        </p:nvPicPr>
        <p:blipFill>
          <a:blip r:embed="rId2"/>
          <a:srcRect/>
          <a:stretch/>
        </p:blipFill>
        <p:spPr>
          <a:xfrm>
            <a:off x="6159806" y="1752809"/>
            <a:ext cx="4901587" cy="3352381"/>
          </a:xfrm>
          <a:prstGeom prst="rect">
            <a:avLst/>
          </a:prstGeom>
        </p:spPr>
      </p:pic>
    </p:spTree>
    <p:extLst>
      <p:ext uri="{BB962C8B-B14F-4D97-AF65-F5344CB8AC3E}">
        <p14:creationId xmlns:p14="http://schemas.microsoft.com/office/powerpoint/2010/main" val="563573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Summary</a:t>
            </a:r>
          </a:p>
        </p:txBody>
      </p:sp>
    </p:spTree>
    <p:extLst>
      <p:ext uri="{BB962C8B-B14F-4D97-AF65-F5344CB8AC3E}">
        <p14:creationId xmlns:p14="http://schemas.microsoft.com/office/powerpoint/2010/main" val="2172717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EF1F6A2-3944-BC65-4508-38EA4FF4AB3B}"/>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6C418E16-2405-9E06-0915-EC7CA4FED94D}"/>
              </a:ext>
            </a:extLst>
          </p:cNvPr>
          <p:cNvSpPr>
            <a:spLocks noGrp="1"/>
          </p:cNvSpPr>
          <p:nvPr>
            <p:ph type="ftr" sz="quarter" idx="11"/>
          </p:nvPr>
        </p:nvSpPr>
        <p:spPr/>
        <p:txBody>
          <a:bodyPr/>
          <a:lstStyle/>
          <a:p>
            <a:r>
              <a:rPr lang="en-US"/>
              <a:t>ATR Project</a:t>
            </a:r>
            <a:endParaRPr lang="en-US" dirty="0"/>
          </a:p>
        </p:txBody>
      </p:sp>
      <p:sp>
        <p:nvSpPr>
          <p:cNvPr id="6" name="Slide Number Placeholder 5">
            <a:extLst>
              <a:ext uri="{FF2B5EF4-FFF2-40B4-BE49-F238E27FC236}">
                <a16:creationId xmlns:a16="http://schemas.microsoft.com/office/drawing/2014/main" id="{07FA0533-C45A-5D5F-0035-230913DF13F1}"/>
              </a:ext>
            </a:extLst>
          </p:cNvPr>
          <p:cNvSpPr>
            <a:spLocks noGrp="1"/>
          </p:cNvSpPr>
          <p:nvPr>
            <p:ph type="sldNum" sz="quarter" idx="12"/>
          </p:nvPr>
        </p:nvSpPr>
        <p:spPr/>
        <p:txBody>
          <a:bodyPr/>
          <a:lstStyle/>
          <a:p>
            <a:fld id="{A49DFD55-3C28-40EF-9E31-A92D2E4017FF}" type="slidenum">
              <a:rPr lang="en-US" smtClean="0"/>
              <a:pPr/>
              <a:t>22</a:t>
            </a:fld>
            <a:endParaRPr lang="en-US" dirty="0"/>
          </a:p>
        </p:txBody>
      </p:sp>
      <p:sp>
        <p:nvSpPr>
          <p:cNvPr id="7" name="TextBox 6">
            <a:extLst>
              <a:ext uri="{FF2B5EF4-FFF2-40B4-BE49-F238E27FC236}">
                <a16:creationId xmlns:a16="http://schemas.microsoft.com/office/drawing/2014/main" id="{BF5C3F54-FE83-C5D6-ECAD-E9A9D27DB3FC}"/>
              </a:ext>
            </a:extLst>
          </p:cNvPr>
          <p:cNvSpPr txBox="1"/>
          <p:nvPr/>
        </p:nvSpPr>
        <p:spPr>
          <a:xfrm>
            <a:off x="1576713" y="1582340"/>
            <a:ext cx="9038574" cy="3693319"/>
          </a:xfrm>
          <a:prstGeom prst="rect">
            <a:avLst/>
          </a:prstGeom>
          <a:noFill/>
        </p:spPr>
        <p:txBody>
          <a:bodyPr wrap="square" rtlCol="0">
            <a:spAutoFit/>
          </a:bodyPr>
          <a:lstStyle/>
          <a:p>
            <a:pPr algn="just"/>
            <a:r>
              <a:rPr lang="en-US" dirty="0"/>
              <a:t>Based on the results, it can be concluded that the SVM with the PCA model and KNN model performed well in accurately classifying the 3D images. These models exhibited high precision rates and recall rates, indicating that they were able to correctly identify a high proportion of the positive samples while minimizing false positives.</a:t>
            </a:r>
          </a:p>
          <a:p>
            <a:pPr algn="just"/>
            <a:endParaRPr lang="en-US" dirty="0"/>
          </a:p>
          <a:p>
            <a:pPr algn="just"/>
            <a:r>
              <a:rPr lang="en-US" dirty="0"/>
              <a:t>On the other hand, the AdaBoost with the Decision Tree model had the highest precision rate but a lower recall rate. This suggests that while the model was able to accurately classify positive samples, it may have missed a proportion of positive samples. Further analysis is required to identify the specific sources of errors and improve the recall rate of this model.</a:t>
            </a:r>
          </a:p>
          <a:p>
            <a:pPr algn="just"/>
            <a:endParaRPr lang="en-US" dirty="0"/>
          </a:p>
          <a:p>
            <a:pPr algn="just"/>
            <a:r>
              <a:rPr lang="en-US" dirty="0"/>
              <a:t>Also, the Logistic Regression model had the lowest recall rate, indicating that this model may not be suitable for accurately classifying the 3D images.</a:t>
            </a:r>
          </a:p>
        </p:txBody>
      </p:sp>
    </p:spTree>
    <p:extLst>
      <p:ext uri="{BB962C8B-B14F-4D97-AF65-F5344CB8AC3E}">
        <p14:creationId xmlns:p14="http://schemas.microsoft.com/office/powerpoint/2010/main" val="3540741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Future</a:t>
            </a:r>
          </a:p>
        </p:txBody>
      </p:sp>
    </p:spTree>
    <p:extLst>
      <p:ext uri="{BB962C8B-B14F-4D97-AF65-F5344CB8AC3E}">
        <p14:creationId xmlns:p14="http://schemas.microsoft.com/office/powerpoint/2010/main" val="2133376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752B-60A6-159F-30A5-AA038E38595C}"/>
              </a:ext>
            </a:extLst>
          </p:cNvPr>
          <p:cNvSpPr>
            <a:spLocks noGrp="1"/>
          </p:cNvSpPr>
          <p:nvPr>
            <p:ph type="title"/>
          </p:nvPr>
        </p:nvSpPr>
        <p:spPr/>
        <p:txBody>
          <a:bodyPr/>
          <a:lstStyle/>
          <a:p>
            <a:r>
              <a:rPr lang="en-US" dirty="0"/>
              <a:t>Basic Concept of YOLO</a:t>
            </a:r>
          </a:p>
        </p:txBody>
      </p:sp>
      <p:sp>
        <p:nvSpPr>
          <p:cNvPr id="4" name="Date Placeholder 3">
            <a:extLst>
              <a:ext uri="{FF2B5EF4-FFF2-40B4-BE49-F238E27FC236}">
                <a16:creationId xmlns:a16="http://schemas.microsoft.com/office/drawing/2014/main" id="{FEF1F6A2-3944-BC65-4508-38EA4FF4AB3B}"/>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6C418E16-2405-9E06-0915-EC7CA4FED94D}"/>
              </a:ext>
            </a:extLst>
          </p:cNvPr>
          <p:cNvSpPr>
            <a:spLocks noGrp="1"/>
          </p:cNvSpPr>
          <p:nvPr>
            <p:ph type="ftr" sz="quarter" idx="11"/>
          </p:nvPr>
        </p:nvSpPr>
        <p:spPr/>
        <p:txBody>
          <a:bodyPr/>
          <a:lstStyle/>
          <a:p>
            <a:r>
              <a:rPr lang="en-US"/>
              <a:t>ATR Project</a:t>
            </a:r>
            <a:endParaRPr lang="en-US" dirty="0"/>
          </a:p>
        </p:txBody>
      </p:sp>
      <p:sp>
        <p:nvSpPr>
          <p:cNvPr id="6" name="Slide Number Placeholder 5">
            <a:extLst>
              <a:ext uri="{FF2B5EF4-FFF2-40B4-BE49-F238E27FC236}">
                <a16:creationId xmlns:a16="http://schemas.microsoft.com/office/drawing/2014/main" id="{07FA0533-C45A-5D5F-0035-230913DF13F1}"/>
              </a:ext>
            </a:extLst>
          </p:cNvPr>
          <p:cNvSpPr>
            <a:spLocks noGrp="1"/>
          </p:cNvSpPr>
          <p:nvPr>
            <p:ph type="sldNum" sz="quarter" idx="12"/>
          </p:nvPr>
        </p:nvSpPr>
        <p:spPr/>
        <p:txBody>
          <a:bodyPr/>
          <a:lstStyle/>
          <a:p>
            <a:fld id="{A49DFD55-3C28-40EF-9E31-A92D2E4017FF}" type="slidenum">
              <a:rPr lang="en-US" smtClean="0"/>
              <a:pPr/>
              <a:t>24</a:t>
            </a:fld>
            <a:endParaRPr lang="en-US" dirty="0"/>
          </a:p>
        </p:txBody>
      </p:sp>
      <p:sp>
        <p:nvSpPr>
          <p:cNvPr id="7" name="TextBox 6">
            <a:extLst>
              <a:ext uri="{FF2B5EF4-FFF2-40B4-BE49-F238E27FC236}">
                <a16:creationId xmlns:a16="http://schemas.microsoft.com/office/drawing/2014/main" id="{BF5C3F54-FE83-C5D6-ECAD-E9A9D27DB3FC}"/>
              </a:ext>
            </a:extLst>
          </p:cNvPr>
          <p:cNvSpPr txBox="1"/>
          <p:nvPr/>
        </p:nvSpPr>
        <p:spPr>
          <a:xfrm>
            <a:off x="2410215" y="2090514"/>
            <a:ext cx="7371569"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YOLO algorithm first divides the input image into grids, called cells. Each cell is then used to predict bounding boxes and calculate probabilities for objects contained in those boxes.</a:t>
            </a:r>
          </a:p>
          <a:p>
            <a:pPr algn="just"/>
            <a:endParaRPr lang="en-US" dirty="0"/>
          </a:p>
          <a:p>
            <a:pPr marL="285750" indent="-285750" algn="just">
              <a:buFont typeface="Arial" panose="020B0604020202020204" pitchFamily="34" charset="0"/>
              <a:buChar char="•"/>
            </a:pPr>
            <a:r>
              <a:rPr lang="en-US" dirty="0"/>
              <a:t>Each cell is given a Confidence value which is calculated using the Intersection Over Union method and P(Object), which is set to 1 if the object is at the center of the cell and 0 if the object is not at the center.</a:t>
            </a:r>
          </a:p>
          <a:p>
            <a:pPr algn="just"/>
            <a:endParaRPr lang="en-US" dirty="0"/>
          </a:p>
          <a:p>
            <a:pPr marL="285750" indent="-285750" algn="just">
              <a:buFont typeface="Arial" panose="020B0604020202020204" pitchFamily="34" charset="0"/>
              <a:buChar char="•"/>
            </a:pPr>
            <a:r>
              <a:rPr lang="en-US" dirty="0"/>
              <a:t>By using these parameters YOLO shows where the object is present in the image.</a:t>
            </a:r>
          </a:p>
        </p:txBody>
      </p:sp>
    </p:spTree>
    <p:extLst>
      <p:ext uri="{BB962C8B-B14F-4D97-AF65-F5344CB8AC3E}">
        <p14:creationId xmlns:p14="http://schemas.microsoft.com/office/powerpoint/2010/main" val="1663059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752B-60A6-159F-30A5-AA038E38595C}"/>
              </a:ext>
            </a:extLst>
          </p:cNvPr>
          <p:cNvSpPr>
            <a:spLocks noGrp="1"/>
          </p:cNvSpPr>
          <p:nvPr>
            <p:ph type="title"/>
          </p:nvPr>
        </p:nvSpPr>
        <p:spPr/>
        <p:txBody>
          <a:bodyPr/>
          <a:lstStyle/>
          <a:p>
            <a:r>
              <a:rPr lang="en-US" dirty="0"/>
              <a:t>YOLOV5 - State Of the Art</a:t>
            </a:r>
          </a:p>
        </p:txBody>
      </p:sp>
      <p:sp>
        <p:nvSpPr>
          <p:cNvPr id="4" name="Date Placeholder 3">
            <a:extLst>
              <a:ext uri="{FF2B5EF4-FFF2-40B4-BE49-F238E27FC236}">
                <a16:creationId xmlns:a16="http://schemas.microsoft.com/office/drawing/2014/main" id="{FEF1F6A2-3944-BC65-4508-38EA4FF4AB3B}"/>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6C418E16-2405-9E06-0915-EC7CA4FED94D}"/>
              </a:ext>
            </a:extLst>
          </p:cNvPr>
          <p:cNvSpPr>
            <a:spLocks noGrp="1"/>
          </p:cNvSpPr>
          <p:nvPr>
            <p:ph type="ftr" sz="quarter" idx="11"/>
          </p:nvPr>
        </p:nvSpPr>
        <p:spPr/>
        <p:txBody>
          <a:bodyPr/>
          <a:lstStyle/>
          <a:p>
            <a:r>
              <a:rPr lang="en-US"/>
              <a:t>ATR Project</a:t>
            </a:r>
            <a:endParaRPr lang="en-US" dirty="0"/>
          </a:p>
        </p:txBody>
      </p:sp>
      <p:sp>
        <p:nvSpPr>
          <p:cNvPr id="6" name="Slide Number Placeholder 5">
            <a:extLst>
              <a:ext uri="{FF2B5EF4-FFF2-40B4-BE49-F238E27FC236}">
                <a16:creationId xmlns:a16="http://schemas.microsoft.com/office/drawing/2014/main" id="{07FA0533-C45A-5D5F-0035-230913DF13F1}"/>
              </a:ext>
            </a:extLst>
          </p:cNvPr>
          <p:cNvSpPr>
            <a:spLocks noGrp="1"/>
          </p:cNvSpPr>
          <p:nvPr>
            <p:ph type="sldNum" sz="quarter" idx="12"/>
          </p:nvPr>
        </p:nvSpPr>
        <p:spPr/>
        <p:txBody>
          <a:bodyPr/>
          <a:lstStyle/>
          <a:p>
            <a:fld id="{A49DFD55-3C28-40EF-9E31-A92D2E4017FF}" type="slidenum">
              <a:rPr lang="en-US" smtClean="0"/>
              <a:pPr/>
              <a:t>25</a:t>
            </a:fld>
            <a:endParaRPr lang="en-US" dirty="0"/>
          </a:p>
        </p:txBody>
      </p:sp>
      <p:sp>
        <p:nvSpPr>
          <p:cNvPr id="7" name="TextBox 6">
            <a:extLst>
              <a:ext uri="{FF2B5EF4-FFF2-40B4-BE49-F238E27FC236}">
                <a16:creationId xmlns:a16="http://schemas.microsoft.com/office/drawing/2014/main" id="{BF5C3F54-FE83-C5D6-ECAD-E9A9D27DB3FC}"/>
              </a:ext>
            </a:extLst>
          </p:cNvPr>
          <p:cNvSpPr txBox="1"/>
          <p:nvPr/>
        </p:nvSpPr>
        <p:spPr>
          <a:xfrm>
            <a:off x="1802181" y="1434259"/>
            <a:ext cx="8587637" cy="4801314"/>
          </a:xfrm>
          <a:prstGeom prst="rect">
            <a:avLst/>
          </a:prstGeom>
          <a:noFill/>
        </p:spPr>
        <p:txBody>
          <a:bodyPr wrap="square" rtlCol="0">
            <a:spAutoFit/>
          </a:bodyPr>
          <a:lstStyle/>
          <a:p>
            <a:pPr marL="285750" indent="-285750" algn="just">
              <a:buFont typeface="Arial" panose="020B0604020202020204" pitchFamily="34" charset="0"/>
              <a:buChar char="•"/>
            </a:pPr>
            <a:r>
              <a:rPr lang="en-US" dirty="0"/>
              <a:t>YOLOV5 is one of the latest releases of YOLO algorithms</a:t>
            </a:r>
          </a:p>
          <a:p>
            <a:pPr algn="just"/>
            <a:endParaRPr lang="en-US" dirty="0"/>
          </a:p>
          <a:p>
            <a:pPr marL="285750" indent="-285750" algn="just">
              <a:buFont typeface="Arial" panose="020B0604020202020204" pitchFamily="34" charset="0"/>
              <a:buChar char="•"/>
            </a:pPr>
            <a:r>
              <a:rPr lang="en-US" dirty="0"/>
              <a:t>It is available as an open-source code on GitHub.</a:t>
            </a:r>
          </a:p>
          <a:p>
            <a:pPr algn="just"/>
            <a:endParaRPr lang="en-US" dirty="0"/>
          </a:p>
          <a:p>
            <a:pPr marL="285750" indent="-285750" algn="just">
              <a:buFont typeface="Arial" panose="020B0604020202020204" pitchFamily="34" charset="0"/>
              <a:buChar char="•"/>
            </a:pPr>
            <a:r>
              <a:rPr lang="en-US" dirty="0"/>
              <a:t>All the models of YOLOV5 are composed of three components: CSP-Darknet53; Spatial Pyramid Pooling; </a:t>
            </a:r>
            <a:r>
              <a:rPr lang="en-US" dirty="0" err="1"/>
              <a:t>PANet</a:t>
            </a:r>
            <a:endParaRPr lang="en-US" dirty="0"/>
          </a:p>
          <a:p>
            <a:pPr algn="just"/>
            <a:endParaRPr lang="en-US" dirty="0"/>
          </a:p>
          <a:p>
            <a:pPr marL="285750" indent="-285750" algn="just">
              <a:buFont typeface="Arial" panose="020B0604020202020204" pitchFamily="34" charset="0"/>
              <a:buChar char="•"/>
            </a:pPr>
            <a:r>
              <a:rPr lang="en-US" dirty="0"/>
              <a:t>CSP-DarkNet53 is the backbone that is used to overcome “redundant gradients” problem. It used </a:t>
            </a:r>
            <a:r>
              <a:rPr lang="en-US" dirty="0" err="1"/>
              <a:t>DenseNet’s</a:t>
            </a:r>
            <a:r>
              <a:rPr lang="en-US" dirty="0"/>
              <a:t> feature to reuse characteristics.</a:t>
            </a:r>
          </a:p>
          <a:p>
            <a:pPr algn="just"/>
            <a:endParaRPr lang="en-US" dirty="0"/>
          </a:p>
          <a:p>
            <a:pPr marL="285750" indent="-285750" algn="just">
              <a:buFont typeface="Arial" panose="020B0604020202020204" pitchFamily="34" charset="0"/>
              <a:buChar char="•"/>
            </a:pPr>
            <a:r>
              <a:rPr lang="en-US" dirty="0"/>
              <a:t>Spatial Pyramid Pooling(SSP) and </a:t>
            </a:r>
            <a:r>
              <a:rPr lang="en-US" dirty="0" err="1"/>
              <a:t>PANet</a:t>
            </a:r>
            <a:r>
              <a:rPr lang="en-US" dirty="0"/>
              <a:t> as neck of YOLOV5. They basically help in the localization of pixels.</a:t>
            </a:r>
          </a:p>
          <a:p>
            <a:pPr algn="just"/>
            <a:endParaRPr lang="en-US" dirty="0"/>
          </a:p>
          <a:p>
            <a:pPr marL="285750" indent="-285750" algn="just">
              <a:buFont typeface="Arial" panose="020B0604020202020204" pitchFamily="34" charset="0"/>
              <a:buChar char="•"/>
            </a:pPr>
            <a:r>
              <a:rPr lang="en-US" dirty="0"/>
              <a:t>In the end it uses YOLOV3 and YOLOV4 as head of the YOLOV5. It is composed of 3 Convolution layers.</a:t>
            </a:r>
          </a:p>
          <a:p>
            <a:pPr algn="just"/>
            <a:endParaRPr lang="en-US" dirty="0"/>
          </a:p>
          <a:p>
            <a:pPr marL="285750" indent="-285750" algn="just">
              <a:buFont typeface="Arial" panose="020B0604020202020204" pitchFamily="34" charset="0"/>
              <a:buChar char="•"/>
            </a:pPr>
            <a:r>
              <a:rPr lang="en-US" dirty="0"/>
              <a:t>Activation Function: </a:t>
            </a:r>
            <a:r>
              <a:rPr lang="en-US" dirty="0" err="1"/>
              <a:t>SiLU</a:t>
            </a:r>
            <a:r>
              <a:rPr lang="en-US" dirty="0"/>
              <a:t> and Sigmoid[2]</a:t>
            </a:r>
          </a:p>
        </p:txBody>
      </p:sp>
    </p:spTree>
    <p:extLst>
      <p:ext uri="{BB962C8B-B14F-4D97-AF65-F5344CB8AC3E}">
        <p14:creationId xmlns:p14="http://schemas.microsoft.com/office/powerpoint/2010/main" val="2363108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752B-60A6-159F-30A5-AA038E38595C}"/>
              </a:ext>
            </a:extLst>
          </p:cNvPr>
          <p:cNvSpPr>
            <a:spLocks noGrp="1"/>
          </p:cNvSpPr>
          <p:nvPr>
            <p:ph type="title"/>
          </p:nvPr>
        </p:nvSpPr>
        <p:spPr/>
        <p:txBody>
          <a:bodyPr/>
          <a:lstStyle/>
          <a:p>
            <a:r>
              <a:rPr lang="en-US" dirty="0"/>
              <a:t>Future Work</a:t>
            </a:r>
          </a:p>
        </p:txBody>
      </p:sp>
      <p:sp>
        <p:nvSpPr>
          <p:cNvPr id="4" name="Date Placeholder 3">
            <a:extLst>
              <a:ext uri="{FF2B5EF4-FFF2-40B4-BE49-F238E27FC236}">
                <a16:creationId xmlns:a16="http://schemas.microsoft.com/office/drawing/2014/main" id="{FEF1F6A2-3944-BC65-4508-38EA4FF4AB3B}"/>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6C418E16-2405-9E06-0915-EC7CA4FED94D}"/>
              </a:ext>
            </a:extLst>
          </p:cNvPr>
          <p:cNvSpPr>
            <a:spLocks noGrp="1"/>
          </p:cNvSpPr>
          <p:nvPr>
            <p:ph type="ftr" sz="quarter" idx="11"/>
          </p:nvPr>
        </p:nvSpPr>
        <p:spPr/>
        <p:txBody>
          <a:bodyPr/>
          <a:lstStyle/>
          <a:p>
            <a:r>
              <a:rPr lang="en-US"/>
              <a:t>ATR Project</a:t>
            </a:r>
            <a:endParaRPr lang="en-US" dirty="0"/>
          </a:p>
        </p:txBody>
      </p:sp>
      <p:sp>
        <p:nvSpPr>
          <p:cNvPr id="6" name="Slide Number Placeholder 5">
            <a:extLst>
              <a:ext uri="{FF2B5EF4-FFF2-40B4-BE49-F238E27FC236}">
                <a16:creationId xmlns:a16="http://schemas.microsoft.com/office/drawing/2014/main" id="{07FA0533-C45A-5D5F-0035-230913DF13F1}"/>
              </a:ext>
            </a:extLst>
          </p:cNvPr>
          <p:cNvSpPr>
            <a:spLocks noGrp="1"/>
          </p:cNvSpPr>
          <p:nvPr>
            <p:ph type="sldNum" sz="quarter" idx="12"/>
          </p:nvPr>
        </p:nvSpPr>
        <p:spPr/>
        <p:txBody>
          <a:bodyPr/>
          <a:lstStyle/>
          <a:p>
            <a:fld id="{A49DFD55-3C28-40EF-9E31-A92D2E4017FF}" type="slidenum">
              <a:rPr lang="en-US" smtClean="0"/>
              <a:pPr/>
              <a:t>26</a:t>
            </a:fld>
            <a:endParaRPr lang="en-US" dirty="0"/>
          </a:p>
        </p:txBody>
      </p:sp>
      <p:sp>
        <p:nvSpPr>
          <p:cNvPr id="7" name="TextBox 6">
            <a:extLst>
              <a:ext uri="{FF2B5EF4-FFF2-40B4-BE49-F238E27FC236}">
                <a16:creationId xmlns:a16="http://schemas.microsoft.com/office/drawing/2014/main" id="{BF5C3F54-FE83-C5D6-ECAD-E9A9D27DB3FC}"/>
              </a:ext>
            </a:extLst>
          </p:cNvPr>
          <p:cNvSpPr txBox="1"/>
          <p:nvPr/>
        </p:nvSpPr>
        <p:spPr>
          <a:xfrm>
            <a:off x="1802181" y="1434259"/>
            <a:ext cx="8587637"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a:t>Due to the computational cost of the object detection algorithm we faced some problems.</a:t>
            </a:r>
          </a:p>
          <a:p>
            <a:pPr algn="just"/>
            <a:endParaRPr lang="en-US" dirty="0"/>
          </a:p>
          <a:p>
            <a:pPr marL="285750" indent="-285750" algn="just">
              <a:buFont typeface="Arial" panose="020B0604020202020204" pitchFamily="34" charset="0"/>
              <a:buChar char="•"/>
            </a:pPr>
            <a:r>
              <a:rPr lang="en-US" dirty="0"/>
              <a:t>Therefore, we have decided that we will also try to predict accuracies for this project using a pre-trained network.</a:t>
            </a:r>
          </a:p>
          <a:p>
            <a:pPr algn="just"/>
            <a:endParaRPr lang="en-US" dirty="0"/>
          </a:p>
          <a:p>
            <a:pPr marL="285750" indent="-285750" algn="just">
              <a:buFont typeface="Arial" panose="020B0604020202020204" pitchFamily="34" charset="0"/>
              <a:buChar char="•"/>
            </a:pPr>
            <a:r>
              <a:rPr lang="en-US" dirty="0"/>
              <a:t>YOLOV5 is one of the most powerful object detectors out there. It has already been trained with a large dataset.</a:t>
            </a:r>
          </a:p>
          <a:p>
            <a:pPr algn="just"/>
            <a:endParaRPr lang="en-US" dirty="0"/>
          </a:p>
          <a:p>
            <a:pPr marL="285750" indent="-285750" algn="just">
              <a:buFont typeface="Arial" panose="020B0604020202020204" pitchFamily="34" charset="0"/>
              <a:buChar char="•"/>
            </a:pPr>
            <a:r>
              <a:rPr lang="en-US" dirty="0"/>
              <a:t>We can feed this model any kind of data from images to videos and get it to detect all the objects present in the data.</a:t>
            </a:r>
          </a:p>
          <a:p>
            <a:pPr algn="just"/>
            <a:endParaRPr lang="en-US" dirty="0"/>
          </a:p>
          <a:p>
            <a:pPr marL="285750" indent="-285750" algn="just">
              <a:buFont typeface="Arial" panose="020B0604020202020204" pitchFamily="34" charset="0"/>
              <a:buChar char="•"/>
            </a:pPr>
            <a:r>
              <a:rPr lang="en-US" dirty="0"/>
              <a:t>We need to initialize the algorithm with “weights” if we want more precise detections.</a:t>
            </a:r>
          </a:p>
          <a:p>
            <a:pPr algn="just"/>
            <a:endParaRPr lang="en-US" dirty="0"/>
          </a:p>
          <a:p>
            <a:pPr marL="285750" indent="-285750" algn="just">
              <a:buFont typeface="Arial" panose="020B0604020202020204" pitchFamily="34" charset="0"/>
              <a:buChar char="•"/>
            </a:pPr>
            <a:r>
              <a:rPr lang="en-US" dirty="0"/>
              <a:t>Another way to run this algorithm is to simply call it and feed it data.</a:t>
            </a:r>
          </a:p>
        </p:txBody>
      </p:sp>
    </p:spTree>
    <p:extLst>
      <p:ext uri="{BB962C8B-B14F-4D97-AF65-F5344CB8AC3E}">
        <p14:creationId xmlns:p14="http://schemas.microsoft.com/office/powerpoint/2010/main" val="151687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Reference</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2289177"/>
            <a:ext cx="8201938" cy="1997867"/>
          </a:xfrm>
        </p:spPr>
        <p:txBody>
          <a:bodyPr>
            <a:normAutofit/>
          </a:bodyPr>
          <a:lstStyle/>
          <a:p>
            <a:r>
              <a:rPr lang="en-US" dirty="0"/>
              <a:t>[1] Redmon, Joseph &amp; </a:t>
            </a:r>
            <a:r>
              <a:rPr lang="en-US" dirty="0" err="1"/>
              <a:t>Divvala</a:t>
            </a:r>
            <a:r>
              <a:rPr lang="en-US" dirty="0"/>
              <a:t>, Santosh &amp; </a:t>
            </a:r>
            <a:r>
              <a:rPr lang="en-US" dirty="0" err="1"/>
              <a:t>Girshick</a:t>
            </a:r>
            <a:r>
              <a:rPr lang="en-US" dirty="0"/>
              <a:t>, Ross &amp; Farhadi, Ali. (2016). You Only Look Once: Unified, Real-Time Object Detection. 779-788. 10.1109/CVPR.2016.91. </a:t>
            </a:r>
          </a:p>
          <a:p>
            <a:r>
              <a:rPr lang="en-US" dirty="0"/>
              <a:t>[2] https://iq.opengenus.org/yolov5/</a:t>
            </a:r>
          </a:p>
          <a:p>
            <a:r>
              <a:rPr lang="en-US" dirty="0"/>
              <a:t>​</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a:t>2023</a:t>
            </a:r>
            <a:endParaRPr lang="en-US"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a:t>ATR Project</a:t>
            </a:r>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a:t>2023</a:t>
            </a:r>
            <a:endParaRPr lang="en-US" dirty="0"/>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a:t>ATR Project</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28</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Introduction</a:t>
            </a:r>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83B36-061B-AD47-FC8E-56CF7DEE12E2}"/>
              </a:ext>
            </a:extLst>
          </p:cNvPr>
          <p:cNvSpPr>
            <a:spLocks noGrp="1"/>
          </p:cNvSpPr>
          <p:nvPr>
            <p:ph type="title"/>
          </p:nvPr>
        </p:nvSpPr>
        <p:spPr>
          <a:xfrm>
            <a:off x="838200" y="413343"/>
            <a:ext cx="10515600" cy="1325563"/>
          </a:xfrm>
        </p:spPr>
        <p:txBody>
          <a:bodyPr/>
          <a:lstStyle/>
          <a:p>
            <a:r>
              <a:rPr lang="en-US" dirty="0"/>
              <a:t>What is Automatic Target Recognition? </a:t>
            </a:r>
          </a:p>
        </p:txBody>
      </p:sp>
      <p:sp>
        <p:nvSpPr>
          <p:cNvPr id="4" name="Date Placeholder 3">
            <a:extLst>
              <a:ext uri="{FF2B5EF4-FFF2-40B4-BE49-F238E27FC236}">
                <a16:creationId xmlns:a16="http://schemas.microsoft.com/office/drawing/2014/main" id="{7F7DDC80-B576-ECB3-E105-FE2D8E1489A7}"/>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B608F925-1496-0618-038B-C691E12C8A07}"/>
              </a:ext>
            </a:extLst>
          </p:cNvPr>
          <p:cNvSpPr>
            <a:spLocks noGrp="1"/>
          </p:cNvSpPr>
          <p:nvPr>
            <p:ph type="ftr" sz="quarter" idx="11"/>
          </p:nvPr>
        </p:nvSpPr>
        <p:spPr/>
        <p:txBody>
          <a:bodyPr/>
          <a:lstStyle/>
          <a:p>
            <a:r>
              <a:rPr lang="en-US"/>
              <a:t>ATR Project</a:t>
            </a:r>
            <a:endParaRPr lang="en-US" dirty="0"/>
          </a:p>
        </p:txBody>
      </p:sp>
      <p:sp>
        <p:nvSpPr>
          <p:cNvPr id="6" name="Slide Number Placeholder 5">
            <a:extLst>
              <a:ext uri="{FF2B5EF4-FFF2-40B4-BE49-F238E27FC236}">
                <a16:creationId xmlns:a16="http://schemas.microsoft.com/office/drawing/2014/main" id="{0F562DF1-BE19-F0A0-F962-E03902E4D495}"/>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7" name="TextBox 6">
            <a:extLst>
              <a:ext uri="{FF2B5EF4-FFF2-40B4-BE49-F238E27FC236}">
                <a16:creationId xmlns:a16="http://schemas.microsoft.com/office/drawing/2014/main" id="{D6FE805D-5FBE-6CAB-E02F-0D92731A988D}"/>
              </a:ext>
            </a:extLst>
          </p:cNvPr>
          <p:cNvSpPr txBox="1"/>
          <p:nvPr/>
        </p:nvSpPr>
        <p:spPr>
          <a:xfrm flipH="1">
            <a:off x="1945057" y="2136338"/>
            <a:ext cx="8301886" cy="2585323"/>
          </a:xfrm>
          <a:prstGeom prst="rect">
            <a:avLst/>
          </a:prstGeom>
          <a:noFill/>
        </p:spPr>
        <p:txBody>
          <a:bodyPr wrap="square" rtlCol="0">
            <a:spAutoFit/>
          </a:bodyPr>
          <a:lstStyle/>
          <a:p>
            <a:pPr algn="just"/>
            <a:r>
              <a:rPr lang="en-US" dirty="0"/>
              <a:t>The use of computer algorithms and machine learning techniques to automatically detect, classify, and identify targets or objects of interest in images, videos, or other sensor data. </a:t>
            </a:r>
          </a:p>
          <a:p>
            <a:pPr algn="just"/>
            <a:endParaRPr lang="en-US" dirty="0"/>
          </a:p>
          <a:p>
            <a:pPr algn="just"/>
            <a:r>
              <a:rPr lang="en-US" dirty="0"/>
              <a:t>ATR systems are commonly used in various applications to automatically analyze and interpret sensor data for target identification or tracking.</a:t>
            </a:r>
          </a:p>
          <a:p>
            <a:pPr algn="just"/>
            <a:endParaRPr lang="en-US" dirty="0"/>
          </a:p>
          <a:p>
            <a:pPr algn="just"/>
            <a:r>
              <a:rPr lang="en-US" dirty="0"/>
              <a:t>For this project, we will be focusing on CT-based Airport Checkpoint Screening</a:t>
            </a:r>
          </a:p>
          <a:p>
            <a:pPr algn="just"/>
            <a:endParaRPr lang="en-US" dirty="0"/>
          </a:p>
        </p:txBody>
      </p:sp>
    </p:spTree>
    <p:extLst>
      <p:ext uri="{BB962C8B-B14F-4D97-AF65-F5344CB8AC3E}">
        <p14:creationId xmlns:p14="http://schemas.microsoft.com/office/powerpoint/2010/main" val="749970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83B36-061B-AD47-FC8E-56CF7DEE12E2}"/>
              </a:ext>
            </a:extLst>
          </p:cNvPr>
          <p:cNvSpPr>
            <a:spLocks noGrp="1"/>
          </p:cNvSpPr>
          <p:nvPr>
            <p:ph type="title"/>
          </p:nvPr>
        </p:nvSpPr>
        <p:spPr/>
        <p:txBody>
          <a:bodyPr/>
          <a:lstStyle/>
          <a:p>
            <a:r>
              <a:rPr lang="en-US" dirty="0"/>
              <a:t>Problem</a:t>
            </a:r>
          </a:p>
        </p:txBody>
      </p:sp>
      <p:sp>
        <p:nvSpPr>
          <p:cNvPr id="4" name="Date Placeholder 3">
            <a:extLst>
              <a:ext uri="{FF2B5EF4-FFF2-40B4-BE49-F238E27FC236}">
                <a16:creationId xmlns:a16="http://schemas.microsoft.com/office/drawing/2014/main" id="{7F7DDC80-B576-ECB3-E105-FE2D8E1489A7}"/>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B608F925-1496-0618-038B-C691E12C8A07}"/>
              </a:ext>
            </a:extLst>
          </p:cNvPr>
          <p:cNvSpPr>
            <a:spLocks noGrp="1"/>
          </p:cNvSpPr>
          <p:nvPr>
            <p:ph type="ftr" sz="quarter" idx="11"/>
          </p:nvPr>
        </p:nvSpPr>
        <p:spPr/>
        <p:txBody>
          <a:bodyPr/>
          <a:lstStyle/>
          <a:p>
            <a:r>
              <a:rPr lang="en-US"/>
              <a:t>ATR Project</a:t>
            </a:r>
            <a:endParaRPr lang="en-US" dirty="0"/>
          </a:p>
        </p:txBody>
      </p:sp>
      <p:sp>
        <p:nvSpPr>
          <p:cNvPr id="6" name="Slide Number Placeholder 5">
            <a:extLst>
              <a:ext uri="{FF2B5EF4-FFF2-40B4-BE49-F238E27FC236}">
                <a16:creationId xmlns:a16="http://schemas.microsoft.com/office/drawing/2014/main" id="{0F562DF1-BE19-F0A0-F962-E03902E4D495}"/>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7" name="TextBox 6">
            <a:extLst>
              <a:ext uri="{FF2B5EF4-FFF2-40B4-BE49-F238E27FC236}">
                <a16:creationId xmlns:a16="http://schemas.microsoft.com/office/drawing/2014/main" id="{D6FE805D-5FBE-6CAB-E02F-0D92731A988D}"/>
              </a:ext>
            </a:extLst>
          </p:cNvPr>
          <p:cNvSpPr txBox="1"/>
          <p:nvPr/>
        </p:nvSpPr>
        <p:spPr>
          <a:xfrm flipH="1">
            <a:off x="2209800" y="2352134"/>
            <a:ext cx="7862694" cy="2153731"/>
          </a:xfrm>
          <a:prstGeom prst="rect">
            <a:avLst/>
          </a:prstGeom>
          <a:noFill/>
        </p:spPr>
        <p:txBody>
          <a:bodyPr wrap="square" rtlCol="0">
            <a:spAutoFit/>
          </a:bodyPr>
          <a:lstStyle/>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airports currently use 2-D X-ray-based screening to detect the object, which requires taking out laptops and 3-1-1 liquids from the bag during checkpoint screening. The reason is that liquids can obstruct the images of the X-ray screening machine. To avoid these problems, CT-based screening is getting popular. The CT-based screening produces a 3-D image that can be viewed and rotated 360 degrees for a comprehensive analysis. The goal is to keep laptops and 3-1-1 liquids inside the bag during checkpoint screening.</a:t>
            </a:r>
          </a:p>
        </p:txBody>
      </p:sp>
    </p:spTree>
    <p:extLst>
      <p:ext uri="{BB962C8B-B14F-4D97-AF65-F5344CB8AC3E}">
        <p14:creationId xmlns:p14="http://schemas.microsoft.com/office/powerpoint/2010/main" val="151462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83B36-061B-AD47-FC8E-56CF7DEE12E2}"/>
              </a:ext>
            </a:extLst>
          </p:cNvPr>
          <p:cNvSpPr>
            <a:spLocks noGrp="1"/>
          </p:cNvSpPr>
          <p:nvPr>
            <p:ph type="title"/>
          </p:nvPr>
        </p:nvSpPr>
        <p:spPr/>
        <p:txBody>
          <a:bodyPr/>
          <a:lstStyle/>
          <a:p>
            <a:r>
              <a:rPr lang="en-US" dirty="0"/>
              <a:t>Goal</a:t>
            </a:r>
          </a:p>
        </p:txBody>
      </p:sp>
      <p:sp>
        <p:nvSpPr>
          <p:cNvPr id="4" name="Date Placeholder 3">
            <a:extLst>
              <a:ext uri="{FF2B5EF4-FFF2-40B4-BE49-F238E27FC236}">
                <a16:creationId xmlns:a16="http://schemas.microsoft.com/office/drawing/2014/main" id="{7F7DDC80-B576-ECB3-E105-FE2D8E1489A7}"/>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B608F925-1496-0618-038B-C691E12C8A07}"/>
              </a:ext>
            </a:extLst>
          </p:cNvPr>
          <p:cNvSpPr>
            <a:spLocks noGrp="1"/>
          </p:cNvSpPr>
          <p:nvPr>
            <p:ph type="ftr" sz="quarter" idx="11"/>
          </p:nvPr>
        </p:nvSpPr>
        <p:spPr/>
        <p:txBody>
          <a:bodyPr/>
          <a:lstStyle/>
          <a:p>
            <a:r>
              <a:rPr lang="en-US"/>
              <a:t>ATR Project</a:t>
            </a:r>
            <a:endParaRPr lang="en-US" dirty="0"/>
          </a:p>
        </p:txBody>
      </p:sp>
      <p:sp>
        <p:nvSpPr>
          <p:cNvPr id="6" name="Slide Number Placeholder 5">
            <a:extLst>
              <a:ext uri="{FF2B5EF4-FFF2-40B4-BE49-F238E27FC236}">
                <a16:creationId xmlns:a16="http://schemas.microsoft.com/office/drawing/2014/main" id="{0F562DF1-BE19-F0A0-F962-E03902E4D495}"/>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7" name="TextBox 6">
            <a:extLst>
              <a:ext uri="{FF2B5EF4-FFF2-40B4-BE49-F238E27FC236}">
                <a16:creationId xmlns:a16="http://schemas.microsoft.com/office/drawing/2014/main" id="{D6FE805D-5FBE-6CAB-E02F-0D92731A988D}"/>
              </a:ext>
            </a:extLst>
          </p:cNvPr>
          <p:cNvSpPr txBox="1"/>
          <p:nvPr/>
        </p:nvSpPr>
        <p:spPr>
          <a:xfrm flipH="1">
            <a:off x="2209800" y="2352134"/>
            <a:ext cx="7862694" cy="2655279"/>
          </a:xfrm>
          <a:prstGeom prst="rect">
            <a:avLst/>
          </a:prstGeom>
          <a:noFill/>
        </p:spPr>
        <p:txBody>
          <a:bodyPr wrap="square" rtlCol="0">
            <a:spAutoFit/>
          </a:bodyPr>
          <a:lstStyle/>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this project, we will be exploring, implementing, and comparing a few supervised machine-learning algorithms that we learned in class to classify whether the image is saline, rubber, or clay from the 3D CT-based image dataset, and in case the image does not have any target, then it should predict it as a non-target to avoid false predictions.</a:t>
            </a:r>
          </a:p>
          <a:p>
            <a:pPr marL="0" marR="0">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carry out this project, we used Python and its libraries to analyze and predict objects</a:t>
            </a:r>
          </a:p>
        </p:txBody>
      </p:sp>
    </p:spTree>
    <p:extLst>
      <p:ext uri="{BB962C8B-B14F-4D97-AF65-F5344CB8AC3E}">
        <p14:creationId xmlns:p14="http://schemas.microsoft.com/office/powerpoint/2010/main" val="1551938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Data</a:t>
            </a:r>
          </a:p>
        </p:txBody>
      </p:sp>
    </p:spTree>
    <p:extLst>
      <p:ext uri="{BB962C8B-B14F-4D97-AF65-F5344CB8AC3E}">
        <p14:creationId xmlns:p14="http://schemas.microsoft.com/office/powerpoint/2010/main" val="1205680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3DBC3C-CCEE-D2D4-F719-C4950B4E1A9D}"/>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B7AE2DCA-8C69-C2B3-F320-71E1117963D5}"/>
              </a:ext>
            </a:extLst>
          </p:cNvPr>
          <p:cNvSpPr>
            <a:spLocks noGrp="1"/>
          </p:cNvSpPr>
          <p:nvPr>
            <p:ph type="ftr" sz="quarter" idx="11"/>
          </p:nvPr>
        </p:nvSpPr>
        <p:spPr/>
        <p:txBody>
          <a:bodyPr/>
          <a:lstStyle/>
          <a:p>
            <a:r>
              <a:rPr lang="en-US"/>
              <a:t>ATR Project</a:t>
            </a:r>
            <a:endParaRPr lang="en-US" dirty="0"/>
          </a:p>
        </p:txBody>
      </p:sp>
      <p:sp>
        <p:nvSpPr>
          <p:cNvPr id="6" name="Slide Number Placeholder 5">
            <a:extLst>
              <a:ext uri="{FF2B5EF4-FFF2-40B4-BE49-F238E27FC236}">
                <a16:creationId xmlns:a16="http://schemas.microsoft.com/office/drawing/2014/main" id="{767F8A51-54B3-9ABF-6709-DE0A20BD2C83}"/>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8" name="Picture 7">
            <a:extLst>
              <a:ext uri="{FF2B5EF4-FFF2-40B4-BE49-F238E27FC236}">
                <a16:creationId xmlns:a16="http://schemas.microsoft.com/office/drawing/2014/main" id="{20668067-818F-DF1C-53D9-84B9388FA739}"/>
              </a:ext>
            </a:extLst>
          </p:cNvPr>
          <p:cNvPicPr>
            <a:picLocks noChangeAspect="1"/>
          </p:cNvPicPr>
          <p:nvPr/>
        </p:nvPicPr>
        <p:blipFill>
          <a:blip r:embed="rId2"/>
          <a:srcRect/>
          <a:stretch/>
        </p:blipFill>
        <p:spPr>
          <a:xfrm>
            <a:off x="2605172" y="1175966"/>
            <a:ext cx="6305252" cy="4506067"/>
          </a:xfrm>
          <a:prstGeom prst="rect">
            <a:avLst/>
          </a:prstGeom>
        </p:spPr>
      </p:pic>
    </p:spTree>
    <p:extLst>
      <p:ext uri="{BB962C8B-B14F-4D97-AF65-F5344CB8AC3E}">
        <p14:creationId xmlns:p14="http://schemas.microsoft.com/office/powerpoint/2010/main" val="286540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3DBC3C-CCEE-D2D4-F719-C4950B4E1A9D}"/>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B7AE2DCA-8C69-C2B3-F320-71E1117963D5}"/>
              </a:ext>
            </a:extLst>
          </p:cNvPr>
          <p:cNvSpPr>
            <a:spLocks noGrp="1"/>
          </p:cNvSpPr>
          <p:nvPr>
            <p:ph type="ftr" sz="quarter" idx="11"/>
          </p:nvPr>
        </p:nvSpPr>
        <p:spPr/>
        <p:txBody>
          <a:bodyPr/>
          <a:lstStyle/>
          <a:p>
            <a:r>
              <a:rPr lang="en-US"/>
              <a:t>ATR Project</a:t>
            </a:r>
            <a:endParaRPr lang="en-US" dirty="0"/>
          </a:p>
        </p:txBody>
      </p:sp>
      <p:sp>
        <p:nvSpPr>
          <p:cNvPr id="6" name="Slide Number Placeholder 5">
            <a:extLst>
              <a:ext uri="{FF2B5EF4-FFF2-40B4-BE49-F238E27FC236}">
                <a16:creationId xmlns:a16="http://schemas.microsoft.com/office/drawing/2014/main" id="{767F8A51-54B3-9ABF-6709-DE0A20BD2C83}"/>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8" name="Picture 7" descr="Chart, surface chart&#10;&#10;Description automatically generated">
            <a:extLst>
              <a:ext uri="{FF2B5EF4-FFF2-40B4-BE49-F238E27FC236}">
                <a16:creationId xmlns:a16="http://schemas.microsoft.com/office/drawing/2014/main" id="{20668067-818F-DF1C-53D9-84B9388FA739}"/>
              </a:ext>
            </a:extLst>
          </p:cNvPr>
          <p:cNvPicPr>
            <a:picLocks noChangeAspect="1"/>
          </p:cNvPicPr>
          <p:nvPr/>
        </p:nvPicPr>
        <p:blipFill>
          <a:blip r:embed="rId2"/>
          <a:stretch>
            <a:fillRect/>
          </a:stretch>
        </p:blipFill>
        <p:spPr>
          <a:xfrm>
            <a:off x="2943374" y="145621"/>
            <a:ext cx="6305252" cy="6210729"/>
          </a:xfrm>
          <a:prstGeom prst="rect">
            <a:avLst/>
          </a:prstGeom>
        </p:spPr>
      </p:pic>
    </p:spTree>
    <p:extLst>
      <p:ext uri="{BB962C8B-B14F-4D97-AF65-F5344CB8AC3E}">
        <p14:creationId xmlns:p14="http://schemas.microsoft.com/office/powerpoint/2010/main" val="220401679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{6D3C0FED-1F86-4274-85F5-3CBC073D4D6D}tf67328976_win32</Template>
  <TotalTime>356</TotalTime>
  <Words>1251</Words>
  <Application>Microsoft Office PowerPoint</Application>
  <PresentationFormat>Widescreen</PresentationFormat>
  <Paragraphs>186</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Roboto</vt:lpstr>
      <vt:lpstr>Tenorite</vt:lpstr>
      <vt:lpstr>Office Theme</vt:lpstr>
      <vt:lpstr>Automatic Target Recognition for CT-based Airport Checkpoint Screening</vt:lpstr>
      <vt:lpstr>Index</vt:lpstr>
      <vt:lpstr>Introduction</vt:lpstr>
      <vt:lpstr>What is Automatic Target Recognition? </vt:lpstr>
      <vt:lpstr>Problem</vt:lpstr>
      <vt:lpstr>Goal</vt:lpstr>
      <vt:lpstr>Data</vt:lpstr>
      <vt:lpstr>PowerPoint Presentation</vt:lpstr>
      <vt:lpstr>PowerPoint Presentation</vt:lpstr>
      <vt:lpstr>Descriptor</vt:lpstr>
      <vt:lpstr>Histogram Features</vt:lpstr>
      <vt:lpstr>PowerPoint Presentation</vt:lpstr>
      <vt:lpstr>PowerPoint Presentation</vt:lpstr>
      <vt:lpstr>Models</vt:lpstr>
      <vt:lpstr>PowerPoint Presentation</vt:lpstr>
      <vt:lpstr>Logistic  Regression</vt:lpstr>
      <vt:lpstr>SVM</vt:lpstr>
      <vt:lpstr>SVM  with  PCA</vt:lpstr>
      <vt:lpstr>AdaBoost  with  Decision Tree</vt:lpstr>
      <vt:lpstr>KNN</vt:lpstr>
      <vt:lpstr>Summary</vt:lpstr>
      <vt:lpstr>PowerPoint Presentation</vt:lpstr>
      <vt:lpstr>Future</vt:lpstr>
      <vt:lpstr>Basic Concept of YOLO</vt:lpstr>
      <vt:lpstr>YOLOV5 - State Of the Art</vt:lpstr>
      <vt:lpstr>Future Work</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Target Recognition for CT-based Airport Checkpoint Screening</dc:title>
  <dc:creator>Meet Patel</dc:creator>
  <cp:lastModifiedBy>Meet Patel</cp:lastModifiedBy>
  <cp:revision>1</cp:revision>
  <dcterms:created xsi:type="dcterms:W3CDTF">2023-04-17T23:37:30Z</dcterms:created>
  <dcterms:modified xsi:type="dcterms:W3CDTF">2023-04-18T05:34:20Z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