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8" r:id="rId6"/>
    <p:sldId id="289" r:id="rId7"/>
    <p:sldId id="276" r:id="rId8"/>
    <p:sldId id="290" r:id="rId9"/>
    <p:sldId id="277" r:id="rId10"/>
    <p:sldId id="278" r:id="rId11"/>
    <p:sldId id="291" r:id="rId12"/>
    <p:sldId id="292" r:id="rId13"/>
    <p:sldId id="293" r:id="rId14"/>
    <p:sldId id="294" r:id="rId15"/>
    <p:sldId id="312" r:id="rId16"/>
    <p:sldId id="295" r:id="rId17"/>
    <p:sldId id="296" r:id="rId18"/>
    <p:sldId id="313" r:id="rId19"/>
    <p:sldId id="297" r:id="rId20"/>
    <p:sldId id="311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47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ll_Volume_Trend_Analysis_Project_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ll_Volume_Trend_Analysis_Project_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ll_Volume_Trend_Analysis_Project_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ABC%20Call%20Volume%20Trenddd\Call_Volume_Trend_Analysis_Project_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[Call_Volume_Trend_Analysis_Project_9.xlsx]Task-1!PivotTable3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average duration of calls answered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'Task-1'!$A$4:$A$16</c:f>
              <c:strCache>
                <c:ptCount val="12"/>
                <c:pt idx="0">
                  <c:v>09_10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'Task-1'!$B$4:$B$16</c:f>
              <c:numCache>
                <c:formatCode>General</c:formatCode>
                <c:ptCount val="12"/>
                <c:pt idx="0">
                  <c:v>199.0691056910569</c:v>
                </c:pt>
                <c:pt idx="1">
                  <c:v>203.33103015075378</c:v>
                </c:pt>
                <c:pt idx="2">
                  <c:v>199.25502336448599</c:v>
                </c:pt>
                <c:pt idx="3">
                  <c:v>192.88878286683629</c:v>
                </c:pt>
                <c:pt idx="4">
                  <c:v>194.74017442518971</c:v>
                </c:pt>
                <c:pt idx="5">
                  <c:v>193.67707549535993</c:v>
                </c:pt>
                <c:pt idx="6">
                  <c:v>198.88891752577319</c:v>
                </c:pt>
                <c:pt idx="7">
                  <c:v>200.86818644931228</c:v>
                </c:pt>
                <c:pt idx="8">
                  <c:v>200.24878305486121</c:v>
                </c:pt>
                <c:pt idx="9">
                  <c:v>202.55096774193549</c:v>
                </c:pt>
                <c:pt idx="10">
                  <c:v>203.40607252075142</c:v>
                </c:pt>
                <c:pt idx="11">
                  <c:v>202.84599303135889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9-4C03-A1EB-AA70876D7D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8915104"/>
        <c:axId val="2056095200"/>
      </c:barChart>
      <c:catAx>
        <c:axId val="1918915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Bucket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095200"/>
        <c:crosses val="autoZero"/>
        <c:auto val="1"/>
        <c:lblAlgn val="ctr"/>
        <c:lblOffset val="100"/>
        <c:noMultiLvlLbl val="0"/>
      </c:catAx>
      <c:valAx>
        <c:axId val="205609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</a:t>
                </a:r>
                <a:r>
                  <a:rPr lang="en-IN" baseline="0"/>
                  <a:t> duration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91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[Call_Volume_Trend_Analysis_Project_9.xlsx]Task-2!PivotTable4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Call received in Time bracket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'Task-2'!$B$3</c:f>
              <c:strCache>
                <c:ptCount val="1"/>
                <c:pt idx="0">
                  <c:v>No of call recived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'Task-2'!$A$4:$A$16</c:f>
              <c:strCache>
                <c:ptCount val="12"/>
                <c:pt idx="0">
                  <c:v>09_10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'Task-2'!$B$4:$B$16</c:f>
              <c:numCache>
                <c:formatCode>General</c:formatCode>
                <c:ptCount val="12"/>
                <c:pt idx="0">
                  <c:v>9588</c:v>
                </c:pt>
                <c:pt idx="1">
                  <c:v>13313</c:v>
                </c:pt>
                <c:pt idx="2">
                  <c:v>14626</c:v>
                </c:pt>
                <c:pt idx="3">
                  <c:v>12652</c:v>
                </c:pt>
                <c:pt idx="4">
                  <c:v>11561</c:v>
                </c:pt>
                <c:pt idx="5">
                  <c:v>10561</c:v>
                </c:pt>
                <c:pt idx="6">
                  <c:v>9159</c:v>
                </c:pt>
                <c:pt idx="7">
                  <c:v>8788</c:v>
                </c:pt>
                <c:pt idx="8">
                  <c:v>8534</c:v>
                </c:pt>
                <c:pt idx="9">
                  <c:v>7238</c:v>
                </c:pt>
                <c:pt idx="10">
                  <c:v>6463</c:v>
                </c:pt>
                <c:pt idx="1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B-4A3D-9F14-8A2A7415FFE6}"/>
            </c:ext>
          </c:extLst>
        </c:ser>
        <c:ser>
          <c:idx val="1"/>
          <c:order val="1"/>
          <c:tx>
            <c:strRef>
              <c:f>'Task-2'!$C$3</c:f>
              <c:strCache>
                <c:ptCount val="1"/>
                <c:pt idx="0">
                  <c:v>% of calls recived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'Task-2'!$A$4:$A$16</c:f>
              <c:strCache>
                <c:ptCount val="12"/>
                <c:pt idx="0">
                  <c:v>09_10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'Task-2'!$C$4:$C$16</c:f>
              <c:numCache>
                <c:formatCode>0.00%</c:formatCode>
                <c:ptCount val="12"/>
                <c:pt idx="0">
                  <c:v>8.1262501271315721E-2</c:v>
                </c:pt>
                <c:pt idx="1">
                  <c:v>0.11283350849238906</c:v>
                </c:pt>
                <c:pt idx="2">
                  <c:v>0.12396175882293115</c:v>
                </c:pt>
                <c:pt idx="3">
                  <c:v>0.10723124385530731</c:v>
                </c:pt>
                <c:pt idx="4">
                  <c:v>9.7984540800759398E-2</c:v>
                </c:pt>
                <c:pt idx="5">
                  <c:v>8.9509102620605491E-2</c:v>
                </c:pt>
                <c:pt idx="6">
                  <c:v>7.7626538292029701E-2</c:v>
                </c:pt>
                <c:pt idx="7">
                  <c:v>7.4482150727192595E-2</c:v>
                </c:pt>
                <c:pt idx="8">
                  <c:v>7.2329389429433497E-2</c:v>
                </c:pt>
                <c:pt idx="9">
                  <c:v>6.1345221547954028E-2</c:v>
                </c:pt>
                <c:pt idx="10">
                  <c:v>5.4776756958334748E-2</c:v>
                </c:pt>
                <c:pt idx="11">
                  <c:v>4.6657287181747296E-2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B-4A3D-9F14-8A2A7415FF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8337952"/>
        <c:axId val="1922893712"/>
      </c:barChart>
      <c:catAx>
        <c:axId val="205833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Bracket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893712"/>
        <c:crosses val="autoZero"/>
        <c:auto val="1"/>
        <c:lblAlgn val="ctr"/>
        <c:lblOffset val="100"/>
        <c:noMultiLvlLbl val="0"/>
      </c:catAx>
      <c:valAx>
        <c:axId val="192289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Call recived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33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'Task-3'!$G$2</c:f>
              <c:strCache>
                <c:ptCount val="1"/>
                <c:pt idx="0">
                  <c:v>No of agents required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'Task-3'!$A$3:$A$16</c:f>
              <c:strCache>
                <c:ptCount val="12"/>
                <c:pt idx="0">
                  <c:v>09_10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  <c:extLst/>
            </c:strRef>
          </c:cat>
          <c:val>
            <c:numRef>
              <c:f>'Task-3'!$G$3:$G$16</c:f>
              <c:numCache>
                <c:formatCode>0</c:formatCode>
                <c:ptCount val="12"/>
                <c:pt idx="0">
                  <c:v>29.962500000000002</c:v>
                </c:pt>
                <c:pt idx="1">
                  <c:v>41.603125000000006</c:v>
                </c:pt>
                <c:pt idx="2">
                  <c:v>45.706249999999997</c:v>
                </c:pt>
                <c:pt idx="3">
                  <c:v>39.537500000000001</c:v>
                </c:pt>
                <c:pt idx="4">
                  <c:v>36.128124999999997</c:v>
                </c:pt>
                <c:pt idx="5">
                  <c:v>33.003124999999997</c:v>
                </c:pt>
                <c:pt idx="6">
                  <c:v>28.621875000000003</c:v>
                </c:pt>
                <c:pt idx="7">
                  <c:v>27.462499999999999</c:v>
                </c:pt>
                <c:pt idx="8">
                  <c:v>26.668750000000003</c:v>
                </c:pt>
                <c:pt idx="9">
                  <c:v>22.618749999999999</c:v>
                </c:pt>
                <c:pt idx="10">
                  <c:v>20.196874999999999</c:v>
                </c:pt>
                <c:pt idx="11">
                  <c:v>17.203125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B2D-4DF8-A170-F3F79DEBE2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5406512"/>
        <c:axId val="1797332752"/>
      </c:barChart>
      <c:catAx>
        <c:axId val="204540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332752"/>
        <c:crosses val="autoZero"/>
        <c:auto val="1"/>
        <c:lblAlgn val="ctr"/>
        <c:lblOffset val="100"/>
        <c:noMultiLvlLbl val="0"/>
      </c:catAx>
      <c:valAx>
        <c:axId val="179733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Agents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40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'Task-4'!$B$6:$B$17</c:f>
              <c:strCache>
                <c:ptCount val="12"/>
                <c:pt idx="0">
                  <c:v>21_22</c:v>
                </c:pt>
                <c:pt idx="1">
                  <c:v>22_23</c:v>
                </c:pt>
                <c:pt idx="2">
                  <c:v>23_00</c:v>
                </c:pt>
                <c:pt idx="3">
                  <c:v>00_01</c:v>
                </c:pt>
                <c:pt idx="4">
                  <c:v>01_02</c:v>
                </c:pt>
                <c:pt idx="5">
                  <c:v>02_03</c:v>
                </c:pt>
                <c:pt idx="6">
                  <c:v>03_04</c:v>
                </c:pt>
                <c:pt idx="7">
                  <c:v>04_05</c:v>
                </c:pt>
                <c:pt idx="8">
                  <c:v>05_06</c:v>
                </c:pt>
                <c:pt idx="9">
                  <c:v>06_07</c:v>
                </c:pt>
                <c:pt idx="10">
                  <c:v>07_08</c:v>
                </c:pt>
                <c:pt idx="11">
                  <c:v>08_09</c:v>
                </c:pt>
              </c:strCache>
            </c:strRef>
          </c:cat>
          <c:val>
            <c:numRef>
              <c:f>'Task-4'!$D$6:$D$17</c:f>
              <c:numCache>
                <c:formatCode>0</c:formatCode>
                <c:ptCount val="12"/>
                <c:pt idx="0">
                  <c:v>3185.6759999999999</c:v>
                </c:pt>
                <c:pt idx="1">
                  <c:v>3185.6759999999999</c:v>
                </c:pt>
                <c:pt idx="2">
                  <c:v>2123.7840000000001</c:v>
                </c:pt>
                <c:pt idx="3">
                  <c:v>2123.7840000000001</c:v>
                </c:pt>
                <c:pt idx="4">
                  <c:v>1061.8920000000001</c:v>
                </c:pt>
                <c:pt idx="5">
                  <c:v>1061.8920000000001</c:v>
                </c:pt>
                <c:pt idx="6">
                  <c:v>1061.8920000000001</c:v>
                </c:pt>
                <c:pt idx="7">
                  <c:v>1061.8920000000001</c:v>
                </c:pt>
                <c:pt idx="8">
                  <c:v>3185.6759999999999</c:v>
                </c:pt>
                <c:pt idx="9">
                  <c:v>4247.5680000000002</c:v>
                </c:pt>
                <c:pt idx="10">
                  <c:v>4247.5680000000002</c:v>
                </c:pt>
                <c:pt idx="11">
                  <c:v>5309.46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4-417C-8A55-8C71500FD7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7884976"/>
        <c:axId val="179322048"/>
      </c:barChart>
      <c:catAx>
        <c:axId val="22788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2048"/>
        <c:crosses val="autoZero"/>
        <c:auto val="1"/>
        <c:lblAlgn val="ctr"/>
        <c:lblOffset val="100"/>
        <c:noMultiLvlLbl val="0"/>
      </c:catAx>
      <c:valAx>
        <c:axId val="17932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Agents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8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7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3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8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0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6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0418"/>
            <a:ext cx="9144000" cy="1292662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 Call Volume Trend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1528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DB2B57-1AB8-4215-995B-BCE7AD07760C}"/>
              </a:ext>
            </a:extLst>
          </p:cNvPr>
          <p:cNvSpPr txBox="1"/>
          <p:nvPr/>
        </p:nvSpPr>
        <p:spPr>
          <a:xfrm>
            <a:off x="8501436" y="5783686"/>
            <a:ext cx="345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 by: Meet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Hadeeya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C1B9B-4D82-4F58-B86F-C6C1B42FD859}"/>
              </a:ext>
            </a:extLst>
          </p:cNvPr>
          <p:cNvSpPr txBox="1"/>
          <p:nvPr/>
        </p:nvSpPr>
        <p:spPr>
          <a:xfrm>
            <a:off x="164284" y="2333832"/>
            <a:ext cx="4549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Highest total call received during 11AM to 12PM slot.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Lowest during 8PM to 9PM.</a:t>
            </a:r>
          </a:p>
          <a:p>
            <a:endParaRPr lang="en-IN" b="1" dirty="0">
              <a:latin typeface="+mj-lt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9483CCB-66C5-4680-B975-B013985D4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749423"/>
              </p:ext>
            </p:extLst>
          </p:nvPr>
        </p:nvGraphicFramePr>
        <p:xfrm>
          <a:off x="4385310" y="1695445"/>
          <a:ext cx="744093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1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2554"/>
            <a:ext cx="1173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228600" y="2887224"/>
            <a:ext cx="5220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chart in MS Excel with time bracket as rows, call status as column and Count of call received as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column for attaining 90% response to the total call received.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Calculating no of agents needed to achieve the call response target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9F045-39FA-4253-8B66-5BD6428FB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82" y="2455217"/>
            <a:ext cx="5825802" cy="3652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6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E2465-80BB-4F92-AFD0-A6886504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6" y="1076898"/>
            <a:ext cx="5220048" cy="2978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57E7A-979E-491A-A2CA-BB18B3D2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8" y="2805202"/>
            <a:ext cx="4539281" cy="35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31C86CC-469C-4BBF-AF31-784B1B51A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1874"/>
              </p:ext>
            </p:extLst>
          </p:nvPr>
        </p:nvGraphicFramePr>
        <p:xfrm>
          <a:off x="1208843" y="1436512"/>
          <a:ext cx="9774314" cy="457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43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59834" y="855297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259834" y="2141415"/>
            <a:ext cx="11703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Task :</a:t>
            </a:r>
            <a:r>
              <a:rPr lang="en-US" dirty="0">
                <a:latin typeface="+mj-lt"/>
              </a:rPr>
              <a:t> Propose a manpower plan for each time bucket throughout the day, keeping the maximum 	     	 		abandon rate at 10%.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b="1" dirty="0">
                <a:latin typeface="+mj-lt"/>
              </a:rPr>
              <a:t>Condition :</a:t>
            </a:r>
            <a:r>
              <a:rPr lang="en-US" dirty="0">
                <a:latin typeface="+mj-lt"/>
              </a:rPr>
              <a:t> Assume that for every 100 calls that customers make between 9 am and 9 pm, they also   				    make 30 calls at night between 9 pm and 9 am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The distribution of these 30 calls is as follows: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BF7DF3-CB30-49E2-A4B3-9DB978DC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5" y="4843695"/>
            <a:ext cx="11363418" cy="11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63984" y="2024693"/>
            <a:ext cx="5220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We already have data on number of call should be received for retaining 10% abandon rate during day shift.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Out of that 30%, which is total of 31857 call should be received during night shift.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And as per given distribution we have distributed 31857 into each time bucket.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Then same task being done to find the number of agents needed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027DA-A04B-49AD-A70F-8F71D402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9" y="1135782"/>
            <a:ext cx="3371528" cy="1923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6C90C6-F28E-4039-A27C-CD236DAA3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12" y="3527114"/>
            <a:ext cx="3371528" cy="26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0E98E6F-0512-4901-863A-551C65D4A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881090"/>
              </p:ext>
            </p:extLst>
          </p:nvPr>
        </p:nvGraphicFramePr>
        <p:xfrm>
          <a:off x="1127464" y="1334353"/>
          <a:ext cx="9783192" cy="506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0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This Project helped me learn more about creating combined charts and Bubble chart as a part of my data handling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Task of finding number of agents needed to decrease the abandon rate below 10% gave me some challenge to brainstorm and further develop analytical thinking.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It will be easy for client to recruit the just needed agents to deal with the round the clock customer reach and engage new customers by keeping abandon rate below 10%, also it will help them to optimize the workforce during the peak and lean hours of call center.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-480041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152" y="3512777"/>
            <a:ext cx="4814656" cy="1107996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This project involves handling incoming calls from existing or prospective customers. The goal is to attract, engage, and delight customers, turning them into loyal advocates for the business. 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Problem statement : analyzing any difficulty that customers are facing like call abandoned, transferred and not reachable at night, And providing measures that 	needs to be taken to increase customer satisfaction.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Dataset  : contains information on over 117988 customer call information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Dataset specifications : agent, agent id, waiting time, call duration, call status etc..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 Customer Experience (CX) team plays a crucial role in a company. They analyze customer feedback and data, derive insights from it, and share these insights with the rest of the organization. This team is responsible for a wide range of tasks, including managing customer experience programs, handling internal communications, mapping customer journeys, and managing customer data, among others. </a:t>
            </a: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Stack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Microsoft Excel 2019 </a:t>
            </a:r>
            <a:r>
              <a:rPr lang="en-IN" dirty="0">
                <a:latin typeface="+mj-lt"/>
              </a:rPr>
              <a:t>Professional Plus.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MS Excel provides plethora of functions to deal with different analysis scenarios and can easily transform the analysis into stunning visualizations with the help of charts, pivot tables  etc.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</a:t>
            </a:r>
            <a:r>
              <a:rPr lang="en-IN" dirty="0" err="1">
                <a:latin typeface="+mj-lt"/>
              </a:rPr>
              <a:t>xtra</a:t>
            </a:r>
            <a:r>
              <a:rPr lang="en-IN" dirty="0">
                <a:latin typeface="+mj-lt"/>
              </a:rPr>
              <a:t> Tools – Data Analysis tools </a:t>
            </a: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endParaRPr lang="en-IN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Hyperlink for Excel Sheet</a:t>
            </a:r>
          </a:p>
          <a:p>
            <a:pPr lvl="1" algn="just"/>
            <a:r>
              <a:rPr lang="en-US" dirty="0">
                <a:latin typeface="+mj-lt"/>
              </a:rPr>
              <a:t>  </a:t>
            </a:r>
            <a:r>
              <a:rPr lang="en-US" u="sng" dirty="0">
                <a:solidFill>
                  <a:srgbClr val="0070C0"/>
                </a:solidFill>
                <a:latin typeface="+mj-lt"/>
              </a:rPr>
              <a:t>https://docs.google.com/spreadsheets/d/1dJ5gd4ez_F6v_v3aImXPv0u3uwZ2qjkZ/edit?usp=sharing&amp;ouid=112032062031627115755&amp;rtpof=true&amp;sd=true</a:t>
            </a:r>
          </a:p>
          <a:p>
            <a:pPr lvl="1" algn="just"/>
            <a:endParaRPr lang="en-IN" dirty="0">
              <a:latin typeface="+mj-lt"/>
            </a:endParaRPr>
          </a:p>
          <a:p>
            <a:pPr algn="just"/>
            <a:endParaRPr lang="en-IN" dirty="0">
              <a:latin typeface="+mj-lt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Microsoft PowerPoint Presentation 2019 </a:t>
            </a:r>
            <a:r>
              <a:rPr lang="en-IN" dirty="0">
                <a:solidFill>
                  <a:srgbClr val="000000"/>
                </a:solidFill>
                <a:latin typeface="Century Gothic"/>
              </a:rPr>
              <a:t>Professional Plus.</a:t>
            </a:r>
          </a:p>
          <a:p>
            <a:pPr algn="just"/>
            <a:r>
              <a:rPr lang="en-IN" dirty="0">
                <a:latin typeface="+mj-lt"/>
              </a:rPr>
              <a:t>   </a:t>
            </a: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9912" y="9833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87296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9912" y="189525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ANALYTICS TASK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185281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7687" y="49469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FEEDBACK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1559" y="487085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0748" y="39405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180" y="387833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664" y="29385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1559" y="2875111"/>
            <a:ext cx="939800" cy="939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836ED-88C7-42CE-B228-702E9651A1A6}"/>
              </a:ext>
            </a:extLst>
          </p:cNvPr>
          <p:cNvSpPr txBox="1"/>
          <p:nvPr/>
        </p:nvSpPr>
        <p:spPr>
          <a:xfrm>
            <a:off x="1334759" y="1041389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IN" b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7FD13-59EC-4750-91ED-5417499D7E5C}"/>
              </a:ext>
            </a:extLst>
          </p:cNvPr>
          <p:cNvSpPr txBox="1"/>
          <p:nvPr/>
        </p:nvSpPr>
        <p:spPr>
          <a:xfrm>
            <a:off x="1363007" y="2057490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2</a:t>
            </a:r>
            <a:endParaRPr lang="en-IN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AF42A8-2EFA-4222-8309-1D32E24CB514}"/>
              </a:ext>
            </a:extLst>
          </p:cNvPr>
          <p:cNvSpPr txBox="1"/>
          <p:nvPr/>
        </p:nvSpPr>
        <p:spPr>
          <a:xfrm>
            <a:off x="1352117" y="3061433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3</a:t>
            </a:r>
            <a:endParaRPr lang="en-IN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8B9A4-6C0F-4EEF-A6B0-E1178D558385}"/>
              </a:ext>
            </a:extLst>
          </p:cNvPr>
          <p:cNvSpPr txBox="1"/>
          <p:nvPr/>
        </p:nvSpPr>
        <p:spPr>
          <a:xfrm>
            <a:off x="1352117" y="4085890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4</a:t>
            </a:r>
            <a:endParaRPr lang="en-IN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316D3A-B828-4011-A022-6A6A2E1EB451}"/>
              </a:ext>
            </a:extLst>
          </p:cNvPr>
          <p:cNvSpPr txBox="1"/>
          <p:nvPr/>
        </p:nvSpPr>
        <p:spPr>
          <a:xfrm>
            <a:off x="1376738" y="5079146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5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C59864-6628-47B8-984B-F0B8BF599748}"/>
              </a:ext>
            </a:extLst>
          </p:cNvPr>
          <p:cNvSpPr txBox="1"/>
          <p:nvPr/>
        </p:nvSpPr>
        <p:spPr>
          <a:xfrm>
            <a:off x="228600" y="1348422"/>
            <a:ext cx="11105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In agent name and agent id column we have #NA values mainly because of abandoned call status with no assigned agent, so we have to keep those.</a:t>
            </a:r>
          </a:p>
          <a:p>
            <a:pPr lvl="1" algn="just"/>
            <a:endParaRPr lang="en-US" dirty="0"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Column named wrapped by contains some null values but we are not going to use it for our analysis, so removing them is not necessary for us.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9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975561" y="255502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00587" y="267317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55248" y="274247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 - 1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510237" y="288655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04046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687855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6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/>
              <a:t>Average Call Duration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284298" y="3653603"/>
            <a:ext cx="1752042" cy="466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/>
              <a:t>Call Volume Analysis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850240" y="3725220"/>
            <a:ext cx="1752042" cy="2224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/>
              <a:t>Manpower Planning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647298" y="3657513"/>
            <a:ext cx="1752042" cy="466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/>
              <a:t>Night Shift Manpower Planning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Determine the average duration of all incoming calls received by agents. This should be calculated for each time bucket.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78269" y="1901582"/>
            <a:ext cx="522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chart in MS Excel with time bracket as rows and Average call seconds as values.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Filtering out those calls only which were answered and not including abandoned or transferred calls.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bar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A53CA-10AC-40E7-AF87-453939FF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73" y="2064086"/>
            <a:ext cx="3326145" cy="3316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D3F98-6620-434E-9C3A-9F6A25A0F72A}"/>
              </a:ext>
            </a:extLst>
          </p:cNvPr>
          <p:cNvSpPr txBox="1"/>
          <p:nvPr/>
        </p:nvSpPr>
        <p:spPr>
          <a:xfrm>
            <a:off x="167983" y="2239146"/>
            <a:ext cx="4697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Insights:</a:t>
            </a:r>
          </a:p>
          <a:p>
            <a:pPr algn="just"/>
            <a:endParaRPr lang="en-US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During 12PM to 3 PM avg call duration remains low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Highest avg call duration during 10AM to 11AM &amp; 7PM to 8PM</a:t>
            </a:r>
          </a:p>
          <a:p>
            <a:pPr algn="just"/>
            <a:endParaRPr lang="en-IN" b="1" dirty="0">
              <a:latin typeface="+mj-lt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2CA891E-E1CA-4057-90C7-7C4B676CA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42059"/>
              </p:ext>
            </p:extLst>
          </p:nvPr>
        </p:nvGraphicFramePr>
        <p:xfrm>
          <a:off x="4987290" y="1572335"/>
          <a:ext cx="697611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31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Visualize the total number of calls received. This should be represented as a graph or chart showing the number of calls against time. Time should be represented in buckets (e.g., 1-2, 2-3, etc.).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403073" y="2306078"/>
            <a:ext cx="522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chart in MS Excel with time bracket as rows and Count of call received as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Adding extra column which shows its percentage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 bar chart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5B99A-EDE0-452C-BD94-9F62BA73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8" y="2277226"/>
            <a:ext cx="4084018" cy="346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6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1182</Words>
  <Application>Microsoft Office PowerPoint</Application>
  <PresentationFormat>Widescreen</PresentationFormat>
  <Paragraphs>252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Segoe UI</vt:lpstr>
      <vt:lpstr>Wingdings</vt:lpstr>
      <vt:lpstr>Wingdings 3</vt:lpstr>
      <vt:lpstr>Ion Boardroom</vt:lpstr>
      <vt:lpstr>ABC Call Volume Trend Analysis Presentation</vt:lpstr>
      <vt:lpstr>Project analysis slide 2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2024-04-13T16:56:18Z</dcterms:created>
  <dcterms:modified xsi:type="dcterms:W3CDTF">2024-04-15T05:26:23Z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