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8" r:id="rId11"/>
    <p:sldId id="28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A%20MEETU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A%20MEETU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A%20MEETU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A%20MEETU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[Statistics.xlsx]Task -A,B!PivotTable4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Hired</a:t>
            </a:r>
            <a:r>
              <a:rPr lang="en-IN" baseline="0"/>
              <a:t> Employee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-A,B'!$F$3:$F$5</c:f>
              <c:strCache>
                <c:ptCount val="1"/>
                <c:pt idx="0">
                  <c:v>Hired - 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-A,B'!$E$6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'Task -A,B'!$F$6</c:f>
              <c:numCache>
                <c:formatCode>General</c:formatCode>
                <c:ptCount val="1"/>
                <c:pt idx="0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F-4A80-9BA7-398E8DB6BA5A}"/>
            </c:ext>
          </c:extLst>
        </c:ser>
        <c:ser>
          <c:idx val="1"/>
          <c:order val="1"/>
          <c:tx>
            <c:strRef>
              <c:f>'Task -A,B'!$G$3:$G$5</c:f>
              <c:strCache>
                <c:ptCount val="1"/>
                <c:pt idx="0">
                  <c:v>Hired - 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-A,B'!$E$6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'Task -A,B'!$G$6</c:f>
              <c:numCache>
                <c:formatCode>General</c:formatCode>
                <c:ptCount val="1"/>
                <c:pt idx="0">
                  <c:v>2563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F-4A80-9BA7-398E8DB6BA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91581200"/>
        <c:axId val="2089636160"/>
      </c:barChart>
      <c:catAx>
        <c:axId val="20915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636160"/>
        <c:crosses val="autoZero"/>
        <c:auto val="1"/>
        <c:lblAlgn val="ctr"/>
        <c:lblOffset val="100"/>
        <c:noMultiLvlLbl val="0"/>
      </c:catAx>
      <c:valAx>
        <c:axId val="20896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58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[Statistics.xlsx]Task-C!PivotTable10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'Task-C'!$B$3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'Task-C'!$A$4:$A$15</c:f>
              <c:strCache>
                <c:ptCount val="11"/>
                <c:pt idx="0">
                  <c:v>100001-400000</c:v>
                </c:pt>
                <c:pt idx="1">
                  <c:v>10001-20000</c:v>
                </c:pt>
                <c:pt idx="2">
                  <c:v>100-10000</c:v>
                </c:pt>
                <c:pt idx="3">
                  <c:v>20001-30000</c:v>
                </c:pt>
                <c:pt idx="4">
                  <c:v>30001-40000</c:v>
                </c:pt>
                <c:pt idx="5">
                  <c:v>40001-50000</c:v>
                </c:pt>
                <c:pt idx="6">
                  <c:v>50001-60000</c:v>
                </c:pt>
                <c:pt idx="7">
                  <c:v>60001-70000</c:v>
                </c:pt>
                <c:pt idx="8">
                  <c:v>70001-80000</c:v>
                </c:pt>
                <c:pt idx="9">
                  <c:v>80001-90000</c:v>
                </c:pt>
                <c:pt idx="10">
                  <c:v>90001-100000</c:v>
                </c:pt>
              </c:strCache>
            </c:strRef>
          </c:cat>
          <c:val>
            <c:numRef>
              <c:f>'Task-C'!$B$4:$B$15</c:f>
              <c:numCache>
                <c:formatCode>General</c:formatCode>
                <c:ptCount val="11"/>
                <c:pt idx="0">
                  <c:v>3</c:v>
                </c:pt>
                <c:pt idx="1">
                  <c:v>489</c:v>
                </c:pt>
                <c:pt idx="2">
                  <c:v>439</c:v>
                </c:pt>
                <c:pt idx="3">
                  <c:v>457</c:v>
                </c:pt>
                <c:pt idx="4">
                  <c:v>486</c:v>
                </c:pt>
                <c:pt idx="5">
                  <c:v>527</c:v>
                </c:pt>
                <c:pt idx="6">
                  <c:v>494</c:v>
                </c:pt>
                <c:pt idx="7">
                  <c:v>450</c:v>
                </c:pt>
                <c:pt idx="8">
                  <c:v>479</c:v>
                </c:pt>
                <c:pt idx="9">
                  <c:v>459</c:v>
                </c:pt>
                <c:pt idx="10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4-4679-BDB5-9466CD0C21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840112"/>
        <c:axId val="2089660288"/>
      </c:barChart>
      <c:catAx>
        <c:axId val="10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660288"/>
        <c:crosses val="autoZero"/>
        <c:auto val="1"/>
        <c:lblAlgn val="ctr"/>
        <c:lblOffset val="100"/>
        <c:noMultiLvlLbl val="0"/>
      </c:catAx>
      <c:valAx>
        <c:axId val="208966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[Statistics.xlsx]Task-D!PivotTable8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/>
              <a:t>No of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'Task-D'!$C$6</c:f>
              <c:strCache>
                <c:ptCount val="1"/>
                <c:pt idx="0">
                  <c:v>Sum of No of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11F-4B88-B5FE-147A53198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11F-4B88-B5FE-147A53198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11F-4B88-B5FE-147A53198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11F-4B88-B5FE-147A53198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11F-4B88-B5FE-147A53198C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11F-4B88-B5FE-147A53198C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11F-4B88-B5FE-147A53198C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11F-4B88-B5FE-147A53198C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11F-4B88-B5FE-147A53198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'Task-D'!$B$7:$B$16</c:f>
              <c:strCache>
                <c:ptCount val="9"/>
                <c:pt idx="0">
                  <c:v>Finance Department</c:v>
                </c:pt>
                <c:pt idx="1">
                  <c:v>General Managemnt</c:v>
                </c:pt>
                <c:pt idx="2">
                  <c:v>Human resorce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 Employee</c:v>
                </c:pt>
              </c:strCache>
            </c:strRef>
          </c:cat>
          <c:val>
            <c:numRef>
              <c:f>'Task-D'!$C$7:$C$16</c:f>
              <c:numCache>
                <c:formatCode>General</c:formatCode>
                <c:ptCount val="9"/>
                <c:pt idx="0">
                  <c:v>176</c:v>
                </c:pt>
                <c:pt idx="1">
                  <c:v>113</c:v>
                </c:pt>
                <c:pt idx="2">
                  <c:v>70</c:v>
                </c:pt>
                <c:pt idx="3">
                  <c:v>202</c:v>
                </c:pt>
                <c:pt idx="4">
                  <c:v>1843</c:v>
                </c:pt>
                <c:pt idx="5">
                  <c:v>246</c:v>
                </c:pt>
                <c:pt idx="6">
                  <c:v>230</c:v>
                </c:pt>
                <c:pt idx="7">
                  <c:v>485</c:v>
                </c:pt>
                <c:pt idx="8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11F-4B88-B5FE-147A53198C4A}"/>
            </c:ext>
          </c:extLst>
        </c:ser>
        <c:ser>
          <c:idx val="1"/>
          <c:order val="1"/>
          <c:tx>
            <c:strRef>
              <c:f>'Task-D'!$D$6</c:f>
              <c:strCache>
                <c:ptCount val="1"/>
                <c:pt idx="0">
                  <c:v>Percent of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111F-4B88-B5FE-147A53198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111F-4B88-B5FE-147A53198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111F-4B88-B5FE-147A53198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111F-4B88-B5FE-147A53198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111F-4B88-B5FE-147A53198C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111F-4B88-B5FE-147A53198C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111F-4B88-B5FE-147A53198C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111F-4B88-B5FE-147A53198C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111F-4B88-B5FE-147A53198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'Task-D'!$B$7:$B$16</c:f>
              <c:strCache>
                <c:ptCount val="9"/>
                <c:pt idx="0">
                  <c:v>Finance Department</c:v>
                </c:pt>
                <c:pt idx="1">
                  <c:v>General Managemnt</c:v>
                </c:pt>
                <c:pt idx="2">
                  <c:v>Human resorce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 Employee</c:v>
                </c:pt>
              </c:strCache>
            </c:strRef>
          </c:cat>
          <c:val>
            <c:numRef>
              <c:f>'Task-D'!$D$7:$D$16</c:f>
              <c:numCache>
                <c:formatCode>0%</c:formatCode>
                <c:ptCount val="9"/>
                <c:pt idx="0">
                  <c:v>3.7470725995316159E-2</c:v>
                </c:pt>
                <c:pt idx="1">
                  <c:v>2.4057909303810944E-2</c:v>
                </c:pt>
                <c:pt idx="2">
                  <c:v>1.4903129657228018E-2</c:v>
                </c:pt>
                <c:pt idx="3">
                  <c:v>4.3006174153715139E-2</c:v>
                </c:pt>
                <c:pt idx="4">
                  <c:v>0.39237811368958908</c:v>
                </c:pt>
                <c:pt idx="5">
                  <c:v>5.2373855652544175E-2</c:v>
                </c:pt>
                <c:pt idx="6">
                  <c:v>4.8967426016606343E-2</c:v>
                </c:pt>
                <c:pt idx="7">
                  <c:v>0.10325739833936555</c:v>
                </c:pt>
                <c:pt idx="8">
                  <c:v>0.28358526719182459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111F-4B88-B5FE-147A53198C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+mj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[Statistics.xlsx]Task-E!PivotTable9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'Task-E'!$A$4:$A$17</c:f>
              <c:strCache>
                <c:ptCount val="13"/>
                <c:pt idx="0">
                  <c:v> -</c:v>
                </c:pt>
                <c:pt idx="1">
                  <c:v>b9</c:v>
                </c:pt>
                <c:pt idx="2">
                  <c:v>c-10</c:v>
                </c:pt>
                <c:pt idx="3">
                  <c:v>c5</c:v>
                </c:pt>
                <c:pt idx="4">
                  <c:v>c8</c:v>
                </c:pt>
                <c:pt idx="5">
                  <c:v>c9</c:v>
                </c:pt>
                <c:pt idx="6">
                  <c:v>i1</c:v>
                </c:pt>
                <c:pt idx="7">
                  <c:v>i4</c:v>
                </c:pt>
                <c:pt idx="8">
                  <c:v>i5</c:v>
                </c:pt>
                <c:pt idx="9">
                  <c:v>i6</c:v>
                </c:pt>
                <c:pt idx="10">
                  <c:v>i7</c:v>
                </c:pt>
                <c:pt idx="11">
                  <c:v>m6</c:v>
                </c:pt>
                <c:pt idx="12">
                  <c:v>n10</c:v>
                </c:pt>
              </c:strCache>
            </c:strRef>
          </c:cat>
          <c:val>
            <c:numRef>
              <c:f>'Task-E'!$B$4:$B$17</c:f>
              <c:numCache>
                <c:formatCode>General</c:formatCode>
                <c:ptCount val="13"/>
                <c:pt idx="0">
                  <c:v>1</c:v>
                </c:pt>
                <c:pt idx="1">
                  <c:v>463</c:v>
                </c:pt>
                <c:pt idx="2">
                  <c:v>232</c:v>
                </c:pt>
                <c:pt idx="3">
                  <c:v>1747</c:v>
                </c:pt>
                <c:pt idx="4">
                  <c:v>320</c:v>
                </c:pt>
                <c:pt idx="5">
                  <c:v>1792</c:v>
                </c:pt>
                <c:pt idx="6">
                  <c:v>222</c:v>
                </c:pt>
                <c:pt idx="7">
                  <c:v>88</c:v>
                </c:pt>
                <c:pt idx="8">
                  <c:v>787</c:v>
                </c:pt>
                <c:pt idx="9">
                  <c:v>527</c:v>
                </c:pt>
                <c:pt idx="10">
                  <c:v>982</c:v>
                </c:pt>
                <c:pt idx="11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D-4689-A57B-91C6C41FB4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2760864"/>
        <c:axId val="211660592"/>
      </c:barChart>
      <c:catAx>
        <c:axId val="11276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11660592"/>
        <c:crosses val="autoZero"/>
        <c:auto val="1"/>
        <c:lblAlgn val="ctr"/>
        <c:lblOffset val="100"/>
        <c:noMultiLvlLbl val="0"/>
      </c:catAx>
      <c:valAx>
        <c:axId val="21166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276086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>
          <a:latin typeface="+mj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r_W2UTZgFzTZd2Dtq9hkvFQM5J4u3KF/edit?usp=sharing&amp;ouid=112032062031627115755&amp;rtpof=true&amp;sd=tru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928" y="2636491"/>
            <a:ext cx="9693884" cy="1243584"/>
          </a:xfrm>
        </p:spPr>
        <p:txBody>
          <a:bodyPr/>
          <a:lstStyle/>
          <a:p>
            <a:r>
              <a:rPr lang="en-IN" dirty="0"/>
              <a:t>Hiring Process Analytics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49" y="3011395"/>
            <a:ext cx="7077456" cy="868680"/>
          </a:xfrm>
        </p:spPr>
        <p:txBody>
          <a:bodyPr>
            <a:normAutofit/>
          </a:bodyPr>
          <a:lstStyle/>
          <a:p>
            <a:r>
              <a:rPr lang="en-IN" sz="2800" b="1" dirty="0"/>
              <a:t>Statistics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A02DE-6AFD-4566-99CE-16B32273E623}"/>
              </a:ext>
            </a:extLst>
          </p:cNvPr>
          <p:cNvSpPr txBox="1"/>
          <p:nvPr/>
        </p:nvSpPr>
        <p:spPr>
          <a:xfrm>
            <a:off x="8211845" y="6001305"/>
            <a:ext cx="363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Trainity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 Project-4</a:t>
            </a:r>
            <a:endParaRPr lang="en-IN" sz="32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6" y="823403"/>
            <a:ext cx="7781544" cy="859055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896" y="2002802"/>
            <a:ext cx="9031241" cy="571722"/>
          </a:xfrm>
        </p:spPr>
        <p:txBody>
          <a:bodyPr>
            <a:noAutofit/>
          </a:bodyPr>
          <a:lstStyle/>
          <a:p>
            <a:pPr algn="just"/>
            <a:r>
              <a:rPr lang="en-US" sz="1800" b="1" spc="0" dirty="0">
                <a:solidFill>
                  <a:srgbClr val="00B050"/>
                </a:solidFill>
                <a:latin typeface="+mj-lt"/>
              </a:rPr>
              <a:t>Project</a:t>
            </a:r>
            <a:r>
              <a:rPr lang="en-US" sz="1800" spc="0" dirty="0">
                <a:latin typeface="+mj-lt"/>
              </a:rPr>
              <a:t> :</a:t>
            </a:r>
            <a:r>
              <a:rPr lang="en-US" sz="1800" spc="0" dirty="0">
                <a:solidFill>
                  <a:schemeClr val="bg1"/>
                </a:solidFill>
                <a:latin typeface="+mj-lt"/>
              </a:rPr>
              <a:t>In this Project I using my Knowledge of statistics and Excel to draw meaningful conclusions about the company's hiring </a:t>
            </a:r>
            <a:r>
              <a:rPr lang="en-US" sz="1800" spc="0" dirty="0" err="1">
                <a:solidFill>
                  <a:schemeClr val="bg1"/>
                </a:solidFill>
                <a:latin typeface="+mj-lt"/>
              </a:rPr>
              <a:t>process.That’s</a:t>
            </a:r>
            <a:r>
              <a:rPr lang="en-US" sz="1800" spc="0" dirty="0">
                <a:solidFill>
                  <a:schemeClr val="bg1"/>
                </a:solidFill>
                <a:latin typeface="+mj-lt"/>
              </a:rPr>
              <a:t> help company to improve it’s hiring Process. </a:t>
            </a:r>
          </a:p>
          <a:p>
            <a:pPr algn="just"/>
            <a:endParaRPr lang="en-US" sz="1800" spc="0" dirty="0">
              <a:latin typeface="+mj-lt"/>
            </a:endParaRPr>
          </a:p>
          <a:p>
            <a:pPr algn="just"/>
            <a:endParaRPr lang="en-US" sz="1800" spc="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9CDB1-48E2-4627-B73E-43034A01C42A}"/>
              </a:ext>
            </a:extLst>
          </p:cNvPr>
          <p:cNvSpPr txBox="1"/>
          <p:nvPr/>
        </p:nvSpPr>
        <p:spPr>
          <a:xfrm>
            <a:off x="556896" y="2960249"/>
            <a:ext cx="8052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  <a:latin typeface="+mj-lt"/>
              </a:rPr>
              <a:t>Description: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Hiring process is crucial part of any company that affect the ultimate growth of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company.When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company is hiring a candidate it is very important to hire that person on the basis of it’s experience and skills that help to growth of company.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EE053-3026-487F-A4D4-E87E0995DEEC}"/>
              </a:ext>
            </a:extLst>
          </p:cNvPr>
          <p:cNvSpPr txBox="1"/>
          <p:nvPr/>
        </p:nvSpPr>
        <p:spPr>
          <a:xfrm>
            <a:off x="556896" y="4361637"/>
            <a:ext cx="8513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+mj-lt"/>
              </a:rPr>
              <a:t>Approach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Approach to this project,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1.Download the dataset.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>
                <a:solidFill>
                  <a:schemeClr val="bg1"/>
                </a:solidFill>
                <a:latin typeface="+mj-lt"/>
              </a:rPr>
              <a:t>.Approach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the solution by performing excel formula and functions that helps to       calculate corresponding tasks given in the project.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3.Analyze the tasks.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j-lt"/>
              </a:rPr>
              <a:t>4.Note the task in new worksheet or file.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EA8AA1-5924-4664-ADC0-A4482DDA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896" y="2100456"/>
            <a:ext cx="9031241" cy="571722"/>
          </a:xfrm>
        </p:spPr>
        <p:txBody>
          <a:bodyPr>
            <a:noAutofit/>
          </a:bodyPr>
          <a:lstStyle/>
          <a:p>
            <a:pPr algn="just"/>
            <a:r>
              <a:rPr lang="en-US" sz="1800" b="1" spc="0" dirty="0">
                <a:solidFill>
                  <a:srgbClr val="00B050"/>
                </a:solidFill>
                <a:latin typeface="+mj-lt"/>
              </a:rPr>
              <a:t>Tech-Stack Used</a:t>
            </a:r>
            <a:r>
              <a:rPr lang="en-US" sz="1800" spc="0" dirty="0">
                <a:latin typeface="+mj-lt"/>
              </a:rPr>
              <a:t> : </a:t>
            </a:r>
            <a:r>
              <a:rPr lang="en-US" sz="1800" spc="0" dirty="0">
                <a:solidFill>
                  <a:schemeClr val="bg1"/>
                </a:solidFill>
                <a:latin typeface="+mj-lt"/>
              </a:rPr>
              <a:t>Microsoft Excel 2019 </a:t>
            </a:r>
          </a:p>
          <a:p>
            <a:pPr algn="just"/>
            <a:endParaRPr lang="en-US" sz="1800" spc="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1F8D7-F169-4C6C-A0ED-1C3DC0C8151D}"/>
              </a:ext>
            </a:extLst>
          </p:cNvPr>
          <p:cNvSpPr txBox="1"/>
          <p:nvPr/>
        </p:nvSpPr>
        <p:spPr>
          <a:xfrm>
            <a:off x="556896" y="2672178"/>
            <a:ext cx="936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+mj-lt"/>
              </a:rPr>
              <a:t>Insights: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All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the questions asked can be answered through excel formula and functions to get the solution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7A42933-23D1-421C-A82D-EF6E2786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5" y="823403"/>
            <a:ext cx="9244053" cy="85905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Project</a:t>
            </a:r>
            <a:r>
              <a:rPr lang="en-US" dirty="0"/>
              <a:t> </a:t>
            </a:r>
            <a:r>
              <a:rPr lang="en-US" sz="6000" dirty="0"/>
              <a:t>Description(</a:t>
            </a:r>
            <a:r>
              <a:rPr lang="en-US" sz="6000" dirty="0" err="1"/>
              <a:t>Cont</a:t>
            </a:r>
            <a:r>
              <a:rPr lang="en-US" sz="6000" dirty="0"/>
              <a:t>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6431C-47F9-40C3-8C09-70349A03A5C4}"/>
              </a:ext>
            </a:extLst>
          </p:cNvPr>
          <p:cNvSpPr txBox="1"/>
          <p:nvPr/>
        </p:nvSpPr>
        <p:spPr>
          <a:xfrm>
            <a:off x="556895" y="3561545"/>
            <a:ext cx="85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</a:rPr>
              <a:t>Drive link: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see the Excel Sheet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 Analytics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714079" cy="4093243"/>
          </a:xfrm>
        </p:spPr>
        <p:txBody>
          <a:bodyPr/>
          <a:lstStyle/>
          <a:p>
            <a:pPr marL="342900" indent="-342900" algn="just">
              <a:buAutoNum type="alphaUcPeriod"/>
            </a:pPr>
            <a:r>
              <a:rPr lang="en-US" sz="1800" b="1" dirty="0">
                <a:solidFill>
                  <a:srgbClr val="92D050"/>
                </a:solidFill>
                <a:latin typeface="+mj-lt"/>
              </a:rPr>
              <a:t>Hiring Analysis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 The hiring process involves bringing new individuals into the organization for various roles.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accent2"/>
                </a:solidFill>
                <a:latin typeface="+mj-lt"/>
              </a:rPr>
              <a:t>Task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:</a:t>
            </a:r>
            <a:r>
              <a:rPr lang="en-US" sz="1800" dirty="0">
                <a:latin typeface="+mj-lt"/>
              </a:rPr>
              <a:t> 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Determine the gender distribution of hires. How many males and females have been hired by the company? 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Result: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4C0EC7-DDBC-4CD1-A0A2-AAFE78790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4200"/>
              </p:ext>
            </p:extLst>
          </p:nvPr>
        </p:nvGraphicFramePr>
        <p:xfrm>
          <a:off x="687651" y="4637472"/>
          <a:ext cx="3000652" cy="501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4209">
                  <a:extLst>
                    <a:ext uri="{9D8B030D-6E8A-4147-A177-3AD203B41FA5}">
                      <a16:colId xmlns:a16="http://schemas.microsoft.com/office/drawing/2014/main" val="401377767"/>
                    </a:ext>
                  </a:extLst>
                </a:gridCol>
                <a:gridCol w="1086443">
                  <a:extLst>
                    <a:ext uri="{9D8B030D-6E8A-4147-A177-3AD203B41FA5}">
                      <a16:colId xmlns:a16="http://schemas.microsoft.com/office/drawing/2014/main" val="3729959784"/>
                    </a:ext>
                  </a:extLst>
                </a:gridCol>
              </a:tblGrid>
              <a:tr h="2507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latin typeface="+mj-lt"/>
                        </a:rPr>
                        <a:t>Count of Male Hired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+mj-lt"/>
                        </a:rPr>
                        <a:t>2563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6132973"/>
                  </a:ext>
                </a:extLst>
              </a:tr>
              <a:tr h="2507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latin typeface="+mj-lt"/>
                        </a:rPr>
                        <a:t>Count of Female Hired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j-lt"/>
                        </a:rPr>
                        <a:t>1856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133738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8D98FD-7F74-4D74-9667-B767D65A7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076422"/>
              </p:ext>
            </p:extLst>
          </p:nvPr>
        </p:nvGraphicFramePr>
        <p:xfrm>
          <a:off x="4074235" y="3872883"/>
          <a:ext cx="6792033" cy="253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 Analytics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714079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B.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Salary Analysis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 The average salary is calculated by adding up the salaries of a group of employees and then dividing the total by the number of employees.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accent2"/>
                </a:solidFill>
                <a:latin typeface="+mj-lt"/>
              </a:rPr>
              <a:t>Task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:</a:t>
            </a:r>
            <a:r>
              <a:rPr lang="en-US" sz="1800" dirty="0">
                <a:latin typeface="+mj-lt"/>
              </a:rPr>
              <a:t> 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What is the average salary offered by this company? Use Excel functions to calculate this.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Result: </a:t>
            </a:r>
            <a:r>
              <a:rPr lang="en-US" sz="1800" dirty="0">
                <a:latin typeface="+mj-lt"/>
              </a:rPr>
              <a:t>Average Salary offered by company : 49983.03 </a:t>
            </a:r>
            <a:endParaRPr lang="en-US" sz="1800" b="1" dirty="0">
              <a:solidFill>
                <a:srgbClr val="63B7C6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 Analytics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750" y="1598752"/>
            <a:ext cx="7714079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C.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Salary Distribution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 Class intervals represent ranges of values, in this case, salary ranges. The class interval is the difference between the upper and lower limits of a class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accent2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+mj-lt"/>
              </a:rPr>
              <a:t>Task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:</a:t>
            </a:r>
            <a:r>
              <a:rPr lang="en-US" sz="1800" b="1" dirty="0" err="1">
                <a:solidFill>
                  <a:srgbClr val="92D050"/>
                </a:solidFill>
                <a:latin typeface="+mj-lt"/>
              </a:rPr>
              <a:t>Create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 class intervals for the salaries in the company. This will help you understand the salary distribution</a:t>
            </a:r>
            <a:r>
              <a:rPr lang="en-US" sz="1800" dirty="0"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Result: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D9F078-8383-463E-9585-CBF02F10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06041"/>
              </p:ext>
            </p:extLst>
          </p:nvPr>
        </p:nvGraphicFramePr>
        <p:xfrm>
          <a:off x="1671402" y="4097167"/>
          <a:ext cx="3184912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495">
                  <a:extLst>
                    <a:ext uri="{9D8B030D-6E8A-4147-A177-3AD203B41FA5}">
                      <a16:colId xmlns:a16="http://schemas.microsoft.com/office/drawing/2014/main" val="3274689588"/>
                    </a:ext>
                  </a:extLst>
                </a:gridCol>
                <a:gridCol w="2078417">
                  <a:extLst>
                    <a:ext uri="{9D8B030D-6E8A-4147-A177-3AD203B41FA5}">
                      <a16:colId xmlns:a16="http://schemas.microsoft.com/office/drawing/2014/main" val="4597412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Sum of Number of Employee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197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100001-400000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7859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10001-20000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37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100-10000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439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3878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20001-30000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843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30001-40000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486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482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40001-50000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527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6101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50001-60000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237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60001-70000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8859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70001-80000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888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80001-90000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049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90001-100000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646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4697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979658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EDB9B34-D17A-4B9D-A82A-253766217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506577"/>
              </p:ext>
            </p:extLst>
          </p:nvPr>
        </p:nvGraphicFramePr>
        <p:xfrm>
          <a:off x="5272758" y="3707605"/>
          <a:ext cx="5014489" cy="310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55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 Analytics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750" y="1598752"/>
            <a:ext cx="7714079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D. 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Departmental Analysis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 Visualizing data through charts and plots is a crucial part of data analysis.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accent2"/>
                </a:solidFill>
                <a:latin typeface="+mj-lt"/>
              </a:rPr>
              <a:t>Task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:</a:t>
            </a:r>
            <a:r>
              <a:rPr lang="en-US" dirty="0"/>
              <a:t> 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Use a pie chart, bar graph, or any other suitable visualization to show the proportion of people working in different departments.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Result: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89897D-8C79-49C8-96DB-75C7BFB19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71480"/>
              </p:ext>
            </p:extLst>
          </p:nvPr>
        </p:nvGraphicFramePr>
        <p:xfrm>
          <a:off x="941773" y="3814637"/>
          <a:ext cx="4225031" cy="264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209">
                  <a:extLst>
                    <a:ext uri="{9D8B030D-6E8A-4147-A177-3AD203B41FA5}">
                      <a16:colId xmlns:a16="http://schemas.microsoft.com/office/drawing/2014/main" val="3609824183"/>
                    </a:ext>
                  </a:extLst>
                </a:gridCol>
                <a:gridCol w="1356771">
                  <a:extLst>
                    <a:ext uri="{9D8B030D-6E8A-4147-A177-3AD203B41FA5}">
                      <a16:colId xmlns:a16="http://schemas.microsoft.com/office/drawing/2014/main" val="2787881756"/>
                    </a:ext>
                  </a:extLst>
                </a:gridCol>
                <a:gridCol w="1202051">
                  <a:extLst>
                    <a:ext uri="{9D8B030D-6E8A-4147-A177-3AD203B41FA5}">
                      <a16:colId xmlns:a16="http://schemas.microsoft.com/office/drawing/2014/main" val="32230037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Sum of No of employee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Percent of Employee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350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Finance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3009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General Managemnt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163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Human resorce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459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Marketing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38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Operations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1843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39%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7022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Production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541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Purchase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4080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Sales Department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806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Service Department Employee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1332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4116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4697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100%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6517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0985836-B113-4E77-937F-C5E30FD4D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130707"/>
              </p:ext>
            </p:extLst>
          </p:nvPr>
        </p:nvGraphicFramePr>
        <p:xfrm>
          <a:off x="6562091" y="3198180"/>
          <a:ext cx="4357444" cy="379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7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Data Analytics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47832"/>
            <a:ext cx="7714079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E. 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Position Tier Analysis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 Different positions within a company often have different tiers or levels.</a:t>
            </a:r>
          </a:p>
          <a:p>
            <a:pPr marL="0" indent="0" algn="just">
              <a:buNone/>
            </a:pPr>
            <a:endParaRPr lang="en-US" sz="1800" dirty="0">
              <a:latin typeface="+mj-lt"/>
            </a:endParaRPr>
          </a:p>
          <a:p>
            <a:pPr marL="0" indent="0" algn="just">
              <a:buNone/>
            </a:pPr>
            <a:r>
              <a:rPr lang="en-US" sz="1800" b="1" dirty="0" err="1">
                <a:solidFill>
                  <a:schemeClr val="accent2"/>
                </a:solidFill>
                <a:latin typeface="+mj-lt"/>
              </a:rPr>
              <a:t>Task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:</a:t>
            </a:r>
            <a:r>
              <a:rPr lang="en-US" sz="1800" b="1" dirty="0" err="1">
                <a:solidFill>
                  <a:srgbClr val="92D050"/>
                </a:solidFill>
                <a:latin typeface="+mj-lt"/>
              </a:rPr>
              <a:t>Use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 a chart or graph to represent the different position tiers within the company. This will help you understand the distribution of positions across different tiers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63B7C6"/>
                </a:solidFill>
                <a:latin typeface="+mj-lt"/>
              </a:rPr>
              <a:t>Result: 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63B7C6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038D7-B910-4F12-8D81-030C0F21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9861"/>
              </p:ext>
            </p:extLst>
          </p:nvPr>
        </p:nvGraphicFramePr>
        <p:xfrm>
          <a:off x="746463" y="3817182"/>
          <a:ext cx="2884503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726">
                  <a:extLst>
                    <a:ext uri="{9D8B030D-6E8A-4147-A177-3AD203B41FA5}">
                      <a16:colId xmlns:a16="http://schemas.microsoft.com/office/drawing/2014/main" val="3547441783"/>
                    </a:ext>
                  </a:extLst>
                </a:gridCol>
                <a:gridCol w="1806777">
                  <a:extLst>
                    <a:ext uri="{9D8B030D-6E8A-4147-A177-3AD203B41FA5}">
                      <a16:colId xmlns:a16="http://schemas.microsoft.com/office/drawing/2014/main" val="22972240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Row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+mj-lt"/>
                        </a:rPr>
                        <a:t>Sum of No of employee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2134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 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7796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b9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8502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c-10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7600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c5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1747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9412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c8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320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447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c9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1792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7081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i1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222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831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i4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476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i5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787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51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i6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527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552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i7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982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741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m6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611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n10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8518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+mj-lt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  <a:latin typeface="+mj-lt"/>
                        </a:rPr>
                        <a:t>7165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05482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F7E500-3222-4888-911E-B8B5FC188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888427"/>
              </p:ext>
            </p:extLst>
          </p:nvPr>
        </p:nvGraphicFramePr>
        <p:xfrm>
          <a:off x="4256534" y="3423482"/>
          <a:ext cx="6128367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86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144" y="4370033"/>
            <a:ext cx="7327037" cy="1243584"/>
          </a:xfrm>
        </p:spPr>
        <p:txBody>
          <a:bodyPr/>
          <a:lstStyle/>
          <a:p>
            <a:r>
              <a:rPr lang="en-US" sz="8000" dirty="0"/>
              <a:t>Thank You…😀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presentation(2)</Template>
  <TotalTime>0</TotalTime>
  <Words>612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Office Theme</vt:lpstr>
      <vt:lpstr>Hiring Process Analytics </vt:lpstr>
      <vt:lpstr>Project Description</vt:lpstr>
      <vt:lpstr>Project Description(Cont…)</vt:lpstr>
      <vt:lpstr>Data Analytics Tasks</vt:lpstr>
      <vt:lpstr>Data Analytics Tasks</vt:lpstr>
      <vt:lpstr>Data Analytics Tasks</vt:lpstr>
      <vt:lpstr>Data Analytics Tasks</vt:lpstr>
      <vt:lpstr>Data Analytics Tasks</vt:lpstr>
      <vt:lpstr>Thank You…😀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2024-03-10T05:04:25Z</dcterms:created>
  <dcterms:modified xsi:type="dcterms:W3CDTF">2024-03-10T06:34:54Z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