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0" r:id="rId5"/>
    <p:sldMasterId id="2147483712" r:id="rId6"/>
  </p:sldMasterIdLst>
  <p:sldIdLst>
    <p:sldId id="257" r:id="rId7"/>
    <p:sldId id="260" r:id="rId8"/>
    <p:sldId id="261" r:id="rId9"/>
    <p:sldId id="258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844801" y="2286000"/>
            <a:ext cx="8635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2844801" y="3429000"/>
            <a:ext cx="6136216" cy="7635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" y="1"/>
            <a:ext cx="406399" cy="2398143"/>
          </a:xfrm>
          <a:prstGeom prst="rect">
            <a:avLst/>
          </a:prstGeom>
          <a:solidFill>
            <a:srgbClr val="FFBC0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FDAA03"/>
              </a:buClr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1" y="2510287"/>
            <a:ext cx="406399" cy="4347713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FDAA03"/>
              </a:buClr>
              <a:buFont typeface="Arial"/>
              <a:buNone/>
            </a:pPr>
            <a:endParaRPr sz="1800" b="1" i="0" u="none" strike="noStrike" cap="none">
              <a:solidFill>
                <a:srgbClr val="005B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1098200" y="6531807"/>
            <a:ext cx="10593057" cy="0"/>
          </a:xfrm>
          <a:prstGeom prst="straightConnector1">
            <a:avLst/>
          </a:prstGeom>
          <a:solidFill>
            <a:srgbClr val="FFCC99"/>
          </a:solidFill>
          <a:ln w="12700" cap="flat" cmpd="sng">
            <a:solidFill>
              <a:srgbClr val="FFBC0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Shape 19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68025" y="5953125"/>
            <a:ext cx="922016" cy="552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99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2694518" y="1"/>
            <a:ext cx="455081" cy="685799"/>
          </a:xfrm>
          <a:prstGeom prst="rect">
            <a:avLst/>
          </a:prstGeom>
          <a:solidFill>
            <a:srgbClr val="F59F1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3149600" y="0"/>
            <a:ext cx="9042400" cy="990599"/>
          </a:xfrm>
          <a:prstGeom prst="rect">
            <a:avLst/>
          </a:prstGeom>
          <a:solidFill>
            <a:srgbClr val="221F7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Shape 65" descr="C2C_final_O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01" y="28575"/>
            <a:ext cx="1625599" cy="106203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9448800" y="6553201"/>
            <a:ext cx="2556933" cy="184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2008 The MITRE Corporation. All rights reserved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2844801" y="6524626"/>
            <a:ext cx="2641599" cy="257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Internal MITRE Use</a:t>
            </a: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51" y="6489700"/>
            <a:ext cx="1073148" cy="25241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2844801" y="2286000"/>
            <a:ext cx="8635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2844800" y="4189412"/>
            <a:ext cx="6136216" cy="7635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714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989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6119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09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335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48589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48589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48589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4859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4859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6197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335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48589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48589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48589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4859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4859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6147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42875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42875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359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1819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320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09601" y="27305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72768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389718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pic" idx="2"/>
          </p:nvPr>
        </p:nvSpPr>
        <p:spPr>
          <a:xfrm>
            <a:off x="2389718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389718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9264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137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5678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800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00021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76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3833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947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09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6197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574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34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151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158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09601" y="27305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027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2389718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idx="2"/>
          </p:nvPr>
        </p:nvSpPr>
        <p:spPr>
          <a:xfrm>
            <a:off x="2389718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2389718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99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6420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1323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800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5216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1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dt" idx="10"/>
          </p:nvPr>
        </p:nvSpPr>
        <p:spPr>
          <a:xfrm>
            <a:off x="0" y="6583680"/>
            <a:ext cx="2438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11277601" y="6583680"/>
            <a:ext cx="91439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175724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219200" y="0"/>
            <a:ext cx="9753600" cy="1051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04800" y="1213555"/>
            <a:ext cx="11582400" cy="5120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6600" marR="0" lvl="1" indent="-1651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89025" marR="0" lvl="2" indent="-1238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33513" marR="0" lvl="3" indent="-112712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71650" marR="0" lvl="4" indent="-12065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dt" idx="10"/>
          </p:nvPr>
        </p:nvSpPr>
        <p:spPr>
          <a:xfrm>
            <a:off x="0" y="6583680"/>
            <a:ext cx="2438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11277601" y="6583680"/>
            <a:ext cx="91439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922952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219200" y="0"/>
            <a:ext cx="9753600" cy="1051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1091130" y="2060898"/>
            <a:ext cx="4913431" cy="40313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89025" marR="0" lvl="2" indent="-161925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36688" marR="0" lvl="3" indent="-160337" algn="l" rtl="0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71650" marR="0" lvl="4" indent="-165100" algn="l" rtl="0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2"/>
          </p:nvPr>
        </p:nvSpPr>
        <p:spPr>
          <a:xfrm>
            <a:off x="6187441" y="2060898"/>
            <a:ext cx="4918985" cy="40313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89025" marR="0" lvl="2" indent="-161925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36688" marR="0" lvl="3" indent="-160337" algn="l" rtl="0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71650" marR="0" lvl="4" indent="-165100" algn="l" rtl="0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dt" idx="10"/>
          </p:nvPr>
        </p:nvSpPr>
        <p:spPr>
          <a:xfrm>
            <a:off x="0" y="6583680"/>
            <a:ext cx="2438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ftr" idx="11"/>
          </p:nvPr>
        </p:nvSpPr>
        <p:spPr>
          <a:xfrm>
            <a:off x="1091130" y="6178261"/>
            <a:ext cx="749884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11277601" y="6583680"/>
            <a:ext cx="91439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206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2694518" y="1"/>
            <a:ext cx="455081" cy="685799"/>
          </a:xfrm>
          <a:prstGeom prst="rect">
            <a:avLst/>
          </a:prstGeom>
          <a:solidFill>
            <a:srgbClr val="F59F1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3149600" y="0"/>
            <a:ext cx="9042400" cy="990599"/>
          </a:xfrm>
          <a:prstGeom prst="rect">
            <a:avLst/>
          </a:prstGeom>
          <a:solidFill>
            <a:srgbClr val="221F7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Shape 220" descr="C2C_final_O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01" y="28575"/>
            <a:ext cx="1625599" cy="106203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9448800" y="6553201"/>
            <a:ext cx="2556933" cy="184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2008 The MITRE Corporation. All rights reserved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844801" y="6524626"/>
            <a:ext cx="2641599" cy="257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Internal MITRE Use</a:t>
            </a: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51" y="6489700"/>
            <a:ext cx="1073148" cy="25241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>
            <a:spLocks noGrp="1"/>
          </p:cNvSpPr>
          <p:nvPr>
            <p:ph type="ctrTitle"/>
          </p:nvPr>
        </p:nvSpPr>
        <p:spPr>
          <a:xfrm>
            <a:off x="2844801" y="2286000"/>
            <a:ext cx="8635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ubTitle" idx="1"/>
          </p:nvPr>
        </p:nvSpPr>
        <p:spPr>
          <a:xfrm>
            <a:off x="2844800" y="4189412"/>
            <a:ext cx="6136216" cy="7635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50090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1058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2725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09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335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48589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48589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48589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4859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4859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2"/>
          </p:nvPr>
        </p:nvSpPr>
        <p:spPr>
          <a:xfrm>
            <a:off x="6197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335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48589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48589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48589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4859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4859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9565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2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42875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42875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23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42875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42875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49789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03894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3438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609601" y="27305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62716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2389718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pic" idx="2"/>
          </p:nvPr>
        </p:nvSpPr>
        <p:spPr>
          <a:xfrm>
            <a:off x="2389718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2389718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36324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66004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800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6726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subTitle" idx="1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6948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439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1248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09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2"/>
          </p:nvPr>
        </p:nvSpPr>
        <p:spPr>
          <a:xfrm>
            <a:off x="6197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5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9781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2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" name="Shape 29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2153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1611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6" name="Shape 30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231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609601" y="27305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6323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389718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pic" idx="2"/>
          </p:nvPr>
        </p:nvSpPr>
        <p:spPr>
          <a:xfrm>
            <a:off x="2389718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2389718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6130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77318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800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91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09601" y="27305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948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389718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pic" idx="2"/>
          </p:nvPr>
        </p:nvSpPr>
        <p:spPr>
          <a:xfrm>
            <a:off x="2389718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89718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71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25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800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506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4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4.jp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11738886" y="1"/>
            <a:ext cx="453113" cy="228267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Shape 9"/>
          <p:cNvSpPr/>
          <p:nvPr/>
        </p:nvSpPr>
        <p:spPr>
          <a:xfrm>
            <a:off x="1" y="1"/>
            <a:ext cx="406399" cy="1219199"/>
          </a:xfrm>
          <a:prstGeom prst="rect">
            <a:avLst/>
          </a:prstGeom>
          <a:solidFill>
            <a:srgbClr val="FFBC0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FDAA03"/>
              </a:buClr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1" y="1371601"/>
            <a:ext cx="406399" cy="5486399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FDAA03"/>
              </a:buClr>
              <a:buFont typeface="Arial"/>
              <a:buNone/>
            </a:pPr>
            <a:endParaRPr sz="1800" b="1" i="0" u="none" strike="noStrike" cap="none">
              <a:solidFill>
                <a:srgbClr val="005B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1127000" y="6469800"/>
            <a:ext cx="10593057" cy="0"/>
          </a:xfrm>
          <a:prstGeom prst="straightConnector1">
            <a:avLst/>
          </a:prstGeom>
          <a:solidFill>
            <a:srgbClr val="FFCC99"/>
          </a:solidFill>
          <a:ln w="12700" cap="flat" cmpd="sng">
            <a:solidFill>
              <a:srgbClr val="FFBC0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Shape 1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118967" y="6513300"/>
            <a:ext cx="593032" cy="34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27908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Shape 56"/>
          <p:cNvCxnSpPr/>
          <p:nvPr/>
        </p:nvCxnSpPr>
        <p:spPr>
          <a:xfrm>
            <a:off x="203200" y="6400800"/>
            <a:ext cx="11684000" cy="0"/>
          </a:xfrm>
          <a:prstGeom prst="straightConnector1">
            <a:avLst/>
          </a:prstGeom>
          <a:noFill/>
          <a:ln w="9525" cap="flat" cmpd="sng">
            <a:solidFill>
              <a:srgbClr val="F59F1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Shape 5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47651" y="6489700"/>
            <a:ext cx="1073148" cy="25241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9425541" y="6553200"/>
            <a:ext cx="2580192" cy="1846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2008 The MITRE Corporation. All rights reserved</a:t>
            </a:r>
          </a:p>
        </p:txBody>
      </p:sp>
      <p:sp>
        <p:nvSpPr>
          <p:cNvPr id="59" name="Shape 59"/>
          <p:cNvSpPr/>
          <p:nvPr/>
        </p:nvSpPr>
        <p:spPr>
          <a:xfrm>
            <a:off x="10320867" y="0"/>
            <a:ext cx="1871132" cy="127000"/>
          </a:xfrm>
          <a:prstGeom prst="rect">
            <a:avLst/>
          </a:prstGeom>
          <a:solidFill>
            <a:srgbClr val="F59F1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10515601" y="1"/>
            <a:ext cx="1676399" cy="220663"/>
          </a:xfrm>
          <a:prstGeom prst="rect">
            <a:avLst/>
          </a:prstGeom>
          <a:solidFill>
            <a:srgbClr val="221F7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Shape 61" descr="C2C_final_OL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769601" y="260350"/>
            <a:ext cx="1117599" cy="73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15511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246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219200" y="0"/>
            <a:ext cx="9753600" cy="1051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04800" y="1213558"/>
            <a:ext cx="11582400" cy="5120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89025" marR="0" lvl="2" indent="-1238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36688" marR="0" lvl="3" indent="-115887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71650" marR="0" lvl="4" indent="-12065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0" y="6583680"/>
            <a:ext cx="2438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3108959" y="6459208"/>
            <a:ext cx="5974080" cy="2462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Integrity - Service - Excellence</a:t>
            </a:r>
          </a:p>
        </p:txBody>
      </p:sp>
      <p:cxnSp>
        <p:nvCxnSpPr>
          <p:cNvPr id="184" name="Shape 184"/>
          <p:cNvCxnSpPr/>
          <p:nvPr/>
        </p:nvCxnSpPr>
        <p:spPr>
          <a:xfrm>
            <a:off x="508001" y="6451600"/>
            <a:ext cx="11175999" cy="0"/>
          </a:xfrm>
          <a:prstGeom prst="straightConnector1">
            <a:avLst/>
          </a:prstGeom>
          <a:noFill/>
          <a:ln w="57150" cap="flat" cmpd="sng">
            <a:solidFill>
              <a:srgbClr val="2626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Shape 185"/>
          <p:cNvSpPr/>
          <p:nvPr/>
        </p:nvSpPr>
        <p:spPr>
          <a:xfrm flipH="1">
            <a:off x="423334" y="1033462"/>
            <a:ext cx="11345332" cy="104774"/>
          </a:xfrm>
          <a:prstGeom prst="rect">
            <a:avLst/>
          </a:prstGeom>
          <a:solidFill>
            <a:srgbClr val="26269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11277601" y="6583680"/>
            <a:ext cx="91439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/>
          </a:p>
        </p:txBody>
      </p:sp>
      <p:pic>
        <p:nvPicPr>
          <p:cNvPr id="187" name="Shape 187" descr="AF logo.TIF"/>
          <p:cNvPicPr preferRelativeResize="0"/>
          <p:nvPr/>
        </p:nvPicPr>
        <p:blipFill rotWithShape="1">
          <a:blip r:embed="rId5">
            <a:alphaModFix/>
          </a:blip>
          <a:srcRect l="2604" r="1735"/>
          <a:stretch/>
        </p:blipFill>
        <p:spPr>
          <a:xfrm>
            <a:off x="42532" y="102234"/>
            <a:ext cx="1129553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 descr="C:\Users\JenkinsJa\Pictures\CN Shield.jpg"/>
          <p:cNvPicPr preferRelativeResize="0"/>
          <p:nvPr/>
        </p:nvPicPr>
        <p:blipFill rotWithShape="1">
          <a:blip r:embed="rId6">
            <a:alphaModFix/>
          </a:blip>
          <a:srcRect l="4032" t="8064" r="4031"/>
          <a:stretch/>
        </p:blipFill>
        <p:spPr>
          <a:xfrm>
            <a:off x="11028827" y="102234"/>
            <a:ext cx="1106464" cy="82296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5181601" y="6704112"/>
            <a:ext cx="1828799" cy="1538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Official Use Only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5181601" y="1"/>
            <a:ext cx="1828799" cy="1538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Official Use Only</a:t>
            </a:r>
          </a:p>
        </p:txBody>
      </p:sp>
    </p:spTree>
    <p:extLst>
      <p:ext uri="{BB962C8B-B14F-4D97-AF65-F5344CB8AC3E}">
        <p14:creationId xmlns:p14="http://schemas.microsoft.com/office/powerpoint/2010/main" val="31304204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11" name="Shape 211"/>
          <p:cNvCxnSpPr/>
          <p:nvPr/>
        </p:nvCxnSpPr>
        <p:spPr>
          <a:xfrm>
            <a:off x="203200" y="6400800"/>
            <a:ext cx="11684000" cy="0"/>
          </a:xfrm>
          <a:prstGeom prst="straightConnector1">
            <a:avLst/>
          </a:prstGeom>
          <a:noFill/>
          <a:ln w="9525" cap="flat" cmpd="sng">
            <a:solidFill>
              <a:srgbClr val="F59F1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2" name="Shape 21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47651" y="6489700"/>
            <a:ext cx="1073148" cy="25241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9425541" y="6553200"/>
            <a:ext cx="2580192" cy="1846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2008 The MITRE Corporation. All rights reserved</a:t>
            </a:r>
          </a:p>
        </p:txBody>
      </p:sp>
      <p:sp>
        <p:nvSpPr>
          <p:cNvPr id="214" name="Shape 214"/>
          <p:cNvSpPr/>
          <p:nvPr/>
        </p:nvSpPr>
        <p:spPr>
          <a:xfrm>
            <a:off x="10320867" y="0"/>
            <a:ext cx="1871132" cy="127000"/>
          </a:xfrm>
          <a:prstGeom prst="rect">
            <a:avLst/>
          </a:prstGeom>
          <a:solidFill>
            <a:srgbClr val="F59F1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10515601" y="1"/>
            <a:ext cx="1676399" cy="220663"/>
          </a:xfrm>
          <a:prstGeom prst="rect">
            <a:avLst/>
          </a:prstGeom>
          <a:solidFill>
            <a:srgbClr val="221F7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Shape 216" descr="C2C_final_OL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769601" y="260350"/>
            <a:ext cx="1117599" cy="73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59738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26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Touch Screen Smart Mirror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Kyle Skey</a:t>
            </a:r>
          </a:p>
        </p:txBody>
      </p:sp>
    </p:spTree>
    <p:extLst>
      <p:ext uri="{BB962C8B-B14F-4D97-AF65-F5344CB8AC3E}">
        <p14:creationId xmlns:p14="http://schemas.microsoft.com/office/powerpoint/2010/main" val="47319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25" y="381247"/>
            <a:ext cx="10972800" cy="1143000"/>
          </a:xfrm>
        </p:spPr>
        <p:txBody>
          <a:bodyPr/>
          <a:lstStyle/>
          <a:p>
            <a:r>
              <a:rPr lang="en-US" dirty="0"/>
              <a:t>Smart Mirror Concept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5476875" cy="4525963"/>
          </a:xfrm>
        </p:spPr>
        <p:txBody>
          <a:bodyPr/>
          <a:lstStyle/>
          <a:p>
            <a:r>
              <a:rPr lang="en-US" dirty="0"/>
              <a:t>“Smart” Mirror that displays news and information</a:t>
            </a:r>
          </a:p>
          <a:p>
            <a:r>
              <a:rPr lang="en-US" dirty="0"/>
              <a:t>Touch screen for App selection</a:t>
            </a:r>
          </a:p>
          <a:p>
            <a:pPr lvl="1"/>
            <a:r>
              <a:rPr lang="en-US" dirty="0"/>
              <a:t>(Required) One finger touch with large grid resolution (16x9)</a:t>
            </a:r>
          </a:p>
          <a:p>
            <a:pPr lvl="1"/>
            <a:r>
              <a:rPr lang="en-US" dirty="0"/>
              <a:t>(Optional) One finger touch with better resolution </a:t>
            </a:r>
          </a:p>
          <a:p>
            <a:pPr lvl="1"/>
            <a:r>
              <a:rPr lang="en-US" dirty="0"/>
              <a:t>(Optional) Two finger touch</a:t>
            </a:r>
          </a:p>
          <a:p>
            <a:pPr marL="1270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1732695"/>
            <a:ext cx="5168574" cy="290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2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25" y="381247"/>
            <a:ext cx="10972800" cy="1143000"/>
          </a:xfrm>
        </p:spPr>
        <p:txBody>
          <a:bodyPr/>
          <a:lstStyle/>
          <a:p>
            <a:r>
              <a:rPr lang="en-US" dirty="0"/>
              <a:t>Design Elements/IP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3925" y="2895600"/>
            <a:ext cx="1123950" cy="27699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IR </a:t>
            </a:r>
            <a:r>
              <a:rPr lang="en-US" sz="1200" b="1" dirty="0" err="1"/>
              <a:t>Tx</a:t>
            </a:r>
            <a:r>
              <a:rPr lang="en-US" sz="1200" b="1" dirty="0"/>
              <a:t> Array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3925" y="5143500"/>
            <a:ext cx="1123950" cy="27699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IR Rx Array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85900" y="3343275"/>
            <a:ext cx="0" cy="158115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62225" y="2772430"/>
            <a:ext cx="1123950" cy="52322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Tx</a:t>
            </a:r>
            <a:r>
              <a:rPr lang="en-US" dirty="0"/>
              <a:t> Controller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33875" y="5023306"/>
            <a:ext cx="1123950" cy="52322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8-Ch ADC</a:t>
            </a:r>
          </a:p>
          <a:p>
            <a:pPr algn="ctr"/>
            <a:r>
              <a:rPr lang="en-US" dirty="0"/>
              <a:t>I2C Serial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62225" y="4956631"/>
            <a:ext cx="1123950" cy="6463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Signal Filtering &amp; Integrator</a:t>
            </a:r>
          </a:p>
        </p:txBody>
      </p:sp>
      <p:cxnSp>
        <p:nvCxnSpPr>
          <p:cNvPr id="17" name="Straight Arrow Connector 16"/>
          <p:cNvCxnSpPr>
            <a:stCxn id="10" idx="3"/>
            <a:endCxn id="15" idx="1"/>
          </p:cNvCxnSpPr>
          <p:nvPr/>
        </p:nvCxnSpPr>
        <p:spPr>
          <a:xfrm flipV="1">
            <a:off x="2047875" y="5279797"/>
            <a:ext cx="514350" cy="220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14" idx="1"/>
          </p:cNvCxnSpPr>
          <p:nvPr/>
        </p:nvCxnSpPr>
        <p:spPr>
          <a:xfrm>
            <a:off x="3686175" y="5279797"/>
            <a:ext cx="647700" cy="51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  <a:endCxn id="9" idx="3"/>
          </p:cNvCxnSpPr>
          <p:nvPr/>
        </p:nvCxnSpPr>
        <p:spPr>
          <a:xfrm flipH="1">
            <a:off x="2047875" y="3034040"/>
            <a:ext cx="514350" cy="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72250" y="5020389"/>
            <a:ext cx="1123950" cy="52322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Rx Controller</a:t>
            </a:r>
          </a:p>
        </p:txBody>
      </p:sp>
      <p:cxnSp>
        <p:nvCxnSpPr>
          <p:cNvPr id="25" name="Straight Arrow Connector 24"/>
          <p:cNvCxnSpPr>
            <a:stCxn id="14" idx="3"/>
            <a:endCxn id="23" idx="1"/>
          </p:cNvCxnSpPr>
          <p:nvPr/>
        </p:nvCxnSpPr>
        <p:spPr>
          <a:xfrm flipV="1">
            <a:off x="5457825" y="5281999"/>
            <a:ext cx="1114425" cy="2917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457825" y="5143500"/>
            <a:ext cx="1114425" cy="1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067675" y="5129540"/>
            <a:ext cx="1123950" cy="30777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582150" y="5135080"/>
            <a:ext cx="990600" cy="30777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</a:t>
            </a:r>
          </a:p>
        </p:txBody>
      </p:sp>
      <p:cxnSp>
        <p:nvCxnSpPr>
          <p:cNvPr id="35" name="Elbow Connector 34"/>
          <p:cNvCxnSpPr>
            <a:stCxn id="23" idx="3"/>
            <a:endCxn id="32" idx="1"/>
          </p:cNvCxnSpPr>
          <p:nvPr/>
        </p:nvCxnSpPr>
        <p:spPr>
          <a:xfrm>
            <a:off x="7696200" y="5281999"/>
            <a:ext cx="371475" cy="1430"/>
          </a:xfrm>
          <a:prstGeom prst="bentConnector3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3"/>
            <a:endCxn id="33" idx="1"/>
          </p:cNvCxnSpPr>
          <p:nvPr/>
        </p:nvCxnSpPr>
        <p:spPr>
          <a:xfrm>
            <a:off x="9191625" y="5283429"/>
            <a:ext cx="390525" cy="554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23900" y="3764518"/>
            <a:ext cx="73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IR Beam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23900" y="2362200"/>
            <a:ext cx="4886325" cy="38385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462587" y="4620280"/>
            <a:ext cx="103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I2C Protocol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09725" y="1847413"/>
            <a:ext cx="302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IR Grid Touch Screen Grid Assembly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62775" y="2222600"/>
            <a:ext cx="3752850" cy="210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86600" y="2286000"/>
            <a:ext cx="3429000" cy="31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Intellectual Property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34225" y="2676066"/>
            <a:ext cx="33813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Circuit and PCB Design of Rx/</a:t>
            </a:r>
            <a:r>
              <a:rPr lang="en-US" dirty="0" err="1"/>
              <a:t>Tx</a:t>
            </a:r>
            <a:r>
              <a:rPr lang="en-US" dirty="0"/>
              <a:t>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Modulation/Filtering Scheme if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Mechanical Packing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Detection Algorithm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0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Grid Theory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997742" y="1652838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150142" y="1652839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318584" y="1652837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470984" y="1652838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15363" y="1652837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767763" y="1652838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936205" y="1652836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88605" y="1652837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273090" y="1652837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425490" y="1652838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93932" y="1652836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746332" y="1652837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043111" y="1652837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211553" y="1652835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363953" y="1652836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516352" y="1652837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668752" y="1652838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837194" y="1652836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989594" y="1652837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133973" y="1652836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286373" y="1652837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454815" y="1652835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607215" y="1652836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791700" y="1652836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44100" y="1652837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0112542" y="1652835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264942" y="1652836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0409321" y="1652835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561721" y="1652836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730163" y="1652834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882563" y="1652835"/>
            <a:ext cx="0" cy="3842084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4"/>
                </a:gs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/>
                </a:gs>
                <a:gs pos="100000">
                  <a:srgbClr val="FF0000"/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947611" y="1781175"/>
            <a:ext cx="5034714" cy="2002"/>
          </a:xfrm>
          <a:prstGeom prst="straightConnector1">
            <a:avLst/>
          </a:prstGeom>
          <a:ln w="254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rgbClr val="FF0000"/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957136" y="1911513"/>
            <a:ext cx="5034714" cy="2002"/>
          </a:xfrm>
          <a:prstGeom prst="straightConnector1">
            <a:avLst/>
          </a:prstGeom>
          <a:ln w="254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rgbClr val="FF0000"/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957136" y="2041851"/>
            <a:ext cx="5034714" cy="2002"/>
          </a:xfrm>
          <a:prstGeom prst="straightConnector1">
            <a:avLst/>
          </a:prstGeom>
          <a:ln w="254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rgbClr val="FF0000"/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947611" y="2172189"/>
            <a:ext cx="5034714" cy="2002"/>
          </a:xfrm>
          <a:prstGeom prst="straightConnector1">
            <a:avLst/>
          </a:prstGeom>
          <a:ln w="254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rgbClr val="FF0000"/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957136" y="2302527"/>
            <a:ext cx="5034714" cy="2002"/>
          </a:xfrm>
          <a:prstGeom prst="straightConnector1">
            <a:avLst/>
          </a:prstGeom>
          <a:ln w="254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rgbClr val="FF0000"/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957136" y="2432865"/>
            <a:ext cx="5034714" cy="2002"/>
          </a:xfrm>
          <a:prstGeom prst="straightConnector1">
            <a:avLst/>
          </a:prstGeom>
          <a:ln w="254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rgbClr val="FF0000"/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947611" y="2544642"/>
            <a:ext cx="5034714" cy="2002"/>
          </a:xfrm>
          <a:prstGeom prst="straightConnector1">
            <a:avLst/>
          </a:prstGeom>
          <a:ln w="254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rgbClr val="FF0000"/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957136" y="2674980"/>
            <a:ext cx="5034714" cy="2002"/>
          </a:xfrm>
          <a:prstGeom prst="straightConnector1">
            <a:avLst/>
          </a:prstGeom>
          <a:ln w="254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rgbClr val="FF0000"/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957136" y="2805318"/>
            <a:ext cx="5034714" cy="2002"/>
          </a:xfrm>
          <a:prstGeom prst="straightConnector1">
            <a:avLst/>
          </a:prstGeom>
          <a:ln w="254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rgbClr val="FF0000"/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954128" y="2935656"/>
            <a:ext cx="5034714" cy="2002"/>
          </a:xfrm>
          <a:prstGeom prst="straightConnector1">
            <a:avLst/>
          </a:prstGeom>
          <a:ln w="254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rgbClr val="FF0000"/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963653" y="3065994"/>
            <a:ext cx="5034714" cy="2002"/>
          </a:xfrm>
          <a:prstGeom prst="straightConnector1">
            <a:avLst/>
          </a:prstGeom>
          <a:ln w="254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rgbClr val="FF0000"/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963653" y="3196332"/>
            <a:ext cx="5034714" cy="2002"/>
          </a:xfrm>
          <a:prstGeom prst="straightConnector1">
            <a:avLst/>
          </a:prstGeom>
          <a:ln w="254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rgbClr val="FF0000"/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954128" y="3326670"/>
            <a:ext cx="5034714" cy="2002"/>
          </a:xfrm>
          <a:prstGeom prst="straightConnector1">
            <a:avLst/>
          </a:prstGeom>
          <a:ln w="254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rgbClr val="FF0000"/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963653" y="3457008"/>
            <a:ext cx="5034714" cy="2002"/>
          </a:xfrm>
          <a:prstGeom prst="straightConnector1">
            <a:avLst/>
          </a:prstGeom>
          <a:ln w="254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rgbClr val="FF0000"/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963653" y="3587346"/>
            <a:ext cx="5034714" cy="2002"/>
          </a:xfrm>
          <a:prstGeom prst="straightConnector1">
            <a:avLst/>
          </a:prstGeom>
          <a:ln w="254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rgbClr val="FF0000"/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954128" y="3699123"/>
            <a:ext cx="5034714" cy="2002"/>
          </a:xfrm>
          <a:prstGeom prst="straightConnector1">
            <a:avLst/>
          </a:prstGeom>
          <a:ln w="254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rgbClr val="FF0000"/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963653" y="3825910"/>
            <a:ext cx="1782679" cy="5553"/>
          </a:xfrm>
          <a:prstGeom prst="straightConnector1">
            <a:avLst/>
          </a:prstGeom>
          <a:ln w="25400"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46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963653" y="3959799"/>
            <a:ext cx="5034714" cy="2002"/>
          </a:xfrm>
          <a:prstGeom prst="straightConnector1">
            <a:avLst/>
          </a:prstGeom>
          <a:ln w="254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rgbClr val="FF0000"/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960645" y="4087040"/>
            <a:ext cx="5034714" cy="2002"/>
          </a:xfrm>
          <a:prstGeom prst="straightConnector1">
            <a:avLst/>
          </a:prstGeom>
          <a:ln w="254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rgbClr val="FF0000"/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970170" y="4217378"/>
            <a:ext cx="5034714" cy="2002"/>
          </a:xfrm>
          <a:prstGeom prst="straightConnector1">
            <a:avLst/>
          </a:prstGeom>
          <a:ln w="254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rgbClr val="FF0000"/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970170" y="4347716"/>
            <a:ext cx="5034714" cy="2002"/>
          </a:xfrm>
          <a:prstGeom prst="straightConnector1">
            <a:avLst/>
          </a:prstGeom>
          <a:ln w="254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rgbClr val="FF0000"/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960645" y="4478054"/>
            <a:ext cx="5034714" cy="2002"/>
          </a:xfrm>
          <a:prstGeom prst="straightConnector1">
            <a:avLst/>
          </a:prstGeom>
          <a:ln w="254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rgbClr val="FF0000"/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970170" y="4608392"/>
            <a:ext cx="5034714" cy="2002"/>
          </a:xfrm>
          <a:prstGeom prst="straightConnector1">
            <a:avLst/>
          </a:prstGeom>
          <a:ln w="254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rgbClr val="FF0000"/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970170" y="4738730"/>
            <a:ext cx="5034714" cy="2002"/>
          </a:xfrm>
          <a:prstGeom prst="straightConnector1">
            <a:avLst/>
          </a:prstGeom>
          <a:ln w="254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rgbClr val="FF0000"/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960645" y="4850507"/>
            <a:ext cx="5034714" cy="2002"/>
          </a:xfrm>
          <a:prstGeom prst="straightConnector1">
            <a:avLst/>
          </a:prstGeom>
          <a:ln w="254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rgbClr val="FF0000"/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970170" y="4980845"/>
            <a:ext cx="5034714" cy="2002"/>
          </a:xfrm>
          <a:prstGeom prst="straightConnector1">
            <a:avLst/>
          </a:prstGeom>
          <a:ln w="254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rgbClr val="FF0000"/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970170" y="5111183"/>
            <a:ext cx="5034714" cy="2002"/>
          </a:xfrm>
          <a:prstGeom prst="straightConnector1">
            <a:avLst/>
          </a:prstGeom>
          <a:ln w="254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rgbClr val="FF0000"/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970170" y="5291197"/>
            <a:ext cx="5034714" cy="2002"/>
          </a:xfrm>
          <a:prstGeom prst="straightConnector1">
            <a:avLst/>
          </a:prstGeom>
          <a:ln w="254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rgbClr val="FF0000"/>
                </a:gs>
              </a:gsLst>
              <a:path path="circle">
                <a:fillToRect l="50000" t="130000" r="50000" b="-3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995486" y="1302068"/>
            <a:ext cx="163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Tx</a:t>
            </a:r>
            <a:r>
              <a:rPr lang="en-US" dirty="0"/>
              <a:t> IR LEDs </a:t>
            </a:r>
          </a:p>
        </p:txBody>
      </p:sp>
      <p:sp>
        <p:nvSpPr>
          <p:cNvPr id="64" name="TextBox 63"/>
          <p:cNvSpPr txBox="1"/>
          <p:nvPr/>
        </p:nvSpPr>
        <p:spPr>
          <a:xfrm rot="16200000">
            <a:off x="4861696" y="3146595"/>
            <a:ext cx="163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Tx</a:t>
            </a:r>
            <a:r>
              <a:rPr lang="en-US" dirty="0"/>
              <a:t> IR LEDs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464968" y="5514455"/>
            <a:ext cx="287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IR Phototransistors</a:t>
            </a:r>
          </a:p>
        </p:txBody>
      </p:sp>
      <p:sp>
        <p:nvSpPr>
          <p:cNvPr id="66" name="TextBox 65"/>
          <p:cNvSpPr txBox="1"/>
          <p:nvPr/>
        </p:nvSpPr>
        <p:spPr>
          <a:xfrm rot="16200000">
            <a:off x="9949739" y="2062603"/>
            <a:ext cx="287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IR Phototransistors</a:t>
            </a:r>
          </a:p>
        </p:txBody>
      </p:sp>
      <p:sp>
        <p:nvSpPr>
          <p:cNvPr id="67" name="Rounded Rectangle 66"/>
          <p:cNvSpPr/>
          <p:nvPr/>
        </p:nvSpPr>
        <p:spPr>
          <a:xfrm rot="18613788">
            <a:off x="8287202" y="3589172"/>
            <a:ext cx="152400" cy="131615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7886700" y="1652836"/>
            <a:ext cx="4011" cy="2046287"/>
          </a:xfrm>
          <a:prstGeom prst="straightConnector1">
            <a:avLst/>
          </a:prstGeom>
          <a:ln w="25400">
            <a:gradFill flip="none" rotWithShape="1">
              <a:gsLst>
                <a:gs pos="22995">
                  <a:schemeClr val="accent6">
                    <a:lumMod val="40000"/>
                    <a:lumOff val="60000"/>
                  </a:schemeClr>
                </a:gs>
                <a:gs pos="0">
                  <a:schemeClr val="accent2">
                    <a:lumMod val="0"/>
                    <a:lumOff val="100000"/>
                  </a:schemeClr>
                </a:gs>
                <a:gs pos="36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2513670">
            <a:off x="7951473" y="4290769"/>
            <a:ext cx="1228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Finger</a:t>
            </a:r>
          </a:p>
        </p:txBody>
      </p:sp>
      <p:sp>
        <p:nvSpPr>
          <p:cNvPr id="70" name="Right Arrow 69"/>
          <p:cNvSpPr/>
          <p:nvPr/>
        </p:nvSpPr>
        <p:spPr>
          <a:xfrm rot="10800000">
            <a:off x="11038220" y="3764051"/>
            <a:ext cx="371475" cy="173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1419768" y="3665925"/>
            <a:ext cx="106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“Dark”</a:t>
            </a:r>
          </a:p>
        </p:txBody>
      </p:sp>
      <p:sp>
        <p:nvSpPr>
          <p:cNvPr id="72" name="Right Arrow 71"/>
          <p:cNvSpPr/>
          <p:nvPr/>
        </p:nvSpPr>
        <p:spPr>
          <a:xfrm rot="16200000">
            <a:off x="7712574" y="5650459"/>
            <a:ext cx="371475" cy="173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553325" y="5893216"/>
            <a:ext cx="106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“Dark”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947611" y="1652834"/>
            <a:ext cx="5057273" cy="3842083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4839202" cy="4525963"/>
          </a:xfrm>
        </p:spPr>
        <p:txBody>
          <a:bodyPr/>
          <a:lstStyle/>
          <a:p>
            <a:r>
              <a:rPr lang="en-US" dirty="0"/>
              <a:t>Normal state all sensors are illuminated</a:t>
            </a:r>
          </a:p>
          <a:p>
            <a:r>
              <a:rPr lang="en-US" dirty="0"/>
              <a:t>Finger breaks beam in vert/</a:t>
            </a:r>
            <a:r>
              <a:rPr lang="en-US" dirty="0" err="1"/>
              <a:t>horiz</a:t>
            </a:r>
            <a:r>
              <a:rPr lang="en-US" dirty="0"/>
              <a:t> axis</a:t>
            </a:r>
          </a:p>
          <a:p>
            <a:r>
              <a:rPr lang="en-US" dirty="0"/>
              <a:t>“Dark” Rx sensors mapped to coordinate system</a:t>
            </a:r>
          </a:p>
          <a:p>
            <a:r>
              <a:rPr lang="en-US" dirty="0"/>
              <a:t>Rx controller sends coordinates to computer</a:t>
            </a:r>
          </a:p>
          <a:p>
            <a:pPr marL="1270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1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Concerns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41" y="1600201"/>
            <a:ext cx="4309872" cy="3724656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1"/>
            <a:ext cx="4839202" cy="4525963"/>
          </a:xfrm>
        </p:spPr>
        <p:txBody>
          <a:bodyPr/>
          <a:lstStyle/>
          <a:p>
            <a:r>
              <a:rPr lang="en-US" dirty="0">
                <a:solidFill>
                  <a:srgbClr val="E78439"/>
                </a:solidFill>
              </a:rPr>
              <a:t>Mechanical Alignment and </a:t>
            </a:r>
            <a:r>
              <a:rPr lang="en-US" dirty="0" err="1">
                <a:solidFill>
                  <a:srgbClr val="E78439"/>
                </a:solidFill>
              </a:rPr>
              <a:t>Tollerances</a:t>
            </a:r>
            <a:r>
              <a:rPr lang="en-US" dirty="0">
                <a:solidFill>
                  <a:srgbClr val="E78439"/>
                </a:solidFill>
              </a:rPr>
              <a:t> </a:t>
            </a:r>
          </a:p>
          <a:p>
            <a:r>
              <a:rPr lang="en-US" dirty="0">
                <a:solidFill>
                  <a:srgbClr val="E78439"/>
                </a:solidFill>
              </a:rPr>
              <a:t>IR Interference</a:t>
            </a:r>
          </a:p>
          <a:p>
            <a:r>
              <a:rPr lang="en-US" dirty="0">
                <a:solidFill>
                  <a:srgbClr val="0070C0"/>
                </a:solidFill>
              </a:rPr>
              <a:t>Serial Protocol Issues</a:t>
            </a:r>
          </a:p>
          <a:p>
            <a:r>
              <a:rPr lang="en-US" dirty="0">
                <a:solidFill>
                  <a:srgbClr val="0070C0"/>
                </a:solidFill>
              </a:rPr>
              <a:t>Funding</a:t>
            </a:r>
          </a:p>
          <a:p>
            <a:r>
              <a:rPr lang="en-US" dirty="0">
                <a:solidFill>
                  <a:srgbClr val="0070C0"/>
                </a:solidFill>
              </a:rPr>
              <a:t>PCB Fab Errors</a:t>
            </a:r>
          </a:p>
          <a:p>
            <a:r>
              <a:rPr lang="en-US" dirty="0">
                <a:solidFill>
                  <a:srgbClr val="0070C0"/>
                </a:solidFill>
              </a:rPr>
              <a:t>Design Errors</a:t>
            </a:r>
          </a:p>
          <a:p>
            <a:r>
              <a:rPr lang="en-US" dirty="0">
                <a:solidFill>
                  <a:srgbClr val="00B050"/>
                </a:solidFill>
              </a:rPr>
              <a:t>App Development Issues</a:t>
            </a:r>
          </a:p>
          <a:p>
            <a:r>
              <a:rPr lang="en-US" dirty="0">
                <a:solidFill>
                  <a:srgbClr val="00B050"/>
                </a:solidFill>
              </a:rPr>
              <a:t>Schedule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Full assembly Integration problems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pPr marL="1270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42253"/>
      </p:ext>
    </p:extLst>
  </p:cSld>
  <p:clrMapOvr>
    <a:masterClrMapping/>
  </p:clrMapOvr>
</p:sld>
</file>

<file path=ppt/theme/theme1.xml><?xml version="1.0" encoding="utf-8"?>
<a:theme xmlns:a="http://schemas.openxmlformats.org/drawingml/2006/main" name="merrimack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rrimack" id="{B89D3647-5784-4EFF-BF0A-69E5AC137806}" vid="{0A037293-7874-4C0E-9FE0-F6609009AB27}"/>
    </a:ext>
  </a:extLst>
</a:theme>
</file>

<file path=ppt/theme/theme2.xml><?xml version="1.0" encoding="utf-8"?>
<a:theme xmlns:a="http://schemas.openxmlformats.org/drawingml/2006/main" name="1_J Task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SC/HN Deep Dive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3333CC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J Task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merrimack</Template>
  <TotalTime>8425</TotalTime>
  <Words>176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Calibri</vt:lpstr>
      <vt:lpstr>Helvetica Neue</vt:lpstr>
      <vt:lpstr>Libre Baskerville</vt:lpstr>
      <vt:lpstr>Noto Sans Symbols</vt:lpstr>
      <vt:lpstr>Times New Roman</vt:lpstr>
      <vt:lpstr>merrimack</vt:lpstr>
      <vt:lpstr>1_J Task Template</vt:lpstr>
      <vt:lpstr>Custom Design</vt:lpstr>
      <vt:lpstr>ESC/HN Deep Dive</vt:lpstr>
      <vt:lpstr>2_J Task Template</vt:lpstr>
      <vt:lpstr>1_Custom Design</vt:lpstr>
      <vt:lpstr>Touch Screen Smart Mirror </vt:lpstr>
      <vt:lpstr>Smart Mirror Concept</vt:lpstr>
      <vt:lpstr>Design Elements/IP</vt:lpstr>
      <vt:lpstr>IR Grid Theory</vt:lpstr>
      <vt:lpstr>Risks and Concerns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Skey, Kyle D.</dc:creator>
  <cp:lastModifiedBy>Skey, Kyle D.</cp:lastModifiedBy>
  <cp:revision>14</cp:revision>
  <dcterms:created xsi:type="dcterms:W3CDTF">2016-09-01T15:41:32Z</dcterms:created>
  <dcterms:modified xsi:type="dcterms:W3CDTF">2016-09-07T12:07:00Z</dcterms:modified>
</cp:coreProperties>
</file>