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0" r:id="rId5"/>
    <p:sldMasterId id="2147483712" r:id="rId6"/>
  </p:sldMasterIdLst>
  <p:sldIdLst>
    <p:sldId id="256" r:id="rId7"/>
    <p:sldId id="257" r:id="rId8"/>
    <p:sldId id="259" r:id="rId9"/>
    <p:sldId id="258" r:id="rId10"/>
  </p:sldIdLst>
  <p:sldSz cx="12192000" cy="6858000"/>
  <p:notesSz cx="6985000" cy="92837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844801" y="2286000"/>
            <a:ext cx="8635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844800" y="4189412"/>
            <a:ext cx="6136216" cy="763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" y="1"/>
            <a:ext cx="406399" cy="2398143"/>
          </a:xfrm>
          <a:prstGeom prst="rect">
            <a:avLst/>
          </a:prstGeom>
          <a:solidFill>
            <a:srgbClr val="FFBC0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FDAA03"/>
              </a:buClr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1" y="2510287"/>
            <a:ext cx="406399" cy="4347713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FDAA03"/>
              </a:buClr>
              <a:buFont typeface="Arial"/>
              <a:buNone/>
            </a:pPr>
            <a:endParaRPr sz="1800" b="1" i="0" u="none" strike="noStrike" cap="none">
              <a:solidFill>
                <a:srgbClr val="005B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1098200" y="6531807"/>
            <a:ext cx="10593057" cy="0"/>
          </a:xfrm>
          <a:prstGeom prst="straightConnector1">
            <a:avLst/>
          </a:prstGeom>
          <a:solidFill>
            <a:srgbClr val="FFCC99"/>
          </a:solidFill>
          <a:ln w="12700" cap="flat" cmpd="sng">
            <a:solidFill>
              <a:srgbClr val="FFBC0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53009" y="6076800"/>
            <a:ext cx="737031" cy="42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29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535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978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2694518" y="1"/>
            <a:ext cx="455081" cy="685799"/>
          </a:xfrm>
          <a:prstGeom prst="rect">
            <a:avLst/>
          </a:prstGeom>
          <a:solidFill>
            <a:srgbClr val="F59F1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3149600" y="0"/>
            <a:ext cx="9042400" cy="990599"/>
          </a:xfrm>
          <a:prstGeom prst="rect">
            <a:avLst/>
          </a:prstGeom>
          <a:solidFill>
            <a:srgbClr val="221F7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Shape 65" descr="C2C_final_O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01" y="28575"/>
            <a:ext cx="1625599" cy="106203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9448800" y="6553201"/>
            <a:ext cx="2556933" cy="184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2008 The MITRE Corporation. All rights reserved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844801" y="6524626"/>
            <a:ext cx="2641599" cy="257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Internal MITRE Use</a:t>
            </a: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1" y="6489700"/>
            <a:ext cx="1073148" cy="25241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2844801" y="2286000"/>
            <a:ext cx="8635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2844800" y="4189412"/>
            <a:ext cx="6136216" cy="763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7667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1298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4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33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4859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4859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33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4859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4859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8168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2875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2875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157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9404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744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77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6502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pic" idx="2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9654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3821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946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37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8479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75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5151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358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209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33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4859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4859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33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4859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4859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981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942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pic" idx="2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062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150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2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dt" idx="10"/>
          </p:nvPr>
        </p:nvSpPr>
        <p:spPr>
          <a:xfrm>
            <a:off x="0" y="6583680"/>
            <a:ext cx="2438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11277601" y="6583680"/>
            <a:ext cx="91439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231708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9753600" cy="1051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04800" y="1213555"/>
            <a:ext cx="11582400" cy="5120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6600" marR="0" lvl="1" indent="-1651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89025" marR="0" lvl="2" indent="-1238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3513" marR="0" lvl="3" indent="-112712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71650" marR="0" lvl="4" indent="-12065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dt" idx="10"/>
          </p:nvPr>
        </p:nvSpPr>
        <p:spPr>
          <a:xfrm>
            <a:off x="0" y="6583680"/>
            <a:ext cx="2438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11277601" y="6583680"/>
            <a:ext cx="91439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26222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9753600" cy="1051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1091130" y="2060898"/>
            <a:ext cx="4913431" cy="40313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89025" marR="0" lvl="2" indent="-161925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6688" marR="0" lvl="3" indent="-160337" algn="l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71650" marR="0" lvl="4" indent="-165100" algn="l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2"/>
          </p:nvPr>
        </p:nvSpPr>
        <p:spPr>
          <a:xfrm>
            <a:off x="6187441" y="2060898"/>
            <a:ext cx="4918985" cy="40313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89025" marR="0" lvl="2" indent="-161925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6688" marR="0" lvl="3" indent="-160337" algn="l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71650" marR="0" lvl="4" indent="-165100" algn="l" rtl="0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87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dt" idx="10"/>
          </p:nvPr>
        </p:nvSpPr>
        <p:spPr>
          <a:xfrm>
            <a:off x="0" y="6583680"/>
            <a:ext cx="2438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ftr" idx="11"/>
          </p:nvPr>
        </p:nvSpPr>
        <p:spPr>
          <a:xfrm>
            <a:off x="1091130" y="6178261"/>
            <a:ext cx="749884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11277601" y="6583680"/>
            <a:ext cx="91439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343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2694518" y="1"/>
            <a:ext cx="455081" cy="685799"/>
          </a:xfrm>
          <a:prstGeom prst="rect">
            <a:avLst/>
          </a:prstGeom>
          <a:solidFill>
            <a:srgbClr val="F59F1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3149600" y="0"/>
            <a:ext cx="9042400" cy="990599"/>
          </a:xfrm>
          <a:prstGeom prst="rect">
            <a:avLst/>
          </a:prstGeom>
          <a:solidFill>
            <a:srgbClr val="221F7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Shape 220" descr="C2C_final_O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01" y="28575"/>
            <a:ext cx="1625599" cy="106203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9448800" y="6553201"/>
            <a:ext cx="2556933" cy="184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2008 The MITRE Corporation. All rights reserved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844801" y="6524626"/>
            <a:ext cx="2641599" cy="2571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Internal MITRE Use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51" y="6489700"/>
            <a:ext cx="1073148" cy="25241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>
            <a:spLocks noGrp="1"/>
          </p:cNvSpPr>
          <p:nvPr>
            <p:ph type="ctrTitle"/>
          </p:nvPr>
        </p:nvSpPr>
        <p:spPr>
          <a:xfrm>
            <a:off x="2844801" y="2286000"/>
            <a:ext cx="86359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ubTitle" idx="1"/>
          </p:nvPr>
        </p:nvSpPr>
        <p:spPr>
          <a:xfrm>
            <a:off x="2844800" y="4189412"/>
            <a:ext cx="6136216" cy="7635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99386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6169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568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4413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33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4859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4859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2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33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48589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4859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4859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09360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2875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2875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29589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32377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8786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62863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pic" idx="2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85154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72748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2592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9004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62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2875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42875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57479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14671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9872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2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658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1049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324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6" name="Shape 30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560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1" name="Shape 31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59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pic" idx="2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019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526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94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387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47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0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pic" idx="2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Times New Roman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F59F1A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986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jp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11738886" y="1"/>
            <a:ext cx="453113" cy="228267"/>
          </a:xfrm>
          <a:prstGeom prst="rect">
            <a:avLst/>
          </a:prstGeom>
          <a:noFill/>
          <a:ln>
            <a:noFill/>
          </a:ln>
        </p:spPr>
        <p:txBody>
          <a:bodyPr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Shape 9"/>
          <p:cNvSpPr/>
          <p:nvPr/>
        </p:nvSpPr>
        <p:spPr>
          <a:xfrm>
            <a:off x="1" y="1"/>
            <a:ext cx="406399" cy="1219199"/>
          </a:xfrm>
          <a:prstGeom prst="rect">
            <a:avLst/>
          </a:prstGeom>
          <a:solidFill>
            <a:srgbClr val="FFBC0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FDAA03"/>
              </a:buClr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1" y="1371601"/>
            <a:ext cx="406399" cy="54863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FDAA03"/>
              </a:buClr>
              <a:buFont typeface="Arial"/>
              <a:buNone/>
            </a:pPr>
            <a:endParaRPr sz="1800" b="1" i="0" u="none" strike="noStrike" cap="none">
              <a:solidFill>
                <a:srgbClr val="005B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1127000" y="6469800"/>
            <a:ext cx="10593057" cy="0"/>
          </a:xfrm>
          <a:prstGeom prst="straightConnector1">
            <a:avLst/>
          </a:prstGeom>
          <a:solidFill>
            <a:srgbClr val="FFCC99"/>
          </a:solidFill>
          <a:ln w="12700" cap="flat" cmpd="sng">
            <a:solidFill>
              <a:srgbClr val="FFBC0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Shape 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18967" y="6513300"/>
            <a:ext cx="593032" cy="34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84718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Shape 56"/>
          <p:cNvCxnSpPr/>
          <p:nvPr/>
        </p:nvCxnSpPr>
        <p:spPr>
          <a:xfrm>
            <a:off x="203200" y="6400800"/>
            <a:ext cx="11684000" cy="0"/>
          </a:xfrm>
          <a:prstGeom prst="straightConnector1">
            <a:avLst/>
          </a:prstGeom>
          <a:noFill/>
          <a:ln w="9525" cap="flat" cmpd="sng">
            <a:solidFill>
              <a:srgbClr val="F59F1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Shape 5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7651" y="6489700"/>
            <a:ext cx="1073148" cy="25241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9425541" y="6553200"/>
            <a:ext cx="2580192" cy="1846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2008 The MITRE Corporation. All rights reserved</a:t>
            </a:r>
          </a:p>
        </p:txBody>
      </p:sp>
      <p:sp>
        <p:nvSpPr>
          <p:cNvPr id="59" name="Shape 59"/>
          <p:cNvSpPr/>
          <p:nvPr/>
        </p:nvSpPr>
        <p:spPr>
          <a:xfrm>
            <a:off x="10320867" y="0"/>
            <a:ext cx="1871132" cy="127000"/>
          </a:xfrm>
          <a:prstGeom prst="rect">
            <a:avLst/>
          </a:prstGeom>
          <a:solidFill>
            <a:srgbClr val="F59F1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10515601" y="1"/>
            <a:ext cx="1676399" cy="220663"/>
          </a:xfrm>
          <a:prstGeom prst="rect">
            <a:avLst/>
          </a:prstGeom>
          <a:solidFill>
            <a:srgbClr val="221F7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Shape 61" descr="C2C_final_OL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769601" y="260350"/>
            <a:ext cx="1117599" cy="73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3254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32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9753600" cy="1051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04800" y="1213558"/>
            <a:ext cx="11582400" cy="5120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89025" marR="0" lvl="2" indent="-1238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6688" marR="0" lvl="3" indent="-115887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71650" marR="0" lvl="4" indent="-12065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0" y="6583680"/>
            <a:ext cx="2438400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3108959" y="6459208"/>
            <a:ext cx="5974080" cy="246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 i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Integrity - Service - Excellence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508001" y="6451600"/>
            <a:ext cx="11175999" cy="0"/>
          </a:xfrm>
          <a:prstGeom prst="straightConnector1">
            <a:avLst/>
          </a:prstGeom>
          <a:noFill/>
          <a:ln w="57150" cap="flat" cmpd="sng">
            <a:solidFill>
              <a:srgbClr val="2626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Shape 185"/>
          <p:cNvSpPr/>
          <p:nvPr/>
        </p:nvSpPr>
        <p:spPr>
          <a:xfrm flipH="1">
            <a:off x="423334" y="1033462"/>
            <a:ext cx="11345332" cy="104774"/>
          </a:xfrm>
          <a:prstGeom prst="rect">
            <a:avLst/>
          </a:prstGeom>
          <a:solidFill>
            <a:srgbClr val="262699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11277601" y="6583680"/>
            <a:ext cx="914399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/>
              <a:pPr algn="r">
                <a:buSzPct val="25000"/>
              </a:pPr>
              <a:t>‹#›</a:t>
            </a:fld>
            <a:endParaRPr lang="en-US" sz="1200"/>
          </a:p>
        </p:txBody>
      </p:sp>
      <p:pic>
        <p:nvPicPr>
          <p:cNvPr id="187" name="Shape 187" descr="AF logo.TIF"/>
          <p:cNvPicPr preferRelativeResize="0"/>
          <p:nvPr/>
        </p:nvPicPr>
        <p:blipFill rotWithShape="1">
          <a:blip r:embed="rId5">
            <a:alphaModFix/>
          </a:blip>
          <a:srcRect l="2604" r="1735"/>
          <a:stretch/>
        </p:blipFill>
        <p:spPr>
          <a:xfrm>
            <a:off x="42532" y="102234"/>
            <a:ext cx="1129553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 descr="C:\Users\JenkinsJa\Pictures\CN Shield.jpg"/>
          <p:cNvPicPr preferRelativeResize="0"/>
          <p:nvPr/>
        </p:nvPicPr>
        <p:blipFill rotWithShape="1">
          <a:blip r:embed="rId6">
            <a:alphaModFix/>
          </a:blip>
          <a:srcRect l="4032" t="8064" r="4031"/>
          <a:stretch/>
        </p:blipFill>
        <p:spPr>
          <a:xfrm>
            <a:off x="11028827" y="102234"/>
            <a:ext cx="1106464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5181601" y="6704112"/>
            <a:ext cx="1828799" cy="153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Official Use Only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181601" y="1"/>
            <a:ext cx="1828799" cy="153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7588344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221F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■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52400" algn="l" rtl="0">
              <a:spcBef>
                <a:spcPts val="320"/>
              </a:spcBef>
              <a:spcAft>
                <a:spcPts val="0"/>
              </a:spcAft>
              <a:buClr>
                <a:srgbClr val="F59F1A"/>
              </a:buClr>
              <a:buSzPct val="75000"/>
              <a:buFont typeface="Arial"/>
              <a:buChar char="■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39700" algn="l" rtl="0">
              <a:spcBef>
                <a:spcPts val="280"/>
              </a:spcBef>
              <a:spcAft>
                <a:spcPts val="0"/>
              </a:spcAft>
              <a:buClr>
                <a:srgbClr val="F59F1A"/>
              </a:buClr>
              <a:buSzPct val="100000"/>
              <a:buFont typeface="Times New Roman"/>
              <a:buChar char="­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5260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5259" algn="l" rtl="0">
              <a:spcBef>
                <a:spcPts val="240"/>
              </a:spcBef>
              <a:spcAft>
                <a:spcPts val="0"/>
              </a:spcAft>
              <a:buClr>
                <a:srgbClr val="F59F1A"/>
              </a:buClr>
              <a:buSzPct val="70000"/>
              <a:buFont typeface="Arial"/>
              <a:buChar char="»"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11" name="Shape 211"/>
          <p:cNvCxnSpPr/>
          <p:nvPr/>
        </p:nvCxnSpPr>
        <p:spPr>
          <a:xfrm>
            <a:off x="203200" y="6400800"/>
            <a:ext cx="11684000" cy="0"/>
          </a:xfrm>
          <a:prstGeom prst="straightConnector1">
            <a:avLst/>
          </a:prstGeom>
          <a:noFill/>
          <a:ln w="9525" cap="flat" cmpd="sng">
            <a:solidFill>
              <a:srgbClr val="F59F1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2" name="Shape 2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7651" y="6489700"/>
            <a:ext cx="1073148" cy="25241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9425541" y="6553200"/>
            <a:ext cx="2580192" cy="1846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2008 The MITRE Corporation. All rights reserved</a:t>
            </a:r>
          </a:p>
        </p:txBody>
      </p:sp>
      <p:sp>
        <p:nvSpPr>
          <p:cNvPr id="214" name="Shape 214"/>
          <p:cNvSpPr/>
          <p:nvPr/>
        </p:nvSpPr>
        <p:spPr>
          <a:xfrm>
            <a:off x="10320867" y="0"/>
            <a:ext cx="1871132" cy="127000"/>
          </a:xfrm>
          <a:prstGeom prst="rect">
            <a:avLst/>
          </a:prstGeom>
          <a:solidFill>
            <a:srgbClr val="F59F1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10515601" y="1"/>
            <a:ext cx="1676399" cy="220663"/>
          </a:xfrm>
          <a:prstGeom prst="rect">
            <a:avLst/>
          </a:prstGeom>
          <a:solidFill>
            <a:srgbClr val="221F7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Shape 216" descr="C2C_final_OL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769601" y="260350"/>
            <a:ext cx="1117599" cy="73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7719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dt" idx="10"/>
          </p:nvPr>
        </p:nvSpPr>
        <p:spPr>
          <a:xfrm>
            <a:off x="609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8737601" y="635635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692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4857" y="2318647"/>
            <a:ext cx="524359" cy="339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7273" y="1753385"/>
            <a:ext cx="1015947" cy="349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Tx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Demux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12486" y="2323785"/>
            <a:ext cx="524359" cy="339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30114" y="2318646"/>
            <a:ext cx="524359" cy="339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7741" y="2318646"/>
            <a:ext cx="524359" cy="339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00237" y="2344338"/>
            <a:ext cx="524359" cy="339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92652" y="1779076"/>
            <a:ext cx="1015947" cy="349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Tx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Demux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17865" y="2349476"/>
            <a:ext cx="524359" cy="339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35493" y="2344337"/>
            <a:ext cx="524359" cy="339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53121" y="2344336"/>
            <a:ext cx="524359" cy="339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7" idx="2"/>
            <a:endCxn id="4" idx="0"/>
          </p:cNvCxnSpPr>
          <p:nvPr/>
        </p:nvCxnSpPr>
        <p:spPr>
          <a:xfrm rot="5400000">
            <a:off x="1718228" y="1541629"/>
            <a:ext cx="215828" cy="13382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1" idx="0"/>
          </p:cNvCxnSpPr>
          <p:nvPr/>
        </p:nvCxnSpPr>
        <p:spPr>
          <a:xfrm rot="5400000">
            <a:off x="2174473" y="2003012"/>
            <a:ext cx="220966" cy="4205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2"/>
            <a:endCxn id="12" idx="0"/>
          </p:cNvCxnSpPr>
          <p:nvPr/>
        </p:nvCxnSpPr>
        <p:spPr>
          <a:xfrm rot="16200000" flipH="1">
            <a:off x="2635856" y="1962209"/>
            <a:ext cx="215827" cy="49704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2"/>
            <a:endCxn id="13" idx="0"/>
          </p:cNvCxnSpPr>
          <p:nvPr/>
        </p:nvCxnSpPr>
        <p:spPr>
          <a:xfrm rot="16200000" flipH="1">
            <a:off x="3094670" y="1503394"/>
            <a:ext cx="215826" cy="14146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>
            <a:off x="5623607" y="1569884"/>
            <a:ext cx="215828" cy="133821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6079853" y="2031267"/>
            <a:ext cx="220966" cy="4205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6541236" y="1990464"/>
            <a:ext cx="215827" cy="49704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H="1">
            <a:off x="7000049" y="1531649"/>
            <a:ext cx="215826" cy="14146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909921" y="3390055"/>
            <a:ext cx="1152495" cy="537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Tx</a:t>
            </a:r>
            <a:r>
              <a:rPr lang="en-US" sz="1100" dirty="0">
                <a:solidFill>
                  <a:schemeClr val="tx1"/>
                </a:solidFill>
              </a:rPr>
              <a:t> Serial-to-Parallel Shift Reg.</a:t>
            </a:r>
          </a:p>
        </p:txBody>
      </p:sp>
      <p:cxnSp>
        <p:nvCxnSpPr>
          <p:cNvPr id="41" name="Straight Connector 40"/>
          <p:cNvCxnSpPr>
            <a:stCxn id="13" idx="2"/>
          </p:cNvCxnSpPr>
          <p:nvPr/>
        </p:nvCxnSpPr>
        <p:spPr>
          <a:xfrm>
            <a:off x="3909921" y="2657800"/>
            <a:ext cx="0" cy="123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992290" y="2668074"/>
            <a:ext cx="0" cy="123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74663" y="2657800"/>
            <a:ext cx="0" cy="123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57033" y="2668074"/>
            <a:ext cx="0" cy="123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157033" y="2791407"/>
            <a:ext cx="2752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815305" y="2678355"/>
            <a:ext cx="0" cy="123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97674" y="2688629"/>
            <a:ext cx="0" cy="123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980047" y="2678355"/>
            <a:ext cx="0" cy="123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062416" y="2688629"/>
            <a:ext cx="0" cy="123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062416" y="2811962"/>
            <a:ext cx="2752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5400000" flipH="1" flipV="1">
            <a:off x="4473600" y="2801239"/>
            <a:ext cx="598648" cy="5789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7" idx="0"/>
          </p:cNvCxnSpPr>
          <p:nvPr/>
        </p:nvCxnSpPr>
        <p:spPr>
          <a:xfrm rot="16200000" flipV="1">
            <a:off x="3898722" y="2802608"/>
            <a:ext cx="598648" cy="5762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94857" y="4970230"/>
            <a:ext cx="524359" cy="339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812486" y="4975368"/>
            <a:ext cx="524359" cy="339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730114" y="4970229"/>
            <a:ext cx="524359" cy="339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647741" y="4970228"/>
            <a:ext cx="524359" cy="339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800237" y="4970232"/>
            <a:ext cx="524359" cy="339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717865" y="4975370"/>
            <a:ext cx="524359" cy="339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635493" y="4970231"/>
            <a:ext cx="524359" cy="339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553121" y="4970230"/>
            <a:ext cx="524359" cy="339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909921" y="6031360"/>
            <a:ext cx="1152495" cy="537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Rx Serial-to-Parallel Shift </a:t>
            </a:r>
            <a:r>
              <a:rPr lang="en-US" sz="1100" dirty="0" err="1">
                <a:solidFill>
                  <a:schemeClr val="tx1"/>
                </a:solidFill>
              </a:rPr>
              <a:t>Reg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3909921" y="5299105"/>
            <a:ext cx="0" cy="123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992290" y="5309379"/>
            <a:ext cx="0" cy="123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074663" y="5299105"/>
            <a:ext cx="0" cy="123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157033" y="5309379"/>
            <a:ext cx="0" cy="123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157033" y="5432711"/>
            <a:ext cx="2752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815305" y="5319660"/>
            <a:ext cx="0" cy="123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897674" y="5329934"/>
            <a:ext cx="0" cy="123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980047" y="5319660"/>
            <a:ext cx="0" cy="123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062416" y="5329934"/>
            <a:ext cx="0" cy="123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5062416" y="5453267"/>
            <a:ext cx="2752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 flipH="1" flipV="1">
            <a:off x="4473600" y="5442543"/>
            <a:ext cx="598648" cy="5789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4" idx="0"/>
          </p:cNvCxnSpPr>
          <p:nvPr/>
        </p:nvCxnSpPr>
        <p:spPr>
          <a:xfrm rot="16200000" flipV="1">
            <a:off x="3898722" y="5443913"/>
            <a:ext cx="598648" cy="5762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65" idx="0"/>
          </p:cNvCxnSpPr>
          <p:nvPr/>
        </p:nvCxnSpPr>
        <p:spPr>
          <a:xfrm rot="5400000" flipH="1" flipV="1">
            <a:off x="5378587" y="-39127"/>
            <a:ext cx="787806" cy="92309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6" idx="0"/>
          </p:cNvCxnSpPr>
          <p:nvPr/>
        </p:nvCxnSpPr>
        <p:spPr>
          <a:xfrm rot="5400000" flipH="1" flipV="1">
            <a:off x="5902419" y="489842"/>
            <a:ext cx="657773" cy="83132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7" idx="0"/>
          </p:cNvCxnSpPr>
          <p:nvPr/>
        </p:nvCxnSpPr>
        <p:spPr>
          <a:xfrm rot="5400000" flipH="1" flipV="1">
            <a:off x="6421610" y="1003891"/>
            <a:ext cx="537022" cy="73956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8" idx="0"/>
          </p:cNvCxnSpPr>
          <p:nvPr/>
        </p:nvCxnSpPr>
        <p:spPr>
          <a:xfrm rot="5400000" flipH="1" flipV="1">
            <a:off x="6952382" y="1534666"/>
            <a:ext cx="393101" cy="64780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0" idx="0"/>
          </p:cNvCxnSpPr>
          <p:nvPr/>
        </p:nvCxnSpPr>
        <p:spPr>
          <a:xfrm flipV="1">
            <a:off x="5062416" y="4225094"/>
            <a:ext cx="0" cy="745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1" idx="0"/>
          </p:cNvCxnSpPr>
          <p:nvPr/>
        </p:nvCxnSpPr>
        <p:spPr>
          <a:xfrm flipV="1">
            <a:off x="5980045" y="4317595"/>
            <a:ext cx="0" cy="657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72" idx="0"/>
          </p:cNvCxnSpPr>
          <p:nvPr/>
        </p:nvCxnSpPr>
        <p:spPr>
          <a:xfrm flipV="1">
            <a:off x="6897673" y="4433207"/>
            <a:ext cx="1" cy="537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3" idx="0"/>
          </p:cNvCxnSpPr>
          <p:nvPr/>
        </p:nvCxnSpPr>
        <p:spPr>
          <a:xfrm flipH="1" flipV="1">
            <a:off x="7815300" y="4577127"/>
            <a:ext cx="1" cy="393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 flipH="1">
            <a:off x="5029834" y="4137513"/>
            <a:ext cx="91763" cy="863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 flipH="1">
            <a:off x="5940817" y="4281398"/>
            <a:ext cx="91763" cy="863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 flipH="1">
            <a:off x="6858438" y="4394001"/>
            <a:ext cx="91763" cy="863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 flipH="1">
            <a:off x="7776073" y="4556651"/>
            <a:ext cx="91763" cy="863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Elbow Connector 111"/>
          <p:cNvCxnSpPr>
            <a:endCxn id="7" idx="0"/>
          </p:cNvCxnSpPr>
          <p:nvPr/>
        </p:nvCxnSpPr>
        <p:spPr>
          <a:xfrm rot="10800000" flipV="1">
            <a:off x="2495246" y="903040"/>
            <a:ext cx="8092659" cy="850345"/>
          </a:xfrm>
          <a:prstGeom prst="bentConnector2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15" idx="0"/>
          </p:cNvCxnSpPr>
          <p:nvPr/>
        </p:nvCxnSpPr>
        <p:spPr>
          <a:xfrm>
            <a:off x="6400625" y="905514"/>
            <a:ext cx="1" cy="87356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641834" y="903039"/>
            <a:ext cx="1432" cy="248701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endCxn id="74" idx="1"/>
          </p:cNvCxnSpPr>
          <p:nvPr/>
        </p:nvCxnSpPr>
        <p:spPr>
          <a:xfrm rot="16200000" flipH="1">
            <a:off x="-533632" y="1856318"/>
            <a:ext cx="5396833" cy="3490272"/>
          </a:xfrm>
          <a:prstGeom prst="bentConnector2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419651" y="903039"/>
            <a:ext cx="208342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0346977" y="4057183"/>
            <a:ext cx="737388" cy="246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ADC0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340329" y="4201067"/>
            <a:ext cx="737388" cy="246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ADC1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0340328" y="4326182"/>
            <a:ext cx="737388" cy="246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ADC2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0327029" y="4476324"/>
            <a:ext cx="737388" cy="246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ADC3</a:t>
            </a:r>
          </a:p>
        </p:txBody>
      </p:sp>
      <p:cxnSp>
        <p:nvCxnSpPr>
          <p:cNvPr id="134" name="Elbow Connector 133"/>
          <p:cNvCxnSpPr/>
          <p:nvPr/>
        </p:nvCxnSpPr>
        <p:spPr>
          <a:xfrm rot="10800000" flipV="1">
            <a:off x="2743771" y="1040669"/>
            <a:ext cx="7844136" cy="712716"/>
          </a:xfrm>
          <a:prstGeom prst="bentConnector3">
            <a:avLst>
              <a:gd name="adj1" fmla="val 100014"/>
            </a:avLst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6690120" y="1045814"/>
            <a:ext cx="0" cy="733047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4320759" y="1040668"/>
            <a:ext cx="0" cy="2349387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87081" y="1040668"/>
            <a:ext cx="2143033" cy="0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573782" y="1040668"/>
            <a:ext cx="0" cy="5154813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587081" y="6195480"/>
            <a:ext cx="3322839" cy="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0566411" y="609599"/>
            <a:ext cx="1117588" cy="34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+3.3VDC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0601562" y="911443"/>
            <a:ext cx="917629" cy="34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 flipV="1">
            <a:off x="2244226" y="6426578"/>
            <a:ext cx="1661420" cy="7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2244226" y="6559120"/>
            <a:ext cx="1661420" cy="7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4" idx="3"/>
          </p:cNvCxnSpPr>
          <p:nvPr/>
        </p:nvCxnSpPr>
        <p:spPr>
          <a:xfrm>
            <a:off x="5062416" y="6299871"/>
            <a:ext cx="1179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28142" y="6280689"/>
            <a:ext cx="1622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Signal from Source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78890" y="6437499"/>
            <a:ext cx="1306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 Trigger/CLK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168806" y="5981366"/>
            <a:ext cx="199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Signal </a:t>
            </a:r>
            <a:r>
              <a:rPr lang="en-US" sz="1100" dirty="0"/>
              <a:t>to</a:t>
            </a:r>
            <a:r>
              <a:rPr lang="en-US" sz="1200" dirty="0"/>
              <a:t> Next Shift </a:t>
            </a:r>
            <a:r>
              <a:rPr lang="en-US" sz="1200" dirty="0" err="1"/>
              <a:t>Reg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9510689" y="3543739"/>
            <a:ext cx="2154433" cy="61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Sensor readings to addressable ADC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 flipH="1">
            <a:off x="6950201" y="1916486"/>
            <a:ext cx="35446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7752017" y="1642333"/>
            <a:ext cx="273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3-bit </a:t>
            </a:r>
            <a:r>
              <a:rPr lang="en-US" sz="1200" dirty="0" err="1"/>
              <a:t>Demux</a:t>
            </a:r>
            <a:r>
              <a:rPr lang="en-US" sz="1200" dirty="0"/>
              <a:t> Address Bus (3-wires)</a:t>
            </a:r>
          </a:p>
        </p:txBody>
      </p:sp>
      <p:cxnSp>
        <p:nvCxnSpPr>
          <p:cNvPr id="174" name="Elbow Connector 173"/>
          <p:cNvCxnSpPr>
            <a:endCxn id="7" idx="3"/>
          </p:cNvCxnSpPr>
          <p:nvPr/>
        </p:nvCxnSpPr>
        <p:spPr>
          <a:xfrm rot="10800000" flipV="1">
            <a:off x="3003220" y="1602018"/>
            <a:ext cx="4353037" cy="3260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7356256" y="1600617"/>
            <a:ext cx="0" cy="316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77478" y="2044006"/>
            <a:ext cx="362512" cy="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  <a:p>
            <a:r>
              <a:rPr lang="en-US" sz="2800" b="1" dirty="0"/>
              <a:t>-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8077478" y="4701718"/>
            <a:ext cx="362512" cy="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  <a:p>
            <a:r>
              <a:rPr lang="en-US" sz="2800" b="1" dirty="0"/>
              <a:t>-</a:t>
            </a:r>
          </a:p>
        </p:txBody>
      </p:sp>
      <p:cxnSp>
        <p:nvCxnSpPr>
          <p:cNvPr id="185" name="Straight Arrow Connector 184"/>
          <p:cNvCxnSpPr/>
          <p:nvPr/>
        </p:nvCxnSpPr>
        <p:spPr>
          <a:xfrm flipV="1">
            <a:off x="2257402" y="3578858"/>
            <a:ext cx="1661420" cy="7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V="1">
            <a:off x="2257402" y="3711400"/>
            <a:ext cx="1661420" cy="7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871810" y="3366034"/>
            <a:ext cx="1622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Signal from Source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023425" y="3581964"/>
            <a:ext cx="1319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 Trigger/CLK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>
            <a:off x="5072638" y="3753300"/>
            <a:ext cx="1179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5179028" y="3434794"/>
            <a:ext cx="199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Signal to Next Shift </a:t>
            </a:r>
            <a:r>
              <a:rPr lang="en-US" sz="1200" dirty="0" err="1"/>
              <a:t>Reg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910667" y="147808"/>
            <a:ext cx="8641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IR TOUCH SCREEN INTERFACE: LOW-LEVEL SENSOR BLOCK DIAGRAM</a:t>
            </a:r>
          </a:p>
        </p:txBody>
      </p:sp>
    </p:spTree>
    <p:extLst>
      <p:ext uri="{BB962C8B-B14F-4D97-AF65-F5344CB8AC3E}">
        <p14:creationId xmlns:p14="http://schemas.microsoft.com/office/powerpoint/2010/main" val="42823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9633" y="651186"/>
            <a:ext cx="11360475" cy="6206814"/>
            <a:chOff x="333663" y="138033"/>
            <a:chExt cx="11360475" cy="6206814"/>
          </a:xfrm>
        </p:grpSpPr>
        <p:sp>
          <p:nvSpPr>
            <p:cNvPr id="2" name="Rectangle 1"/>
            <p:cNvSpPr/>
            <p:nvPr/>
          </p:nvSpPr>
          <p:spPr>
            <a:xfrm>
              <a:off x="1753024" y="1783607"/>
              <a:ext cx="1684179" cy="569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53024" y="1883863"/>
              <a:ext cx="1684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Tx</a:t>
              </a:r>
              <a:r>
                <a:rPr lang="en-US" dirty="0"/>
                <a:t> Emitter Array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753024" y="3778059"/>
              <a:ext cx="1684179" cy="569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753024" y="3878315"/>
              <a:ext cx="1648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Rx Sensor Array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51812" y="848394"/>
              <a:ext cx="119269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Tx</a:t>
              </a:r>
              <a:r>
                <a:rPr lang="en-US" dirty="0"/>
                <a:t> Bank Selector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019759" y="830315"/>
              <a:ext cx="119269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Tx</a:t>
              </a:r>
              <a:r>
                <a:rPr lang="en-US" dirty="0"/>
                <a:t> LED Selector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981068" y="4777664"/>
              <a:ext cx="119269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Rx Bank Selector</a:t>
              </a:r>
            </a:p>
          </p:txBody>
        </p:sp>
        <p:cxnSp>
          <p:nvCxnSpPr>
            <p:cNvPr id="10" name="Elbow Connector 9"/>
            <p:cNvCxnSpPr>
              <a:stCxn id="98" idx="0"/>
            </p:cNvCxnSpPr>
            <p:nvPr/>
          </p:nvCxnSpPr>
          <p:spPr>
            <a:xfrm rot="5400000" flipH="1" flipV="1">
              <a:off x="4417000" y="1591739"/>
              <a:ext cx="364434" cy="400820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572785" y="3109437"/>
              <a:ext cx="2389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Anode To ADC (8 ports)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494174" y="2068529"/>
              <a:ext cx="807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Anode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37281" y="2045674"/>
              <a:ext cx="1044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Cathode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651294" y="4408895"/>
              <a:ext cx="1044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Cathode</a:t>
              </a:r>
            </a:p>
          </p:txBody>
        </p:sp>
        <p:cxnSp>
          <p:nvCxnSpPr>
            <p:cNvPr id="22" name="Elbow Connector 21"/>
            <p:cNvCxnSpPr>
              <a:endCxn id="6" idx="0"/>
            </p:cNvCxnSpPr>
            <p:nvPr/>
          </p:nvCxnSpPr>
          <p:spPr>
            <a:xfrm rot="10800000" flipV="1">
              <a:off x="1648161" y="339120"/>
              <a:ext cx="9142847" cy="509274"/>
            </a:xfrm>
            <a:prstGeom prst="bentConnector2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endCxn id="103" idx="0"/>
            </p:cNvCxnSpPr>
            <p:nvPr/>
          </p:nvCxnSpPr>
          <p:spPr>
            <a:xfrm rot="10800000" flipV="1">
              <a:off x="3616107" y="559511"/>
              <a:ext cx="7161648" cy="270803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0777755" y="13803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GND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0651644" y="402824"/>
              <a:ext cx="104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+3.3VDC</a:t>
              </a:r>
            </a:p>
          </p:txBody>
        </p:sp>
        <p:cxnSp>
          <p:nvCxnSpPr>
            <p:cNvPr id="28" name="Elbow Connector 27"/>
            <p:cNvCxnSpPr>
              <a:stCxn id="103" idx="2"/>
              <a:endCxn id="2" idx="3"/>
            </p:cNvCxnSpPr>
            <p:nvPr/>
          </p:nvCxnSpPr>
          <p:spPr>
            <a:xfrm rot="5400000">
              <a:off x="3230714" y="1683135"/>
              <a:ext cx="591883" cy="178904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" idx="1"/>
              <a:endCxn id="6" idx="2"/>
            </p:cNvCxnSpPr>
            <p:nvPr/>
          </p:nvCxnSpPr>
          <p:spPr>
            <a:xfrm rot="10800000">
              <a:off x="1648160" y="1494725"/>
              <a:ext cx="104864" cy="573804"/>
            </a:xfrm>
            <a:prstGeom prst="bentConnector2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/>
            <p:nvPr/>
          </p:nvCxnSpPr>
          <p:spPr>
            <a:xfrm rot="16200000" flipV="1">
              <a:off x="-1141000" y="1821788"/>
              <a:ext cx="4604551" cy="1639213"/>
            </a:xfrm>
            <a:prstGeom prst="bentConnector3">
              <a:avLst>
                <a:gd name="adj1" fmla="val -366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33663" y="339119"/>
              <a:ext cx="133797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105" idx="0"/>
            </p:cNvCxnSpPr>
            <p:nvPr/>
          </p:nvCxnSpPr>
          <p:spPr>
            <a:xfrm>
              <a:off x="2572786" y="4347903"/>
              <a:ext cx="4630" cy="42976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6677198" y="2292255"/>
              <a:ext cx="2570922" cy="2494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984087" y="2770319"/>
              <a:ext cx="195714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Teensy 3.2</a:t>
              </a:r>
            </a:p>
            <a:p>
              <a:pPr algn="ctr"/>
              <a:r>
                <a:rPr lang="en-US" dirty="0"/>
                <a:t>Microcontroller</a:t>
              </a:r>
            </a:p>
            <a:p>
              <a:pPr algn="ctr"/>
              <a:r>
                <a:rPr lang="en-US" dirty="0"/>
                <a:t>12 port 16bit ADC</a:t>
              </a:r>
            </a:p>
            <a:p>
              <a:pPr algn="ctr"/>
              <a:r>
                <a:rPr lang="en-US" dirty="0"/>
                <a:t>3.3V Out</a:t>
              </a:r>
            </a:p>
            <a:p>
              <a:pPr algn="ctr"/>
              <a:r>
                <a:rPr lang="en-US" dirty="0"/>
                <a:t>3.3-5V IN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271976" y="3354716"/>
              <a:ext cx="13517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Raspberry Pi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214754" y="4716672"/>
              <a:ext cx="14793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Display</a:t>
              </a:r>
            </a:p>
          </p:txBody>
        </p:sp>
        <p:cxnSp>
          <p:nvCxnSpPr>
            <p:cNvPr id="95" name="Straight Arrow Connector 94"/>
            <p:cNvCxnSpPr>
              <a:stCxn id="69" idx="3"/>
              <a:endCxn id="89" idx="1"/>
            </p:cNvCxnSpPr>
            <p:nvPr/>
          </p:nvCxnSpPr>
          <p:spPr>
            <a:xfrm>
              <a:off x="9248120" y="3539382"/>
              <a:ext cx="1023856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89" idx="2"/>
              <a:endCxn id="91" idx="0"/>
            </p:cNvCxnSpPr>
            <p:nvPr/>
          </p:nvCxnSpPr>
          <p:spPr>
            <a:xfrm>
              <a:off x="10947837" y="3724048"/>
              <a:ext cx="6609" cy="992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0225593" y="4193451"/>
              <a:ext cx="845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HDMI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247345" y="2967304"/>
              <a:ext cx="967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USB HID</a:t>
              </a:r>
            </a:p>
          </p:txBody>
        </p:sp>
        <p:cxnSp>
          <p:nvCxnSpPr>
            <p:cNvPr id="133" name="Elbow Connector 132"/>
            <p:cNvCxnSpPr>
              <a:endCxn id="103" idx="3"/>
            </p:cNvCxnSpPr>
            <p:nvPr/>
          </p:nvCxnSpPr>
          <p:spPr>
            <a:xfrm rot="10800000">
              <a:off x="4212456" y="1153482"/>
              <a:ext cx="2464743" cy="122282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5471331" y="1513425"/>
              <a:ext cx="1286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3-bit addressing</a:t>
              </a:r>
            </a:p>
          </p:txBody>
        </p:sp>
        <p:cxnSp>
          <p:nvCxnSpPr>
            <p:cNvPr id="142" name="Elbow Connector 141"/>
            <p:cNvCxnSpPr>
              <a:endCxn id="6" idx="3"/>
            </p:cNvCxnSpPr>
            <p:nvPr/>
          </p:nvCxnSpPr>
          <p:spPr>
            <a:xfrm rot="10800000" flipV="1">
              <a:off x="2244509" y="559510"/>
              <a:ext cx="1371599" cy="612050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437203" y="322699"/>
              <a:ext cx="0" cy="50761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520573" y="559509"/>
              <a:ext cx="240973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507320" y="559509"/>
              <a:ext cx="13253" cy="42922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20573" y="4851799"/>
              <a:ext cx="146049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Elbow Connector 166"/>
            <p:cNvCxnSpPr>
              <a:endCxn id="105" idx="3"/>
            </p:cNvCxnSpPr>
            <p:nvPr/>
          </p:nvCxnSpPr>
          <p:spPr>
            <a:xfrm rot="10800000" flipV="1">
              <a:off x="3173764" y="4347902"/>
              <a:ext cx="3503434" cy="75292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lbow Connector 168"/>
            <p:cNvCxnSpPr/>
            <p:nvPr/>
          </p:nvCxnSpPr>
          <p:spPr>
            <a:xfrm rot="16200000" flipV="1">
              <a:off x="3088410" y="2497941"/>
              <a:ext cx="2854937" cy="81920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 flipH="1">
              <a:off x="4874809" y="430173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6100100" y="4035694"/>
              <a:ext cx="595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CLK</a:t>
              </a:r>
            </a:p>
          </p:txBody>
        </p:sp>
        <p:cxnSp>
          <p:nvCxnSpPr>
            <p:cNvPr id="175" name="Elbow Connector 174"/>
            <p:cNvCxnSpPr>
              <a:stCxn id="69" idx="2"/>
              <a:endCxn id="105" idx="1"/>
            </p:cNvCxnSpPr>
            <p:nvPr/>
          </p:nvCxnSpPr>
          <p:spPr>
            <a:xfrm rot="5400000">
              <a:off x="4814704" y="1952874"/>
              <a:ext cx="314321" cy="5981591"/>
            </a:xfrm>
            <a:prstGeom prst="bentConnector4">
              <a:avLst>
                <a:gd name="adj1" fmla="val 275542"/>
                <a:gd name="adj2" fmla="val 10382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179"/>
            <p:cNvCxnSpPr>
              <a:endCxn id="6" idx="1"/>
            </p:cNvCxnSpPr>
            <p:nvPr/>
          </p:nvCxnSpPr>
          <p:spPr>
            <a:xfrm rot="16200000" flipV="1">
              <a:off x="-845049" y="3068421"/>
              <a:ext cx="4494934" cy="701212"/>
            </a:xfrm>
            <a:prstGeom prst="bentConnector4">
              <a:avLst>
                <a:gd name="adj1" fmla="val 412"/>
                <a:gd name="adj2" fmla="val 13260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 flipH="1">
              <a:off x="1714160" y="560707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397787" y="5594217"/>
              <a:ext cx="2305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Horiz</a:t>
              </a:r>
              <a:r>
                <a:rPr lang="en-US" sz="1400" dirty="0"/>
                <a:t>/Vert </a:t>
              </a:r>
              <a:r>
                <a:rPr lang="en-US" sz="1400" dirty="0" err="1"/>
                <a:t>Init</a:t>
              </a:r>
              <a:r>
                <a:rPr lang="en-US" sz="1400" dirty="0"/>
                <a:t> Signal</a:t>
              </a:r>
            </a:p>
          </p:txBody>
        </p:sp>
        <p:cxnSp>
          <p:nvCxnSpPr>
            <p:cNvPr id="188" name="Elbow Connector 187"/>
            <p:cNvCxnSpPr/>
            <p:nvPr/>
          </p:nvCxnSpPr>
          <p:spPr>
            <a:xfrm flipV="1">
              <a:off x="3173763" y="4786509"/>
              <a:ext cx="5457140" cy="522990"/>
            </a:xfrm>
            <a:prstGeom prst="bentConnector3">
              <a:avLst>
                <a:gd name="adj1" fmla="val 10002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8094406" y="5270106"/>
              <a:ext cx="2305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Horiz</a:t>
              </a:r>
              <a:r>
                <a:rPr lang="en-US" sz="1400" dirty="0"/>
                <a:t>/Vert Ret Signal</a:t>
              </a:r>
            </a:p>
          </p:txBody>
        </p:sp>
        <p:cxnSp>
          <p:nvCxnSpPr>
            <p:cNvPr id="193" name="Straight Connector 192"/>
            <p:cNvCxnSpPr/>
            <p:nvPr/>
          </p:nvCxnSpPr>
          <p:spPr>
            <a:xfrm>
              <a:off x="8094406" y="576507"/>
              <a:ext cx="0" cy="17157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8312851" y="322699"/>
              <a:ext cx="0" cy="196955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10525964" y="576507"/>
              <a:ext cx="0" cy="27601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10400284" y="322699"/>
              <a:ext cx="0" cy="303201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Elbow Connector 202"/>
            <p:cNvCxnSpPr>
              <a:endCxn id="91" idx="2"/>
            </p:cNvCxnSpPr>
            <p:nvPr/>
          </p:nvCxnSpPr>
          <p:spPr>
            <a:xfrm rot="16200000" flipV="1">
              <a:off x="10465280" y="5575171"/>
              <a:ext cx="1258843" cy="28050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10525965" y="5698516"/>
              <a:ext cx="940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 Power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330478" y="132388"/>
            <a:ext cx="7697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IR TOUCH SCREEN INTERFACE: HIGH-LEVEL BLOCK DIAGRAM</a:t>
            </a:r>
          </a:p>
        </p:txBody>
      </p:sp>
    </p:spTree>
    <p:extLst>
      <p:ext uri="{BB962C8B-B14F-4D97-AF65-F5344CB8AC3E}">
        <p14:creationId xmlns:p14="http://schemas.microsoft.com/office/powerpoint/2010/main" val="357508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52912" y="757314"/>
            <a:ext cx="10686417" cy="5071679"/>
            <a:chOff x="1023251" y="1343468"/>
            <a:chExt cx="10686417" cy="5071679"/>
          </a:xfrm>
        </p:grpSpPr>
        <p:sp>
          <p:nvSpPr>
            <p:cNvPr id="2" name="Rectangle 1"/>
            <p:cNvSpPr/>
            <p:nvPr/>
          </p:nvSpPr>
          <p:spPr>
            <a:xfrm>
              <a:off x="1838994" y="2296760"/>
              <a:ext cx="1684179" cy="569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838994" y="2397016"/>
              <a:ext cx="1684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Tx</a:t>
              </a:r>
              <a:r>
                <a:rPr lang="en-US" dirty="0"/>
                <a:t> Emitter Array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838994" y="4291212"/>
              <a:ext cx="1684179" cy="569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838994" y="4391468"/>
              <a:ext cx="1648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Rx Sensor Array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37782" y="1361547"/>
              <a:ext cx="119269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Tx</a:t>
              </a:r>
              <a:r>
                <a:rPr lang="en-US" dirty="0"/>
                <a:t> Bank Selector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05729" y="1343468"/>
              <a:ext cx="119269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Tx</a:t>
              </a:r>
              <a:r>
                <a:rPr lang="en-US" dirty="0"/>
                <a:t> LED Selector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67038" y="5290817"/>
              <a:ext cx="119269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Rx Bank Selector</a:t>
              </a:r>
            </a:p>
          </p:txBody>
        </p:sp>
        <p:cxnSp>
          <p:nvCxnSpPr>
            <p:cNvPr id="10" name="Elbow Connector 9"/>
            <p:cNvCxnSpPr>
              <a:stCxn id="98" idx="0"/>
            </p:cNvCxnSpPr>
            <p:nvPr/>
          </p:nvCxnSpPr>
          <p:spPr>
            <a:xfrm rot="5400000" flipH="1" flipV="1">
              <a:off x="4502970" y="2104892"/>
              <a:ext cx="364434" cy="400820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658755" y="3622590"/>
              <a:ext cx="2389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Anode To ADC (8 ports)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580144" y="2581682"/>
              <a:ext cx="807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Anode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023251" y="2558827"/>
              <a:ext cx="1044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Cathode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37264" y="4922048"/>
              <a:ext cx="1044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Cathode</a:t>
              </a:r>
            </a:p>
          </p:txBody>
        </p:sp>
        <p:cxnSp>
          <p:nvCxnSpPr>
            <p:cNvPr id="28" name="Elbow Connector 27"/>
            <p:cNvCxnSpPr>
              <a:stCxn id="103" idx="2"/>
              <a:endCxn id="2" idx="3"/>
            </p:cNvCxnSpPr>
            <p:nvPr/>
          </p:nvCxnSpPr>
          <p:spPr>
            <a:xfrm rot="5400000">
              <a:off x="3316684" y="2196288"/>
              <a:ext cx="591883" cy="178904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" idx="1"/>
              <a:endCxn id="6" idx="2"/>
            </p:cNvCxnSpPr>
            <p:nvPr/>
          </p:nvCxnSpPr>
          <p:spPr>
            <a:xfrm rot="10800000">
              <a:off x="1734130" y="2007878"/>
              <a:ext cx="104864" cy="573804"/>
            </a:xfrm>
            <a:prstGeom prst="bentConnector2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105" idx="0"/>
            </p:cNvCxnSpPr>
            <p:nvPr/>
          </p:nvCxnSpPr>
          <p:spPr>
            <a:xfrm>
              <a:off x="2658756" y="4861056"/>
              <a:ext cx="4630" cy="42976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6763168" y="2805408"/>
              <a:ext cx="2570922" cy="2494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87622" y="3652947"/>
              <a:ext cx="1957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Teensy 3.2</a:t>
              </a:r>
            </a:p>
            <a:p>
              <a:pPr algn="ctr"/>
              <a:r>
                <a:rPr lang="en-US" dirty="0"/>
                <a:t>Microcontroller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357946" y="3729369"/>
              <a:ext cx="135172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Display Interface</a:t>
              </a:r>
            </a:p>
          </p:txBody>
        </p:sp>
        <p:cxnSp>
          <p:nvCxnSpPr>
            <p:cNvPr id="95" name="Straight Arrow Connector 94"/>
            <p:cNvCxnSpPr>
              <a:stCxn id="69" idx="3"/>
              <a:endCxn id="89" idx="1"/>
            </p:cNvCxnSpPr>
            <p:nvPr/>
          </p:nvCxnSpPr>
          <p:spPr>
            <a:xfrm>
              <a:off x="9334090" y="4052535"/>
              <a:ext cx="1023856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9333315" y="3480457"/>
              <a:ext cx="967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USB HID</a:t>
              </a:r>
            </a:p>
          </p:txBody>
        </p:sp>
        <p:cxnSp>
          <p:nvCxnSpPr>
            <p:cNvPr id="133" name="Elbow Connector 132"/>
            <p:cNvCxnSpPr>
              <a:endCxn id="103" idx="3"/>
            </p:cNvCxnSpPr>
            <p:nvPr/>
          </p:nvCxnSpPr>
          <p:spPr>
            <a:xfrm rot="10800000">
              <a:off x="4298426" y="1666635"/>
              <a:ext cx="2464743" cy="122282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5557301" y="2026578"/>
              <a:ext cx="1286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3-bit addressing</a:t>
              </a:r>
            </a:p>
          </p:txBody>
        </p:sp>
        <p:cxnSp>
          <p:nvCxnSpPr>
            <p:cNvPr id="175" name="Elbow Connector 174"/>
            <p:cNvCxnSpPr>
              <a:stCxn id="69" idx="2"/>
              <a:endCxn id="105" idx="1"/>
            </p:cNvCxnSpPr>
            <p:nvPr/>
          </p:nvCxnSpPr>
          <p:spPr>
            <a:xfrm rot="5400000">
              <a:off x="4900674" y="2466027"/>
              <a:ext cx="314321" cy="5981591"/>
            </a:xfrm>
            <a:prstGeom prst="bentConnector4">
              <a:avLst>
                <a:gd name="adj1" fmla="val 275542"/>
                <a:gd name="adj2" fmla="val 10382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179"/>
            <p:cNvCxnSpPr>
              <a:endCxn id="6" idx="1"/>
            </p:cNvCxnSpPr>
            <p:nvPr/>
          </p:nvCxnSpPr>
          <p:spPr>
            <a:xfrm rot="16200000" flipV="1">
              <a:off x="-759079" y="3581574"/>
              <a:ext cx="4494934" cy="701212"/>
            </a:xfrm>
            <a:prstGeom prst="bentConnector4">
              <a:avLst>
                <a:gd name="adj1" fmla="val 412"/>
                <a:gd name="adj2" fmla="val 13260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 flipH="1">
              <a:off x="1800130" y="61202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483757" y="6107370"/>
              <a:ext cx="2305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Horiz</a:t>
              </a:r>
              <a:r>
                <a:rPr lang="en-US" sz="1400" dirty="0"/>
                <a:t>/Vert </a:t>
              </a:r>
              <a:r>
                <a:rPr lang="en-US" sz="1400" dirty="0" err="1"/>
                <a:t>Init</a:t>
              </a:r>
              <a:r>
                <a:rPr lang="en-US" sz="1400" dirty="0"/>
                <a:t> Signal</a:t>
              </a:r>
            </a:p>
          </p:txBody>
        </p:sp>
        <p:cxnSp>
          <p:nvCxnSpPr>
            <p:cNvPr id="188" name="Elbow Connector 187"/>
            <p:cNvCxnSpPr/>
            <p:nvPr/>
          </p:nvCxnSpPr>
          <p:spPr>
            <a:xfrm flipV="1">
              <a:off x="3259733" y="5299662"/>
              <a:ext cx="5457140" cy="522990"/>
            </a:xfrm>
            <a:prstGeom prst="bentConnector3">
              <a:avLst>
                <a:gd name="adj1" fmla="val 10002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8180376" y="5783259"/>
              <a:ext cx="2305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Horiz</a:t>
              </a:r>
              <a:r>
                <a:rPr lang="en-US" sz="1400" dirty="0"/>
                <a:t>/Vert Ret 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9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536" y="1391983"/>
            <a:ext cx="1766277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Select First </a:t>
            </a:r>
            <a:r>
              <a:rPr lang="en-US" sz="1400" dirty="0" err="1"/>
              <a:t>Horiz</a:t>
            </a:r>
            <a:r>
              <a:rPr lang="en-US" sz="1400" dirty="0"/>
              <a:t> Sensor Bank</a:t>
            </a:r>
            <a:br>
              <a:rPr lang="en-US" sz="1400" dirty="0"/>
            </a:br>
            <a:r>
              <a:rPr lang="en-US" sz="1400" dirty="0"/>
              <a:t>(SW Trigger/Clock Pulse increments Shift Register)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3475" y="1553565"/>
            <a:ext cx="176627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Select </a:t>
            </a:r>
            <a:r>
              <a:rPr lang="en-US" sz="1400" dirty="0" err="1"/>
              <a:t>Tx</a:t>
            </a:r>
            <a:r>
              <a:rPr lang="en-US" sz="1400" dirty="0"/>
              <a:t> Sensor (n) </a:t>
            </a:r>
          </a:p>
          <a:p>
            <a:pPr algn="ctr"/>
            <a:r>
              <a:rPr lang="en-US" sz="1400" dirty="0"/>
              <a:t>(Universal </a:t>
            </a:r>
            <a:r>
              <a:rPr lang="en-US" sz="1400" dirty="0" err="1"/>
              <a:t>Demux</a:t>
            </a:r>
            <a:r>
              <a:rPr lang="en-US" sz="1400" dirty="0"/>
              <a:t> Address Bus)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5414" y="1445846"/>
            <a:ext cx="1766277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Rx ADC (n)</a:t>
            </a:r>
          </a:p>
          <a:p>
            <a:pPr algn="ctr"/>
            <a:r>
              <a:rPr lang="en-US" sz="1400" dirty="0"/>
              <a:t>Low Number (Light)</a:t>
            </a:r>
          </a:p>
          <a:p>
            <a:pPr algn="ctr"/>
            <a:r>
              <a:rPr lang="en-US" sz="1400" dirty="0"/>
              <a:t>High Number (Blocked)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17352" y="1661287"/>
            <a:ext cx="176627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Store Value in SW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17354" y="3064148"/>
            <a:ext cx="176627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Repeat Sensor Select and ADC Read for n Sensors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05415" y="2956427"/>
            <a:ext cx="1766277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Select Next Sensor Bank (SW Trigger increments Shift Register)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3476" y="3064148"/>
            <a:ext cx="176627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SW Interrupt Triggers End of Sensors for </a:t>
            </a:r>
            <a:r>
              <a:rPr lang="en-US" sz="1400" dirty="0" err="1"/>
              <a:t>Horiz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1537" y="3171870"/>
            <a:ext cx="176627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Repeat Process for Vertical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1536" y="4251563"/>
            <a:ext cx="176627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SW Interrupt Triggers End of Sensors for Vertical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3476" y="4251563"/>
            <a:ext cx="176627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Parse </a:t>
            </a:r>
            <a:r>
              <a:rPr lang="en-US" sz="1400" dirty="0" err="1"/>
              <a:t>Horiz</a:t>
            </a:r>
            <a:r>
              <a:rPr lang="en-US" sz="1400" dirty="0"/>
              <a:t>/Vertical Value Arrays for High ADC Readings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05414" y="4251563"/>
            <a:ext cx="176627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 Index of High Reading to Determine Position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17352" y="4359285"/>
            <a:ext cx="176627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Apply Mean Smoothing Algorithm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17351" y="5535500"/>
            <a:ext cx="1766277" cy="7386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Send Mouse Commands to Computer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5413" y="5750942"/>
            <a:ext cx="1766277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Repeat Process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2547813" y="1922897"/>
            <a:ext cx="945662" cy="10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259752" y="1922896"/>
            <a:ext cx="945662" cy="10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7971691" y="1922896"/>
            <a:ext cx="945662" cy="10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5400000">
            <a:off x="9361092" y="2570041"/>
            <a:ext cx="879641" cy="108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10800000">
            <a:off x="7971691" y="3385219"/>
            <a:ext cx="945662" cy="10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0800000">
            <a:off x="5259752" y="3379618"/>
            <a:ext cx="945662" cy="10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10800000">
            <a:off x="2547813" y="3379617"/>
            <a:ext cx="945662" cy="10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5400000">
            <a:off x="1381579" y="3914601"/>
            <a:ext cx="565352" cy="108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2547812" y="4567033"/>
            <a:ext cx="945662" cy="10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5259752" y="4567031"/>
            <a:ext cx="945662" cy="10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7971691" y="4568081"/>
            <a:ext cx="945662" cy="10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5400000">
            <a:off x="9481566" y="5161869"/>
            <a:ext cx="638694" cy="108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0800000">
            <a:off x="7971689" y="5850968"/>
            <a:ext cx="945662" cy="107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102933" y="437685"/>
            <a:ext cx="6460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IR TOUCH SCREEN INTERFACE: BASIC FLOW CHART</a:t>
            </a:r>
          </a:p>
        </p:txBody>
      </p:sp>
    </p:spTree>
    <p:extLst>
      <p:ext uri="{BB962C8B-B14F-4D97-AF65-F5344CB8AC3E}">
        <p14:creationId xmlns:p14="http://schemas.microsoft.com/office/powerpoint/2010/main" val="1652310411"/>
      </p:ext>
    </p:extLst>
  </p:cSld>
  <p:clrMapOvr>
    <a:masterClrMapping/>
  </p:clrMapOvr>
</p:sld>
</file>

<file path=ppt/theme/theme1.xml><?xml version="1.0" encoding="utf-8"?>
<a:theme xmlns:a="http://schemas.openxmlformats.org/drawingml/2006/main" name="merrimack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rimack" id="{B89D3647-5784-4EFF-BF0A-69E5AC137806}" vid="{0A037293-7874-4C0E-9FE0-F6609009AB27}"/>
    </a:ext>
  </a:extLst>
</a:theme>
</file>

<file path=ppt/theme/theme2.xml><?xml version="1.0" encoding="utf-8"?>
<a:theme xmlns:a="http://schemas.openxmlformats.org/drawingml/2006/main" name="1_J Task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SC/HN Deep Dive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3333CC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J Task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merrimack</Template>
  <TotalTime>9113</TotalTime>
  <Words>299</Words>
  <Application>Microsoft Office PowerPoint</Application>
  <PresentationFormat>Widescreen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Calibri</vt:lpstr>
      <vt:lpstr>Helvetica Neue</vt:lpstr>
      <vt:lpstr>Libre Baskerville</vt:lpstr>
      <vt:lpstr>Noto Sans Symbols</vt:lpstr>
      <vt:lpstr>Times New Roman</vt:lpstr>
      <vt:lpstr>merrimack</vt:lpstr>
      <vt:lpstr>1_J Task Template</vt:lpstr>
      <vt:lpstr>Custom Design</vt:lpstr>
      <vt:lpstr>ESC/HN Deep Dive</vt:lpstr>
      <vt:lpstr>2_J Task Template</vt:lpstr>
      <vt:lpstr>1_Custom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Skey, Kyle D.</dc:creator>
  <cp:lastModifiedBy>Skey, Kyle D.</cp:lastModifiedBy>
  <cp:revision>16</cp:revision>
  <cp:lastPrinted>2016-12-01T17:17:26Z</cp:lastPrinted>
  <dcterms:created xsi:type="dcterms:W3CDTF">2016-09-19T18:27:15Z</dcterms:created>
  <dcterms:modified xsi:type="dcterms:W3CDTF">2016-12-07T00:04:21Z</dcterms:modified>
</cp:coreProperties>
</file>