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45"/>
  </p:notesMasterIdLst>
  <p:sldIdLst>
    <p:sldId id="256" r:id="rId3"/>
    <p:sldId id="257" r:id="rId4"/>
    <p:sldId id="259" r:id="rId5"/>
    <p:sldId id="260" r:id="rId6"/>
    <p:sldId id="261" r:id="rId7"/>
    <p:sldId id="262" r:id="rId8"/>
    <p:sldId id="315" r:id="rId9"/>
    <p:sldId id="264" r:id="rId10"/>
    <p:sldId id="265" r:id="rId11"/>
    <p:sldId id="267" r:id="rId12"/>
    <p:sldId id="317" r:id="rId13"/>
    <p:sldId id="268" r:id="rId14"/>
    <p:sldId id="330" r:id="rId15"/>
    <p:sldId id="270" r:id="rId16"/>
    <p:sldId id="318" r:id="rId17"/>
    <p:sldId id="274" r:id="rId18"/>
    <p:sldId id="319" r:id="rId19"/>
    <p:sldId id="277" r:id="rId20"/>
    <p:sldId id="278" r:id="rId21"/>
    <p:sldId id="279" r:id="rId22"/>
    <p:sldId id="282" r:id="rId23"/>
    <p:sldId id="283" r:id="rId24"/>
    <p:sldId id="321" r:id="rId25"/>
    <p:sldId id="310" r:id="rId26"/>
    <p:sldId id="327" r:id="rId27"/>
    <p:sldId id="311" r:id="rId28"/>
    <p:sldId id="312" r:id="rId29"/>
    <p:sldId id="328" r:id="rId30"/>
    <p:sldId id="329" r:id="rId31"/>
    <p:sldId id="331" r:id="rId32"/>
    <p:sldId id="332" r:id="rId33"/>
    <p:sldId id="333" r:id="rId34"/>
    <p:sldId id="334" r:id="rId35"/>
    <p:sldId id="335" r:id="rId36"/>
    <p:sldId id="336" r:id="rId37"/>
    <p:sldId id="337" r:id="rId38"/>
    <p:sldId id="338" r:id="rId39"/>
    <p:sldId id="339" r:id="rId40"/>
    <p:sldId id="340" r:id="rId41"/>
    <p:sldId id="341" r:id="rId42"/>
    <p:sldId id="342" r:id="rId43"/>
    <p:sldId id="343"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838" autoAdjust="0"/>
    <p:restoredTop sz="99462" autoAdjust="0"/>
  </p:normalViewPr>
  <p:slideViewPr>
    <p:cSldViewPr>
      <p:cViewPr>
        <p:scale>
          <a:sx n="75" d="100"/>
          <a:sy n="75" d="100"/>
        </p:scale>
        <p:origin x="-804" y="-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7/8/2020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attempting to understand the key requirements for an OS and the significance of the major features of a contemporary OS, it is useful to consider how operating systems have evolved over the years.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lvl="0"/>
            <a:r>
              <a:rPr lang="en-NZ" dirty="0" smtClean="0"/>
              <a:t>With the earliest computers (late 1940s to the mid-1950s), the programmer interacted directly with the computer hardware; </a:t>
            </a:r>
          </a:p>
          <a:p>
            <a:pPr lvl="1">
              <a:buFont typeface="Arial" pitchFamily="34" charset="0"/>
              <a:buChar char="•"/>
            </a:pPr>
            <a:r>
              <a:rPr lang="en-NZ" dirty="0" smtClean="0"/>
              <a:t> There was no OS.</a:t>
            </a:r>
          </a:p>
          <a:p>
            <a:pPr lvl="1">
              <a:buFont typeface="Arial" pitchFamily="34" charset="0"/>
              <a:buChar char="•"/>
            </a:pPr>
            <a:r>
              <a:rPr lang="en-NZ" dirty="0" smtClean="0"/>
              <a:t> These computers were run from a console consisting of display lights, toggle switches, some form of input device, and a printer. </a:t>
            </a:r>
          </a:p>
          <a:p>
            <a:pPr lvl="1">
              <a:buFont typeface="Arial" pitchFamily="34" charset="0"/>
              <a:buChar char="•"/>
            </a:pPr>
            <a:r>
              <a:rPr lang="en-NZ" dirty="0" smtClean="0"/>
              <a:t> Programs in machine code were loaded via the input device (e.g., a card reader). </a:t>
            </a:r>
          </a:p>
          <a:p>
            <a:pPr lvl="0">
              <a:buFont typeface="Arial" pitchFamily="34" charset="0"/>
              <a:buNone/>
            </a:pPr>
            <a:endParaRPr lang="en-NZ" dirty="0" smtClean="0"/>
          </a:p>
          <a:p>
            <a:pPr lvl="0">
              <a:buFont typeface="Arial" pitchFamily="34" charset="0"/>
              <a:buNone/>
            </a:pPr>
            <a:r>
              <a:rPr lang="en-NZ" dirty="0" smtClean="0"/>
              <a:t>If an error halted the program, the error condition was indicated by the lights. </a:t>
            </a:r>
          </a:p>
          <a:p>
            <a:pPr lvl="1">
              <a:buFont typeface="Arial" pitchFamily="34" charset="0"/>
              <a:buChar char="•"/>
            </a:pPr>
            <a:r>
              <a:rPr lang="en-NZ" dirty="0" smtClean="0"/>
              <a:t> If the program proceeded to a normal completion, the output appeared on the printer.</a:t>
            </a:r>
          </a:p>
          <a:p>
            <a:pPr lvl="1">
              <a:buFont typeface="Arial" pitchFamily="34" charset="0"/>
              <a:buChar char="•"/>
            </a:pPr>
            <a:endParaRPr lang="en-NZ" dirty="0" smtClean="0"/>
          </a:p>
          <a:p>
            <a:pPr lvl="0">
              <a:buFont typeface="Arial" pitchFamily="34" charset="0"/>
              <a:buNone/>
            </a:pPr>
            <a:r>
              <a:rPr lang="en-NZ" dirty="0" smtClean="0"/>
              <a:t>These early systems presented two main problems:</a:t>
            </a:r>
          </a:p>
          <a:p>
            <a:pPr lvl="0">
              <a:buFont typeface="Arial" pitchFamily="34" charset="0"/>
              <a:buNone/>
            </a:pPr>
            <a:r>
              <a:rPr lang="en-NZ" b="1" dirty="0" smtClean="0"/>
              <a:t>Scheduling:</a:t>
            </a:r>
            <a:r>
              <a:rPr lang="en-NZ" dirty="0" smtClean="0"/>
              <a:t> </a:t>
            </a:r>
          </a:p>
          <a:p>
            <a:pPr lvl="1">
              <a:buFont typeface="Arial" pitchFamily="34" charset="0"/>
              <a:buChar char="•"/>
            </a:pPr>
            <a:r>
              <a:rPr lang="en-NZ" dirty="0" smtClean="0"/>
              <a:t> Most installations used a hardcopy sign-up sheet to reserve computer time. </a:t>
            </a:r>
          </a:p>
          <a:p>
            <a:pPr lvl="1">
              <a:buFont typeface="Arial" pitchFamily="34" charset="0"/>
              <a:buChar char="•"/>
            </a:pPr>
            <a:r>
              <a:rPr lang="en-NZ" dirty="0" smtClean="0"/>
              <a:t> Typically, a user could sign up for a block of time in multiples of a half hour or so.</a:t>
            </a:r>
          </a:p>
          <a:p>
            <a:pPr lvl="1">
              <a:buFont typeface="Arial" pitchFamily="34" charset="0"/>
              <a:buChar char="•"/>
            </a:pPr>
            <a:r>
              <a:rPr lang="en-NZ" dirty="0" smtClean="0"/>
              <a:t> A user might sign up for an hour and finish in 45 minutes; this would result in wasted computer processing time.</a:t>
            </a:r>
          </a:p>
          <a:p>
            <a:pPr lvl="1">
              <a:buFont typeface="Arial" pitchFamily="34" charset="0"/>
              <a:buChar char="•"/>
            </a:pPr>
            <a:r>
              <a:rPr lang="en-NZ" dirty="0" smtClean="0"/>
              <a:t> On the other hand, the user might run into problems, not finish in the allotted time, and be forced to stop before resolving the problem.</a:t>
            </a:r>
          </a:p>
          <a:p>
            <a:pPr lvl="1">
              <a:buFont typeface="Arial" pitchFamily="34" charset="0"/>
              <a:buChar char="•"/>
            </a:pPr>
            <a:endParaRPr lang="en-NZ" dirty="0" smtClean="0"/>
          </a:p>
          <a:p>
            <a:pPr lvl="0">
              <a:buFont typeface="Arial" pitchFamily="34" charset="0"/>
              <a:buNone/>
            </a:pPr>
            <a:r>
              <a:rPr lang="en-NZ" b="1" dirty="0" smtClean="0"/>
              <a:t>Setup time: </a:t>
            </a:r>
          </a:p>
          <a:p>
            <a:pPr lvl="1">
              <a:buFont typeface="Arial" pitchFamily="34" charset="0"/>
              <a:buChar char="•"/>
            </a:pPr>
            <a:r>
              <a:rPr lang="en-NZ" b="1" dirty="0" smtClean="0"/>
              <a:t> </a:t>
            </a:r>
            <a:r>
              <a:rPr lang="en-NZ" dirty="0" smtClean="0"/>
              <a:t>A single program, called a job, could involve loading the compiler plus the high-level language program (source program) into memory, saving the compiled program (object program) and then loading and linking together the object program and common functions.</a:t>
            </a:r>
          </a:p>
          <a:p>
            <a:pPr lvl="1">
              <a:buFont typeface="Arial" pitchFamily="34" charset="0"/>
              <a:buChar char="•"/>
            </a:pPr>
            <a:r>
              <a:rPr lang="en-NZ" dirty="0" smtClean="0"/>
              <a:t> Each of these steps could involve mounting or dismounting tapes or setting up card decks. </a:t>
            </a:r>
          </a:p>
          <a:p>
            <a:pPr lvl="1">
              <a:buFont typeface="Arial" pitchFamily="34" charset="0"/>
              <a:buChar char="•"/>
            </a:pPr>
            <a:r>
              <a:rPr lang="en-NZ" dirty="0" smtClean="0"/>
              <a:t> If an error occurred, the hapless user typically had to go back to the beginning of the setup sequence.</a:t>
            </a:r>
          </a:p>
          <a:p>
            <a:pPr lvl="1">
              <a:buFont typeface="Arial" pitchFamily="34" charset="0"/>
              <a:buChar char="•"/>
            </a:pPr>
            <a:r>
              <a:rPr lang="en-NZ" dirty="0" smtClean="0"/>
              <a:t> Thus, a considerable amount of time was spent just in setting up the program to run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Early computers were very expensive, and therefore it was important to maximize processor utilization.</a:t>
            </a:r>
          </a:p>
          <a:p>
            <a:pPr lvl="1">
              <a:buFont typeface="Arial" pitchFamily="34" charset="0"/>
              <a:buChar char="•"/>
            </a:pPr>
            <a:r>
              <a:rPr lang="en-NZ" dirty="0" smtClean="0"/>
              <a:t> The wasted time due to scheduling and setup time was unacceptable.</a:t>
            </a:r>
          </a:p>
          <a:p>
            <a:pPr lvl="1">
              <a:buFont typeface="Arial" pitchFamily="34" charset="0"/>
              <a:buChar char="•"/>
            </a:pPr>
            <a:endParaRPr lang="en-NZ" dirty="0" smtClean="0"/>
          </a:p>
          <a:p>
            <a:r>
              <a:rPr lang="en-NZ" dirty="0" smtClean="0"/>
              <a:t>To improve utilization, the concept of a batch operating system was developed.</a:t>
            </a:r>
          </a:p>
          <a:p>
            <a:endParaRPr lang="en-NZ" dirty="0" smtClean="0"/>
          </a:p>
          <a:p>
            <a:r>
              <a:rPr lang="en-NZ" dirty="0" smtClean="0"/>
              <a:t>The central idea behind the simple batch-processing scheme is the use of a piece of software known as the </a:t>
            </a:r>
            <a:r>
              <a:rPr lang="en-NZ" b="1" dirty="0" smtClean="0"/>
              <a:t>monitor.</a:t>
            </a:r>
          </a:p>
          <a:p>
            <a:endParaRPr lang="en-NZ" b="1" dirty="0" smtClean="0"/>
          </a:p>
          <a:p>
            <a:r>
              <a:rPr lang="en-NZ" dirty="0" smtClean="0"/>
              <a:t>With this type of OS,</a:t>
            </a:r>
            <a:r>
              <a:rPr lang="en-NZ" b="1" dirty="0" smtClean="0"/>
              <a:t> the user no longer has direct access to the processor</a:t>
            </a:r>
            <a:r>
              <a:rPr lang="en-NZ" dirty="0" smtClean="0"/>
              <a:t>.</a:t>
            </a:r>
          </a:p>
          <a:p>
            <a:pPr lvl="1">
              <a:buFont typeface="Arial" pitchFamily="34" charset="0"/>
              <a:buChar char="•"/>
            </a:pPr>
            <a:r>
              <a:rPr lang="en-NZ" dirty="0" smtClean="0"/>
              <a:t> Instead, the user submits the job on cards or tape to a computer operator, who batches the jobs together sequentially and places the entire batch on an input device, for use by the monitor. </a:t>
            </a:r>
          </a:p>
          <a:p>
            <a:pPr lvl="1">
              <a:buFont typeface="Arial" pitchFamily="34" charset="0"/>
              <a:buChar char="•"/>
            </a:pPr>
            <a:r>
              <a:rPr lang="en-NZ" dirty="0" smtClean="0"/>
              <a:t> Each program is constructed to branch back to the monitor when it completes processing, at which point the monitor automatically begins loading the next program.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Monitor point of view: </a:t>
            </a:r>
            <a:r>
              <a:rPr lang="en-NZ" dirty="0" smtClean="0"/>
              <a:t>The monitor controls the sequence of events. </a:t>
            </a:r>
          </a:p>
          <a:p>
            <a:pPr lvl="1">
              <a:buFont typeface="Arial" pitchFamily="34" charset="0"/>
              <a:buChar char="•"/>
            </a:pPr>
            <a:r>
              <a:rPr lang="en-NZ" dirty="0" smtClean="0"/>
              <a:t> Much of the monitor must always be in main memory and available for execution (Figure 2.3).</a:t>
            </a:r>
          </a:p>
          <a:p>
            <a:pPr lvl="1">
              <a:buFont typeface="Arial" pitchFamily="34" charset="0"/>
              <a:buChar char="•"/>
            </a:pPr>
            <a:r>
              <a:rPr lang="en-NZ" dirty="0" smtClean="0"/>
              <a:t> That portion is referred to as the </a:t>
            </a:r>
            <a:r>
              <a:rPr lang="en-NZ" b="1" dirty="0" smtClean="0"/>
              <a:t>resident monitor</a:t>
            </a:r>
            <a:r>
              <a:rPr lang="en-NZ" dirty="0" smtClean="0"/>
              <a:t>.</a:t>
            </a:r>
          </a:p>
          <a:p>
            <a:pPr lvl="1">
              <a:buFont typeface="Arial" pitchFamily="34" charset="0"/>
              <a:buChar char="•"/>
            </a:pPr>
            <a:r>
              <a:rPr lang="en-NZ" dirty="0" smtClean="0"/>
              <a:t> The rest of the monitor consists of utilities and common functions that are loaded as subroutines to the user program at the beginning of any job that requires them. </a:t>
            </a:r>
          </a:p>
          <a:p>
            <a:pPr lvl="1">
              <a:buFont typeface="Arial" pitchFamily="34" charset="0"/>
              <a:buChar char="•"/>
            </a:pPr>
            <a:r>
              <a:rPr lang="en-NZ" dirty="0" smtClean="0"/>
              <a:t> The monitor reads in jobs one at a time from the input device </a:t>
            </a:r>
          </a:p>
          <a:p>
            <a:pPr lvl="1">
              <a:buFont typeface="Arial" pitchFamily="34" charset="0"/>
              <a:buChar char="•"/>
            </a:pPr>
            <a:r>
              <a:rPr lang="en-NZ" dirty="0" smtClean="0"/>
              <a:t> As it is read in, the current job is placed in the user program area, and control is passed to this job.</a:t>
            </a:r>
          </a:p>
          <a:p>
            <a:pPr lvl="1">
              <a:buFont typeface="Arial" pitchFamily="34" charset="0"/>
              <a:buChar char="•"/>
            </a:pPr>
            <a:r>
              <a:rPr lang="en-NZ" dirty="0" smtClean="0"/>
              <a:t> When the job is completed, it returns control to the monitor, which immediately reads in the next job. </a:t>
            </a:r>
          </a:p>
          <a:p>
            <a:pPr lvl="1">
              <a:buFont typeface="Arial" pitchFamily="34" charset="0"/>
              <a:buChar char="•"/>
            </a:pPr>
            <a:r>
              <a:rPr lang="en-NZ" dirty="0" smtClean="0"/>
              <a:t> The results of each job are sent to an output device, such as a printer, for delivery to the user.</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Considerations of memory protection and privileged instructions lead to the concept of modes of operation.</a:t>
            </a:r>
          </a:p>
          <a:p>
            <a:endParaRPr lang="en-NZ" dirty="0" smtClean="0"/>
          </a:p>
          <a:p>
            <a:r>
              <a:rPr lang="en-NZ" dirty="0" smtClean="0"/>
              <a:t>A user program executes in a user mode, in which certain areas of memory are protected from the user’s use and in which certain instructions may not be executed.</a:t>
            </a:r>
          </a:p>
          <a:p>
            <a:endParaRPr lang="en-NZ" dirty="0" smtClean="0"/>
          </a:p>
          <a:p>
            <a:r>
              <a:rPr lang="en-NZ" dirty="0" smtClean="0"/>
              <a:t>The monitor executes in a system mode, or what has come to be called kernel mode, in which privileged instructions may be executed</a:t>
            </a:r>
          </a:p>
          <a:p>
            <a:r>
              <a:rPr lang="en-NZ" dirty="0" smtClean="0"/>
              <a:t>and in which protected areas of memory may be accessed.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Even with the automatic job sequencing provided by a simple batch operating system, the processor is often idle.</a:t>
            </a:r>
          </a:p>
          <a:p>
            <a:endParaRPr lang="en-NZ" dirty="0" smtClean="0"/>
          </a:p>
          <a:p>
            <a:r>
              <a:rPr lang="en-NZ" dirty="0" smtClean="0"/>
              <a:t>The problem is that I/O devices are slow compared to the processor.</a:t>
            </a:r>
          </a:p>
          <a:p>
            <a:endParaRPr lang="en-NZ" dirty="0" smtClean="0"/>
          </a:p>
          <a:p>
            <a:r>
              <a:rPr lang="en-NZ" dirty="0" smtClean="0"/>
              <a:t>Figure 2.4 details a representative calculation. </a:t>
            </a:r>
          </a:p>
          <a:p>
            <a:pPr lvl="1">
              <a:buFont typeface="Arial" pitchFamily="34" charset="0"/>
              <a:buChar char="•"/>
            </a:pPr>
            <a:r>
              <a:rPr lang="en-NZ" dirty="0" smtClean="0"/>
              <a:t> The calculation concerns a program that processes a file of records and performs, on average, 100 machine instructions per record. </a:t>
            </a:r>
          </a:p>
          <a:p>
            <a:pPr lvl="1">
              <a:buFont typeface="Arial" pitchFamily="34" charset="0"/>
              <a:buChar char="•"/>
            </a:pPr>
            <a:r>
              <a:rPr lang="en-NZ" dirty="0" smtClean="0"/>
              <a:t> In this example the computer spends over 96% of its time waiting for I/O devices to finish transferring data to and from the file.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a single application system, uniprogramming, the processor spends a certain amount of time executing, until it reaches an I/O instruction. </a:t>
            </a:r>
          </a:p>
          <a:p>
            <a:endParaRPr lang="en-NZ" dirty="0" smtClean="0"/>
          </a:p>
          <a:p>
            <a:r>
              <a:rPr lang="en-NZ" dirty="0" smtClean="0"/>
              <a:t>It must then wait until that I/O instruction concludes before proceeding.</a:t>
            </a:r>
          </a:p>
          <a:p>
            <a:endParaRPr lang="en-NZ" dirty="0" smtClean="0"/>
          </a:p>
          <a:p>
            <a:r>
              <a:rPr lang="en-NZ" dirty="0" smtClean="0"/>
              <a:t>This inefficiency is not necessary.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We know that there must be enough memory to hold the OS (resident monitor) and one user program. </a:t>
            </a:r>
          </a:p>
          <a:p>
            <a:endParaRPr lang="en-NZ" dirty="0" smtClean="0"/>
          </a:p>
          <a:p>
            <a:r>
              <a:rPr lang="en-NZ" dirty="0" smtClean="0"/>
              <a:t>Suppose that there is room for the OS and two user programs.</a:t>
            </a:r>
          </a:p>
          <a:p>
            <a:endParaRPr lang="en-NZ" dirty="0" smtClean="0"/>
          </a:p>
          <a:p>
            <a:r>
              <a:rPr lang="en-NZ" dirty="0" smtClean="0"/>
              <a:t>When one job needs to wait for I/O, the processor can switch to the other job, which is likely not waiting for I/O (Figure 2.5b).</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Further-more, we might expand memory to hold three, four, or more programs and switch among all of them (Figure 2.5c). </a:t>
            </a:r>
          </a:p>
          <a:p>
            <a:endParaRPr lang="en-NZ" dirty="0" smtClean="0"/>
          </a:p>
          <a:p>
            <a:r>
              <a:rPr lang="en-NZ" dirty="0" smtClean="0"/>
              <a:t>The approach is known as multiprogramming, or multitasking. </a:t>
            </a:r>
          </a:p>
          <a:p>
            <a:endParaRPr lang="en-NZ" dirty="0" smtClean="0"/>
          </a:p>
          <a:p>
            <a:r>
              <a:rPr lang="en-NZ" dirty="0" smtClean="0"/>
              <a:t>It is the central theme of modern operating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With the use of multiprogramming, batch processing can be quite efficient. </a:t>
            </a:r>
          </a:p>
          <a:p>
            <a:endParaRPr lang="en-NZ" dirty="0" smtClean="0"/>
          </a:p>
          <a:p>
            <a:r>
              <a:rPr lang="en-NZ" dirty="0" smtClean="0"/>
              <a:t>However, for many jobs, it is desirable to provide a mode in which the user interacts directly with the computer. </a:t>
            </a:r>
          </a:p>
          <a:p>
            <a:pPr lvl="1">
              <a:buFont typeface="Arial" pitchFamily="34" charset="0"/>
              <a:buChar char="•"/>
            </a:pPr>
            <a:r>
              <a:rPr lang="en-NZ" dirty="0" smtClean="0"/>
              <a:t> Indeed, for some jobs, such as transaction processing, an interactive mode is essential.</a:t>
            </a:r>
          </a:p>
          <a:p>
            <a:pPr lvl="1">
              <a:buFont typeface="Arial" pitchFamily="34" charset="0"/>
              <a:buChar char="•"/>
            </a:pPr>
            <a:endParaRPr lang="en-NZ" dirty="0" smtClean="0"/>
          </a:p>
          <a:p>
            <a:r>
              <a:rPr lang="en-NZ" dirty="0" smtClean="0"/>
              <a:t>Today, the requirement for an interactive computing facility can be, and often is, met by the use of a dedicated personal computer or workstation.</a:t>
            </a:r>
          </a:p>
          <a:p>
            <a:pPr lvl="1">
              <a:buFont typeface="Arial" pitchFamily="34" charset="0"/>
              <a:buChar char="•"/>
            </a:pPr>
            <a:r>
              <a:rPr lang="en-NZ" dirty="0" smtClean="0"/>
              <a:t> That option was not available in the 1960s, when most computers were big and costly. </a:t>
            </a:r>
          </a:p>
          <a:p>
            <a:pPr lvl="1">
              <a:buFont typeface="Arial" pitchFamily="34" charset="0"/>
              <a:buChar char="•"/>
            </a:pPr>
            <a:r>
              <a:rPr lang="en-NZ" dirty="0" smtClean="0"/>
              <a:t> Instead, </a:t>
            </a:r>
            <a:r>
              <a:rPr lang="en-NZ" b="1" dirty="0" smtClean="0"/>
              <a:t>time sharing </a:t>
            </a:r>
            <a:r>
              <a:rPr lang="en-NZ" dirty="0" smtClean="0"/>
              <a:t>was developed.</a:t>
            </a:r>
          </a:p>
          <a:p>
            <a:pPr lvl="0">
              <a:buFont typeface="Arial" pitchFamily="34" charset="0"/>
              <a:buNone/>
            </a:pPr>
            <a:endParaRPr lang="en-NZ" dirty="0" smtClean="0"/>
          </a:p>
          <a:p>
            <a:pPr lvl="0">
              <a:buFont typeface="Arial" pitchFamily="34" charset="0"/>
              <a:buNone/>
            </a:pPr>
            <a:r>
              <a:rPr lang="en-NZ" dirty="0" smtClean="0"/>
              <a:t>The technique is referred to as time sharing, because processor time is shared among multiple users. </a:t>
            </a:r>
          </a:p>
          <a:p>
            <a:pPr lvl="1">
              <a:buFont typeface="Arial" pitchFamily="34" charset="0"/>
              <a:buChar char="•"/>
            </a:pPr>
            <a:r>
              <a:rPr lang="en-NZ" dirty="0" smtClean="0"/>
              <a:t> In a time-sharing system, multiple users simultaneously access the system through terminals, with the OS interleaving the execution of each user program in a short burst or quantum of computation.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An OS is a program that controls the execution of application programs and acts as an interface between applications and the computer hardware. </a:t>
            </a:r>
          </a:p>
          <a:p>
            <a:endParaRPr lang="en-NZ" dirty="0" smtClean="0"/>
          </a:p>
          <a:p>
            <a:r>
              <a:rPr lang="en-NZ" dirty="0" smtClean="0"/>
              <a:t>It can be thought of as having three objectives:</a:t>
            </a:r>
          </a:p>
          <a:p>
            <a:pPr lvl="0"/>
            <a:r>
              <a:rPr lang="en-NZ" b="1" dirty="0" smtClean="0"/>
              <a:t>Convenience: </a:t>
            </a:r>
          </a:p>
          <a:p>
            <a:pPr lvl="1">
              <a:buFont typeface="Arial" pitchFamily="34" charset="0"/>
              <a:buChar char="•"/>
            </a:pPr>
            <a:r>
              <a:rPr lang="en-NZ" b="1" dirty="0" smtClean="0"/>
              <a:t> </a:t>
            </a:r>
            <a:r>
              <a:rPr lang="en-NZ" dirty="0" smtClean="0"/>
              <a:t>An OS makes a computer more convenient to use.</a:t>
            </a:r>
          </a:p>
          <a:p>
            <a:pPr lvl="0"/>
            <a:r>
              <a:rPr lang="en-NZ" b="1" dirty="0" smtClean="0"/>
              <a:t>Efficiency: </a:t>
            </a:r>
          </a:p>
          <a:p>
            <a:pPr lvl="1">
              <a:buFont typeface="Arial" pitchFamily="34" charset="0"/>
              <a:buChar char="•"/>
            </a:pPr>
            <a:r>
              <a:rPr lang="en-NZ" b="1" dirty="0" smtClean="0"/>
              <a:t> </a:t>
            </a:r>
            <a:r>
              <a:rPr lang="en-NZ" dirty="0" smtClean="0"/>
              <a:t>An OS allows the computer system resources to be used in an efficient manner.</a:t>
            </a:r>
          </a:p>
          <a:p>
            <a:pPr lvl="0"/>
            <a:r>
              <a:rPr lang="en-NZ" b="1" dirty="0" smtClean="0"/>
              <a:t>Ability to evolve: </a:t>
            </a:r>
          </a:p>
          <a:p>
            <a:pPr lvl="1">
              <a:buFont typeface="Arial" pitchFamily="34" charset="0"/>
              <a:buChar char="•"/>
            </a:pPr>
            <a:r>
              <a:rPr lang="en-NZ" b="1" dirty="0" smtClean="0"/>
              <a:t> </a:t>
            </a:r>
            <a:r>
              <a:rPr lang="en-NZ" dirty="0" smtClean="0"/>
              <a:t>An OS should be constructed in such a way as to permit the effective development, testing, and introduction of new system functions without interfering with service.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Both batch processing and time sharing use multiprogramming. </a:t>
            </a:r>
          </a:p>
          <a:p>
            <a:endParaRPr lang="en-NZ" dirty="0" smtClean="0"/>
          </a:p>
          <a:p>
            <a:r>
              <a:rPr lang="en-NZ" dirty="0" smtClean="0"/>
              <a:t>The key differences are listed here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Time sharing and multiprogramming raise a host of new problems for the OS.</a:t>
            </a:r>
          </a:p>
          <a:p>
            <a:endParaRPr lang="en-NZ" dirty="0" smtClean="0"/>
          </a:p>
          <a:p>
            <a:r>
              <a:rPr lang="en-NZ" dirty="0" smtClean="0"/>
              <a:t>If multiple jobs are in memory, then they must be protected from interfering with each other by, for example, modifying each other’s data.</a:t>
            </a:r>
            <a:br>
              <a:rPr lang="en-NZ" dirty="0" smtClean="0"/>
            </a:br>
            <a:endParaRPr lang="en-NZ" dirty="0" smtClean="0"/>
          </a:p>
          <a:p>
            <a:r>
              <a:rPr lang="en-NZ" dirty="0" smtClean="0"/>
              <a:t>With multiple interactive users, the file system must be protected so that only authorized users have access to a particular file.</a:t>
            </a:r>
          </a:p>
          <a:p>
            <a:endParaRPr lang="en-NZ" dirty="0" smtClean="0"/>
          </a:p>
          <a:p>
            <a:r>
              <a:rPr lang="en-NZ" dirty="0" smtClean="0"/>
              <a:t>The contention for resources, such as printers and mass storage devices, must be handled.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Vendors have now introduced computers with multiple microprocessors. </a:t>
            </a:r>
          </a:p>
          <a:p>
            <a:endParaRPr lang="en-NZ" dirty="0" smtClean="0"/>
          </a:p>
          <a:p>
            <a:r>
              <a:rPr lang="en-NZ" dirty="0" smtClean="0"/>
              <a:t>To achieve greater efficiency and reliability, one technique is to employ symmetric multiprocessing (SMP), </a:t>
            </a:r>
          </a:p>
          <a:p>
            <a:pPr lvl="1">
              <a:buFont typeface="Arial" pitchFamily="34" charset="0"/>
              <a:buChar char="•"/>
            </a:pPr>
            <a:r>
              <a:rPr lang="en-NZ" dirty="0" smtClean="0"/>
              <a:t> SMP refers to a computer hardware architecture and also to the OS behavior that exploits that architecture.</a:t>
            </a:r>
          </a:p>
          <a:p>
            <a:pPr lvl="0">
              <a:buFont typeface="Arial" pitchFamily="34" charset="0"/>
              <a:buNone/>
            </a:pPr>
            <a:endParaRPr lang="en-NZ" dirty="0" smtClean="0"/>
          </a:p>
          <a:p>
            <a:pPr lvl="0">
              <a:buFont typeface="Arial" pitchFamily="34" charset="0"/>
              <a:buNone/>
            </a:pPr>
            <a:r>
              <a:rPr lang="en-NZ" dirty="0" smtClean="0"/>
              <a:t>A symmetric multiprocessor can be defined as a standalone computer system with the following characteristics:</a:t>
            </a:r>
          </a:p>
          <a:p>
            <a:pPr lvl="1"/>
            <a:r>
              <a:rPr lang="en-NZ" dirty="0" smtClean="0"/>
              <a:t>1. There are multiple processors.</a:t>
            </a:r>
          </a:p>
          <a:p>
            <a:pPr lvl="1"/>
            <a:r>
              <a:rPr lang="en-NZ" dirty="0" smtClean="0"/>
              <a:t>2. These processors share the same main memory and I/O facilities, interconnected by a communications bus or other internal connection scheme.</a:t>
            </a:r>
          </a:p>
          <a:p>
            <a:pPr lvl="1"/>
            <a:r>
              <a:rPr lang="en-NZ" dirty="0" smtClean="0"/>
              <a:t>3. All processors can perform the same functions (hence the term symmetric).</a:t>
            </a:r>
          </a:p>
          <a:p>
            <a:pPr lvl="0"/>
            <a:endParaRPr lang="en-NZ" dirty="0" smtClean="0"/>
          </a:p>
          <a:p>
            <a:r>
              <a:rPr lang="en-NZ" dirty="0" smtClean="0"/>
              <a:t>The OS of an SMP schedules processes or threads across all of the processors.</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SMP has a number of potential advantages over uniprocessor architecture, including the following:</a:t>
            </a:r>
          </a:p>
          <a:p>
            <a:r>
              <a:rPr lang="en-NZ" b="1" dirty="0" smtClean="0"/>
              <a:t>Performance:</a:t>
            </a:r>
          </a:p>
          <a:p>
            <a:pPr lvl="1">
              <a:buFont typeface="Arial" pitchFamily="34" charset="0"/>
              <a:buChar char="•"/>
            </a:pPr>
            <a:r>
              <a:rPr lang="en-NZ" b="1" dirty="0" smtClean="0"/>
              <a:t> </a:t>
            </a:r>
            <a:r>
              <a:rPr lang="en-NZ" dirty="0" smtClean="0"/>
              <a:t>If the work to be done by a computer can be organized so that some portions of the work can be done in parallel, then a system with multiple processors will yield greater performance than one with a single processor of the same type. </a:t>
            </a:r>
          </a:p>
          <a:p>
            <a:pPr lvl="0">
              <a:buFont typeface="Arial" pitchFamily="34" charset="0"/>
              <a:buNone/>
            </a:pPr>
            <a:endParaRPr lang="en-NZ" b="1" dirty="0" smtClean="0"/>
          </a:p>
          <a:p>
            <a:pPr lvl="0">
              <a:buFont typeface="Arial" pitchFamily="34" charset="0"/>
              <a:buNone/>
            </a:pPr>
            <a:r>
              <a:rPr lang="en-NZ" b="1" dirty="0" smtClean="0"/>
              <a:t>Availability: </a:t>
            </a:r>
            <a:r>
              <a:rPr lang="en-NZ" dirty="0" smtClean="0"/>
              <a:t>In a symmetric multiprocessor, because all processors can perform the same functions, the failure of a single processor does not halt the system. </a:t>
            </a:r>
          </a:p>
          <a:p>
            <a:pPr lvl="1">
              <a:buFont typeface="Arial" pitchFamily="34" charset="0"/>
              <a:buChar char="•"/>
            </a:pPr>
            <a:r>
              <a:rPr lang="en-NZ" dirty="0" smtClean="0"/>
              <a:t> Instead, the system can continue to function at reduced performance.</a:t>
            </a:r>
          </a:p>
          <a:p>
            <a:pPr lvl="0">
              <a:buFont typeface="Arial" pitchFamily="34" charset="0"/>
              <a:buNone/>
            </a:pPr>
            <a:endParaRPr lang="en-NZ" dirty="0" smtClean="0"/>
          </a:p>
          <a:p>
            <a:r>
              <a:rPr lang="en-NZ" b="1" dirty="0" smtClean="0"/>
              <a:t>Incremental growth: </a:t>
            </a:r>
            <a:r>
              <a:rPr lang="en-NZ" dirty="0" smtClean="0"/>
              <a:t>A user can enhance the performance of a system by adding an additional processor.</a:t>
            </a:r>
            <a:endParaRPr lang="en-US" dirty="0" smtClean="0"/>
          </a:p>
          <a:p>
            <a:endParaRPr lang="en-NZ" dirty="0" smtClean="0"/>
          </a:p>
          <a:p>
            <a:r>
              <a:rPr lang="en-NZ" b="1" dirty="0" smtClean="0"/>
              <a:t>Scaling:</a:t>
            </a:r>
            <a:r>
              <a:rPr lang="en-NZ" dirty="0" smtClean="0"/>
              <a:t> Vendors can offer a range of products with different price and performance characteristics based on the number of processors configured in the system.</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smtClean="0"/>
              <a:t>With multiprogramming, only one process can execute at a time; </a:t>
            </a:r>
          </a:p>
          <a:p>
            <a:pPr lvl="1">
              <a:buFont typeface="Arial" pitchFamily="34" charset="0"/>
              <a:buChar char="•"/>
            </a:pPr>
            <a:r>
              <a:rPr lang="en-NZ" dirty="0" smtClean="0"/>
              <a:t> meanwhile all other processes are waiting for the processor.</a:t>
            </a:r>
          </a:p>
          <a:p>
            <a:pPr lvl="0">
              <a:buFont typeface="Arial" pitchFamily="34" charset="0"/>
              <a:buNone/>
            </a:pPr>
            <a:endParaRPr lang="en-NZ" dirty="0" smtClean="0"/>
          </a:p>
          <a:p>
            <a:pPr lvl="0">
              <a:buFont typeface="Arial" pitchFamily="34" charset="0"/>
              <a:buNone/>
            </a:pPr>
            <a:r>
              <a:rPr lang="en-NZ" dirty="0" smtClean="0"/>
              <a:t>With multiprocessing, more than one process can be running simultaneously, each on a different processor.</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distributed operating system provides the illusion of a single main memory space and a single secondary memory space, plus other unified access facilities, such as a distributed file system.</a:t>
            </a:r>
          </a:p>
          <a:p>
            <a:endParaRPr lang="en-NZ" dirty="0" smtClean="0"/>
          </a:p>
          <a:p>
            <a:r>
              <a:rPr lang="en-NZ" dirty="0" smtClean="0"/>
              <a:t>Although clusters are becoming increasingly popular, the state of the art for distributed operating systems lags that of uniprocessor</a:t>
            </a:r>
          </a:p>
          <a:p>
            <a:r>
              <a:rPr lang="en-NZ" dirty="0" smtClean="0"/>
              <a:t>and SMP operating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hardware and software used in providing applications to a user can be viewed in a layered or hierarchical fashion, as depicted here.</a:t>
            </a:r>
          </a:p>
          <a:p>
            <a:endParaRPr lang="en-NZ" dirty="0" smtClean="0"/>
          </a:p>
          <a:p>
            <a:r>
              <a:rPr lang="en-NZ" dirty="0" smtClean="0"/>
              <a:t>The user of those applications, the end user, generally is not concerned with the details of computer hardware.</a:t>
            </a:r>
          </a:p>
          <a:p>
            <a:pPr lvl="1">
              <a:buFont typeface="Arial" pitchFamily="34" charset="0"/>
              <a:buChar char="•"/>
            </a:pPr>
            <a:r>
              <a:rPr lang="en-NZ" dirty="0" smtClean="0"/>
              <a:t> The end user views a computer system in terms of a set of applications.</a:t>
            </a:r>
          </a:p>
          <a:p>
            <a:pPr lvl="1">
              <a:buFont typeface="Arial" pitchFamily="34" charset="0"/>
              <a:buChar char="•"/>
            </a:pPr>
            <a:r>
              <a:rPr lang="en-NZ" dirty="0" smtClean="0"/>
              <a:t> An application can be expressed in a programming language and is developed by an application programmer. </a:t>
            </a:r>
          </a:p>
          <a:p>
            <a:pPr lvl="0">
              <a:buFont typeface="Arial" pitchFamily="34" charset="0"/>
              <a:buNone/>
            </a:pPr>
            <a:endParaRPr lang="en-NZ" dirty="0" smtClean="0"/>
          </a:p>
          <a:p>
            <a:pPr lvl="0">
              <a:buFont typeface="Arial" pitchFamily="34" charset="0"/>
              <a:buNone/>
            </a:pPr>
            <a:r>
              <a:rPr lang="en-NZ" dirty="0" smtClean="0"/>
              <a:t>If one were to develop an application program as a set of machine instructions that is completely responsible for controlling the computer hardware, one would be faced with an overwhelmingly complex undertaking.</a:t>
            </a:r>
          </a:p>
          <a:p>
            <a:pPr lvl="0">
              <a:buFont typeface="Arial" pitchFamily="34" charset="0"/>
              <a:buChar char="•"/>
            </a:pPr>
            <a:endParaRPr lang="en-NZ" dirty="0" smtClean="0"/>
          </a:p>
          <a:p>
            <a:pPr lvl="0">
              <a:buFont typeface="Arial" pitchFamily="34" charset="0"/>
              <a:buNone/>
            </a:pPr>
            <a:r>
              <a:rPr lang="en-NZ" dirty="0" smtClean="0"/>
              <a:t>The most important collection of system programs comprises the OS. </a:t>
            </a:r>
          </a:p>
          <a:p>
            <a:pPr lvl="1">
              <a:buFont typeface="Arial" pitchFamily="34" charset="0"/>
              <a:buChar char="•"/>
            </a:pPr>
            <a:r>
              <a:rPr lang="en-NZ" dirty="0" smtClean="0"/>
              <a:t> The OS masks the details of the hardware from the programmer and provides the programmer with a convenient interface for using the system. </a:t>
            </a:r>
          </a:p>
          <a:p>
            <a:pPr lvl="1">
              <a:buFont typeface="Arial" pitchFamily="34" charset="0"/>
              <a:buChar char="•"/>
            </a:pPr>
            <a:r>
              <a:rPr lang="en-NZ" dirty="0" smtClean="0"/>
              <a:t> It acts as mediator, making it easier for the programmer and for application programs to access and use those facilities and services.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Program development:</a:t>
            </a:r>
          </a:p>
          <a:p>
            <a:pPr lvl="1">
              <a:buFont typeface="Arial" pitchFamily="34" charset="0"/>
              <a:buChar char="•"/>
            </a:pPr>
            <a:r>
              <a:rPr lang="en-NZ" dirty="0" smtClean="0"/>
              <a:t> The OS provides a variety of facilities and services, such as editors and debuggers, to assist the programmer in creating programs.</a:t>
            </a:r>
          </a:p>
          <a:p>
            <a:pPr lvl="1">
              <a:buFont typeface="Arial" pitchFamily="34" charset="0"/>
              <a:buChar char="•"/>
            </a:pPr>
            <a:r>
              <a:rPr lang="en-NZ" dirty="0" smtClean="0"/>
              <a:t> Typically, these services are in the form of utility programs that, while not strictly part of the core of the OS, are supplied with the OS and are referred to as application program development tools.</a:t>
            </a:r>
          </a:p>
          <a:p>
            <a:pPr lvl="0">
              <a:buFont typeface="Arial" pitchFamily="34" charset="0"/>
              <a:buNone/>
            </a:pPr>
            <a:endParaRPr lang="en-NZ" dirty="0" smtClean="0"/>
          </a:p>
          <a:p>
            <a:pPr lvl="0">
              <a:buFont typeface="Arial" pitchFamily="34" charset="0"/>
              <a:buNone/>
            </a:pPr>
            <a:r>
              <a:rPr lang="en-NZ" b="1" dirty="0" smtClean="0"/>
              <a:t>Program execution: </a:t>
            </a:r>
          </a:p>
          <a:p>
            <a:pPr lvl="1">
              <a:buFont typeface="Arial" pitchFamily="34" charset="0"/>
              <a:buChar char="•"/>
            </a:pPr>
            <a:r>
              <a:rPr lang="en-NZ" b="1" dirty="0" smtClean="0"/>
              <a:t> </a:t>
            </a:r>
            <a:r>
              <a:rPr lang="en-NZ" dirty="0" smtClean="0"/>
              <a:t>A number of steps need to be performed to execute a program. </a:t>
            </a:r>
          </a:p>
          <a:p>
            <a:pPr lvl="1">
              <a:buFont typeface="Arial" pitchFamily="34" charset="0"/>
              <a:buChar char="•"/>
            </a:pPr>
            <a:r>
              <a:rPr lang="en-NZ" dirty="0" smtClean="0"/>
              <a:t> Instructions and data must be loaded into main memory, I/O devices and files must be initialized, and other resources must be prepared. </a:t>
            </a:r>
          </a:p>
          <a:p>
            <a:pPr lvl="1">
              <a:buFont typeface="Arial" pitchFamily="34" charset="0"/>
              <a:buChar char="•"/>
            </a:pPr>
            <a:r>
              <a:rPr lang="en-NZ" dirty="0" smtClean="0"/>
              <a:t> The OS handles these scheduling duties for the user.</a:t>
            </a:r>
          </a:p>
          <a:p>
            <a:pPr lvl="0">
              <a:buFont typeface="Arial" pitchFamily="34" charset="0"/>
              <a:buNone/>
            </a:pPr>
            <a:endParaRPr lang="en-NZ" dirty="0" smtClean="0"/>
          </a:p>
          <a:p>
            <a:pPr lvl="0">
              <a:buFont typeface="Arial" pitchFamily="34" charset="0"/>
              <a:buNone/>
            </a:pPr>
            <a:r>
              <a:rPr lang="en-NZ" b="1" dirty="0" smtClean="0"/>
              <a:t>Access to I/O devices: </a:t>
            </a:r>
          </a:p>
          <a:p>
            <a:pPr lvl="1">
              <a:buFont typeface="Arial" pitchFamily="34" charset="0"/>
              <a:buChar char="•"/>
            </a:pPr>
            <a:r>
              <a:rPr lang="en-NZ" b="1" dirty="0" smtClean="0"/>
              <a:t> </a:t>
            </a:r>
            <a:r>
              <a:rPr lang="en-NZ" dirty="0" smtClean="0"/>
              <a:t>Each I/O device requires its own peculiar set of instructions or control signals for operation.</a:t>
            </a:r>
          </a:p>
          <a:p>
            <a:pPr lvl="1">
              <a:buFont typeface="Arial" pitchFamily="34" charset="0"/>
              <a:buChar char="•"/>
            </a:pPr>
            <a:r>
              <a:rPr lang="en-NZ" dirty="0" smtClean="0"/>
              <a:t> The OS provides a uniform interface that hides these details so that programmers can access such devices using simple reads and writes.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Controlled access to files: </a:t>
            </a:r>
          </a:p>
          <a:p>
            <a:pPr lvl="1">
              <a:buFont typeface="Arial" pitchFamily="34" charset="0"/>
              <a:buChar char="•"/>
            </a:pPr>
            <a:r>
              <a:rPr lang="en-NZ" b="1" dirty="0" smtClean="0"/>
              <a:t> </a:t>
            </a:r>
            <a:r>
              <a:rPr lang="en-NZ" dirty="0" smtClean="0"/>
              <a:t>For file access, the OS must reflect a detailed understanding of not only the nature of the I/O device (disk drive, tape drive) but also the structure of the data contained in the files on the storage medium. </a:t>
            </a:r>
          </a:p>
          <a:p>
            <a:pPr lvl="1">
              <a:buFont typeface="Arial" pitchFamily="34" charset="0"/>
              <a:buChar char="•"/>
            </a:pPr>
            <a:r>
              <a:rPr lang="en-NZ" dirty="0" smtClean="0"/>
              <a:t> In the case of a system with multiple users, the OS may provide protection mechanisms to control access to the files.</a:t>
            </a:r>
          </a:p>
          <a:p>
            <a:pPr lvl="1">
              <a:buFont typeface="Arial" pitchFamily="34" charset="0"/>
              <a:buChar char="•"/>
            </a:pPr>
            <a:endParaRPr lang="en-NZ" dirty="0" smtClean="0"/>
          </a:p>
          <a:p>
            <a:r>
              <a:rPr lang="en-NZ" b="1" dirty="0" smtClean="0"/>
              <a:t>• System access: </a:t>
            </a:r>
          </a:p>
          <a:p>
            <a:pPr lvl="1">
              <a:buFont typeface="Arial" pitchFamily="34" charset="0"/>
              <a:buChar char="•"/>
            </a:pPr>
            <a:r>
              <a:rPr lang="en-NZ" b="1" dirty="0" smtClean="0"/>
              <a:t> </a:t>
            </a:r>
            <a:r>
              <a:rPr lang="en-NZ" dirty="0" smtClean="0"/>
              <a:t>For shared or public systems, the OS controls access to the system as a whole and to specific system resources.</a:t>
            </a:r>
          </a:p>
          <a:p>
            <a:pPr lvl="1">
              <a:buFont typeface="Arial" pitchFamily="34" charset="0"/>
              <a:buChar char="•"/>
            </a:pPr>
            <a:r>
              <a:rPr lang="en-NZ" dirty="0" smtClean="0"/>
              <a:t> The access function must provide protection of resources and data from unauthorized users and must resolve conflicts for resource contention.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Error detection and response: </a:t>
            </a:r>
          </a:p>
          <a:p>
            <a:pPr lvl="1">
              <a:buFont typeface="Arial" pitchFamily="34" charset="0"/>
              <a:buChar char="•"/>
            </a:pPr>
            <a:r>
              <a:rPr lang="en-NZ" b="1" dirty="0" smtClean="0"/>
              <a:t> </a:t>
            </a:r>
            <a:r>
              <a:rPr lang="en-NZ" dirty="0" smtClean="0"/>
              <a:t>A variety of errors can occur while a computer system is running.</a:t>
            </a:r>
          </a:p>
          <a:p>
            <a:pPr lvl="1">
              <a:buFont typeface="Arial" pitchFamily="34" charset="0"/>
              <a:buChar char="•"/>
            </a:pPr>
            <a:r>
              <a:rPr lang="en-NZ" dirty="0" smtClean="0"/>
              <a:t> These include internal and external hardware errors, such as a memory error, or a device failure or malfunction; </a:t>
            </a:r>
          </a:p>
          <a:p>
            <a:pPr lvl="1">
              <a:buFont typeface="Arial" pitchFamily="34" charset="0"/>
              <a:buChar char="•"/>
            </a:pPr>
            <a:r>
              <a:rPr lang="en-NZ" dirty="0" smtClean="0"/>
              <a:t> and various software errors, such as division by zero, attempt to access forbidden memory location, and inability of the OS to grant the request of an application. </a:t>
            </a:r>
          </a:p>
          <a:p>
            <a:pPr lvl="1">
              <a:buFont typeface="Arial" pitchFamily="34" charset="0"/>
              <a:buChar char="•"/>
            </a:pPr>
            <a:r>
              <a:rPr lang="en-NZ" dirty="0" smtClean="0"/>
              <a:t> In each case, the OS must provide a response that clears the error condition with the least impact on running applications. </a:t>
            </a:r>
          </a:p>
          <a:p>
            <a:pPr lvl="1">
              <a:buFont typeface="Arial" pitchFamily="34" charset="0"/>
              <a:buChar char="•"/>
            </a:pPr>
            <a:r>
              <a:rPr lang="en-NZ" dirty="0" smtClean="0"/>
              <a:t> The response may range from ending the program that caused the error, to retrying the operation, to simply reporting the error to the application.</a:t>
            </a:r>
          </a:p>
          <a:p>
            <a:pPr lvl="0">
              <a:buFont typeface="Arial" pitchFamily="34" charset="0"/>
              <a:buNone/>
            </a:pPr>
            <a:endParaRPr lang="en-NZ" dirty="0" smtClean="0"/>
          </a:p>
          <a:p>
            <a:pPr lvl="0">
              <a:buFont typeface="Arial" pitchFamily="34" charset="0"/>
              <a:buNone/>
            </a:pPr>
            <a:r>
              <a:rPr lang="en-NZ" b="1" dirty="0" smtClean="0"/>
              <a:t>Accounting:</a:t>
            </a:r>
          </a:p>
          <a:p>
            <a:pPr lvl="1">
              <a:buFont typeface="Arial" pitchFamily="34" charset="0"/>
              <a:buChar char="•"/>
            </a:pPr>
            <a:r>
              <a:rPr lang="en-NZ" dirty="0" smtClean="0"/>
              <a:t> A good OS will collect usage statistics for various resources and monitor performance parameters such as response time. </a:t>
            </a:r>
          </a:p>
          <a:p>
            <a:pPr lvl="1">
              <a:buFont typeface="Arial" pitchFamily="34" charset="0"/>
              <a:buChar char="•"/>
            </a:pPr>
            <a:r>
              <a:rPr lang="en-NZ" dirty="0" smtClean="0"/>
              <a:t> On any system, this information is useful in anticipating the need for future enhancements and in tuning the system to improve performance. </a:t>
            </a:r>
          </a:p>
          <a:p>
            <a:pPr lvl="1">
              <a:buFont typeface="Arial" pitchFamily="34" charset="0"/>
              <a:buChar char="•"/>
            </a:pPr>
            <a:r>
              <a:rPr lang="en-NZ" dirty="0" smtClean="0"/>
              <a:t> On a multiuser system, the information can be used for billing purposes.</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OS functions in the same way as ordinary computer software; </a:t>
            </a:r>
          </a:p>
          <a:p>
            <a:pPr lvl="1">
              <a:buFont typeface="Arial" pitchFamily="34" charset="0"/>
              <a:buChar char="•"/>
            </a:pPr>
            <a:r>
              <a:rPr lang="en-NZ" dirty="0" smtClean="0"/>
              <a:t> It is a program or suite of programs executed by the processor.</a:t>
            </a:r>
          </a:p>
          <a:p>
            <a:pPr lvl="1">
              <a:buFont typeface="Arial" pitchFamily="34" charset="0"/>
              <a:buChar char="•"/>
            </a:pPr>
            <a:endParaRPr lang="en-NZ" dirty="0" smtClean="0"/>
          </a:p>
          <a:p>
            <a:r>
              <a:rPr lang="en-NZ" dirty="0" smtClean="0"/>
              <a:t>The OS frequently relinquishes control and must depend on the processor to allow it to regain control.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figure suggests the main resources that are managed by the OS.</a:t>
            </a:r>
          </a:p>
          <a:p>
            <a:endParaRPr lang="en-NZ" dirty="0" smtClean="0"/>
          </a:p>
          <a:p>
            <a:r>
              <a:rPr lang="en-NZ" dirty="0" smtClean="0"/>
              <a:t>A portion of the OS is in main memory.</a:t>
            </a:r>
          </a:p>
          <a:p>
            <a:pPr lvl="1">
              <a:buFont typeface="Arial" pitchFamily="34" charset="0"/>
              <a:buChar char="•"/>
            </a:pPr>
            <a:r>
              <a:rPr lang="en-NZ" dirty="0" smtClean="0"/>
              <a:t> This includes the kernel, or nucleus, which contains the most frequently used functions in the OS </a:t>
            </a:r>
          </a:p>
          <a:p>
            <a:pPr lvl="1">
              <a:buFont typeface="Arial" pitchFamily="34" charset="0"/>
              <a:buChar char="•"/>
            </a:pPr>
            <a:r>
              <a:rPr lang="en-NZ" dirty="0" smtClean="0"/>
              <a:t> and other portions of the OS currently in use. </a:t>
            </a:r>
          </a:p>
          <a:p>
            <a:pPr lvl="0">
              <a:buFont typeface="Arial" pitchFamily="34" charset="0"/>
              <a:buNone/>
            </a:pPr>
            <a:endParaRPr lang="en-NZ" dirty="0" smtClean="0"/>
          </a:p>
          <a:p>
            <a:pPr lvl="0">
              <a:buFont typeface="Arial" pitchFamily="34" charset="0"/>
              <a:buNone/>
            </a:pPr>
            <a:r>
              <a:rPr lang="en-NZ" dirty="0" smtClean="0"/>
              <a:t>The remainder of main memory contains user programs and data. </a:t>
            </a:r>
          </a:p>
          <a:p>
            <a:pPr lvl="1">
              <a:buFont typeface="Arial" pitchFamily="34" charset="0"/>
              <a:buChar char="•"/>
            </a:pPr>
            <a:r>
              <a:rPr lang="en-NZ" dirty="0" smtClean="0"/>
              <a:t> The allocation of this resource (main memory) is controlled jointly by the OS and memory management hardware in the processor.</a:t>
            </a:r>
          </a:p>
          <a:p>
            <a:pPr lvl="1">
              <a:buFont typeface="Arial" pitchFamily="34" charset="0"/>
              <a:buChar char="•"/>
            </a:pPr>
            <a:endParaRPr lang="en-NZ" dirty="0" smtClean="0"/>
          </a:p>
          <a:p>
            <a:pPr lvl="0">
              <a:buFont typeface="Arial" pitchFamily="34" charset="0"/>
              <a:buNone/>
            </a:pPr>
            <a:r>
              <a:rPr lang="en-NZ" dirty="0" smtClean="0"/>
              <a:t> The OS decides when an I/O device can be used by a program in execution and controls access to and use of files.</a:t>
            </a:r>
          </a:p>
          <a:p>
            <a:pPr lvl="0">
              <a:buFont typeface="Arial" pitchFamily="34" charset="0"/>
              <a:buChar char="•"/>
            </a:pPr>
            <a:endParaRPr lang="en-NZ" dirty="0" smtClean="0"/>
          </a:p>
          <a:p>
            <a:pPr lvl="0">
              <a:buFont typeface="Arial" pitchFamily="34" charset="0"/>
              <a:buNone/>
            </a:pPr>
            <a:r>
              <a:rPr lang="en-NZ" dirty="0" smtClean="0"/>
              <a:t>The processor itself is a resource, and the OS must determine how much processor time is to be devoted to the execution of a particular user program. </a:t>
            </a:r>
          </a:p>
          <a:p>
            <a:pPr lvl="1">
              <a:buFont typeface="Arial" pitchFamily="34" charset="0"/>
              <a:buChar char="•"/>
            </a:pPr>
            <a:r>
              <a:rPr lang="en-NZ" dirty="0" smtClean="0"/>
              <a:t> In the case of a multiple-processor system, this decision must span all of the processors.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NZ" b="1" dirty="0" smtClean="0"/>
              <a:t>Hardware upgrades plus new types of hardware: </a:t>
            </a:r>
          </a:p>
          <a:p>
            <a:pPr lvl="1">
              <a:buFont typeface="Arial" pitchFamily="34" charset="0"/>
              <a:buChar char="•"/>
            </a:pPr>
            <a:r>
              <a:rPr lang="en-NZ" b="1" dirty="0" smtClean="0"/>
              <a:t> </a:t>
            </a:r>
            <a:r>
              <a:rPr lang="en-NZ" dirty="0" smtClean="0"/>
              <a:t>e.g. early versions of UNIX and the Macintosh operating system did not employ a paging mechanism because they were run on processors without paging hardware.</a:t>
            </a:r>
          </a:p>
          <a:p>
            <a:pPr lvl="1">
              <a:buFont typeface="Arial" pitchFamily="34" charset="0"/>
              <a:buChar char="•"/>
            </a:pPr>
            <a:r>
              <a:rPr lang="en-NZ" dirty="0" smtClean="0"/>
              <a:t> Subsequent versions of these operating systems were modified to exploit paging capabilities. </a:t>
            </a:r>
          </a:p>
          <a:p>
            <a:pPr lvl="1">
              <a:buFont typeface="Arial" pitchFamily="34" charset="0"/>
              <a:buChar char="•"/>
            </a:pPr>
            <a:r>
              <a:rPr lang="en-NZ" dirty="0" smtClean="0"/>
              <a:t> Also, the use of graphics terminals and page-mode terminals instead of line-at-a-time scroll mode terminals affects OS design. </a:t>
            </a:r>
          </a:p>
          <a:p>
            <a:pPr lvl="1">
              <a:buFont typeface="Arial" pitchFamily="34" charset="0"/>
              <a:buChar char="•"/>
            </a:pPr>
            <a:r>
              <a:rPr lang="en-NZ" dirty="0" smtClean="0"/>
              <a:t> For example, a graphics terminal typically allows the user to view several applications at the same time through “windows” on the screen.</a:t>
            </a:r>
          </a:p>
          <a:p>
            <a:pPr lvl="1">
              <a:buFont typeface="Arial" pitchFamily="34" charset="0"/>
              <a:buChar char="•"/>
            </a:pPr>
            <a:r>
              <a:rPr lang="en-NZ" dirty="0" smtClean="0"/>
              <a:t> This requires more sophisticated support in the OS.</a:t>
            </a:r>
          </a:p>
          <a:p>
            <a:pPr lvl="1">
              <a:buFont typeface="Arial" pitchFamily="34" charset="0"/>
              <a:buChar char="•"/>
            </a:pPr>
            <a:endParaRPr lang="en-NZ" dirty="0" smtClean="0"/>
          </a:p>
          <a:p>
            <a:r>
              <a:rPr lang="en-NZ" b="1" dirty="0" smtClean="0"/>
              <a:t>New services: </a:t>
            </a:r>
          </a:p>
          <a:p>
            <a:pPr lvl="1">
              <a:buFont typeface="Arial" pitchFamily="34" charset="0"/>
              <a:buChar char="•"/>
            </a:pPr>
            <a:r>
              <a:rPr lang="en-NZ" b="1" dirty="0" smtClean="0"/>
              <a:t> </a:t>
            </a:r>
            <a:r>
              <a:rPr lang="en-NZ" dirty="0" smtClean="0"/>
              <a:t>In response to user demand or in response to the needs of system managers, the OS expands to offer new services. </a:t>
            </a:r>
          </a:p>
          <a:p>
            <a:pPr lvl="1">
              <a:buFont typeface="Arial" pitchFamily="34" charset="0"/>
              <a:buChar char="•"/>
            </a:pPr>
            <a:r>
              <a:rPr lang="en-NZ" dirty="0" smtClean="0"/>
              <a:t> e.g. if it is found to be difficult to maintain good performance for users with existing tools, new measurement and control tools may be added to the OS.</a:t>
            </a:r>
          </a:p>
          <a:p>
            <a:pPr lvl="1">
              <a:buFont typeface="Arial" pitchFamily="34" charset="0"/>
              <a:buChar char="•"/>
            </a:pPr>
            <a:endParaRPr lang="en-NZ" dirty="0" smtClean="0"/>
          </a:p>
          <a:p>
            <a:r>
              <a:rPr lang="en-NZ" b="1" dirty="0" smtClean="0"/>
              <a:t>Fixes: </a:t>
            </a:r>
          </a:p>
          <a:p>
            <a:pPr lvl="1">
              <a:buFont typeface="Arial" pitchFamily="34" charset="0"/>
              <a:buChar char="•"/>
            </a:pPr>
            <a:r>
              <a:rPr lang="en-NZ" b="1" dirty="0" smtClean="0"/>
              <a:t> </a:t>
            </a:r>
            <a:r>
              <a:rPr lang="en-NZ" dirty="0" smtClean="0"/>
              <a:t>Any OS has faults. </a:t>
            </a:r>
          </a:p>
          <a:p>
            <a:pPr lvl="1">
              <a:buFont typeface="Arial" pitchFamily="34" charset="0"/>
              <a:buChar char="•"/>
            </a:pPr>
            <a:r>
              <a:rPr lang="en-NZ" dirty="0" smtClean="0"/>
              <a:t> These are discovered over the course of time and fixes are made.</a:t>
            </a:r>
          </a:p>
          <a:p>
            <a:pPr lvl="1">
              <a:buFont typeface="Arial" pitchFamily="34" charset="0"/>
              <a:buChar char="•"/>
            </a:pPr>
            <a:r>
              <a:rPr lang="en-NZ" dirty="0" smtClean="0"/>
              <a:t> Of course, the fix may introduce new faults.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7/8/2020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7/8/2020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7/8/2020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7/8/2020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7/8/2020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7/8/2020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7/8/2020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7/8/2020</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7/8/2020</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7/8/2020</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7/8/2020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cstate="print"/>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cstate="print"/>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cstate="print"/>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7/8/2020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7/8/2020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7/8/2020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7/8/2020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7/8/2020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7/8/2020</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7/8/2020</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7/8/2020</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7/8/2020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7/8/2020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7/8/2020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7/8/2020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cstate="print"/>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p:txBody>
          <a:bodyPr/>
          <a:lstStyle/>
          <a:p>
            <a:r>
              <a:rPr lang="en-US" dirty="0" smtClean="0"/>
              <a:t>Chapter 2</a:t>
            </a:r>
            <a:br>
              <a:rPr lang="en-US" dirty="0" smtClean="0"/>
            </a:br>
            <a:r>
              <a:rPr lang="en-US" dirty="0" smtClean="0"/>
              <a:t>Operating System Overview</a:t>
            </a:r>
          </a:p>
        </p:txBody>
      </p:sp>
      <p:sp>
        <p:nvSpPr>
          <p:cNvPr id="5" name="TextBox 4"/>
          <p:cNvSpPr txBox="1"/>
          <p:nvPr/>
        </p:nvSpPr>
        <p:spPr>
          <a:xfrm>
            <a:off x="5105400" y="5257800"/>
            <a:ext cx="3657600" cy="461665"/>
          </a:xfrm>
          <a:prstGeom prst="rect">
            <a:avLst/>
          </a:prstGeom>
          <a:noFill/>
        </p:spPr>
        <p:txBody>
          <a:bodyPr wrap="square" rtlCol="0">
            <a:spAutoFit/>
          </a:bodyPr>
          <a:lstStyle/>
          <a:p>
            <a:r>
              <a:rPr lang="en-US" sz="2400" b="1" dirty="0" smtClean="0"/>
              <a:t>-- </a:t>
            </a:r>
            <a:r>
              <a:rPr lang="en-US" sz="2400" b="1" dirty="0" err="1" smtClean="0"/>
              <a:t>Ankit</a:t>
            </a:r>
            <a:r>
              <a:rPr lang="en-US" sz="2400" b="1" dirty="0" smtClean="0"/>
              <a:t> P. </a:t>
            </a:r>
            <a:r>
              <a:rPr lang="en-US" sz="2400" b="1" dirty="0" err="1" smtClean="0"/>
              <a:t>Vaishnav</a:t>
            </a:r>
            <a:endParaRPr lang="en-US" sz="2400" b="1"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1143000"/>
          </a:xfrm>
        </p:spPr>
        <p:txBody>
          <a:bodyPr/>
          <a:lstStyle/>
          <a:p>
            <a:r>
              <a:rPr lang="en-US" sz="4000" dirty="0" smtClean="0"/>
              <a:t>Evolution of Operating Systems</a:t>
            </a:r>
            <a:endParaRPr lang="en-US" sz="4000" dirty="0"/>
          </a:p>
        </p:txBody>
      </p:sp>
      <p:sp>
        <p:nvSpPr>
          <p:cNvPr id="3" name="Content Placeholder 2"/>
          <p:cNvSpPr>
            <a:spLocks noGrp="1"/>
          </p:cNvSpPr>
          <p:nvPr>
            <p:ph idx="1"/>
          </p:nvPr>
        </p:nvSpPr>
        <p:spPr/>
        <p:txBody>
          <a:bodyPr/>
          <a:lstStyle/>
          <a:p>
            <a:pPr algn="just"/>
            <a:r>
              <a:rPr lang="en-NZ" dirty="0" smtClean="0"/>
              <a:t>Operating systems have evolved over time</a:t>
            </a:r>
            <a:endParaRPr lang="en-US" dirty="0" smtClean="0"/>
          </a:p>
          <a:p>
            <a:pPr lvl="1" algn="just"/>
            <a:endParaRPr lang="en-US" dirty="0" smtClean="0"/>
          </a:p>
          <a:p>
            <a:pPr lvl="1" algn="just"/>
            <a:r>
              <a:rPr lang="en-US" dirty="0" smtClean="0"/>
              <a:t>Hardware upgrades plus new types of hardware</a:t>
            </a:r>
          </a:p>
          <a:p>
            <a:pPr lvl="1" algn="just"/>
            <a:r>
              <a:rPr lang="en-US" dirty="0" smtClean="0"/>
              <a:t>New services</a:t>
            </a:r>
          </a:p>
          <a:p>
            <a:pPr lvl="1" algn="just"/>
            <a:r>
              <a:rPr lang="en-US" dirty="0" smtClean="0"/>
              <a:t>Fixes</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Evolution of Operating Systems</a:t>
            </a:r>
            <a:endParaRPr lang="en-NZ" sz="3600" dirty="0"/>
          </a:p>
        </p:txBody>
      </p:sp>
      <p:sp>
        <p:nvSpPr>
          <p:cNvPr id="3" name="Content Placeholder 2"/>
          <p:cNvSpPr>
            <a:spLocks noGrp="1"/>
          </p:cNvSpPr>
          <p:nvPr>
            <p:ph idx="1"/>
          </p:nvPr>
        </p:nvSpPr>
        <p:spPr/>
        <p:txBody>
          <a:bodyPr/>
          <a:lstStyle/>
          <a:p>
            <a:pPr algn="just"/>
            <a:r>
              <a:rPr lang="en-NZ" dirty="0" smtClean="0"/>
              <a:t>It may be easier to understand the key requirements of an OS by considering the evolution of Operating Systems</a:t>
            </a:r>
          </a:p>
          <a:p>
            <a:pPr algn="just"/>
            <a:r>
              <a:rPr lang="en-NZ" b="1" dirty="0" smtClean="0">
                <a:solidFill>
                  <a:srgbClr val="FF0000"/>
                </a:solidFill>
              </a:rPr>
              <a:t>Evolution stages include</a:t>
            </a:r>
          </a:p>
          <a:p>
            <a:pPr lvl="1" algn="just"/>
            <a:r>
              <a:rPr lang="en-NZ" dirty="0" smtClean="0"/>
              <a:t>Serial Processing</a:t>
            </a:r>
          </a:p>
          <a:p>
            <a:pPr lvl="1" algn="just"/>
            <a:r>
              <a:rPr lang="en-NZ" dirty="0" smtClean="0"/>
              <a:t>Simple Batch Systems</a:t>
            </a:r>
          </a:p>
          <a:p>
            <a:pPr lvl="1" algn="just"/>
            <a:r>
              <a:rPr lang="en-NZ" dirty="0" smtClean="0"/>
              <a:t>Multiprogrammed batch systems</a:t>
            </a:r>
          </a:p>
          <a:p>
            <a:pPr lvl="1" algn="just"/>
            <a:r>
              <a:rPr lang="en-NZ" dirty="0" smtClean="0"/>
              <a:t>Time Sharing Systems</a:t>
            </a:r>
          </a:p>
          <a:p>
            <a:pPr lvl="1" algn="just"/>
            <a:endParaRPr lang="en-NZ"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1143000"/>
          </a:xfrm>
        </p:spPr>
        <p:txBody>
          <a:bodyPr/>
          <a:lstStyle/>
          <a:p>
            <a:r>
              <a:rPr lang="en-US" dirty="0" smtClean="0"/>
              <a:t>Serial Processing</a:t>
            </a:r>
            <a:endParaRPr lang="en-US" dirty="0"/>
          </a:p>
        </p:txBody>
      </p:sp>
      <p:sp>
        <p:nvSpPr>
          <p:cNvPr id="3" name="Content Placeholder 2"/>
          <p:cNvSpPr>
            <a:spLocks noGrp="1"/>
          </p:cNvSpPr>
          <p:nvPr>
            <p:ph idx="1"/>
          </p:nvPr>
        </p:nvSpPr>
        <p:spPr/>
        <p:txBody>
          <a:bodyPr/>
          <a:lstStyle/>
          <a:p>
            <a:pPr algn="just"/>
            <a:r>
              <a:rPr lang="en-US" i="1" dirty="0" smtClean="0"/>
              <a:t>No operating system</a:t>
            </a:r>
          </a:p>
          <a:p>
            <a:pPr algn="just"/>
            <a:endParaRPr lang="en-US" i="1" dirty="0" smtClean="0"/>
          </a:p>
          <a:p>
            <a:pPr algn="just"/>
            <a:r>
              <a:rPr lang="en-US" dirty="0" smtClean="0"/>
              <a:t>Machines run from a console with </a:t>
            </a:r>
          </a:p>
          <a:p>
            <a:pPr lvl="1" algn="just"/>
            <a:r>
              <a:rPr lang="en-US" dirty="0" smtClean="0"/>
              <a:t>display lights, </a:t>
            </a:r>
          </a:p>
          <a:p>
            <a:pPr lvl="1" algn="just"/>
            <a:r>
              <a:rPr lang="en-US" dirty="0" smtClean="0"/>
              <a:t>toggle switches, </a:t>
            </a:r>
          </a:p>
          <a:p>
            <a:pPr lvl="1" algn="just"/>
            <a:r>
              <a:rPr lang="en-US" dirty="0" smtClean="0"/>
              <a:t>input device and </a:t>
            </a:r>
          </a:p>
          <a:p>
            <a:pPr lvl="1" algn="just"/>
            <a:r>
              <a:rPr lang="en-US" dirty="0" smtClean="0"/>
              <a:t>printer</a:t>
            </a:r>
          </a:p>
          <a:p>
            <a:pPr lvl="1" algn="just"/>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 Processing Issues</a:t>
            </a:r>
            <a:endParaRPr lang="en-US" dirty="0"/>
          </a:p>
        </p:txBody>
      </p:sp>
      <p:sp>
        <p:nvSpPr>
          <p:cNvPr id="3" name="Content Placeholder 2"/>
          <p:cNvSpPr>
            <a:spLocks noGrp="1"/>
          </p:cNvSpPr>
          <p:nvPr>
            <p:ph idx="1"/>
          </p:nvPr>
        </p:nvSpPr>
        <p:spPr/>
        <p:txBody>
          <a:bodyPr/>
          <a:lstStyle/>
          <a:p>
            <a:pPr algn="just"/>
            <a:r>
              <a:rPr lang="en-US" dirty="0" smtClean="0"/>
              <a:t>Scheduling  </a:t>
            </a:r>
          </a:p>
          <a:p>
            <a:pPr lvl="1" algn="just"/>
            <a:r>
              <a:rPr lang="en-US" dirty="0" smtClean="0"/>
              <a:t>User assigned fixed amount of time </a:t>
            </a:r>
          </a:p>
          <a:p>
            <a:pPr lvl="1" algn="just"/>
            <a:r>
              <a:rPr lang="en-US" dirty="0" smtClean="0"/>
              <a:t>Problem when more or less time is used</a:t>
            </a:r>
          </a:p>
          <a:p>
            <a:pPr algn="just"/>
            <a:r>
              <a:rPr lang="en-US" dirty="0" smtClean="0"/>
              <a:t>Setup time </a:t>
            </a:r>
          </a:p>
          <a:p>
            <a:pPr lvl="1" algn="just">
              <a:buNone/>
            </a:pPr>
            <a:r>
              <a:rPr lang="en-US" dirty="0" smtClean="0"/>
              <a:t>– Loading of compiler and program can be time consuming</a:t>
            </a:r>
          </a:p>
          <a:p>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543800" cy="1143000"/>
          </a:xfrm>
        </p:spPr>
        <p:txBody>
          <a:bodyPr/>
          <a:lstStyle/>
          <a:p>
            <a:r>
              <a:rPr lang="en-US" dirty="0" smtClean="0"/>
              <a:t>Simple batch system</a:t>
            </a:r>
          </a:p>
        </p:txBody>
      </p:sp>
      <p:sp>
        <p:nvSpPr>
          <p:cNvPr id="3" name="Content Placeholder 2"/>
          <p:cNvSpPr>
            <a:spLocks noGrp="1"/>
          </p:cNvSpPr>
          <p:nvPr>
            <p:ph idx="1"/>
          </p:nvPr>
        </p:nvSpPr>
        <p:spPr/>
        <p:txBody>
          <a:bodyPr/>
          <a:lstStyle/>
          <a:p>
            <a:pPr algn="just"/>
            <a:r>
              <a:rPr lang="en-US" dirty="0" smtClean="0"/>
              <a:t>Early computers were extremely expensive</a:t>
            </a:r>
          </a:p>
          <a:p>
            <a:pPr lvl="1" algn="just"/>
            <a:r>
              <a:rPr lang="en-US" dirty="0" smtClean="0"/>
              <a:t>Important to maximize processor utilization</a:t>
            </a:r>
          </a:p>
          <a:p>
            <a:pPr algn="just"/>
            <a:r>
              <a:rPr lang="en-US" dirty="0" smtClean="0">
                <a:solidFill>
                  <a:srgbClr val="FF0000"/>
                </a:solidFill>
              </a:rPr>
              <a:t>Hence Concept of Monitor was introduced</a:t>
            </a:r>
          </a:p>
          <a:p>
            <a:pPr lvl="1" algn="just"/>
            <a:r>
              <a:rPr lang="en-US" dirty="0" smtClean="0"/>
              <a:t>Software that controls the sequence of events</a:t>
            </a:r>
          </a:p>
          <a:p>
            <a:pPr lvl="1" algn="just"/>
            <a:r>
              <a:rPr lang="en-US" dirty="0" smtClean="0"/>
              <a:t>Batch jobs together</a:t>
            </a:r>
          </a:p>
          <a:p>
            <a:pPr lvl="1" algn="just"/>
            <a:r>
              <a:rPr lang="en-US" dirty="0" smtClean="0"/>
              <a:t>Program returns control to monitor when finished</a:t>
            </a:r>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5791200" y="1447800"/>
            <a:ext cx="3276600" cy="4594562"/>
          </a:xfrm>
          <a:prstGeom prst="rect">
            <a:avLst/>
          </a:prstGeom>
          <a:noFill/>
          <a:ln w="9525">
            <a:noFill/>
            <a:miter lim="800000"/>
            <a:headEnd/>
            <a:tailEnd/>
          </a:ln>
        </p:spPr>
      </p:pic>
      <p:sp>
        <p:nvSpPr>
          <p:cNvPr id="2" name="Title 1"/>
          <p:cNvSpPr>
            <a:spLocks noGrp="1"/>
          </p:cNvSpPr>
          <p:nvPr>
            <p:ph type="title"/>
          </p:nvPr>
        </p:nvSpPr>
        <p:spPr/>
        <p:txBody>
          <a:bodyPr/>
          <a:lstStyle/>
          <a:p>
            <a:r>
              <a:rPr lang="en-NZ" dirty="0" smtClean="0"/>
              <a:t>Monitor’s perspective</a:t>
            </a:r>
            <a:endParaRPr lang="en-NZ" dirty="0"/>
          </a:p>
        </p:txBody>
      </p:sp>
      <p:sp>
        <p:nvSpPr>
          <p:cNvPr id="3" name="Content Placeholder 2"/>
          <p:cNvSpPr>
            <a:spLocks noGrp="1"/>
          </p:cNvSpPr>
          <p:nvPr>
            <p:ph idx="1"/>
          </p:nvPr>
        </p:nvSpPr>
        <p:spPr>
          <a:xfrm>
            <a:off x="457200" y="1600200"/>
            <a:ext cx="5867400" cy="4953000"/>
          </a:xfrm>
        </p:spPr>
        <p:txBody>
          <a:bodyPr/>
          <a:lstStyle/>
          <a:p>
            <a:pPr algn="just"/>
            <a:r>
              <a:rPr lang="en-NZ" dirty="0" smtClean="0"/>
              <a:t>Monitor controls the sequence of events</a:t>
            </a:r>
          </a:p>
          <a:p>
            <a:pPr algn="just"/>
            <a:r>
              <a:rPr lang="en-NZ" i="1" dirty="0" smtClean="0"/>
              <a:t>Resident Monitor </a:t>
            </a:r>
            <a:r>
              <a:rPr lang="en-NZ" dirty="0" smtClean="0"/>
              <a:t>is software always in memory</a:t>
            </a:r>
          </a:p>
          <a:p>
            <a:pPr algn="just"/>
            <a:r>
              <a:rPr lang="en-NZ" dirty="0" smtClean="0"/>
              <a:t>Monitor reads in job and gives control</a:t>
            </a:r>
          </a:p>
          <a:p>
            <a:pPr algn="just"/>
            <a:r>
              <a:rPr lang="en-NZ" dirty="0" smtClean="0"/>
              <a:t>Job returns control to monitor</a:t>
            </a:r>
            <a:endParaRPr lang="en-NZ"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 of Operation</a:t>
            </a:r>
            <a:endParaRPr lang="en-US" dirty="0"/>
          </a:p>
        </p:txBody>
      </p:sp>
      <p:sp>
        <p:nvSpPr>
          <p:cNvPr id="3" name="Content Placeholder 2"/>
          <p:cNvSpPr>
            <a:spLocks noGrp="1"/>
          </p:cNvSpPr>
          <p:nvPr>
            <p:ph idx="1"/>
          </p:nvPr>
        </p:nvSpPr>
        <p:spPr/>
        <p:txBody>
          <a:bodyPr/>
          <a:lstStyle/>
          <a:p>
            <a:pPr algn="just"/>
            <a:r>
              <a:rPr lang="en-US" dirty="0" smtClean="0"/>
              <a:t>User Mode</a:t>
            </a:r>
          </a:p>
          <a:p>
            <a:pPr lvl="1" algn="just"/>
            <a:r>
              <a:rPr lang="en-US" dirty="0" smtClean="0"/>
              <a:t>User program executes in user mode </a:t>
            </a:r>
          </a:p>
          <a:p>
            <a:pPr algn="just"/>
            <a:endParaRPr lang="en-US" dirty="0" smtClean="0"/>
          </a:p>
          <a:p>
            <a:pPr algn="just"/>
            <a:r>
              <a:rPr lang="en-US" dirty="0" smtClean="0"/>
              <a:t>Kernel Mode</a:t>
            </a:r>
          </a:p>
          <a:p>
            <a:pPr lvl="1" algn="just"/>
            <a:r>
              <a:rPr lang="en-US" dirty="0" smtClean="0"/>
              <a:t>Monitor executes in kernel mode</a:t>
            </a:r>
          </a:p>
          <a:p>
            <a:pPr lvl="1" algn="just"/>
            <a:r>
              <a:rPr lang="en-US" dirty="0" smtClean="0"/>
              <a:t>Privileged instructions may be executed, all memory accessible.</a:t>
            </a:r>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Simple Batch System Issues</a:t>
            </a:r>
            <a:endParaRPr lang="en-NZ" dirty="0"/>
          </a:p>
        </p:txBody>
      </p:sp>
      <p:sp>
        <p:nvSpPr>
          <p:cNvPr id="3" name="Content Placeholder 2"/>
          <p:cNvSpPr>
            <a:spLocks noGrp="1"/>
          </p:cNvSpPr>
          <p:nvPr>
            <p:ph idx="1"/>
          </p:nvPr>
        </p:nvSpPr>
        <p:spPr/>
        <p:txBody>
          <a:bodyPr/>
          <a:lstStyle/>
          <a:p>
            <a:r>
              <a:rPr lang="en-NZ" dirty="0" smtClean="0"/>
              <a:t>CPU is often idle </a:t>
            </a:r>
          </a:p>
          <a:p>
            <a:pPr lvl="1"/>
            <a:r>
              <a:rPr lang="en-NZ" dirty="0" smtClean="0"/>
              <a:t>Even with automatic job sequencing.</a:t>
            </a:r>
          </a:p>
          <a:p>
            <a:pPr lvl="1"/>
            <a:r>
              <a:rPr lang="en-NZ" dirty="0" smtClean="0"/>
              <a:t>I/O devices are slow compared to processor</a:t>
            </a:r>
          </a:p>
          <a:p>
            <a:endParaRPr lang="en-NZ" dirty="0"/>
          </a:p>
        </p:txBody>
      </p:sp>
      <p:pic>
        <p:nvPicPr>
          <p:cNvPr id="4" name="Content Placeholder 3" descr="Fig02_04.gif"/>
          <p:cNvPicPr>
            <a:picLocks noChangeAspect="1"/>
          </p:cNvPicPr>
          <p:nvPr/>
        </p:nvPicPr>
        <p:blipFill>
          <a:blip r:embed="rId3" cstate="print"/>
          <a:stretch>
            <a:fillRect/>
          </a:stretch>
        </p:blipFill>
        <p:spPr bwMode="auto">
          <a:xfrm>
            <a:off x="762000" y="3352800"/>
            <a:ext cx="7620000" cy="31956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Uniprogramming</a:t>
            </a:r>
            <a:endParaRPr lang="en-US" dirty="0"/>
          </a:p>
        </p:txBody>
      </p:sp>
      <p:sp>
        <p:nvSpPr>
          <p:cNvPr id="3" name="Content Placeholder 2"/>
          <p:cNvSpPr>
            <a:spLocks noGrp="1"/>
          </p:cNvSpPr>
          <p:nvPr>
            <p:ph idx="1"/>
          </p:nvPr>
        </p:nvSpPr>
        <p:spPr/>
        <p:txBody>
          <a:bodyPr/>
          <a:lstStyle/>
          <a:p>
            <a:pPr algn="just"/>
            <a:r>
              <a:rPr lang="en-US" dirty="0" smtClean="0"/>
              <a:t>Processor must wait for I/O instruction to complete before preceding</a:t>
            </a:r>
            <a:endParaRPr lang="en-US" dirty="0"/>
          </a:p>
        </p:txBody>
      </p:sp>
      <p:pic>
        <p:nvPicPr>
          <p:cNvPr id="4" name="Picture 3" descr="Fig02_05a.gif"/>
          <p:cNvPicPr>
            <a:picLocks noChangeAspect="1"/>
          </p:cNvPicPr>
          <p:nvPr/>
        </p:nvPicPr>
        <p:blipFill>
          <a:blip r:embed="rId3" cstate="print"/>
          <a:stretch>
            <a:fillRect/>
          </a:stretch>
        </p:blipFill>
        <p:spPr>
          <a:xfrm>
            <a:off x="152400" y="3267075"/>
            <a:ext cx="8878381" cy="1609725"/>
          </a:xfrm>
          <a:prstGeom prst="rect">
            <a:avLst/>
          </a:prstGeom>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Multiprogramming</a:t>
            </a:r>
            <a:endParaRPr lang="en-US" dirty="0"/>
          </a:p>
        </p:txBody>
      </p:sp>
      <p:sp>
        <p:nvSpPr>
          <p:cNvPr id="3" name="Content Placeholder 2"/>
          <p:cNvSpPr>
            <a:spLocks noGrp="1"/>
          </p:cNvSpPr>
          <p:nvPr>
            <p:ph idx="1"/>
          </p:nvPr>
        </p:nvSpPr>
        <p:spPr/>
        <p:txBody>
          <a:bodyPr/>
          <a:lstStyle/>
          <a:p>
            <a:pPr algn="just"/>
            <a:r>
              <a:rPr lang="en-US" dirty="0" smtClean="0"/>
              <a:t>When one job needs to wait for I/O, the processor can switch to the other job</a:t>
            </a:r>
          </a:p>
          <a:p>
            <a:pPr algn="just"/>
            <a:r>
              <a:rPr lang="en-US" dirty="0" smtClean="0"/>
              <a:t>No user interaction</a:t>
            </a:r>
            <a:endParaRPr lang="en-US" dirty="0"/>
          </a:p>
        </p:txBody>
      </p:sp>
      <p:pic>
        <p:nvPicPr>
          <p:cNvPr id="4" name="Picture 3" descr="Fig02_05b.gif"/>
          <p:cNvPicPr>
            <a:picLocks noChangeAspect="1"/>
          </p:cNvPicPr>
          <p:nvPr/>
        </p:nvPicPr>
        <p:blipFill>
          <a:blip r:embed="rId3" cstate="print"/>
          <a:stretch>
            <a:fillRect/>
          </a:stretch>
        </p:blipFill>
        <p:spPr>
          <a:xfrm>
            <a:off x="228600" y="3457575"/>
            <a:ext cx="8534400" cy="3063151"/>
          </a:xfrm>
          <a:prstGeom prst="rect">
            <a:avLst/>
          </a:prstGeom>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Operating System</a:t>
            </a:r>
          </a:p>
        </p:txBody>
      </p:sp>
      <p:sp>
        <p:nvSpPr>
          <p:cNvPr id="4" name="Content Placeholder 3"/>
          <p:cNvSpPr>
            <a:spLocks noGrp="1"/>
          </p:cNvSpPr>
          <p:nvPr>
            <p:ph idx="1"/>
          </p:nvPr>
        </p:nvSpPr>
        <p:spPr/>
        <p:txBody>
          <a:bodyPr/>
          <a:lstStyle/>
          <a:p>
            <a:pPr algn="just"/>
            <a:r>
              <a:rPr lang="en-US" dirty="0" smtClean="0">
                <a:solidFill>
                  <a:srgbClr val="FF0000"/>
                </a:solidFill>
              </a:rPr>
              <a:t>A program </a:t>
            </a:r>
            <a:r>
              <a:rPr lang="en-US" dirty="0" smtClean="0"/>
              <a:t>that controls the execution of application programs</a:t>
            </a:r>
          </a:p>
          <a:p>
            <a:pPr algn="just"/>
            <a:r>
              <a:rPr lang="en-US" dirty="0" smtClean="0">
                <a:solidFill>
                  <a:srgbClr val="FF0000"/>
                </a:solidFill>
              </a:rPr>
              <a:t>An interface </a:t>
            </a:r>
            <a:r>
              <a:rPr lang="en-US" dirty="0" smtClean="0"/>
              <a:t>between applications and hardware</a:t>
            </a:r>
          </a:p>
          <a:p>
            <a:pPr algn="just"/>
            <a:r>
              <a:rPr lang="en-US" dirty="0" smtClean="0">
                <a:solidFill>
                  <a:srgbClr val="FF0000"/>
                </a:solidFill>
              </a:rPr>
              <a:t>Main objectives of an OS:</a:t>
            </a:r>
          </a:p>
          <a:p>
            <a:pPr lvl="1" algn="just"/>
            <a:r>
              <a:rPr lang="en-US" dirty="0" smtClean="0"/>
              <a:t>Convenience - Makes computer easy to use</a:t>
            </a:r>
          </a:p>
          <a:p>
            <a:pPr lvl="1" algn="just"/>
            <a:r>
              <a:rPr lang="en-US" dirty="0" smtClean="0"/>
              <a:t>Efficiency - Manages resources efficiently</a:t>
            </a:r>
          </a:p>
          <a:p>
            <a:pPr lvl="1" algn="just"/>
            <a:r>
              <a:rPr lang="en-US" dirty="0" smtClean="0"/>
              <a:t>Ability to evolve – Easy to adapt changes </a:t>
            </a:r>
          </a:p>
          <a:p>
            <a:pPr algn="just"/>
            <a:endParaRPr lang="en-US"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Multi-programmed Batch Systems</a:t>
            </a:r>
            <a:endParaRPr lang="en-US" sz="3600" dirty="0"/>
          </a:p>
        </p:txBody>
      </p:sp>
      <p:pic>
        <p:nvPicPr>
          <p:cNvPr id="4" name="Content Placeholder 3" descr="Fig02_05c.gif"/>
          <p:cNvPicPr>
            <a:picLocks noGrp="1" noChangeAspect="1"/>
          </p:cNvPicPr>
          <p:nvPr>
            <p:ph idx="1"/>
          </p:nvPr>
        </p:nvPicPr>
        <p:blipFill>
          <a:blip r:embed="rId3" cstate="print"/>
          <a:stretch>
            <a:fillRect/>
          </a:stretch>
        </p:blipFill>
        <p:spPr>
          <a:xfrm>
            <a:off x="396522" y="1447800"/>
            <a:ext cx="8290278" cy="4876800"/>
          </a:xfrm>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Sharing Systems</a:t>
            </a:r>
            <a:endParaRPr lang="en-US" dirty="0"/>
          </a:p>
        </p:txBody>
      </p:sp>
      <p:sp>
        <p:nvSpPr>
          <p:cNvPr id="3" name="Content Placeholder 2"/>
          <p:cNvSpPr>
            <a:spLocks noGrp="1"/>
          </p:cNvSpPr>
          <p:nvPr>
            <p:ph idx="1"/>
          </p:nvPr>
        </p:nvSpPr>
        <p:spPr/>
        <p:txBody>
          <a:bodyPr/>
          <a:lstStyle/>
          <a:p>
            <a:pPr algn="just"/>
            <a:r>
              <a:rPr lang="en-US" dirty="0" smtClean="0"/>
              <a:t>Using multiprogramming to handle multiple interactive jobs</a:t>
            </a:r>
          </a:p>
          <a:p>
            <a:pPr algn="just"/>
            <a:endParaRPr lang="en-US" dirty="0" smtClean="0"/>
          </a:p>
          <a:p>
            <a:pPr algn="just"/>
            <a:r>
              <a:rPr lang="en-US" dirty="0" smtClean="0"/>
              <a:t>Multiple users simultaneously access the system through terminals</a:t>
            </a:r>
            <a:endParaRPr 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1143000"/>
          </a:xfrm>
        </p:spPr>
        <p:txBody>
          <a:bodyPr/>
          <a:lstStyle/>
          <a:p>
            <a:r>
              <a:rPr lang="en-US" dirty="0" smtClean="0"/>
              <a:t>Batch Multiprogramming </a:t>
            </a:r>
            <a:br>
              <a:rPr lang="en-US" dirty="0" smtClean="0"/>
            </a:br>
            <a:r>
              <a:rPr lang="en-US" dirty="0" smtClean="0"/>
              <a:t>vs. Time Sharing</a:t>
            </a:r>
            <a:endParaRPr lang="en-US" dirty="0"/>
          </a:p>
        </p:txBody>
      </p:sp>
      <p:pic>
        <p:nvPicPr>
          <p:cNvPr id="4" name="Content Placeholder 3" descr="Table02_03.gif"/>
          <p:cNvPicPr>
            <a:picLocks noGrp="1" noChangeAspect="1"/>
          </p:cNvPicPr>
          <p:nvPr>
            <p:ph idx="1"/>
          </p:nvPr>
        </p:nvPicPr>
        <p:blipFill>
          <a:blip r:embed="rId3" cstate="print"/>
          <a:stretch>
            <a:fillRect/>
          </a:stretch>
        </p:blipFill>
        <p:spPr>
          <a:xfrm>
            <a:off x="228600" y="1600200"/>
            <a:ext cx="8610600" cy="4724400"/>
          </a:xfrm>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Problems and Issues</a:t>
            </a:r>
            <a:endParaRPr lang="en-NZ" dirty="0"/>
          </a:p>
        </p:txBody>
      </p:sp>
      <p:sp>
        <p:nvSpPr>
          <p:cNvPr id="3" name="Content Placeholder 2"/>
          <p:cNvSpPr>
            <a:spLocks noGrp="1"/>
          </p:cNvSpPr>
          <p:nvPr>
            <p:ph idx="1"/>
          </p:nvPr>
        </p:nvSpPr>
        <p:spPr/>
        <p:txBody>
          <a:bodyPr/>
          <a:lstStyle/>
          <a:p>
            <a:r>
              <a:rPr lang="en-NZ" i="1" dirty="0" smtClean="0"/>
              <a:t>Multiple jobs </a:t>
            </a:r>
            <a:r>
              <a:rPr lang="en-NZ" dirty="0" smtClean="0"/>
              <a:t>in memory must be protected from each other’s data</a:t>
            </a:r>
          </a:p>
          <a:p>
            <a:r>
              <a:rPr lang="en-NZ" i="1" dirty="0" smtClean="0"/>
              <a:t>File system </a:t>
            </a:r>
            <a:r>
              <a:rPr lang="en-NZ" dirty="0" smtClean="0"/>
              <a:t>must be protected so that only authorised users can access</a:t>
            </a:r>
          </a:p>
          <a:p>
            <a:r>
              <a:rPr lang="en-NZ" i="1" dirty="0" smtClean="0"/>
              <a:t>Contention</a:t>
            </a:r>
            <a:r>
              <a:rPr lang="en-NZ" dirty="0" smtClean="0"/>
              <a:t> for resources must be handled</a:t>
            </a:r>
          </a:p>
          <a:p>
            <a:pPr lvl="1"/>
            <a:r>
              <a:rPr lang="en-NZ" dirty="0" smtClean="0"/>
              <a:t>Printers, storage etc</a:t>
            </a:r>
            <a:endParaRPr lang="en-NZ"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Symmetric multiprocessing (SMP)</a:t>
            </a:r>
          </a:p>
        </p:txBody>
      </p:sp>
      <p:sp>
        <p:nvSpPr>
          <p:cNvPr id="3" name="Content Placeholder 2"/>
          <p:cNvSpPr>
            <a:spLocks noGrp="1"/>
          </p:cNvSpPr>
          <p:nvPr>
            <p:ph idx="1"/>
          </p:nvPr>
        </p:nvSpPr>
        <p:spPr/>
        <p:txBody>
          <a:bodyPr/>
          <a:lstStyle/>
          <a:p>
            <a:pPr algn="just"/>
            <a:r>
              <a:rPr lang="en-US" dirty="0" smtClean="0"/>
              <a:t>An SMP system has</a:t>
            </a:r>
          </a:p>
          <a:p>
            <a:pPr lvl="1" algn="just"/>
            <a:r>
              <a:rPr lang="en-US" i="1" dirty="0" smtClean="0">
                <a:solidFill>
                  <a:srgbClr val="FF0000"/>
                </a:solidFill>
              </a:rPr>
              <a:t>multiple processors</a:t>
            </a:r>
          </a:p>
          <a:p>
            <a:pPr lvl="1" algn="just"/>
            <a:r>
              <a:rPr lang="en-US" dirty="0" smtClean="0"/>
              <a:t>These processors </a:t>
            </a:r>
            <a:r>
              <a:rPr lang="en-US" dirty="0" smtClean="0">
                <a:solidFill>
                  <a:srgbClr val="FF0000"/>
                </a:solidFill>
              </a:rPr>
              <a:t>share</a:t>
            </a:r>
            <a:r>
              <a:rPr lang="en-US" dirty="0" smtClean="0"/>
              <a:t> same main memory and I/O facilities</a:t>
            </a:r>
          </a:p>
          <a:p>
            <a:pPr lvl="1" algn="just"/>
            <a:r>
              <a:rPr lang="en-US" dirty="0" smtClean="0"/>
              <a:t>All processors can perform the same functions</a:t>
            </a:r>
          </a:p>
          <a:p>
            <a:pPr algn="just"/>
            <a:r>
              <a:rPr lang="en-NZ" dirty="0" smtClean="0"/>
              <a:t>The OS of an SMP schedules processes or threads across all of the processors.</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SMP Advantages</a:t>
            </a:r>
            <a:endParaRPr lang="en-NZ" dirty="0"/>
          </a:p>
        </p:txBody>
      </p:sp>
      <p:sp>
        <p:nvSpPr>
          <p:cNvPr id="3" name="Content Placeholder 2"/>
          <p:cNvSpPr>
            <a:spLocks noGrp="1"/>
          </p:cNvSpPr>
          <p:nvPr>
            <p:ph idx="1"/>
          </p:nvPr>
        </p:nvSpPr>
        <p:spPr/>
        <p:txBody>
          <a:bodyPr/>
          <a:lstStyle/>
          <a:p>
            <a:pPr algn="just"/>
            <a:r>
              <a:rPr lang="en-NZ" b="1" dirty="0" smtClean="0"/>
              <a:t>Performance</a:t>
            </a:r>
          </a:p>
          <a:p>
            <a:pPr lvl="1" algn="just"/>
            <a:r>
              <a:rPr lang="en-NZ" dirty="0" smtClean="0"/>
              <a:t>Allowing parallel processing</a:t>
            </a:r>
          </a:p>
          <a:p>
            <a:pPr algn="just"/>
            <a:r>
              <a:rPr lang="en-NZ" b="1" dirty="0" smtClean="0"/>
              <a:t>Availability</a:t>
            </a:r>
          </a:p>
          <a:p>
            <a:pPr lvl="1" algn="just"/>
            <a:r>
              <a:rPr lang="en-NZ" dirty="0" smtClean="0"/>
              <a:t>Failure of a single process does not halt the system</a:t>
            </a:r>
          </a:p>
          <a:p>
            <a:pPr algn="just"/>
            <a:r>
              <a:rPr lang="en-NZ" b="1" dirty="0" smtClean="0"/>
              <a:t>Incremental Growth</a:t>
            </a:r>
          </a:p>
          <a:p>
            <a:pPr lvl="1" algn="just"/>
            <a:r>
              <a:rPr lang="en-NZ" dirty="0" smtClean="0"/>
              <a:t>Additional processors can be added.</a:t>
            </a:r>
          </a:p>
          <a:p>
            <a:pPr algn="just"/>
            <a:endParaRPr lang="en-NZ"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Multiprogramming and Multiprocessing</a:t>
            </a:r>
            <a:endParaRPr lang="en-US" sz="3200" dirty="0"/>
          </a:p>
        </p:txBody>
      </p:sp>
      <p:pic>
        <p:nvPicPr>
          <p:cNvPr id="4" name="Content Placeholder 3" descr="Fig02_12.gif"/>
          <p:cNvPicPr>
            <a:picLocks noGrp="1" noChangeAspect="1"/>
          </p:cNvPicPr>
          <p:nvPr>
            <p:ph idx="1"/>
          </p:nvPr>
        </p:nvPicPr>
        <p:blipFill>
          <a:blip r:embed="rId3" cstate="print"/>
          <a:stretch>
            <a:fillRect/>
          </a:stretch>
        </p:blipFill>
        <p:spPr>
          <a:xfrm>
            <a:off x="152400" y="1143000"/>
            <a:ext cx="8915400" cy="5638800"/>
          </a:xfr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Distributed Operating Systems</a:t>
            </a:r>
          </a:p>
        </p:txBody>
      </p:sp>
      <p:sp>
        <p:nvSpPr>
          <p:cNvPr id="3" name="Content Placeholder 2"/>
          <p:cNvSpPr>
            <a:spLocks noGrp="1"/>
          </p:cNvSpPr>
          <p:nvPr>
            <p:ph idx="1"/>
          </p:nvPr>
        </p:nvSpPr>
        <p:spPr/>
        <p:txBody>
          <a:bodyPr/>
          <a:lstStyle/>
          <a:p>
            <a:r>
              <a:rPr lang="en-US" dirty="0" smtClean="0"/>
              <a:t>Provides the illusion of</a:t>
            </a:r>
          </a:p>
          <a:p>
            <a:pPr lvl="1"/>
            <a:r>
              <a:rPr lang="en-US" dirty="0" smtClean="0"/>
              <a:t> a single main memory space and </a:t>
            </a:r>
          </a:p>
          <a:p>
            <a:pPr lvl="1"/>
            <a:r>
              <a:rPr lang="en-US" dirty="0" smtClean="0"/>
              <a:t> single secondary memory space</a:t>
            </a:r>
          </a:p>
          <a:p>
            <a:pPr lvl="1"/>
            <a:endParaRPr lang="en-US" dirty="0" smtClean="0"/>
          </a:p>
          <a:p>
            <a:r>
              <a:rPr lang="en-US" dirty="0" smtClean="0"/>
              <a:t>Early stage of development</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Time Operating Systems</a:t>
            </a:r>
            <a:endParaRPr lang="en-US" dirty="0"/>
          </a:p>
        </p:txBody>
      </p:sp>
      <p:sp>
        <p:nvSpPr>
          <p:cNvPr id="3" name="Content Placeholder 2"/>
          <p:cNvSpPr>
            <a:spLocks noGrp="1"/>
          </p:cNvSpPr>
          <p:nvPr>
            <p:ph idx="1"/>
          </p:nvPr>
        </p:nvSpPr>
        <p:spPr/>
        <p:txBody>
          <a:bodyPr/>
          <a:lstStyle/>
          <a:p>
            <a:pPr algn="just"/>
            <a:r>
              <a:rPr lang="en-US" sz="2800" dirty="0" smtClean="0"/>
              <a:t>A Real Time Operating System, commonly known as an </a:t>
            </a:r>
            <a:r>
              <a:rPr lang="en-US" sz="2800" b="1" dirty="0" smtClean="0">
                <a:solidFill>
                  <a:srgbClr val="FF0000"/>
                </a:solidFill>
              </a:rPr>
              <a:t>RTOS</a:t>
            </a:r>
            <a:r>
              <a:rPr lang="en-US" sz="2800" dirty="0" smtClean="0"/>
              <a:t>, </a:t>
            </a:r>
          </a:p>
          <a:p>
            <a:pPr lvl="1" algn="just"/>
            <a:r>
              <a:rPr lang="en-US" dirty="0" smtClean="0"/>
              <a:t>Is a software component that </a:t>
            </a:r>
            <a:r>
              <a:rPr lang="en-US" i="1" dirty="0" smtClean="0">
                <a:solidFill>
                  <a:srgbClr val="FF0000"/>
                </a:solidFill>
              </a:rPr>
              <a:t>rapidly switches </a:t>
            </a:r>
            <a:r>
              <a:rPr lang="en-US" dirty="0" smtClean="0"/>
              <a:t>between tasks</a:t>
            </a:r>
            <a:r>
              <a:rPr lang="en-US" sz="2400" dirty="0" smtClean="0"/>
              <a:t>,</a:t>
            </a:r>
          </a:p>
          <a:p>
            <a:pPr lvl="1" algn="just"/>
            <a:r>
              <a:rPr lang="en-US" dirty="0" smtClean="0"/>
              <a:t>Giving </a:t>
            </a:r>
            <a:r>
              <a:rPr lang="en-US" dirty="0" smtClean="0"/>
              <a:t>the </a:t>
            </a:r>
            <a:r>
              <a:rPr lang="en-US" i="1" dirty="0" smtClean="0">
                <a:solidFill>
                  <a:srgbClr val="FF0000"/>
                </a:solidFill>
              </a:rPr>
              <a:t>impression</a:t>
            </a:r>
            <a:r>
              <a:rPr lang="en-US" dirty="0" smtClean="0"/>
              <a:t> that multiple programs are being executed at the same time on a single processing core.</a:t>
            </a:r>
          </a:p>
          <a:p>
            <a:pPr lvl="1" algn="just"/>
            <a:endParaRPr lang="en-US" dirty="0" smtClean="0"/>
          </a:p>
          <a:p>
            <a:pPr algn="just"/>
            <a:endParaRPr lang="en-US" sz="2800"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Time Operating Systems</a:t>
            </a:r>
            <a:endParaRPr lang="en-US" dirty="0"/>
          </a:p>
        </p:txBody>
      </p:sp>
      <p:sp>
        <p:nvSpPr>
          <p:cNvPr id="3" name="Content Placeholder 2"/>
          <p:cNvSpPr>
            <a:spLocks noGrp="1"/>
          </p:cNvSpPr>
          <p:nvPr>
            <p:ph idx="1"/>
          </p:nvPr>
        </p:nvSpPr>
        <p:spPr/>
        <p:txBody>
          <a:bodyPr/>
          <a:lstStyle/>
          <a:p>
            <a:pPr algn="just"/>
            <a:r>
              <a:rPr lang="en-US" sz="2800" dirty="0" smtClean="0"/>
              <a:t>In actual fact the processing core can only execute </a:t>
            </a:r>
            <a:r>
              <a:rPr lang="en-US" sz="2800" dirty="0" smtClean="0">
                <a:solidFill>
                  <a:srgbClr val="FF0000"/>
                </a:solidFill>
              </a:rPr>
              <a:t>one program at any one time</a:t>
            </a:r>
            <a:r>
              <a:rPr lang="en-US" sz="2800" dirty="0" smtClean="0"/>
              <a:t>, </a:t>
            </a:r>
          </a:p>
          <a:p>
            <a:pPr algn="just"/>
            <a:r>
              <a:rPr lang="en-US" sz="2800" dirty="0" smtClean="0"/>
              <a:t>And what the RTOS is actually doing is </a:t>
            </a:r>
            <a:r>
              <a:rPr lang="en-US" sz="2800" i="1" dirty="0" smtClean="0">
                <a:solidFill>
                  <a:srgbClr val="FF0000"/>
                </a:solidFill>
              </a:rPr>
              <a:t>rapidly switching</a:t>
            </a:r>
            <a:r>
              <a:rPr lang="en-US" sz="2800" dirty="0" smtClean="0"/>
              <a:t> between individual programming threads (or Tasks) </a:t>
            </a:r>
          </a:p>
          <a:p>
            <a:pPr algn="just"/>
            <a:r>
              <a:rPr lang="en-US" sz="2800" dirty="0" smtClean="0"/>
              <a:t>To give the </a:t>
            </a:r>
            <a:r>
              <a:rPr lang="en-US" sz="2800" dirty="0" smtClean="0">
                <a:solidFill>
                  <a:srgbClr val="FF0000"/>
                </a:solidFill>
              </a:rPr>
              <a:t>impression</a:t>
            </a:r>
            <a:r>
              <a:rPr lang="en-US" sz="2800" dirty="0" smtClean="0"/>
              <a:t> that multiple programs are executing simultaneously.</a:t>
            </a:r>
          </a:p>
          <a:p>
            <a:pPr algn="just"/>
            <a:endParaRPr lang="en-US" sz="2800"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and Views</a:t>
            </a:r>
            <a:endParaRPr lang="en-US" dirty="0"/>
          </a:p>
        </p:txBody>
      </p:sp>
      <p:pic>
        <p:nvPicPr>
          <p:cNvPr id="4" name="Content Placeholder 3" descr="Fig02_01.gif"/>
          <p:cNvPicPr>
            <a:picLocks noGrp="1" noChangeAspect="1"/>
          </p:cNvPicPr>
          <p:nvPr>
            <p:ph idx="1"/>
          </p:nvPr>
        </p:nvPicPr>
        <p:blipFill>
          <a:blip r:embed="rId3" cstate="print"/>
          <a:stretch>
            <a:fillRect/>
          </a:stretch>
        </p:blipFill>
        <p:spPr>
          <a:xfrm>
            <a:off x="914400" y="1295400"/>
            <a:ext cx="7239000" cy="5172075"/>
          </a:xfrm>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Calls</a:t>
            </a:r>
            <a:endParaRPr lang="en-US" dirty="0"/>
          </a:p>
        </p:txBody>
      </p:sp>
      <p:sp>
        <p:nvSpPr>
          <p:cNvPr id="3" name="Content Placeholder 2"/>
          <p:cNvSpPr>
            <a:spLocks noGrp="1"/>
          </p:cNvSpPr>
          <p:nvPr>
            <p:ph idx="1"/>
          </p:nvPr>
        </p:nvSpPr>
        <p:spPr/>
        <p:txBody>
          <a:bodyPr/>
          <a:lstStyle/>
          <a:p>
            <a:pPr algn="just">
              <a:lnSpc>
                <a:spcPct val="90000"/>
              </a:lnSpc>
            </a:pPr>
            <a:r>
              <a:rPr lang="en-US" sz="2400" b="1" u="sng" dirty="0" smtClean="0"/>
              <a:t>Definition:</a:t>
            </a:r>
          </a:p>
          <a:p>
            <a:pPr lvl="1" algn="just">
              <a:lnSpc>
                <a:spcPct val="90000"/>
              </a:lnSpc>
            </a:pPr>
            <a:endParaRPr lang="en-US" sz="2000" i="1" dirty="0" smtClean="0">
              <a:solidFill>
                <a:srgbClr val="FF0000"/>
              </a:solidFill>
            </a:endParaRPr>
          </a:p>
          <a:p>
            <a:pPr lvl="1" algn="just">
              <a:lnSpc>
                <a:spcPct val="90000"/>
              </a:lnSpc>
            </a:pPr>
            <a:r>
              <a:rPr lang="en-US" sz="2400" i="1" dirty="0" smtClean="0">
                <a:solidFill>
                  <a:srgbClr val="FF0000"/>
                </a:solidFill>
              </a:rPr>
              <a:t>Programming </a:t>
            </a:r>
            <a:r>
              <a:rPr lang="en-US" sz="2400" i="1" dirty="0" smtClean="0">
                <a:solidFill>
                  <a:srgbClr val="FF0000"/>
                </a:solidFill>
              </a:rPr>
              <a:t>interface </a:t>
            </a:r>
            <a:r>
              <a:rPr lang="en-US" sz="2400" dirty="0" smtClean="0"/>
              <a:t>to the services provided by the OS</a:t>
            </a:r>
          </a:p>
          <a:p>
            <a:pPr algn="just">
              <a:lnSpc>
                <a:spcPct val="90000"/>
              </a:lnSpc>
            </a:pPr>
            <a:endParaRPr lang="en-US" sz="2400" dirty="0" smtClean="0"/>
          </a:p>
          <a:p>
            <a:pPr algn="just">
              <a:lnSpc>
                <a:spcPct val="90000"/>
              </a:lnSpc>
            </a:pPr>
            <a:r>
              <a:rPr lang="en-US" sz="2400" dirty="0" smtClean="0"/>
              <a:t>Typically written in a </a:t>
            </a:r>
            <a:r>
              <a:rPr lang="en-US" sz="2400" i="1" dirty="0" smtClean="0"/>
              <a:t>high-level language</a:t>
            </a:r>
            <a:r>
              <a:rPr lang="en-US" sz="2400" dirty="0" smtClean="0"/>
              <a:t> (C or C++)</a:t>
            </a:r>
          </a:p>
          <a:p>
            <a:pPr algn="just">
              <a:lnSpc>
                <a:spcPct val="90000"/>
              </a:lnSpc>
            </a:pPr>
            <a:endParaRPr lang="en-US" sz="2400" dirty="0" smtClean="0"/>
          </a:p>
          <a:p>
            <a:pPr algn="just">
              <a:lnSpc>
                <a:spcPct val="90000"/>
              </a:lnSpc>
            </a:pPr>
            <a:r>
              <a:rPr lang="en-US" sz="2400" b="1" u="sng" dirty="0" smtClean="0"/>
              <a:t>Use:</a:t>
            </a:r>
          </a:p>
          <a:p>
            <a:pPr algn="just">
              <a:lnSpc>
                <a:spcPct val="90000"/>
              </a:lnSpc>
            </a:pPr>
            <a:r>
              <a:rPr lang="en-US" sz="2400" dirty="0" smtClean="0"/>
              <a:t>Mostly </a:t>
            </a:r>
            <a:r>
              <a:rPr lang="en-US" sz="2400" dirty="0" smtClean="0"/>
              <a:t>accessed by programs via a high-level </a:t>
            </a:r>
            <a:r>
              <a:rPr lang="en-US" sz="2400" b="1" dirty="0" smtClean="0">
                <a:solidFill>
                  <a:srgbClr val="3366FF"/>
                </a:solidFill>
              </a:rPr>
              <a:t>Application Programming Interface </a:t>
            </a:r>
            <a:r>
              <a:rPr lang="en-US" sz="2400" b="1" dirty="0" smtClean="0">
                <a:solidFill>
                  <a:srgbClr val="000000"/>
                </a:solidFill>
              </a:rPr>
              <a:t>(</a:t>
            </a:r>
            <a:r>
              <a:rPr lang="en-US" sz="2400" b="1" dirty="0" smtClean="0">
                <a:solidFill>
                  <a:srgbClr val="3366FF"/>
                </a:solidFill>
              </a:rPr>
              <a:t>API</a:t>
            </a:r>
            <a:r>
              <a:rPr lang="en-US" sz="2400" b="1" dirty="0" smtClean="0">
                <a:solidFill>
                  <a:srgbClr val="000000"/>
                </a:solidFill>
              </a:rPr>
              <a:t>)</a:t>
            </a:r>
            <a:r>
              <a:rPr lang="en-US" sz="2400" dirty="0" smtClean="0">
                <a:solidFill>
                  <a:srgbClr val="3366FF"/>
                </a:solidFill>
              </a:rPr>
              <a:t> </a:t>
            </a:r>
            <a:r>
              <a:rPr lang="en-US" sz="2400" dirty="0" smtClean="0"/>
              <a:t>rather than direct system call use</a:t>
            </a:r>
          </a:p>
          <a:p>
            <a:pPr algn="just">
              <a:lnSpc>
                <a:spcPct val="90000"/>
              </a:lnSpc>
            </a:pPr>
            <a:endParaRPr lang="en-US" sz="2000" dirty="0" smtClean="0"/>
          </a:p>
          <a:p>
            <a:pPr algn="just"/>
            <a:endParaRPr lang="en-US" sz="2400"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Calls</a:t>
            </a:r>
            <a:endParaRPr lang="en-US" dirty="0"/>
          </a:p>
        </p:txBody>
      </p:sp>
      <p:sp>
        <p:nvSpPr>
          <p:cNvPr id="3" name="Content Placeholder 2"/>
          <p:cNvSpPr>
            <a:spLocks noGrp="1"/>
          </p:cNvSpPr>
          <p:nvPr>
            <p:ph idx="1"/>
          </p:nvPr>
        </p:nvSpPr>
        <p:spPr/>
        <p:txBody>
          <a:bodyPr/>
          <a:lstStyle/>
          <a:p>
            <a:pPr algn="just">
              <a:lnSpc>
                <a:spcPct val="90000"/>
              </a:lnSpc>
            </a:pPr>
            <a:r>
              <a:rPr lang="en-US" sz="2400" b="1" dirty="0" smtClean="0"/>
              <a:t>Three most common APIs are </a:t>
            </a:r>
          </a:p>
          <a:p>
            <a:pPr algn="just">
              <a:lnSpc>
                <a:spcPct val="90000"/>
              </a:lnSpc>
            </a:pPr>
            <a:endParaRPr lang="en-US" sz="2400" dirty="0" smtClean="0"/>
          </a:p>
          <a:p>
            <a:pPr lvl="1" algn="just">
              <a:lnSpc>
                <a:spcPct val="90000"/>
              </a:lnSpc>
            </a:pPr>
            <a:r>
              <a:rPr lang="en-US" sz="2400" dirty="0" smtClean="0">
                <a:solidFill>
                  <a:srgbClr val="0070C0"/>
                </a:solidFill>
              </a:rPr>
              <a:t>Win32 API </a:t>
            </a:r>
            <a:r>
              <a:rPr lang="en-US" sz="2400" dirty="0" smtClean="0"/>
              <a:t>for Windows, </a:t>
            </a:r>
          </a:p>
          <a:p>
            <a:pPr lvl="1" algn="just">
              <a:lnSpc>
                <a:spcPct val="90000"/>
              </a:lnSpc>
            </a:pPr>
            <a:endParaRPr lang="en-US" sz="2400" dirty="0" smtClean="0"/>
          </a:p>
          <a:p>
            <a:pPr lvl="1" algn="just">
              <a:lnSpc>
                <a:spcPct val="90000"/>
              </a:lnSpc>
            </a:pPr>
            <a:r>
              <a:rPr lang="en-US" sz="2400" dirty="0" smtClean="0">
                <a:solidFill>
                  <a:srgbClr val="0070C0"/>
                </a:solidFill>
              </a:rPr>
              <a:t>POSIX API </a:t>
            </a:r>
            <a:r>
              <a:rPr lang="en-US" sz="2400" dirty="0" smtClean="0"/>
              <a:t>for POSIX-based systems (including virtually all versions of UNIX, Linux, and Mac OS X),</a:t>
            </a:r>
          </a:p>
          <a:p>
            <a:pPr lvl="1" algn="just">
              <a:lnSpc>
                <a:spcPct val="90000"/>
              </a:lnSpc>
            </a:pPr>
            <a:endParaRPr lang="en-US" sz="2400" dirty="0" smtClean="0"/>
          </a:p>
          <a:p>
            <a:pPr lvl="1" algn="just">
              <a:lnSpc>
                <a:spcPct val="90000"/>
              </a:lnSpc>
            </a:pPr>
            <a:r>
              <a:rPr lang="en-US" sz="2400" dirty="0" smtClean="0"/>
              <a:t> </a:t>
            </a:r>
            <a:r>
              <a:rPr lang="en-US" sz="2400" dirty="0" smtClean="0">
                <a:solidFill>
                  <a:srgbClr val="0070C0"/>
                </a:solidFill>
              </a:rPr>
              <a:t>Java API </a:t>
            </a:r>
            <a:r>
              <a:rPr lang="en-US" sz="2400" dirty="0" smtClean="0"/>
              <a:t>for the Java virtual machine (JVM)</a:t>
            </a:r>
            <a:endParaRPr lang="en-US" sz="2400"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smtClean="0"/>
              <a:t>of System Calls</a:t>
            </a:r>
            <a:endParaRPr lang="en-US" dirty="0"/>
          </a:p>
        </p:txBody>
      </p:sp>
      <p:pic>
        <p:nvPicPr>
          <p:cNvPr id="4" name="Picture 5"/>
          <p:cNvPicPr>
            <a:picLocks noChangeAspect="1" noChangeArrowheads="1"/>
          </p:cNvPicPr>
          <p:nvPr/>
        </p:nvPicPr>
        <p:blipFill>
          <a:blip r:embed="rId2"/>
          <a:srcRect/>
          <a:stretch>
            <a:fillRect/>
          </a:stretch>
        </p:blipFill>
        <p:spPr bwMode="auto">
          <a:xfrm>
            <a:off x="1219200" y="2015265"/>
            <a:ext cx="6705600" cy="4537935"/>
          </a:xfrm>
          <a:prstGeom prst="rect">
            <a:avLst/>
          </a:prstGeom>
          <a:noFill/>
          <a:ln w="9525">
            <a:solidFill>
              <a:schemeClr val="accent1"/>
            </a:solidFill>
            <a:miter lim="800000"/>
            <a:headEnd/>
            <a:tailEnd/>
          </a:ln>
        </p:spPr>
      </p:pic>
      <p:sp>
        <p:nvSpPr>
          <p:cNvPr id="5" name="Rectangle 4"/>
          <p:cNvSpPr/>
          <p:nvPr/>
        </p:nvSpPr>
        <p:spPr>
          <a:xfrm>
            <a:off x="990600" y="1459468"/>
            <a:ext cx="7924800" cy="369332"/>
          </a:xfrm>
          <a:prstGeom prst="rect">
            <a:avLst/>
          </a:prstGeom>
        </p:spPr>
        <p:txBody>
          <a:bodyPr wrap="square">
            <a:spAutoFit/>
          </a:bodyPr>
          <a:lstStyle/>
          <a:p>
            <a:r>
              <a:rPr lang="en-US" b="1" dirty="0" smtClean="0"/>
              <a:t>System call sequence to copy the contents of one file to another file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Screen Shot 2012-12-01 at 12.25.00 PM.png"/>
          <p:cNvPicPr>
            <a:picLocks noChangeAspect="1"/>
          </p:cNvPicPr>
          <p:nvPr/>
        </p:nvPicPr>
        <p:blipFill>
          <a:blip r:embed="rId2"/>
          <a:srcRect/>
          <a:stretch>
            <a:fillRect/>
          </a:stretch>
        </p:blipFill>
        <p:spPr bwMode="auto">
          <a:xfrm>
            <a:off x="838200" y="152400"/>
            <a:ext cx="7543800" cy="644679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Call Implementation</a:t>
            </a:r>
            <a:endParaRPr lang="en-US" dirty="0"/>
          </a:p>
        </p:txBody>
      </p:sp>
      <p:sp>
        <p:nvSpPr>
          <p:cNvPr id="3" name="Content Placeholder 2"/>
          <p:cNvSpPr>
            <a:spLocks noGrp="1"/>
          </p:cNvSpPr>
          <p:nvPr>
            <p:ph idx="1"/>
          </p:nvPr>
        </p:nvSpPr>
        <p:spPr/>
        <p:txBody>
          <a:bodyPr/>
          <a:lstStyle/>
          <a:p>
            <a:pPr algn="just"/>
            <a:r>
              <a:rPr lang="en-US" sz="2400" dirty="0" smtClean="0"/>
              <a:t>Typically, a </a:t>
            </a:r>
            <a:r>
              <a:rPr lang="en-US" sz="2400" dirty="0" smtClean="0">
                <a:solidFill>
                  <a:srgbClr val="0070C0"/>
                </a:solidFill>
              </a:rPr>
              <a:t>number</a:t>
            </a:r>
            <a:r>
              <a:rPr lang="en-US" sz="2400" dirty="0" smtClean="0"/>
              <a:t> associated with each system call</a:t>
            </a:r>
          </a:p>
          <a:p>
            <a:pPr lvl="1" algn="just"/>
            <a:r>
              <a:rPr lang="en-US" sz="2400" b="1" dirty="0" smtClean="0">
                <a:solidFill>
                  <a:srgbClr val="3366FF"/>
                </a:solidFill>
              </a:rPr>
              <a:t>System-call interface </a:t>
            </a:r>
            <a:r>
              <a:rPr lang="en-US" sz="2400" dirty="0" smtClean="0"/>
              <a:t>maintains a table indexed according to these numbers</a:t>
            </a:r>
          </a:p>
          <a:p>
            <a:pPr lvl="1" algn="just"/>
            <a:endParaRPr lang="en-US" sz="2400" dirty="0" smtClean="0"/>
          </a:p>
          <a:p>
            <a:pPr algn="just"/>
            <a:r>
              <a:rPr lang="en-US" sz="2400" dirty="0" smtClean="0"/>
              <a:t>The system call interface invokes  the intended system call in OS kernel and returns status of the system call and any return values</a:t>
            </a:r>
          </a:p>
          <a:p>
            <a:pPr algn="just"/>
            <a:endParaRPr lang="en-US" sz="2400"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Call Implementation</a:t>
            </a:r>
            <a:endParaRPr lang="en-US" dirty="0"/>
          </a:p>
        </p:txBody>
      </p:sp>
      <p:sp>
        <p:nvSpPr>
          <p:cNvPr id="3" name="Content Placeholder 2"/>
          <p:cNvSpPr>
            <a:spLocks noGrp="1"/>
          </p:cNvSpPr>
          <p:nvPr>
            <p:ph idx="1"/>
          </p:nvPr>
        </p:nvSpPr>
        <p:spPr/>
        <p:txBody>
          <a:bodyPr/>
          <a:lstStyle/>
          <a:p>
            <a:pPr algn="just"/>
            <a:r>
              <a:rPr lang="en-US" sz="2400" i="1" dirty="0" smtClean="0">
                <a:solidFill>
                  <a:srgbClr val="0070C0"/>
                </a:solidFill>
              </a:rPr>
              <a:t>The caller need know nothing </a:t>
            </a:r>
            <a:r>
              <a:rPr lang="en-US" sz="2400" dirty="0" smtClean="0"/>
              <a:t>about how the system call is implemented</a:t>
            </a:r>
          </a:p>
          <a:p>
            <a:pPr lvl="1" algn="just"/>
            <a:r>
              <a:rPr lang="en-US" sz="2400" dirty="0" smtClean="0"/>
              <a:t>Just needs to obey API and understand what OS will do as a result call</a:t>
            </a:r>
          </a:p>
          <a:p>
            <a:pPr lvl="1" algn="just"/>
            <a:r>
              <a:rPr lang="en-US" sz="2400" dirty="0" smtClean="0"/>
              <a:t>Most details of  OS interface hidden from programmer by API  </a:t>
            </a:r>
          </a:p>
          <a:p>
            <a:pPr lvl="2" algn="just"/>
            <a:r>
              <a:rPr lang="en-US" dirty="0" smtClean="0"/>
              <a:t>Managed by run-time support library (set of functions built into libraries included with compiler)</a:t>
            </a:r>
          </a:p>
          <a:p>
            <a:endParaRPr lang="en-US" sz="2400"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API – System Call – OS Relationship</a:t>
            </a:r>
            <a:endParaRPr lang="en-US" sz="2800" dirty="0"/>
          </a:p>
        </p:txBody>
      </p:sp>
      <p:pic>
        <p:nvPicPr>
          <p:cNvPr id="4" name="Picture 5" descr="2"/>
          <p:cNvPicPr>
            <a:picLocks noChangeAspect="1" noChangeArrowheads="1"/>
          </p:cNvPicPr>
          <p:nvPr/>
        </p:nvPicPr>
        <p:blipFill>
          <a:blip r:embed="rId2"/>
          <a:srcRect/>
          <a:stretch>
            <a:fillRect/>
          </a:stretch>
        </p:blipFill>
        <p:spPr bwMode="auto">
          <a:xfrm>
            <a:off x="685800" y="1425574"/>
            <a:ext cx="7998191" cy="48990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System Calls</a:t>
            </a:r>
            <a:endParaRPr lang="en-US" dirty="0"/>
          </a:p>
        </p:txBody>
      </p:sp>
      <p:sp>
        <p:nvSpPr>
          <p:cNvPr id="3" name="Content Placeholder 2"/>
          <p:cNvSpPr>
            <a:spLocks noGrp="1"/>
          </p:cNvSpPr>
          <p:nvPr>
            <p:ph idx="1"/>
          </p:nvPr>
        </p:nvSpPr>
        <p:spPr/>
        <p:txBody>
          <a:bodyPr/>
          <a:lstStyle/>
          <a:p>
            <a:r>
              <a:rPr lang="en-US" sz="2400" b="1" dirty="0" smtClean="0">
                <a:solidFill>
                  <a:srgbClr val="0070C0"/>
                </a:solidFill>
              </a:rPr>
              <a:t>File management</a:t>
            </a:r>
          </a:p>
          <a:p>
            <a:pPr lvl="1"/>
            <a:r>
              <a:rPr lang="en-US" sz="2400" dirty="0" smtClean="0"/>
              <a:t>create file, delete file</a:t>
            </a:r>
          </a:p>
          <a:p>
            <a:pPr lvl="1"/>
            <a:r>
              <a:rPr lang="en-US" sz="2400" dirty="0" smtClean="0"/>
              <a:t>open, close file</a:t>
            </a:r>
          </a:p>
          <a:p>
            <a:pPr lvl="1"/>
            <a:r>
              <a:rPr lang="en-US" sz="2400" dirty="0" smtClean="0"/>
              <a:t>read, write, reposition</a:t>
            </a:r>
          </a:p>
          <a:p>
            <a:pPr lvl="1"/>
            <a:r>
              <a:rPr lang="en-US" sz="2400" dirty="0" smtClean="0"/>
              <a:t>get and set file attributes</a:t>
            </a:r>
          </a:p>
          <a:p>
            <a:r>
              <a:rPr lang="en-US" sz="2400" b="1" dirty="0" smtClean="0">
                <a:solidFill>
                  <a:srgbClr val="0070C0"/>
                </a:solidFill>
              </a:rPr>
              <a:t>Device management</a:t>
            </a:r>
          </a:p>
          <a:p>
            <a:pPr lvl="1"/>
            <a:r>
              <a:rPr lang="en-US" sz="2400" dirty="0" smtClean="0"/>
              <a:t>request device, release device</a:t>
            </a:r>
          </a:p>
          <a:p>
            <a:pPr lvl="1"/>
            <a:r>
              <a:rPr lang="en-US" sz="2400" dirty="0" smtClean="0"/>
              <a:t>read, write, reposition</a:t>
            </a:r>
          </a:p>
          <a:p>
            <a:pPr lvl="1"/>
            <a:r>
              <a:rPr lang="en-US" sz="2400" dirty="0" smtClean="0"/>
              <a:t>get device attributes, set device attributes</a:t>
            </a:r>
          </a:p>
          <a:p>
            <a:pPr lvl="1"/>
            <a:r>
              <a:rPr lang="en-US" sz="2400" dirty="0" smtClean="0"/>
              <a:t>logically attach or detach devices</a:t>
            </a:r>
          </a:p>
          <a:p>
            <a:pPr lvl="1"/>
            <a:endParaRPr lang="en-US" sz="2400" dirty="0" smtClean="0"/>
          </a:p>
          <a:p>
            <a:endParaRPr lang="en-US" sz="2400"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System Calls</a:t>
            </a:r>
            <a:endParaRPr lang="en-US" dirty="0"/>
          </a:p>
        </p:txBody>
      </p:sp>
      <p:sp>
        <p:nvSpPr>
          <p:cNvPr id="3" name="Content Placeholder 2"/>
          <p:cNvSpPr>
            <a:spLocks noGrp="1"/>
          </p:cNvSpPr>
          <p:nvPr>
            <p:ph idx="1"/>
          </p:nvPr>
        </p:nvSpPr>
        <p:spPr/>
        <p:txBody>
          <a:bodyPr/>
          <a:lstStyle/>
          <a:p>
            <a:r>
              <a:rPr lang="en-US" sz="2400" b="1" dirty="0" smtClean="0">
                <a:solidFill>
                  <a:srgbClr val="0070C0"/>
                </a:solidFill>
              </a:rPr>
              <a:t>Information maintenance</a:t>
            </a:r>
          </a:p>
          <a:p>
            <a:pPr lvl="1"/>
            <a:r>
              <a:rPr lang="en-US" sz="2400" dirty="0" smtClean="0"/>
              <a:t>get time or date, set time or date</a:t>
            </a:r>
          </a:p>
          <a:p>
            <a:pPr lvl="1"/>
            <a:r>
              <a:rPr lang="en-US" sz="2400" dirty="0" smtClean="0"/>
              <a:t>get system data, set system data</a:t>
            </a:r>
          </a:p>
          <a:p>
            <a:pPr lvl="1"/>
            <a:r>
              <a:rPr lang="en-US" sz="2400" dirty="0" smtClean="0"/>
              <a:t>get and set process, file, or device attributes</a:t>
            </a:r>
          </a:p>
          <a:p>
            <a:r>
              <a:rPr lang="en-US" sz="2400" b="1" dirty="0" smtClean="0">
                <a:solidFill>
                  <a:srgbClr val="0070C0"/>
                </a:solidFill>
              </a:rPr>
              <a:t>Communications</a:t>
            </a:r>
          </a:p>
          <a:p>
            <a:pPr lvl="1"/>
            <a:r>
              <a:rPr lang="en-US" sz="2400" dirty="0" smtClean="0"/>
              <a:t>create, delete communication connection</a:t>
            </a:r>
          </a:p>
          <a:p>
            <a:pPr lvl="1"/>
            <a:r>
              <a:rPr lang="en-US" sz="2400" dirty="0" smtClean="0"/>
              <a:t>send, receive messages </a:t>
            </a:r>
          </a:p>
          <a:p>
            <a:pPr lvl="1"/>
            <a:r>
              <a:rPr lang="en-US" sz="2400" dirty="0" smtClean="0"/>
              <a:t>transfer status information</a:t>
            </a:r>
          </a:p>
          <a:p>
            <a:pPr lvl="1"/>
            <a:r>
              <a:rPr lang="en-US" sz="2400" dirty="0" smtClean="0"/>
              <a:t>attach and detach remote devices</a:t>
            </a:r>
          </a:p>
          <a:p>
            <a:endParaRPr lang="en-US" sz="2400"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System Calls</a:t>
            </a:r>
            <a:endParaRPr lang="en-US" dirty="0"/>
          </a:p>
        </p:txBody>
      </p:sp>
      <p:sp>
        <p:nvSpPr>
          <p:cNvPr id="3" name="Content Placeholder 2"/>
          <p:cNvSpPr>
            <a:spLocks noGrp="1"/>
          </p:cNvSpPr>
          <p:nvPr>
            <p:ph idx="1"/>
          </p:nvPr>
        </p:nvSpPr>
        <p:spPr/>
        <p:txBody>
          <a:bodyPr/>
          <a:lstStyle/>
          <a:p>
            <a:r>
              <a:rPr lang="en-US" sz="2400" b="1" dirty="0" smtClean="0">
                <a:solidFill>
                  <a:srgbClr val="0070C0"/>
                </a:solidFill>
              </a:rPr>
              <a:t>Protection</a:t>
            </a:r>
          </a:p>
          <a:p>
            <a:pPr lvl="1"/>
            <a:r>
              <a:rPr lang="en-US" sz="2400" dirty="0" smtClean="0"/>
              <a:t>Control access to resources</a:t>
            </a:r>
          </a:p>
          <a:p>
            <a:pPr lvl="1"/>
            <a:r>
              <a:rPr lang="en-US" sz="2400" dirty="0" smtClean="0"/>
              <a:t>Get and set permissions</a:t>
            </a:r>
          </a:p>
          <a:p>
            <a:pPr lvl="1"/>
            <a:r>
              <a:rPr lang="en-US" sz="2400" dirty="0" smtClean="0"/>
              <a:t>Allow and deny user access</a:t>
            </a:r>
          </a:p>
          <a:p>
            <a:endParaRPr lang="en-US" sz="2400"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Provided </a:t>
            </a:r>
            <a:br>
              <a:rPr lang="en-US" dirty="0" smtClean="0"/>
            </a:br>
            <a:r>
              <a:rPr lang="en-US" dirty="0" smtClean="0"/>
              <a:t>by the Operating System</a:t>
            </a:r>
            <a:endParaRPr lang="en-US" dirty="0"/>
          </a:p>
        </p:txBody>
      </p:sp>
      <p:sp>
        <p:nvSpPr>
          <p:cNvPr id="3" name="Content Placeholder 2"/>
          <p:cNvSpPr>
            <a:spLocks noGrp="1"/>
          </p:cNvSpPr>
          <p:nvPr>
            <p:ph idx="1"/>
          </p:nvPr>
        </p:nvSpPr>
        <p:spPr/>
        <p:txBody>
          <a:bodyPr/>
          <a:lstStyle/>
          <a:p>
            <a:pPr algn="just"/>
            <a:r>
              <a:rPr lang="en-US" dirty="0" smtClean="0">
                <a:solidFill>
                  <a:srgbClr val="FF0000"/>
                </a:solidFill>
              </a:rPr>
              <a:t>Program development</a:t>
            </a:r>
          </a:p>
          <a:p>
            <a:pPr lvl="1" algn="just"/>
            <a:r>
              <a:rPr lang="en-US" dirty="0" smtClean="0"/>
              <a:t>Editors and debuggers.</a:t>
            </a:r>
          </a:p>
          <a:p>
            <a:pPr algn="just"/>
            <a:r>
              <a:rPr lang="en-US" dirty="0" smtClean="0">
                <a:solidFill>
                  <a:srgbClr val="FF0000"/>
                </a:solidFill>
              </a:rPr>
              <a:t>Program execution</a:t>
            </a:r>
          </a:p>
          <a:p>
            <a:pPr lvl="1" algn="just"/>
            <a:r>
              <a:rPr lang="en-US" dirty="0" smtClean="0"/>
              <a:t>OS handles scheduling of numerous tasks required to execute a program</a:t>
            </a:r>
          </a:p>
          <a:p>
            <a:pPr algn="just"/>
            <a:r>
              <a:rPr lang="en-US" dirty="0" smtClean="0">
                <a:solidFill>
                  <a:srgbClr val="FF0000"/>
                </a:solidFill>
              </a:rPr>
              <a:t>Access I/O devices</a:t>
            </a:r>
          </a:p>
          <a:p>
            <a:pPr lvl="1" algn="just"/>
            <a:r>
              <a:rPr lang="en-US" dirty="0" smtClean="0"/>
              <a:t>Each device will have unique interface</a:t>
            </a:r>
          </a:p>
          <a:p>
            <a:pPr lvl="1" algn="just"/>
            <a:r>
              <a:rPr lang="en-US" dirty="0" smtClean="0"/>
              <a:t>OS presents standard interface to users</a:t>
            </a:r>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Examples of Windows and  Unix System Calls</a:t>
            </a:r>
            <a:endParaRPr lang="en-US" sz="2400" dirty="0"/>
          </a:p>
        </p:txBody>
      </p:sp>
      <p:pic>
        <p:nvPicPr>
          <p:cNvPr id="4" name="Picture 6" descr="OS8-p61"/>
          <p:cNvPicPr>
            <a:picLocks noChangeAspect="1" noChangeArrowheads="1"/>
          </p:cNvPicPr>
          <p:nvPr/>
        </p:nvPicPr>
        <p:blipFill>
          <a:blip r:embed="rId2"/>
          <a:srcRect/>
          <a:stretch>
            <a:fillRect/>
          </a:stretch>
        </p:blipFill>
        <p:spPr bwMode="auto">
          <a:xfrm>
            <a:off x="304800" y="1203325"/>
            <a:ext cx="8686800" cy="548696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C Library Example</a:t>
            </a:r>
            <a:endParaRPr lang="en-US" dirty="0"/>
          </a:p>
        </p:txBody>
      </p:sp>
      <p:pic>
        <p:nvPicPr>
          <p:cNvPr id="4" name="Picture 1" descr="Screen Shot 2012-12-01 at 1.12.03 PM.png"/>
          <p:cNvPicPr>
            <a:picLocks noChangeAspect="1"/>
          </p:cNvPicPr>
          <p:nvPr/>
        </p:nvPicPr>
        <p:blipFill>
          <a:blip r:embed="rId2"/>
          <a:srcRect/>
          <a:stretch>
            <a:fillRect/>
          </a:stretch>
        </p:blipFill>
        <p:spPr bwMode="auto">
          <a:xfrm>
            <a:off x="1981200" y="1219200"/>
            <a:ext cx="5486400" cy="55469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algn="just"/>
            <a:r>
              <a:rPr lang="en-US" sz="2000" dirty="0" smtClean="0"/>
              <a:t>Operating Systems: Internals and Design Principles by William Stallings (6</a:t>
            </a:r>
            <a:r>
              <a:rPr lang="en-US" sz="2000" baseline="30000" dirty="0" smtClean="0"/>
              <a:t>th</a:t>
            </a:r>
            <a:r>
              <a:rPr lang="en-US" sz="2000" dirty="0" smtClean="0"/>
              <a:t> Edition)</a:t>
            </a:r>
          </a:p>
          <a:p>
            <a:pPr algn="just"/>
            <a:endParaRPr lang="en-US" sz="2000" dirty="0" smtClean="0"/>
          </a:p>
          <a:p>
            <a:pPr algn="just"/>
            <a:r>
              <a:rPr lang="en-US" sz="2000" dirty="0" smtClean="0"/>
              <a:t>Operating System Concepts by </a:t>
            </a:r>
            <a:r>
              <a:rPr lang="en-US" sz="2000" dirty="0" err="1" smtClean="0"/>
              <a:t>Silberschatz</a:t>
            </a:r>
            <a:r>
              <a:rPr lang="en-US" sz="2000" dirty="0" smtClean="0"/>
              <a:t>, Galvin and Gagne (9</a:t>
            </a:r>
            <a:r>
              <a:rPr lang="en-US" sz="2000" baseline="30000" dirty="0" smtClean="0"/>
              <a:t>th</a:t>
            </a:r>
            <a:r>
              <a:rPr lang="en-US" sz="2000" dirty="0" smtClean="0"/>
              <a:t> Edition)</a:t>
            </a:r>
            <a:endParaRPr lang="en-US" sz="2000"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cont…</a:t>
            </a:r>
            <a:endParaRPr lang="en-US" dirty="0"/>
          </a:p>
        </p:txBody>
      </p:sp>
      <p:sp>
        <p:nvSpPr>
          <p:cNvPr id="3" name="Content Placeholder 2"/>
          <p:cNvSpPr>
            <a:spLocks noGrp="1"/>
          </p:cNvSpPr>
          <p:nvPr>
            <p:ph idx="1"/>
          </p:nvPr>
        </p:nvSpPr>
        <p:spPr/>
        <p:txBody>
          <a:bodyPr/>
          <a:lstStyle/>
          <a:p>
            <a:r>
              <a:rPr lang="en-US" dirty="0" smtClean="0">
                <a:solidFill>
                  <a:srgbClr val="FF0000"/>
                </a:solidFill>
              </a:rPr>
              <a:t>Controlled access to files</a:t>
            </a:r>
          </a:p>
          <a:p>
            <a:pPr lvl="1" algn="just"/>
            <a:r>
              <a:rPr lang="en-US" dirty="0" smtClean="0"/>
              <a:t>Accessing different media but presenting a common interface to users</a:t>
            </a:r>
          </a:p>
          <a:p>
            <a:pPr lvl="1" algn="just"/>
            <a:r>
              <a:rPr lang="en-US" dirty="0" smtClean="0"/>
              <a:t>Provides protection in multi-access systems</a:t>
            </a:r>
          </a:p>
          <a:p>
            <a:pPr algn="just"/>
            <a:r>
              <a:rPr lang="en-US" dirty="0" smtClean="0">
                <a:solidFill>
                  <a:srgbClr val="FF0000"/>
                </a:solidFill>
              </a:rPr>
              <a:t>System access</a:t>
            </a:r>
          </a:p>
          <a:p>
            <a:pPr lvl="1" algn="just"/>
            <a:r>
              <a:rPr lang="en-US" dirty="0" smtClean="0"/>
              <a:t>Controls access to the system and its resources</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cont…</a:t>
            </a:r>
            <a:endParaRPr lang="en-US" dirty="0"/>
          </a:p>
        </p:txBody>
      </p:sp>
      <p:sp>
        <p:nvSpPr>
          <p:cNvPr id="3" name="Content Placeholder 2"/>
          <p:cNvSpPr>
            <a:spLocks noGrp="1"/>
          </p:cNvSpPr>
          <p:nvPr>
            <p:ph idx="1"/>
          </p:nvPr>
        </p:nvSpPr>
        <p:spPr/>
        <p:txBody>
          <a:bodyPr/>
          <a:lstStyle/>
          <a:p>
            <a:r>
              <a:rPr lang="en-US" dirty="0" smtClean="0">
                <a:solidFill>
                  <a:srgbClr val="FF0000"/>
                </a:solidFill>
              </a:rPr>
              <a:t>Error detection and response</a:t>
            </a:r>
          </a:p>
          <a:p>
            <a:pPr lvl="1" algn="just"/>
            <a:r>
              <a:rPr lang="en-US" dirty="0" smtClean="0"/>
              <a:t>Internal and external hardware errors (Ex: memory / Device failure)</a:t>
            </a:r>
          </a:p>
          <a:p>
            <a:pPr lvl="1" algn="just"/>
            <a:r>
              <a:rPr lang="en-US" dirty="0" smtClean="0"/>
              <a:t>Software errors (Ex: Divide by zero)</a:t>
            </a:r>
          </a:p>
          <a:p>
            <a:pPr lvl="1" algn="just"/>
            <a:endParaRPr lang="en-US" dirty="0" smtClean="0"/>
          </a:p>
          <a:p>
            <a:pPr algn="just"/>
            <a:r>
              <a:rPr lang="en-US" dirty="0" smtClean="0">
                <a:solidFill>
                  <a:srgbClr val="FF0000"/>
                </a:solidFill>
              </a:rPr>
              <a:t>Accounting</a:t>
            </a:r>
          </a:p>
          <a:p>
            <a:pPr lvl="1" algn="just"/>
            <a:r>
              <a:rPr lang="en-US" dirty="0" smtClean="0"/>
              <a:t>Collect usage statistics (Ex: Response Time) </a:t>
            </a:r>
          </a:p>
          <a:p>
            <a:pPr lvl="1" algn="just"/>
            <a:r>
              <a:rPr lang="en-US" dirty="0" smtClean="0"/>
              <a:t>Monitor performance</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Role of an OS</a:t>
            </a:r>
            <a:endParaRPr lang="en-NZ" dirty="0"/>
          </a:p>
        </p:txBody>
      </p:sp>
      <p:sp>
        <p:nvSpPr>
          <p:cNvPr id="3" name="Content Placeholder 2"/>
          <p:cNvSpPr>
            <a:spLocks noGrp="1"/>
          </p:cNvSpPr>
          <p:nvPr>
            <p:ph idx="1"/>
          </p:nvPr>
        </p:nvSpPr>
        <p:spPr/>
        <p:txBody>
          <a:bodyPr/>
          <a:lstStyle/>
          <a:p>
            <a:pPr algn="just"/>
            <a:r>
              <a:rPr lang="en-NZ" dirty="0" smtClean="0"/>
              <a:t>A computer is a set of resources for the</a:t>
            </a:r>
          </a:p>
          <a:p>
            <a:pPr lvl="1" algn="just"/>
            <a:r>
              <a:rPr lang="en-NZ" dirty="0" smtClean="0"/>
              <a:t>movement, </a:t>
            </a:r>
          </a:p>
          <a:p>
            <a:pPr lvl="1" algn="just"/>
            <a:r>
              <a:rPr lang="en-NZ" dirty="0" smtClean="0"/>
              <a:t>storage and </a:t>
            </a:r>
          </a:p>
          <a:p>
            <a:pPr lvl="1" algn="just"/>
            <a:r>
              <a:rPr lang="en-NZ" dirty="0" smtClean="0"/>
              <a:t>processing of data</a:t>
            </a:r>
          </a:p>
          <a:p>
            <a:pPr lvl="1" algn="just"/>
            <a:endParaRPr lang="en-NZ" dirty="0" smtClean="0"/>
          </a:p>
          <a:p>
            <a:pPr algn="just"/>
            <a:r>
              <a:rPr lang="en-NZ" dirty="0" smtClean="0"/>
              <a:t>The OS is responsible for managing these resources. – Hence OS is called </a:t>
            </a:r>
            <a:r>
              <a:rPr lang="en-NZ" dirty="0" smtClean="0">
                <a:solidFill>
                  <a:srgbClr val="FF0000"/>
                </a:solidFill>
              </a:rPr>
              <a:t>resource manager</a:t>
            </a:r>
            <a:endParaRPr lang="en-NZ" dirty="0">
              <a:solidFill>
                <a:srgbClr val="FF0000"/>
              </a:solidFill>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as Software</a:t>
            </a:r>
            <a:endParaRPr lang="en-US" dirty="0"/>
          </a:p>
        </p:txBody>
      </p:sp>
      <p:sp>
        <p:nvSpPr>
          <p:cNvPr id="3" name="Content Placeholder 2"/>
          <p:cNvSpPr>
            <a:spLocks noGrp="1"/>
          </p:cNvSpPr>
          <p:nvPr>
            <p:ph idx="1"/>
          </p:nvPr>
        </p:nvSpPr>
        <p:spPr/>
        <p:txBody>
          <a:bodyPr/>
          <a:lstStyle/>
          <a:p>
            <a:pPr algn="just"/>
            <a:r>
              <a:rPr lang="en-US" dirty="0" smtClean="0"/>
              <a:t>The OS functions in the same way as an </a:t>
            </a:r>
            <a:r>
              <a:rPr lang="en-US" i="1" dirty="0" smtClean="0"/>
              <a:t>ordinary computer software</a:t>
            </a:r>
          </a:p>
          <a:p>
            <a:pPr lvl="1" algn="just"/>
            <a:r>
              <a:rPr lang="en-US" dirty="0" smtClean="0"/>
              <a:t>It is a program that is executed by the CPU</a:t>
            </a:r>
          </a:p>
          <a:p>
            <a:pPr lvl="1" algn="just"/>
            <a:endParaRPr lang="en-US" dirty="0" smtClean="0"/>
          </a:p>
          <a:p>
            <a:pPr algn="just"/>
            <a:r>
              <a:rPr lang="en-US" dirty="0" smtClean="0"/>
              <a:t>Operating system relinquishes control of the processor and regains when needed</a:t>
            </a:r>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sz="3600" dirty="0" smtClean="0"/>
              <a:t>OS as Resource Manager</a:t>
            </a:r>
            <a:endParaRPr lang="en-US" sz="3600" dirty="0"/>
          </a:p>
        </p:txBody>
      </p:sp>
      <p:pic>
        <p:nvPicPr>
          <p:cNvPr id="4" name="Content Placeholder 3" descr="Fig02_02.gif"/>
          <p:cNvPicPr>
            <a:picLocks noGrp="1" noChangeAspect="1"/>
          </p:cNvPicPr>
          <p:nvPr>
            <p:ph idx="1"/>
          </p:nvPr>
        </p:nvPicPr>
        <p:blipFill>
          <a:blip r:embed="rId3" cstate="print"/>
          <a:stretch>
            <a:fillRect/>
          </a:stretch>
        </p:blipFill>
        <p:spPr>
          <a:xfrm>
            <a:off x="228600" y="914400"/>
            <a:ext cx="8686800" cy="5867399"/>
          </a:xfrm>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3851</Words>
  <Application>Microsoft Office PowerPoint</Application>
  <PresentationFormat>On-screen Show (4:3)</PresentationFormat>
  <Paragraphs>424</Paragraphs>
  <Slides>42</Slides>
  <Notes>25</Notes>
  <HiddenSlides>0</HiddenSlides>
  <MMClips>0</MMClips>
  <ScaleCrop>false</ScaleCrop>
  <HeadingPairs>
    <vt:vector size="4" baseType="variant">
      <vt:variant>
        <vt:lpstr>Theme</vt:lpstr>
      </vt:variant>
      <vt:variant>
        <vt:i4>2</vt:i4>
      </vt:variant>
      <vt:variant>
        <vt:lpstr>Slide Titles</vt:lpstr>
      </vt:variant>
      <vt:variant>
        <vt:i4>42</vt:i4>
      </vt:variant>
    </vt:vector>
  </HeadingPairs>
  <TitlesOfParts>
    <vt:vector size="44" baseType="lpstr">
      <vt:lpstr>Office Theme</vt:lpstr>
      <vt:lpstr>Custom Design</vt:lpstr>
      <vt:lpstr>Chapter 2 Operating System Overview</vt:lpstr>
      <vt:lpstr>Operating System</vt:lpstr>
      <vt:lpstr>Layers and Views</vt:lpstr>
      <vt:lpstr>Services Provided  by the Operating System</vt:lpstr>
      <vt:lpstr>Services cont…</vt:lpstr>
      <vt:lpstr>Services cont…</vt:lpstr>
      <vt:lpstr>The Role of an OS</vt:lpstr>
      <vt:lpstr>Operating System as Software</vt:lpstr>
      <vt:lpstr>OS as Resource Manager</vt:lpstr>
      <vt:lpstr>Evolution of Operating Systems</vt:lpstr>
      <vt:lpstr>Evolution of Operating Systems</vt:lpstr>
      <vt:lpstr>Serial Processing</vt:lpstr>
      <vt:lpstr>Serial Processing Issues</vt:lpstr>
      <vt:lpstr>Simple batch system</vt:lpstr>
      <vt:lpstr>Monitor’s perspective</vt:lpstr>
      <vt:lpstr>Modes of Operation</vt:lpstr>
      <vt:lpstr>Simple Batch System Issues</vt:lpstr>
      <vt:lpstr>Uniprogramming</vt:lpstr>
      <vt:lpstr>Multiprogramming</vt:lpstr>
      <vt:lpstr>Multi-programmed Batch Systems</vt:lpstr>
      <vt:lpstr>Time Sharing Systems</vt:lpstr>
      <vt:lpstr>Batch Multiprogramming  vs. Time Sharing</vt:lpstr>
      <vt:lpstr>Problems and Issues</vt:lpstr>
      <vt:lpstr>Symmetric multiprocessing (SMP)</vt:lpstr>
      <vt:lpstr>SMP Advantages</vt:lpstr>
      <vt:lpstr>Multiprogramming and Multiprocessing</vt:lpstr>
      <vt:lpstr>Distributed Operating Systems</vt:lpstr>
      <vt:lpstr>Real Time Operating Systems</vt:lpstr>
      <vt:lpstr>Real Time Operating Systems</vt:lpstr>
      <vt:lpstr>System Calls</vt:lpstr>
      <vt:lpstr>System Calls</vt:lpstr>
      <vt:lpstr>Example of System Calls</vt:lpstr>
      <vt:lpstr>Slide 33</vt:lpstr>
      <vt:lpstr>System Call Implementation</vt:lpstr>
      <vt:lpstr>System Call Implementation</vt:lpstr>
      <vt:lpstr>API – System Call – OS Relationship</vt:lpstr>
      <vt:lpstr>Types of System Calls</vt:lpstr>
      <vt:lpstr>Types of System Calls</vt:lpstr>
      <vt:lpstr>Types of System Calls</vt:lpstr>
      <vt:lpstr>Examples of Windows and  Unix System Calls</vt:lpstr>
      <vt:lpstr>Standard C Library Example</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2008-04-03T13:43:45Z</dcterms:created>
  <dcterms:modified xsi:type="dcterms:W3CDTF">2020-07-08T09:59:15Z</dcterms:modified>
</cp:coreProperties>
</file>