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8"/>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78" d="100"/>
          <a:sy n="78" d="100"/>
        </p:scale>
        <p:origin x="878" y="6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Saturday, February 1, 2025</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Saturday, February 1, 2025</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3174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Saturday, February 1, 2025</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5744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Saturday, February 1, 2025</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Saturday, February 1, 2025</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23429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Saturday, February 1, 2025</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Saturday, February 1, 2025</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Saturday, February 1, 2025</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86820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Saturday, February 1, 2025</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Saturday, February 1, 2025</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Saturday, February 1, 2025</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2731911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Saturday, February 1, 2025</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6B70-DCDD-7BF2-49FA-5B94CDDBACF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B90E7EE-F3D5-BB8E-8EB6-DDDAD9265A5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9828597"/>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320"/>
            <a:ext cx="10972800" cy="731520"/>
          </a:xfrm>
        </p:spPr>
        <p:txBody>
          <a:bodyPr/>
          <a:lstStyle/>
          <a:p>
            <a:r>
              <a:rPr sz="4400">
                <a:solidFill>
                  <a:srgbClr val="FFFFFF"/>
                </a:solidFill>
                <a:latin typeface="Walbaum Display"/>
              </a:rPr>
              <a:t> THE RETRIEVAL AUGMENTED GENERATIVE AI</a:t>
            </a:r>
          </a:p>
        </p:txBody>
      </p:sp>
      <p:sp>
        <p:nvSpPr>
          <p:cNvPr id="3" name="Content Placeholder 2"/>
          <p:cNvSpPr>
            <a:spLocks noGrp="1"/>
          </p:cNvSpPr>
          <p:nvPr>
            <p:ph idx="1"/>
          </p:nvPr>
        </p:nvSpPr>
        <p:spPr>
          <a:xfrm>
            <a:off x="457200" y="1188720"/>
            <a:ext cx="6400800" cy="5212080"/>
          </a:xfrm>
        </p:spPr>
        <p:txBody>
          <a:bodyPr/>
          <a:lstStyle/>
          <a:p>
            <a:r>
              <a:rPr sz="1800">
                <a:solidFill>
                  <a:srgbClr val="FFFFFF"/>
                </a:solidFill>
                <a:latin typeface="Gill Sans MT"/>
              </a:rPr>
              <a:t>The Retrieval Augmented Generative AI is a chatbot framework that integrates structured and unstructured data to provide healthcare professionals with analytical insights and improved decision-making capabilities. This framework consists of multiple modules, including data analysis, conversation summarization, disease diagnosis, emotion detection, and retrieval augmented generation.</a:t>
            </a:r>
          </a:p>
        </p:txBody>
      </p:sp>
      <p:pic>
        <p:nvPicPr>
          <p:cNvPr id="4" name="Picture 3" descr="ca2a5a3d-103e-4135-8aed-a0e00572d610.jpeg"/>
          <p:cNvPicPr>
            <a:picLocks noChangeAspect="1"/>
          </p:cNvPicPr>
          <p:nvPr/>
        </p:nvPicPr>
        <p:blipFill>
          <a:blip r:embed="rId2"/>
          <a:stretch>
            <a:fillRect/>
          </a:stretch>
        </p:blipFill>
        <p:spPr>
          <a:xfrm>
            <a:off x="7315200" y="1188720"/>
            <a:ext cx="4389120" cy="521208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320"/>
            <a:ext cx="10972800" cy="731520"/>
          </a:xfrm>
        </p:spPr>
        <p:txBody>
          <a:bodyPr/>
          <a:lstStyle/>
          <a:p>
            <a:r>
              <a:rPr sz="4400">
                <a:solidFill>
                  <a:srgbClr val="FFFFFF"/>
                </a:solidFill>
                <a:latin typeface="Walbaum Display"/>
              </a:rPr>
              <a:t> THE RETRIEVAL AUGMENTED GENERATIVE AI</a:t>
            </a:r>
          </a:p>
        </p:txBody>
      </p:sp>
      <p:sp>
        <p:nvSpPr>
          <p:cNvPr id="3" name="Content Placeholder 2"/>
          <p:cNvSpPr>
            <a:spLocks noGrp="1"/>
          </p:cNvSpPr>
          <p:nvPr>
            <p:ph idx="1"/>
          </p:nvPr>
        </p:nvSpPr>
        <p:spPr>
          <a:xfrm>
            <a:off x="457200" y="1188720"/>
            <a:ext cx="10972800" cy="5212080"/>
          </a:xfrm>
        </p:spPr>
        <p:txBody>
          <a:bodyPr/>
          <a:lstStyle/>
          <a:p>
            <a:r>
              <a:rPr sz="1800">
                <a:solidFill>
                  <a:srgbClr val="FFFFFF"/>
                </a:solidFill>
                <a:latin typeface="Gill Sans MT"/>
              </a:rPr>
              <a:t>The framework is designed to facilitate efficient response generation and information retrieval. Key features include:</a:t>
            </a:r>
          </a:p>
          <a:p>
            <a:r>
              <a:rPr sz="1800">
                <a:solidFill>
                  <a:srgbClr val="FFFFFF"/>
                </a:solidFill>
                <a:latin typeface="Gill Sans MT"/>
              </a:rPr>
              <a:t>Data analysis modules for patient telehealth conversation summarization, disease diagnosis, and emotion analysis</a:t>
            </a:r>
          </a:p>
          <a:p>
            <a:r>
              <a:rPr sz="1800">
                <a:solidFill>
                  <a:srgbClr val="FFFFFF"/>
                </a:solidFill>
                <a:latin typeface="Gill Sans MT"/>
              </a:rPr>
              <a:t>A retrieval augmented generation (RAG) module for efficient information retrieval and response generation</a:t>
            </a:r>
          </a:p>
          <a:p>
            <a:r>
              <a:rPr sz="1800">
                <a:solidFill>
                  <a:srgbClr val="FFFFFF"/>
                </a:solidFill>
                <a:latin typeface="Gill Sans MT"/>
              </a:rPr>
              <a:t>Utilization of large language models (LLMs) such as GPT-3.5-turbo and GPT-4 for advanced natural language processing capabilities</a:t>
            </a:r>
          </a:p>
          <a:p>
            <a:r>
              <a:rPr sz="1800">
                <a:solidFill>
                  <a:srgbClr val="FFFFFF"/>
                </a:solidFill>
                <a:latin typeface="Gill Sans MT"/>
              </a:rPr>
              <a:t>Integration of pre-existing data modules, including structured and unstructured data from various sources</a:t>
            </a:r>
          </a:p>
          <a:p>
            <a:r>
              <a:rPr sz="1800">
                <a:solidFill>
                  <a:srgbClr val="FFFFFF"/>
                </a:solidFill>
                <a:latin typeface="Gill Sans MT"/>
              </a:rPr>
              <a:t>Application of machine learning models, including Random Forest, Decision Trees, XGBoost, and Support Vector Machines, for disease diagnosis and prediction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320"/>
            <a:ext cx="10972800" cy="731520"/>
          </a:xfrm>
        </p:spPr>
        <p:txBody>
          <a:bodyPr/>
          <a:lstStyle/>
          <a:p>
            <a:r>
              <a:rPr sz="4400">
                <a:solidFill>
                  <a:srgbClr val="FFFFFF"/>
                </a:solidFill>
                <a:latin typeface="Walbaum Display"/>
              </a:rPr>
              <a:t> THE RETRIEVAL AUGMENTED GENERATIVE AI</a:t>
            </a:r>
          </a:p>
        </p:txBody>
      </p:sp>
      <p:sp>
        <p:nvSpPr>
          <p:cNvPr id="3" name="Content Placeholder 2"/>
          <p:cNvSpPr>
            <a:spLocks noGrp="1"/>
          </p:cNvSpPr>
          <p:nvPr>
            <p:ph idx="1"/>
          </p:nvPr>
        </p:nvSpPr>
        <p:spPr>
          <a:xfrm>
            <a:off x="457200" y="1188720"/>
            <a:ext cx="10972800" cy="5212080"/>
          </a:xfrm>
        </p:spPr>
        <p:txBody>
          <a:bodyPr/>
          <a:lstStyle/>
          <a:p>
            <a:r>
              <a:rPr sz="1800">
                <a:solidFill>
                  <a:srgbClr val="FFFFFF"/>
                </a:solidFill>
                <a:latin typeface="Gill Sans MT"/>
              </a:rPr>
              <a:t>The framework also includes:</a:t>
            </a:r>
          </a:p>
          <a:p>
            <a:r>
              <a:rPr sz="1800">
                <a:solidFill>
                  <a:srgbClr val="FFFFFF"/>
                </a:solidFill>
                <a:latin typeface="Gill Sans MT"/>
              </a:rPr>
              <a:t>A conversation summarization module that leverages LLMs and Named Entity Recognition (NER) models to extract key aspects from patient conversations</a:t>
            </a:r>
          </a:p>
          <a:p>
            <a:r>
              <a:rPr sz="1800">
                <a:solidFill>
                  <a:srgbClr val="FFFFFF"/>
                </a:solidFill>
                <a:latin typeface="Gill Sans MT"/>
              </a:rPr>
              <a:t>A disease diagnosis module that utilizes ML models and transformer models to provide diagnostic insights and treatment suggestions</a:t>
            </a:r>
          </a:p>
          <a:p>
            <a:r>
              <a:rPr sz="1800">
                <a:solidFill>
                  <a:srgbClr val="FFFFFF"/>
                </a:solidFill>
                <a:latin typeface="Gill Sans MT"/>
              </a:rPr>
              <a:t>An emotion detection module that employs AI-driven emotion models and pre-trained language models to detect complex emotional states and provide support for mental health issues</a:t>
            </a:r>
          </a:p>
          <a:p>
            <a:r>
              <a:rPr sz="1800">
                <a:solidFill>
                  <a:srgbClr val="FFFFFF"/>
                </a:solidFill>
                <a:latin typeface="Gill Sans MT"/>
              </a:rPr>
              <a:t>A RAG module that enables efficient information retrieval and response generation through the use of vector stores and LLM generative models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320"/>
            <a:ext cx="10972800" cy="731520"/>
          </a:xfrm>
        </p:spPr>
        <p:txBody>
          <a:bodyPr/>
          <a:lstStyle/>
          <a:p>
            <a:r>
              <a:rPr sz="4400">
                <a:solidFill>
                  <a:srgbClr val="FFFFFF"/>
                </a:solidFill>
                <a:latin typeface="Walbaum Display"/>
              </a:rPr>
              <a:t> Conclusion</a:t>
            </a:r>
          </a:p>
        </p:txBody>
      </p:sp>
      <p:sp>
        <p:nvSpPr>
          <p:cNvPr id="3" name="Content Placeholder 2"/>
          <p:cNvSpPr>
            <a:spLocks noGrp="1"/>
          </p:cNvSpPr>
          <p:nvPr>
            <p:ph idx="1"/>
          </p:nvPr>
        </p:nvSpPr>
        <p:spPr>
          <a:xfrm>
            <a:off x="457200" y="1188720"/>
            <a:ext cx="10972800" cy="5212080"/>
          </a:xfrm>
        </p:spPr>
        <p:txBody>
          <a:bodyPr/>
          <a:lstStyle/>
          <a:p>
            <a:r>
              <a:rPr sz="1800">
                <a:solidFill>
                  <a:srgbClr val="FFFFFF"/>
                </a:solidFill>
                <a:latin typeface="Gill Sans MT"/>
              </a:rPr>
              <a:t>The Retrieval Augmented Generative AI framework has the potential to revolutionize healthcare by providing healthcare professionals with advanced analytical insights and decision-making capabilities. The integration of LLMs, ML models, and pre-existing data modules enables efficient response generation and information retrieval, ultimately leading to improved patient outcomes and enhanced healthcare services.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320"/>
            <a:ext cx="10972800" cy="731520"/>
          </a:xfrm>
        </p:spPr>
        <p:txBody>
          <a:bodyPr/>
          <a:lstStyle/>
          <a:p>
            <a:r>
              <a:rPr sz="4400">
                <a:solidFill>
                  <a:srgbClr val="FFFFFF"/>
                </a:solidFill>
                <a:latin typeface="Walbaum Display"/>
              </a:rPr>
              <a:t>FRAMEWORK DEMONSTRATIONS</a:t>
            </a:r>
          </a:p>
        </p:txBody>
      </p:sp>
      <p:sp>
        <p:nvSpPr>
          <p:cNvPr id="3" name="Content Placeholder 2"/>
          <p:cNvSpPr>
            <a:spLocks noGrp="1"/>
          </p:cNvSpPr>
          <p:nvPr>
            <p:ph idx="1"/>
          </p:nvPr>
        </p:nvSpPr>
        <p:spPr>
          <a:xfrm>
            <a:off x="5303520" y="1188720"/>
            <a:ext cx="6400800" cy="5212080"/>
          </a:xfrm>
        </p:spPr>
        <p:txBody>
          <a:bodyPr/>
          <a:lstStyle/>
          <a:p>
            <a:r>
              <a:rPr sz="1800">
                <a:solidFill>
                  <a:srgbClr val="FFFFFF"/>
                </a:solidFill>
                <a:latin typeface="Gill Sans MT"/>
              </a:rPr>
              <a:t>The FRAMEWORK DEMONSTRATIONS module showcases the capabilities of a framework across three modules using a sample healthcare dataset. This dataset consists of EHR data and transcribed telehealth conversations between healthcare professionals and patients. The framework demonstrates patient summary retrieval, diagnostic predictions, and emotion detection.</a:t>
            </a:r>
          </a:p>
        </p:txBody>
      </p:sp>
      <p:pic>
        <p:nvPicPr>
          <p:cNvPr id="4" name="Picture 3" descr="07f7918b-0629-40bd-96eb-024985e166f7.jpeg"/>
          <p:cNvPicPr>
            <a:picLocks noChangeAspect="1"/>
          </p:cNvPicPr>
          <p:nvPr/>
        </p:nvPicPr>
        <p:blipFill>
          <a:blip r:embed="rId2"/>
          <a:stretch>
            <a:fillRect/>
          </a:stretch>
        </p:blipFill>
        <p:spPr>
          <a:xfrm>
            <a:off x="457200" y="1188720"/>
            <a:ext cx="4389120" cy="521208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320"/>
            <a:ext cx="10972800" cy="731520"/>
          </a:xfrm>
        </p:spPr>
        <p:txBody>
          <a:bodyPr/>
          <a:lstStyle/>
          <a:p>
            <a:r>
              <a:rPr sz="4400">
                <a:solidFill>
                  <a:srgbClr val="FFFFFF"/>
                </a:solidFill>
                <a:latin typeface="Walbaum Display"/>
              </a:rPr>
              <a:t>FRAMEWORK DEMONSTRATIONS</a:t>
            </a:r>
          </a:p>
        </p:txBody>
      </p:sp>
      <p:sp>
        <p:nvSpPr>
          <p:cNvPr id="3" name="Content Placeholder 2"/>
          <p:cNvSpPr>
            <a:spLocks noGrp="1"/>
          </p:cNvSpPr>
          <p:nvPr>
            <p:ph idx="1"/>
          </p:nvPr>
        </p:nvSpPr>
        <p:spPr>
          <a:xfrm>
            <a:off x="457200" y="1188720"/>
            <a:ext cx="10972800" cy="5212080"/>
          </a:xfrm>
        </p:spPr>
        <p:txBody>
          <a:bodyPr/>
          <a:lstStyle/>
          <a:p>
            <a:r>
              <a:rPr sz="1800">
                <a:solidFill>
                  <a:srgbClr val="FFFFFF"/>
                </a:solidFill>
                <a:latin typeface="Gill Sans MT"/>
              </a:rPr>
              <a:t>The framework enables healthcare professionals to obtain patient summaries and diagnostic predictions through conversational retrieval agents. Key features include:</a:t>
            </a:r>
          </a:p>
          <a:p>
            <a:r>
              <a:rPr sz="1800">
                <a:solidFill>
                  <a:srgbClr val="FFFFFF"/>
                </a:solidFill>
                <a:latin typeface="Gill Sans MT"/>
              </a:rPr>
              <a:t>Clinical entities identified by the medical NER pipeline are highlighted in patient summaries</a:t>
            </a:r>
          </a:p>
          <a:p>
            <a:r>
              <a:rPr sz="1800">
                <a:solidFill>
                  <a:srgbClr val="FFFFFF"/>
                </a:solidFill>
                <a:latin typeface="Gill Sans MT"/>
              </a:rPr>
              <a:t>A lung cancer predictive model achieved an F1 score of 93.02% using XGBoost</a:t>
            </a:r>
          </a:p>
          <a:p>
            <a:r>
              <a:rPr sz="1800">
                <a:solidFill>
                  <a:srgbClr val="FFFFFF"/>
                </a:solidFill>
                <a:latin typeface="Gill Sans MT"/>
              </a:rPr>
              <a:t>The model provides SHAP feature importance values to understand key drivers of predictions</a:t>
            </a:r>
          </a:p>
          <a:p>
            <a:r>
              <a:rPr sz="1800">
                <a:solidFill>
                  <a:srgbClr val="FFFFFF"/>
                </a:solidFill>
                <a:latin typeface="Gill Sans MT"/>
              </a:rPr>
              <a:t>A customized emotion model detects four positive and four negative emotions, including anxiety, depression, and suicidal ideation</a:t>
            </a:r>
          </a:p>
          <a:p>
            <a:r>
              <a:rPr sz="1800">
                <a:solidFill>
                  <a:srgbClr val="FFFFFF"/>
                </a:solidFill>
                <a:latin typeface="Gill Sans MT"/>
              </a:rPr>
              <a:t>Emotion timelines and transition profiles are available to track patient emotional progression over time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320"/>
            <a:ext cx="10972800" cy="731520"/>
          </a:xfrm>
        </p:spPr>
        <p:txBody>
          <a:bodyPr/>
          <a:lstStyle/>
          <a:p>
            <a:r>
              <a:rPr sz="4400">
                <a:solidFill>
                  <a:srgbClr val="FFFFFF"/>
                </a:solidFill>
                <a:latin typeface="Walbaum Display"/>
              </a:rPr>
              <a:t>FRAMEWORK DEMONSTRATIONS</a:t>
            </a:r>
          </a:p>
        </p:txBody>
      </p:sp>
      <p:sp>
        <p:nvSpPr>
          <p:cNvPr id="3" name="Content Placeholder 2"/>
          <p:cNvSpPr>
            <a:spLocks noGrp="1"/>
          </p:cNvSpPr>
          <p:nvPr>
            <p:ph idx="1"/>
          </p:nvPr>
        </p:nvSpPr>
        <p:spPr>
          <a:xfrm>
            <a:off x="457200" y="1188720"/>
            <a:ext cx="10972800" cy="5212080"/>
          </a:xfrm>
        </p:spPr>
        <p:txBody>
          <a:bodyPr/>
          <a:lstStyle/>
          <a:p>
            <a:r>
              <a:rPr sz="1800">
                <a:solidFill>
                  <a:srgbClr val="FFFFFF"/>
                </a:solidFill>
                <a:latin typeface="Gill Sans MT"/>
              </a:rPr>
              <a:t>Additional capabilities of the framework include:</a:t>
            </a:r>
          </a:p>
          <a:p>
            <a:r>
              <a:rPr sz="1800">
                <a:solidFill>
                  <a:srgbClr val="FFFFFF"/>
                </a:solidFill>
                <a:latin typeface="Gill Sans MT"/>
              </a:rPr>
              <a:t>Conversational agents that provide readable outputs for non-technical audiences</a:t>
            </a:r>
          </a:p>
          <a:p>
            <a:r>
              <a:rPr sz="1800">
                <a:solidFill>
                  <a:srgbClr val="FFFFFF"/>
                </a:solidFill>
                <a:latin typeface="Gill Sans MT"/>
              </a:rPr>
              <a:t>Access to patient-specific and call-specific emotion profiles</a:t>
            </a:r>
          </a:p>
          <a:p>
            <a:r>
              <a:rPr sz="1800">
                <a:solidFill>
                  <a:srgbClr val="FFFFFF"/>
                </a:solidFill>
                <a:latin typeface="Gill Sans MT"/>
              </a:rPr>
              <a:t>Derivation of insights from retrieved data through the ChatModel</a:t>
            </a:r>
          </a:p>
          <a:p>
            <a:r>
              <a:rPr sz="1800">
                <a:solidFill>
                  <a:srgbClr val="FFFFFF"/>
                </a:solidFill>
                <a:latin typeface="Gill Sans MT"/>
              </a:rPr>
              <a:t>Utilization of emotion algebra to detect signs of anxiety, depression, and suicidal ideation</a:t>
            </a:r>
          </a:p>
          <a:p>
            <a:r>
              <a:rPr sz="1800">
                <a:solidFill>
                  <a:srgbClr val="FFFFFF"/>
                </a:solidFill>
                <a:latin typeface="Gill Sans MT"/>
              </a:rPr>
              <a:t>Equipping telehealth consultants with valuable information to prepare for upcoming consultations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320"/>
            <a:ext cx="10972800" cy="731520"/>
          </a:xfrm>
        </p:spPr>
        <p:txBody>
          <a:bodyPr/>
          <a:lstStyle/>
          <a:p>
            <a:r>
              <a:rPr sz="4400">
                <a:solidFill>
                  <a:srgbClr val="FFFFFF"/>
                </a:solidFill>
                <a:latin typeface="Walbaum Display"/>
              </a:rPr>
              <a:t>CONCLUSION</a:t>
            </a:r>
          </a:p>
        </p:txBody>
      </p:sp>
      <p:sp>
        <p:nvSpPr>
          <p:cNvPr id="3" name="Content Placeholder 2"/>
          <p:cNvSpPr>
            <a:spLocks noGrp="1"/>
          </p:cNvSpPr>
          <p:nvPr>
            <p:ph idx="1"/>
          </p:nvPr>
        </p:nvSpPr>
        <p:spPr>
          <a:xfrm>
            <a:off x="457200" y="1188720"/>
            <a:ext cx="10972800" cy="5212080"/>
          </a:xfrm>
        </p:spPr>
        <p:txBody>
          <a:bodyPr/>
          <a:lstStyle/>
          <a:p>
            <a:r>
              <a:rPr sz="1800">
                <a:solidFill>
                  <a:srgbClr val="FFFFFF"/>
                </a:solidFill>
                <a:latin typeface="Gill Sans MT"/>
              </a:rPr>
              <a:t>In conclusion, the FRAMEWORK DEMONSTRATIONS module effectively showcases the capabilities of the framework across patient summary retrieval, diagnostic predictions, and emotion detection. The framework provides valuable insights for healthcare professionals, enabling them to make informed decisions and improve patient care.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320"/>
            <a:ext cx="10972800" cy="731520"/>
          </a:xfrm>
        </p:spPr>
        <p:txBody>
          <a:bodyPr/>
          <a:lstStyle/>
          <a:p>
            <a:r>
              <a:rPr sz="4400">
                <a:solidFill>
                  <a:srgbClr val="FFFFFF"/>
                </a:solidFill>
                <a:latin typeface="Walbaum Display"/>
              </a:rPr>
              <a:t> CONCLUSION</a:t>
            </a:r>
          </a:p>
        </p:txBody>
      </p:sp>
      <p:sp>
        <p:nvSpPr>
          <p:cNvPr id="3" name="Content Placeholder 2"/>
          <p:cNvSpPr>
            <a:spLocks noGrp="1"/>
          </p:cNvSpPr>
          <p:nvPr>
            <p:ph idx="1"/>
          </p:nvPr>
        </p:nvSpPr>
        <p:spPr>
          <a:xfrm>
            <a:off x="457200" y="1188720"/>
            <a:ext cx="6400800" cy="5212080"/>
          </a:xfrm>
        </p:spPr>
        <p:txBody>
          <a:bodyPr/>
          <a:lstStyle/>
          <a:p>
            <a:r>
              <a:rPr sz="1800">
                <a:solidFill>
                  <a:srgbClr val="FFFFFF"/>
                </a:solidFill>
                <a:latin typeface="Gill Sans MT"/>
              </a:rPr>
              <a:t>This study presents a Retrieval Augmented Generative AI Chatbot framework for healthcare, addressing the productivity paradox of Generative AI in healthcare systems. The framework improves healthcare services and provides consultation summaries, diagnostic insights, and emotional assessments of patients.</a:t>
            </a:r>
          </a:p>
        </p:txBody>
      </p:sp>
      <p:pic>
        <p:nvPicPr>
          <p:cNvPr id="4" name="Picture 3" descr="fa68f0e9-9c91-4661-859e-9368c0a1725c.jpeg"/>
          <p:cNvPicPr>
            <a:picLocks noChangeAspect="1"/>
          </p:cNvPicPr>
          <p:nvPr/>
        </p:nvPicPr>
        <p:blipFill>
          <a:blip r:embed="rId2"/>
          <a:stretch>
            <a:fillRect/>
          </a:stretch>
        </p:blipFill>
        <p:spPr>
          <a:xfrm>
            <a:off x="7315200" y="1188720"/>
            <a:ext cx="4389120" cy="521208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320"/>
            <a:ext cx="10972800" cy="731520"/>
          </a:xfrm>
        </p:spPr>
        <p:txBody>
          <a:bodyPr/>
          <a:lstStyle/>
          <a:p>
            <a:r>
              <a:rPr sz="4400">
                <a:solidFill>
                  <a:srgbClr val="FFFFFF"/>
                </a:solidFill>
                <a:latin typeface="Walbaum Display"/>
              </a:rPr>
              <a:t> CONCLUSION</a:t>
            </a:r>
          </a:p>
        </p:txBody>
      </p:sp>
      <p:sp>
        <p:nvSpPr>
          <p:cNvPr id="3" name="Content Placeholder 2"/>
          <p:cNvSpPr>
            <a:spLocks noGrp="1"/>
          </p:cNvSpPr>
          <p:nvPr>
            <p:ph idx="1"/>
          </p:nvPr>
        </p:nvSpPr>
        <p:spPr>
          <a:xfrm>
            <a:off x="457200" y="1188720"/>
            <a:ext cx="10972800" cy="5212080"/>
          </a:xfrm>
        </p:spPr>
        <p:txBody>
          <a:bodyPr/>
          <a:lstStyle/>
          <a:p>
            <a:r>
              <a:rPr sz="1800">
                <a:solidFill>
                  <a:srgbClr val="FFFFFF"/>
                </a:solidFill>
                <a:latin typeface="Gill Sans MT"/>
              </a:rPr>
              <a:t>The RAG AI chatbot framework has the potential to address the productivity paradox by improving information processing and decision-making efficiency. Key features and future work include:</a:t>
            </a:r>
          </a:p>
          <a:p>
            <a:r>
              <a:rPr sz="1800">
                <a:solidFill>
                  <a:srgbClr val="FFFFFF"/>
                </a:solidFill>
                <a:latin typeface="Gill Sans MT"/>
              </a:rPr>
              <a:t>Improving the efficiency of information processing and decision-making</a:t>
            </a:r>
          </a:p>
          <a:p>
            <a:r>
              <a:rPr sz="1800">
                <a:solidFill>
                  <a:srgbClr val="FFFFFF"/>
                </a:solidFill>
                <a:latin typeface="Gill Sans MT"/>
              </a:rPr>
              <a:t>Easing the adoption of new technology through intuitive interactions</a:t>
            </a:r>
          </a:p>
          <a:p>
            <a:r>
              <a:rPr sz="1800">
                <a:solidFill>
                  <a:srgbClr val="FFFFFF"/>
                </a:solidFill>
                <a:latin typeface="Gill Sans MT"/>
              </a:rPr>
              <a:t>Offering scalable and customizable solutions</a:t>
            </a:r>
          </a:p>
          <a:p>
            <a:r>
              <a:rPr sz="1800">
                <a:solidFill>
                  <a:srgbClr val="FFFFFF"/>
                </a:solidFill>
                <a:latin typeface="Gill Sans MT"/>
              </a:rPr>
              <a:t>Continually learning and improving over time</a:t>
            </a:r>
          </a:p>
          <a:p>
            <a:r>
              <a:rPr sz="1800">
                <a:solidFill>
                  <a:srgbClr val="FFFFFF"/>
                </a:solidFill>
                <a:latin typeface="Gill Sans MT"/>
              </a:rPr>
              <a:t>Integrating multi-modal data, including images, audio, and video, into the analysis</a:t>
            </a:r>
          </a:p>
          <a:p>
            <a:r>
              <a:rPr sz="1800">
                <a:solidFill>
                  <a:srgbClr val="FFFFFF"/>
                </a:solidFill>
                <a:latin typeface="Gill Sans MT"/>
              </a:rPr>
              <a:t>Conducting a field test of the framework in an actual clinical setting to further confirm and validate its capabilities.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3DD3D2-A382-B1D7-5016-B5C7DCD475F5}"/>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7E06CDAC-AE3B-1421-2C25-BAFC15829DD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21333909"/>
      </p:ext>
    </p:extLst>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4400">
                <a:solidFill>
                  <a:srgbClr val="FFFFFF"/>
                </a:solidFill>
                <a:latin typeface="Walbaum Display"/>
              </a:rPr>
              <a:t>Addressing the Productivity Paradox in Healthcare with Retrieval Augmented Generative AI Chatbots</a:t>
            </a:r>
          </a:p>
        </p:txBody>
      </p:sp>
      <p:sp>
        <p:nvSpPr>
          <p:cNvPr id="3" name="Subtitle 2"/>
          <p:cNvSpPr>
            <a:spLocks noGrp="1"/>
          </p:cNvSpPr>
          <p:nvPr>
            <p:ph type="subTitle" idx="1"/>
          </p:nvPr>
        </p:nvSpPr>
        <p:spPr/>
        <p:txBody>
          <a:bodyPr/>
          <a:lstStyle/>
          <a:p>
            <a:r>
              <a:rPr sz="1800">
                <a:solidFill>
                  <a:srgbClr val="FFFFFF"/>
                </a:solidFill>
                <a:latin typeface="Gill Sans MT"/>
              </a:rPr>
              <a:t>Presented by Addressing, Productivity Paradox, Healthcare, Retrieval Augmented Generative, Chatbots, Sajani Ranasinghe, Daswin De Silva, Nishan Mills, Damminda Alahakoon, Milos Manic, Yen Lim, Weranja Ranasinghe, Centre, Data Analytics, Cognition, La Trobe University, Melbourne, Australia, Department, Urology, Monash Health, Melbourne, Australia, Department, Computer Science, Virginia Commonwealth University, Richmond, Abstract, Artificial Intelligence, The, Gen, Despite, Generative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320"/>
            <a:ext cx="10972800" cy="731520"/>
          </a:xfrm>
        </p:spPr>
        <p:txBody>
          <a:bodyPr/>
          <a:lstStyle/>
          <a:p>
            <a:r>
              <a:rPr sz="4400">
                <a:solidFill>
                  <a:srgbClr val="FFFFFF"/>
                </a:solidFill>
                <a:latin typeface="Walbaum Display"/>
              </a:rPr>
              <a:t>Addressing the Productivity Paradox in Healthcare with Retrieval Augmented Generative AI Chatbots</a:t>
            </a:r>
          </a:p>
        </p:txBody>
      </p:sp>
      <p:sp>
        <p:nvSpPr>
          <p:cNvPr id="3" name="Content Placeholder 2"/>
          <p:cNvSpPr>
            <a:spLocks noGrp="1"/>
          </p:cNvSpPr>
          <p:nvPr>
            <p:ph idx="1"/>
          </p:nvPr>
        </p:nvSpPr>
        <p:spPr>
          <a:xfrm>
            <a:off x="457200" y="1188720"/>
            <a:ext cx="10972800" cy="5212080"/>
          </a:xfrm>
        </p:spPr>
        <p:txBody>
          <a:bodyPr/>
          <a:lstStyle/>
          <a:p>
            <a:r>
              <a:rPr sz="1800">
                <a:solidFill>
                  <a:srgbClr val="FFFFFF"/>
                </a:solidFill>
                <a:latin typeface="Gill Sans MT"/>
              </a:rPr>
              <a:t>Addressing, Productivity Paradox, Healthcare, Retrieval Augmented Generative, Chatbots, Sajani Ranasinghe, Daswin De Silva, Nishan Mills, Damminda Alahakoon, Milos Manic, Yen Lim, Weranja Ranasinghe, Centre, Data Analytics, Cognition, La Trobe University, Melbourne, Australia, Department, Urology, Monash Health, Melbourne, Australia, Department, Computer Science, Virginia Commonwealth University, Richmond, Abstract, Artificial Intelligence, The, Gen, Despite, Generative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320"/>
            <a:ext cx="10972800" cy="731520"/>
          </a:xfrm>
        </p:spPr>
        <p:txBody>
          <a:bodyPr/>
          <a:lstStyle/>
          <a:p>
            <a:r>
              <a:rPr sz="4400">
                <a:solidFill>
                  <a:srgbClr val="FFFFFF"/>
                </a:solidFill>
                <a:latin typeface="Walbaum Display"/>
              </a:rPr>
              <a:t>Abstract</a:t>
            </a:r>
          </a:p>
        </p:txBody>
      </p:sp>
      <p:sp>
        <p:nvSpPr>
          <p:cNvPr id="3" name="Content Placeholder 2"/>
          <p:cNvSpPr>
            <a:spLocks noGrp="1"/>
          </p:cNvSpPr>
          <p:nvPr>
            <p:ph idx="1"/>
          </p:nvPr>
        </p:nvSpPr>
        <p:spPr>
          <a:xfrm>
            <a:off x="457200" y="1188720"/>
            <a:ext cx="10972800" cy="5212080"/>
          </a:xfrm>
        </p:spPr>
        <p:txBody>
          <a:bodyPr/>
          <a:lstStyle/>
          <a:p>
            <a:r>
              <a:rPr sz="1800">
                <a:solidFill>
                  <a:srgbClr val="FFFFFF"/>
                </a:solidFill>
                <a:latin typeface="Gill Sans MT"/>
              </a:rPr>
              <a:t>This research paper explores the role of Artificial Intelligence (AI) in reshaping healthcare, with a focus on the limitations of Generative AI and the emergence of a productivity paradox within the sector. The study investigates the potential of Retrieval Augmented Generation (RAG) and Generative AI chatbots to address these challenges. A Retrieval Augmented Generative AI Chatbot framework is presented, designed for consultation summaries, diagnostic insights, and emotional assessments of patients. The technical value of this framework is demonstrated in its ability to drive service innovation, patient engagement, and workflow efficiencies, thereby contributing to the resolution of the AI productivity paradox in healthcare.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320"/>
            <a:ext cx="10972800" cy="731520"/>
          </a:xfrm>
        </p:spPr>
        <p:txBody>
          <a:bodyPr/>
          <a:lstStyle/>
          <a:p>
            <a:r>
              <a:rPr sz="4400">
                <a:solidFill>
                  <a:srgbClr val="FFFFFF"/>
                </a:solidFill>
                <a:latin typeface="Walbaum Display"/>
              </a:rPr>
              <a:t> INTRODUCTION</a:t>
            </a:r>
          </a:p>
        </p:txBody>
      </p:sp>
      <p:sp>
        <p:nvSpPr>
          <p:cNvPr id="3" name="Content Placeholder 2"/>
          <p:cNvSpPr>
            <a:spLocks noGrp="1"/>
          </p:cNvSpPr>
          <p:nvPr>
            <p:ph idx="1"/>
          </p:nvPr>
        </p:nvSpPr>
        <p:spPr>
          <a:xfrm>
            <a:off x="5303520" y="1188720"/>
            <a:ext cx="6400800" cy="5212080"/>
          </a:xfrm>
        </p:spPr>
        <p:txBody>
          <a:bodyPr/>
          <a:lstStyle/>
          <a:p>
            <a:r>
              <a:rPr sz="1800">
                <a:solidFill>
                  <a:srgbClr val="FFFFFF"/>
                </a:solidFill>
                <a:latin typeface="Gill Sans MT"/>
              </a:rPr>
              <a:t>Generative Artificial Intelligence (AI) is transforming healthcare by leading a paradigm shift in its application. State-of-the-art models have introduced innovative approaches to healthcare, capable of handling diverse complex tasks and providing clinical decision support.</a:t>
            </a:r>
          </a:p>
        </p:txBody>
      </p:sp>
      <p:pic>
        <p:nvPicPr>
          <p:cNvPr id="4" name="Picture 3" descr="e9adec28-9349-4a7c-b135-753ad3885b55.jpeg"/>
          <p:cNvPicPr>
            <a:picLocks noChangeAspect="1"/>
          </p:cNvPicPr>
          <p:nvPr/>
        </p:nvPicPr>
        <p:blipFill>
          <a:blip r:embed="rId2"/>
          <a:stretch>
            <a:fillRect/>
          </a:stretch>
        </p:blipFill>
        <p:spPr>
          <a:xfrm>
            <a:off x="457200" y="1188720"/>
            <a:ext cx="4389120" cy="521208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320"/>
            <a:ext cx="10972800" cy="731520"/>
          </a:xfrm>
        </p:spPr>
        <p:txBody>
          <a:bodyPr/>
          <a:lstStyle/>
          <a:p>
            <a:r>
              <a:rPr sz="4400">
                <a:solidFill>
                  <a:srgbClr val="FFFFFF"/>
                </a:solidFill>
                <a:latin typeface="Walbaum Display"/>
              </a:rPr>
              <a:t> INTRODUCTION</a:t>
            </a:r>
          </a:p>
        </p:txBody>
      </p:sp>
      <p:sp>
        <p:nvSpPr>
          <p:cNvPr id="3" name="Content Placeholder 2"/>
          <p:cNvSpPr>
            <a:spLocks noGrp="1"/>
          </p:cNvSpPr>
          <p:nvPr>
            <p:ph idx="1"/>
          </p:nvPr>
        </p:nvSpPr>
        <p:spPr>
          <a:xfrm>
            <a:off x="457200" y="1188720"/>
            <a:ext cx="10972800" cy="5212080"/>
          </a:xfrm>
        </p:spPr>
        <p:txBody>
          <a:bodyPr/>
          <a:lstStyle/>
          <a:p>
            <a:r>
              <a:rPr sz="1800">
                <a:solidFill>
                  <a:srgbClr val="FFFFFF"/>
                </a:solidFill>
                <a:latin typeface="Gill Sans MT"/>
              </a:rPr>
              <a:t>Generative AI models have demonstrated advanced conversational abilities in healthcare, leading to the development of specialized models. Despite capabilities and performance gains, Generative AI has significant limitations, including "AI hallucinations" where models fabricate information. Key limitations and features include:</a:t>
            </a:r>
          </a:p>
          <a:p>
            <a:r>
              <a:rPr sz="1800">
                <a:solidFill>
                  <a:srgbClr val="FFFFFF"/>
                </a:solidFill>
                <a:latin typeface="Gill Sans MT"/>
              </a:rPr>
              <a:t>"AI hallucinations" due to vague prompts, static parametric knowledge, and insufficient training data</a:t>
            </a:r>
          </a:p>
          <a:p>
            <a:r>
              <a:rPr sz="1800">
                <a:solidFill>
                  <a:srgbClr val="FFFFFF"/>
                </a:solidFill>
                <a:latin typeface="Gill Sans MT"/>
              </a:rPr>
              <a:t>Productivity paradox, defined as the decrease in workplace productivity despite an increase in technology investment</a:t>
            </a:r>
          </a:p>
          <a:p>
            <a:r>
              <a:rPr sz="1800">
                <a:solidFill>
                  <a:srgbClr val="FFFFFF"/>
                </a:solidFill>
                <a:latin typeface="Gill Sans MT"/>
              </a:rPr>
              <a:t>Premature adoption and resistance to change as typical reasons for productivity paradox</a:t>
            </a:r>
          </a:p>
          <a:p>
            <a:r>
              <a:rPr sz="1800">
                <a:solidFill>
                  <a:srgbClr val="FFFFFF"/>
                </a:solidFill>
                <a:latin typeface="Gill Sans MT"/>
              </a:rPr>
              <a:t>RAG (Retrieval Augmented Generative) approach as an effective solution, merging retrieval-based and generative models to enhance accuracy and relevance of generated text</a:t>
            </a:r>
          </a:p>
          <a:p>
            <a:r>
              <a:rPr sz="1800">
                <a:solidFill>
                  <a:srgbClr val="FFFFFF"/>
                </a:solidFill>
                <a:latin typeface="Gill Sans MT"/>
              </a:rPr>
              <a:t>Potential of RAG in bridging the gap between advanced AI capabilities and practical medical service delivery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320"/>
            <a:ext cx="10972800" cy="731520"/>
          </a:xfrm>
        </p:spPr>
        <p:txBody>
          <a:bodyPr/>
          <a:lstStyle/>
          <a:p>
            <a:r>
              <a:rPr sz="4400">
                <a:solidFill>
                  <a:srgbClr val="FFFFFF"/>
                </a:solidFill>
                <a:latin typeface="Walbaum Display"/>
              </a:rPr>
              <a:t> INTRODUCTION</a:t>
            </a:r>
          </a:p>
        </p:txBody>
      </p:sp>
      <p:sp>
        <p:nvSpPr>
          <p:cNvPr id="3" name="Content Placeholder 2"/>
          <p:cNvSpPr>
            <a:spLocks noGrp="1"/>
          </p:cNvSpPr>
          <p:nvPr>
            <p:ph idx="1"/>
          </p:nvPr>
        </p:nvSpPr>
        <p:spPr>
          <a:xfrm>
            <a:off x="457200" y="1188720"/>
            <a:ext cx="10972800" cy="5212080"/>
          </a:xfrm>
        </p:spPr>
        <p:txBody>
          <a:bodyPr/>
          <a:lstStyle/>
          <a:p>
            <a:r>
              <a:rPr sz="1800">
                <a:solidFill>
                  <a:srgbClr val="FFFFFF"/>
                </a:solidFill>
                <a:latin typeface="Gill Sans MT"/>
              </a:rPr>
              <a:t>The study presents the design and development of a Retrieval Augmented Generative AI Chatbot framework for consultation summaries, diagnostic insights, and emotional assessments of patients. Key features of the framework include:</a:t>
            </a:r>
          </a:p>
          <a:p>
            <a:r>
              <a:rPr sz="1800">
                <a:solidFill>
                  <a:srgbClr val="FFFFFF"/>
                </a:solidFill>
                <a:latin typeface="Gill Sans MT"/>
              </a:rPr>
              <a:t>Integration of external data repositories and information produced through analysis via the RAG architecture</a:t>
            </a:r>
          </a:p>
          <a:p>
            <a:r>
              <a:rPr sz="1800">
                <a:solidFill>
                  <a:srgbClr val="FFFFFF"/>
                </a:solidFill>
                <a:latin typeface="Gill Sans MT"/>
              </a:rPr>
              <a:t>Enrichment of results using Generative AI models</a:t>
            </a:r>
          </a:p>
          <a:p>
            <a:r>
              <a:rPr sz="1800">
                <a:solidFill>
                  <a:srgbClr val="FFFFFF"/>
                </a:solidFill>
                <a:latin typeface="Gill Sans MT"/>
              </a:rPr>
              <a:t>Technical value in service innovation, patient engagement, and workflow efficiencies to address the productivity paradox of AI in healthcare</a:t>
            </a:r>
          </a:p>
          <a:p>
            <a:r>
              <a:rPr sz="1800">
                <a:solidFill>
                  <a:srgbClr val="FFFFFF"/>
                </a:solidFill>
                <a:latin typeface="Gill Sans MT"/>
              </a:rPr>
              <a:t>Capabilities demonstrated in Sections III and concluded in Section IV of the paper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457200" y="274320"/>
            <a:ext cx="10972800" cy="731520"/>
          </a:xfrm>
        </p:spPr>
        <p:txBody>
          <a:bodyPr/>
          <a:lstStyle/>
          <a:p>
            <a:r>
              <a:rPr sz="4400">
                <a:solidFill>
                  <a:srgbClr val="FFFFFF"/>
                </a:solidFill>
                <a:latin typeface="Walbaum Display"/>
              </a:rPr>
              <a:t> CONCLUSION</a:t>
            </a:r>
          </a:p>
        </p:txBody>
      </p:sp>
      <p:sp>
        <p:nvSpPr>
          <p:cNvPr id="3" name="Content Placeholder 2"/>
          <p:cNvSpPr>
            <a:spLocks noGrp="1"/>
          </p:cNvSpPr>
          <p:nvPr>
            <p:ph idx="1"/>
          </p:nvPr>
        </p:nvSpPr>
        <p:spPr>
          <a:xfrm>
            <a:off x="457200" y="1188720"/>
            <a:ext cx="10972800" cy="5212080"/>
          </a:xfrm>
        </p:spPr>
        <p:txBody>
          <a:bodyPr/>
          <a:lstStyle/>
          <a:p>
            <a:r>
              <a:rPr sz="1800">
                <a:solidFill>
                  <a:srgbClr val="FFFFFF"/>
                </a:solidFill>
                <a:latin typeface="Gill Sans MT"/>
              </a:rPr>
              <a:t>The Retrieval Augmented Generative AI Chatbot framework has the potential to transform healthcare by providing accurate and relevant responses to patient queries, addressing the productivity paradox of AI in healthcare, and improving patient engagement and workflow efficiencies.</a:t>
            </a:r>
          </a:p>
        </p:txBody>
      </p:sp>
    </p:spTree>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3D Float</Template>
  <TotalTime>1</TotalTime>
  <Words>0</Words>
  <Application>Microsoft Office PowerPoint</Application>
  <PresentationFormat>Widescreen</PresentationFormat>
  <Paragraphs>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Gill Sans MT</vt:lpstr>
      <vt:lpstr>Walbaum Display</vt:lpstr>
      <vt:lpstr>3DFloatVTI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Vedant Lavri</dc:creator>
  <cp:lastModifiedBy>Vedant Lavri</cp:lastModifiedBy>
  <cp:revision>1</cp:revision>
  <dcterms:created xsi:type="dcterms:W3CDTF">2025-01-31T19:32:12Z</dcterms:created>
  <dcterms:modified xsi:type="dcterms:W3CDTF">2025-01-31T19:33:33Z</dcterms:modified>
</cp:coreProperties>
</file>