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5"/>
  </p:notesMasterIdLst>
  <p:sldIdLst>
    <p:sldId id="256" r:id="rId2"/>
    <p:sldId id="351" r:id="rId3"/>
    <p:sldId id="322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93" r:id="rId12"/>
    <p:sldId id="359" r:id="rId13"/>
    <p:sldId id="360" r:id="rId14"/>
    <p:sldId id="361" r:id="rId15"/>
    <p:sldId id="395" r:id="rId16"/>
    <p:sldId id="365" r:id="rId17"/>
    <p:sldId id="362" r:id="rId18"/>
    <p:sldId id="363" r:id="rId19"/>
    <p:sldId id="394" r:id="rId20"/>
    <p:sldId id="396" r:id="rId21"/>
    <p:sldId id="366" r:id="rId22"/>
    <p:sldId id="367" r:id="rId23"/>
    <p:sldId id="398" r:id="rId24"/>
    <p:sldId id="397" r:id="rId25"/>
    <p:sldId id="369" r:id="rId26"/>
    <p:sldId id="370" r:id="rId27"/>
    <p:sldId id="399" r:id="rId28"/>
    <p:sldId id="372" r:id="rId29"/>
    <p:sldId id="373" r:id="rId30"/>
    <p:sldId id="400" r:id="rId31"/>
    <p:sldId id="375" r:id="rId32"/>
    <p:sldId id="376" r:id="rId33"/>
    <p:sldId id="401" r:id="rId34"/>
    <p:sldId id="378" r:id="rId35"/>
    <p:sldId id="379" r:id="rId36"/>
    <p:sldId id="402" r:id="rId37"/>
    <p:sldId id="381" r:id="rId38"/>
    <p:sldId id="382" r:id="rId39"/>
    <p:sldId id="403" r:id="rId40"/>
    <p:sldId id="384" r:id="rId41"/>
    <p:sldId id="385" r:id="rId42"/>
    <p:sldId id="404" r:id="rId43"/>
    <p:sldId id="387" r:id="rId44"/>
    <p:sldId id="388" r:id="rId45"/>
    <p:sldId id="405" r:id="rId46"/>
    <p:sldId id="390" r:id="rId47"/>
    <p:sldId id="391" r:id="rId48"/>
    <p:sldId id="406" r:id="rId49"/>
    <p:sldId id="444" r:id="rId50"/>
    <p:sldId id="445" r:id="rId51"/>
    <p:sldId id="408" r:id="rId52"/>
    <p:sldId id="410" r:id="rId53"/>
    <p:sldId id="411" r:id="rId54"/>
    <p:sldId id="413" r:id="rId55"/>
    <p:sldId id="414" r:id="rId56"/>
    <p:sldId id="415" r:id="rId57"/>
    <p:sldId id="416" r:id="rId58"/>
    <p:sldId id="417" r:id="rId59"/>
    <p:sldId id="418" r:id="rId60"/>
    <p:sldId id="419" r:id="rId61"/>
    <p:sldId id="420" r:id="rId62"/>
    <p:sldId id="421" r:id="rId63"/>
    <p:sldId id="422" r:id="rId64"/>
    <p:sldId id="423" r:id="rId65"/>
    <p:sldId id="446" r:id="rId66"/>
    <p:sldId id="447" r:id="rId67"/>
    <p:sldId id="424" r:id="rId68"/>
    <p:sldId id="452" r:id="rId69"/>
    <p:sldId id="425" r:id="rId70"/>
    <p:sldId id="451" r:id="rId71"/>
    <p:sldId id="427" r:id="rId72"/>
    <p:sldId id="428" r:id="rId73"/>
    <p:sldId id="431" r:id="rId74"/>
    <p:sldId id="430" r:id="rId75"/>
    <p:sldId id="432" r:id="rId76"/>
    <p:sldId id="453" r:id="rId77"/>
    <p:sldId id="454" r:id="rId78"/>
    <p:sldId id="455" r:id="rId79"/>
    <p:sldId id="456" r:id="rId80"/>
    <p:sldId id="433" r:id="rId81"/>
    <p:sldId id="457" r:id="rId82"/>
    <p:sldId id="458" r:id="rId83"/>
    <p:sldId id="459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8" r:id="rId93"/>
    <p:sldId id="450" r:id="rId9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UNglWy3yHABXtm/zUG072Q==" hashData="JulicU7LJ6kZpJ3FnOpSyauKPt/KvkMC96KkpS5OwyRCq5y6t6OASoQ0uA4SlrYC20yFSmauMD1X1TpUkEZsA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34495E"/>
    <a:srgbClr val="E40524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660"/>
  </p:normalViewPr>
  <p:slideViewPr>
    <p:cSldViewPr>
      <p:cViewPr varScale="1">
        <p:scale>
          <a:sx n="67" d="100"/>
          <a:sy n="67" d="100"/>
        </p:scale>
        <p:origin x="13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11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47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39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81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67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1: </a:t>
            </a:r>
            <a:r>
              <a:rPr lang="en-US" noProof="1" smtClean="0"/>
              <a:t>Binary Systems &amp; Logic Circuits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81534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Hardik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Doshi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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99789 11553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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hardik.doshi@darshan.ac.in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Digital Electronics (2131004)                       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1"/>
            <a:ext cx="7467600" cy="4267200"/>
          </a:xfrm>
        </p:spPr>
        <p:txBody>
          <a:bodyPr anchor="b">
            <a:noAutofit/>
          </a:bodyPr>
          <a:lstStyle/>
          <a:p>
            <a:pPr algn="l"/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 1</a:t>
            </a:r>
            <a:b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Binary Systems and Logic Circuits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8" y="4953000"/>
            <a:ext cx="4161422" cy="991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(Decimal to Binary)</a:t>
            </a:r>
            <a:endParaRPr lang="en-US" dirty="0"/>
          </a:p>
        </p:txBody>
      </p:sp>
      <p:sp>
        <p:nvSpPr>
          <p:cNvPr id="4" name="Text Box 1027"/>
          <p:cNvSpPr txBox="1">
            <a:spLocks noChangeArrowheads="1"/>
          </p:cNvSpPr>
          <p:nvPr/>
        </p:nvSpPr>
        <p:spPr bwMode="auto">
          <a:xfrm>
            <a:off x="228600" y="1219200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125</a:t>
            </a:r>
            <a:r>
              <a:rPr lang="en-US" altLang="en-US" sz="2800" baseline="-25000" dirty="0">
                <a:latin typeface="+mj-lt"/>
              </a:rPr>
              <a:t>10</a:t>
            </a:r>
            <a:r>
              <a:rPr lang="en-US" altLang="en-US" sz="2800" dirty="0">
                <a:latin typeface="+mj-lt"/>
              </a:rPr>
              <a:t> = </a:t>
            </a:r>
            <a:r>
              <a:rPr lang="en-US" altLang="en-US" sz="2800" dirty="0" smtClean="0">
                <a:solidFill>
                  <a:srgbClr val="C00000"/>
                </a:solidFill>
                <a:latin typeface="+mj-lt"/>
              </a:rPr>
              <a:t>?</a:t>
            </a:r>
            <a:r>
              <a:rPr lang="en-US" altLang="en-US" sz="2800" baseline="-25000" dirty="0" smtClean="0">
                <a:solidFill>
                  <a:srgbClr val="C00000"/>
                </a:solidFill>
                <a:latin typeface="+mj-lt"/>
              </a:rPr>
              <a:t>2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045960"/>
              </p:ext>
            </p:extLst>
          </p:nvPr>
        </p:nvGraphicFramePr>
        <p:xfrm>
          <a:off x="2590800" y="1224260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249961"/>
              </p:ext>
            </p:extLst>
          </p:nvPr>
        </p:nvGraphicFramePr>
        <p:xfrm>
          <a:off x="3352800" y="1224260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125</a:t>
                      </a:r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862583"/>
              </p:ext>
            </p:extLst>
          </p:nvPr>
        </p:nvGraphicFramePr>
        <p:xfrm>
          <a:off x="4114800" y="1224260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934701"/>
              </p:ext>
            </p:extLst>
          </p:nvPr>
        </p:nvGraphicFramePr>
        <p:xfrm>
          <a:off x="2590800" y="1778912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727066"/>
              </p:ext>
            </p:extLst>
          </p:nvPr>
        </p:nvGraphicFramePr>
        <p:xfrm>
          <a:off x="3352800" y="1778912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62</a:t>
                      </a:r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974501"/>
              </p:ext>
            </p:extLst>
          </p:nvPr>
        </p:nvGraphicFramePr>
        <p:xfrm>
          <a:off x="4114800" y="1778912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282958"/>
              </p:ext>
            </p:extLst>
          </p:nvPr>
        </p:nvGraphicFramePr>
        <p:xfrm>
          <a:off x="2590800" y="2333565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334877"/>
              </p:ext>
            </p:extLst>
          </p:nvPr>
        </p:nvGraphicFramePr>
        <p:xfrm>
          <a:off x="3352800" y="2333565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31</a:t>
                      </a:r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383260"/>
              </p:ext>
            </p:extLst>
          </p:nvPr>
        </p:nvGraphicFramePr>
        <p:xfrm>
          <a:off x="4114800" y="2333565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233720"/>
              </p:ext>
            </p:extLst>
          </p:nvPr>
        </p:nvGraphicFramePr>
        <p:xfrm>
          <a:off x="2590800" y="2873929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70893"/>
              </p:ext>
            </p:extLst>
          </p:nvPr>
        </p:nvGraphicFramePr>
        <p:xfrm>
          <a:off x="3352800" y="2873929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053577"/>
              </p:ext>
            </p:extLst>
          </p:nvPr>
        </p:nvGraphicFramePr>
        <p:xfrm>
          <a:off x="4114800" y="2873929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873928"/>
              </p:ext>
            </p:extLst>
          </p:nvPr>
        </p:nvGraphicFramePr>
        <p:xfrm>
          <a:off x="2590800" y="3415902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586462"/>
              </p:ext>
            </p:extLst>
          </p:nvPr>
        </p:nvGraphicFramePr>
        <p:xfrm>
          <a:off x="3352800" y="3415902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65801"/>
              </p:ext>
            </p:extLst>
          </p:nvPr>
        </p:nvGraphicFramePr>
        <p:xfrm>
          <a:off x="4114800" y="3415902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533091"/>
              </p:ext>
            </p:extLst>
          </p:nvPr>
        </p:nvGraphicFramePr>
        <p:xfrm>
          <a:off x="2590800" y="3970554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025972"/>
              </p:ext>
            </p:extLst>
          </p:nvPr>
        </p:nvGraphicFramePr>
        <p:xfrm>
          <a:off x="3352800" y="3970554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644029"/>
              </p:ext>
            </p:extLst>
          </p:nvPr>
        </p:nvGraphicFramePr>
        <p:xfrm>
          <a:off x="4114800" y="3970554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851674"/>
              </p:ext>
            </p:extLst>
          </p:nvPr>
        </p:nvGraphicFramePr>
        <p:xfrm>
          <a:off x="2590800" y="4525207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362457"/>
              </p:ext>
            </p:extLst>
          </p:nvPr>
        </p:nvGraphicFramePr>
        <p:xfrm>
          <a:off x="3352800" y="4525207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592754"/>
              </p:ext>
            </p:extLst>
          </p:nvPr>
        </p:nvGraphicFramePr>
        <p:xfrm>
          <a:off x="4114800" y="4525207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534315"/>
              </p:ext>
            </p:extLst>
          </p:nvPr>
        </p:nvGraphicFramePr>
        <p:xfrm>
          <a:off x="3352800" y="5065571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37" name="Text Box 1027"/>
          <p:cNvSpPr txBox="1">
            <a:spLocks noChangeArrowheads="1"/>
          </p:cNvSpPr>
          <p:nvPr/>
        </p:nvSpPr>
        <p:spPr bwMode="auto">
          <a:xfrm>
            <a:off x="5715000" y="5612307"/>
            <a:ext cx="13596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125</a:t>
            </a:r>
            <a:r>
              <a:rPr lang="en-US" altLang="en-US" sz="2800" baseline="-25000" dirty="0">
                <a:latin typeface="+mj-lt"/>
              </a:rPr>
              <a:t>10</a:t>
            </a:r>
            <a:r>
              <a:rPr lang="en-US" altLang="en-US" sz="2800" dirty="0">
                <a:latin typeface="+mj-lt"/>
              </a:rPr>
              <a:t> </a:t>
            </a:r>
            <a:r>
              <a:rPr lang="en-US" altLang="en-US" sz="2800" dirty="0" smtClean="0">
                <a:latin typeface="+mj-lt"/>
              </a:rPr>
              <a:t>= 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105400" y="1281233"/>
            <a:ext cx="0" cy="3824167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1027"/>
          <p:cNvSpPr txBox="1">
            <a:spLocks noChangeArrowheads="1"/>
          </p:cNvSpPr>
          <p:nvPr/>
        </p:nvSpPr>
        <p:spPr bwMode="auto">
          <a:xfrm>
            <a:off x="6865152" y="5612307"/>
            <a:ext cx="18097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 smtClean="0">
                <a:solidFill>
                  <a:srgbClr val="C00000"/>
                </a:solidFill>
              </a:rPr>
              <a:t>1111101</a:t>
            </a:r>
            <a:r>
              <a:rPr lang="en-US" altLang="en-US" sz="2800" baseline="-25000" dirty="0" smtClean="0">
                <a:solidFill>
                  <a:srgbClr val="C00000"/>
                </a:solidFill>
              </a:rPr>
              <a:t>2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888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(Decimal to Binary)</a:t>
            </a:r>
            <a:endParaRPr lang="en-US" dirty="0"/>
          </a:p>
        </p:txBody>
      </p:sp>
      <p:sp>
        <p:nvSpPr>
          <p:cNvPr id="4" name="Text Box 1027"/>
          <p:cNvSpPr txBox="1">
            <a:spLocks noChangeArrowheads="1"/>
          </p:cNvSpPr>
          <p:nvPr/>
        </p:nvSpPr>
        <p:spPr bwMode="auto">
          <a:xfrm>
            <a:off x="228600" y="1219200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 smtClean="0">
                <a:latin typeface="+mj-lt"/>
              </a:rPr>
              <a:t>0.6875</a:t>
            </a:r>
            <a:r>
              <a:rPr lang="en-US" altLang="en-US" sz="2800" baseline="-25000" dirty="0" smtClean="0">
                <a:latin typeface="+mj-lt"/>
              </a:rPr>
              <a:t>10</a:t>
            </a:r>
            <a:r>
              <a:rPr lang="en-US" altLang="en-US" sz="2800" dirty="0" smtClean="0">
                <a:latin typeface="+mj-lt"/>
              </a:rPr>
              <a:t> </a:t>
            </a:r>
            <a:r>
              <a:rPr lang="en-US" altLang="en-US" sz="2800" dirty="0">
                <a:latin typeface="+mj-lt"/>
              </a:rPr>
              <a:t>= </a:t>
            </a:r>
            <a:r>
              <a:rPr lang="en-US" altLang="en-US" sz="2800" dirty="0" smtClean="0">
                <a:solidFill>
                  <a:srgbClr val="C00000"/>
                </a:solidFill>
                <a:latin typeface="+mj-lt"/>
              </a:rPr>
              <a:t>?</a:t>
            </a:r>
            <a:r>
              <a:rPr lang="en-US" altLang="en-US" sz="2800" baseline="-25000" dirty="0" smtClean="0">
                <a:solidFill>
                  <a:srgbClr val="C00000"/>
                </a:solidFill>
                <a:latin typeface="+mj-lt"/>
              </a:rPr>
              <a:t>2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Text Box 1027"/>
          <p:cNvSpPr txBox="1">
            <a:spLocks noChangeArrowheads="1"/>
          </p:cNvSpPr>
          <p:nvPr/>
        </p:nvSpPr>
        <p:spPr bwMode="auto">
          <a:xfrm>
            <a:off x="228600" y="2448580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 smtClean="0">
                <a:latin typeface="+mj-lt"/>
              </a:rPr>
              <a:t>0.6875 x 2 =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2133600" y="2438400"/>
            <a:ext cx="1277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 smtClean="0">
                <a:latin typeface="+mj-lt"/>
              </a:rPr>
              <a:t>1.3750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7" name="Text Box 1027"/>
          <p:cNvSpPr txBox="1">
            <a:spLocks noChangeArrowheads="1"/>
          </p:cNvSpPr>
          <p:nvPr/>
        </p:nvSpPr>
        <p:spPr bwMode="auto">
          <a:xfrm>
            <a:off x="3675516" y="2438400"/>
            <a:ext cx="1277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 smtClean="0">
                <a:latin typeface="+mj-lt"/>
              </a:rPr>
              <a:t>1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Text Box 1027"/>
          <p:cNvSpPr txBox="1">
            <a:spLocks noChangeArrowheads="1"/>
          </p:cNvSpPr>
          <p:nvPr/>
        </p:nvSpPr>
        <p:spPr bwMode="auto">
          <a:xfrm>
            <a:off x="5428116" y="2438400"/>
            <a:ext cx="1277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 smtClean="0">
                <a:latin typeface="+mj-lt"/>
              </a:rPr>
              <a:t>0.3750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9" name="Text Box 1027"/>
          <p:cNvSpPr txBox="1">
            <a:spLocks noChangeArrowheads="1"/>
          </p:cNvSpPr>
          <p:nvPr/>
        </p:nvSpPr>
        <p:spPr bwMode="auto">
          <a:xfrm>
            <a:off x="4800600" y="2438400"/>
            <a:ext cx="4477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 smtClean="0">
                <a:latin typeface="+mj-lt"/>
              </a:rPr>
              <a:t>+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0" name="Text Box 1027"/>
          <p:cNvSpPr txBox="1">
            <a:spLocks noChangeArrowheads="1"/>
          </p:cNvSpPr>
          <p:nvPr/>
        </p:nvSpPr>
        <p:spPr bwMode="auto">
          <a:xfrm>
            <a:off x="228600" y="2905780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 smtClean="0">
                <a:latin typeface="+mj-lt"/>
              </a:rPr>
              <a:t>0.3750 x 2 =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1" name="Text Box 1027"/>
          <p:cNvSpPr txBox="1">
            <a:spLocks noChangeArrowheads="1"/>
          </p:cNvSpPr>
          <p:nvPr/>
        </p:nvSpPr>
        <p:spPr bwMode="auto">
          <a:xfrm>
            <a:off x="2133600" y="2895600"/>
            <a:ext cx="1277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 smtClean="0">
                <a:latin typeface="+mj-lt"/>
              </a:rPr>
              <a:t>0.7500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2" name="Text Box 1027"/>
          <p:cNvSpPr txBox="1">
            <a:spLocks noChangeArrowheads="1"/>
          </p:cNvSpPr>
          <p:nvPr/>
        </p:nvSpPr>
        <p:spPr bwMode="auto">
          <a:xfrm>
            <a:off x="3675516" y="2895600"/>
            <a:ext cx="1277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 smtClean="0">
                <a:latin typeface="+mj-lt"/>
              </a:rPr>
              <a:t>0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3" name="Text Box 1027"/>
          <p:cNvSpPr txBox="1">
            <a:spLocks noChangeArrowheads="1"/>
          </p:cNvSpPr>
          <p:nvPr/>
        </p:nvSpPr>
        <p:spPr bwMode="auto">
          <a:xfrm>
            <a:off x="5428116" y="2895600"/>
            <a:ext cx="1277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 smtClean="0">
                <a:latin typeface="+mj-lt"/>
              </a:rPr>
              <a:t>0.7500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4" name="Text Box 1027"/>
          <p:cNvSpPr txBox="1">
            <a:spLocks noChangeArrowheads="1"/>
          </p:cNvSpPr>
          <p:nvPr/>
        </p:nvSpPr>
        <p:spPr bwMode="auto">
          <a:xfrm>
            <a:off x="4800600" y="2895600"/>
            <a:ext cx="4477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 smtClean="0">
                <a:latin typeface="+mj-lt"/>
              </a:rPr>
              <a:t>+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5" name="Text Box 1027"/>
          <p:cNvSpPr txBox="1">
            <a:spLocks noChangeArrowheads="1"/>
          </p:cNvSpPr>
          <p:nvPr/>
        </p:nvSpPr>
        <p:spPr bwMode="auto">
          <a:xfrm>
            <a:off x="228600" y="3362980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 smtClean="0">
                <a:latin typeface="+mj-lt"/>
              </a:rPr>
              <a:t>0.7500 x 2 =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Text Box 1027"/>
          <p:cNvSpPr txBox="1">
            <a:spLocks noChangeArrowheads="1"/>
          </p:cNvSpPr>
          <p:nvPr/>
        </p:nvSpPr>
        <p:spPr bwMode="auto">
          <a:xfrm>
            <a:off x="2133600" y="3352800"/>
            <a:ext cx="1277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 smtClean="0">
                <a:latin typeface="+mj-lt"/>
              </a:rPr>
              <a:t>1.5000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7" name="Text Box 1027"/>
          <p:cNvSpPr txBox="1">
            <a:spLocks noChangeArrowheads="1"/>
          </p:cNvSpPr>
          <p:nvPr/>
        </p:nvSpPr>
        <p:spPr bwMode="auto">
          <a:xfrm>
            <a:off x="3675516" y="3352800"/>
            <a:ext cx="1277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 smtClean="0">
                <a:latin typeface="+mj-lt"/>
              </a:rPr>
              <a:t>1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8" name="Text Box 1027"/>
          <p:cNvSpPr txBox="1">
            <a:spLocks noChangeArrowheads="1"/>
          </p:cNvSpPr>
          <p:nvPr/>
        </p:nvSpPr>
        <p:spPr bwMode="auto">
          <a:xfrm>
            <a:off x="5428116" y="3352800"/>
            <a:ext cx="1277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 smtClean="0">
                <a:latin typeface="+mj-lt"/>
              </a:rPr>
              <a:t>0.5000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9" name="Text Box 1027"/>
          <p:cNvSpPr txBox="1">
            <a:spLocks noChangeArrowheads="1"/>
          </p:cNvSpPr>
          <p:nvPr/>
        </p:nvSpPr>
        <p:spPr bwMode="auto">
          <a:xfrm>
            <a:off x="4800600" y="3352800"/>
            <a:ext cx="4477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 smtClean="0">
                <a:latin typeface="+mj-lt"/>
              </a:rPr>
              <a:t>+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0" name="Text Box 1027"/>
          <p:cNvSpPr txBox="1">
            <a:spLocks noChangeArrowheads="1"/>
          </p:cNvSpPr>
          <p:nvPr/>
        </p:nvSpPr>
        <p:spPr bwMode="auto">
          <a:xfrm>
            <a:off x="228600" y="3820180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 smtClean="0">
                <a:latin typeface="+mj-lt"/>
              </a:rPr>
              <a:t>0.5000 x 2 =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1" name="Text Box 1027"/>
          <p:cNvSpPr txBox="1">
            <a:spLocks noChangeArrowheads="1"/>
          </p:cNvSpPr>
          <p:nvPr/>
        </p:nvSpPr>
        <p:spPr bwMode="auto">
          <a:xfrm>
            <a:off x="2133600" y="3810000"/>
            <a:ext cx="1277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 smtClean="0">
                <a:latin typeface="+mj-lt"/>
              </a:rPr>
              <a:t>1.0000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2" name="Text Box 1027"/>
          <p:cNvSpPr txBox="1">
            <a:spLocks noChangeArrowheads="1"/>
          </p:cNvSpPr>
          <p:nvPr/>
        </p:nvSpPr>
        <p:spPr bwMode="auto">
          <a:xfrm>
            <a:off x="3675516" y="3810000"/>
            <a:ext cx="1277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 smtClean="0">
                <a:latin typeface="+mj-lt"/>
              </a:rPr>
              <a:t>1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3" name="Text Box 1027"/>
          <p:cNvSpPr txBox="1">
            <a:spLocks noChangeArrowheads="1"/>
          </p:cNvSpPr>
          <p:nvPr/>
        </p:nvSpPr>
        <p:spPr bwMode="auto">
          <a:xfrm>
            <a:off x="5428116" y="3810000"/>
            <a:ext cx="1277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 smtClean="0">
                <a:latin typeface="+mj-lt"/>
              </a:rPr>
              <a:t>0.0000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4" name="Text Box 1027"/>
          <p:cNvSpPr txBox="1">
            <a:spLocks noChangeArrowheads="1"/>
          </p:cNvSpPr>
          <p:nvPr/>
        </p:nvSpPr>
        <p:spPr bwMode="auto">
          <a:xfrm>
            <a:off x="4800600" y="3810000"/>
            <a:ext cx="4477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 smtClean="0">
                <a:latin typeface="+mj-lt"/>
              </a:rPr>
              <a:t>+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5" name="Text Box 1027"/>
          <p:cNvSpPr txBox="1">
            <a:spLocks noChangeArrowheads="1"/>
          </p:cNvSpPr>
          <p:nvPr/>
        </p:nvSpPr>
        <p:spPr bwMode="auto">
          <a:xfrm>
            <a:off x="3048000" y="4876800"/>
            <a:ext cx="17227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 smtClean="0">
                <a:latin typeface="+mj-lt"/>
              </a:rPr>
              <a:t>0.6875</a:t>
            </a:r>
            <a:r>
              <a:rPr lang="en-US" altLang="en-US" sz="2800" baseline="-25000" dirty="0" smtClean="0">
                <a:latin typeface="+mj-lt"/>
              </a:rPr>
              <a:t>10</a:t>
            </a:r>
            <a:r>
              <a:rPr lang="en-US" altLang="en-US" sz="2800" dirty="0" smtClean="0">
                <a:latin typeface="+mj-lt"/>
              </a:rPr>
              <a:t> = 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6" name="Text Box 1027"/>
          <p:cNvSpPr txBox="1">
            <a:spLocks noChangeArrowheads="1"/>
          </p:cNvSpPr>
          <p:nvPr/>
        </p:nvSpPr>
        <p:spPr bwMode="auto">
          <a:xfrm>
            <a:off x="4561236" y="4876800"/>
            <a:ext cx="18097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 smtClean="0">
                <a:solidFill>
                  <a:srgbClr val="C00000"/>
                </a:solidFill>
              </a:rPr>
              <a:t>0.1011</a:t>
            </a:r>
            <a:r>
              <a:rPr lang="en-US" altLang="en-US" sz="2800" baseline="-25000" dirty="0" smtClean="0">
                <a:solidFill>
                  <a:srgbClr val="C00000"/>
                </a:solidFill>
              </a:rPr>
              <a:t>2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86200" y="2448580"/>
            <a:ext cx="0" cy="174242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1027"/>
          <p:cNvSpPr txBox="1">
            <a:spLocks noChangeArrowheads="1"/>
          </p:cNvSpPr>
          <p:nvPr/>
        </p:nvSpPr>
        <p:spPr bwMode="auto">
          <a:xfrm>
            <a:off x="3756476" y="1752600"/>
            <a:ext cx="1277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i="1" u="sng" dirty="0" smtClean="0">
                <a:latin typeface="+mj-lt"/>
              </a:rPr>
              <a:t>integer</a:t>
            </a:r>
            <a:endParaRPr lang="en-US" altLang="en-US" sz="2800" i="1" u="sng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0" name="Text Box 1027"/>
          <p:cNvSpPr txBox="1">
            <a:spLocks noChangeArrowheads="1"/>
          </p:cNvSpPr>
          <p:nvPr/>
        </p:nvSpPr>
        <p:spPr bwMode="auto">
          <a:xfrm>
            <a:off x="5351916" y="1752600"/>
            <a:ext cx="13536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i="1" u="sng" dirty="0" smtClean="0">
                <a:latin typeface="+mj-lt"/>
              </a:rPr>
              <a:t>fraction</a:t>
            </a:r>
            <a:endParaRPr lang="en-US" altLang="en-US" sz="2800" i="1" u="sng" baseline="-250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602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(32)</a:t>
            </a:r>
            <a:r>
              <a:rPr lang="en-US" baseline="-25000" dirty="0" smtClean="0"/>
              <a:t>10</a:t>
            </a:r>
            <a:r>
              <a:rPr lang="en-US" dirty="0" smtClean="0"/>
              <a:t> = (   )</a:t>
            </a:r>
            <a:r>
              <a:rPr lang="en-US" baseline="-25000" dirty="0" smtClean="0"/>
              <a:t>2</a:t>
            </a:r>
            <a:endParaRPr lang="en-US" dirty="0"/>
          </a:p>
          <a:p>
            <a:r>
              <a:rPr lang="en-US" dirty="0" smtClean="0"/>
              <a:t>(555)</a:t>
            </a:r>
            <a:r>
              <a:rPr lang="en-US" baseline="-25000" dirty="0" smtClean="0"/>
              <a:t>10</a:t>
            </a:r>
            <a:r>
              <a:rPr lang="en-US" dirty="0" smtClean="0"/>
              <a:t> </a:t>
            </a:r>
            <a:r>
              <a:rPr lang="en-US" dirty="0"/>
              <a:t>= (   )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(12999)</a:t>
            </a:r>
            <a:r>
              <a:rPr lang="en-US" baseline="-25000" dirty="0" smtClean="0"/>
              <a:t>10</a:t>
            </a:r>
            <a:r>
              <a:rPr lang="en-US" dirty="0" smtClean="0"/>
              <a:t> </a:t>
            </a:r>
            <a:r>
              <a:rPr lang="en-US" dirty="0"/>
              <a:t>= (   )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(157.63)</a:t>
            </a:r>
            <a:r>
              <a:rPr lang="en-US" baseline="-25000" dirty="0" smtClean="0"/>
              <a:t>10</a:t>
            </a:r>
            <a:r>
              <a:rPr lang="en-US" dirty="0" smtClean="0"/>
              <a:t> </a:t>
            </a:r>
            <a:r>
              <a:rPr lang="en-US" dirty="0"/>
              <a:t>= (   )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(64.125)</a:t>
            </a:r>
            <a:r>
              <a:rPr lang="en-US" baseline="-25000" dirty="0" smtClean="0"/>
              <a:t>10</a:t>
            </a:r>
            <a:r>
              <a:rPr lang="en-US" dirty="0" smtClean="0"/>
              <a:t> </a:t>
            </a:r>
            <a:r>
              <a:rPr lang="en-US" dirty="0"/>
              <a:t>= (   )</a:t>
            </a:r>
            <a:r>
              <a:rPr lang="en-US" baseline="-25000" dirty="0" smtClean="0"/>
              <a:t>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038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to Decimal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2209800"/>
            <a:ext cx="8763000" cy="4114800"/>
          </a:xfrm>
        </p:spPr>
        <p:txBody>
          <a:bodyPr/>
          <a:lstStyle/>
          <a:p>
            <a:r>
              <a:rPr lang="en-US" altLang="en-US" dirty="0" smtClean="0"/>
              <a:t>Technique</a:t>
            </a:r>
          </a:p>
          <a:p>
            <a:pPr lvl="1"/>
            <a:r>
              <a:rPr lang="en-US" altLang="en-US" dirty="0"/>
              <a:t>Multiply each bit by 2</a:t>
            </a:r>
            <a:r>
              <a:rPr lang="en-US" altLang="en-US" sz="2400" i="1" baseline="30000" dirty="0"/>
              <a:t>n</a:t>
            </a:r>
            <a:r>
              <a:rPr lang="en-US" altLang="en-US" dirty="0"/>
              <a:t>, where </a:t>
            </a:r>
            <a:r>
              <a:rPr lang="en-US" altLang="en-US" i="1" dirty="0"/>
              <a:t>n</a:t>
            </a:r>
            <a:r>
              <a:rPr lang="en-US" altLang="en-US" dirty="0"/>
              <a:t> is the “weight” of the bit</a:t>
            </a:r>
          </a:p>
          <a:p>
            <a:pPr lvl="1"/>
            <a:r>
              <a:rPr lang="en-US" altLang="en-US" dirty="0"/>
              <a:t>The weight is the position of the bit, starting from 0 on the right</a:t>
            </a:r>
          </a:p>
          <a:p>
            <a:pPr lvl="1"/>
            <a:r>
              <a:rPr lang="en-US" altLang="en-US" dirty="0"/>
              <a:t>Add the results</a:t>
            </a:r>
          </a:p>
        </p:txBody>
      </p:sp>
      <p:sp>
        <p:nvSpPr>
          <p:cNvPr id="9" name="Oval 1028"/>
          <p:cNvSpPr>
            <a:spLocks noChangeArrowheads="1"/>
          </p:cNvSpPr>
          <p:nvPr/>
        </p:nvSpPr>
        <p:spPr bwMode="auto">
          <a:xfrm>
            <a:off x="1373188" y="11144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 smtClean="0"/>
              <a:t>Binary</a:t>
            </a:r>
            <a:endParaRPr lang="en-US" altLang="en-US" sz="2400" dirty="0"/>
          </a:p>
        </p:txBody>
      </p:sp>
      <p:sp>
        <p:nvSpPr>
          <p:cNvPr id="10" name="Oval 1030"/>
          <p:cNvSpPr>
            <a:spLocks noChangeArrowheads="1"/>
          </p:cNvSpPr>
          <p:nvPr/>
        </p:nvSpPr>
        <p:spPr bwMode="auto">
          <a:xfrm>
            <a:off x="5411788" y="11144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 smtClean="0"/>
              <a:t>Decimal</a:t>
            </a:r>
            <a:endParaRPr lang="en-US" altLang="en-US" sz="2400" dirty="0"/>
          </a:p>
        </p:txBody>
      </p:sp>
      <p:sp>
        <p:nvSpPr>
          <p:cNvPr id="11" name="Line 1031"/>
          <p:cNvSpPr>
            <a:spLocks noChangeShapeType="1"/>
          </p:cNvSpPr>
          <p:nvPr/>
        </p:nvSpPr>
        <p:spPr bwMode="auto">
          <a:xfrm flipV="1">
            <a:off x="4116388" y="1447800"/>
            <a:ext cx="1066800" cy="4762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2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(Binary to Decimal)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" y="1219200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 smtClean="0">
                <a:latin typeface="+mj-lt"/>
              </a:rPr>
              <a:t>1	0	1	0	1	1</a:t>
            </a:r>
            <a:endParaRPr lang="en-US" sz="40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03588" y="3139500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1 x 2</a:t>
            </a:r>
            <a:r>
              <a:rPr lang="en-US" sz="2800" baseline="30000" dirty="0" smtClean="0">
                <a:latin typeface="+mj-lt"/>
              </a:rPr>
              <a:t>0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62455" y="3149025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1 x 2</a:t>
            </a:r>
            <a:r>
              <a:rPr lang="en-US" sz="2800" baseline="30000" dirty="0" smtClean="0">
                <a:latin typeface="+mj-lt"/>
              </a:rPr>
              <a:t>1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38455" y="3149025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0</a:t>
            </a:r>
            <a:r>
              <a:rPr lang="en-US" sz="2800" dirty="0" smtClean="0">
                <a:latin typeface="+mj-lt"/>
              </a:rPr>
              <a:t> x 2</a:t>
            </a:r>
            <a:r>
              <a:rPr lang="en-US" sz="2800" baseline="30000" dirty="0" smtClean="0">
                <a:latin typeface="+mj-lt"/>
              </a:rPr>
              <a:t>2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14455" y="3149025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1 x 2</a:t>
            </a:r>
            <a:r>
              <a:rPr lang="en-US" sz="2800" baseline="30000" dirty="0" smtClean="0">
                <a:latin typeface="+mj-lt"/>
              </a:rPr>
              <a:t>3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90455" y="3139499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0</a:t>
            </a:r>
            <a:r>
              <a:rPr lang="en-US" sz="2800" dirty="0" smtClean="0">
                <a:latin typeface="+mj-lt"/>
              </a:rPr>
              <a:t> x 2</a:t>
            </a:r>
            <a:r>
              <a:rPr lang="en-US" sz="2800" baseline="30000" dirty="0" smtClean="0">
                <a:latin typeface="+mj-lt"/>
              </a:rPr>
              <a:t>4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455" y="3139498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1 x 2</a:t>
            </a:r>
            <a:r>
              <a:rPr lang="en-US" sz="2800" baseline="30000" dirty="0" smtClean="0">
                <a:latin typeface="+mj-lt"/>
              </a:rPr>
              <a:t>5</a:t>
            </a:r>
            <a:endParaRPr lang="en-US" sz="2800" baseline="30000" dirty="0">
              <a:latin typeface="+mj-lt"/>
            </a:endParaRPr>
          </a:p>
        </p:txBody>
      </p:sp>
      <p:cxnSp>
        <p:nvCxnSpPr>
          <p:cNvPr id="13" name="Straight Arrow Connector 12"/>
          <p:cNvCxnSpPr>
            <a:endCxn id="5" idx="0"/>
          </p:cNvCxnSpPr>
          <p:nvPr/>
        </p:nvCxnSpPr>
        <p:spPr>
          <a:xfrm>
            <a:off x="6953127" y="1927086"/>
            <a:ext cx="1541134" cy="12124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>
            <a:off x="6019800" y="1927085"/>
            <a:ext cx="933328" cy="122194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5133791" y="1922322"/>
            <a:ext cx="295337" cy="122670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0"/>
          </p:cNvCxnSpPr>
          <p:nvPr/>
        </p:nvCxnSpPr>
        <p:spPr>
          <a:xfrm flipH="1">
            <a:off x="3905128" y="1927085"/>
            <a:ext cx="178751" cy="122194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0"/>
          </p:cNvCxnSpPr>
          <p:nvPr/>
        </p:nvCxnSpPr>
        <p:spPr>
          <a:xfrm flipH="1">
            <a:off x="2381128" y="1922322"/>
            <a:ext cx="752291" cy="121717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1" idx="0"/>
          </p:cNvCxnSpPr>
          <p:nvPr/>
        </p:nvCxnSpPr>
        <p:spPr>
          <a:xfrm flipH="1">
            <a:off x="857128" y="1922322"/>
            <a:ext cx="1362381" cy="121717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543800" y="3124200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982858" y="3124199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78667" y="3124198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909275" y="3124197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408474" y="3124197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920213" y="3647418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1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79080" y="3656943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2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855080" y="3656943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0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971800" y="5328634"/>
            <a:ext cx="20336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101011</a:t>
            </a:r>
            <a:r>
              <a:rPr lang="en-US" sz="3600" baseline="-25000" dirty="0" smtClean="0">
                <a:latin typeface="+mj-lt"/>
              </a:rPr>
              <a:t>2 </a:t>
            </a:r>
            <a:r>
              <a:rPr lang="en-US" sz="3600" dirty="0" smtClean="0">
                <a:latin typeface="+mj-lt"/>
              </a:rPr>
              <a:t>=</a:t>
            </a:r>
            <a:endParaRPr lang="en-US" sz="3600" baseline="-25000" dirty="0"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807080" y="3647417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0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83080" y="3647416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32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560425" y="3632118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999483" y="3632117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95292" y="3632116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925900" y="3632115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425099" y="3632115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76200" y="4191000"/>
            <a:ext cx="11813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+mj-lt"/>
              </a:rPr>
              <a:t>43</a:t>
            </a:r>
            <a:r>
              <a:rPr lang="en-US" sz="3600" baseline="-25000" dirty="0" smtClean="0">
                <a:solidFill>
                  <a:srgbClr val="C00000"/>
                </a:solidFill>
                <a:latin typeface="+mj-lt"/>
              </a:rPr>
              <a:t>10</a:t>
            </a:r>
            <a:endParaRPr lang="en-US" sz="36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890617" y="5328634"/>
            <a:ext cx="11813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+mj-lt"/>
              </a:rPr>
              <a:t>43</a:t>
            </a:r>
            <a:r>
              <a:rPr lang="en-US" sz="3600" baseline="-25000" dirty="0" smtClean="0">
                <a:solidFill>
                  <a:srgbClr val="C00000"/>
                </a:solidFill>
                <a:latin typeface="+mj-lt"/>
              </a:rPr>
              <a:t>10</a:t>
            </a:r>
            <a:endParaRPr lang="en-US" sz="36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85688" y="3639204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8</a:t>
            </a:r>
            <a:endParaRPr lang="en-US" sz="2800" baseline="30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750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(Binary to Decimal)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" y="1219200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 smtClean="0">
                <a:latin typeface="+mj-lt"/>
              </a:rPr>
              <a:t>1	1	.	1	1</a:t>
            </a:r>
            <a:endParaRPr lang="en-US" sz="40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31588" y="3139500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1 x 2</a:t>
            </a:r>
            <a:r>
              <a:rPr lang="en-US" sz="2800" baseline="30000" dirty="0" smtClean="0">
                <a:latin typeface="+mj-lt"/>
              </a:rPr>
              <a:t>0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0455" y="3149025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1 x 2</a:t>
            </a:r>
            <a:r>
              <a:rPr lang="en-US" sz="2800" baseline="30000" dirty="0" smtClean="0">
                <a:latin typeface="+mj-lt"/>
              </a:rPr>
              <a:t>1</a:t>
            </a:r>
            <a:endParaRPr lang="en-US" sz="2800" baseline="30000" dirty="0">
              <a:latin typeface="+mj-lt"/>
            </a:endParaRPr>
          </a:p>
        </p:txBody>
      </p:sp>
      <p:cxnSp>
        <p:nvCxnSpPr>
          <p:cNvPr id="13" name="Straight Arrow Connector 12"/>
          <p:cNvCxnSpPr>
            <a:endCxn id="52" idx="0"/>
          </p:cNvCxnSpPr>
          <p:nvPr/>
        </p:nvCxnSpPr>
        <p:spPr>
          <a:xfrm>
            <a:off x="5516654" y="1982566"/>
            <a:ext cx="183516" cy="116645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 flipH="1">
            <a:off x="2381128" y="1927086"/>
            <a:ext cx="285872" cy="122193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971800" y="3124200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348213" y="3647418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1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807080" y="3656943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2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38255" y="5328634"/>
            <a:ext cx="19188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11.11</a:t>
            </a:r>
            <a:r>
              <a:rPr lang="en-US" sz="3600" baseline="-25000" dirty="0" smtClean="0">
                <a:latin typeface="+mj-lt"/>
              </a:rPr>
              <a:t>2 </a:t>
            </a:r>
            <a:r>
              <a:rPr lang="en-US" sz="3600" dirty="0" smtClean="0">
                <a:latin typeface="+mj-lt"/>
              </a:rPr>
              <a:t>=</a:t>
            </a:r>
            <a:endParaRPr lang="en-US" sz="3600" baseline="-25000" dirty="0">
              <a:latin typeface="+mj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988425" y="3632118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922262" y="4191000"/>
            <a:ext cx="13352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+mj-lt"/>
              </a:rPr>
              <a:t>3.75</a:t>
            </a:r>
            <a:r>
              <a:rPr lang="en-US" sz="3600" baseline="-25000" dirty="0" smtClean="0">
                <a:solidFill>
                  <a:srgbClr val="C00000"/>
                </a:solidFill>
                <a:latin typeface="+mj-lt"/>
              </a:rPr>
              <a:t>10</a:t>
            </a:r>
            <a:endParaRPr lang="en-US" sz="36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876800" y="5328634"/>
            <a:ext cx="14140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+mj-lt"/>
              </a:rPr>
              <a:t>3.75</a:t>
            </a:r>
            <a:r>
              <a:rPr lang="en-US" sz="3600" baseline="-25000" dirty="0" smtClean="0">
                <a:solidFill>
                  <a:srgbClr val="C00000"/>
                </a:solidFill>
                <a:latin typeface="+mj-lt"/>
              </a:rPr>
              <a:t>10</a:t>
            </a:r>
            <a:endParaRPr lang="en-US" sz="36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650630" y="3139500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1 x 2</a:t>
            </a:r>
            <a:r>
              <a:rPr lang="en-US" sz="2800" baseline="30000" dirty="0" smtClean="0">
                <a:latin typeface="+mj-lt"/>
              </a:rPr>
              <a:t>-2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09497" y="3149025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1 x 2</a:t>
            </a:r>
            <a:r>
              <a:rPr lang="en-US" sz="2800" baseline="30000" dirty="0" smtClean="0">
                <a:latin typeface="+mj-lt"/>
              </a:rPr>
              <a:t>-1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290842" y="3124200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667255" y="3647418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0.25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126122" y="3656943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0.5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307467" y="3632118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36162" y="3124200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652787" y="3632118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cxnSp>
        <p:nvCxnSpPr>
          <p:cNvPr id="59" name="Straight Arrow Connector 58"/>
          <p:cNvCxnSpPr>
            <a:endCxn id="5" idx="0"/>
          </p:cNvCxnSpPr>
          <p:nvPr/>
        </p:nvCxnSpPr>
        <p:spPr>
          <a:xfrm>
            <a:off x="3755370" y="1927086"/>
            <a:ext cx="166891" cy="12124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1" idx="0"/>
          </p:cNvCxnSpPr>
          <p:nvPr/>
        </p:nvCxnSpPr>
        <p:spPr>
          <a:xfrm>
            <a:off x="6495673" y="1927086"/>
            <a:ext cx="745630" cy="12124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18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32" grpId="0"/>
      <p:bldP spid="37" grpId="0"/>
      <p:bldP spid="38" grpId="0"/>
      <p:bldP spid="40" grpId="0"/>
      <p:bldP spid="43" grpId="0"/>
      <p:bldP spid="48" grpId="0"/>
      <p:bldP spid="49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(11011)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(   </a:t>
            </a:r>
            <a:r>
              <a:rPr lang="en-US" dirty="0" smtClean="0"/>
              <a:t>)</a:t>
            </a:r>
            <a:r>
              <a:rPr lang="en-US" baseline="-25000" dirty="0" smtClean="0"/>
              <a:t>10</a:t>
            </a:r>
            <a:endParaRPr lang="en-US" dirty="0"/>
          </a:p>
          <a:p>
            <a:r>
              <a:rPr lang="en-US" dirty="0" smtClean="0"/>
              <a:t>(101101)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(   )</a:t>
            </a:r>
            <a:r>
              <a:rPr lang="en-US" baseline="-25000" dirty="0" smtClean="0"/>
              <a:t>10</a:t>
            </a:r>
            <a:endParaRPr lang="en-US" dirty="0" smtClean="0"/>
          </a:p>
          <a:p>
            <a:r>
              <a:rPr lang="en-US" dirty="0" smtClean="0"/>
              <a:t>(11101111)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(   )</a:t>
            </a:r>
            <a:r>
              <a:rPr lang="en-US" baseline="-25000" dirty="0" smtClean="0"/>
              <a:t>10</a:t>
            </a:r>
            <a:endParaRPr lang="en-US" dirty="0" smtClean="0"/>
          </a:p>
          <a:p>
            <a:r>
              <a:rPr lang="en-US" dirty="0"/>
              <a:t>(110.011)</a:t>
            </a:r>
            <a:r>
              <a:rPr lang="en-US" baseline="-25000" dirty="0"/>
              <a:t>2</a:t>
            </a:r>
            <a:r>
              <a:rPr lang="en-US" dirty="0"/>
              <a:t> = (   )</a:t>
            </a:r>
            <a:r>
              <a:rPr lang="en-US" baseline="-25000" dirty="0" smtClean="0"/>
              <a:t>10</a:t>
            </a:r>
            <a:endParaRPr lang="en-US" dirty="0" smtClean="0"/>
          </a:p>
          <a:p>
            <a:r>
              <a:rPr lang="en-US" dirty="0" smtClean="0"/>
              <a:t>(1001.0010)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(   </a:t>
            </a:r>
            <a:r>
              <a:rPr lang="en-US" dirty="0" smtClean="0"/>
              <a:t>)</a:t>
            </a:r>
            <a:r>
              <a:rPr lang="en-US" baseline="-25000" dirty="0" smtClean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2533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to Octal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2209800"/>
            <a:ext cx="8763000" cy="4114800"/>
          </a:xfrm>
        </p:spPr>
        <p:txBody>
          <a:bodyPr/>
          <a:lstStyle/>
          <a:p>
            <a:r>
              <a:rPr lang="en-US" altLang="en-US" dirty="0" smtClean="0"/>
              <a:t>Technique</a:t>
            </a:r>
          </a:p>
          <a:p>
            <a:pPr lvl="1"/>
            <a:r>
              <a:rPr lang="en-US" altLang="en-US" dirty="0" smtClean="0"/>
              <a:t>Divide </a:t>
            </a:r>
            <a:r>
              <a:rPr lang="en-US" altLang="en-US" dirty="0"/>
              <a:t>by </a:t>
            </a:r>
            <a:r>
              <a:rPr lang="en-US" altLang="en-US" dirty="0" smtClean="0"/>
              <a:t>eight</a:t>
            </a:r>
          </a:p>
          <a:p>
            <a:pPr lvl="1"/>
            <a:r>
              <a:rPr lang="en-US" altLang="en-US" dirty="0" smtClean="0"/>
              <a:t>Keep </a:t>
            </a:r>
            <a:r>
              <a:rPr lang="en-US" altLang="en-US" dirty="0"/>
              <a:t>track of the </a:t>
            </a:r>
            <a:r>
              <a:rPr lang="en-US" altLang="en-US" dirty="0" smtClean="0"/>
              <a:t>remainder</a:t>
            </a:r>
          </a:p>
        </p:txBody>
      </p:sp>
      <p:sp>
        <p:nvSpPr>
          <p:cNvPr id="9" name="Oval 1028"/>
          <p:cNvSpPr>
            <a:spLocks noChangeArrowheads="1"/>
          </p:cNvSpPr>
          <p:nvPr/>
        </p:nvSpPr>
        <p:spPr bwMode="auto">
          <a:xfrm>
            <a:off x="1373188" y="11144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Decimal</a:t>
            </a:r>
          </a:p>
        </p:txBody>
      </p:sp>
      <p:sp>
        <p:nvSpPr>
          <p:cNvPr id="10" name="Oval 1030"/>
          <p:cNvSpPr>
            <a:spLocks noChangeArrowheads="1"/>
          </p:cNvSpPr>
          <p:nvPr/>
        </p:nvSpPr>
        <p:spPr bwMode="auto">
          <a:xfrm>
            <a:off x="5411788" y="11144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 smtClean="0"/>
              <a:t>Octal</a:t>
            </a:r>
            <a:endParaRPr lang="en-US" altLang="en-US" sz="2400" dirty="0"/>
          </a:p>
        </p:txBody>
      </p:sp>
      <p:sp>
        <p:nvSpPr>
          <p:cNvPr id="11" name="Line 1031"/>
          <p:cNvSpPr>
            <a:spLocks noChangeShapeType="1"/>
          </p:cNvSpPr>
          <p:nvPr/>
        </p:nvSpPr>
        <p:spPr bwMode="auto">
          <a:xfrm flipV="1">
            <a:off x="4116388" y="1447800"/>
            <a:ext cx="1066800" cy="4762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1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(Decimal to Octal)</a:t>
            </a:r>
            <a:endParaRPr lang="en-US" dirty="0"/>
          </a:p>
        </p:txBody>
      </p:sp>
      <p:sp>
        <p:nvSpPr>
          <p:cNvPr id="4" name="Text Box 1027"/>
          <p:cNvSpPr txBox="1">
            <a:spLocks noChangeArrowheads="1"/>
          </p:cNvSpPr>
          <p:nvPr/>
        </p:nvSpPr>
        <p:spPr bwMode="auto">
          <a:xfrm>
            <a:off x="228600" y="1219200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125</a:t>
            </a:r>
            <a:r>
              <a:rPr lang="en-US" altLang="en-US" sz="2800" baseline="-25000" dirty="0">
                <a:latin typeface="+mj-lt"/>
              </a:rPr>
              <a:t>10</a:t>
            </a:r>
            <a:r>
              <a:rPr lang="en-US" altLang="en-US" sz="2800" dirty="0">
                <a:latin typeface="+mj-lt"/>
              </a:rPr>
              <a:t> = </a:t>
            </a:r>
            <a:r>
              <a:rPr lang="en-US" altLang="en-US" sz="2800" dirty="0" smtClean="0">
                <a:solidFill>
                  <a:srgbClr val="C00000"/>
                </a:solidFill>
                <a:latin typeface="+mj-lt"/>
              </a:rPr>
              <a:t>?</a:t>
            </a:r>
            <a:r>
              <a:rPr lang="en-US" altLang="en-US" sz="2800" baseline="-25000" dirty="0" smtClean="0">
                <a:solidFill>
                  <a:srgbClr val="C00000"/>
                </a:solidFill>
                <a:latin typeface="+mj-lt"/>
              </a:rPr>
              <a:t>8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920079"/>
              </p:ext>
            </p:extLst>
          </p:nvPr>
        </p:nvGraphicFramePr>
        <p:xfrm>
          <a:off x="2590800" y="1224260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280361"/>
              </p:ext>
            </p:extLst>
          </p:nvPr>
        </p:nvGraphicFramePr>
        <p:xfrm>
          <a:off x="3352800" y="1224260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125</a:t>
                      </a:r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93181"/>
              </p:ext>
            </p:extLst>
          </p:nvPr>
        </p:nvGraphicFramePr>
        <p:xfrm>
          <a:off x="4114800" y="1224260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768120"/>
              </p:ext>
            </p:extLst>
          </p:nvPr>
        </p:nvGraphicFramePr>
        <p:xfrm>
          <a:off x="2590800" y="1778912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479802"/>
              </p:ext>
            </p:extLst>
          </p:nvPr>
        </p:nvGraphicFramePr>
        <p:xfrm>
          <a:off x="3352800" y="1778912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904726"/>
              </p:ext>
            </p:extLst>
          </p:nvPr>
        </p:nvGraphicFramePr>
        <p:xfrm>
          <a:off x="4114800" y="1778912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625404"/>
              </p:ext>
            </p:extLst>
          </p:nvPr>
        </p:nvGraphicFramePr>
        <p:xfrm>
          <a:off x="2590800" y="2333565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475849"/>
              </p:ext>
            </p:extLst>
          </p:nvPr>
        </p:nvGraphicFramePr>
        <p:xfrm>
          <a:off x="3352800" y="2333565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400532"/>
              </p:ext>
            </p:extLst>
          </p:nvPr>
        </p:nvGraphicFramePr>
        <p:xfrm>
          <a:off x="4114800" y="2333565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017210"/>
              </p:ext>
            </p:extLst>
          </p:nvPr>
        </p:nvGraphicFramePr>
        <p:xfrm>
          <a:off x="3352800" y="2819400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37" name="Text Box 1027"/>
          <p:cNvSpPr txBox="1">
            <a:spLocks noChangeArrowheads="1"/>
          </p:cNvSpPr>
          <p:nvPr/>
        </p:nvSpPr>
        <p:spPr bwMode="auto">
          <a:xfrm>
            <a:off x="5791200" y="3733800"/>
            <a:ext cx="13596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125</a:t>
            </a:r>
            <a:r>
              <a:rPr lang="en-US" altLang="en-US" sz="2800" baseline="-25000" dirty="0">
                <a:latin typeface="+mj-lt"/>
              </a:rPr>
              <a:t>10</a:t>
            </a:r>
            <a:r>
              <a:rPr lang="en-US" altLang="en-US" sz="2800" dirty="0">
                <a:latin typeface="+mj-lt"/>
              </a:rPr>
              <a:t> </a:t>
            </a:r>
            <a:r>
              <a:rPr lang="en-US" altLang="en-US" sz="2800" dirty="0" smtClean="0">
                <a:latin typeface="+mj-lt"/>
              </a:rPr>
              <a:t>= 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105400" y="1281234"/>
            <a:ext cx="0" cy="1538166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1027"/>
          <p:cNvSpPr txBox="1">
            <a:spLocks noChangeArrowheads="1"/>
          </p:cNvSpPr>
          <p:nvPr/>
        </p:nvSpPr>
        <p:spPr bwMode="auto">
          <a:xfrm>
            <a:off x="6934200" y="3733800"/>
            <a:ext cx="11236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 smtClean="0">
                <a:solidFill>
                  <a:srgbClr val="C00000"/>
                </a:solidFill>
              </a:rPr>
              <a:t>175</a:t>
            </a:r>
            <a:r>
              <a:rPr lang="en-US" altLang="en-US" sz="2800" baseline="-25000" dirty="0" smtClean="0">
                <a:solidFill>
                  <a:srgbClr val="C00000"/>
                </a:solidFill>
              </a:rPr>
              <a:t>8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555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(Decimal to Octal)</a:t>
            </a:r>
            <a:endParaRPr lang="en-US" dirty="0"/>
          </a:p>
        </p:txBody>
      </p:sp>
      <p:sp>
        <p:nvSpPr>
          <p:cNvPr id="4" name="Text Box 1027"/>
          <p:cNvSpPr txBox="1">
            <a:spLocks noChangeArrowheads="1"/>
          </p:cNvSpPr>
          <p:nvPr/>
        </p:nvSpPr>
        <p:spPr bwMode="auto">
          <a:xfrm>
            <a:off x="228600" y="1219200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 smtClean="0">
                <a:latin typeface="+mj-lt"/>
              </a:rPr>
              <a:t>0.6875</a:t>
            </a:r>
            <a:r>
              <a:rPr lang="en-US" altLang="en-US" sz="2800" baseline="-25000" dirty="0" smtClean="0">
                <a:latin typeface="+mj-lt"/>
              </a:rPr>
              <a:t>10</a:t>
            </a:r>
            <a:r>
              <a:rPr lang="en-US" altLang="en-US" sz="2800" dirty="0" smtClean="0">
                <a:latin typeface="+mj-lt"/>
              </a:rPr>
              <a:t> </a:t>
            </a:r>
            <a:r>
              <a:rPr lang="en-US" altLang="en-US" sz="2800" dirty="0">
                <a:latin typeface="+mj-lt"/>
              </a:rPr>
              <a:t>= </a:t>
            </a:r>
            <a:r>
              <a:rPr lang="en-US" altLang="en-US" sz="2800" dirty="0" smtClean="0">
                <a:solidFill>
                  <a:srgbClr val="C00000"/>
                </a:solidFill>
                <a:latin typeface="+mj-lt"/>
              </a:rPr>
              <a:t>?</a:t>
            </a:r>
            <a:r>
              <a:rPr lang="en-US" altLang="en-US" sz="2800" baseline="-25000" dirty="0" smtClean="0">
                <a:solidFill>
                  <a:srgbClr val="C00000"/>
                </a:solidFill>
                <a:latin typeface="+mj-lt"/>
              </a:rPr>
              <a:t>8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Text Box 1027"/>
          <p:cNvSpPr txBox="1">
            <a:spLocks noChangeArrowheads="1"/>
          </p:cNvSpPr>
          <p:nvPr/>
        </p:nvSpPr>
        <p:spPr bwMode="auto">
          <a:xfrm>
            <a:off x="228600" y="2448580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 smtClean="0">
                <a:latin typeface="+mj-lt"/>
              </a:rPr>
              <a:t>0.6875 x 8 =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2133600" y="2438400"/>
            <a:ext cx="1277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 smtClean="0">
                <a:latin typeface="+mj-lt"/>
              </a:rPr>
              <a:t>5.5000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7" name="Text Box 1027"/>
          <p:cNvSpPr txBox="1">
            <a:spLocks noChangeArrowheads="1"/>
          </p:cNvSpPr>
          <p:nvPr/>
        </p:nvSpPr>
        <p:spPr bwMode="auto">
          <a:xfrm>
            <a:off x="3675516" y="2438400"/>
            <a:ext cx="1277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 smtClean="0">
                <a:latin typeface="+mj-lt"/>
              </a:rPr>
              <a:t>5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Text Box 1027"/>
          <p:cNvSpPr txBox="1">
            <a:spLocks noChangeArrowheads="1"/>
          </p:cNvSpPr>
          <p:nvPr/>
        </p:nvSpPr>
        <p:spPr bwMode="auto">
          <a:xfrm>
            <a:off x="5428116" y="2438400"/>
            <a:ext cx="1277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 smtClean="0">
                <a:latin typeface="+mj-lt"/>
              </a:rPr>
              <a:t>0.5000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9" name="Text Box 1027"/>
          <p:cNvSpPr txBox="1">
            <a:spLocks noChangeArrowheads="1"/>
          </p:cNvSpPr>
          <p:nvPr/>
        </p:nvSpPr>
        <p:spPr bwMode="auto">
          <a:xfrm>
            <a:off x="4800600" y="2438400"/>
            <a:ext cx="4477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 smtClean="0">
                <a:latin typeface="+mj-lt"/>
              </a:rPr>
              <a:t>+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0" name="Text Box 1027"/>
          <p:cNvSpPr txBox="1">
            <a:spLocks noChangeArrowheads="1"/>
          </p:cNvSpPr>
          <p:nvPr/>
        </p:nvSpPr>
        <p:spPr bwMode="auto">
          <a:xfrm>
            <a:off x="228600" y="2905780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 smtClean="0">
                <a:latin typeface="+mj-lt"/>
              </a:rPr>
              <a:t>0.5000 x 8 =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1" name="Text Box 1027"/>
          <p:cNvSpPr txBox="1">
            <a:spLocks noChangeArrowheads="1"/>
          </p:cNvSpPr>
          <p:nvPr/>
        </p:nvSpPr>
        <p:spPr bwMode="auto">
          <a:xfrm>
            <a:off x="2133600" y="2895600"/>
            <a:ext cx="1277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 smtClean="0">
                <a:latin typeface="+mj-lt"/>
              </a:rPr>
              <a:t>4.0000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2" name="Text Box 1027"/>
          <p:cNvSpPr txBox="1">
            <a:spLocks noChangeArrowheads="1"/>
          </p:cNvSpPr>
          <p:nvPr/>
        </p:nvSpPr>
        <p:spPr bwMode="auto">
          <a:xfrm>
            <a:off x="3675516" y="2895600"/>
            <a:ext cx="1277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 smtClean="0">
                <a:latin typeface="+mj-lt"/>
              </a:rPr>
              <a:t>4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3" name="Text Box 1027"/>
          <p:cNvSpPr txBox="1">
            <a:spLocks noChangeArrowheads="1"/>
          </p:cNvSpPr>
          <p:nvPr/>
        </p:nvSpPr>
        <p:spPr bwMode="auto">
          <a:xfrm>
            <a:off x="5428116" y="2895600"/>
            <a:ext cx="1277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 smtClean="0">
                <a:latin typeface="+mj-lt"/>
              </a:rPr>
              <a:t>0.0000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4" name="Text Box 1027"/>
          <p:cNvSpPr txBox="1">
            <a:spLocks noChangeArrowheads="1"/>
          </p:cNvSpPr>
          <p:nvPr/>
        </p:nvSpPr>
        <p:spPr bwMode="auto">
          <a:xfrm>
            <a:off x="4800600" y="2895600"/>
            <a:ext cx="4477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 smtClean="0">
                <a:latin typeface="+mj-lt"/>
              </a:rPr>
              <a:t>+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5" name="Text Box 1027"/>
          <p:cNvSpPr txBox="1">
            <a:spLocks noChangeArrowheads="1"/>
          </p:cNvSpPr>
          <p:nvPr/>
        </p:nvSpPr>
        <p:spPr bwMode="auto">
          <a:xfrm>
            <a:off x="3048000" y="4876800"/>
            <a:ext cx="17227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 smtClean="0">
                <a:latin typeface="+mj-lt"/>
              </a:rPr>
              <a:t>0.6875</a:t>
            </a:r>
            <a:r>
              <a:rPr lang="en-US" altLang="en-US" sz="2800" baseline="-25000" dirty="0" smtClean="0">
                <a:latin typeface="+mj-lt"/>
              </a:rPr>
              <a:t>10</a:t>
            </a:r>
            <a:r>
              <a:rPr lang="en-US" altLang="en-US" sz="2800" dirty="0" smtClean="0">
                <a:latin typeface="+mj-lt"/>
              </a:rPr>
              <a:t> = 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6" name="Text Box 1027"/>
          <p:cNvSpPr txBox="1">
            <a:spLocks noChangeArrowheads="1"/>
          </p:cNvSpPr>
          <p:nvPr/>
        </p:nvSpPr>
        <p:spPr bwMode="auto">
          <a:xfrm>
            <a:off x="4561236" y="4876800"/>
            <a:ext cx="18097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 smtClean="0">
                <a:solidFill>
                  <a:srgbClr val="C00000"/>
                </a:solidFill>
              </a:rPr>
              <a:t>0.54</a:t>
            </a:r>
            <a:r>
              <a:rPr lang="en-US" altLang="en-US" sz="2800" baseline="-25000" dirty="0" smtClean="0">
                <a:solidFill>
                  <a:srgbClr val="C00000"/>
                </a:solidFill>
              </a:rPr>
              <a:t>8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86200" y="2448580"/>
            <a:ext cx="0" cy="90422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1027"/>
          <p:cNvSpPr txBox="1">
            <a:spLocks noChangeArrowheads="1"/>
          </p:cNvSpPr>
          <p:nvPr/>
        </p:nvSpPr>
        <p:spPr bwMode="auto">
          <a:xfrm>
            <a:off x="3756476" y="1752600"/>
            <a:ext cx="1277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i="1" u="sng" dirty="0" smtClean="0">
                <a:latin typeface="+mj-lt"/>
              </a:rPr>
              <a:t>integer</a:t>
            </a:r>
            <a:endParaRPr lang="en-US" altLang="en-US" sz="2800" i="1" u="sng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0" name="Text Box 1027"/>
          <p:cNvSpPr txBox="1">
            <a:spLocks noChangeArrowheads="1"/>
          </p:cNvSpPr>
          <p:nvPr/>
        </p:nvSpPr>
        <p:spPr bwMode="auto">
          <a:xfrm>
            <a:off x="5351916" y="1752600"/>
            <a:ext cx="13536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i="1" u="sng" dirty="0" smtClean="0">
                <a:latin typeface="+mj-lt"/>
              </a:rPr>
              <a:t>fraction</a:t>
            </a:r>
            <a:endParaRPr lang="en-US" altLang="en-US" sz="2800" i="1" u="sng" baseline="-250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061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25" grpId="0"/>
      <p:bldP spid="26" grpId="0"/>
      <p:bldP spid="2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Advantage of </a:t>
            </a:r>
            <a:r>
              <a:rPr lang="en-US" dirty="0" smtClean="0"/>
              <a:t>Binary</a:t>
            </a:r>
          </a:p>
          <a:p>
            <a:r>
              <a:rPr lang="en-US" dirty="0" smtClean="0"/>
              <a:t>Number Systems</a:t>
            </a:r>
          </a:p>
          <a:p>
            <a:r>
              <a:rPr lang="en-US" dirty="0" smtClean="0"/>
              <a:t>Use </a:t>
            </a:r>
            <a:r>
              <a:rPr lang="en-US" dirty="0"/>
              <a:t>of Binary in Digital </a:t>
            </a:r>
            <a:r>
              <a:rPr lang="en-US" dirty="0" smtClean="0"/>
              <a:t>Systems</a:t>
            </a:r>
          </a:p>
          <a:p>
            <a:r>
              <a:rPr lang="en-US" dirty="0" smtClean="0"/>
              <a:t>Logic Gates</a:t>
            </a:r>
          </a:p>
          <a:p>
            <a:r>
              <a:rPr lang="en-US" dirty="0" smtClean="0"/>
              <a:t>Logic </a:t>
            </a:r>
            <a:r>
              <a:rPr lang="en-US" dirty="0"/>
              <a:t>Family Terminology</a:t>
            </a:r>
          </a:p>
        </p:txBody>
      </p:sp>
    </p:spTree>
    <p:extLst>
      <p:ext uri="{BB962C8B-B14F-4D97-AF65-F5344CB8AC3E}">
        <p14:creationId xmlns:p14="http://schemas.microsoft.com/office/powerpoint/2010/main" val="294397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(32)</a:t>
            </a:r>
            <a:r>
              <a:rPr lang="en-US" baseline="-25000" dirty="0" smtClean="0"/>
              <a:t>10</a:t>
            </a:r>
            <a:r>
              <a:rPr lang="en-US" dirty="0" smtClean="0"/>
              <a:t> = (   )</a:t>
            </a:r>
            <a:r>
              <a:rPr lang="en-US" baseline="-25000" dirty="0" smtClean="0"/>
              <a:t>8</a:t>
            </a:r>
            <a:endParaRPr lang="en-US" dirty="0"/>
          </a:p>
          <a:p>
            <a:r>
              <a:rPr lang="en-US" dirty="0" smtClean="0"/>
              <a:t>(555)</a:t>
            </a:r>
            <a:r>
              <a:rPr lang="en-US" baseline="-25000" dirty="0" smtClean="0"/>
              <a:t>10</a:t>
            </a:r>
            <a:r>
              <a:rPr lang="en-US" dirty="0" smtClean="0"/>
              <a:t> </a:t>
            </a:r>
            <a:r>
              <a:rPr lang="en-US" dirty="0"/>
              <a:t>= (   </a:t>
            </a:r>
            <a:r>
              <a:rPr lang="en-US" dirty="0" smtClean="0"/>
              <a:t>)</a:t>
            </a:r>
            <a:r>
              <a:rPr lang="en-US" baseline="-25000" dirty="0" smtClean="0"/>
              <a:t>8</a:t>
            </a:r>
          </a:p>
          <a:p>
            <a:r>
              <a:rPr lang="en-US" dirty="0" smtClean="0"/>
              <a:t>(12999)</a:t>
            </a:r>
            <a:r>
              <a:rPr lang="en-US" baseline="-25000" dirty="0" smtClean="0"/>
              <a:t>10</a:t>
            </a:r>
            <a:r>
              <a:rPr lang="en-US" dirty="0" smtClean="0"/>
              <a:t> </a:t>
            </a:r>
            <a:r>
              <a:rPr lang="en-US" dirty="0"/>
              <a:t>= (   </a:t>
            </a:r>
            <a:r>
              <a:rPr lang="en-US" dirty="0" smtClean="0"/>
              <a:t>)</a:t>
            </a:r>
            <a:r>
              <a:rPr lang="en-US" baseline="-25000" dirty="0" smtClean="0"/>
              <a:t>8</a:t>
            </a:r>
          </a:p>
          <a:p>
            <a:r>
              <a:rPr lang="en-US" dirty="0" smtClean="0"/>
              <a:t>(157.63)</a:t>
            </a:r>
            <a:r>
              <a:rPr lang="en-US" baseline="-25000" dirty="0" smtClean="0"/>
              <a:t>10</a:t>
            </a:r>
            <a:r>
              <a:rPr lang="en-US" dirty="0" smtClean="0"/>
              <a:t> </a:t>
            </a:r>
            <a:r>
              <a:rPr lang="en-US" dirty="0"/>
              <a:t>= (   </a:t>
            </a:r>
            <a:r>
              <a:rPr lang="en-US" dirty="0" smtClean="0"/>
              <a:t>)</a:t>
            </a:r>
            <a:r>
              <a:rPr lang="en-US" baseline="-25000" dirty="0" smtClean="0"/>
              <a:t>8</a:t>
            </a:r>
          </a:p>
          <a:p>
            <a:r>
              <a:rPr lang="en-US" dirty="0" smtClean="0"/>
              <a:t>(64.125)</a:t>
            </a:r>
            <a:r>
              <a:rPr lang="en-US" baseline="-25000" dirty="0" smtClean="0"/>
              <a:t>10</a:t>
            </a:r>
            <a:r>
              <a:rPr lang="en-US" dirty="0" smtClean="0"/>
              <a:t> </a:t>
            </a:r>
            <a:r>
              <a:rPr lang="en-US" dirty="0"/>
              <a:t>= (   </a:t>
            </a:r>
            <a:r>
              <a:rPr lang="en-US" dirty="0" smtClean="0"/>
              <a:t>)</a:t>
            </a:r>
            <a:r>
              <a:rPr lang="en-US" baseline="-25000" dirty="0" smtClean="0"/>
              <a:t>8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967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Octal to Decimal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2209800"/>
            <a:ext cx="8763000" cy="4114800"/>
          </a:xfrm>
        </p:spPr>
        <p:txBody>
          <a:bodyPr/>
          <a:lstStyle/>
          <a:p>
            <a:r>
              <a:rPr lang="en-US" altLang="en-US" dirty="0" smtClean="0"/>
              <a:t>Technique</a:t>
            </a:r>
          </a:p>
          <a:p>
            <a:pPr lvl="1"/>
            <a:r>
              <a:rPr lang="en-US" altLang="en-US" dirty="0"/>
              <a:t>Multiply each bit by </a:t>
            </a:r>
            <a:r>
              <a:rPr lang="en-US" altLang="en-US" dirty="0">
                <a:solidFill>
                  <a:srgbClr val="C00000"/>
                </a:solidFill>
              </a:rPr>
              <a:t>8</a:t>
            </a:r>
            <a:r>
              <a:rPr lang="en-US" altLang="en-US" sz="2400" i="1" baseline="30000" dirty="0">
                <a:solidFill>
                  <a:srgbClr val="C00000"/>
                </a:solidFill>
              </a:rPr>
              <a:t>n</a:t>
            </a:r>
            <a:r>
              <a:rPr lang="en-US" altLang="en-US" dirty="0"/>
              <a:t>, where </a:t>
            </a:r>
            <a:r>
              <a:rPr lang="en-US" altLang="en-US" i="1" dirty="0"/>
              <a:t>n</a:t>
            </a:r>
            <a:r>
              <a:rPr lang="en-US" altLang="en-US" dirty="0"/>
              <a:t> is the “weight” of the bit</a:t>
            </a:r>
          </a:p>
          <a:p>
            <a:pPr lvl="1"/>
            <a:r>
              <a:rPr lang="en-US" altLang="en-US" dirty="0"/>
              <a:t>The weight is the position of the bit, starting from 0 on the right</a:t>
            </a:r>
          </a:p>
          <a:p>
            <a:pPr lvl="1"/>
            <a:r>
              <a:rPr lang="en-US" altLang="en-US" dirty="0"/>
              <a:t>Add the results</a:t>
            </a:r>
          </a:p>
        </p:txBody>
      </p:sp>
      <p:sp>
        <p:nvSpPr>
          <p:cNvPr id="9" name="Oval 1028"/>
          <p:cNvSpPr>
            <a:spLocks noChangeArrowheads="1"/>
          </p:cNvSpPr>
          <p:nvPr/>
        </p:nvSpPr>
        <p:spPr bwMode="auto">
          <a:xfrm>
            <a:off x="1373188" y="11144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 smtClean="0"/>
              <a:t>Octal</a:t>
            </a:r>
            <a:endParaRPr lang="en-US" altLang="en-US" sz="2400" dirty="0"/>
          </a:p>
        </p:txBody>
      </p:sp>
      <p:sp>
        <p:nvSpPr>
          <p:cNvPr id="10" name="Oval 1030"/>
          <p:cNvSpPr>
            <a:spLocks noChangeArrowheads="1"/>
          </p:cNvSpPr>
          <p:nvPr/>
        </p:nvSpPr>
        <p:spPr bwMode="auto">
          <a:xfrm>
            <a:off x="5411788" y="11144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 smtClean="0"/>
              <a:t>Decimal</a:t>
            </a:r>
            <a:endParaRPr lang="en-US" altLang="en-US" sz="2400" dirty="0"/>
          </a:p>
        </p:txBody>
      </p:sp>
      <p:sp>
        <p:nvSpPr>
          <p:cNvPr id="11" name="Line 1031"/>
          <p:cNvSpPr>
            <a:spLocks noChangeShapeType="1"/>
          </p:cNvSpPr>
          <p:nvPr/>
        </p:nvSpPr>
        <p:spPr bwMode="auto">
          <a:xfrm flipV="1">
            <a:off x="4116388" y="1447800"/>
            <a:ext cx="1066800" cy="4762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5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(Octal to Decimal)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" y="1219200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 smtClean="0">
                <a:latin typeface="+mj-lt"/>
              </a:rPr>
              <a:t>7	2	4</a:t>
            </a:r>
            <a:endParaRPr lang="en-US" sz="40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03533" y="2992624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4 x 8</a:t>
            </a:r>
            <a:r>
              <a:rPr lang="en-US" sz="2800" baseline="30000" dirty="0" smtClean="0">
                <a:latin typeface="+mj-lt"/>
              </a:rPr>
              <a:t>0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62400" y="3002149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2 x 8</a:t>
            </a:r>
            <a:r>
              <a:rPr lang="en-US" sz="2800" baseline="30000" dirty="0" smtClean="0">
                <a:latin typeface="+mj-lt"/>
              </a:rPr>
              <a:t>1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8400" y="3002149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7 x 8</a:t>
            </a:r>
            <a:r>
              <a:rPr lang="en-US" sz="2800" baseline="30000" dirty="0" smtClean="0">
                <a:latin typeface="+mj-lt"/>
              </a:rPr>
              <a:t>2</a:t>
            </a:r>
            <a:endParaRPr lang="en-US" sz="2800" baseline="30000" dirty="0">
              <a:latin typeface="+mj-lt"/>
            </a:endParaRPr>
          </a:p>
        </p:txBody>
      </p:sp>
      <p:cxnSp>
        <p:nvCxnSpPr>
          <p:cNvPr id="13" name="Straight Arrow Connector 12"/>
          <p:cNvCxnSpPr>
            <a:endCxn id="5" idx="0"/>
          </p:cNvCxnSpPr>
          <p:nvPr/>
        </p:nvCxnSpPr>
        <p:spPr>
          <a:xfrm>
            <a:off x="5520158" y="1927086"/>
            <a:ext cx="574048" cy="106553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7" idx="0"/>
          </p:cNvCxnSpPr>
          <p:nvPr/>
        </p:nvCxnSpPr>
        <p:spPr>
          <a:xfrm flipH="1">
            <a:off x="4553073" y="1927086"/>
            <a:ext cx="18927" cy="107506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0"/>
          </p:cNvCxnSpPr>
          <p:nvPr/>
        </p:nvCxnSpPr>
        <p:spPr>
          <a:xfrm flipH="1">
            <a:off x="3029073" y="1927086"/>
            <a:ext cx="550546" cy="107506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143745" y="2977324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82803" y="2977323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352800" y="5181600"/>
            <a:ext cx="144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724</a:t>
            </a:r>
            <a:r>
              <a:rPr lang="en-US" sz="3600" baseline="-25000" dirty="0" smtClean="0">
                <a:latin typeface="+mj-lt"/>
              </a:rPr>
              <a:t>8 </a:t>
            </a:r>
            <a:r>
              <a:rPr lang="en-US" sz="3600" dirty="0" smtClean="0">
                <a:latin typeface="+mj-lt"/>
              </a:rPr>
              <a:t>=</a:t>
            </a:r>
            <a:endParaRPr lang="en-US" sz="3600" baseline="-25000" dirty="0">
              <a:latin typeface="+mj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959216" y="4191000"/>
            <a:ext cx="1298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+mj-lt"/>
              </a:rPr>
              <a:t>468</a:t>
            </a:r>
            <a:r>
              <a:rPr lang="en-US" sz="3600" baseline="-25000" dirty="0" smtClean="0">
                <a:solidFill>
                  <a:srgbClr val="C00000"/>
                </a:solidFill>
                <a:latin typeface="+mj-lt"/>
              </a:rPr>
              <a:t>10</a:t>
            </a:r>
            <a:endParaRPr lang="en-US" sz="36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724400" y="5181600"/>
            <a:ext cx="121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+mj-lt"/>
              </a:rPr>
              <a:t>468</a:t>
            </a:r>
            <a:r>
              <a:rPr lang="en-US" sz="3600" baseline="-25000" dirty="0" smtClean="0">
                <a:solidFill>
                  <a:srgbClr val="C00000"/>
                </a:solidFill>
                <a:latin typeface="+mj-lt"/>
              </a:rPr>
              <a:t>10</a:t>
            </a:r>
            <a:endParaRPr lang="en-US" sz="36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503533" y="3499961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4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962400" y="3509486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16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438400" y="3509486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448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143745" y="3484661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82803" y="3484660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825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32" grpId="0"/>
      <p:bldP spid="33" grpId="0"/>
      <p:bldP spid="40" grpId="0"/>
      <p:bldP spid="48" grpId="0"/>
      <p:bldP spid="49" grpId="0"/>
      <p:bldP spid="51" grpId="0"/>
      <p:bldP spid="52" grpId="0"/>
      <p:bldP spid="53" grpId="0"/>
      <p:bldP spid="54" grpId="0"/>
      <p:bldP spid="5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(Octal to Decimal)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" y="1219200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>
                <a:latin typeface="+mj-lt"/>
              </a:rPr>
              <a:t>4</a:t>
            </a:r>
            <a:r>
              <a:rPr lang="en-US" altLang="en-US" sz="4000" dirty="0" smtClean="0">
                <a:latin typeface="+mj-lt"/>
              </a:rPr>
              <a:t>	3	.	2	</a:t>
            </a:r>
            <a:r>
              <a:rPr lang="en-US" altLang="en-US" sz="4000" dirty="0">
                <a:latin typeface="+mj-lt"/>
              </a:rPr>
              <a:t>5</a:t>
            </a:r>
            <a:endParaRPr lang="en-US" sz="40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31588" y="3139500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3 x 8</a:t>
            </a:r>
            <a:r>
              <a:rPr lang="en-US" sz="2800" baseline="30000" dirty="0" smtClean="0">
                <a:latin typeface="+mj-lt"/>
              </a:rPr>
              <a:t>0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0455" y="3149025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4</a:t>
            </a:r>
            <a:r>
              <a:rPr lang="en-US" sz="2800" dirty="0" smtClean="0">
                <a:latin typeface="+mj-lt"/>
              </a:rPr>
              <a:t> x 8</a:t>
            </a:r>
            <a:r>
              <a:rPr lang="en-US" sz="2800" baseline="30000" dirty="0" smtClean="0">
                <a:latin typeface="+mj-lt"/>
              </a:rPr>
              <a:t>1</a:t>
            </a:r>
            <a:endParaRPr lang="en-US" sz="2800" baseline="30000" dirty="0">
              <a:latin typeface="+mj-lt"/>
            </a:endParaRPr>
          </a:p>
        </p:txBody>
      </p:sp>
      <p:cxnSp>
        <p:nvCxnSpPr>
          <p:cNvPr id="13" name="Straight Arrow Connector 12"/>
          <p:cNvCxnSpPr>
            <a:endCxn id="52" idx="0"/>
          </p:cNvCxnSpPr>
          <p:nvPr/>
        </p:nvCxnSpPr>
        <p:spPr>
          <a:xfrm>
            <a:off x="5516654" y="1982566"/>
            <a:ext cx="183516" cy="116645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 flipH="1">
            <a:off x="2381128" y="1927086"/>
            <a:ext cx="285872" cy="122193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971800" y="3124200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348213" y="3647418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3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807080" y="3656943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32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38255" y="5328634"/>
            <a:ext cx="19188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43.25</a:t>
            </a:r>
            <a:r>
              <a:rPr lang="en-US" sz="3600" baseline="-25000" dirty="0" smtClean="0">
                <a:latin typeface="+mj-lt"/>
              </a:rPr>
              <a:t>2 </a:t>
            </a:r>
            <a:r>
              <a:rPr lang="en-US" sz="3600" dirty="0" smtClean="0">
                <a:latin typeface="+mj-lt"/>
              </a:rPr>
              <a:t>=</a:t>
            </a:r>
            <a:endParaRPr lang="en-US" sz="3600" baseline="-25000" dirty="0">
              <a:latin typeface="+mj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988425" y="3632118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657600" y="4191000"/>
            <a:ext cx="20425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+mj-lt"/>
              </a:rPr>
              <a:t>35.3281</a:t>
            </a:r>
            <a:r>
              <a:rPr lang="en-US" sz="3600" baseline="-25000" dirty="0" smtClean="0">
                <a:solidFill>
                  <a:srgbClr val="C00000"/>
                </a:solidFill>
                <a:latin typeface="+mj-lt"/>
              </a:rPr>
              <a:t>10</a:t>
            </a:r>
            <a:endParaRPr lang="en-US" sz="36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876800" y="5328634"/>
            <a:ext cx="205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+mj-lt"/>
              </a:rPr>
              <a:t>35.3281</a:t>
            </a:r>
            <a:r>
              <a:rPr lang="en-US" sz="3600" baseline="-25000" dirty="0" smtClean="0">
                <a:solidFill>
                  <a:srgbClr val="C00000"/>
                </a:solidFill>
                <a:latin typeface="+mj-lt"/>
              </a:rPr>
              <a:t>10</a:t>
            </a:r>
            <a:endParaRPr lang="en-US" sz="36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650630" y="3139500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5 x 8</a:t>
            </a:r>
            <a:r>
              <a:rPr lang="en-US" sz="2800" baseline="30000" dirty="0" smtClean="0">
                <a:latin typeface="+mj-lt"/>
              </a:rPr>
              <a:t>-2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09497" y="3149025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2 x 8</a:t>
            </a:r>
            <a:r>
              <a:rPr lang="en-US" sz="2800" baseline="30000" dirty="0" smtClean="0">
                <a:latin typeface="+mj-lt"/>
              </a:rPr>
              <a:t>-1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290842" y="3124200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667255" y="3647418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0.0781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126122" y="3656943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0.25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307467" y="3632118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36162" y="3124200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652787" y="3632118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cxnSp>
        <p:nvCxnSpPr>
          <p:cNvPr id="59" name="Straight Arrow Connector 58"/>
          <p:cNvCxnSpPr>
            <a:endCxn id="5" idx="0"/>
          </p:cNvCxnSpPr>
          <p:nvPr/>
        </p:nvCxnSpPr>
        <p:spPr>
          <a:xfrm>
            <a:off x="3755370" y="1927086"/>
            <a:ext cx="166891" cy="12124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1" idx="0"/>
          </p:cNvCxnSpPr>
          <p:nvPr/>
        </p:nvCxnSpPr>
        <p:spPr>
          <a:xfrm>
            <a:off x="6495673" y="1927086"/>
            <a:ext cx="745630" cy="12124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63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32" grpId="0"/>
      <p:bldP spid="37" grpId="0"/>
      <p:bldP spid="38" grpId="0"/>
      <p:bldP spid="40" grpId="0"/>
      <p:bldP spid="43" grpId="0"/>
      <p:bldP spid="48" grpId="0"/>
      <p:bldP spid="49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(32)</a:t>
            </a:r>
            <a:r>
              <a:rPr lang="en-US" baseline="-25000" dirty="0" smtClean="0"/>
              <a:t>8</a:t>
            </a:r>
            <a:r>
              <a:rPr lang="en-US" dirty="0" smtClean="0"/>
              <a:t> = (   )</a:t>
            </a:r>
            <a:r>
              <a:rPr lang="en-US" baseline="-25000" dirty="0" smtClean="0"/>
              <a:t>10</a:t>
            </a:r>
            <a:endParaRPr lang="en-US" dirty="0"/>
          </a:p>
          <a:p>
            <a:r>
              <a:rPr lang="en-US" dirty="0" smtClean="0"/>
              <a:t>(555)</a:t>
            </a:r>
            <a:r>
              <a:rPr lang="en-US" baseline="-25000" dirty="0" smtClean="0"/>
              <a:t>8</a:t>
            </a:r>
            <a:r>
              <a:rPr lang="en-US" dirty="0" smtClean="0"/>
              <a:t> </a:t>
            </a:r>
            <a:r>
              <a:rPr lang="en-US" dirty="0"/>
              <a:t>= (   </a:t>
            </a:r>
            <a:r>
              <a:rPr lang="en-US" dirty="0" smtClean="0"/>
              <a:t>)</a:t>
            </a:r>
            <a:r>
              <a:rPr lang="en-US" baseline="-25000" dirty="0" smtClean="0"/>
              <a:t>10</a:t>
            </a:r>
          </a:p>
          <a:p>
            <a:r>
              <a:rPr lang="en-US" dirty="0" smtClean="0"/>
              <a:t>(12333)</a:t>
            </a:r>
            <a:r>
              <a:rPr lang="en-US" baseline="-25000" dirty="0" smtClean="0"/>
              <a:t>8</a:t>
            </a:r>
            <a:r>
              <a:rPr lang="en-US" dirty="0" smtClean="0"/>
              <a:t> </a:t>
            </a:r>
            <a:r>
              <a:rPr lang="en-US" dirty="0"/>
              <a:t>= (   </a:t>
            </a:r>
            <a:r>
              <a:rPr lang="en-US" dirty="0" smtClean="0"/>
              <a:t>)</a:t>
            </a:r>
            <a:r>
              <a:rPr lang="en-US" baseline="-25000" dirty="0" smtClean="0"/>
              <a:t>10</a:t>
            </a:r>
          </a:p>
          <a:p>
            <a:r>
              <a:rPr lang="en-US" dirty="0" smtClean="0"/>
              <a:t>(157.63)</a:t>
            </a:r>
            <a:r>
              <a:rPr lang="en-US" baseline="-25000" dirty="0" smtClean="0"/>
              <a:t>8</a:t>
            </a:r>
            <a:r>
              <a:rPr lang="en-US" dirty="0" smtClean="0"/>
              <a:t> </a:t>
            </a:r>
            <a:r>
              <a:rPr lang="en-US" dirty="0"/>
              <a:t>= (   </a:t>
            </a:r>
            <a:r>
              <a:rPr lang="en-US" dirty="0" smtClean="0"/>
              <a:t>)</a:t>
            </a:r>
            <a:r>
              <a:rPr lang="en-US" baseline="-25000" dirty="0" smtClean="0"/>
              <a:t>10</a:t>
            </a:r>
          </a:p>
          <a:p>
            <a:r>
              <a:rPr lang="en-US" dirty="0" smtClean="0"/>
              <a:t>(64.125)</a:t>
            </a:r>
            <a:r>
              <a:rPr lang="en-US" baseline="-25000" dirty="0" smtClean="0"/>
              <a:t>8</a:t>
            </a:r>
            <a:r>
              <a:rPr lang="en-US" dirty="0" smtClean="0"/>
              <a:t> </a:t>
            </a:r>
            <a:r>
              <a:rPr lang="en-US" dirty="0"/>
              <a:t>= (   </a:t>
            </a:r>
            <a:r>
              <a:rPr lang="en-US" dirty="0" smtClean="0"/>
              <a:t>)</a:t>
            </a:r>
            <a:r>
              <a:rPr lang="en-US" baseline="-25000" dirty="0" smtClean="0"/>
              <a:t>10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665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to Hexa-Decimal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2209800"/>
            <a:ext cx="8763000" cy="4114800"/>
          </a:xfrm>
        </p:spPr>
        <p:txBody>
          <a:bodyPr/>
          <a:lstStyle/>
          <a:p>
            <a:r>
              <a:rPr lang="en-US" altLang="en-US" dirty="0" smtClean="0"/>
              <a:t>Technique</a:t>
            </a:r>
          </a:p>
          <a:p>
            <a:pPr lvl="1"/>
            <a:r>
              <a:rPr lang="en-US" altLang="en-US" dirty="0"/>
              <a:t>Divide by 16</a:t>
            </a:r>
          </a:p>
          <a:p>
            <a:pPr lvl="1"/>
            <a:r>
              <a:rPr lang="en-US" altLang="en-US" dirty="0"/>
              <a:t>Keep track of the remainder</a:t>
            </a:r>
          </a:p>
        </p:txBody>
      </p:sp>
      <p:sp>
        <p:nvSpPr>
          <p:cNvPr id="9" name="Oval 1028"/>
          <p:cNvSpPr>
            <a:spLocks noChangeArrowheads="1"/>
          </p:cNvSpPr>
          <p:nvPr/>
        </p:nvSpPr>
        <p:spPr bwMode="auto">
          <a:xfrm>
            <a:off x="1373188" y="11144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Decimal</a:t>
            </a:r>
          </a:p>
        </p:txBody>
      </p:sp>
      <p:sp>
        <p:nvSpPr>
          <p:cNvPr id="10" name="Oval 1030"/>
          <p:cNvSpPr>
            <a:spLocks noChangeArrowheads="1"/>
          </p:cNvSpPr>
          <p:nvPr/>
        </p:nvSpPr>
        <p:spPr bwMode="auto">
          <a:xfrm>
            <a:off x="5411788" y="11144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 smtClean="0"/>
              <a:t>Hexa-Decimal</a:t>
            </a:r>
            <a:endParaRPr lang="en-US" altLang="en-US" sz="2400" dirty="0"/>
          </a:p>
        </p:txBody>
      </p:sp>
      <p:sp>
        <p:nvSpPr>
          <p:cNvPr id="11" name="Line 1031"/>
          <p:cNvSpPr>
            <a:spLocks noChangeShapeType="1"/>
          </p:cNvSpPr>
          <p:nvPr/>
        </p:nvSpPr>
        <p:spPr bwMode="auto">
          <a:xfrm flipV="1">
            <a:off x="4116388" y="1447800"/>
            <a:ext cx="1066800" cy="4762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0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(Decimal to </a:t>
            </a:r>
            <a:r>
              <a:rPr lang="en-US" dirty="0" err="1" smtClean="0"/>
              <a:t>HexaDecimal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 Box 1027"/>
          <p:cNvSpPr txBox="1">
            <a:spLocks noChangeArrowheads="1"/>
          </p:cNvSpPr>
          <p:nvPr/>
        </p:nvSpPr>
        <p:spPr bwMode="auto">
          <a:xfrm>
            <a:off x="228600" y="1219200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 smtClean="0">
                <a:latin typeface="+mj-lt"/>
              </a:rPr>
              <a:t>1234</a:t>
            </a:r>
            <a:r>
              <a:rPr lang="en-US" altLang="en-US" sz="2800" baseline="-25000" dirty="0" smtClean="0">
                <a:latin typeface="+mj-lt"/>
              </a:rPr>
              <a:t>10</a:t>
            </a:r>
            <a:r>
              <a:rPr lang="en-US" altLang="en-US" sz="2800" dirty="0" smtClean="0">
                <a:latin typeface="+mj-lt"/>
              </a:rPr>
              <a:t> </a:t>
            </a:r>
            <a:r>
              <a:rPr lang="en-US" altLang="en-US" sz="2800" dirty="0">
                <a:latin typeface="+mj-lt"/>
              </a:rPr>
              <a:t>= </a:t>
            </a:r>
            <a:r>
              <a:rPr lang="en-US" altLang="en-US" sz="2800" dirty="0" smtClean="0">
                <a:solidFill>
                  <a:srgbClr val="C00000"/>
                </a:solidFill>
                <a:latin typeface="+mj-lt"/>
              </a:rPr>
              <a:t>?</a:t>
            </a:r>
            <a:r>
              <a:rPr lang="en-US" altLang="en-US" sz="2800" baseline="-25000" dirty="0" smtClean="0">
                <a:solidFill>
                  <a:srgbClr val="C00000"/>
                </a:solidFill>
                <a:latin typeface="+mj-lt"/>
              </a:rPr>
              <a:t>16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684296"/>
              </p:ext>
            </p:extLst>
          </p:nvPr>
        </p:nvGraphicFramePr>
        <p:xfrm>
          <a:off x="2590800" y="1224260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16</a:t>
                      </a:r>
                      <a:endParaRPr lang="en-US" sz="28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460029"/>
              </p:ext>
            </p:extLst>
          </p:nvPr>
        </p:nvGraphicFramePr>
        <p:xfrm>
          <a:off x="3352800" y="1224260"/>
          <a:ext cx="9906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1234</a:t>
                      </a:r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619612"/>
              </p:ext>
            </p:extLst>
          </p:nvPr>
        </p:nvGraphicFramePr>
        <p:xfrm>
          <a:off x="4343400" y="1224259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" name="Text Box 1027"/>
          <p:cNvSpPr txBox="1">
            <a:spLocks noChangeArrowheads="1"/>
          </p:cNvSpPr>
          <p:nvPr/>
        </p:nvSpPr>
        <p:spPr bwMode="auto">
          <a:xfrm>
            <a:off x="5562600" y="3733800"/>
            <a:ext cx="15120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 smtClean="0">
                <a:latin typeface="+mj-lt"/>
              </a:rPr>
              <a:t>1234</a:t>
            </a:r>
            <a:r>
              <a:rPr lang="en-US" altLang="en-US" sz="2800" baseline="-25000" dirty="0" smtClean="0">
                <a:latin typeface="+mj-lt"/>
              </a:rPr>
              <a:t>10</a:t>
            </a:r>
            <a:r>
              <a:rPr lang="en-US" altLang="en-US" sz="2800" dirty="0" smtClean="0">
                <a:latin typeface="+mj-lt"/>
              </a:rPr>
              <a:t> = 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638800" y="1219200"/>
            <a:ext cx="0" cy="1538166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1027"/>
          <p:cNvSpPr txBox="1">
            <a:spLocks noChangeArrowheads="1"/>
          </p:cNvSpPr>
          <p:nvPr/>
        </p:nvSpPr>
        <p:spPr bwMode="auto">
          <a:xfrm>
            <a:off x="6934200" y="3733800"/>
            <a:ext cx="11236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 smtClean="0">
                <a:solidFill>
                  <a:srgbClr val="C00000"/>
                </a:solidFill>
              </a:rPr>
              <a:t>4D2</a:t>
            </a:r>
            <a:r>
              <a:rPr lang="en-US" altLang="en-US" sz="2800" baseline="-25000" dirty="0" smtClean="0">
                <a:solidFill>
                  <a:srgbClr val="C00000"/>
                </a:solidFill>
              </a:rPr>
              <a:t>16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067261"/>
              </p:ext>
            </p:extLst>
          </p:nvPr>
        </p:nvGraphicFramePr>
        <p:xfrm>
          <a:off x="2590800" y="1742420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16</a:t>
                      </a:r>
                      <a:endParaRPr lang="en-US" sz="28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686042"/>
              </p:ext>
            </p:extLst>
          </p:nvPr>
        </p:nvGraphicFramePr>
        <p:xfrm>
          <a:off x="3352800" y="1742420"/>
          <a:ext cx="9906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77</a:t>
                      </a:r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250017"/>
              </p:ext>
            </p:extLst>
          </p:nvPr>
        </p:nvGraphicFramePr>
        <p:xfrm>
          <a:off x="4343400" y="1742419"/>
          <a:ext cx="9906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13=D</a:t>
                      </a:r>
                      <a:endParaRPr lang="en-US" sz="2800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982418"/>
              </p:ext>
            </p:extLst>
          </p:nvPr>
        </p:nvGraphicFramePr>
        <p:xfrm>
          <a:off x="2590800" y="2260579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16</a:t>
                      </a:r>
                      <a:endParaRPr lang="en-US" sz="28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560896"/>
              </p:ext>
            </p:extLst>
          </p:nvPr>
        </p:nvGraphicFramePr>
        <p:xfrm>
          <a:off x="3352800" y="2260579"/>
          <a:ext cx="9906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163770"/>
              </p:ext>
            </p:extLst>
          </p:nvPr>
        </p:nvGraphicFramePr>
        <p:xfrm>
          <a:off x="4343400" y="2260578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788413"/>
              </p:ext>
            </p:extLst>
          </p:nvPr>
        </p:nvGraphicFramePr>
        <p:xfrm>
          <a:off x="3352800" y="2778738"/>
          <a:ext cx="9906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0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(32)</a:t>
            </a:r>
            <a:r>
              <a:rPr lang="en-US" baseline="-25000" dirty="0" smtClean="0"/>
              <a:t>10</a:t>
            </a:r>
            <a:r>
              <a:rPr lang="en-US" dirty="0" smtClean="0"/>
              <a:t> = (   )</a:t>
            </a:r>
            <a:r>
              <a:rPr lang="en-US" baseline="-25000" dirty="0" smtClean="0"/>
              <a:t>16</a:t>
            </a:r>
            <a:endParaRPr lang="en-US" dirty="0"/>
          </a:p>
          <a:p>
            <a:r>
              <a:rPr lang="en-US" dirty="0" smtClean="0"/>
              <a:t>(555)</a:t>
            </a:r>
            <a:r>
              <a:rPr lang="en-US" baseline="-25000" dirty="0" smtClean="0"/>
              <a:t>10</a:t>
            </a:r>
            <a:r>
              <a:rPr lang="en-US" dirty="0" smtClean="0"/>
              <a:t> </a:t>
            </a:r>
            <a:r>
              <a:rPr lang="en-US" dirty="0"/>
              <a:t>= (   </a:t>
            </a:r>
            <a:r>
              <a:rPr lang="en-US" dirty="0" smtClean="0"/>
              <a:t>)</a:t>
            </a:r>
            <a:r>
              <a:rPr lang="en-US" baseline="-25000" dirty="0" smtClean="0"/>
              <a:t>16</a:t>
            </a:r>
          </a:p>
          <a:p>
            <a:r>
              <a:rPr lang="en-US" dirty="0" smtClean="0"/>
              <a:t>(12999)</a:t>
            </a:r>
            <a:r>
              <a:rPr lang="en-US" baseline="-25000" dirty="0" smtClean="0"/>
              <a:t>10</a:t>
            </a:r>
            <a:r>
              <a:rPr lang="en-US" dirty="0" smtClean="0"/>
              <a:t> </a:t>
            </a:r>
            <a:r>
              <a:rPr lang="en-US" dirty="0"/>
              <a:t>= (   </a:t>
            </a:r>
            <a:r>
              <a:rPr lang="en-US" dirty="0" smtClean="0"/>
              <a:t>)</a:t>
            </a:r>
            <a:r>
              <a:rPr lang="en-US" baseline="-25000" dirty="0" smtClean="0"/>
              <a:t>16</a:t>
            </a:r>
          </a:p>
          <a:p>
            <a:r>
              <a:rPr lang="en-US" dirty="0" smtClean="0"/>
              <a:t>(157.63)</a:t>
            </a:r>
            <a:r>
              <a:rPr lang="en-US" baseline="-25000" dirty="0" smtClean="0"/>
              <a:t>10</a:t>
            </a:r>
            <a:r>
              <a:rPr lang="en-US" dirty="0" smtClean="0"/>
              <a:t> </a:t>
            </a:r>
            <a:r>
              <a:rPr lang="en-US" dirty="0"/>
              <a:t>= (   </a:t>
            </a:r>
            <a:r>
              <a:rPr lang="en-US" dirty="0" smtClean="0"/>
              <a:t>)</a:t>
            </a:r>
            <a:r>
              <a:rPr lang="en-US" baseline="-25000" dirty="0" smtClean="0"/>
              <a:t>16</a:t>
            </a:r>
          </a:p>
          <a:p>
            <a:r>
              <a:rPr lang="en-US" dirty="0" smtClean="0"/>
              <a:t>(64.125)</a:t>
            </a:r>
            <a:r>
              <a:rPr lang="en-US" baseline="-25000" dirty="0" smtClean="0"/>
              <a:t>10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/>
              <a:t>(   </a:t>
            </a:r>
            <a:r>
              <a:rPr lang="en-US" smtClean="0"/>
              <a:t>)</a:t>
            </a:r>
            <a:r>
              <a:rPr lang="en-US" baseline="-25000" smtClean="0"/>
              <a:t>16</a:t>
            </a:r>
            <a:endParaRPr lang="en-US" baseline="-250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799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Hexa-Decimal to Decimal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2209800"/>
            <a:ext cx="8763000" cy="4114800"/>
          </a:xfrm>
        </p:spPr>
        <p:txBody>
          <a:bodyPr/>
          <a:lstStyle/>
          <a:p>
            <a:r>
              <a:rPr lang="en-US" altLang="en-US" dirty="0" smtClean="0"/>
              <a:t>Technique</a:t>
            </a:r>
          </a:p>
          <a:p>
            <a:pPr lvl="1"/>
            <a:r>
              <a:rPr lang="en-US" altLang="en-US" dirty="0"/>
              <a:t>Multiply each bit by </a:t>
            </a:r>
            <a:r>
              <a:rPr lang="en-US" altLang="en-US" dirty="0">
                <a:solidFill>
                  <a:srgbClr val="C00000"/>
                </a:solidFill>
              </a:rPr>
              <a:t>16</a:t>
            </a:r>
            <a:r>
              <a:rPr lang="en-US" altLang="en-US" sz="2400" i="1" baseline="30000" dirty="0">
                <a:solidFill>
                  <a:srgbClr val="C00000"/>
                </a:solidFill>
              </a:rPr>
              <a:t>n</a:t>
            </a:r>
            <a:r>
              <a:rPr lang="en-US" altLang="en-US" dirty="0"/>
              <a:t>, where </a:t>
            </a:r>
            <a:r>
              <a:rPr lang="en-US" altLang="en-US" i="1" dirty="0"/>
              <a:t>n</a:t>
            </a:r>
            <a:r>
              <a:rPr lang="en-US" altLang="en-US" dirty="0"/>
              <a:t> is the “weight” of the bit</a:t>
            </a:r>
          </a:p>
          <a:p>
            <a:pPr lvl="1"/>
            <a:r>
              <a:rPr lang="en-US" altLang="en-US" dirty="0"/>
              <a:t>The weight is the position of the bit, starting from 0 on the right</a:t>
            </a:r>
          </a:p>
          <a:p>
            <a:pPr lvl="1"/>
            <a:r>
              <a:rPr lang="en-US" altLang="en-US" dirty="0"/>
              <a:t>Add the results</a:t>
            </a:r>
          </a:p>
        </p:txBody>
      </p:sp>
      <p:sp>
        <p:nvSpPr>
          <p:cNvPr id="9" name="Oval 1028"/>
          <p:cNvSpPr>
            <a:spLocks noChangeArrowheads="1"/>
          </p:cNvSpPr>
          <p:nvPr/>
        </p:nvSpPr>
        <p:spPr bwMode="auto">
          <a:xfrm>
            <a:off x="1373188" y="11144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 smtClean="0"/>
              <a:t>Hexa-Decimal</a:t>
            </a:r>
            <a:endParaRPr lang="en-US" altLang="en-US" sz="2400" dirty="0"/>
          </a:p>
        </p:txBody>
      </p:sp>
      <p:sp>
        <p:nvSpPr>
          <p:cNvPr id="10" name="Oval 1030"/>
          <p:cNvSpPr>
            <a:spLocks noChangeArrowheads="1"/>
          </p:cNvSpPr>
          <p:nvPr/>
        </p:nvSpPr>
        <p:spPr bwMode="auto">
          <a:xfrm>
            <a:off x="5411788" y="11144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 smtClean="0"/>
              <a:t>Decimal</a:t>
            </a:r>
            <a:endParaRPr lang="en-US" altLang="en-US" sz="2400" dirty="0"/>
          </a:p>
        </p:txBody>
      </p:sp>
      <p:sp>
        <p:nvSpPr>
          <p:cNvPr id="11" name="Line 1031"/>
          <p:cNvSpPr>
            <a:spLocks noChangeShapeType="1"/>
          </p:cNvSpPr>
          <p:nvPr/>
        </p:nvSpPr>
        <p:spPr bwMode="auto">
          <a:xfrm flipV="1">
            <a:off x="4116388" y="1447800"/>
            <a:ext cx="1066800" cy="4762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9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(</a:t>
            </a:r>
            <a:r>
              <a:rPr lang="en-US" dirty="0" err="1" smtClean="0"/>
              <a:t>HexaDecimal</a:t>
            </a:r>
            <a:r>
              <a:rPr lang="en-US" dirty="0" smtClean="0"/>
              <a:t> to Decimal)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" y="1219200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 smtClean="0">
                <a:latin typeface="+mj-lt"/>
              </a:rPr>
              <a:t>A	B	C</a:t>
            </a:r>
            <a:endParaRPr lang="en-US" sz="40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03533" y="2992624"/>
            <a:ext cx="11979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C x 16</a:t>
            </a:r>
            <a:r>
              <a:rPr lang="en-US" sz="2800" baseline="30000" dirty="0" smtClean="0">
                <a:latin typeface="+mj-lt"/>
              </a:rPr>
              <a:t>0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62401" y="3002149"/>
            <a:ext cx="1181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B x 16</a:t>
            </a:r>
            <a:r>
              <a:rPr lang="en-US" sz="2800" baseline="30000" dirty="0" smtClean="0">
                <a:latin typeface="+mj-lt"/>
              </a:rPr>
              <a:t>1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86014" y="3002149"/>
            <a:ext cx="12337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A x 16</a:t>
            </a:r>
            <a:r>
              <a:rPr lang="en-US" sz="2800" baseline="30000" dirty="0" smtClean="0">
                <a:latin typeface="+mj-lt"/>
              </a:rPr>
              <a:t>2</a:t>
            </a:r>
            <a:endParaRPr lang="en-US" sz="2800" baseline="30000" dirty="0">
              <a:latin typeface="+mj-lt"/>
            </a:endParaRPr>
          </a:p>
        </p:txBody>
      </p:sp>
      <p:cxnSp>
        <p:nvCxnSpPr>
          <p:cNvPr id="13" name="Straight Arrow Connector 12"/>
          <p:cNvCxnSpPr>
            <a:endCxn id="5" idx="0"/>
          </p:cNvCxnSpPr>
          <p:nvPr/>
        </p:nvCxnSpPr>
        <p:spPr>
          <a:xfrm>
            <a:off x="5520158" y="1927086"/>
            <a:ext cx="582360" cy="106553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7" idx="0"/>
          </p:cNvCxnSpPr>
          <p:nvPr/>
        </p:nvCxnSpPr>
        <p:spPr>
          <a:xfrm flipH="1">
            <a:off x="4552951" y="1927086"/>
            <a:ext cx="19049" cy="107506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0"/>
          </p:cNvCxnSpPr>
          <p:nvPr/>
        </p:nvCxnSpPr>
        <p:spPr>
          <a:xfrm flipH="1">
            <a:off x="3002880" y="1927086"/>
            <a:ext cx="576740" cy="107506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143745" y="2977324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82803" y="2977323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169991" y="5181600"/>
            <a:ext cx="16306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ABC</a:t>
            </a:r>
            <a:r>
              <a:rPr lang="en-US" sz="3600" baseline="-25000" dirty="0" smtClean="0">
                <a:latin typeface="+mj-lt"/>
              </a:rPr>
              <a:t>16 </a:t>
            </a:r>
            <a:r>
              <a:rPr lang="en-US" sz="3600" dirty="0" smtClean="0">
                <a:latin typeface="+mj-lt"/>
              </a:rPr>
              <a:t>=</a:t>
            </a:r>
            <a:endParaRPr lang="en-US" sz="3600" baseline="-25000" dirty="0">
              <a:latin typeface="+mj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10000" y="4495800"/>
            <a:ext cx="14935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+mj-lt"/>
              </a:rPr>
              <a:t>2748</a:t>
            </a:r>
            <a:r>
              <a:rPr lang="en-US" sz="3600" baseline="-25000" dirty="0" smtClean="0">
                <a:solidFill>
                  <a:srgbClr val="C00000"/>
                </a:solidFill>
                <a:latin typeface="+mj-lt"/>
              </a:rPr>
              <a:t>10</a:t>
            </a:r>
            <a:endParaRPr lang="en-US" sz="36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724400" y="5181600"/>
            <a:ext cx="152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+mj-lt"/>
              </a:rPr>
              <a:t>2748</a:t>
            </a:r>
            <a:r>
              <a:rPr lang="en-US" sz="3600" baseline="-25000" dirty="0" smtClean="0">
                <a:solidFill>
                  <a:srgbClr val="C00000"/>
                </a:solidFill>
                <a:latin typeface="+mj-lt"/>
              </a:rPr>
              <a:t>10</a:t>
            </a:r>
            <a:endParaRPr lang="en-US" sz="36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03533" y="3515844"/>
            <a:ext cx="11979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12 x 16</a:t>
            </a:r>
            <a:r>
              <a:rPr lang="en-US" sz="2400" baseline="30000" dirty="0" smtClean="0">
                <a:latin typeface="+mj-lt"/>
              </a:rPr>
              <a:t>0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62401" y="3525369"/>
            <a:ext cx="1181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11 x 16</a:t>
            </a:r>
            <a:r>
              <a:rPr lang="en-US" sz="2400" baseline="30000" dirty="0" smtClean="0">
                <a:latin typeface="+mj-lt"/>
              </a:rPr>
              <a:t>1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386014" y="3525369"/>
            <a:ext cx="1233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10 x 16</a:t>
            </a:r>
            <a:r>
              <a:rPr lang="en-US" sz="2400" baseline="30000" dirty="0" smtClean="0">
                <a:latin typeface="+mj-lt"/>
              </a:rPr>
              <a:t>2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43745" y="3500544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582803" y="3500543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00348" y="3999892"/>
            <a:ext cx="11979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12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959216" y="4009417"/>
            <a:ext cx="1181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176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82829" y="4009417"/>
            <a:ext cx="1233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2560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140560" y="3984592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579618" y="3984591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102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32" grpId="0"/>
      <p:bldP spid="33" grpId="0"/>
      <p:bldP spid="40" grpId="0"/>
      <p:bldP spid="48" grpId="0"/>
      <p:bldP spid="49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Autofit/>
          </a:bodyPr>
          <a:lstStyle/>
          <a:p>
            <a:r>
              <a:rPr lang="en-US" sz="10000" dirty="0" smtClean="0"/>
              <a:t>Advantages of Number System</a:t>
            </a:r>
            <a:endParaRPr lang="en-US" sz="10000" dirty="0"/>
          </a:p>
        </p:txBody>
      </p:sp>
      <p:sp>
        <p:nvSpPr>
          <p:cNvPr id="5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1: </a:t>
            </a:r>
            <a:r>
              <a:rPr lang="en-US" dirty="0"/>
              <a:t>Review of Mathematical Theory</a:t>
            </a: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              Darshan Institute of 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91958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(FA8)</a:t>
            </a:r>
            <a:r>
              <a:rPr lang="en-US" baseline="-25000" dirty="0" smtClean="0"/>
              <a:t>16</a:t>
            </a:r>
            <a:r>
              <a:rPr lang="en-US" dirty="0" smtClean="0"/>
              <a:t> = (   )</a:t>
            </a:r>
            <a:r>
              <a:rPr lang="en-US" baseline="-25000" dirty="0" smtClean="0"/>
              <a:t>10</a:t>
            </a:r>
            <a:endParaRPr lang="en-US" dirty="0"/>
          </a:p>
          <a:p>
            <a:r>
              <a:rPr lang="en-US" dirty="0" smtClean="0"/>
              <a:t>(9AC3)</a:t>
            </a:r>
            <a:r>
              <a:rPr lang="en-US" baseline="-25000" dirty="0" smtClean="0"/>
              <a:t>16</a:t>
            </a:r>
            <a:r>
              <a:rPr lang="en-US" dirty="0" smtClean="0"/>
              <a:t> </a:t>
            </a:r>
            <a:r>
              <a:rPr lang="en-US" dirty="0"/>
              <a:t>= (   </a:t>
            </a:r>
            <a:r>
              <a:rPr lang="en-US" dirty="0" smtClean="0"/>
              <a:t>)</a:t>
            </a:r>
            <a:r>
              <a:rPr lang="en-US" baseline="-25000" dirty="0" smtClean="0"/>
              <a:t>10</a:t>
            </a:r>
          </a:p>
          <a:p>
            <a:r>
              <a:rPr lang="en-US" dirty="0" smtClean="0"/>
              <a:t>(1A74D)</a:t>
            </a:r>
            <a:r>
              <a:rPr lang="en-US" baseline="-25000" dirty="0" smtClean="0"/>
              <a:t>16</a:t>
            </a:r>
            <a:r>
              <a:rPr lang="en-US" dirty="0" smtClean="0"/>
              <a:t> </a:t>
            </a:r>
            <a:r>
              <a:rPr lang="en-US" dirty="0"/>
              <a:t>= (   </a:t>
            </a:r>
            <a:r>
              <a:rPr lang="en-US" dirty="0" smtClean="0"/>
              <a:t>)</a:t>
            </a:r>
            <a:r>
              <a:rPr lang="en-US" baseline="-25000" dirty="0" smtClean="0"/>
              <a:t>10</a:t>
            </a:r>
          </a:p>
          <a:p>
            <a:r>
              <a:rPr lang="en-US" dirty="0" smtClean="0"/>
              <a:t>(1AC.9A)</a:t>
            </a:r>
            <a:r>
              <a:rPr lang="en-US" baseline="-25000" dirty="0" smtClean="0"/>
              <a:t>16</a:t>
            </a:r>
            <a:r>
              <a:rPr lang="en-US" dirty="0" smtClean="0"/>
              <a:t> </a:t>
            </a:r>
            <a:r>
              <a:rPr lang="en-US" dirty="0"/>
              <a:t>= (   </a:t>
            </a:r>
            <a:r>
              <a:rPr lang="en-US" dirty="0" smtClean="0"/>
              <a:t>)</a:t>
            </a:r>
            <a:r>
              <a:rPr lang="en-US" baseline="-25000" dirty="0" smtClean="0"/>
              <a:t>10</a:t>
            </a:r>
          </a:p>
          <a:p>
            <a:r>
              <a:rPr lang="en-US" dirty="0" smtClean="0"/>
              <a:t>(ABC.5AC)</a:t>
            </a:r>
            <a:r>
              <a:rPr lang="en-US" baseline="-25000" dirty="0" smtClean="0"/>
              <a:t>16</a:t>
            </a:r>
            <a:r>
              <a:rPr lang="en-US" dirty="0" smtClean="0"/>
              <a:t> </a:t>
            </a:r>
            <a:r>
              <a:rPr lang="en-US" dirty="0"/>
              <a:t>= (   </a:t>
            </a:r>
            <a:r>
              <a:rPr lang="en-US" dirty="0" smtClean="0"/>
              <a:t>)</a:t>
            </a:r>
            <a:r>
              <a:rPr lang="en-US" baseline="-25000" dirty="0" smtClean="0"/>
              <a:t>10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409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Octal to Binary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2209800"/>
            <a:ext cx="8763000" cy="1219200"/>
          </a:xfrm>
        </p:spPr>
        <p:txBody>
          <a:bodyPr/>
          <a:lstStyle/>
          <a:p>
            <a:r>
              <a:rPr lang="en-US" altLang="en-US" dirty="0" smtClean="0"/>
              <a:t>Technique</a:t>
            </a:r>
          </a:p>
          <a:p>
            <a:pPr lvl="1"/>
            <a:r>
              <a:rPr lang="en-US" altLang="en-US" dirty="0"/>
              <a:t>Convert each octal digit to a 3-bit equivalent binary representation</a:t>
            </a:r>
          </a:p>
        </p:txBody>
      </p:sp>
      <p:sp>
        <p:nvSpPr>
          <p:cNvPr id="9" name="Oval 1028"/>
          <p:cNvSpPr>
            <a:spLocks noChangeArrowheads="1"/>
          </p:cNvSpPr>
          <p:nvPr/>
        </p:nvSpPr>
        <p:spPr bwMode="auto">
          <a:xfrm>
            <a:off x="1373188" y="11144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 smtClean="0"/>
              <a:t>Octal</a:t>
            </a:r>
            <a:endParaRPr lang="en-US" altLang="en-US" sz="2400" dirty="0"/>
          </a:p>
        </p:txBody>
      </p:sp>
      <p:sp>
        <p:nvSpPr>
          <p:cNvPr id="10" name="Oval 1030"/>
          <p:cNvSpPr>
            <a:spLocks noChangeArrowheads="1"/>
          </p:cNvSpPr>
          <p:nvPr/>
        </p:nvSpPr>
        <p:spPr bwMode="auto">
          <a:xfrm>
            <a:off x="5411788" y="11144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 smtClean="0"/>
              <a:t>Binary</a:t>
            </a:r>
            <a:endParaRPr lang="en-US" altLang="en-US" sz="2400" dirty="0"/>
          </a:p>
        </p:txBody>
      </p:sp>
      <p:sp>
        <p:nvSpPr>
          <p:cNvPr id="11" name="Line 1031"/>
          <p:cNvSpPr>
            <a:spLocks noChangeShapeType="1"/>
          </p:cNvSpPr>
          <p:nvPr/>
        </p:nvSpPr>
        <p:spPr bwMode="auto">
          <a:xfrm flipV="1">
            <a:off x="4116388" y="1447800"/>
            <a:ext cx="1066800" cy="4762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9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(Octal to Binary)</a:t>
            </a:r>
            <a:endParaRPr lang="en-US" dirty="0"/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705</a:t>
            </a:r>
            <a:r>
              <a:rPr lang="en-US" altLang="en-US" sz="2800" baseline="-25000" dirty="0">
                <a:latin typeface="+mj-lt"/>
              </a:rPr>
              <a:t>8</a:t>
            </a:r>
            <a:r>
              <a:rPr lang="en-US" altLang="en-US" sz="2800" dirty="0">
                <a:latin typeface="+mj-lt"/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+mj-lt"/>
              </a:rPr>
              <a:t>?</a:t>
            </a:r>
            <a:r>
              <a:rPr lang="en-US" altLang="en-US" sz="2800" baseline="-25000" dirty="0">
                <a:solidFill>
                  <a:srgbClr val="C00000"/>
                </a:solidFill>
                <a:latin typeface="+mj-lt"/>
              </a:rPr>
              <a:t>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76400" y="1905000"/>
            <a:ext cx="5791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 smtClean="0">
                <a:latin typeface="+mj-lt"/>
              </a:rPr>
              <a:t>7		0		5</a:t>
            </a:r>
            <a:endParaRPr lang="en-US" sz="4000" dirty="0"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867400" y="3124200"/>
            <a:ext cx="10415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 smtClean="0">
                <a:latin typeface="+mj-lt"/>
              </a:rPr>
              <a:t>101</a:t>
            </a:r>
            <a:endParaRPr lang="en-US" sz="4000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51200" y="3124200"/>
            <a:ext cx="10415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000</a:t>
            </a:r>
            <a:endParaRPr lang="en-US" sz="4000" dirty="0"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209800" y="3124200"/>
            <a:ext cx="10415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 smtClean="0">
                <a:latin typeface="+mj-lt"/>
              </a:rPr>
              <a:t>111</a:t>
            </a:r>
            <a:endParaRPr lang="en-US" sz="4000" dirty="0">
              <a:latin typeface="+mj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331790" y="4800600"/>
            <a:ext cx="16306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705</a:t>
            </a:r>
            <a:r>
              <a:rPr lang="en-US" sz="3600" baseline="-25000" dirty="0" smtClean="0">
                <a:latin typeface="+mj-lt"/>
              </a:rPr>
              <a:t>8 </a:t>
            </a:r>
            <a:r>
              <a:rPr lang="en-US" sz="3600" dirty="0" smtClean="0">
                <a:latin typeface="+mj-lt"/>
              </a:rPr>
              <a:t>=</a:t>
            </a:r>
            <a:endParaRPr lang="en-US" sz="3600" baseline="-25000" dirty="0">
              <a:latin typeface="+mj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10000" y="4800600"/>
            <a:ext cx="2667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+mj-lt"/>
              </a:rPr>
              <a:t>111000101</a:t>
            </a:r>
            <a:r>
              <a:rPr lang="en-US" sz="3600" baseline="-25000" dirty="0" smtClean="0">
                <a:solidFill>
                  <a:srgbClr val="C00000"/>
                </a:solidFill>
                <a:latin typeface="+mj-lt"/>
              </a:rPr>
              <a:t>2</a:t>
            </a:r>
            <a:endParaRPr lang="en-US" sz="3600" baseline="-250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45" name="Straight Arrow Connector 44"/>
          <p:cNvCxnSpPr>
            <a:endCxn id="41" idx="0"/>
          </p:cNvCxnSpPr>
          <p:nvPr/>
        </p:nvCxnSpPr>
        <p:spPr>
          <a:xfrm>
            <a:off x="2730599" y="2612886"/>
            <a:ext cx="1" cy="5113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9" idx="0"/>
          </p:cNvCxnSpPr>
          <p:nvPr/>
        </p:nvCxnSpPr>
        <p:spPr>
          <a:xfrm>
            <a:off x="4571998" y="2649676"/>
            <a:ext cx="2" cy="47452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8" idx="0"/>
          </p:cNvCxnSpPr>
          <p:nvPr/>
        </p:nvCxnSpPr>
        <p:spPr>
          <a:xfrm>
            <a:off x="6388198" y="2663964"/>
            <a:ext cx="2" cy="46023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78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1" grpId="0"/>
      <p:bldP spid="43" grpId="0"/>
      <p:bldP spid="4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(463)</a:t>
            </a:r>
            <a:r>
              <a:rPr lang="en-US" baseline="-25000" dirty="0" smtClean="0"/>
              <a:t>8</a:t>
            </a:r>
            <a:r>
              <a:rPr lang="en-US" dirty="0" smtClean="0"/>
              <a:t> = (   )</a:t>
            </a:r>
            <a:r>
              <a:rPr lang="en-US" baseline="-25000" dirty="0" smtClean="0"/>
              <a:t>2</a:t>
            </a:r>
            <a:endParaRPr lang="en-US" dirty="0"/>
          </a:p>
          <a:p>
            <a:r>
              <a:rPr lang="en-US" dirty="0" smtClean="0"/>
              <a:t>(2056)</a:t>
            </a:r>
            <a:r>
              <a:rPr lang="en-US" baseline="-25000" dirty="0" smtClean="0"/>
              <a:t>8</a:t>
            </a:r>
            <a:r>
              <a:rPr lang="en-US" dirty="0" smtClean="0"/>
              <a:t> </a:t>
            </a:r>
            <a:r>
              <a:rPr lang="en-US" dirty="0"/>
              <a:t>= (   )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(2057.64)</a:t>
            </a:r>
            <a:r>
              <a:rPr lang="en-US" baseline="-25000" dirty="0" smtClean="0"/>
              <a:t>8</a:t>
            </a:r>
            <a:r>
              <a:rPr lang="en-US" dirty="0" smtClean="0"/>
              <a:t> </a:t>
            </a:r>
            <a:r>
              <a:rPr lang="en-US" dirty="0"/>
              <a:t>= (   )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(6543.04)</a:t>
            </a:r>
            <a:r>
              <a:rPr lang="en-US" baseline="-25000" dirty="0" smtClean="0"/>
              <a:t>8</a:t>
            </a:r>
            <a:r>
              <a:rPr lang="en-US" dirty="0" smtClean="0"/>
              <a:t> </a:t>
            </a:r>
            <a:r>
              <a:rPr lang="en-US" dirty="0"/>
              <a:t>= (   )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(7476.47)</a:t>
            </a:r>
            <a:r>
              <a:rPr lang="en-US" baseline="-25000" dirty="0" smtClean="0"/>
              <a:t>8</a:t>
            </a:r>
            <a:r>
              <a:rPr lang="en-US" dirty="0" smtClean="0"/>
              <a:t> </a:t>
            </a:r>
            <a:r>
              <a:rPr lang="en-US" dirty="0"/>
              <a:t>= (   )</a:t>
            </a:r>
            <a:r>
              <a:rPr lang="en-US" baseline="-25000" dirty="0" smtClean="0"/>
              <a:t>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19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</a:t>
            </a:r>
            <a:r>
              <a:rPr lang="en-US" dirty="0" smtClean="0"/>
              <a:t>Octal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2209800"/>
            <a:ext cx="8763000" cy="23622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Technique</a:t>
            </a:r>
          </a:p>
          <a:p>
            <a:pPr lvl="1"/>
            <a:r>
              <a:rPr lang="en-US" altLang="en-US" dirty="0"/>
              <a:t>Group bits in threes, starting on right</a:t>
            </a:r>
          </a:p>
          <a:p>
            <a:pPr lvl="1"/>
            <a:r>
              <a:rPr lang="en-US" altLang="en-US" dirty="0"/>
              <a:t>Convert to octal </a:t>
            </a:r>
            <a:r>
              <a:rPr lang="en-US" altLang="en-US" dirty="0" smtClean="0"/>
              <a:t>digits</a:t>
            </a:r>
            <a:endParaRPr lang="en-US" altLang="en-US" dirty="0"/>
          </a:p>
        </p:txBody>
      </p:sp>
      <p:sp>
        <p:nvSpPr>
          <p:cNvPr id="9" name="Oval 1028"/>
          <p:cNvSpPr>
            <a:spLocks noChangeArrowheads="1"/>
          </p:cNvSpPr>
          <p:nvPr/>
        </p:nvSpPr>
        <p:spPr bwMode="auto">
          <a:xfrm>
            <a:off x="1373188" y="11144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 smtClean="0"/>
              <a:t>Binary</a:t>
            </a:r>
            <a:endParaRPr lang="en-US" altLang="en-US" sz="2400" dirty="0"/>
          </a:p>
        </p:txBody>
      </p:sp>
      <p:sp>
        <p:nvSpPr>
          <p:cNvPr id="10" name="Oval 1030"/>
          <p:cNvSpPr>
            <a:spLocks noChangeArrowheads="1"/>
          </p:cNvSpPr>
          <p:nvPr/>
        </p:nvSpPr>
        <p:spPr bwMode="auto">
          <a:xfrm>
            <a:off x="5411788" y="11144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 smtClean="0"/>
              <a:t>Octal</a:t>
            </a:r>
            <a:endParaRPr lang="en-US" altLang="en-US" sz="2400" dirty="0"/>
          </a:p>
        </p:txBody>
      </p:sp>
      <p:sp>
        <p:nvSpPr>
          <p:cNvPr id="11" name="Line 1031"/>
          <p:cNvSpPr>
            <a:spLocks noChangeShapeType="1"/>
          </p:cNvSpPr>
          <p:nvPr/>
        </p:nvSpPr>
        <p:spPr bwMode="auto">
          <a:xfrm flipV="1">
            <a:off x="4116388" y="1447800"/>
            <a:ext cx="1066800" cy="4762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5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(Binary to Octal)</a:t>
            </a:r>
            <a:endParaRPr lang="en-US" dirty="0"/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2819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1011010111</a:t>
            </a:r>
            <a:r>
              <a:rPr lang="en-US" altLang="en-US" sz="2800" baseline="-25000" dirty="0">
                <a:latin typeface="+mj-lt"/>
              </a:rPr>
              <a:t>2</a:t>
            </a:r>
            <a:r>
              <a:rPr lang="en-US" altLang="en-US" sz="2800" dirty="0">
                <a:latin typeface="+mj-lt"/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+mj-lt"/>
              </a:rPr>
              <a:t>?</a:t>
            </a:r>
            <a:r>
              <a:rPr lang="en-US" altLang="en-US" sz="2800" baseline="-25000" dirty="0">
                <a:solidFill>
                  <a:srgbClr val="C00000"/>
                </a:solidFill>
                <a:latin typeface="+mj-lt"/>
              </a:rPr>
              <a:t>8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77426" y="3254514"/>
            <a:ext cx="646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 smtClean="0">
                <a:latin typeface="+mj-lt"/>
              </a:rPr>
              <a:t>1</a:t>
            </a:r>
            <a:endParaRPr lang="en-US" sz="4000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41599" y="2047220"/>
            <a:ext cx="10415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011</a:t>
            </a:r>
            <a:endParaRPr lang="en-US" sz="4000" dirty="0"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073075" y="2047220"/>
            <a:ext cx="10415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 smtClean="0">
                <a:latin typeface="+mj-lt"/>
              </a:rPr>
              <a:t>001</a:t>
            </a:r>
            <a:endParaRPr lang="en-US" sz="4000" dirty="0">
              <a:latin typeface="+mj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362200" y="4800600"/>
            <a:ext cx="3047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1011010111</a:t>
            </a:r>
            <a:r>
              <a:rPr lang="en-US" sz="3600" baseline="-25000" dirty="0">
                <a:latin typeface="+mj-lt"/>
              </a:rPr>
              <a:t>2</a:t>
            </a:r>
            <a:r>
              <a:rPr lang="en-US" sz="3600" baseline="-25000" dirty="0" smtClean="0">
                <a:latin typeface="+mj-lt"/>
              </a:rPr>
              <a:t> </a:t>
            </a:r>
            <a:r>
              <a:rPr lang="en-US" sz="3600" dirty="0" smtClean="0">
                <a:latin typeface="+mj-lt"/>
              </a:rPr>
              <a:t>=</a:t>
            </a:r>
            <a:endParaRPr lang="en-US" sz="3600" baseline="-25000" dirty="0">
              <a:latin typeface="+mj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34000" y="4800600"/>
            <a:ext cx="137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+mj-lt"/>
              </a:rPr>
              <a:t>1327</a:t>
            </a:r>
            <a:r>
              <a:rPr lang="en-US" sz="3600" baseline="-25000" dirty="0" smtClean="0">
                <a:solidFill>
                  <a:srgbClr val="C00000"/>
                </a:solidFill>
                <a:latin typeface="+mj-lt"/>
              </a:rPr>
              <a:t>8</a:t>
            </a:r>
            <a:endParaRPr lang="en-US" sz="3600" baseline="-250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45" name="Straight Arrow Connector 44"/>
          <p:cNvCxnSpPr>
            <a:stCxn id="41" idx="2"/>
            <a:endCxn id="37" idx="0"/>
          </p:cNvCxnSpPr>
          <p:nvPr/>
        </p:nvCxnSpPr>
        <p:spPr>
          <a:xfrm>
            <a:off x="2593875" y="2755106"/>
            <a:ext cx="6926" cy="49940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191246" y="2047220"/>
            <a:ext cx="10415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111</a:t>
            </a:r>
            <a:endParaRPr lang="en-US" sz="40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22722" y="2047220"/>
            <a:ext cx="10415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010</a:t>
            </a:r>
            <a:endParaRPr lang="en-US" sz="40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39498" y="3254514"/>
            <a:ext cx="646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 smtClean="0">
                <a:latin typeface="+mj-lt"/>
              </a:rPr>
              <a:t>3</a:t>
            </a:r>
            <a:endParaRPr lang="en-US" sz="40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20626" y="3254514"/>
            <a:ext cx="646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 smtClean="0">
                <a:latin typeface="+mj-lt"/>
              </a:rPr>
              <a:t>2</a:t>
            </a:r>
            <a:endParaRPr lang="en-US" sz="400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92226" y="3254514"/>
            <a:ext cx="646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 smtClean="0">
                <a:latin typeface="+mj-lt"/>
              </a:rPr>
              <a:t>7</a:t>
            </a:r>
            <a:endParaRPr lang="en-US" sz="4000" dirty="0">
              <a:latin typeface="+mj-lt"/>
            </a:endParaRPr>
          </a:p>
        </p:txBody>
      </p:sp>
      <p:cxnSp>
        <p:nvCxnSpPr>
          <p:cNvPr id="23" name="Straight Arrow Connector 22"/>
          <p:cNvCxnSpPr>
            <a:stCxn id="39" idx="2"/>
            <a:endCxn id="15" idx="0"/>
          </p:cNvCxnSpPr>
          <p:nvPr/>
        </p:nvCxnSpPr>
        <p:spPr>
          <a:xfrm>
            <a:off x="3962399" y="2755106"/>
            <a:ext cx="474" cy="49940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2"/>
            <a:endCxn id="16" idx="0"/>
          </p:cNvCxnSpPr>
          <p:nvPr/>
        </p:nvCxnSpPr>
        <p:spPr>
          <a:xfrm>
            <a:off x="5343522" y="2755106"/>
            <a:ext cx="479" cy="49940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2"/>
            <a:endCxn id="17" idx="0"/>
          </p:cNvCxnSpPr>
          <p:nvPr/>
        </p:nvCxnSpPr>
        <p:spPr>
          <a:xfrm>
            <a:off x="6712046" y="2755106"/>
            <a:ext cx="3555" cy="49940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69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1" grpId="0"/>
      <p:bldP spid="43" grpId="0"/>
      <p:bldP spid="44" grpId="0"/>
      <p:bldP spid="13" grpId="0"/>
      <p:bldP spid="14" grpId="0"/>
      <p:bldP spid="15" grpId="0"/>
      <p:bldP spid="16" grpId="0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(11011)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(   </a:t>
            </a:r>
            <a:r>
              <a:rPr lang="en-US" dirty="0" smtClean="0"/>
              <a:t>)</a:t>
            </a:r>
            <a:r>
              <a:rPr lang="en-US" baseline="-25000" dirty="0" smtClean="0"/>
              <a:t>8</a:t>
            </a:r>
            <a:endParaRPr lang="en-US" dirty="0"/>
          </a:p>
          <a:p>
            <a:r>
              <a:rPr lang="en-US" dirty="0" smtClean="0"/>
              <a:t>(101101)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(   </a:t>
            </a:r>
            <a:r>
              <a:rPr lang="en-US" dirty="0" smtClean="0"/>
              <a:t>)</a:t>
            </a:r>
            <a:r>
              <a:rPr lang="en-US" baseline="-25000" dirty="0" smtClean="0"/>
              <a:t>8</a:t>
            </a:r>
            <a:endParaRPr lang="en-US" dirty="0" smtClean="0"/>
          </a:p>
          <a:p>
            <a:r>
              <a:rPr lang="en-US" dirty="0" smtClean="0"/>
              <a:t>(11101111)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(   </a:t>
            </a:r>
            <a:r>
              <a:rPr lang="en-US" dirty="0" smtClean="0"/>
              <a:t>)</a:t>
            </a:r>
            <a:r>
              <a:rPr lang="en-US" baseline="-25000" dirty="0" smtClean="0"/>
              <a:t>8</a:t>
            </a:r>
            <a:endParaRPr lang="en-US" dirty="0" smtClean="0"/>
          </a:p>
          <a:p>
            <a:r>
              <a:rPr lang="en-US" dirty="0"/>
              <a:t>(110.011)</a:t>
            </a:r>
            <a:r>
              <a:rPr lang="en-US" baseline="-25000" dirty="0"/>
              <a:t>2</a:t>
            </a:r>
            <a:r>
              <a:rPr lang="en-US" dirty="0"/>
              <a:t> = (   </a:t>
            </a:r>
            <a:r>
              <a:rPr lang="en-US" dirty="0" smtClean="0"/>
              <a:t>)</a:t>
            </a:r>
            <a:r>
              <a:rPr lang="en-US" baseline="-25000" dirty="0" smtClean="0"/>
              <a:t>8</a:t>
            </a:r>
            <a:endParaRPr lang="en-US" dirty="0" smtClean="0"/>
          </a:p>
          <a:p>
            <a:r>
              <a:rPr lang="en-US" dirty="0" smtClean="0"/>
              <a:t>(1001.0010)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(   </a:t>
            </a:r>
            <a:r>
              <a:rPr lang="en-US" dirty="0" smtClean="0"/>
              <a:t>)</a:t>
            </a:r>
            <a:r>
              <a:rPr lang="en-US" baseline="-25000" dirty="0" smtClean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3549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Hexa-Decimal to Binary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2209800"/>
            <a:ext cx="8763000" cy="1219200"/>
          </a:xfrm>
        </p:spPr>
        <p:txBody>
          <a:bodyPr/>
          <a:lstStyle/>
          <a:p>
            <a:r>
              <a:rPr lang="en-US" altLang="en-US" dirty="0" smtClean="0"/>
              <a:t>Technique</a:t>
            </a:r>
          </a:p>
          <a:p>
            <a:pPr lvl="1"/>
            <a:r>
              <a:rPr lang="en-US" altLang="en-US" dirty="0"/>
              <a:t>Convert each hexadecimal digit to a 4-bit equivalent binary representation</a:t>
            </a:r>
          </a:p>
        </p:txBody>
      </p:sp>
      <p:sp>
        <p:nvSpPr>
          <p:cNvPr id="9" name="Oval 1028"/>
          <p:cNvSpPr>
            <a:spLocks noChangeArrowheads="1"/>
          </p:cNvSpPr>
          <p:nvPr/>
        </p:nvSpPr>
        <p:spPr bwMode="auto">
          <a:xfrm>
            <a:off x="1373188" y="11144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 smtClean="0"/>
              <a:t>Hexa-Decimal</a:t>
            </a:r>
            <a:endParaRPr lang="en-US" altLang="en-US" sz="2400" dirty="0"/>
          </a:p>
        </p:txBody>
      </p:sp>
      <p:sp>
        <p:nvSpPr>
          <p:cNvPr id="10" name="Oval 1030"/>
          <p:cNvSpPr>
            <a:spLocks noChangeArrowheads="1"/>
          </p:cNvSpPr>
          <p:nvPr/>
        </p:nvSpPr>
        <p:spPr bwMode="auto">
          <a:xfrm>
            <a:off x="5411788" y="11144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 smtClean="0"/>
              <a:t>Binary</a:t>
            </a:r>
            <a:endParaRPr lang="en-US" altLang="en-US" sz="2400" dirty="0"/>
          </a:p>
        </p:txBody>
      </p:sp>
      <p:sp>
        <p:nvSpPr>
          <p:cNvPr id="11" name="Line 1031"/>
          <p:cNvSpPr>
            <a:spLocks noChangeShapeType="1"/>
          </p:cNvSpPr>
          <p:nvPr/>
        </p:nvSpPr>
        <p:spPr bwMode="auto">
          <a:xfrm flipV="1">
            <a:off x="4116388" y="1447800"/>
            <a:ext cx="1066800" cy="4762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5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(Hexa-Decimal to Binary)</a:t>
            </a:r>
            <a:endParaRPr lang="en-US" dirty="0"/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 smtClean="0">
                <a:latin typeface="+mj-lt"/>
              </a:rPr>
              <a:t>10AF</a:t>
            </a:r>
            <a:r>
              <a:rPr lang="en-US" altLang="en-US" sz="2800" baseline="-25000" dirty="0" smtClean="0">
                <a:latin typeface="+mj-lt"/>
              </a:rPr>
              <a:t>16</a:t>
            </a:r>
            <a:r>
              <a:rPr lang="en-US" altLang="en-US" sz="2800" dirty="0" smtClean="0">
                <a:latin typeface="+mj-lt"/>
              </a:rPr>
              <a:t> </a:t>
            </a:r>
            <a:r>
              <a:rPr lang="en-US" altLang="en-US" sz="2800" dirty="0">
                <a:latin typeface="+mj-lt"/>
              </a:rPr>
              <a:t>= </a:t>
            </a:r>
            <a:r>
              <a:rPr lang="en-US" altLang="en-US" sz="2800" dirty="0">
                <a:solidFill>
                  <a:srgbClr val="C00000"/>
                </a:solidFill>
                <a:latin typeface="+mj-lt"/>
              </a:rPr>
              <a:t>?</a:t>
            </a:r>
            <a:r>
              <a:rPr lang="en-US" altLang="en-US" sz="2800" baseline="-25000" dirty="0">
                <a:solidFill>
                  <a:srgbClr val="C00000"/>
                </a:solidFill>
                <a:latin typeface="+mj-lt"/>
              </a:rPr>
              <a:t>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447798" y="1905000"/>
            <a:ext cx="6248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 smtClean="0">
                <a:latin typeface="+mj-lt"/>
              </a:rPr>
              <a:t>1		0		A		F</a:t>
            </a:r>
            <a:endParaRPr lang="en-US" sz="4000" dirty="0"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772276" y="3124200"/>
            <a:ext cx="10637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dirty="0" smtClean="0">
                <a:latin typeface="+mj-lt"/>
              </a:rPr>
              <a:t>1111</a:t>
            </a:r>
            <a:endParaRPr lang="en-US" sz="3200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17368" y="3124200"/>
            <a:ext cx="1041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1010</a:t>
            </a:r>
            <a:endParaRPr lang="en-US" sz="3200" dirty="0"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184276" y="3112352"/>
            <a:ext cx="1041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dirty="0" smtClean="0">
                <a:latin typeface="+mj-lt"/>
              </a:rPr>
              <a:t>0000</a:t>
            </a:r>
            <a:endParaRPr lang="en-US" sz="3200" dirty="0">
              <a:latin typeface="+mj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57400" y="4800600"/>
            <a:ext cx="1904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10AF</a:t>
            </a:r>
            <a:r>
              <a:rPr lang="en-US" sz="3600" baseline="-25000" dirty="0" smtClean="0">
                <a:latin typeface="+mj-lt"/>
              </a:rPr>
              <a:t>16 </a:t>
            </a:r>
            <a:r>
              <a:rPr lang="en-US" sz="3600" dirty="0" smtClean="0">
                <a:latin typeface="+mj-lt"/>
              </a:rPr>
              <a:t>=</a:t>
            </a:r>
            <a:endParaRPr lang="en-US" sz="3600" baseline="-25000" dirty="0">
              <a:latin typeface="+mj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10000" y="4800600"/>
            <a:ext cx="335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+mj-lt"/>
              </a:rPr>
              <a:t>1000010101111</a:t>
            </a:r>
            <a:r>
              <a:rPr lang="en-US" sz="3600" baseline="-25000" dirty="0" smtClean="0">
                <a:solidFill>
                  <a:srgbClr val="C00000"/>
                </a:solidFill>
                <a:latin typeface="+mj-lt"/>
              </a:rPr>
              <a:t>2</a:t>
            </a:r>
            <a:endParaRPr lang="en-US" sz="3600" baseline="-250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45" name="Straight Arrow Connector 44"/>
          <p:cNvCxnSpPr>
            <a:endCxn id="41" idx="0"/>
          </p:cNvCxnSpPr>
          <p:nvPr/>
        </p:nvCxnSpPr>
        <p:spPr>
          <a:xfrm>
            <a:off x="3705075" y="2601038"/>
            <a:ext cx="1" cy="5113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9" idx="0"/>
          </p:cNvCxnSpPr>
          <p:nvPr/>
        </p:nvCxnSpPr>
        <p:spPr>
          <a:xfrm>
            <a:off x="5538166" y="2649676"/>
            <a:ext cx="2" cy="47452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8" idx="0"/>
          </p:cNvCxnSpPr>
          <p:nvPr/>
        </p:nvCxnSpPr>
        <p:spPr>
          <a:xfrm>
            <a:off x="7304138" y="2658234"/>
            <a:ext cx="0" cy="46596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351184" y="3102114"/>
            <a:ext cx="1041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dirty="0" smtClean="0">
                <a:latin typeface="+mj-lt"/>
              </a:rPr>
              <a:t>0001</a:t>
            </a:r>
            <a:endParaRPr lang="en-US" sz="3200" dirty="0">
              <a:latin typeface="+mj-lt"/>
            </a:endParaRPr>
          </a:p>
        </p:txBody>
      </p:sp>
      <p:cxnSp>
        <p:nvCxnSpPr>
          <p:cNvPr id="18" name="Straight Arrow Connector 17"/>
          <p:cNvCxnSpPr>
            <a:endCxn id="17" idx="0"/>
          </p:cNvCxnSpPr>
          <p:nvPr/>
        </p:nvCxnSpPr>
        <p:spPr>
          <a:xfrm>
            <a:off x="1871983" y="2590800"/>
            <a:ext cx="1" cy="5113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35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1" grpId="0"/>
      <p:bldP spid="43" grpId="0"/>
      <p:bldP spid="44" grpId="0"/>
      <p:bldP spid="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(FA8)</a:t>
            </a:r>
            <a:r>
              <a:rPr lang="en-US" baseline="-25000" dirty="0" smtClean="0"/>
              <a:t>16</a:t>
            </a:r>
            <a:r>
              <a:rPr lang="en-US" dirty="0" smtClean="0"/>
              <a:t> = (   )</a:t>
            </a:r>
            <a:r>
              <a:rPr lang="en-US" baseline="-25000" dirty="0" smtClean="0"/>
              <a:t>2</a:t>
            </a:r>
            <a:endParaRPr lang="en-US" dirty="0"/>
          </a:p>
          <a:p>
            <a:r>
              <a:rPr lang="en-US" dirty="0" smtClean="0"/>
              <a:t>(9AC3)</a:t>
            </a:r>
            <a:r>
              <a:rPr lang="en-US" baseline="-25000" dirty="0" smtClean="0"/>
              <a:t>16</a:t>
            </a:r>
            <a:r>
              <a:rPr lang="en-US" dirty="0" smtClean="0"/>
              <a:t> </a:t>
            </a:r>
            <a:r>
              <a:rPr lang="en-US" dirty="0"/>
              <a:t>= (   </a:t>
            </a:r>
            <a:r>
              <a:rPr lang="en-US" dirty="0" smtClean="0"/>
              <a:t>)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(1A74D)</a:t>
            </a:r>
            <a:r>
              <a:rPr lang="en-US" baseline="-25000" dirty="0" smtClean="0"/>
              <a:t>16</a:t>
            </a:r>
            <a:r>
              <a:rPr lang="en-US" dirty="0" smtClean="0"/>
              <a:t> </a:t>
            </a:r>
            <a:r>
              <a:rPr lang="en-US" dirty="0"/>
              <a:t>= (   </a:t>
            </a:r>
            <a:r>
              <a:rPr lang="en-US" dirty="0" smtClean="0"/>
              <a:t>)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(1AC.9A)</a:t>
            </a:r>
            <a:r>
              <a:rPr lang="en-US" baseline="-25000" dirty="0" smtClean="0"/>
              <a:t>16</a:t>
            </a:r>
            <a:r>
              <a:rPr lang="en-US" dirty="0" smtClean="0"/>
              <a:t> </a:t>
            </a:r>
            <a:r>
              <a:rPr lang="en-US" dirty="0"/>
              <a:t>= (   </a:t>
            </a:r>
            <a:r>
              <a:rPr lang="en-US" dirty="0" smtClean="0"/>
              <a:t>)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(ABC.5AC)</a:t>
            </a:r>
            <a:r>
              <a:rPr lang="en-US" baseline="-25000" dirty="0" smtClean="0"/>
              <a:t>16</a:t>
            </a:r>
            <a:r>
              <a:rPr lang="en-US" dirty="0" smtClean="0"/>
              <a:t> </a:t>
            </a:r>
            <a:r>
              <a:rPr lang="en-US" dirty="0"/>
              <a:t>= (   </a:t>
            </a:r>
            <a:r>
              <a:rPr lang="en-US" dirty="0" smtClean="0"/>
              <a:t>)</a:t>
            </a:r>
            <a:r>
              <a:rPr lang="en-US" baseline="-25000" dirty="0" smtClean="0"/>
              <a:t>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254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5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</a:t>
            </a:r>
            <a:r>
              <a:rPr lang="en-US" dirty="0"/>
              <a:t>to </a:t>
            </a:r>
            <a:r>
              <a:rPr lang="en-US" dirty="0" smtClean="0"/>
              <a:t>Hexa-Decimal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2209800"/>
            <a:ext cx="8763000" cy="23622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Technique</a:t>
            </a:r>
          </a:p>
          <a:p>
            <a:pPr lvl="1"/>
            <a:r>
              <a:rPr lang="en-US" altLang="en-US" dirty="0"/>
              <a:t>Group bits in fours, starting on right</a:t>
            </a:r>
          </a:p>
          <a:p>
            <a:pPr lvl="1"/>
            <a:r>
              <a:rPr lang="en-US" altLang="en-US" dirty="0"/>
              <a:t>Convert to hexadecimal digits</a:t>
            </a:r>
          </a:p>
        </p:txBody>
      </p:sp>
      <p:sp>
        <p:nvSpPr>
          <p:cNvPr id="9" name="Oval 1028"/>
          <p:cNvSpPr>
            <a:spLocks noChangeArrowheads="1"/>
          </p:cNvSpPr>
          <p:nvPr/>
        </p:nvSpPr>
        <p:spPr bwMode="auto">
          <a:xfrm>
            <a:off x="1373188" y="11144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 smtClean="0"/>
              <a:t>Binary</a:t>
            </a:r>
            <a:endParaRPr lang="en-US" altLang="en-US" sz="2400" dirty="0"/>
          </a:p>
        </p:txBody>
      </p:sp>
      <p:sp>
        <p:nvSpPr>
          <p:cNvPr id="10" name="Oval 1030"/>
          <p:cNvSpPr>
            <a:spLocks noChangeArrowheads="1"/>
          </p:cNvSpPr>
          <p:nvPr/>
        </p:nvSpPr>
        <p:spPr bwMode="auto">
          <a:xfrm>
            <a:off x="5411788" y="11144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 smtClean="0"/>
              <a:t>Hexa-Decimal</a:t>
            </a:r>
            <a:endParaRPr lang="en-US" altLang="en-US" sz="2400" dirty="0"/>
          </a:p>
        </p:txBody>
      </p:sp>
      <p:sp>
        <p:nvSpPr>
          <p:cNvPr id="11" name="Line 1031"/>
          <p:cNvSpPr>
            <a:spLocks noChangeShapeType="1"/>
          </p:cNvSpPr>
          <p:nvPr/>
        </p:nvSpPr>
        <p:spPr bwMode="auto">
          <a:xfrm flipV="1">
            <a:off x="4116388" y="1447800"/>
            <a:ext cx="1066800" cy="4762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2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(Binary to Hexa-Decimal)</a:t>
            </a:r>
            <a:endParaRPr lang="en-US" dirty="0"/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303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1011010111</a:t>
            </a:r>
            <a:r>
              <a:rPr lang="en-US" altLang="en-US" sz="2800" baseline="-25000" dirty="0">
                <a:latin typeface="+mj-lt"/>
              </a:rPr>
              <a:t>2</a:t>
            </a:r>
            <a:r>
              <a:rPr lang="en-US" altLang="en-US" sz="2800" dirty="0">
                <a:latin typeface="+mj-lt"/>
              </a:rPr>
              <a:t> = </a:t>
            </a:r>
            <a:r>
              <a:rPr lang="en-US" altLang="en-US" sz="2800" dirty="0" smtClean="0">
                <a:solidFill>
                  <a:srgbClr val="C00000"/>
                </a:solidFill>
                <a:latin typeface="+mj-lt"/>
              </a:rPr>
              <a:t>?</a:t>
            </a:r>
            <a:r>
              <a:rPr lang="en-US" altLang="en-US" sz="2800" baseline="-25000" dirty="0" smtClean="0">
                <a:solidFill>
                  <a:srgbClr val="C00000"/>
                </a:solidFill>
                <a:latin typeface="+mj-lt"/>
              </a:rPr>
              <a:t>16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19400" y="2047220"/>
            <a:ext cx="1041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0010</a:t>
            </a:r>
            <a:endParaRPr lang="en-US" sz="3200" dirty="0">
              <a:latin typeface="+mj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362200" y="4800600"/>
            <a:ext cx="3047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1011010111</a:t>
            </a:r>
            <a:r>
              <a:rPr lang="en-US" sz="3600" baseline="-25000" dirty="0">
                <a:latin typeface="+mj-lt"/>
              </a:rPr>
              <a:t>2</a:t>
            </a:r>
            <a:r>
              <a:rPr lang="en-US" sz="3600" baseline="-25000" dirty="0" smtClean="0">
                <a:latin typeface="+mj-lt"/>
              </a:rPr>
              <a:t> </a:t>
            </a:r>
            <a:r>
              <a:rPr lang="en-US" sz="3600" dirty="0" smtClean="0">
                <a:latin typeface="+mj-lt"/>
              </a:rPr>
              <a:t>=</a:t>
            </a:r>
            <a:endParaRPr lang="en-US" sz="3600" baseline="-25000" dirty="0">
              <a:latin typeface="+mj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34000" y="4800600"/>
            <a:ext cx="137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+mj-lt"/>
              </a:rPr>
              <a:t>2D7</a:t>
            </a:r>
            <a:r>
              <a:rPr lang="en-US" sz="3600" baseline="-25000" dirty="0" smtClean="0">
                <a:solidFill>
                  <a:srgbClr val="C00000"/>
                </a:solidFill>
                <a:latin typeface="+mj-lt"/>
              </a:rPr>
              <a:t>16</a:t>
            </a:r>
            <a:endParaRPr lang="en-US" sz="36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9047" y="2047220"/>
            <a:ext cx="1041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0111</a:t>
            </a:r>
            <a:endParaRPr lang="en-US" sz="32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00523" y="2047220"/>
            <a:ext cx="1041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1101</a:t>
            </a:r>
            <a:endParaRPr lang="en-US" sz="32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17299" y="3254514"/>
            <a:ext cx="646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398427" y="3254514"/>
            <a:ext cx="646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 smtClean="0">
                <a:latin typeface="+mj-lt"/>
              </a:rPr>
              <a:t>D</a:t>
            </a:r>
            <a:endParaRPr lang="en-US" sz="400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70027" y="3254514"/>
            <a:ext cx="646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 smtClean="0">
                <a:latin typeface="+mj-lt"/>
              </a:rPr>
              <a:t>7</a:t>
            </a:r>
            <a:endParaRPr lang="en-US" sz="4000" dirty="0">
              <a:latin typeface="+mj-lt"/>
            </a:endParaRPr>
          </a:p>
        </p:txBody>
      </p:sp>
      <p:cxnSp>
        <p:nvCxnSpPr>
          <p:cNvPr id="23" name="Straight Arrow Connector 22"/>
          <p:cNvCxnSpPr>
            <a:stCxn id="39" idx="2"/>
            <a:endCxn id="15" idx="0"/>
          </p:cNvCxnSpPr>
          <p:nvPr/>
        </p:nvCxnSpPr>
        <p:spPr>
          <a:xfrm>
            <a:off x="3340200" y="2631995"/>
            <a:ext cx="474" cy="62251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2"/>
            <a:endCxn id="16" idx="0"/>
          </p:cNvCxnSpPr>
          <p:nvPr/>
        </p:nvCxnSpPr>
        <p:spPr>
          <a:xfrm>
            <a:off x="4721323" y="2631995"/>
            <a:ext cx="479" cy="62251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2"/>
            <a:endCxn id="17" idx="0"/>
          </p:cNvCxnSpPr>
          <p:nvPr/>
        </p:nvCxnSpPr>
        <p:spPr>
          <a:xfrm>
            <a:off x="6089847" y="2631995"/>
            <a:ext cx="3555" cy="62251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44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3" grpId="0"/>
      <p:bldP spid="44" grpId="0"/>
      <p:bldP spid="13" grpId="0"/>
      <p:bldP spid="14" grpId="0"/>
      <p:bldP spid="15" grpId="0"/>
      <p:bldP spid="16" grpId="0"/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(11011)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(   </a:t>
            </a:r>
            <a:r>
              <a:rPr lang="en-US" dirty="0" smtClean="0"/>
              <a:t>)</a:t>
            </a:r>
            <a:r>
              <a:rPr lang="en-US" baseline="-25000" dirty="0" smtClean="0"/>
              <a:t>16</a:t>
            </a:r>
            <a:endParaRPr lang="en-US" dirty="0"/>
          </a:p>
          <a:p>
            <a:r>
              <a:rPr lang="en-US" dirty="0" smtClean="0"/>
              <a:t>(101101)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(   </a:t>
            </a:r>
            <a:r>
              <a:rPr lang="en-US" dirty="0" smtClean="0"/>
              <a:t>)</a:t>
            </a:r>
            <a:r>
              <a:rPr lang="en-US" baseline="-25000" dirty="0" smtClean="0"/>
              <a:t>16</a:t>
            </a:r>
            <a:endParaRPr lang="en-US" dirty="0" smtClean="0"/>
          </a:p>
          <a:p>
            <a:r>
              <a:rPr lang="en-US" dirty="0" smtClean="0"/>
              <a:t>(11101111)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(   </a:t>
            </a:r>
            <a:r>
              <a:rPr lang="en-US" dirty="0" smtClean="0"/>
              <a:t>)</a:t>
            </a:r>
            <a:r>
              <a:rPr lang="en-US" baseline="-25000" dirty="0" smtClean="0"/>
              <a:t>16</a:t>
            </a:r>
            <a:endParaRPr lang="en-US" dirty="0" smtClean="0"/>
          </a:p>
          <a:p>
            <a:r>
              <a:rPr lang="en-US" dirty="0"/>
              <a:t>(110.011)</a:t>
            </a:r>
            <a:r>
              <a:rPr lang="en-US" baseline="-25000" dirty="0"/>
              <a:t>2</a:t>
            </a:r>
            <a:r>
              <a:rPr lang="en-US" dirty="0"/>
              <a:t> = (   </a:t>
            </a:r>
            <a:r>
              <a:rPr lang="en-US" dirty="0" smtClean="0"/>
              <a:t>)</a:t>
            </a:r>
            <a:r>
              <a:rPr lang="en-US" baseline="-25000" dirty="0" smtClean="0"/>
              <a:t>16</a:t>
            </a:r>
            <a:endParaRPr lang="en-US" dirty="0" smtClean="0"/>
          </a:p>
          <a:p>
            <a:r>
              <a:rPr lang="en-US" dirty="0" smtClean="0"/>
              <a:t>(1001.0010)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(   </a:t>
            </a:r>
            <a:r>
              <a:rPr lang="en-US" dirty="0" smtClean="0"/>
              <a:t>)</a:t>
            </a:r>
            <a:r>
              <a:rPr lang="en-US" baseline="-25000" dirty="0" smtClean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3650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 to Hexa-Decimal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2209800"/>
            <a:ext cx="8763000" cy="21336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Technique</a:t>
            </a:r>
          </a:p>
          <a:p>
            <a:pPr lvl="1"/>
            <a:r>
              <a:rPr lang="en-US" altLang="en-US" dirty="0" smtClean="0"/>
              <a:t>Convert Octal to Binary</a:t>
            </a:r>
          </a:p>
          <a:p>
            <a:pPr lvl="1"/>
            <a:r>
              <a:rPr lang="en-US" altLang="en-US" dirty="0" smtClean="0"/>
              <a:t>Regroup bits in fours from right</a:t>
            </a:r>
          </a:p>
          <a:p>
            <a:pPr lvl="1"/>
            <a:r>
              <a:rPr lang="en-US" altLang="en-US" dirty="0" smtClean="0"/>
              <a:t>Convert Binary to Hexa-Decimal</a:t>
            </a:r>
            <a:endParaRPr lang="en-US" altLang="en-US" dirty="0"/>
          </a:p>
        </p:txBody>
      </p:sp>
      <p:sp>
        <p:nvSpPr>
          <p:cNvPr id="9" name="Oval 1028"/>
          <p:cNvSpPr>
            <a:spLocks noChangeArrowheads="1"/>
          </p:cNvSpPr>
          <p:nvPr/>
        </p:nvSpPr>
        <p:spPr bwMode="auto">
          <a:xfrm>
            <a:off x="1373188" y="11144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 smtClean="0"/>
              <a:t>Octal</a:t>
            </a:r>
            <a:endParaRPr lang="en-US" altLang="en-US" sz="2400" dirty="0"/>
          </a:p>
        </p:txBody>
      </p:sp>
      <p:sp>
        <p:nvSpPr>
          <p:cNvPr id="10" name="Oval 1030"/>
          <p:cNvSpPr>
            <a:spLocks noChangeArrowheads="1"/>
          </p:cNvSpPr>
          <p:nvPr/>
        </p:nvSpPr>
        <p:spPr bwMode="auto">
          <a:xfrm>
            <a:off x="5411788" y="11144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 smtClean="0"/>
              <a:t>Hexa-Decimal</a:t>
            </a:r>
            <a:endParaRPr lang="en-US" altLang="en-US" sz="2400" dirty="0"/>
          </a:p>
        </p:txBody>
      </p:sp>
      <p:sp>
        <p:nvSpPr>
          <p:cNvPr id="11" name="Line 1031"/>
          <p:cNvSpPr>
            <a:spLocks noChangeShapeType="1"/>
          </p:cNvSpPr>
          <p:nvPr/>
        </p:nvSpPr>
        <p:spPr bwMode="auto">
          <a:xfrm flipV="1">
            <a:off x="4116388" y="1447800"/>
            <a:ext cx="1066800" cy="4762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5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(Octal to Hexa-Decimal)</a:t>
            </a:r>
            <a:endParaRPr lang="en-US" dirty="0"/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 smtClean="0">
                <a:latin typeface="+mj-lt"/>
              </a:rPr>
              <a:t>1076</a:t>
            </a:r>
            <a:r>
              <a:rPr lang="en-US" altLang="en-US" sz="2800" baseline="-25000" dirty="0" smtClean="0">
                <a:latin typeface="+mj-lt"/>
              </a:rPr>
              <a:t>8</a:t>
            </a:r>
            <a:r>
              <a:rPr lang="en-US" altLang="en-US" sz="2800" dirty="0" smtClean="0">
                <a:latin typeface="+mj-lt"/>
              </a:rPr>
              <a:t> </a:t>
            </a:r>
            <a:r>
              <a:rPr lang="en-US" altLang="en-US" sz="2800" dirty="0">
                <a:latin typeface="+mj-lt"/>
              </a:rPr>
              <a:t>= </a:t>
            </a:r>
            <a:r>
              <a:rPr lang="en-US" altLang="en-US" sz="2800" dirty="0" smtClean="0">
                <a:solidFill>
                  <a:srgbClr val="C00000"/>
                </a:solidFill>
                <a:latin typeface="+mj-lt"/>
              </a:rPr>
              <a:t>?</a:t>
            </a:r>
            <a:r>
              <a:rPr lang="en-US" altLang="en-US" sz="2800" baseline="-25000" dirty="0" smtClean="0">
                <a:solidFill>
                  <a:srgbClr val="C00000"/>
                </a:solidFill>
                <a:latin typeface="+mj-lt"/>
              </a:rPr>
              <a:t>16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47798" y="1905000"/>
            <a:ext cx="6248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 smtClean="0">
                <a:latin typeface="+mj-lt"/>
              </a:rPr>
              <a:t>1		0		7		6</a:t>
            </a:r>
            <a:endParaRPr lang="en-US" sz="4000" dirty="0"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772276" y="3124200"/>
            <a:ext cx="10637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dirty="0" smtClean="0">
                <a:latin typeface="+mj-lt"/>
              </a:rPr>
              <a:t>110</a:t>
            </a:r>
            <a:endParaRPr lang="en-US" sz="3200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17368" y="3124200"/>
            <a:ext cx="1041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111</a:t>
            </a:r>
            <a:endParaRPr lang="en-US" sz="3200" dirty="0"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184276" y="3112352"/>
            <a:ext cx="1041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dirty="0" smtClean="0">
                <a:latin typeface="+mj-lt"/>
              </a:rPr>
              <a:t>000</a:t>
            </a:r>
            <a:endParaRPr lang="en-US" sz="3200" dirty="0">
              <a:latin typeface="+mj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322391" y="5678269"/>
            <a:ext cx="16306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smtClean="0">
                <a:latin typeface="+mj-lt"/>
              </a:rPr>
              <a:t>1076</a:t>
            </a:r>
            <a:r>
              <a:rPr lang="en-US" sz="3600" baseline="-25000" smtClean="0">
                <a:latin typeface="+mj-lt"/>
              </a:rPr>
              <a:t>8 </a:t>
            </a:r>
            <a:r>
              <a:rPr lang="en-US" sz="3600" dirty="0" smtClean="0">
                <a:latin typeface="+mj-lt"/>
              </a:rPr>
              <a:t>=</a:t>
            </a:r>
            <a:endParaRPr lang="en-US" sz="3600" baseline="-25000" dirty="0">
              <a:latin typeface="+mj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643369" y="5678269"/>
            <a:ext cx="14574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+mj-lt"/>
              </a:rPr>
              <a:t>23E</a:t>
            </a:r>
            <a:r>
              <a:rPr lang="en-US" sz="3600" baseline="-25000" dirty="0" smtClean="0">
                <a:solidFill>
                  <a:srgbClr val="C00000"/>
                </a:solidFill>
                <a:latin typeface="+mj-lt"/>
              </a:rPr>
              <a:t>16</a:t>
            </a:r>
            <a:endParaRPr lang="en-US" sz="3600" baseline="-250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45" name="Straight Arrow Connector 44"/>
          <p:cNvCxnSpPr>
            <a:endCxn id="41" idx="0"/>
          </p:cNvCxnSpPr>
          <p:nvPr/>
        </p:nvCxnSpPr>
        <p:spPr>
          <a:xfrm>
            <a:off x="3705075" y="2601038"/>
            <a:ext cx="1" cy="5113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9" idx="0"/>
          </p:cNvCxnSpPr>
          <p:nvPr/>
        </p:nvCxnSpPr>
        <p:spPr>
          <a:xfrm>
            <a:off x="5538166" y="2649676"/>
            <a:ext cx="2" cy="47452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8" idx="0"/>
          </p:cNvCxnSpPr>
          <p:nvPr/>
        </p:nvCxnSpPr>
        <p:spPr>
          <a:xfrm>
            <a:off x="7304138" y="2658234"/>
            <a:ext cx="0" cy="46596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351184" y="3102114"/>
            <a:ext cx="1041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dirty="0" smtClean="0">
                <a:latin typeface="+mj-lt"/>
              </a:rPr>
              <a:t>001</a:t>
            </a:r>
            <a:endParaRPr lang="en-US" sz="3200" dirty="0">
              <a:latin typeface="+mj-lt"/>
            </a:endParaRPr>
          </a:p>
        </p:txBody>
      </p:sp>
      <p:cxnSp>
        <p:nvCxnSpPr>
          <p:cNvPr id="18" name="Straight Arrow Connector 17"/>
          <p:cNvCxnSpPr>
            <a:endCxn id="17" idx="0"/>
          </p:cNvCxnSpPr>
          <p:nvPr/>
        </p:nvCxnSpPr>
        <p:spPr>
          <a:xfrm>
            <a:off x="1871983" y="2590800"/>
            <a:ext cx="1" cy="5113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175276" y="3974248"/>
            <a:ext cx="10637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dirty="0" smtClean="0">
                <a:latin typeface="+mj-lt"/>
              </a:rPr>
              <a:t>1110</a:t>
            </a:r>
            <a:endParaRPr lang="en-US" sz="32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19093" y="3974248"/>
            <a:ext cx="1041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0011</a:t>
            </a:r>
            <a:endParaRPr lang="en-US" sz="32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57401" y="3962400"/>
            <a:ext cx="1041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dirty="0" smtClean="0">
                <a:latin typeface="+mj-lt"/>
              </a:rPr>
              <a:t>0010</a:t>
            </a:r>
            <a:endParaRPr lang="en-US" sz="3200" dirty="0"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75275" y="4824296"/>
            <a:ext cx="10637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dirty="0" smtClean="0">
                <a:latin typeface="+mj-lt"/>
              </a:rPr>
              <a:t>E</a:t>
            </a:r>
            <a:endParaRPr lang="en-US" sz="3200" dirty="0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19092" y="4824296"/>
            <a:ext cx="1041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57400" y="4812448"/>
            <a:ext cx="1041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dirty="0" smtClean="0">
                <a:latin typeface="+mj-lt"/>
              </a:rPr>
              <a:t>2</a:t>
            </a:r>
            <a:endParaRPr lang="en-US" sz="3200" dirty="0">
              <a:latin typeface="+mj-lt"/>
            </a:endParaRPr>
          </a:p>
        </p:txBody>
      </p:sp>
      <p:cxnSp>
        <p:nvCxnSpPr>
          <p:cNvPr id="24" name="Straight Arrow Connector 23"/>
          <p:cNvCxnSpPr>
            <a:stCxn id="19" idx="2"/>
            <a:endCxn id="23" idx="0"/>
          </p:cNvCxnSpPr>
          <p:nvPr/>
        </p:nvCxnSpPr>
        <p:spPr>
          <a:xfrm flipH="1">
            <a:off x="2578200" y="4547175"/>
            <a:ext cx="1" cy="26527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22" idx="0"/>
          </p:cNvCxnSpPr>
          <p:nvPr/>
        </p:nvCxnSpPr>
        <p:spPr>
          <a:xfrm flipH="1">
            <a:off x="4639892" y="4559023"/>
            <a:ext cx="1" cy="26527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2"/>
            <a:endCxn id="21" idx="0"/>
          </p:cNvCxnSpPr>
          <p:nvPr/>
        </p:nvCxnSpPr>
        <p:spPr>
          <a:xfrm flipH="1">
            <a:off x="6707137" y="4559023"/>
            <a:ext cx="1" cy="26527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15000" y="3708975"/>
            <a:ext cx="1981198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626716" y="3712725"/>
            <a:ext cx="1981198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538288" y="3715164"/>
            <a:ext cx="1981198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65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1" grpId="0"/>
      <p:bldP spid="43" grpId="0"/>
      <p:bldP spid="44" grpId="0"/>
      <p:bldP spid="17" grpId="0"/>
      <p:bldP spid="15" grpId="0"/>
      <p:bldP spid="16" grpId="0"/>
      <p:bldP spid="19" grpId="0"/>
      <p:bldP spid="21" grpId="0"/>
      <p:bldP spid="22" grpId="0"/>
      <p:bldP spid="2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(463)</a:t>
            </a:r>
            <a:r>
              <a:rPr lang="en-US" baseline="-25000" dirty="0" smtClean="0"/>
              <a:t>8</a:t>
            </a:r>
            <a:r>
              <a:rPr lang="en-US" dirty="0" smtClean="0"/>
              <a:t> = (   )</a:t>
            </a:r>
            <a:r>
              <a:rPr lang="en-US" baseline="-25000" dirty="0" smtClean="0"/>
              <a:t>16</a:t>
            </a:r>
            <a:endParaRPr lang="en-US" dirty="0"/>
          </a:p>
          <a:p>
            <a:r>
              <a:rPr lang="en-US" dirty="0" smtClean="0"/>
              <a:t>(2056)</a:t>
            </a:r>
            <a:r>
              <a:rPr lang="en-US" baseline="-25000" dirty="0" smtClean="0"/>
              <a:t>8</a:t>
            </a:r>
            <a:r>
              <a:rPr lang="en-US" dirty="0" smtClean="0"/>
              <a:t> </a:t>
            </a:r>
            <a:r>
              <a:rPr lang="en-US" dirty="0"/>
              <a:t>= (   </a:t>
            </a:r>
            <a:r>
              <a:rPr lang="en-US" dirty="0" smtClean="0"/>
              <a:t>)</a:t>
            </a:r>
            <a:r>
              <a:rPr lang="en-US" baseline="-25000" dirty="0" smtClean="0"/>
              <a:t>16</a:t>
            </a:r>
          </a:p>
          <a:p>
            <a:r>
              <a:rPr lang="en-US" dirty="0" smtClean="0"/>
              <a:t>(2057.64)</a:t>
            </a:r>
            <a:r>
              <a:rPr lang="en-US" baseline="-25000" dirty="0" smtClean="0"/>
              <a:t>8</a:t>
            </a:r>
            <a:r>
              <a:rPr lang="en-US" dirty="0" smtClean="0"/>
              <a:t> </a:t>
            </a:r>
            <a:r>
              <a:rPr lang="en-US" dirty="0"/>
              <a:t>= (   </a:t>
            </a:r>
            <a:r>
              <a:rPr lang="en-US" dirty="0" smtClean="0"/>
              <a:t>)</a:t>
            </a:r>
            <a:r>
              <a:rPr lang="en-US" baseline="-25000" dirty="0" smtClean="0"/>
              <a:t>16</a:t>
            </a:r>
          </a:p>
          <a:p>
            <a:r>
              <a:rPr lang="en-US" dirty="0" smtClean="0"/>
              <a:t>(6543.04)</a:t>
            </a:r>
            <a:r>
              <a:rPr lang="en-US" baseline="-25000" dirty="0" smtClean="0"/>
              <a:t>8</a:t>
            </a:r>
            <a:r>
              <a:rPr lang="en-US" dirty="0" smtClean="0"/>
              <a:t> </a:t>
            </a:r>
            <a:r>
              <a:rPr lang="en-US" dirty="0"/>
              <a:t>= (   </a:t>
            </a:r>
            <a:r>
              <a:rPr lang="en-US" dirty="0" smtClean="0"/>
              <a:t>)</a:t>
            </a:r>
            <a:r>
              <a:rPr lang="en-US" baseline="-25000" dirty="0" smtClean="0"/>
              <a:t>16</a:t>
            </a:r>
          </a:p>
          <a:p>
            <a:r>
              <a:rPr lang="en-US" dirty="0" smtClean="0"/>
              <a:t>(7476.47)</a:t>
            </a:r>
            <a:r>
              <a:rPr lang="en-US" baseline="-25000" dirty="0" smtClean="0"/>
              <a:t>8</a:t>
            </a:r>
            <a:r>
              <a:rPr lang="en-US" dirty="0" smtClean="0"/>
              <a:t> </a:t>
            </a:r>
            <a:r>
              <a:rPr lang="en-US" dirty="0"/>
              <a:t>= (   </a:t>
            </a:r>
            <a:r>
              <a:rPr lang="en-US" dirty="0" smtClean="0"/>
              <a:t>)</a:t>
            </a:r>
            <a:r>
              <a:rPr lang="en-US" baseline="-25000" dirty="0" smtClean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30971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Hexa-Decimal to </a:t>
            </a:r>
            <a:r>
              <a:rPr lang="en-US" dirty="0"/>
              <a:t>Octal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2209800"/>
            <a:ext cx="8763000" cy="21336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Technique</a:t>
            </a:r>
          </a:p>
          <a:p>
            <a:pPr lvl="1"/>
            <a:r>
              <a:rPr lang="en-US" altLang="en-US" dirty="0" smtClean="0"/>
              <a:t>Convert Hexa-Decimal to Binary</a:t>
            </a:r>
          </a:p>
          <a:p>
            <a:pPr lvl="1"/>
            <a:r>
              <a:rPr lang="en-US" altLang="en-US" dirty="0" smtClean="0"/>
              <a:t>Regroup bits in three from right</a:t>
            </a:r>
          </a:p>
          <a:p>
            <a:pPr lvl="1"/>
            <a:r>
              <a:rPr lang="en-US" altLang="en-US" dirty="0" smtClean="0"/>
              <a:t>Convert Binary to Octal</a:t>
            </a:r>
            <a:endParaRPr lang="en-US" altLang="en-US" dirty="0"/>
          </a:p>
        </p:txBody>
      </p:sp>
      <p:sp>
        <p:nvSpPr>
          <p:cNvPr id="9" name="Oval 1028"/>
          <p:cNvSpPr>
            <a:spLocks noChangeArrowheads="1"/>
          </p:cNvSpPr>
          <p:nvPr/>
        </p:nvSpPr>
        <p:spPr bwMode="auto">
          <a:xfrm>
            <a:off x="1373188" y="11144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 smtClean="0"/>
              <a:t>Hexa-Decimal</a:t>
            </a:r>
            <a:endParaRPr lang="en-US" altLang="en-US" sz="2400" dirty="0"/>
          </a:p>
        </p:txBody>
      </p:sp>
      <p:sp>
        <p:nvSpPr>
          <p:cNvPr id="10" name="Oval 1030"/>
          <p:cNvSpPr>
            <a:spLocks noChangeArrowheads="1"/>
          </p:cNvSpPr>
          <p:nvPr/>
        </p:nvSpPr>
        <p:spPr bwMode="auto">
          <a:xfrm>
            <a:off x="5411788" y="11144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 smtClean="0"/>
              <a:t>Octal</a:t>
            </a:r>
            <a:endParaRPr lang="en-US" altLang="en-US" sz="2400" dirty="0"/>
          </a:p>
        </p:txBody>
      </p:sp>
      <p:sp>
        <p:nvSpPr>
          <p:cNvPr id="11" name="Line 1031"/>
          <p:cNvSpPr>
            <a:spLocks noChangeShapeType="1"/>
          </p:cNvSpPr>
          <p:nvPr/>
        </p:nvSpPr>
        <p:spPr bwMode="auto">
          <a:xfrm flipV="1">
            <a:off x="4116388" y="1447800"/>
            <a:ext cx="1066800" cy="4762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0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</a:t>
            </a:r>
            <a:r>
              <a:rPr lang="en-US" dirty="0"/>
              <a:t>(</a:t>
            </a:r>
            <a:r>
              <a:rPr lang="en-US" dirty="0" smtClean="0"/>
              <a:t>Hexa-Decimal to Octal)</a:t>
            </a:r>
            <a:endParaRPr lang="en-US" dirty="0"/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 smtClean="0">
                <a:latin typeface="+mj-lt"/>
              </a:rPr>
              <a:t>1F0C</a:t>
            </a:r>
            <a:r>
              <a:rPr lang="en-US" altLang="en-US" sz="2800" baseline="-25000" dirty="0" smtClean="0">
                <a:latin typeface="+mj-lt"/>
              </a:rPr>
              <a:t>16</a:t>
            </a:r>
            <a:r>
              <a:rPr lang="en-US" altLang="en-US" sz="2800" dirty="0" smtClean="0">
                <a:latin typeface="+mj-lt"/>
              </a:rPr>
              <a:t> </a:t>
            </a:r>
            <a:r>
              <a:rPr lang="en-US" altLang="en-US" sz="2800" dirty="0">
                <a:latin typeface="+mj-lt"/>
              </a:rPr>
              <a:t>= </a:t>
            </a:r>
            <a:r>
              <a:rPr lang="en-US" altLang="en-US" sz="2800" dirty="0" smtClean="0">
                <a:solidFill>
                  <a:srgbClr val="C00000"/>
                </a:solidFill>
                <a:latin typeface="+mj-lt"/>
              </a:rPr>
              <a:t>?</a:t>
            </a:r>
            <a:r>
              <a:rPr lang="en-US" altLang="en-US" sz="2800" baseline="-25000" dirty="0" smtClean="0">
                <a:solidFill>
                  <a:srgbClr val="C00000"/>
                </a:solidFill>
                <a:latin typeface="+mj-lt"/>
              </a:rPr>
              <a:t>8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47798" y="1905000"/>
            <a:ext cx="6248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 smtClean="0">
                <a:latin typeface="+mj-lt"/>
              </a:rPr>
              <a:t>1		F		0		C</a:t>
            </a:r>
            <a:endParaRPr lang="en-US" sz="4000" dirty="0"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772276" y="3124200"/>
            <a:ext cx="10637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dirty="0" smtClean="0">
                <a:latin typeface="+mj-lt"/>
              </a:rPr>
              <a:t>1100</a:t>
            </a:r>
            <a:endParaRPr lang="en-US" sz="3200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17368" y="3124200"/>
            <a:ext cx="1041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0000</a:t>
            </a:r>
            <a:endParaRPr lang="en-US" sz="3200" dirty="0"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184276" y="3112352"/>
            <a:ext cx="1041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dirty="0" smtClean="0">
                <a:latin typeface="+mj-lt"/>
              </a:rPr>
              <a:t>1111</a:t>
            </a:r>
            <a:endParaRPr lang="en-US" sz="3200" dirty="0">
              <a:latin typeface="+mj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184277" y="5678269"/>
            <a:ext cx="1768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1F0C</a:t>
            </a:r>
            <a:r>
              <a:rPr lang="en-US" sz="3600" baseline="-25000" dirty="0" smtClean="0">
                <a:latin typeface="+mj-lt"/>
              </a:rPr>
              <a:t>16 </a:t>
            </a:r>
            <a:r>
              <a:rPr lang="en-US" sz="3600" dirty="0" smtClean="0">
                <a:latin typeface="+mj-lt"/>
              </a:rPr>
              <a:t>=</a:t>
            </a:r>
            <a:endParaRPr lang="en-US" sz="3600" baseline="-25000" dirty="0">
              <a:latin typeface="+mj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724400" y="5678269"/>
            <a:ext cx="182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+mj-lt"/>
              </a:rPr>
              <a:t>17414</a:t>
            </a:r>
            <a:r>
              <a:rPr lang="en-US" sz="3600" baseline="-25000" dirty="0" smtClean="0">
                <a:solidFill>
                  <a:srgbClr val="C00000"/>
                </a:solidFill>
                <a:latin typeface="+mj-lt"/>
              </a:rPr>
              <a:t>8</a:t>
            </a:r>
            <a:endParaRPr lang="en-US" sz="3600" baseline="-250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45" name="Straight Arrow Connector 44"/>
          <p:cNvCxnSpPr>
            <a:endCxn id="41" idx="0"/>
          </p:cNvCxnSpPr>
          <p:nvPr/>
        </p:nvCxnSpPr>
        <p:spPr>
          <a:xfrm>
            <a:off x="3705075" y="2601038"/>
            <a:ext cx="1" cy="5113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9" idx="0"/>
          </p:cNvCxnSpPr>
          <p:nvPr/>
        </p:nvCxnSpPr>
        <p:spPr>
          <a:xfrm>
            <a:off x="5538166" y="2649676"/>
            <a:ext cx="2" cy="47452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8" idx="0"/>
          </p:cNvCxnSpPr>
          <p:nvPr/>
        </p:nvCxnSpPr>
        <p:spPr>
          <a:xfrm>
            <a:off x="7304138" y="2658234"/>
            <a:ext cx="0" cy="46596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351184" y="3102114"/>
            <a:ext cx="1041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dirty="0" smtClean="0">
                <a:latin typeface="+mj-lt"/>
              </a:rPr>
              <a:t>0001</a:t>
            </a:r>
            <a:endParaRPr lang="en-US" sz="3200" dirty="0">
              <a:latin typeface="+mj-lt"/>
            </a:endParaRPr>
          </a:p>
        </p:txBody>
      </p:sp>
      <p:cxnSp>
        <p:nvCxnSpPr>
          <p:cNvPr id="18" name="Straight Arrow Connector 17"/>
          <p:cNvCxnSpPr>
            <a:endCxn id="17" idx="0"/>
          </p:cNvCxnSpPr>
          <p:nvPr/>
        </p:nvCxnSpPr>
        <p:spPr>
          <a:xfrm>
            <a:off x="1871983" y="2590800"/>
            <a:ext cx="1" cy="5113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029583" y="3974248"/>
            <a:ext cx="8791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dirty="0" smtClean="0">
                <a:latin typeface="+mj-lt"/>
              </a:rPr>
              <a:t>100</a:t>
            </a:r>
            <a:endParaRPr lang="en-US" sz="32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06788" y="3974248"/>
            <a:ext cx="8608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001</a:t>
            </a:r>
            <a:endParaRPr lang="en-US" sz="32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91000" y="3962400"/>
            <a:ext cx="1041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dirty="0" smtClean="0">
                <a:latin typeface="+mj-lt"/>
              </a:rPr>
              <a:t>100</a:t>
            </a:r>
            <a:endParaRPr lang="en-US" sz="3200" dirty="0"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35818" y="4824296"/>
            <a:ext cx="6604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dirty="0" smtClean="0">
                <a:latin typeface="+mj-lt"/>
              </a:rPr>
              <a:t>4</a:t>
            </a:r>
            <a:endParaRPr lang="en-US" sz="3200" dirty="0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81488" y="4824296"/>
            <a:ext cx="711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1</a:t>
            </a:r>
            <a:endParaRPr lang="en-US" sz="3200" dirty="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82450" y="4812448"/>
            <a:ext cx="646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4</a:t>
            </a:r>
          </a:p>
        </p:txBody>
      </p:sp>
      <p:cxnSp>
        <p:nvCxnSpPr>
          <p:cNvPr id="24" name="Straight Arrow Connector 23"/>
          <p:cNvCxnSpPr>
            <a:stCxn id="19" idx="2"/>
            <a:endCxn id="23" idx="0"/>
          </p:cNvCxnSpPr>
          <p:nvPr/>
        </p:nvCxnSpPr>
        <p:spPr>
          <a:xfrm flipH="1">
            <a:off x="4705825" y="4547175"/>
            <a:ext cx="5975" cy="26527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22" idx="0"/>
          </p:cNvCxnSpPr>
          <p:nvPr/>
        </p:nvCxnSpPr>
        <p:spPr>
          <a:xfrm>
            <a:off x="6337201" y="4559023"/>
            <a:ext cx="0" cy="26527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2"/>
            <a:endCxn id="21" idx="0"/>
          </p:cNvCxnSpPr>
          <p:nvPr/>
        </p:nvCxnSpPr>
        <p:spPr>
          <a:xfrm flipH="1">
            <a:off x="7466063" y="4559023"/>
            <a:ext cx="3076" cy="26527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177088" y="3708975"/>
            <a:ext cx="533398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638800" y="3712725"/>
            <a:ext cx="13716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962400" y="3715164"/>
            <a:ext cx="1524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352047" y="3719512"/>
            <a:ext cx="534153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709736" y="3719512"/>
            <a:ext cx="534153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27550" y="3711415"/>
            <a:ext cx="913447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163588" y="3962400"/>
            <a:ext cx="8608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dirty="0" smtClean="0">
                <a:latin typeface="+mj-lt"/>
              </a:rPr>
              <a:t>111</a:t>
            </a:r>
            <a:endParaRPr lang="en-US" sz="3200" dirty="0">
              <a:latin typeface="+mj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276600" y="4812448"/>
            <a:ext cx="646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7</a:t>
            </a:r>
            <a:endParaRPr lang="en-US" sz="3200" dirty="0">
              <a:latin typeface="+mj-lt"/>
            </a:endParaRPr>
          </a:p>
        </p:txBody>
      </p:sp>
      <p:cxnSp>
        <p:nvCxnSpPr>
          <p:cNvPr id="49" name="Straight Arrow Connector 48"/>
          <p:cNvCxnSpPr>
            <a:stCxn id="35" idx="2"/>
            <a:endCxn id="48" idx="0"/>
          </p:cNvCxnSpPr>
          <p:nvPr/>
        </p:nvCxnSpPr>
        <p:spPr>
          <a:xfrm>
            <a:off x="3594001" y="4547175"/>
            <a:ext cx="5974" cy="26527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538187" y="3962400"/>
            <a:ext cx="8608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001</a:t>
            </a:r>
            <a:endParaRPr lang="en-US" sz="3200" dirty="0"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56137" y="4812448"/>
            <a:ext cx="646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1</a:t>
            </a:r>
            <a:endParaRPr lang="en-US" sz="3200" dirty="0">
              <a:latin typeface="+mj-lt"/>
            </a:endParaRPr>
          </a:p>
        </p:txBody>
      </p:sp>
      <p:cxnSp>
        <p:nvCxnSpPr>
          <p:cNvPr id="52" name="Straight Arrow Connector 51"/>
          <p:cNvCxnSpPr>
            <a:stCxn id="50" idx="2"/>
            <a:endCxn id="51" idx="0"/>
          </p:cNvCxnSpPr>
          <p:nvPr/>
        </p:nvCxnSpPr>
        <p:spPr>
          <a:xfrm>
            <a:off x="1968600" y="4547175"/>
            <a:ext cx="10912" cy="26527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09600" y="3962400"/>
            <a:ext cx="8608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000</a:t>
            </a:r>
            <a:endParaRPr lang="en-US" sz="3200" dirty="0"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7550" y="4812448"/>
            <a:ext cx="646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0</a:t>
            </a:r>
            <a:endParaRPr lang="en-US" sz="3200" dirty="0">
              <a:latin typeface="+mj-lt"/>
            </a:endParaRPr>
          </a:p>
        </p:txBody>
      </p:sp>
      <p:cxnSp>
        <p:nvCxnSpPr>
          <p:cNvPr id="55" name="Straight Arrow Connector 54"/>
          <p:cNvCxnSpPr>
            <a:stCxn id="53" idx="2"/>
            <a:endCxn id="54" idx="0"/>
          </p:cNvCxnSpPr>
          <p:nvPr/>
        </p:nvCxnSpPr>
        <p:spPr>
          <a:xfrm>
            <a:off x="1040013" y="4547175"/>
            <a:ext cx="10912" cy="26527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12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1" grpId="0"/>
      <p:bldP spid="43" grpId="0"/>
      <p:bldP spid="44" grpId="0"/>
      <p:bldP spid="17" grpId="0"/>
      <p:bldP spid="15" grpId="0"/>
      <p:bldP spid="16" grpId="0"/>
      <p:bldP spid="19" grpId="0"/>
      <p:bldP spid="21" grpId="0"/>
      <p:bldP spid="22" grpId="0"/>
      <p:bldP spid="23" grpId="0"/>
      <p:bldP spid="35" grpId="0"/>
      <p:bldP spid="48" grpId="0"/>
      <p:bldP spid="50" grpId="0"/>
      <p:bldP spid="51" grpId="0"/>
      <p:bldP spid="53" grpId="0"/>
      <p:bldP spid="5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(FA8)</a:t>
            </a:r>
            <a:r>
              <a:rPr lang="en-US" baseline="-25000" dirty="0" smtClean="0"/>
              <a:t>16</a:t>
            </a:r>
            <a:r>
              <a:rPr lang="en-US" dirty="0" smtClean="0"/>
              <a:t> = (   )</a:t>
            </a:r>
            <a:r>
              <a:rPr lang="en-US" baseline="-25000" dirty="0" smtClean="0"/>
              <a:t>8</a:t>
            </a:r>
            <a:endParaRPr lang="en-US" dirty="0"/>
          </a:p>
          <a:p>
            <a:r>
              <a:rPr lang="en-US" dirty="0" smtClean="0"/>
              <a:t>(9AC3)</a:t>
            </a:r>
            <a:r>
              <a:rPr lang="en-US" baseline="-25000" dirty="0" smtClean="0"/>
              <a:t>16</a:t>
            </a:r>
            <a:r>
              <a:rPr lang="en-US" dirty="0" smtClean="0"/>
              <a:t> </a:t>
            </a:r>
            <a:r>
              <a:rPr lang="en-US" dirty="0"/>
              <a:t>= (   </a:t>
            </a:r>
            <a:r>
              <a:rPr lang="en-US" dirty="0" smtClean="0"/>
              <a:t>)</a:t>
            </a:r>
            <a:r>
              <a:rPr lang="en-US" baseline="-25000" dirty="0" smtClean="0"/>
              <a:t>8</a:t>
            </a:r>
          </a:p>
          <a:p>
            <a:r>
              <a:rPr lang="en-US" dirty="0" smtClean="0"/>
              <a:t>(1A74D)</a:t>
            </a:r>
            <a:r>
              <a:rPr lang="en-US" baseline="-25000" dirty="0" smtClean="0"/>
              <a:t>16</a:t>
            </a:r>
            <a:r>
              <a:rPr lang="en-US" dirty="0" smtClean="0"/>
              <a:t> </a:t>
            </a:r>
            <a:r>
              <a:rPr lang="en-US" dirty="0"/>
              <a:t>= (   </a:t>
            </a:r>
            <a:r>
              <a:rPr lang="en-US" dirty="0" smtClean="0"/>
              <a:t>)</a:t>
            </a:r>
            <a:r>
              <a:rPr lang="en-US" baseline="-25000" dirty="0" smtClean="0"/>
              <a:t>8</a:t>
            </a:r>
          </a:p>
          <a:p>
            <a:r>
              <a:rPr lang="en-US" dirty="0" smtClean="0"/>
              <a:t>(1AC.9A)</a:t>
            </a:r>
            <a:r>
              <a:rPr lang="en-US" baseline="-25000" dirty="0" smtClean="0"/>
              <a:t>16</a:t>
            </a:r>
            <a:r>
              <a:rPr lang="en-US" dirty="0" smtClean="0"/>
              <a:t> </a:t>
            </a:r>
            <a:r>
              <a:rPr lang="en-US" dirty="0"/>
              <a:t>= (   </a:t>
            </a:r>
            <a:r>
              <a:rPr lang="en-US" dirty="0" smtClean="0"/>
              <a:t>)</a:t>
            </a:r>
            <a:r>
              <a:rPr lang="en-US" baseline="-25000" dirty="0" smtClean="0"/>
              <a:t>8</a:t>
            </a:r>
          </a:p>
          <a:p>
            <a:r>
              <a:rPr lang="en-US" dirty="0" smtClean="0"/>
              <a:t>(ABC.5AC)</a:t>
            </a:r>
            <a:r>
              <a:rPr lang="en-US" baseline="-25000" dirty="0" smtClean="0"/>
              <a:t>16</a:t>
            </a:r>
            <a:r>
              <a:rPr lang="en-US" dirty="0" smtClean="0"/>
              <a:t> </a:t>
            </a:r>
            <a:r>
              <a:rPr lang="en-US" dirty="0"/>
              <a:t>= (   </a:t>
            </a:r>
            <a:r>
              <a:rPr lang="en-US" dirty="0" smtClean="0"/>
              <a:t>)</a:t>
            </a:r>
            <a:r>
              <a:rPr lang="en-US" baseline="-25000" dirty="0" smtClean="0"/>
              <a:t>8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487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Accuracy in Binary Number Conversion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Convert (0.252)</a:t>
                </a:r>
                <a:r>
                  <a:rPr lang="en-IN" baseline="-25000" dirty="0" smtClean="0"/>
                  <a:t>10</a:t>
                </a:r>
                <a:r>
                  <a:rPr lang="en-IN" dirty="0" smtClean="0"/>
                  <a:t> to binary with an error less than 1%.</a:t>
                </a:r>
              </a:p>
              <a:p>
                <a:pPr marL="0" indent="0">
                  <a:buNone/>
                </a:pPr>
                <a:r>
                  <a:rPr lang="en-IN" dirty="0" smtClean="0">
                    <a:solidFill>
                      <a:schemeClr val="tx2"/>
                    </a:solidFill>
                  </a:rPr>
                  <a:t>Solution</a:t>
                </a:r>
              </a:p>
              <a:p>
                <a:r>
                  <a:rPr lang="en-IN" dirty="0" smtClean="0"/>
                  <a:t>Absolute value of allowable error is found by calculating 1% of the number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𝑎𝑙𝑙𝑜𝑤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=0.01 </m:t>
                      </m:r>
                      <m:r>
                        <a:rPr lang="en-I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0.252=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0.00252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IN" baseline="-25000" dirty="0" smtClean="0">
                  <a:solidFill>
                    <a:schemeClr val="tx2"/>
                  </a:solidFill>
                </a:endParaRPr>
              </a:p>
              <a:p>
                <a:r>
                  <a:rPr lang="en-IN" dirty="0" smtClean="0"/>
                  <a:t>Maximum error due to truncation is set to be less than allowable error by solving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I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 smtClean="0"/>
                  <a:t>. This equation is written as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I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&lt;0.00252</m:t>
                      </m:r>
                    </m:oMath>
                  </m:oMathPara>
                </a14:m>
                <a:endParaRPr lang="en-IN" b="0" dirty="0" smtClean="0">
                  <a:solidFill>
                    <a:schemeClr val="tx2"/>
                  </a:solidFill>
                </a:endParaRPr>
              </a:p>
              <a:p>
                <a:r>
                  <a:rPr lang="en-IN" dirty="0" smtClean="0"/>
                  <a:t>Inverting both sides of the inequality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I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&gt;397</m:t>
                      </m:r>
                    </m:oMath>
                  </m:oMathPara>
                </a14:m>
                <a:endParaRPr lang="en-IN" b="0" dirty="0" smtClean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457" r="-8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37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dirty="0"/>
              <a:t>Number Systems</a:t>
            </a:r>
          </a:p>
        </p:txBody>
      </p:sp>
      <p:sp>
        <p:nvSpPr>
          <p:cNvPr id="5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1: </a:t>
            </a:r>
            <a:r>
              <a:rPr lang="en-US" noProof="1" smtClean="0"/>
              <a:t>Binary Systems &amp; Logic Circuits</a:t>
            </a:r>
            <a:r>
              <a:rPr lang="da-DK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              </a:t>
            </a: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172386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Accuracy in Binary Number Conversion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Taking log of both sides and solving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2=</m:t>
                      </m:r>
                      <m:func>
                        <m:func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397</m:t>
                          </m:r>
                        </m:e>
                      </m:func>
                    </m:oMath>
                  </m:oMathPara>
                </a14:m>
                <a:endParaRPr lang="en-IN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I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I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397</m:t>
                              </m:r>
                            </m:e>
                          </m:func>
                        </m:num>
                        <m:den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den>
                      </m:f>
                      <m:r>
                        <a:rPr lang="en-I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=8.63 </m:t>
                      </m:r>
                      <m:r>
                        <a:rPr lang="en-I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≈9 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𝑛𝑒𝑥𝑡</m:t>
                          </m:r>
                          <m:r>
                            <a:rPr lang="en-I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𝑙𝑎𝑟𝑔𝑒𝑠𝑡</m:t>
                          </m:r>
                          <m:r>
                            <a:rPr lang="en-I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𝑖𝑛𝑡𝑒𝑔𝑒𝑟</m:t>
                          </m:r>
                        </m:e>
                      </m:d>
                    </m:oMath>
                  </m:oMathPara>
                </a14:m>
                <a:endParaRPr lang="en-IN" b="0" dirty="0" smtClean="0">
                  <a:solidFill>
                    <a:schemeClr val="tx2"/>
                  </a:solidFill>
                  <a:ea typeface="Cambria Math" panose="02040503050406030204" pitchFamily="18" charset="0"/>
                </a:endParaRPr>
              </a:p>
              <a:p>
                <a:r>
                  <a:rPr lang="en-IN" dirty="0" smtClean="0"/>
                  <a:t>This indicates that the use of </a:t>
                </a:r>
                <a:r>
                  <a:rPr lang="en-IN" dirty="0" smtClean="0">
                    <a:solidFill>
                      <a:srgbClr val="C00000"/>
                    </a:solidFill>
                  </a:rPr>
                  <a:t>9 bits</a:t>
                </a:r>
                <a:r>
                  <a:rPr lang="en-IN" dirty="0" smtClean="0"/>
                  <a:t> in the binary number will guarantee an error less than 1%.</a:t>
                </a:r>
              </a:p>
              <a:p>
                <a:r>
                  <a:rPr lang="en-IN" dirty="0" smtClean="0"/>
                  <a:t>So the conversion is carried out to </a:t>
                </a:r>
                <a:r>
                  <a:rPr lang="en-IN" dirty="0" smtClean="0">
                    <a:solidFill>
                      <a:srgbClr val="C00000"/>
                    </a:solidFill>
                  </a:rPr>
                  <a:t>9 places</a:t>
                </a:r>
                <a:r>
                  <a:rPr lang="en-IN" dirty="0" smtClean="0"/>
                  <a:t> which results in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0.252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0.010000001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 smtClean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36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524000"/>
          </a:xfrm>
        </p:spPr>
        <p:txBody>
          <a:bodyPr/>
          <a:lstStyle/>
          <a:p>
            <a:r>
              <a:rPr lang="en-US" dirty="0" smtClean="0"/>
              <a:t>9’s complement of a decimal number is obtained by subtracting each digit of that decimal number from 9.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1957" y="266700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9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738785" y="2667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9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265613" y="2667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9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792441" y="2667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9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211957" y="341658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738785" y="34165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2265613" y="34165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6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92441" y="34165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1211957" y="416617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6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1738785" y="41661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2265613" y="41661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2792441" y="41661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685129" y="3416585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95115" y="4114801"/>
            <a:ext cx="283388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7200" y="4724400"/>
            <a:ext cx="337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(9’s complement of 3465)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5155913" y="266700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9</a:t>
            </a:r>
            <a:endParaRPr lang="en-US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5682741" y="2667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9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6209569" y="2667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9</a:t>
            </a:r>
            <a:endParaRPr 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6736397" y="2667000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5155913" y="341658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7</a:t>
            </a:r>
            <a:endParaRPr lang="en-US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5682741" y="34165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8</a:t>
            </a:r>
            <a:endParaRPr lang="en-US" sz="3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09569" y="34165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6736397" y="3416585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5155913" y="416617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5682741" y="41661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6209569" y="41661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7</a:t>
            </a:r>
            <a:endParaRPr lang="en-US" sz="3200" dirty="0"/>
          </a:p>
        </p:txBody>
      </p:sp>
      <p:sp>
        <p:nvSpPr>
          <p:cNvPr id="48" name="TextBox 47"/>
          <p:cNvSpPr txBox="1"/>
          <p:nvPr/>
        </p:nvSpPr>
        <p:spPr>
          <a:xfrm>
            <a:off x="6736397" y="4166169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629085" y="3416585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4421504" y="4114801"/>
            <a:ext cx="37719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625921" y="4719935"/>
            <a:ext cx="3603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(9’s complement of 782.54)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7157316" y="2667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9</a:t>
            </a:r>
            <a:endParaRPr lang="en-US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7684144" y="2667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9</a:t>
            </a:r>
            <a:endParaRPr lang="en-US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7157316" y="34165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</a:t>
            </a:r>
            <a:endParaRPr lang="en-US" sz="3200" dirty="0"/>
          </a:p>
        </p:txBody>
      </p:sp>
      <p:sp>
        <p:nvSpPr>
          <p:cNvPr id="55" name="TextBox 54"/>
          <p:cNvSpPr txBox="1"/>
          <p:nvPr/>
        </p:nvSpPr>
        <p:spPr>
          <a:xfrm>
            <a:off x="7684144" y="34165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56" name="TextBox 55"/>
          <p:cNvSpPr txBox="1"/>
          <p:nvPr/>
        </p:nvSpPr>
        <p:spPr>
          <a:xfrm>
            <a:off x="7162800" y="417296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57" name="TextBox 56"/>
          <p:cNvSpPr txBox="1"/>
          <p:nvPr/>
        </p:nvSpPr>
        <p:spPr>
          <a:xfrm>
            <a:off x="7689628" y="417296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2802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3" grpId="0"/>
      <p:bldP spid="32" grpId="0"/>
      <p:bldP spid="36" grpId="0"/>
      <p:bldP spid="37" grpId="0"/>
      <p:bldP spid="38" grpId="0"/>
      <p:bldP spid="39" grpId="0"/>
      <p:bldP spid="40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524000"/>
          </a:xfrm>
        </p:spPr>
        <p:txBody>
          <a:bodyPr/>
          <a:lstStyle/>
          <a:p>
            <a:r>
              <a:rPr lang="en-US" dirty="0" smtClean="0"/>
              <a:t>10’s complement of a decimal number is obtained by adding 1 to its 9’s complement.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1957" y="266700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9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738785" y="2667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9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265613" y="2667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9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792441" y="2667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9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211957" y="341658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738785" y="34165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2265613" y="34165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6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92441" y="34165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1211957" y="416617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6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1738785" y="41661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2265613" y="41661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2792441" y="41661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685129" y="3416585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95115" y="4114801"/>
            <a:ext cx="283388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7200" y="5943600"/>
            <a:ext cx="3526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(10’s complement of 3465)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5155913" y="416617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5682741" y="41661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6209569" y="41661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7</a:t>
            </a:r>
            <a:endParaRPr lang="en-US" sz="3200" dirty="0"/>
          </a:p>
        </p:txBody>
      </p:sp>
      <p:sp>
        <p:nvSpPr>
          <p:cNvPr id="48" name="TextBox 47"/>
          <p:cNvSpPr txBox="1"/>
          <p:nvPr/>
        </p:nvSpPr>
        <p:spPr>
          <a:xfrm>
            <a:off x="6736397" y="4166169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629085" y="3416585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4421504" y="4114801"/>
            <a:ext cx="37719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625921" y="5939135"/>
            <a:ext cx="3759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(10’s complement of 782.54)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5155913" y="2667000"/>
            <a:ext cx="2921287" cy="584776"/>
            <a:chOff x="5155913" y="2667000"/>
            <a:chExt cx="2921287" cy="584776"/>
          </a:xfrm>
        </p:grpSpPr>
        <p:sp>
          <p:nvSpPr>
            <p:cNvPr id="36" name="TextBox 35"/>
            <p:cNvSpPr txBox="1"/>
            <p:nvPr/>
          </p:nvSpPr>
          <p:spPr>
            <a:xfrm>
              <a:off x="5155913" y="2667001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9</a:t>
              </a:r>
              <a:endParaRPr lang="en-US" sz="3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82741" y="26670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9</a:t>
              </a:r>
              <a:endParaRPr lang="en-US" sz="3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209569" y="26670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9</a:t>
              </a:r>
              <a:endParaRPr lang="en-US" sz="3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36397" y="2667000"/>
              <a:ext cx="288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.</a:t>
              </a:r>
              <a:endParaRPr lang="en-US" sz="3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157316" y="26670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9</a:t>
              </a:r>
              <a:endParaRPr lang="en-US" sz="3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84144" y="26670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9</a:t>
              </a:r>
              <a:endParaRPr lang="en-US" sz="3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155913" y="3416585"/>
            <a:ext cx="2921287" cy="584776"/>
            <a:chOff x="5155913" y="3416585"/>
            <a:chExt cx="2921287" cy="584776"/>
          </a:xfrm>
        </p:grpSpPr>
        <p:sp>
          <p:nvSpPr>
            <p:cNvPr id="40" name="TextBox 39"/>
            <p:cNvSpPr txBox="1"/>
            <p:nvPr/>
          </p:nvSpPr>
          <p:spPr>
            <a:xfrm>
              <a:off x="5155913" y="3416586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7</a:t>
              </a:r>
              <a:endParaRPr lang="en-US" sz="3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82741" y="341658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8</a:t>
              </a:r>
              <a:endParaRPr lang="en-US" sz="3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209569" y="341658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736397" y="3416585"/>
              <a:ext cx="288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.</a:t>
              </a:r>
              <a:endParaRPr lang="en-US" sz="3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157316" y="341658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5</a:t>
              </a:r>
              <a:endParaRPr lang="en-US" sz="3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684144" y="341658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4</a:t>
              </a:r>
              <a:endParaRPr lang="en-US" sz="3200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7162800" y="417296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57" name="TextBox 56"/>
          <p:cNvSpPr txBox="1"/>
          <p:nvPr/>
        </p:nvSpPr>
        <p:spPr>
          <a:xfrm>
            <a:off x="7689628" y="417296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2793056" y="47492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595115" y="5410200"/>
            <a:ext cx="283388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204912" y="54350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6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1731740" y="5435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</a:t>
            </a:r>
            <a:endParaRPr lang="en-US" sz="3200" dirty="0"/>
          </a:p>
        </p:txBody>
      </p:sp>
      <p:sp>
        <p:nvSpPr>
          <p:cNvPr id="61" name="TextBox 60"/>
          <p:cNvSpPr txBox="1"/>
          <p:nvPr/>
        </p:nvSpPr>
        <p:spPr>
          <a:xfrm>
            <a:off x="2258568" y="5435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62" name="TextBox 61"/>
          <p:cNvSpPr txBox="1"/>
          <p:nvPr/>
        </p:nvSpPr>
        <p:spPr>
          <a:xfrm>
            <a:off x="2785396" y="5435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684341" y="47492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4419600" y="5410200"/>
            <a:ext cx="37719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85800" y="48006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72" name="TextBox 71"/>
          <p:cNvSpPr txBox="1"/>
          <p:nvPr/>
        </p:nvSpPr>
        <p:spPr>
          <a:xfrm>
            <a:off x="4572000" y="48006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5150429" y="5410200"/>
            <a:ext cx="2926771" cy="591567"/>
            <a:chOff x="5150429" y="5410200"/>
            <a:chExt cx="2926771" cy="591567"/>
          </a:xfrm>
        </p:grpSpPr>
        <p:sp>
          <p:nvSpPr>
            <p:cNvPr id="66" name="TextBox 65"/>
            <p:cNvSpPr txBox="1"/>
            <p:nvPr/>
          </p:nvSpPr>
          <p:spPr>
            <a:xfrm>
              <a:off x="5150429" y="5410201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77257" y="54102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sz="3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204085" y="54102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7</a:t>
              </a:r>
              <a:endParaRPr lang="en-US" sz="3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157316" y="5416992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4</a:t>
              </a:r>
              <a:endParaRPr lang="en-US" sz="3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684144" y="5416992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6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740856" y="5410200"/>
              <a:ext cx="288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833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3" grpId="0"/>
      <p:bldP spid="32" grpId="0"/>
      <p:bldP spid="45" grpId="0"/>
      <p:bldP spid="46" grpId="0"/>
      <p:bldP spid="47" grpId="0"/>
      <p:bldP spid="48" grpId="0"/>
      <p:bldP spid="49" grpId="0"/>
      <p:bldP spid="51" grpId="0"/>
      <p:bldP spid="56" grpId="0"/>
      <p:bldP spid="57" grpId="0"/>
      <p:bldP spid="41" grpId="0"/>
      <p:bldP spid="59" grpId="0"/>
      <p:bldP spid="60" grpId="0"/>
      <p:bldP spid="61" grpId="0"/>
      <p:bldP spid="62" grpId="0"/>
      <p:bldP spid="63" grpId="0"/>
      <p:bldP spid="71" grpId="0"/>
      <p:bldP spid="7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Subtraction using 9’s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Obtain 9’s complement of subtrahend</a:t>
            </a:r>
          </a:p>
          <a:p>
            <a:pPr algn="just"/>
            <a:r>
              <a:rPr lang="en-US" dirty="0" smtClean="0"/>
              <a:t>Add the result to minuend and call it intermediate result</a:t>
            </a:r>
          </a:p>
          <a:p>
            <a:pPr algn="just"/>
            <a:r>
              <a:rPr lang="en-US" dirty="0" smtClean="0"/>
              <a:t>If carry is generated then answer is positive and add the carry to Least Significant Digit (LSD)</a:t>
            </a:r>
          </a:p>
          <a:p>
            <a:pPr algn="just"/>
            <a:r>
              <a:rPr lang="en-US" dirty="0" smtClean="0"/>
              <a:t>If there is no carry then answer is negative and take 9’s complement of intermediate result and place negative sign to the result</a:t>
            </a:r>
          </a:p>
        </p:txBody>
      </p:sp>
    </p:spTree>
    <p:extLst>
      <p:ext uri="{BB962C8B-B14F-4D97-AF65-F5344CB8AC3E}">
        <p14:creationId xmlns:p14="http://schemas.microsoft.com/office/powerpoint/2010/main" val="97586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09485" y="1676400"/>
            <a:ext cx="3448115" cy="1447801"/>
            <a:chOff x="209485" y="1676400"/>
            <a:chExt cx="3448115" cy="1447801"/>
          </a:xfrm>
        </p:grpSpPr>
        <p:sp>
          <p:nvSpPr>
            <p:cNvPr id="36" name="TextBox 35"/>
            <p:cNvSpPr txBox="1"/>
            <p:nvPr/>
          </p:nvSpPr>
          <p:spPr>
            <a:xfrm>
              <a:off x="736313" y="1676401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7</a:t>
              </a:r>
              <a:endParaRPr lang="en-US" sz="3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63141" y="16764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4</a:t>
              </a:r>
              <a:endParaRPr lang="en-US" sz="3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89969" y="16764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5</a:t>
              </a:r>
              <a:endParaRPr lang="en-US" sz="3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16797" y="1676400"/>
              <a:ext cx="288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.</a:t>
              </a:r>
              <a:endParaRPr lang="en-US" sz="3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6313" y="2425986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4</a:t>
              </a:r>
              <a:endParaRPr lang="en-US" sz="3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63141" y="242598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3</a:t>
              </a:r>
              <a:endParaRPr lang="en-US" sz="3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789969" y="242598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6</a:t>
              </a:r>
              <a:endParaRPr lang="en-US" sz="3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316797" y="2425985"/>
              <a:ext cx="288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.</a:t>
              </a:r>
              <a:endParaRPr lang="en-US" sz="3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09485" y="2425985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-</a:t>
              </a:r>
              <a:endParaRPr lang="en-US" sz="3200" dirty="0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228599" y="3124201"/>
              <a:ext cx="342900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737716" y="16764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8</a:t>
              </a:r>
              <a:endParaRPr lang="en-US" sz="3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264544" y="16764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sz="3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37716" y="242598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6</a:t>
              </a:r>
              <a:endParaRPr lang="en-US" sz="3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64544" y="242598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228600" y="1015425"/>
            <a:ext cx="2911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1) 745.81 – 436.62</a:t>
            </a:r>
            <a:endParaRPr lang="en-US" sz="2800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5404732" y="3124201"/>
            <a:ext cx="34290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912446" y="1676400"/>
            <a:ext cx="2921287" cy="584776"/>
            <a:chOff x="5912446" y="1676400"/>
            <a:chExt cx="2921287" cy="584776"/>
          </a:xfrm>
        </p:grpSpPr>
        <p:sp>
          <p:nvSpPr>
            <p:cNvPr id="73" name="TextBox 72"/>
            <p:cNvSpPr txBox="1"/>
            <p:nvPr/>
          </p:nvSpPr>
          <p:spPr>
            <a:xfrm>
              <a:off x="5912446" y="1676401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7</a:t>
              </a:r>
              <a:endParaRPr lang="en-US" sz="32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39274" y="16764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4</a:t>
              </a:r>
              <a:endParaRPr lang="en-US" sz="3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966102" y="16764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5</a:t>
              </a:r>
              <a:endParaRPr lang="en-US" sz="32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92930" y="1676400"/>
              <a:ext cx="288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.</a:t>
              </a:r>
              <a:endParaRPr lang="en-US" sz="32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913849" y="16764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8</a:t>
              </a:r>
              <a:endParaRPr lang="en-US" sz="32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440677" y="16764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sz="3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385618" y="2425985"/>
            <a:ext cx="3448115" cy="584776"/>
            <a:chOff x="5385618" y="2425985"/>
            <a:chExt cx="3448115" cy="584776"/>
          </a:xfrm>
        </p:grpSpPr>
        <p:sp>
          <p:nvSpPr>
            <p:cNvPr id="77" name="TextBox 76"/>
            <p:cNvSpPr txBox="1"/>
            <p:nvPr/>
          </p:nvSpPr>
          <p:spPr>
            <a:xfrm>
              <a:off x="5912446" y="2425986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5</a:t>
              </a:r>
              <a:endParaRPr lang="en-US" sz="3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439274" y="242598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6</a:t>
              </a:r>
              <a:endParaRPr lang="en-US" sz="3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966102" y="242598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3</a:t>
              </a:r>
              <a:endParaRPr lang="en-US" sz="3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492930" y="2425985"/>
              <a:ext cx="288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.</a:t>
              </a:r>
              <a:endParaRPr lang="en-US" sz="3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85618" y="2425985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+</a:t>
              </a:r>
              <a:endParaRPr lang="en-US" sz="32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913849" y="242598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3</a:t>
              </a:r>
              <a:endParaRPr lang="en-US" sz="32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440677" y="242598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7</a:t>
              </a:r>
              <a:endParaRPr lang="en-US" sz="3200" dirty="0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5917913" y="31490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6444741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89" name="TextBox 88"/>
          <p:cNvSpPr txBox="1"/>
          <p:nvPr/>
        </p:nvSpPr>
        <p:spPr>
          <a:xfrm>
            <a:off x="6971569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9</a:t>
            </a:r>
            <a:endParaRPr lang="en-US" sz="3200" dirty="0"/>
          </a:p>
        </p:txBody>
      </p:sp>
      <p:sp>
        <p:nvSpPr>
          <p:cNvPr id="90" name="TextBox 89"/>
          <p:cNvSpPr txBox="1"/>
          <p:nvPr/>
        </p:nvSpPr>
        <p:spPr>
          <a:xfrm>
            <a:off x="7498397" y="3149024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91" name="TextBox 90"/>
          <p:cNvSpPr txBox="1"/>
          <p:nvPr/>
        </p:nvSpPr>
        <p:spPr>
          <a:xfrm>
            <a:off x="5391085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919316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93" name="TextBox 92"/>
          <p:cNvSpPr txBox="1"/>
          <p:nvPr/>
        </p:nvSpPr>
        <p:spPr>
          <a:xfrm>
            <a:off x="8446144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8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919333" y="36824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95" name="TextBox 94"/>
          <p:cNvSpPr txBox="1"/>
          <p:nvPr/>
        </p:nvSpPr>
        <p:spPr>
          <a:xfrm>
            <a:off x="8440677" y="36824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5404733" y="4343400"/>
            <a:ext cx="34290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910837" y="434340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98" name="TextBox 97"/>
          <p:cNvSpPr txBox="1"/>
          <p:nvPr/>
        </p:nvSpPr>
        <p:spPr>
          <a:xfrm>
            <a:off x="6437665" y="43434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99" name="TextBox 98"/>
          <p:cNvSpPr txBox="1"/>
          <p:nvPr/>
        </p:nvSpPr>
        <p:spPr>
          <a:xfrm>
            <a:off x="6964493" y="43434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9</a:t>
            </a:r>
            <a:endParaRPr lang="en-US" sz="3200" dirty="0"/>
          </a:p>
        </p:txBody>
      </p:sp>
      <p:sp>
        <p:nvSpPr>
          <p:cNvPr id="100" name="TextBox 99"/>
          <p:cNvSpPr txBox="1"/>
          <p:nvPr/>
        </p:nvSpPr>
        <p:spPr>
          <a:xfrm>
            <a:off x="7491321" y="4343400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7912240" y="43434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8439068" y="43434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9</a:t>
            </a:r>
            <a:endParaRPr lang="en-US" sz="3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36313" y="31490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263141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789969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9</a:t>
            </a:r>
            <a:endParaRPr lang="en-US" sz="3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316797" y="3149024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737716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264544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9</a:t>
            </a:r>
            <a:endParaRPr lang="en-US" sz="3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3657600" y="2343090"/>
            <a:ext cx="16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9’s complement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5" idx="3"/>
            <a:endCxn id="81" idx="1"/>
          </p:cNvCxnSpPr>
          <p:nvPr/>
        </p:nvCxnSpPr>
        <p:spPr>
          <a:xfrm>
            <a:off x="3657600" y="2718373"/>
            <a:ext cx="1728018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91" idx="1"/>
            <a:endCxn id="94" idx="1"/>
          </p:cNvCxnSpPr>
          <p:nvPr/>
        </p:nvCxnSpPr>
        <p:spPr>
          <a:xfrm rot="10800000" flipH="1" flipV="1">
            <a:off x="5391085" y="3441411"/>
            <a:ext cx="2528248" cy="533401"/>
          </a:xfrm>
          <a:prstGeom prst="curvedConnector3">
            <a:avLst>
              <a:gd name="adj1" fmla="val -9042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56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6313" y="243840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7</a:t>
            </a:r>
            <a:endParaRPr lang="en-US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1263141" y="24384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789969" y="24384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</a:t>
            </a:r>
            <a:endParaRPr 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2316797" y="2438400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736313" y="182880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1263141" y="1828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43" name="TextBox 42"/>
          <p:cNvSpPr txBox="1"/>
          <p:nvPr/>
        </p:nvSpPr>
        <p:spPr>
          <a:xfrm>
            <a:off x="1789969" y="1828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6</a:t>
            </a:r>
            <a:endParaRPr lang="en-US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2316797" y="1828800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49" name="TextBox 48"/>
          <p:cNvSpPr txBox="1"/>
          <p:nvPr/>
        </p:nvSpPr>
        <p:spPr>
          <a:xfrm>
            <a:off x="209485" y="2425985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228599" y="3124201"/>
            <a:ext cx="34290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37716" y="24384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8</a:t>
            </a:r>
            <a:endParaRPr lang="en-US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3264544" y="24384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2737716" y="1828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6</a:t>
            </a:r>
            <a:endParaRPr lang="en-US" sz="3200" dirty="0"/>
          </a:p>
        </p:txBody>
      </p:sp>
      <p:sp>
        <p:nvSpPr>
          <p:cNvPr id="55" name="TextBox 54"/>
          <p:cNvSpPr txBox="1"/>
          <p:nvPr/>
        </p:nvSpPr>
        <p:spPr>
          <a:xfrm>
            <a:off x="3264544" y="1828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64" name="TextBox 63"/>
          <p:cNvSpPr txBox="1"/>
          <p:nvPr/>
        </p:nvSpPr>
        <p:spPr>
          <a:xfrm>
            <a:off x="228600" y="1015425"/>
            <a:ext cx="2842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2) 436.62 </a:t>
            </a:r>
            <a:r>
              <a:rPr lang="en-US" sz="2800" dirty="0" smtClean="0"/>
              <a:t>- 745.81</a:t>
            </a:r>
            <a:endParaRPr lang="en-US" sz="2800" dirty="0"/>
          </a:p>
        </p:txBody>
      </p:sp>
      <p:sp>
        <p:nvSpPr>
          <p:cNvPr id="77" name="TextBox 76"/>
          <p:cNvSpPr txBox="1"/>
          <p:nvPr/>
        </p:nvSpPr>
        <p:spPr>
          <a:xfrm>
            <a:off x="5912446" y="242598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78" name="TextBox 77"/>
          <p:cNvSpPr txBox="1"/>
          <p:nvPr/>
        </p:nvSpPr>
        <p:spPr>
          <a:xfrm>
            <a:off x="6439274" y="24259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5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966102" y="24259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492930" y="2425985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81" name="TextBox 80"/>
          <p:cNvSpPr txBox="1"/>
          <p:nvPr/>
        </p:nvSpPr>
        <p:spPr>
          <a:xfrm>
            <a:off x="5385618" y="242598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5404732" y="3124201"/>
            <a:ext cx="34290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913849" y="24259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86" name="TextBox 85"/>
          <p:cNvSpPr txBox="1"/>
          <p:nvPr/>
        </p:nvSpPr>
        <p:spPr>
          <a:xfrm>
            <a:off x="8440677" y="24259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8</a:t>
            </a:r>
            <a:endParaRPr lang="en-US" sz="3200" dirty="0"/>
          </a:p>
        </p:txBody>
      </p:sp>
      <p:sp>
        <p:nvSpPr>
          <p:cNvPr id="87" name="TextBox 86"/>
          <p:cNvSpPr txBox="1"/>
          <p:nvPr/>
        </p:nvSpPr>
        <p:spPr>
          <a:xfrm>
            <a:off x="5917913" y="31490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6</a:t>
            </a:r>
            <a:endParaRPr 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6444741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9</a:t>
            </a:r>
            <a:endParaRPr lang="en-US" sz="3200" dirty="0"/>
          </a:p>
        </p:txBody>
      </p:sp>
      <p:sp>
        <p:nvSpPr>
          <p:cNvPr id="89" name="TextBox 88"/>
          <p:cNvSpPr txBox="1"/>
          <p:nvPr/>
        </p:nvSpPr>
        <p:spPr>
          <a:xfrm>
            <a:off x="6971569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90" name="TextBox 89"/>
          <p:cNvSpPr txBox="1"/>
          <p:nvPr/>
        </p:nvSpPr>
        <p:spPr>
          <a:xfrm>
            <a:off x="7498397" y="3149024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92" name="TextBox 91"/>
          <p:cNvSpPr txBox="1"/>
          <p:nvPr/>
        </p:nvSpPr>
        <p:spPr>
          <a:xfrm>
            <a:off x="7919316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8</a:t>
            </a:r>
            <a:endParaRPr lang="en-US" sz="3200" dirty="0"/>
          </a:p>
        </p:txBody>
      </p:sp>
      <p:sp>
        <p:nvSpPr>
          <p:cNvPr id="93" name="TextBox 92"/>
          <p:cNvSpPr txBox="1"/>
          <p:nvPr/>
        </p:nvSpPr>
        <p:spPr>
          <a:xfrm>
            <a:off x="8446144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97" name="TextBox 96"/>
          <p:cNvSpPr txBox="1"/>
          <p:nvPr/>
        </p:nvSpPr>
        <p:spPr>
          <a:xfrm>
            <a:off x="5910837" y="411480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98" name="TextBox 97"/>
          <p:cNvSpPr txBox="1"/>
          <p:nvPr/>
        </p:nvSpPr>
        <p:spPr>
          <a:xfrm>
            <a:off x="6437665" y="4114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99" name="TextBox 98"/>
          <p:cNvSpPr txBox="1"/>
          <p:nvPr/>
        </p:nvSpPr>
        <p:spPr>
          <a:xfrm>
            <a:off x="6964493" y="4114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9</a:t>
            </a:r>
            <a:endParaRPr lang="en-US" sz="3200" dirty="0"/>
          </a:p>
        </p:txBody>
      </p:sp>
      <p:sp>
        <p:nvSpPr>
          <p:cNvPr id="100" name="TextBox 99"/>
          <p:cNvSpPr txBox="1"/>
          <p:nvPr/>
        </p:nvSpPr>
        <p:spPr>
          <a:xfrm>
            <a:off x="7491321" y="4114800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7912240" y="4114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8439068" y="4114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9</a:t>
            </a:r>
            <a:endParaRPr lang="en-US" sz="3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36313" y="31490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263141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789969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9</a:t>
            </a:r>
            <a:endParaRPr lang="en-US" sz="3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316797" y="3149024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737716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264544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9</a:t>
            </a:r>
            <a:endParaRPr lang="en-US" sz="3200" dirty="0"/>
          </a:p>
        </p:txBody>
      </p:sp>
      <p:sp>
        <p:nvSpPr>
          <p:cNvPr id="56" name="TextBox 55"/>
          <p:cNvSpPr txBox="1"/>
          <p:nvPr/>
        </p:nvSpPr>
        <p:spPr>
          <a:xfrm>
            <a:off x="210052" y="3124200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grpSp>
        <p:nvGrpSpPr>
          <p:cNvPr id="7" name="Group 6"/>
          <p:cNvGrpSpPr/>
          <p:nvPr/>
        </p:nvGrpSpPr>
        <p:grpSpPr>
          <a:xfrm>
            <a:off x="5912446" y="1828800"/>
            <a:ext cx="2921287" cy="584776"/>
            <a:chOff x="5912446" y="1828800"/>
            <a:chExt cx="2921287" cy="584776"/>
          </a:xfrm>
        </p:grpSpPr>
        <p:sp>
          <p:nvSpPr>
            <p:cNvPr id="57" name="TextBox 56"/>
            <p:cNvSpPr txBox="1"/>
            <p:nvPr/>
          </p:nvSpPr>
          <p:spPr>
            <a:xfrm>
              <a:off x="5912446" y="1828801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4</a:t>
              </a:r>
              <a:endParaRPr lang="en-US" sz="3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39274" y="18288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3</a:t>
              </a:r>
              <a:endParaRPr lang="en-US" sz="3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966102" y="18288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6</a:t>
              </a:r>
              <a:endParaRPr lang="en-US" sz="3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492930" y="1828800"/>
              <a:ext cx="288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.</a:t>
              </a:r>
              <a:endParaRPr lang="en-US" sz="3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913849" y="18288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6</a:t>
              </a:r>
              <a:endParaRPr lang="en-US" sz="3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440677" y="18288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404733" y="4087504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65" name="TextBox 64"/>
          <p:cNvSpPr txBox="1"/>
          <p:nvPr/>
        </p:nvSpPr>
        <p:spPr>
          <a:xfrm>
            <a:off x="3581400" y="3698544"/>
            <a:ext cx="1842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9’s complement</a:t>
            </a:r>
            <a:endParaRPr lang="en-US" sz="2000" dirty="0"/>
          </a:p>
        </p:txBody>
      </p:sp>
      <p:cxnSp>
        <p:nvCxnSpPr>
          <p:cNvPr id="4" name="Curved Connector 3"/>
          <p:cNvCxnSpPr>
            <a:stCxn id="87" idx="1"/>
            <a:endCxn id="97" idx="1"/>
          </p:cNvCxnSpPr>
          <p:nvPr/>
        </p:nvCxnSpPr>
        <p:spPr>
          <a:xfrm rot="10800000" flipV="1">
            <a:off x="5910837" y="3441413"/>
            <a:ext cx="7076" cy="965776"/>
          </a:xfrm>
          <a:prstGeom prst="curvedConnector3">
            <a:avLst>
              <a:gd name="adj1" fmla="val 6802374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657600" y="2343090"/>
            <a:ext cx="16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9’s complement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657600" y="2718373"/>
            <a:ext cx="1728018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57200" y="4800600"/>
            <a:ext cx="4687964" cy="129540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As carry is not generated, so take 9’s complement of the intermediate result and add ‘ – ‘ sign to the result 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07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42" grpId="0"/>
      <p:bldP spid="43" grpId="0"/>
      <p:bldP spid="44" grpId="0"/>
      <p:bldP spid="49" grpId="0"/>
      <p:bldP spid="52" grpId="0"/>
      <p:bldP spid="53" grpId="0"/>
      <p:bldP spid="54" grpId="0"/>
      <p:bldP spid="55" grpId="0"/>
      <p:bldP spid="64" grpId="0"/>
      <p:bldP spid="77" grpId="0"/>
      <p:bldP spid="78" grpId="0"/>
      <p:bldP spid="79" grpId="0"/>
      <p:bldP spid="80" grpId="0"/>
      <p:bldP spid="81" grpId="0"/>
      <p:bldP spid="85" grpId="0"/>
      <p:bldP spid="86" grpId="0"/>
      <p:bldP spid="87" grpId="0"/>
      <p:bldP spid="88" grpId="0"/>
      <p:bldP spid="89" grpId="0"/>
      <p:bldP spid="90" grpId="0"/>
      <p:bldP spid="92" grpId="0"/>
      <p:bldP spid="93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56" grpId="0"/>
      <p:bldP spid="63" grpId="0"/>
      <p:bldP spid="65" grpId="0"/>
      <p:bldP spid="67" grpId="0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Subtraction using 10’s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Obtain 10’s complement of subtrahend</a:t>
            </a:r>
          </a:p>
          <a:p>
            <a:pPr algn="just"/>
            <a:r>
              <a:rPr lang="en-US" dirty="0" smtClean="0"/>
              <a:t>Add the result to minuend</a:t>
            </a:r>
          </a:p>
          <a:p>
            <a:pPr algn="just"/>
            <a:r>
              <a:rPr lang="en-US" dirty="0" smtClean="0"/>
              <a:t>If carry is generated then ignore it and result itself is answer</a:t>
            </a:r>
          </a:p>
          <a:p>
            <a:pPr algn="just"/>
            <a:r>
              <a:rPr lang="en-US" dirty="0" smtClean="0"/>
              <a:t>If there is no carry then answer is negative and take 10’s complement of result and place negative sign to the result</a:t>
            </a:r>
          </a:p>
        </p:txBody>
      </p:sp>
    </p:spTree>
    <p:extLst>
      <p:ext uri="{BB962C8B-B14F-4D97-AF65-F5344CB8AC3E}">
        <p14:creationId xmlns:p14="http://schemas.microsoft.com/office/powerpoint/2010/main" val="145812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6313" y="167640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7</a:t>
            </a:r>
            <a:endParaRPr lang="en-US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1263141" y="16764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789969" y="16764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</a:t>
            </a:r>
            <a:endParaRPr 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2316797" y="1676400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736313" y="242598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1263141" y="24259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43" name="TextBox 42"/>
          <p:cNvSpPr txBox="1"/>
          <p:nvPr/>
        </p:nvSpPr>
        <p:spPr>
          <a:xfrm>
            <a:off x="1789969" y="24259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6</a:t>
            </a:r>
            <a:endParaRPr lang="en-US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2316797" y="2425985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49" name="TextBox 48"/>
          <p:cNvSpPr txBox="1"/>
          <p:nvPr/>
        </p:nvSpPr>
        <p:spPr>
          <a:xfrm>
            <a:off x="209485" y="2425985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228599" y="3124201"/>
            <a:ext cx="34290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37716" y="16764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8</a:t>
            </a:r>
            <a:endParaRPr lang="en-US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3264544" y="16764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2737716" y="24259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6</a:t>
            </a:r>
            <a:endParaRPr lang="en-US" sz="3200" dirty="0"/>
          </a:p>
        </p:txBody>
      </p:sp>
      <p:sp>
        <p:nvSpPr>
          <p:cNvPr id="55" name="TextBox 54"/>
          <p:cNvSpPr txBox="1"/>
          <p:nvPr/>
        </p:nvSpPr>
        <p:spPr>
          <a:xfrm>
            <a:off x="3264544" y="24259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64" name="TextBox 63"/>
          <p:cNvSpPr txBox="1"/>
          <p:nvPr/>
        </p:nvSpPr>
        <p:spPr>
          <a:xfrm>
            <a:off x="228600" y="1015425"/>
            <a:ext cx="2911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1) 745.81 – 436.62</a:t>
            </a:r>
            <a:endParaRPr lang="en-US" sz="2800" dirty="0"/>
          </a:p>
        </p:txBody>
      </p:sp>
      <p:sp>
        <p:nvSpPr>
          <p:cNvPr id="77" name="TextBox 76"/>
          <p:cNvSpPr txBox="1"/>
          <p:nvPr/>
        </p:nvSpPr>
        <p:spPr>
          <a:xfrm>
            <a:off x="5912446" y="242598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</a:t>
            </a:r>
            <a:endParaRPr lang="en-US" sz="3200" dirty="0"/>
          </a:p>
        </p:txBody>
      </p:sp>
      <p:sp>
        <p:nvSpPr>
          <p:cNvPr id="78" name="TextBox 77"/>
          <p:cNvSpPr txBox="1"/>
          <p:nvPr/>
        </p:nvSpPr>
        <p:spPr>
          <a:xfrm>
            <a:off x="6439274" y="24259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6</a:t>
            </a:r>
            <a:endParaRPr lang="en-US" sz="3200" dirty="0"/>
          </a:p>
        </p:txBody>
      </p:sp>
      <p:sp>
        <p:nvSpPr>
          <p:cNvPr id="79" name="TextBox 78"/>
          <p:cNvSpPr txBox="1"/>
          <p:nvPr/>
        </p:nvSpPr>
        <p:spPr>
          <a:xfrm>
            <a:off x="6966102" y="24259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80" name="TextBox 79"/>
          <p:cNvSpPr txBox="1"/>
          <p:nvPr/>
        </p:nvSpPr>
        <p:spPr>
          <a:xfrm>
            <a:off x="7492930" y="2425985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81" name="TextBox 80"/>
          <p:cNvSpPr txBox="1"/>
          <p:nvPr/>
        </p:nvSpPr>
        <p:spPr>
          <a:xfrm>
            <a:off x="5385618" y="242598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5404732" y="3124201"/>
            <a:ext cx="34290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912446" y="1676400"/>
            <a:ext cx="2921287" cy="584776"/>
            <a:chOff x="5912446" y="1676400"/>
            <a:chExt cx="2921287" cy="584776"/>
          </a:xfrm>
        </p:grpSpPr>
        <p:sp>
          <p:nvSpPr>
            <p:cNvPr id="73" name="TextBox 72"/>
            <p:cNvSpPr txBox="1"/>
            <p:nvPr/>
          </p:nvSpPr>
          <p:spPr>
            <a:xfrm>
              <a:off x="5912446" y="1676401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7</a:t>
              </a:r>
              <a:endParaRPr lang="en-US" sz="32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39274" y="16764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4</a:t>
              </a:r>
              <a:endParaRPr lang="en-US" sz="3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966102" y="16764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5</a:t>
              </a:r>
              <a:endParaRPr lang="en-US" sz="32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92930" y="1676400"/>
              <a:ext cx="288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.</a:t>
              </a:r>
              <a:endParaRPr lang="en-US" sz="32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913849" y="16764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8</a:t>
              </a:r>
              <a:endParaRPr lang="en-US" sz="32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440677" y="16764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sz="3200" dirty="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7913849" y="24259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86" name="TextBox 85"/>
          <p:cNvSpPr txBox="1"/>
          <p:nvPr/>
        </p:nvSpPr>
        <p:spPr>
          <a:xfrm>
            <a:off x="8440677" y="24259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8</a:t>
            </a:r>
            <a:endParaRPr lang="en-US" sz="3200" dirty="0"/>
          </a:p>
        </p:txBody>
      </p:sp>
      <p:sp>
        <p:nvSpPr>
          <p:cNvPr id="87" name="TextBox 86"/>
          <p:cNvSpPr txBox="1"/>
          <p:nvPr/>
        </p:nvSpPr>
        <p:spPr>
          <a:xfrm>
            <a:off x="5917913" y="31490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6444741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89" name="TextBox 88"/>
          <p:cNvSpPr txBox="1"/>
          <p:nvPr/>
        </p:nvSpPr>
        <p:spPr>
          <a:xfrm>
            <a:off x="6971569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9</a:t>
            </a:r>
            <a:endParaRPr lang="en-US" sz="3200" dirty="0"/>
          </a:p>
        </p:txBody>
      </p:sp>
      <p:sp>
        <p:nvSpPr>
          <p:cNvPr id="90" name="TextBox 89"/>
          <p:cNvSpPr txBox="1"/>
          <p:nvPr/>
        </p:nvSpPr>
        <p:spPr>
          <a:xfrm>
            <a:off x="7498397" y="3149024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91" name="TextBox 90"/>
          <p:cNvSpPr txBox="1"/>
          <p:nvPr/>
        </p:nvSpPr>
        <p:spPr>
          <a:xfrm>
            <a:off x="5391085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919316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93" name="TextBox 92"/>
          <p:cNvSpPr txBox="1"/>
          <p:nvPr/>
        </p:nvSpPr>
        <p:spPr>
          <a:xfrm>
            <a:off x="8446144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9</a:t>
            </a:r>
            <a:endParaRPr lang="en-US" sz="3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36313" y="31490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263141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789969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9</a:t>
            </a:r>
            <a:endParaRPr lang="en-US" sz="3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316797" y="3149024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737716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264544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9</a:t>
            </a:r>
            <a:endParaRPr lang="en-US" sz="3200" dirty="0"/>
          </a:p>
        </p:txBody>
      </p:sp>
      <p:sp>
        <p:nvSpPr>
          <p:cNvPr id="56" name="TextBox 55"/>
          <p:cNvSpPr txBox="1"/>
          <p:nvPr/>
        </p:nvSpPr>
        <p:spPr>
          <a:xfrm>
            <a:off x="4503979" y="4110335"/>
            <a:ext cx="2173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Ignore the carry</a:t>
            </a:r>
            <a:endParaRPr lang="en-US" sz="2400" dirty="0"/>
          </a:p>
        </p:txBody>
      </p:sp>
      <p:cxnSp>
        <p:nvCxnSpPr>
          <p:cNvPr id="4" name="Straight Arrow Connector 3"/>
          <p:cNvCxnSpPr>
            <a:stCxn id="56" idx="0"/>
            <a:endCxn id="91" idx="2"/>
          </p:cNvCxnSpPr>
          <p:nvPr/>
        </p:nvCxnSpPr>
        <p:spPr>
          <a:xfrm flipH="1" flipV="1">
            <a:off x="5587613" y="3733799"/>
            <a:ext cx="3202" cy="37653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657600" y="2343090"/>
            <a:ext cx="1793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10’s complement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657600" y="2718373"/>
            <a:ext cx="1728018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56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42" grpId="0"/>
      <p:bldP spid="43" grpId="0"/>
      <p:bldP spid="44" grpId="0"/>
      <p:bldP spid="49" grpId="0"/>
      <p:bldP spid="52" grpId="0"/>
      <p:bldP spid="53" grpId="0"/>
      <p:bldP spid="54" grpId="0"/>
      <p:bldP spid="55" grpId="0"/>
      <p:bldP spid="77" grpId="0"/>
      <p:bldP spid="78" grpId="0"/>
      <p:bldP spid="79" grpId="0"/>
      <p:bldP spid="80" grpId="0"/>
      <p:bldP spid="81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103" grpId="0"/>
      <p:bldP spid="104" grpId="0"/>
      <p:bldP spid="105" grpId="0"/>
      <p:bldP spid="106" grpId="0"/>
      <p:bldP spid="107" grpId="0"/>
      <p:bldP spid="108" grpId="0"/>
      <p:bldP spid="56" grpId="0"/>
      <p:bldP spid="5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6313" y="243840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7</a:t>
            </a:r>
            <a:endParaRPr lang="en-US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1263141" y="24384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789969" y="24384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</a:t>
            </a:r>
            <a:endParaRPr 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2316797" y="2438400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736313" y="182880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1263141" y="1828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43" name="TextBox 42"/>
          <p:cNvSpPr txBox="1"/>
          <p:nvPr/>
        </p:nvSpPr>
        <p:spPr>
          <a:xfrm>
            <a:off x="1789969" y="1828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6</a:t>
            </a:r>
            <a:endParaRPr lang="en-US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2316797" y="1828800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49" name="TextBox 48"/>
          <p:cNvSpPr txBox="1"/>
          <p:nvPr/>
        </p:nvSpPr>
        <p:spPr>
          <a:xfrm>
            <a:off x="209485" y="2425985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228599" y="3124201"/>
            <a:ext cx="34290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37716" y="24384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8</a:t>
            </a:r>
            <a:endParaRPr lang="en-US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3264544" y="24384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2737716" y="1828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6</a:t>
            </a:r>
            <a:endParaRPr lang="en-US" sz="3200" dirty="0"/>
          </a:p>
        </p:txBody>
      </p:sp>
      <p:sp>
        <p:nvSpPr>
          <p:cNvPr id="55" name="TextBox 54"/>
          <p:cNvSpPr txBox="1"/>
          <p:nvPr/>
        </p:nvSpPr>
        <p:spPr>
          <a:xfrm>
            <a:off x="3264544" y="1828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64" name="TextBox 63"/>
          <p:cNvSpPr txBox="1"/>
          <p:nvPr/>
        </p:nvSpPr>
        <p:spPr>
          <a:xfrm>
            <a:off x="228600" y="1015425"/>
            <a:ext cx="2842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2) 436.62 </a:t>
            </a:r>
            <a:r>
              <a:rPr lang="en-US" sz="2800" dirty="0" smtClean="0"/>
              <a:t>- 745.81</a:t>
            </a:r>
            <a:endParaRPr lang="en-US" sz="2800" dirty="0"/>
          </a:p>
        </p:txBody>
      </p:sp>
      <p:sp>
        <p:nvSpPr>
          <p:cNvPr id="77" name="TextBox 76"/>
          <p:cNvSpPr txBox="1"/>
          <p:nvPr/>
        </p:nvSpPr>
        <p:spPr>
          <a:xfrm>
            <a:off x="5988646" y="242598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78" name="TextBox 77"/>
          <p:cNvSpPr txBox="1"/>
          <p:nvPr/>
        </p:nvSpPr>
        <p:spPr>
          <a:xfrm>
            <a:off x="6515474" y="24259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5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042302" y="24259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569130" y="2425985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81" name="TextBox 80"/>
          <p:cNvSpPr txBox="1"/>
          <p:nvPr/>
        </p:nvSpPr>
        <p:spPr>
          <a:xfrm>
            <a:off x="5461818" y="242598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5480932" y="3124201"/>
            <a:ext cx="34290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990049" y="24259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86" name="TextBox 85"/>
          <p:cNvSpPr txBox="1"/>
          <p:nvPr/>
        </p:nvSpPr>
        <p:spPr>
          <a:xfrm>
            <a:off x="8516877" y="24259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9</a:t>
            </a:r>
            <a:endParaRPr lang="en-US" sz="3200" dirty="0"/>
          </a:p>
        </p:txBody>
      </p:sp>
      <p:sp>
        <p:nvSpPr>
          <p:cNvPr id="87" name="TextBox 86"/>
          <p:cNvSpPr txBox="1"/>
          <p:nvPr/>
        </p:nvSpPr>
        <p:spPr>
          <a:xfrm>
            <a:off x="5994113" y="31490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6</a:t>
            </a:r>
            <a:endParaRPr 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6520941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9</a:t>
            </a:r>
            <a:endParaRPr lang="en-US" sz="3200" dirty="0"/>
          </a:p>
        </p:txBody>
      </p:sp>
      <p:sp>
        <p:nvSpPr>
          <p:cNvPr id="89" name="TextBox 88"/>
          <p:cNvSpPr txBox="1"/>
          <p:nvPr/>
        </p:nvSpPr>
        <p:spPr>
          <a:xfrm>
            <a:off x="7047769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90" name="TextBox 89"/>
          <p:cNvSpPr txBox="1"/>
          <p:nvPr/>
        </p:nvSpPr>
        <p:spPr>
          <a:xfrm>
            <a:off x="7574597" y="3149024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92" name="TextBox 91"/>
          <p:cNvSpPr txBox="1"/>
          <p:nvPr/>
        </p:nvSpPr>
        <p:spPr>
          <a:xfrm>
            <a:off x="7995516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8</a:t>
            </a:r>
            <a:endParaRPr lang="en-US" sz="3200" dirty="0"/>
          </a:p>
        </p:txBody>
      </p:sp>
      <p:sp>
        <p:nvSpPr>
          <p:cNvPr id="93" name="TextBox 92"/>
          <p:cNvSpPr txBox="1"/>
          <p:nvPr/>
        </p:nvSpPr>
        <p:spPr>
          <a:xfrm>
            <a:off x="8522344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97" name="TextBox 96"/>
          <p:cNvSpPr txBox="1"/>
          <p:nvPr/>
        </p:nvSpPr>
        <p:spPr>
          <a:xfrm>
            <a:off x="5987037" y="411480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98" name="TextBox 97"/>
          <p:cNvSpPr txBox="1"/>
          <p:nvPr/>
        </p:nvSpPr>
        <p:spPr>
          <a:xfrm>
            <a:off x="6513865" y="4114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99" name="TextBox 98"/>
          <p:cNvSpPr txBox="1"/>
          <p:nvPr/>
        </p:nvSpPr>
        <p:spPr>
          <a:xfrm>
            <a:off x="7040693" y="4114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9</a:t>
            </a:r>
            <a:endParaRPr lang="en-US" sz="3200" dirty="0"/>
          </a:p>
        </p:txBody>
      </p:sp>
      <p:sp>
        <p:nvSpPr>
          <p:cNvPr id="100" name="TextBox 99"/>
          <p:cNvSpPr txBox="1"/>
          <p:nvPr/>
        </p:nvSpPr>
        <p:spPr>
          <a:xfrm>
            <a:off x="7567521" y="4114800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7988440" y="4114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8515268" y="4114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9</a:t>
            </a:r>
            <a:endParaRPr lang="en-US" sz="3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36313" y="31490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263141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789969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9</a:t>
            </a:r>
            <a:endParaRPr lang="en-US" sz="3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316797" y="3149024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737716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264544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9</a:t>
            </a:r>
            <a:endParaRPr lang="en-US" sz="3200" dirty="0"/>
          </a:p>
        </p:txBody>
      </p:sp>
      <p:sp>
        <p:nvSpPr>
          <p:cNvPr id="56" name="TextBox 55"/>
          <p:cNvSpPr txBox="1"/>
          <p:nvPr/>
        </p:nvSpPr>
        <p:spPr>
          <a:xfrm>
            <a:off x="210052" y="3124200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5988646" y="1828800"/>
            <a:ext cx="2921287" cy="584776"/>
            <a:chOff x="5988646" y="1828800"/>
            <a:chExt cx="2921287" cy="584776"/>
          </a:xfrm>
        </p:grpSpPr>
        <p:sp>
          <p:nvSpPr>
            <p:cNvPr id="57" name="TextBox 56"/>
            <p:cNvSpPr txBox="1"/>
            <p:nvPr/>
          </p:nvSpPr>
          <p:spPr>
            <a:xfrm>
              <a:off x="5988646" y="1828801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4</a:t>
              </a:r>
              <a:endParaRPr lang="en-US" sz="3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515474" y="18288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3</a:t>
              </a:r>
              <a:endParaRPr lang="en-US" sz="3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042302" y="18288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6</a:t>
              </a:r>
              <a:endParaRPr lang="en-US" sz="3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569130" y="1828800"/>
              <a:ext cx="288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.</a:t>
              </a:r>
              <a:endParaRPr lang="en-US" sz="3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990049" y="18288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6</a:t>
              </a:r>
              <a:endParaRPr lang="en-US" sz="3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516877" y="18288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480933" y="4087504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65" name="TextBox 64"/>
          <p:cNvSpPr txBox="1"/>
          <p:nvPr/>
        </p:nvSpPr>
        <p:spPr>
          <a:xfrm>
            <a:off x="3513680" y="3698544"/>
            <a:ext cx="1972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10’s complement</a:t>
            </a:r>
            <a:endParaRPr lang="en-US" sz="2000" dirty="0"/>
          </a:p>
        </p:txBody>
      </p:sp>
      <p:cxnSp>
        <p:nvCxnSpPr>
          <p:cNvPr id="4" name="Curved Connector 3"/>
          <p:cNvCxnSpPr>
            <a:stCxn id="87" idx="1"/>
            <a:endCxn id="97" idx="1"/>
          </p:cNvCxnSpPr>
          <p:nvPr/>
        </p:nvCxnSpPr>
        <p:spPr>
          <a:xfrm rot="10800000" flipV="1">
            <a:off x="5987037" y="3441413"/>
            <a:ext cx="7076" cy="965776"/>
          </a:xfrm>
          <a:prstGeom prst="curvedConnector3">
            <a:avLst>
              <a:gd name="adj1" fmla="val 6802374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657600" y="2362200"/>
            <a:ext cx="1793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10’s complement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3657600" y="2737483"/>
            <a:ext cx="1728018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57200" y="4800600"/>
            <a:ext cx="4800600" cy="129540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As carry is not generated, so take 10’s complement of the intermediate result and add ‘ – ‘ sign to the result 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00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42" grpId="0"/>
      <p:bldP spid="43" grpId="0"/>
      <p:bldP spid="44" grpId="0"/>
      <p:bldP spid="49" grpId="0"/>
      <p:bldP spid="52" grpId="0"/>
      <p:bldP spid="53" grpId="0"/>
      <p:bldP spid="54" grpId="0"/>
      <p:bldP spid="55" grpId="0"/>
      <p:bldP spid="77" grpId="0"/>
      <p:bldP spid="78" grpId="0"/>
      <p:bldP spid="79" grpId="0"/>
      <p:bldP spid="80" grpId="0"/>
      <p:bldP spid="81" grpId="0"/>
      <p:bldP spid="85" grpId="0"/>
      <p:bldP spid="86" grpId="0"/>
      <p:bldP spid="87" grpId="0"/>
      <p:bldP spid="88" grpId="0"/>
      <p:bldP spid="89" grpId="0"/>
      <p:bldP spid="90" grpId="0"/>
      <p:bldP spid="92" grpId="0"/>
      <p:bldP spid="93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56" grpId="0"/>
      <p:bldP spid="63" grpId="0"/>
      <p:bldP spid="65" grpId="0"/>
      <p:bldP spid="66" grpId="0"/>
      <p:bldP spid="6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838200"/>
          </a:xfrm>
        </p:spPr>
        <p:txBody>
          <a:bodyPr/>
          <a:lstStyle/>
          <a:p>
            <a:r>
              <a:rPr lang="en-US" dirty="0" smtClean="0"/>
              <a:t>Rules for binary addition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1043225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+ 0 = 0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705600" y="1510605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+ 1 = 1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705600" y="1967805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 + 0 = 1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705600" y="2425005"/>
            <a:ext cx="23621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 + 1 = 10 i.e. 0 with a carry of 1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3048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050828" y="304799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577656" y="304799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04484" y="304799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0" y="37975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2050828" y="379758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2577656" y="379758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3104484" y="379758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0" y="45471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2050828" y="454716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2577656" y="454716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04484" y="454716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0" y="238081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2050828" y="23808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2577656" y="23808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3104484" y="23808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997172" y="454716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997172" y="379758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609600" y="4495800"/>
            <a:ext cx="5105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09600" y="3048000"/>
            <a:ext cx="5105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2776537" y="1982461"/>
            <a:ext cx="542925" cy="3555886"/>
          </a:xfrm>
          <a:custGeom>
            <a:avLst/>
            <a:gdLst>
              <a:gd name="connsiteX0" fmla="*/ 542925 w 542925"/>
              <a:gd name="connsiteY0" fmla="*/ 3151514 h 3555886"/>
              <a:gd name="connsiteX1" fmla="*/ 371475 w 542925"/>
              <a:gd name="connsiteY1" fmla="*/ 3308677 h 3555886"/>
              <a:gd name="connsiteX2" fmla="*/ 171450 w 542925"/>
              <a:gd name="connsiteY2" fmla="*/ 251152 h 3555886"/>
              <a:gd name="connsiteX3" fmla="*/ 0 w 542925"/>
              <a:gd name="connsiteY3" fmla="*/ 394027 h 35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555886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257424" y="2006714"/>
            <a:ext cx="542925" cy="3555886"/>
          </a:xfrm>
          <a:custGeom>
            <a:avLst/>
            <a:gdLst>
              <a:gd name="connsiteX0" fmla="*/ 542925 w 542925"/>
              <a:gd name="connsiteY0" fmla="*/ 3151514 h 3555886"/>
              <a:gd name="connsiteX1" fmla="*/ 371475 w 542925"/>
              <a:gd name="connsiteY1" fmla="*/ 3308677 h 3555886"/>
              <a:gd name="connsiteX2" fmla="*/ 171450 w 542925"/>
              <a:gd name="connsiteY2" fmla="*/ 251152 h 3555886"/>
              <a:gd name="connsiteX3" fmla="*/ 0 w 542925"/>
              <a:gd name="connsiteY3" fmla="*/ 394027 h 35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555886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1690688" y="2006714"/>
            <a:ext cx="542925" cy="3555886"/>
          </a:xfrm>
          <a:custGeom>
            <a:avLst/>
            <a:gdLst>
              <a:gd name="connsiteX0" fmla="*/ 542925 w 542925"/>
              <a:gd name="connsiteY0" fmla="*/ 3151514 h 3555886"/>
              <a:gd name="connsiteX1" fmla="*/ 371475 w 542925"/>
              <a:gd name="connsiteY1" fmla="*/ 3308677 h 3555886"/>
              <a:gd name="connsiteX2" fmla="*/ 171450 w 542925"/>
              <a:gd name="connsiteY2" fmla="*/ 251152 h 3555886"/>
              <a:gd name="connsiteX3" fmla="*/ 0 w 542925"/>
              <a:gd name="connsiteY3" fmla="*/ 394027 h 35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555886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16" idx="2"/>
            <a:endCxn id="24" idx="2"/>
          </p:cNvCxnSpPr>
          <p:nvPr/>
        </p:nvCxnSpPr>
        <p:spPr>
          <a:xfrm rot="5400000" flipH="1">
            <a:off x="1457113" y="4868529"/>
            <a:ext cx="2" cy="526828"/>
          </a:xfrm>
          <a:prstGeom prst="curvedConnector3">
            <a:avLst>
              <a:gd name="adj1" fmla="val -1143000000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81400" y="3048001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4108228" y="3048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4635056" y="3048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61884" y="3048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3581400" y="3797586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08228" y="37975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4635056" y="37975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5161884" y="37975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3589060" y="4534273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4115888" y="453427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4642716" y="453427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69544" y="453427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109316" y="237584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4636144" y="237584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46" name="Freeform 45"/>
          <p:cNvSpPr/>
          <p:nvPr/>
        </p:nvSpPr>
        <p:spPr>
          <a:xfrm>
            <a:off x="4867275" y="1981200"/>
            <a:ext cx="542925" cy="3555886"/>
          </a:xfrm>
          <a:custGeom>
            <a:avLst/>
            <a:gdLst>
              <a:gd name="connsiteX0" fmla="*/ 542925 w 542925"/>
              <a:gd name="connsiteY0" fmla="*/ 3151514 h 3555886"/>
              <a:gd name="connsiteX1" fmla="*/ 371475 w 542925"/>
              <a:gd name="connsiteY1" fmla="*/ 3308677 h 3555886"/>
              <a:gd name="connsiteX2" fmla="*/ 171450 w 542925"/>
              <a:gd name="connsiteY2" fmla="*/ 251152 h 3555886"/>
              <a:gd name="connsiteX3" fmla="*/ 0 w 542925"/>
              <a:gd name="connsiteY3" fmla="*/ 394027 h 35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555886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4267200" y="1981200"/>
            <a:ext cx="542925" cy="3555886"/>
          </a:xfrm>
          <a:custGeom>
            <a:avLst/>
            <a:gdLst>
              <a:gd name="connsiteX0" fmla="*/ 542925 w 542925"/>
              <a:gd name="connsiteY0" fmla="*/ 3151514 h 3555886"/>
              <a:gd name="connsiteX1" fmla="*/ 371475 w 542925"/>
              <a:gd name="connsiteY1" fmla="*/ 3308677 h 3555886"/>
              <a:gd name="connsiteX2" fmla="*/ 171450 w 542925"/>
              <a:gd name="connsiteY2" fmla="*/ 251152 h 3555886"/>
              <a:gd name="connsiteX3" fmla="*/ 0 w 542925"/>
              <a:gd name="connsiteY3" fmla="*/ 394027 h 35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555886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3303366" y="1981200"/>
            <a:ext cx="973360" cy="3555886"/>
          </a:xfrm>
          <a:custGeom>
            <a:avLst/>
            <a:gdLst>
              <a:gd name="connsiteX0" fmla="*/ 542925 w 542925"/>
              <a:gd name="connsiteY0" fmla="*/ 3151514 h 3555886"/>
              <a:gd name="connsiteX1" fmla="*/ 371475 w 542925"/>
              <a:gd name="connsiteY1" fmla="*/ 3308677 h 3555886"/>
              <a:gd name="connsiteX2" fmla="*/ 171450 w 542925"/>
              <a:gd name="connsiteY2" fmla="*/ 251152 h 3555886"/>
              <a:gd name="connsiteX3" fmla="*/ 0 w 542925"/>
              <a:gd name="connsiteY3" fmla="*/ 394027 h 35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555886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3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8" grpId="0" animBg="1"/>
      <p:bldP spid="29" grpId="0" animBg="1"/>
      <p:bldP spid="30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 animBg="1"/>
      <p:bldP spid="47" grpId="0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Number Systems</a:t>
            </a:r>
          </a:p>
        </p:txBody>
      </p:sp>
      <p:graphicFrame>
        <p:nvGraphicFramePr>
          <p:cNvPr id="7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834249"/>
              </p:ext>
            </p:extLst>
          </p:nvPr>
        </p:nvGraphicFramePr>
        <p:xfrm>
          <a:off x="304801" y="1066801"/>
          <a:ext cx="8648699" cy="3630002"/>
        </p:xfrm>
        <a:graphic>
          <a:graphicData uri="http://schemas.openxmlformats.org/drawingml/2006/table">
            <a:tbl>
              <a:tblPr/>
              <a:tblGrid>
                <a:gridCol w="1679052"/>
                <a:gridCol w="1061287"/>
                <a:gridCol w="1952293"/>
                <a:gridCol w="1730532"/>
                <a:gridCol w="2225535"/>
              </a:tblGrid>
              <a:tr h="7743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System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Symbols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Used by Humans?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Used in Computers?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5860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0, 1, …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0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Binary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13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Octal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0, 1, …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65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0, 1, … 9,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A, B, …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1942894"/>
            <a:ext cx="1454727" cy="484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000" y="2535488"/>
            <a:ext cx="1454727" cy="484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000" y="3106525"/>
            <a:ext cx="1454727" cy="484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000" y="3699119"/>
            <a:ext cx="1454727" cy="720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49095" y="1942894"/>
            <a:ext cx="746505" cy="484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49095" y="2535488"/>
            <a:ext cx="746505" cy="484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49095" y="3106525"/>
            <a:ext cx="746505" cy="484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149095" y="3699119"/>
            <a:ext cx="746505" cy="720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00400" y="1942894"/>
            <a:ext cx="1600200" cy="484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00400" y="2535488"/>
            <a:ext cx="1600200" cy="484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200400" y="3106525"/>
            <a:ext cx="1600200" cy="484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00400" y="3733800"/>
            <a:ext cx="1600200" cy="871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25975" y="1949718"/>
            <a:ext cx="1454727" cy="484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125975" y="2542312"/>
            <a:ext cx="1454727" cy="484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125975" y="3113349"/>
            <a:ext cx="1454727" cy="484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25975" y="3705943"/>
            <a:ext cx="1454727" cy="720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030975" y="1949718"/>
            <a:ext cx="1454727" cy="484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030975" y="2542312"/>
            <a:ext cx="1454727" cy="484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030975" y="3113349"/>
            <a:ext cx="1454727" cy="484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030975" y="3705943"/>
            <a:ext cx="1454727" cy="720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8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838200"/>
          </a:xfrm>
        </p:spPr>
        <p:txBody>
          <a:bodyPr/>
          <a:lstStyle/>
          <a:p>
            <a:r>
              <a:rPr lang="en-US" dirty="0" smtClean="0"/>
              <a:t>Rules for binary subtraction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1043225"/>
            <a:ext cx="1350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0 - 0 = 0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705600" y="1510605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 – 1 = 0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705600" y="1967805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 – 0 = 1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705600" y="2425005"/>
            <a:ext cx="2362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 – 1 = 1, with a borrow 1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248805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898428" y="24880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425256" y="24880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2952084" y="24880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371600" y="323764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1898428" y="323764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2425256" y="323764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952084" y="323764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1371600" y="39872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1898428" y="39872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2425256" y="39872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2952084" y="39872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844772" y="3237640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457200" y="3935856"/>
            <a:ext cx="5105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29000" y="2488057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3955828" y="248805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4482656" y="248805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5009484" y="248805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3429000" y="3237642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55828" y="323764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4482656" y="323764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5009484" y="323764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3436660" y="3974329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3963488" y="397432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4490316" y="397432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017144" y="397432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cxnSp>
        <p:nvCxnSpPr>
          <p:cNvPr id="50" name="Straight Connector 49"/>
          <p:cNvCxnSpPr>
            <a:stCxn id="34" idx="1"/>
            <a:endCxn id="34" idx="3"/>
          </p:cNvCxnSpPr>
          <p:nvPr/>
        </p:nvCxnSpPr>
        <p:spPr>
          <a:xfrm>
            <a:off x="4482656" y="2780444"/>
            <a:ext cx="39305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827154" y="252888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1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80816" y="2209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0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14128" y="2209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1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75992" y="22199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1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72744" y="222941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1</a:t>
            </a:r>
            <a:endParaRPr lang="en-US" sz="2800" dirty="0">
              <a:solidFill>
                <a:srgbClr val="C00000"/>
              </a:solidFill>
            </a:endParaRPr>
          </a:p>
        </p:txBody>
      </p:sp>
      <p:cxnSp>
        <p:nvCxnSpPr>
          <p:cNvPr id="56" name="Straight Connector 55"/>
          <p:cNvCxnSpPr>
            <a:stCxn id="10" idx="1"/>
            <a:endCxn id="10" idx="3"/>
          </p:cNvCxnSpPr>
          <p:nvPr/>
        </p:nvCxnSpPr>
        <p:spPr>
          <a:xfrm>
            <a:off x="2425256" y="2780443"/>
            <a:ext cx="39305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451992" y="222408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0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85304" y="222408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1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914500" y="222201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1</a:t>
            </a:r>
            <a:endParaRPr lang="en-US" sz="2800" dirty="0">
              <a:solidFill>
                <a:srgbClr val="C00000"/>
              </a:solidFill>
            </a:endParaRPr>
          </a:p>
        </p:txBody>
      </p:sp>
      <p:cxnSp>
        <p:nvCxnSpPr>
          <p:cNvPr id="62" name="Straight Connector 61"/>
          <p:cNvCxnSpPr>
            <a:stCxn id="8" idx="1"/>
            <a:endCxn id="8" idx="3"/>
          </p:cNvCxnSpPr>
          <p:nvPr/>
        </p:nvCxnSpPr>
        <p:spPr>
          <a:xfrm>
            <a:off x="1371600" y="2780444"/>
            <a:ext cx="39305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371600" y="222408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0</a:t>
            </a:r>
            <a:endParaRPr lang="en-US" sz="2800" dirty="0">
              <a:solidFill>
                <a:srgbClr val="C00000"/>
              </a:solidFill>
            </a:endParaRPr>
          </a:p>
        </p:txBody>
      </p:sp>
      <p:cxnSp>
        <p:nvCxnSpPr>
          <p:cNvPr id="66" name="Straight Connector 65"/>
          <p:cNvCxnSpPr>
            <a:stCxn id="33" idx="1"/>
            <a:endCxn id="33" idx="3"/>
          </p:cNvCxnSpPr>
          <p:nvPr/>
        </p:nvCxnSpPr>
        <p:spPr>
          <a:xfrm>
            <a:off x="3955828" y="2780444"/>
            <a:ext cx="39305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1"/>
            <a:endCxn id="11" idx="3"/>
          </p:cNvCxnSpPr>
          <p:nvPr/>
        </p:nvCxnSpPr>
        <p:spPr>
          <a:xfrm>
            <a:off x="2952084" y="2780443"/>
            <a:ext cx="39305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9" idx="1"/>
            <a:endCxn id="9" idx="3"/>
          </p:cNvCxnSpPr>
          <p:nvPr/>
        </p:nvCxnSpPr>
        <p:spPr>
          <a:xfrm>
            <a:off x="1898428" y="2780443"/>
            <a:ext cx="39305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2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5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51" grpId="0"/>
      <p:bldP spid="52" grpId="0"/>
      <p:bldP spid="53" grpId="0"/>
      <p:bldP spid="54" grpId="0"/>
      <p:bldP spid="55" grpId="0"/>
      <p:bldP spid="59" grpId="0"/>
      <p:bldP spid="60" grpId="0"/>
      <p:bldP spid="61" grpId="0"/>
      <p:bldP spid="6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Multiplication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90557" y="1066800"/>
            <a:ext cx="1598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1 0 1 1 1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983139" y="1670482"/>
            <a:ext cx="1598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1 0 0 1 1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380957" y="1600200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x</a:t>
            </a:r>
            <a:endParaRPr lang="en-US" sz="32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348883" y="2286000"/>
            <a:ext cx="232303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97701" y="23870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4892901" y="23870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4588101" y="23870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4295357" y="23870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3990557" y="23870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4892901" y="29966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4588101" y="29966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4283301" y="29966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3990557" y="29966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3685757" y="29966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4588101" y="35300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4283301" y="35300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3978501" y="35300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3685757" y="35300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3380957" y="35300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4283301" y="40634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3978501" y="40634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3673701" y="40634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3380957" y="40634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76157" y="40634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43" name="TextBox 42"/>
          <p:cNvSpPr txBox="1"/>
          <p:nvPr/>
        </p:nvSpPr>
        <p:spPr>
          <a:xfrm>
            <a:off x="3978501" y="4648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3673701" y="4648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3368901" y="4648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3076157" y="4648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2771357" y="4648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48" name="TextBox 47"/>
          <p:cNvSpPr txBox="1"/>
          <p:nvPr/>
        </p:nvSpPr>
        <p:spPr>
          <a:xfrm>
            <a:off x="5197701" y="5257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49" name="TextBox 48"/>
          <p:cNvSpPr txBox="1"/>
          <p:nvPr/>
        </p:nvSpPr>
        <p:spPr>
          <a:xfrm>
            <a:off x="4892901" y="5257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4588101" y="5257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51" name="TextBox 50"/>
          <p:cNvSpPr txBox="1"/>
          <p:nvPr/>
        </p:nvSpPr>
        <p:spPr>
          <a:xfrm>
            <a:off x="4295357" y="5257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2" name="TextBox 51"/>
          <p:cNvSpPr txBox="1"/>
          <p:nvPr/>
        </p:nvSpPr>
        <p:spPr>
          <a:xfrm>
            <a:off x="3990557" y="5257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3673701" y="5257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3368901" y="5257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5" name="TextBox 54"/>
          <p:cNvSpPr txBox="1"/>
          <p:nvPr/>
        </p:nvSpPr>
        <p:spPr>
          <a:xfrm>
            <a:off x="3064101" y="5257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56" name="TextBox 55"/>
          <p:cNvSpPr txBox="1"/>
          <p:nvPr/>
        </p:nvSpPr>
        <p:spPr>
          <a:xfrm>
            <a:off x="2771357" y="5257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2667000" y="5257800"/>
            <a:ext cx="28475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40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Division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2060" y="939225"/>
            <a:ext cx="1899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1 0 1 1 0 1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581400" y="990600"/>
            <a:ext cx="0" cy="5029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562600" y="990600"/>
            <a:ext cx="0" cy="5029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43200" y="939225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110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626744" y="9392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645544" y="1371600"/>
            <a:ext cx="995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0 0 0</a:t>
            </a:r>
            <a:endParaRPr lang="en-US" sz="32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57600" y="1905000"/>
            <a:ext cx="10090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57600" y="1828800"/>
            <a:ext cx="995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1 0 1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4517080" y="1828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3951501" y="2209800"/>
            <a:ext cx="995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1 1 0</a:t>
            </a:r>
            <a:endParaRPr lang="en-US" sz="32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655896" y="2743200"/>
            <a:ext cx="122090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57215" y="2667000"/>
            <a:ext cx="995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  <a:r>
              <a:rPr lang="en-US" sz="3200" dirty="0" smtClean="0"/>
              <a:t> </a:t>
            </a:r>
            <a:r>
              <a:rPr lang="en-US" sz="3200" dirty="0"/>
              <a:t>0</a:t>
            </a:r>
            <a:r>
              <a:rPr lang="en-US" sz="3200" dirty="0" smtClean="0"/>
              <a:t> 1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4843464" y="2667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4262015" y="3048000"/>
            <a:ext cx="995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1 1 0</a:t>
            </a:r>
            <a:endParaRPr lang="en-US" sz="32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962400" y="3581400"/>
            <a:ext cx="122090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67200" y="3505200"/>
            <a:ext cx="995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1 0 0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5133976" y="3505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4552527" y="3886200"/>
            <a:ext cx="995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1 1 0</a:t>
            </a:r>
            <a:endParaRPr lang="en-US" sz="32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252912" y="4474726"/>
            <a:ext cx="122090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68179" y="4423351"/>
            <a:ext cx="694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1 1</a:t>
            </a:r>
            <a:endParaRPr 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5855344" y="9392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83944" y="9392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6312544" y="9392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6541144" y="939225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6693544" y="9392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5474344" y="44196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4871615" y="4829176"/>
            <a:ext cx="995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1 1 0</a:t>
            </a:r>
            <a:endParaRPr lang="en-US" sz="32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4572000" y="5410200"/>
            <a:ext cx="122090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76800" y="5358825"/>
            <a:ext cx="995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0 0 0</a:t>
            </a:r>
            <a:endParaRPr lang="en-US" sz="3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95824" y="1447800"/>
            <a:ext cx="0" cy="38100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010152" y="1447800"/>
            <a:ext cx="0" cy="1195741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334000" y="1448783"/>
            <a:ext cx="0" cy="2118329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54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4" grpId="0"/>
      <p:bldP spid="15" grpId="0"/>
      <p:bldP spid="16" grpId="0"/>
      <p:bldP spid="18" grpId="0"/>
      <p:bldP spid="19" grpId="0"/>
      <p:bldP spid="20" grpId="0"/>
      <p:bldP spid="22" grpId="0"/>
      <p:bldP spid="23" grpId="0"/>
      <p:bldP spid="24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524000"/>
          </a:xfrm>
        </p:spPr>
        <p:txBody>
          <a:bodyPr/>
          <a:lstStyle/>
          <a:p>
            <a:r>
              <a:rPr lang="en-US" dirty="0" smtClean="0"/>
              <a:t>1’s complement of a binary number is obtained by subtracting each digit of that binary number from 1.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1957" y="266700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738785" y="2667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265613" y="2667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792441" y="2667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211957" y="341658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738785" y="34165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2265613" y="34165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92441" y="34165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1211957" y="416617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1738785" y="41661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2265613" y="41661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2792441" y="41661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685129" y="3416585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95115" y="4114801"/>
            <a:ext cx="283388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7200" y="4724400"/>
            <a:ext cx="337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(1’s complement of 1101)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5155913" y="266700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5682741" y="2667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6209569" y="2667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6736397" y="2667000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5155913" y="341658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5682741" y="34165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09569" y="34165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6736397" y="3416585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5155913" y="416617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5682741" y="41661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6209569" y="41661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48" name="TextBox 47"/>
          <p:cNvSpPr txBox="1"/>
          <p:nvPr/>
        </p:nvSpPr>
        <p:spPr>
          <a:xfrm>
            <a:off x="6736397" y="4166169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629085" y="3416585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4421504" y="4114801"/>
            <a:ext cx="37719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625921" y="4719935"/>
            <a:ext cx="3603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(1’s complement of 101.01)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7157316" y="2667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7684144" y="2667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7157316" y="34165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5" name="TextBox 54"/>
          <p:cNvSpPr txBox="1"/>
          <p:nvPr/>
        </p:nvSpPr>
        <p:spPr>
          <a:xfrm>
            <a:off x="7684144" y="34165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56" name="TextBox 55"/>
          <p:cNvSpPr txBox="1"/>
          <p:nvPr/>
        </p:nvSpPr>
        <p:spPr>
          <a:xfrm>
            <a:off x="7162800" y="417296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57" name="TextBox 56"/>
          <p:cNvSpPr txBox="1"/>
          <p:nvPr/>
        </p:nvSpPr>
        <p:spPr>
          <a:xfrm>
            <a:off x="7689628" y="417296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8275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3" grpId="0"/>
      <p:bldP spid="32" grpId="0"/>
      <p:bldP spid="36" grpId="0"/>
      <p:bldP spid="37" grpId="0"/>
      <p:bldP spid="38" grpId="0"/>
      <p:bldP spid="39" grpId="0"/>
      <p:bldP spid="40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524000"/>
          </a:xfrm>
        </p:spPr>
        <p:txBody>
          <a:bodyPr/>
          <a:lstStyle/>
          <a:p>
            <a:r>
              <a:rPr lang="en-US" dirty="0" smtClean="0"/>
              <a:t>2’s complement of a binary number is obtained by adding 1 to its 1’s complement.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1957" y="266700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738785" y="2667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265613" y="2667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792441" y="2667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1957" y="341658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738785" y="34165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2265613" y="34165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92441" y="34165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1211957" y="416617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1738785" y="41661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2265613" y="41661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2792441" y="41661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685129" y="3416585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95115" y="4114801"/>
            <a:ext cx="283388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7200" y="5943600"/>
            <a:ext cx="337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(2’s complement </a:t>
            </a:r>
            <a:r>
              <a:rPr lang="en-US" sz="2400" smtClean="0"/>
              <a:t>of 1100)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5155913" y="416617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5682741" y="41661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6209569" y="41661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48" name="TextBox 47"/>
          <p:cNvSpPr txBox="1"/>
          <p:nvPr/>
        </p:nvSpPr>
        <p:spPr>
          <a:xfrm>
            <a:off x="6736397" y="4166169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629085" y="3416585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4421504" y="4114801"/>
            <a:ext cx="37719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625921" y="5939135"/>
            <a:ext cx="3603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(2’s complement of 101.01)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5155913" y="2667000"/>
            <a:ext cx="2921287" cy="584776"/>
            <a:chOff x="5155913" y="2667000"/>
            <a:chExt cx="2921287" cy="584776"/>
          </a:xfrm>
        </p:grpSpPr>
        <p:sp>
          <p:nvSpPr>
            <p:cNvPr id="36" name="TextBox 35"/>
            <p:cNvSpPr txBox="1"/>
            <p:nvPr/>
          </p:nvSpPr>
          <p:spPr>
            <a:xfrm>
              <a:off x="5155913" y="2667001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sz="3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82741" y="26670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209569" y="26670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36397" y="2667000"/>
              <a:ext cx="288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.</a:t>
              </a:r>
              <a:endParaRPr lang="en-US" sz="3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157316" y="26670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sz="3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84144" y="26670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sz="3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155913" y="3416585"/>
            <a:ext cx="2921287" cy="584776"/>
            <a:chOff x="5155913" y="3416585"/>
            <a:chExt cx="2921287" cy="584776"/>
          </a:xfrm>
        </p:grpSpPr>
        <p:sp>
          <p:nvSpPr>
            <p:cNvPr id="40" name="TextBox 39"/>
            <p:cNvSpPr txBox="1"/>
            <p:nvPr/>
          </p:nvSpPr>
          <p:spPr>
            <a:xfrm>
              <a:off x="5155913" y="3416586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82741" y="341658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0</a:t>
              </a:r>
              <a:endParaRPr lang="en-US" sz="3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209569" y="341658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sz="3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736397" y="3416585"/>
              <a:ext cx="288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.</a:t>
              </a:r>
              <a:endParaRPr lang="en-US" sz="3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157316" y="341658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0</a:t>
              </a:r>
              <a:endParaRPr lang="en-US" sz="3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684144" y="341658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sz="3200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7162800" y="417296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57" name="TextBox 56"/>
          <p:cNvSpPr txBox="1"/>
          <p:nvPr/>
        </p:nvSpPr>
        <p:spPr>
          <a:xfrm>
            <a:off x="7689628" y="417296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2793056" y="47492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595115" y="5410200"/>
            <a:ext cx="283388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204912" y="54350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1731740" y="5435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61" name="TextBox 60"/>
          <p:cNvSpPr txBox="1"/>
          <p:nvPr/>
        </p:nvSpPr>
        <p:spPr>
          <a:xfrm>
            <a:off x="2258568" y="5435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62" name="TextBox 61"/>
          <p:cNvSpPr txBox="1"/>
          <p:nvPr/>
        </p:nvSpPr>
        <p:spPr>
          <a:xfrm>
            <a:off x="2785396" y="5435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63" name="TextBox 62"/>
          <p:cNvSpPr txBox="1"/>
          <p:nvPr/>
        </p:nvSpPr>
        <p:spPr>
          <a:xfrm>
            <a:off x="7684341" y="47492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4419600" y="5410200"/>
            <a:ext cx="37719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85800" y="48006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72" name="TextBox 71"/>
          <p:cNvSpPr txBox="1"/>
          <p:nvPr/>
        </p:nvSpPr>
        <p:spPr>
          <a:xfrm>
            <a:off x="4572000" y="48006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5150429" y="5410200"/>
            <a:ext cx="2926771" cy="591567"/>
            <a:chOff x="5150429" y="5410200"/>
            <a:chExt cx="2926771" cy="591567"/>
          </a:xfrm>
        </p:grpSpPr>
        <p:sp>
          <p:nvSpPr>
            <p:cNvPr id="66" name="TextBox 65"/>
            <p:cNvSpPr txBox="1"/>
            <p:nvPr/>
          </p:nvSpPr>
          <p:spPr>
            <a:xfrm>
              <a:off x="5150429" y="5410201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0</a:t>
              </a:r>
              <a:endParaRPr lang="en-US" sz="3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77257" y="54102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sz="3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204085" y="54102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0</a:t>
              </a:r>
              <a:endParaRPr lang="en-US" sz="3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157316" y="5416992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sz="3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684144" y="5416992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sz="32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740856" y="5410200"/>
              <a:ext cx="288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372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3" grpId="0"/>
      <p:bldP spid="32" grpId="0"/>
      <p:bldP spid="45" grpId="0"/>
      <p:bldP spid="46" grpId="0"/>
      <p:bldP spid="47" grpId="0"/>
      <p:bldP spid="48" grpId="0"/>
      <p:bldP spid="49" grpId="0"/>
      <p:bldP spid="51" grpId="0"/>
      <p:bldP spid="56" grpId="0"/>
      <p:bldP spid="57" grpId="0"/>
      <p:bldP spid="41" grpId="0"/>
      <p:bldP spid="59" grpId="0"/>
      <p:bldP spid="60" grpId="0"/>
      <p:bldP spid="61" grpId="0"/>
      <p:bldP spid="62" grpId="0"/>
      <p:bldP spid="63" grpId="0"/>
      <p:bldP spid="71" grpId="0"/>
      <p:bldP spid="7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Subtraction using 1’s Complement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97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Subtraction using </a:t>
            </a:r>
            <a:r>
              <a:rPr lang="en-IN" dirty="0" smtClean="0"/>
              <a:t>2’s </a:t>
            </a:r>
            <a:r>
              <a:rPr lang="en-IN" dirty="0"/>
              <a:t>Complement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73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 -45 in 8-bit 2’s complement form.</a:t>
            </a:r>
          </a:p>
          <a:p>
            <a:r>
              <a:rPr lang="en-US" dirty="0" smtClean="0"/>
              <a:t>Express -73.75 in 12 bit 2’s </a:t>
            </a:r>
            <a:r>
              <a:rPr lang="en-US" smtClean="0"/>
              <a:t>complement form.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9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dirty="0" smtClean="0"/>
              <a:t>Binary Codes</a:t>
            </a:r>
            <a:endParaRPr lang="en-US" sz="9600" dirty="0"/>
          </a:p>
        </p:txBody>
      </p:sp>
      <p:sp>
        <p:nvSpPr>
          <p:cNvPr id="5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1: </a:t>
            </a:r>
            <a:r>
              <a:rPr lang="en-US" noProof="1" smtClean="0"/>
              <a:t>Binary Systems &amp; Logic Circuits</a:t>
            </a:r>
            <a:r>
              <a:rPr lang="da-DK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              </a:t>
            </a: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56212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8421 BCD Code (Natural BCD Code)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599"/>
            <a:ext cx="8763000" cy="3640160"/>
          </a:xfrm>
        </p:spPr>
        <p:txBody>
          <a:bodyPr>
            <a:normAutofit/>
          </a:bodyPr>
          <a:lstStyle/>
          <a:p>
            <a:r>
              <a:rPr lang="en-US" dirty="0" smtClean="0"/>
              <a:t>Each decimal digit, 0 through 9, is coded by 4-bit binary number</a:t>
            </a:r>
          </a:p>
          <a:p>
            <a:r>
              <a:rPr lang="en-US" dirty="0" smtClean="0"/>
              <a:t>8, 4, 2 and 1 weights are attached to each bit</a:t>
            </a:r>
          </a:p>
          <a:p>
            <a:r>
              <a:rPr lang="en-US" dirty="0" smtClean="0"/>
              <a:t>BCD code is weighted code</a:t>
            </a:r>
          </a:p>
          <a:p>
            <a:r>
              <a:rPr lang="en-US" dirty="0" smtClean="0"/>
              <a:t>1010, 1011, 1100, 1101, 1110 and 1111 are illegal codes</a:t>
            </a:r>
          </a:p>
          <a:p>
            <a:r>
              <a:rPr lang="en-US" dirty="0" smtClean="0"/>
              <a:t>Less efficient than pure binary</a:t>
            </a:r>
          </a:p>
          <a:p>
            <a:r>
              <a:rPr lang="en-US" dirty="0" smtClean="0"/>
              <a:t>Arithmetic operations are more complex than in pure binary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43075" y="4292025"/>
            <a:ext cx="29149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 smtClean="0">
                <a:latin typeface="+mj-lt"/>
              </a:rPr>
              <a:t>1	4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24339" y="5329535"/>
            <a:ext cx="1041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0100</a:t>
            </a:r>
            <a:endParaRPr lang="en-US" sz="2800" dirty="0">
              <a:latin typeface="+mj-lt"/>
            </a:endParaRPr>
          </a:p>
        </p:txBody>
      </p:sp>
      <p:cxnSp>
        <p:nvCxnSpPr>
          <p:cNvPr id="6" name="Straight Arrow Connector 5"/>
          <p:cNvCxnSpPr>
            <a:endCxn id="5" idx="0"/>
          </p:cNvCxnSpPr>
          <p:nvPr/>
        </p:nvCxnSpPr>
        <p:spPr>
          <a:xfrm>
            <a:off x="5845138" y="4818221"/>
            <a:ext cx="1" cy="5113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430848" y="5319297"/>
            <a:ext cx="1041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 smtClean="0">
                <a:latin typeface="+mj-lt"/>
              </a:rPr>
              <a:t>0001</a:t>
            </a:r>
            <a:endParaRPr lang="en-US" sz="2800" dirty="0"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951647" y="4807983"/>
            <a:ext cx="1" cy="5113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368076" y="4353580"/>
            <a:ext cx="1574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 smtClean="0">
                <a:latin typeface="+mj-lt"/>
              </a:rPr>
              <a:t>Decimal</a:t>
            </a:r>
            <a:endParaRPr lang="en-US" sz="28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52539" y="5329535"/>
            <a:ext cx="1574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 smtClean="0">
                <a:latin typeface="+mj-lt"/>
              </a:rPr>
              <a:t>BCD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2539" y="5791200"/>
            <a:ext cx="1574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 smtClean="0">
                <a:latin typeface="+mj-lt"/>
              </a:rPr>
              <a:t>Binary</a:t>
            </a:r>
            <a:endParaRPr lang="en-US" sz="28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35140" y="5791200"/>
            <a:ext cx="1041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 smtClean="0">
                <a:latin typeface="+mj-lt"/>
              </a:rPr>
              <a:t>1110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371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Quantities / Counting</a:t>
            </a:r>
            <a:endParaRPr lang="en-US" dirty="0"/>
          </a:p>
        </p:txBody>
      </p:sp>
      <p:graphicFrame>
        <p:nvGraphicFramePr>
          <p:cNvPr id="4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454707"/>
              </p:ext>
            </p:extLst>
          </p:nvPr>
        </p:nvGraphicFramePr>
        <p:xfrm>
          <a:off x="220070" y="1066800"/>
          <a:ext cx="4275730" cy="4495794"/>
        </p:xfrm>
        <a:graphic>
          <a:graphicData uri="http://schemas.openxmlformats.org/drawingml/2006/table">
            <a:tbl>
              <a:tblPr/>
              <a:tblGrid>
                <a:gridCol w="1111899"/>
                <a:gridCol w="956507"/>
                <a:gridCol w="956507"/>
                <a:gridCol w="1250817"/>
              </a:tblGrid>
              <a:tr h="7514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Decimal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Binary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Octal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Hexa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b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decimal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434981"/>
              </p:ext>
            </p:extLst>
          </p:nvPr>
        </p:nvGraphicFramePr>
        <p:xfrm>
          <a:off x="4715870" y="1066800"/>
          <a:ext cx="4275730" cy="4495794"/>
        </p:xfrm>
        <a:graphic>
          <a:graphicData uri="http://schemas.openxmlformats.org/drawingml/2006/table">
            <a:tbl>
              <a:tblPr/>
              <a:tblGrid>
                <a:gridCol w="1111899"/>
                <a:gridCol w="956507"/>
                <a:gridCol w="956507"/>
                <a:gridCol w="1250817"/>
              </a:tblGrid>
              <a:tr h="7514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Decimal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Binary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Octal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Hexa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b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decimal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33400" y="19050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76400" y="19050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4600" y="19050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1400" y="19050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3400" y="23622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76400" y="23622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14600" y="23622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81400" y="23622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600" y="28194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52600" y="28194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90800" y="28194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57600" y="28194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3400" y="3309936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76400" y="3309936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14600" y="3309936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81400" y="3309936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9600" y="3762376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52600" y="3762376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90800" y="3762376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657600" y="3762376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7208" y="4238624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700208" y="4238624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538408" y="4238624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605208" y="4238624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33400" y="47244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76400" y="47244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514600" y="47244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581400" y="47244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33400" y="51816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76400" y="51816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514600" y="51816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581400" y="51816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029200" y="19050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172200" y="19050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010400" y="19050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077200" y="19050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029200" y="23622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172200" y="23622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010400" y="23622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077200" y="23622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076824" y="2833688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039993" y="2833688"/>
            <a:ext cx="645414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058024" y="2833688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124824" y="2833688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029200" y="3305176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172200" y="3305176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010400" y="3305176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077200" y="3305176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014912" y="3781424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157912" y="3781424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996112" y="3781424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062912" y="3781424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029200" y="42672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172200" y="42672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010400" y="42672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8077200" y="42672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953000" y="47244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995645" y="4724400"/>
            <a:ext cx="70995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010400" y="47244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8001000" y="47244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029200" y="51816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172200" y="51816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010400" y="51816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8077200" y="51816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0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Codes</a:t>
            </a:r>
            <a:endParaRPr lang="en-US" dirty="0"/>
          </a:p>
        </p:txBody>
      </p:sp>
      <p:graphicFrame>
        <p:nvGraphicFramePr>
          <p:cNvPr id="4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90344"/>
              </p:ext>
            </p:extLst>
          </p:nvPr>
        </p:nvGraphicFramePr>
        <p:xfrm>
          <a:off x="307199" y="1066800"/>
          <a:ext cx="3960001" cy="4495794"/>
        </p:xfrm>
        <a:graphic>
          <a:graphicData uri="http://schemas.openxmlformats.org/drawingml/2006/table">
            <a:tbl>
              <a:tblPr/>
              <a:tblGrid>
                <a:gridCol w="1455621"/>
                <a:gridCol w="1252190"/>
                <a:gridCol w="1252190"/>
              </a:tblGrid>
              <a:tr h="7514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Decimal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Binary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BCD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354156"/>
              </p:ext>
            </p:extLst>
          </p:nvPr>
        </p:nvGraphicFramePr>
        <p:xfrm>
          <a:off x="4506730" y="1066800"/>
          <a:ext cx="4256270" cy="4495794"/>
        </p:xfrm>
        <a:graphic>
          <a:graphicData uri="http://schemas.openxmlformats.org/drawingml/2006/table">
            <a:tbl>
              <a:tblPr/>
              <a:tblGrid>
                <a:gridCol w="1564524"/>
                <a:gridCol w="1345873"/>
                <a:gridCol w="1345873"/>
              </a:tblGrid>
              <a:tr h="7514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Decimal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Binary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BCD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0001 0000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0001 0001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0001 0010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0001 0011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0001 0100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0001 0101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72929" y="19050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8329" y="19050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57954" y="1905000"/>
            <a:ext cx="944951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2929" y="23622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68329" y="23622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57954" y="2362200"/>
            <a:ext cx="944951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9129" y="28194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144529" y="28194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34154" y="2819400"/>
            <a:ext cx="944951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72929" y="3309936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068329" y="3309936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57954" y="3309936"/>
            <a:ext cx="944951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49129" y="3762376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144529" y="3762376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234154" y="3762376"/>
            <a:ext cx="944951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96737" y="4238624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092137" y="4238624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181762" y="4238624"/>
            <a:ext cx="944951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72929" y="47244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068329" y="47244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157954" y="4724400"/>
            <a:ext cx="944951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72929" y="51816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068329" y="51816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157954" y="5181600"/>
            <a:ext cx="944951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040129" y="19050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504124" y="19050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555618" y="1905000"/>
            <a:ext cx="1143391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040129" y="23622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504124" y="23622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555618" y="2362200"/>
            <a:ext cx="1143391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087753" y="2833688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371917" y="2833688"/>
            <a:ext cx="645414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554729" y="2833688"/>
            <a:ext cx="1143391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040129" y="3305176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504124" y="3305176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555618" y="3305176"/>
            <a:ext cx="1143391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025841" y="3781424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489836" y="3781424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541330" y="3781424"/>
            <a:ext cx="1143391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040129" y="42672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504124" y="42672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555618" y="4267200"/>
            <a:ext cx="1143391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963929" y="47244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327569" y="4724400"/>
            <a:ext cx="70995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555618" y="4724400"/>
            <a:ext cx="1143391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040129" y="51816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504124" y="51816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555618" y="5181600"/>
            <a:ext cx="1143391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2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2" grpId="0" animBg="1"/>
      <p:bldP spid="63" grpId="0" animBg="1"/>
      <p:bldP spid="64" grpId="0" animBg="1"/>
      <p:bldP spid="66" grpId="0" animBg="1"/>
      <p:bldP spid="67" grpId="0" animBg="1"/>
      <p:bldP spid="6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 Addition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2028" y="151035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558856" y="151035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085684" y="151035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612512" y="151035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4032028" y="225993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4558856" y="225993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5085684" y="225993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5612512" y="225993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4032028" y="300952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4558856" y="300952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5085684" y="300952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5612512" y="300952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3505200" y="225993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3276600" y="2958152"/>
            <a:ext cx="5105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12544" y="151035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6775228" y="151035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02056" y="151035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828884" y="151035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6312544" y="225993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6775228" y="225993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7302056" y="225993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7828884" y="225993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6324600" y="29966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6782888" y="2996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7309716" y="2996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36544" y="2996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53795" y="144780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51" name="TextBox 50"/>
          <p:cNvSpPr txBox="1"/>
          <p:nvPr/>
        </p:nvSpPr>
        <p:spPr>
          <a:xfrm>
            <a:off x="1580623" y="1447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</a:t>
            </a:r>
            <a:endParaRPr lang="en-US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1053795" y="219738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55" name="TextBox 54"/>
          <p:cNvSpPr txBox="1"/>
          <p:nvPr/>
        </p:nvSpPr>
        <p:spPr>
          <a:xfrm>
            <a:off x="1580623" y="21973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58" name="TextBox 57"/>
          <p:cNvSpPr txBox="1"/>
          <p:nvPr/>
        </p:nvSpPr>
        <p:spPr>
          <a:xfrm>
            <a:off x="526967" y="219738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526967" y="2895601"/>
            <a:ext cx="145423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53795" y="29204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65" name="TextBox 64"/>
          <p:cNvSpPr txBox="1"/>
          <p:nvPr/>
        </p:nvSpPr>
        <p:spPr>
          <a:xfrm>
            <a:off x="1580623" y="29204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8</a:t>
            </a:r>
            <a:endParaRPr lang="en-US" sz="3200" dirty="0"/>
          </a:p>
        </p:txBody>
      </p:sp>
      <p:sp>
        <p:nvSpPr>
          <p:cNvPr id="71" name="Rectangle 70"/>
          <p:cNvSpPr/>
          <p:nvPr/>
        </p:nvSpPr>
        <p:spPr>
          <a:xfrm>
            <a:off x="3581400" y="3810753"/>
            <a:ext cx="4800600" cy="76124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No carry, no illegal code. So, this is the correct sum.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71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5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50" grpId="0"/>
      <p:bldP spid="51" grpId="0"/>
      <p:bldP spid="54" grpId="0"/>
      <p:bldP spid="55" grpId="0"/>
      <p:bldP spid="58" grpId="0"/>
      <p:bldP spid="64" grpId="0"/>
      <p:bldP spid="65" grpId="0"/>
      <p:bldP spid="7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 Addition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24382" y="1281751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0110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712606" y="128175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0111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779406" y="128175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1001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2292433" y="17526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5818210" y="1281751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.0110</a:t>
            </a:r>
            <a:endParaRPr lang="en-US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755428" y="1219200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679.6</a:t>
            </a:r>
            <a:endParaRPr lang="en-US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755428" y="1676401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536.8</a:t>
            </a:r>
            <a:endParaRPr lang="en-US" sz="3200" dirty="0"/>
          </a:p>
        </p:txBody>
      </p:sp>
      <p:sp>
        <p:nvSpPr>
          <p:cNvPr id="58" name="TextBox 57"/>
          <p:cNvSpPr txBox="1"/>
          <p:nvPr/>
        </p:nvSpPr>
        <p:spPr>
          <a:xfrm>
            <a:off x="228600" y="16764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381000" y="2374616"/>
            <a:ext cx="145423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39833" y="2399440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1216.4</a:t>
            </a:r>
            <a:endParaRPr lang="en-US" sz="3200" dirty="0"/>
          </a:p>
        </p:txBody>
      </p:sp>
      <p:sp>
        <p:nvSpPr>
          <p:cNvPr id="71" name="Rectangle 70"/>
          <p:cNvSpPr/>
          <p:nvPr/>
        </p:nvSpPr>
        <p:spPr>
          <a:xfrm>
            <a:off x="6858000" y="2451790"/>
            <a:ext cx="2239515" cy="29349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All are illegal codes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24382" y="1752601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0101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3712606" y="175260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0011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4779406" y="175260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0110</a:t>
            </a:r>
            <a:endParaRPr 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5818210" y="1752601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.1000</a:t>
            </a:r>
            <a:endParaRPr lang="en-US" sz="32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2368234" y="2362200"/>
            <a:ext cx="45640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624382" y="2310825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1011</a:t>
            </a:r>
            <a:endParaRPr lang="en-US" sz="3200" dirty="0"/>
          </a:p>
        </p:txBody>
      </p:sp>
      <p:sp>
        <p:nvSpPr>
          <p:cNvPr id="52" name="TextBox 51"/>
          <p:cNvSpPr txBox="1"/>
          <p:nvPr/>
        </p:nvSpPr>
        <p:spPr>
          <a:xfrm>
            <a:off x="3712606" y="2310824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1010</a:t>
            </a:r>
            <a:endParaRPr lang="en-US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4779406" y="2310824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1111</a:t>
            </a:r>
            <a:endParaRPr lang="en-US" sz="3200" dirty="0"/>
          </a:p>
        </p:txBody>
      </p:sp>
      <p:sp>
        <p:nvSpPr>
          <p:cNvPr id="56" name="TextBox 55"/>
          <p:cNvSpPr txBox="1"/>
          <p:nvPr/>
        </p:nvSpPr>
        <p:spPr>
          <a:xfrm>
            <a:off x="5818210" y="2310825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.1110</a:t>
            </a:r>
            <a:endParaRPr lang="en-US" sz="3200" dirty="0"/>
          </a:p>
        </p:txBody>
      </p:sp>
      <p:sp>
        <p:nvSpPr>
          <p:cNvPr id="57" name="TextBox 56"/>
          <p:cNvSpPr txBox="1"/>
          <p:nvPr/>
        </p:nvSpPr>
        <p:spPr>
          <a:xfrm>
            <a:off x="2438400" y="2691825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+0110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3534324" y="2691824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+0110</a:t>
            </a:r>
            <a:endParaRPr lang="en-US" sz="3200" dirty="0"/>
          </a:p>
        </p:txBody>
      </p:sp>
      <p:sp>
        <p:nvSpPr>
          <p:cNvPr id="61" name="TextBox 60"/>
          <p:cNvSpPr txBox="1"/>
          <p:nvPr/>
        </p:nvSpPr>
        <p:spPr>
          <a:xfrm>
            <a:off x="4600576" y="2691824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+0110</a:t>
            </a:r>
            <a:endParaRPr lang="en-US" sz="3200" dirty="0"/>
          </a:p>
        </p:txBody>
      </p:sp>
      <p:sp>
        <p:nvSpPr>
          <p:cNvPr id="62" name="TextBox 61"/>
          <p:cNvSpPr txBox="1"/>
          <p:nvPr/>
        </p:nvSpPr>
        <p:spPr>
          <a:xfrm>
            <a:off x="5638800" y="2691825"/>
            <a:ext cx="1327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+.0110</a:t>
            </a:r>
            <a:endParaRPr lang="en-US" sz="32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2362200" y="3352800"/>
            <a:ext cx="45640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438400" y="3352801"/>
            <a:ext cx="1226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1</a:t>
            </a:r>
            <a:r>
              <a:rPr lang="en-US" sz="3200" dirty="0" smtClean="0"/>
              <a:t>0001</a:t>
            </a:r>
            <a:endParaRPr lang="en-US" sz="3200" dirty="0"/>
          </a:p>
        </p:txBody>
      </p:sp>
      <p:sp>
        <p:nvSpPr>
          <p:cNvPr id="68" name="TextBox 67"/>
          <p:cNvSpPr txBox="1"/>
          <p:nvPr/>
        </p:nvSpPr>
        <p:spPr>
          <a:xfrm>
            <a:off x="3533776" y="3352800"/>
            <a:ext cx="1226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1</a:t>
            </a:r>
            <a:r>
              <a:rPr lang="en-US" sz="3200" dirty="0" smtClean="0"/>
              <a:t>0000</a:t>
            </a:r>
            <a:endParaRPr lang="en-US" sz="3200" dirty="0"/>
          </a:p>
        </p:txBody>
      </p:sp>
      <p:sp>
        <p:nvSpPr>
          <p:cNvPr id="69" name="TextBox 68"/>
          <p:cNvSpPr txBox="1"/>
          <p:nvPr/>
        </p:nvSpPr>
        <p:spPr>
          <a:xfrm>
            <a:off x="4633912" y="3352800"/>
            <a:ext cx="1226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1</a:t>
            </a:r>
            <a:r>
              <a:rPr lang="en-US" sz="3200" dirty="0" smtClean="0"/>
              <a:t>0101</a:t>
            </a:r>
            <a:endParaRPr lang="en-US" sz="3200" dirty="0"/>
          </a:p>
        </p:txBody>
      </p:sp>
      <p:sp>
        <p:nvSpPr>
          <p:cNvPr id="70" name="TextBox 69"/>
          <p:cNvSpPr txBox="1"/>
          <p:nvPr/>
        </p:nvSpPr>
        <p:spPr>
          <a:xfrm>
            <a:off x="5715000" y="3352801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1</a:t>
            </a:r>
            <a:r>
              <a:rPr lang="en-US" sz="3200" dirty="0" smtClean="0"/>
              <a:t>.0100</a:t>
            </a:r>
            <a:endParaRPr lang="en-US" sz="3200" dirty="0"/>
          </a:p>
        </p:txBody>
      </p:sp>
      <p:sp>
        <p:nvSpPr>
          <p:cNvPr id="72" name="TextBox 71"/>
          <p:cNvSpPr txBox="1"/>
          <p:nvPr/>
        </p:nvSpPr>
        <p:spPr>
          <a:xfrm>
            <a:off x="5466360" y="3834825"/>
            <a:ext cx="324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cxnSp>
        <p:nvCxnSpPr>
          <p:cNvPr id="4" name="Curved Connector 3"/>
          <p:cNvCxnSpPr>
            <a:endCxn id="72" idx="3"/>
          </p:cNvCxnSpPr>
          <p:nvPr/>
        </p:nvCxnSpPr>
        <p:spPr>
          <a:xfrm rot="5400000">
            <a:off x="5721206" y="3904819"/>
            <a:ext cx="292388" cy="152400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57800" y="38348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74" name="TextBox 73"/>
          <p:cNvSpPr txBox="1"/>
          <p:nvPr/>
        </p:nvSpPr>
        <p:spPr>
          <a:xfrm>
            <a:off x="4356696" y="3838576"/>
            <a:ext cx="324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cxnSp>
        <p:nvCxnSpPr>
          <p:cNvPr id="75" name="Curved Connector 74"/>
          <p:cNvCxnSpPr>
            <a:endCxn id="74" idx="3"/>
          </p:cNvCxnSpPr>
          <p:nvPr/>
        </p:nvCxnSpPr>
        <p:spPr>
          <a:xfrm rot="5400000">
            <a:off x="4611542" y="3908570"/>
            <a:ext cx="292388" cy="152400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148136" y="383857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77" name="TextBox 76"/>
          <p:cNvSpPr txBox="1"/>
          <p:nvPr/>
        </p:nvSpPr>
        <p:spPr>
          <a:xfrm>
            <a:off x="3256560" y="3838576"/>
            <a:ext cx="324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cxnSp>
        <p:nvCxnSpPr>
          <p:cNvPr id="78" name="Curved Connector 77"/>
          <p:cNvCxnSpPr>
            <a:endCxn id="77" idx="3"/>
          </p:cNvCxnSpPr>
          <p:nvPr/>
        </p:nvCxnSpPr>
        <p:spPr>
          <a:xfrm rot="5400000">
            <a:off x="3511406" y="3908570"/>
            <a:ext cx="292388" cy="152400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048000" y="383857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80" name="TextBox 79"/>
          <p:cNvSpPr txBox="1"/>
          <p:nvPr/>
        </p:nvSpPr>
        <p:spPr>
          <a:xfrm>
            <a:off x="2175472" y="3834825"/>
            <a:ext cx="324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cxnSp>
        <p:nvCxnSpPr>
          <p:cNvPr id="81" name="Curved Connector 80"/>
          <p:cNvCxnSpPr>
            <a:endCxn id="80" idx="3"/>
          </p:cNvCxnSpPr>
          <p:nvPr/>
        </p:nvCxnSpPr>
        <p:spPr>
          <a:xfrm rot="5400000">
            <a:off x="2430318" y="3904819"/>
            <a:ext cx="292388" cy="152400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966912" y="38348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1905000" y="4419600"/>
            <a:ext cx="502040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743200" y="4368225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0010</a:t>
            </a:r>
            <a:endParaRPr lang="en-US" sz="3200" dirty="0"/>
          </a:p>
        </p:txBody>
      </p:sp>
      <p:sp>
        <p:nvSpPr>
          <p:cNvPr id="85" name="TextBox 84"/>
          <p:cNvSpPr txBox="1"/>
          <p:nvPr/>
        </p:nvSpPr>
        <p:spPr>
          <a:xfrm>
            <a:off x="3831424" y="4368224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0001</a:t>
            </a:r>
            <a:endParaRPr lang="en-US" sz="3200" dirty="0"/>
          </a:p>
        </p:txBody>
      </p:sp>
      <p:sp>
        <p:nvSpPr>
          <p:cNvPr id="86" name="TextBox 85"/>
          <p:cNvSpPr txBox="1"/>
          <p:nvPr/>
        </p:nvSpPr>
        <p:spPr>
          <a:xfrm>
            <a:off x="4898224" y="4368224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0110</a:t>
            </a:r>
            <a:endParaRPr lang="en-US" sz="3200" dirty="0"/>
          </a:p>
        </p:txBody>
      </p:sp>
      <p:sp>
        <p:nvSpPr>
          <p:cNvPr id="87" name="TextBox 86"/>
          <p:cNvSpPr txBox="1"/>
          <p:nvPr/>
        </p:nvSpPr>
        <p:spPr>
          <a:xfrm>
            <a:off x="5937028" y="4368225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.0100</a:t>
            </a:r>
            <a:endParaRPr 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1600200" y="4371976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0001</a:t>
            </a:r>
            <a:endParaRPr lang="en-US" sz="3200" dirty="0"/>
          </a:p>
        </p:txBody>
      </p:sp>
      <p:sp>
        <p:nvSpPr>
          <p:cNvPr id="89" name="Rectangle 88"/>
          <p:cNvSpPr/>
          <p:nvPr/>
        </p:nvSpPr>
        <p:spPr>
          <a:xfrm>
            <a:off x="6959796" y="2818115"/>
            <a:ext cx="2035923" cy="322844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Add 0110 to each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052338" y="3472298"/>
            <a:ext cx="1850839" cy="35512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Propagate carry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052338" y="4445472"/>
            <a:ext cx="1850839" cy="35512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Corrected Sum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69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25" grpId="0"/>
      <p:bldP spid="33" grpId="0"/>
      <p:bldP spid="50" grpId="0"/>
      <p:bldP spid="54" grpId="0"/>
      <p:bldP spid="58" grpId="0"/>
      <p:bldP spid="64" grpId="0"/>
      <p:bldP spid="71" grpId="0" animBg="1"/>
      <p:bldP spid="44" grpId="0"/>
      <p:bldP spid="45" grpId="0"/>
      <p:bldP spid="46" grpId="0"/>
      <p:bldP spid="47" grpId="0"/>
      <p:bldP spid="49" grpId="0"/>
      <p:bldP spid="52" grpId="0"/>
      <p:bldP spid="53" grpId="0"/>
      <p:bldP spid="56" grpId="0"/>
      <p:bldP spid="57" grpId="0"/>
      <p:bldP spid="60" grpId="0"/>
      <p:bldP spid="61" grpId="0"/>
      <p:bldP spid="62" grpId="0"/>
      <p:bldP spid="67" grpId="0"/>
      <p:bldP spid="68" grpId="0"/>
      <p:bldP spid="69" grpId="0"/>
      <p:bldP spid="70" grpId="0"/>
      <p:bldP spid="72" grpId="0"/>
      <p:bldP spid="73" grpId="0"/>
      <p:bldP spid="74" grpId="0"/>
      <p:bldP spid="76" grpId="0"/>
      <p:bldP spid="77" grpId="0"/>
      <p:bldP spid="79" grpId="0"/>
      <p:bldP spid="80" grpId="0"/>
      <p:bldP spid="82" grpId="0"/>
      <p:bldP spid="84" grpId="0"/>
      <p:bldP spid="85" grpId="0"/>
      <p:bldP spid="86" grpId="0"/>
      <p:bldP spid="87" grpId="0"/>
      <p:bldP spid="88" grpId="0"/>
      <p:bldP spid="89" grpId="0" animBg="1"/>
      <p:bldP spid="90" grpId="0" animBg="1"/>
      <p:bldP spid="9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 Subtraction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2028" y="151035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558856" y="151035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085684" y="151035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612512" y="151035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4032028" y="225993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4558856" y="225993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5085684" y="225993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5612512" y="225993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4032028" y="300952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4558856" y="300952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5085684" y="300952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5612512" y="300952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3505200" y="2259936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3276600" y="2958152"/>
            <a:ext cx="5105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12544" y="151035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6775228" y="151035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02056" y="151035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828884" y="151035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6312544" y="225993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6775228" y="225993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7302056" y="225993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7828884" y="225993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6324600" y="29966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6782888" y="2996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7309716" y="2996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43" name="TextBox 42"/>
          <p:cNvSpPr txBox="1"/>
          <p:nvPr/>
        </p:nvSpPr>
        <p:spPr>
          <a:xfrm>
            <a:off x="7836544" y="2996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1053795" y="144780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51" name="TextBox 50"/>
          <p:cNvSpPr txBox="1"/>
          <p:nvPr/>
        </p:nvSpPr>
        <p:spPr>
          <a:xfrm>
            <a:off x="1580623" y="1447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8</a:t>
            </a:r>
            <a:endParaRPr lang="en-US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1053795" y="219738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55" name="TextBox 54"/>
          <p:cNvSpPr txBox="1"/>
          <p:nvPr/>
        </p:nvSpPr>
        <p:spPr>
          <a:xfrm>
            <a:off x="1580623" y="21973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</a:t>
            </a:r>
            <a:endParaRPr lang="en-US" sz="3200" dirty="0"/>
          </a:p>
        </p:txBody>
      </p:sp>
      <p:sp>
        <p:nvSpPr>
          <p:cNvPr id="58" name="TextBox 57"/>
          <p:cNvSpPr txBox="1"/>
          <p:nvPr/>
        </p:nvSpPr>
        <p:spPr>
          <a:xfrm>
            <a:off x="526967" y="2197385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526967" y="2895601"/>
            <a:ext cx="145423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53795" y="29204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65" name="TextBox 64"/>
          <p:cNvSpPr txBox="1"/>
          <p:nvPr/>
        </p:nvSpPr>
        <p:spPr>
          <a:xfrm>
            <a:off x="1580623" y="29204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71" name="Rectangle 70"/>
          <p:cNvSpPr/>
          <p:nvPr/>
        </p:nvSpPr>
        <p:spPr>
          <a:xfrm>
            <a:off x="3581400" y="3810753"/>
            <a:ext cx="4800600" cy="76124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No borrow. So, this is the correct difference.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73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5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50" grpId="0"/>
      <p:bldP spid="51" grpId="0"/>
      <p:bldP spid="54" grpId="0"/>
      <p:bldP spid="55" grpId="0"/>
      <p:bldP spid="58" grpId="0"/>
      <p:bldP spid="64" grpId="0"/>
      <p:bldP spid="65" grpId="0"/>
      <p:bldP spid="7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 Subtraction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24382" y="1281751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0010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712606" y="128175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0000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779406" y="128175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0110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2292433" y="1752600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5818210" y="1281751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.0111</a:t>
            </a:r>
            <a:endParaRPr lang="en-US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755428" y="1219200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206.7</a:t>
            </a:r>
            <a:endParaRPr lang="en-US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755428" y="1676401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147.8</a:t>
            </a:r>
            <a:endParaRPr lang="en-US" sz="3200" dirty="0"/>
          </a:p>
        </p:txBody>
      </p:sp>
      <p:sp>
        <p:nvSpPr>
          <p:cNvPr id="58" name="TextBox 57"/>
          <p:cNvSpPr txBox="1"/>
          <p:nvPr/>
        </p:nvSpPr>
        <p:spPr>
          <a:xfrm>
            <a:off x="228600" y="1676400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381000" y="2374616"/>
            <a:ext cx="145423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62391" y="2399440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58.9</a:t>
            </a:r>
            <a:endParaRPr lang="en-US" sz="3200" dirty="0"/>
          </a:p>
        </p:txBody>
      </p:sp>
      <p:sp>
        <p:nvSpPr>
          <p:cNvPr id="71" name="Rectangle 70"/>
          <p:cNvSpPr/>
          <p:nvPr/>
        </p:nvSpPr>
        <p:spPr>
          <a:xfrm>
            <a:off x="7010400" y="2209800"/>
            <a:ext cx="1682581" cy="57194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Borrows are present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24382" y="1752601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0001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3712606" y="175260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0100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4779406" y="175260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0111</a:t>
            </a:r>
            <a:endParaRPr 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5818210" y="1752601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.1000</a:t>
            </a:r>
            <a:endParaRPr lang="en-US" sz="32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2368234" y="2362200"/>
            <a:ext cx="45640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624382" y="2310825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0000</a:t>
            </a:r>
            <a:endParaRPr lang="en-US" sz="3200" dirty="0"/>
          </a:p>
        </p:txBody>
      </p:sp>
      <p:sp>
        <p:nvSpPr>
          <p:cNvPr id="52" name="TextBox 51"/>
          <p:cNvSpPr txBox="1"/>
          <p:nvPr/>
        </p:nvSpPr>
        <p:spPr>
          <a:xfrm>
            <a:off x="3712606" y="2310824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1011</a:t>
            </a:r>
            <a:endParaRPr lang="en-US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4779406" y="2310824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1110</a:t>
            </a:r>
            <a:endParaRPr lang="en-US" sz="3200" dirty="0"/>
          </a:p>
        </p:txBody>
      </p:sp>
      <p:sp>
        <p:nvSpPr>
          <p:cNvPr id="56" name="TextBox 55"/>
          <p:cNvSpPr txBox="1"/>
          <p:nvPr/>
        </p:nvSpPr>
        <p:spPr>
          <a:xfrm>
            <a:off x="5818210" y="2310825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.1111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3581400" y="2691824"/>
            <a:ext cx="1143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-0110</a:t>
            </a:r>
            <a:endParaRPr lang="en-US" sz="3200" dirty="0"/>
          </a:p>
        </p:txBody>
      </p:sp>
      <p:sp>
        <p:nvSpPr>
          <p:cNvPr id="61" name="TextBox 60"/>
          <p:cNvSpPr txBox="1"/>
          <p:nvPr/>
        </p:nvSpPr>
        <p:spPr>
          <a:xfrm>
            <a:off x="4647938" y="2691824"/>
            <a:ext cx="1143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-0110</a:t>
            </a:r>
            <a:endParaRPr lang="en-US" sz="3200" dirty="0"/>
          </a:p>
        </p:txBody>
      </p:sp>
      <p:sp>
        <p:nvSpPr>
          <p:cNvPr id="62" name="TextBox 61"/>
          <p:cNvSpPr txBox="1"/>
          <p:nvPr/>
        </p:nvSpPr>
        <p:spPr>
          <a:xfrm>
            <a:off x="5686743" y="2691825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-.0110</a:t>
            </a:r>
            <a:endParaRPr lang="en-US" sz="32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2362200" y="3352800"/>
            <a:ext cx="45640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706173" y="335280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0101</a:t>
            </a:r>
            <a:endParaRPr lang="en-US" sz="3200" dirty="0"/>
          </a:p>
        </p:txBody>
      </p:sp>
      <p:sp>
        <p:nvSpPr>
          <p:cNvPr id="69" name="TextBox 68"/>
          <p:cNvSpPr txBox="1"/>
          <p:nvPr/>
        </p:nvSpPr>
        <p:spPr>
          <a:xfrm>
            <a:off x="4772973" y="335280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1000</a:t>
            </a:r>
            <a:endParaRPr lang="en-US" sz="3200" dirty="0"/>
          </a:p>
        </p:txBody>
      </p:sp>
      <p:sp>
        <p:nvSpPr>
          <p:cNvPr id="70" name="TextBox 69"/>
          <p:cNvSpPr txBox="1"/>
          <p:nvPr/>
        </p:nvSpPr>
        <p:spPr>
          <a:xfrm>
            <a:off x="5811777" y="3352801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.1001</a:t>
            </a:r>
            <a:endParaRPr lang="en-US" sz="3200" dirty="0"/>
          </a:p>
        </p:txBody>
      </p:sp>
      <p:sp>
        <p:nvSpPr>
          <p:cNvPr id="89" name="Rectangle 88"/>
          <p:cNvSpPr/>
          <p:nvPr/>
        </p:nvSpPr>
        <p:spPr>
          <a:xfrm>
            <a:off x="7031877" y="2818115"/>
            <a:ext cx="2035923" cy="322844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Subtract 0110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010400" y="3352800"/>
            <a:ext cx="1390563" cy="54148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Corrected difference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19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25" grpId="0"/>
      <p:bldP spid="33" grpId="0"/>
      <p:bldP spid="50" grpId="0"/>
      <p:bldP spid="54" grpId="0"/>
      <p:bldP spid="58" grpId="0"/>
      <p:bldP spid="64" grpId="0"/>
      <p:bldP spid="71" grpId="0" animBg="1"/>
      <p:bldP spid="44" grpId="0"/>
      <p:bldP spid="45" grpId="0"/>
      <p:bldP spid="46" grpId="0"/>
      <p:bldP spid="47" grpId="0"/>
      <p:bldP spid="49" grpId="0"/>
      <p:bldP spid="52" grpId="0"/>
      <p:bldP spid="53" grpId="0"/>
      <p:bldP spid="56" grpId="0"/>
      <p:bldP spid="60" grpId="0"/>
      <p:bldP spid="61" grpId="0"/>
      <p:bldP spid="62" grpId="0"/>
      <p:bldP spid="68" grpId="0"/>
      <p:bldP spid="69" grpId="0"/>
      <p:bldP spid="70" grpId="0"/>
      <p:bldP spid="89" grpId="0" animBg="1"/>
      <p:bldP spid="9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Excess Three (XS-3)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599"/>
            <a:ext cx="8763000" cy="2778206"/>
          </a:xfrm>
        </p:spPr>
        <p:txBody>
          <a:bodyPr>
            <a:normAutofit/>
          </a:bodyPr>
          <a:lstStyle/>
          <a:p>
            <a:r>
              <a:rPr lang="en-US" dirty="0" smtClean="0"/>
              <a:t>Excess Three Code = 8421 BCD + 0011(3)</a:t>
            </a:r>
          </a:p>
          <a:p>
            <a:r>
              <a:rPr lang="en-US" dirty="0" smtClean="0"/>
              <a:t>XS-3 code is non-weighted BCD code</a:t>
            </a:r>
          </a:p>
          <a:p>
            <a:r>
              <a:rPr lang="en-US" dirty="0" smtClean="0"/>
              <a:t>Also known as self complementing code</a:t>
            </a:r>
          </a:p>
          <a:p>
            <a:r>
              <a:rPr lang="en-US" dirty="0" smtClean="0"/>
              <a:t>0000, 0001, 0010, 1101, 1110 and 1111 are illegal codes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43075" y="3581400"/>
            <a:ext cx="29149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 smtClean="0">
                <a:latin typeface="+mj-lt"/>
              </a:rPr>
              <a:t>1	4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24339" y="4618910"/>
            <a:ext cx="1041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0100</a:t>
            </a:r>
            <a:endParaRPr lang="en-US" sz="2800" dirty="0">
              <a:latin typeface="+mj-lt"/>
            </a:endParaRPr>
          </a:p>
        </p:txBody>
      </p:sp>
      <p:cxnSp>
        <p:nvCxnSpPr>
          <p:cNvPr id="6" name="Straight Arrow Connector 5"/>
          <p:cNvCxnSpPr>
            <a:endCxn id="5" idx="0"/>
          </p:cNvCxnSpPr>
          <p:nvPr/>
        </p:nvCxnSpPr>
        <p:spPr>
          <a:xfrm>
            <a:off x="5845138" y="4107596"/>
            <a:ext cx="1" cy="5113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430848" y="4608672"/>
            <a:ext cx="1041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 smtClean="0">
                <a:latin typeface="+mj-lt"/>
              </a:rPr>
              <a:t>0001</a:t>
            </a:r>
            <a:endParaRPr lang="en-US" sz="2800" dirty="0"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951647" y="4097358"/>
            <a:ext cx="1" cy="5113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368076" y="3642955"/>
            <a:ext cx="1574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 smtClean="0">
                <a:latin typeface="+mj-lt"/>
              </a:rPr>
              <a:t>Decimal</a:t>
            </a:r>
            <a:endParaRPr lang="en-US" sz="28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52539" y="4618910"/>
            <a:ext cx="1574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 smtClean="0">
                <a:latin typeface="+mj-lt"/>
              </a:rPr>
              <a:t>BCD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2539" y="5080575"/>
            <a:ext cx="1574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XS-3</a:t>
            </a:r>
            <a:endParaRPr lang="en-US" sz="28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35140" y="5080575"/>
            <a:ext cx="1041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 smtClean="0">
                <a:latin typeface="+mj-lt"/>
              </a:rPr>
              <a:t>0100</a:t>
            </a:r>
            <a:endParaRPr lang="en-US" sz="28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19712" y="5087004"/>
            <a:ext cx="1041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0111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983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  <p:bldP spid="9" grpId="0"/>
      <p:bldP spid="10" grpId="0"/>
      <p:bldP spid="11" grpId="0"/>
      <p:bldP spid="12" grpId="0"/>
      <p:bldP spid="1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XS-3 Addition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2028" y="151035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558856" y="151035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5684" y="151035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612512" y="151035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4032028" y="225993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4558856" y="225993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5085684" y="225993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5612512" y="225993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4032028" y="300952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4558856" y="300952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85684" y="300952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12512" y="300952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3505200" y="225993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3276600" y="2958152"/>
            <a:ext cx="5105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12544" y="151035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6775228" y="151035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02056" y="151035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7828884" y="151035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6312544" y="225993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6775228" y="225993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7302056" y="225993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7828884" y="225993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6324600" y="29966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6782888" y="2996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7309716" y="2996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36544" y="2996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1053795" y="144780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51" name="TextBox 50"/>
          <p:cNvSpPr txBox="1"/>
          <p:nvPr/>
        </p:nvSpPr>
        <p:spPr>
          <a:xfrm>
            <a:off x="1580623" y="1447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7</a:t>
            </a:r>
            <a:endParaRPr lang="en-US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1053795" y="219738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55" name="TextBox 54"/>
          <p:cNvSpPr txBox="1"/>
          <p:nvPr/>
        </p:nvSpPr>
        <p:spPr>
          <a:xfrm>
            <a:off x="1580623" y="21973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8</a:t>
            </a:r>
            <a:endParaRPr lang="en-US" sz="3200" dirty="0"/>
          </a:p>
        </p:txBody>
      </p:sp>
      <p:sp>
        <p:nvSpPr>
          <p:cNvPr id="58" name="TextBox 57"/>
          <p:cNvSpPr txBox="1"/>
          <p:nvPr/>
        </p:nvSpPr>
        <p:spPr>
          <a:xfrm>
            <a:off x="526967" y="219738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526967" y="2895601"/>
            <a:ext cx="145423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53795" y="29204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6</a:t>
            </a:r>
            <a:endParaRPr lang="en-US" sz="3200" dirty="0"/>
          </a:p>
        </p:txBody>
      </p:sp>
      <p:sp>
        <p:nvSpPr>
          <p:cNvPr id="65" name="TextBox 64"/>
          <p:cNvSpPr txBox="1"/>
          <p:nvPr/>
        </p:nvSpPr>
        <p:spPr>
          <a:xfrm>
            <a:off x="1580623" y="29204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</a:t>
            </a:r>
            <a:endParaRPr lang="en-US" sz="3200" dirty="0"/>
          </a:p>
        </p:txBody>
      </p:sp>
      <p:sp>
        <p:nvSpPr>
          <p:cNvPr id="71" name="Rectangle 70"/>
          <p:cNvSpPr/>
          <p:nvPr/>
        </p:nvSpPr>
        <p:spPr>
          <a:xfrm>
            <a:off x="0" y="3608895"/>
            <a:ext cx="3967438" cy="42970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Propagate carry to next group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19800" y="29966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1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15394" y="3549793"/>
            <a:ext cx="324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cxnSp>
        <p:nvCxnSpPr>
          <p:cNvPr id="47" name="Curved Connector 46"/>
          <p:cNvCxnSpPr>
            <a:stCxn id="45" idx="2"/>
            <a:endCxn id="46" idx="3"/>
          </p:cNvCxnSpPr>
          <p:nvPr/>
        </p:nvCxnSpPr>
        <p:spPr>
          <a:xfrm rot="5400000">
            <a:off x="5947891" y="3573743"/>
            <a:ext cx="260781" cy="276094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406834" y="354979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3276600" y="4147078"/>
            <a:ext cx="5105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312544" y="418924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7" name="TextBox 56"/>
          <p:cNvSpPr txBox="1"/>
          <p:nvPr/>
        </p:nvSpPr>
        <p:spPr>
          <a:xfrm>
            <a:off x="6770832" y="418924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7297660" y="418924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824488" y="418924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68" name="TextBox 67"/>
          <p:cNvSpPr txBox="1"/>
          <p:nvPr/>
        </p:nvSpPr>
        <p:spPr>
          <a:xfrm>
            <a:off x="4038600" y="419281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61715" y="419281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70" name="TextBox 69"/>
          <p:cNvSpPr txBox="1"/>
          <p:nvPr/>
        </p:nvSpPr>
        <p:spPr>
          <a:xfrm>
            <a:off x="5088543" y="419281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615371" y="419281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73" name="TextBox 72"/>
          <p:cNvSpPr txBox="1"/>
          <p:nvPr/>
        </p:nvSpPr>
        <p:spPr>
          <a:xfrm>
            <a:off x="6310042" y="471275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74" name="TextBox 73"/>
          <p:cNvSpPr txBox="1"/>
          <p:nvPr/>
        </p:nvSpPr>
        <p:spPr>
          <a:xfrm>
            <a:off x="6768330" y="471275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75" name="TextBox 74"/>
          <p:cNvSpPr txBox="1"/>
          <p:nvPr/>
        </p:nvSpPr>
        <p:spPr>
          <a:xfrm>
            <a:off x="7295158" y="471275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76" name="TextBox 75"/>
          <p:cNvSpPr txBox="1"/>
          <p:nvPr/>
        </p:nvSpPr>
        <p:spPr>
          <a:xfrm>
            <a:off x="7821986" y="471275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77" name="TextBox 76"/>
          <p:cNvSpPr txBox="1"/>
          <p:nvPr/>
        </p:nvSpPr>
        <p:spPr>
          <a:xfrm>
            <a:off x="5940234" y="471275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78" name="TextBox 77"/>
          <p:cNvSpPr txBox="1"/>
          <p:nvPr/>
        </p:nvSpPr>
        <p:spPr>
          <a:xfrm>
            <a:off x="4090462" y="471710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79" name="TextBox 78"/>
          <p:cNvSpPr txBox="1"/>
          <p:nvPr/>
        </p:nvSpPr>
        <p:spPr>
          <a:xfrm>
            <a:off x="4548750" y="471710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80" name="TextBox 79"/>
          <p:cNvSpPr txBox="1"/>
          <p:nvPr/>
        </p:nvSpPr>
        <p:spPr>
          <a:xfrm>
            <a:off x="5075578" y="471710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81" name="TextBox 80"/>
          <p:cNvSpPr txBox="1"/>
          <p:nvPr/>
        </p:nvSpPr>
        <p:spPr>
          <a:xfrm>
            <a:off x="5602406" y="471710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82" name="TextBox 81"/>
          <p:cNvSpPr txBox="1"/>
          <p:nvPr/>
        </p:nvSpPr>
        <p:spPr>
          <a:xfrm>
            <a:off x="3720654" y="4717108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3256340" y="5410200"/>
            <a:ext cx="5105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305136" y="546157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85" name="TextBox 84"/>
          <p:cNvSpPr txBox="1"/>
          <p:nvPr/>
        </p:nvSpPr>
        <p:spPr>
          <a:xfrm>
            <a:off x="6763424" y="546157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86" name="TextBox 85"/>
          <p:cNvSpPr txBox="1"/>
          <p:nvPr/>
        </p:nvSpPr>
        <p:spPr>
          <a:xfrm>
            <a:off x="7290252" y="546157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87" name="TextBox 86"/>
          <p:cNvSpPr txBox="1"/>
          <p:nvPr/>
        </p:nvSpPr>
        <p:spPr>
          <a:xfrm>
            <a:off x="7817080" y="546157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89" name="TextBox 88"/>
          <p:cNvSpPr txBox="1"/>
          <p:nvPr/>
        </p:nvSpPr>
        <p:spPr>
          <a:xfrm>
            <a:off x="4085556" y="546593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90" name="TextBox 89"/>
          <p:cNvSpPr txBox="1"/>
          <p:nvPr/>
        </p:nvSpPr>
        <p:spPr>
          <a:xfrm>
            <a:off x="4543844" y="546593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91" name="TextBox 90"/>
          <p:cNvSpPr txBox="1"/>
          <p:nvPr/>
        </p:nvSpPr>
        <p:spPr>
          <a:xfrm>
            <a:off x="5070672" y="546593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92" name="TextBox 91"/>
          <p:cNvSpPr txBox="1"/>
          <p:nvPr/>
        </p:nvSpPr>
        <p:spPr>
          <a:xfrm>
            <a:off x="5597500" y="546593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94" name="Rectangle 93"/>
          <p:cNvSpPr/>
          <p:nvPr/>
        </p:nvSpPr>
        <p:spPr>
          <a:xfrm>
            <a:off x="0" y="4197713"/>
            <a:ext cx="3606763" cy="197448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Add 0011 to group which generated carry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Subtract </a:t>
            </a:r>
            <a:r>
              <a:rPr lang="en-US" sz="2400" dirty="0">
                <a:solidFill>
                  <a:schemeClr val="tx2"/>
                </a:solidFill>
              </a:rPr>
              <a:t>0011 to group which do not generated carry</a:t>
            </a:r>
          </a:p>
        </p:txBody>
      </p:sp>
    </p:spTree>
    <p:extLst>
      <p:ext uri="{BB962C8B-B14F-4D97-AF65-F5344CB8AC3E}">
        <p14:creationId xmlns:p14="http://schemas.microsoft.com/office/powerpoint/2010/main" val="307632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5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50" grpId="0"/>
      <p:bldP spid="51" grpId="0"/>
      <p:bldP spid="54" grpId="0"/>
      <p:bldP spid="55" grpId="0"/>
      <p:bldP spid="58" grpId="0"/>
      <p:bldP spid="64" grpId="0"/>
      <p:bldP spid="65" grpId="0"/>
      <p:bldP spid="71" grpId="0" animBg="1"/>
      <p:bldP spid="45" grpId="0"/>
      <p:bldP spid="46" grpId="0"/>
      <p:bldP spid="48" grpId="0"/>
      <p:bldP spid="56" grpId="0"/>
      <p:bldP spid="57" grpId="0"/>
      <p:bldP spid="60" grpId="0"/>
      <p:bldP spid="61" grpId="0"/>
      <p:bldP spid="68" grpId="0"/>
      <p:bldP spid="69" grpId="0"/>
      <p:bldP spid="70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4" grpId="0"/>
      <p:bldP spid="85" grpId="0"/>
      <p:bldP spid="86" grpId="0"/>
      <p:bldP spid="87" grpId="0"/>
      <p:bldP spid="89" grpId="0"/>
      <p:bldP spid="90" grpId="0"/>
      <p:bldP spid="91" grpId="0"/>
      <p:bldP spid="92" grpId="0"/>
      <p:bldP spid="9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XS-3 Addition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24382" y="1281751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0101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712606" y="128175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0111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779406" y="128175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1010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2292433" y="17526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5818210" y="1281751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.1001</a:t>
            </a:r>
            <a:endParaRPr lang="en-US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755428" y="1219200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247.6</a:t>
            </a:r>
            <a:endParaRPr lang="en-US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755428" y="1676401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359.4</a:t>
            </a:r>
            <a:endParaRPr lang="en-US" sz="3200" dirty="0"/>
          </a:p>
        </p:txBody>
      </p:sp>
      <p:sp>
        <p:nvSpPr>
          <p:cNvPr id="58" name="TextBox 57"/>
          <p:cNvSpPr txBox="1"/>
          <p:nvPr/>
        </p:nvSpPr>
        <p:spPr>
          <a:xfrm>
            <a:off x="228600" y="16764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381000" y="2374616"/>
            <a:ext cx="145423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62000" y="2399440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607.0</a:t>
            </a:r>
            <a:endParaRPr lang="en-US" sz="3200" dirty="0"/>
          </a:p>
        </p:txBody>
      </p:sp>
      <p:sp>
        <p:nvSpPr>
          <p:cNvPr id="71" name="Rectangle 70"/>
          <p:cNvSpPr/>
          <p:nvPr/>
        </p:nvSpPr>
        <p:spPr>
          <a:xfrm>
            <a:off x="7127113" y="2451790"/>
            <a:ext cx="1850839" cy="29349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Carry generated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24382" y="1752601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0110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3712606" y="175260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1000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4779406" y="175260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1100</a:t>
            </a:r>
            <a:endParaRPr 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5818210" y="1752601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.0111</a:t>
            </a:r>
            <a:endParaRPr lang="en-US" sz="32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2368234" y="2362200"/>
            <a:ext cx="45640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624382" y="2310825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1011</a:t>
            </a:r>
            <a:endParaRPr lang="en-US" sz="3200" dirty="0"/>
          </a:p>
        </p:txBody>
      </p:sp>
      <p:sp>
        <p:nvSpPr>
          <p:cNvPr id="52" name="TextBox 51"/>
          <p:cNvSpPr txBox="1"/>
          <p:nvPr/>
        </p:nvSpPr>
        <p:spPr>
          <a:xfrm>
            <a:off x="3712606" y="2310824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1111</a:t>
            </a:r>
            <a:endParaRPr lang="en-US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4572000" y="2310824"/>
            <a:ext cx="1226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1</a:t>
            </a:r>
            <a:r>
              <a:rPr lang="en-US" sz="3200" dirty="0" smtClean="0"/>
              <a:t>0110</a:t>
            </a:r>
            <a:endParaRPr lang="en-US" sz="3200" dirty="0"/>
          </a:p>
        </p:txBody>
      </p:sp>
      <p:sp>
        <p:nvSpPr>
          <p:cNvPr id="56" name="TextBox 55"/>
          <p:cNvSpPr txBox="1"/>
          <p:nvPr/>
        </p:nvSpPr>
        <p:spPr>
          <a:xfrm>
            <a:off x="5638800" y="2310825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1</a:t>
            </a:r>
            <a:r>
              <a:rPr lang="en-US" sz="3200" dirty="0" smtClean="0"/>
              <a:t>.0000</a:t>
            </a:r>
            <a:endParaRPr lang="en-US" sz="3200" dirty="0"/>
          </a:p>
        </p:txBody>
      </p:sp>
      <p:sp>
        <p:nvSpPr>
          <p:cNvPr id="57" name="TextBox 56"/>
          <p:cNvSpPr txBox="1"/>
          <p:nvPr/>
        </p:nvSpPr>
        <p:spPr>
          <a:xfrm>
            <a:off x="2452048" y="4973792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- 0011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3547972" y="4973791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+0011</a:t>
            </a:r>
            <a:endParaRPr lang="en-US" sz="3200" dirty="0"/>
          </a:p>
        </p:txBody>
      </p:sp>
      <p:sp>
        <p:nvSpPr>
          <p:cNvPr id="61" name="TextBox 60"/>
          <p:cNvSpPr txBox="1"/>
          <p:nvPr/>
        </p:nvSpPr>
        <p:spPr>
          <a:xfrm>
            <a:off x="4614224" y="4973791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+0011</a:t>
            </a:r>
            <a:endParaRPr lang="en-US" sz="3200" dirty="0"/>
          </a:p>
        </p:txBody>
      </p:sp>
      <p:sp>
        <p:nvSpPr>
          <p:cNvPr id="62" name="TextBox 61"/>
          <p:cNvSpPr txBox="1"/>
          <p:nvPr/>
        </p:nvSpPr>
        <p:spPr>
          <a:xfrm>
            <a:off x="5652448" y="4973792"/>
            <a:ext cx="1327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+.0011</a:t>
            </a:r>
            <a:endParaRPr lang="en-US" sz="32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2362200" y="3352800"/>
            <a:ext cx="45640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639373" y="3352801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1011</a:t>
            </a:r>
            <a:endParaRPr lang="en-US" sz="3200" dirty="0"/>
          </a:p>
        </p:txBody>
      </p:sp>
      <p:sp>
        <p:nvSpPr>
          <p:cNvPr id="68" name="TextBox 67"/>
          <p:cNvSpPr txBox="1"/>
          <p:nvPr/>
        </p:nvSpPr>
        <p:spPr>
          <a:xfrm>
            <a:off x="3533776" y="3352800"/>
            <a:ext cx="1226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1</a:t>
            </a:r>
            <a:r>
              <a:rPr lang="en-US" sz="3200" dirty="0" smtClean="0"/>
              <a:t>0000</a:t>
            </a:r>
            <a:endParaRPr lang="en-US" sz="3200" dirty="0"/>
          </a:p>
        </p:txBody>
      </p:sp>
      <p:sp>
        <p:nvSpPr>
          <p:cNvPr id="69" name="TextBox 68"/>
          <p:cNvSpPr txBox="1"/>
          <p:nvPr/>
        </p:nvSpPr>
        <p:spPr>
          <a:xfrm>
            <a:off x="4800600" y="335280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0111</a:t>
            </a:r>
            <a:endParaRPr lang="en-US" sz="3200" dirty="0"/>
          </a:p>
        </p:txBody>
      </p:sp>
      <p:sp>
        <p:nvSpPr>
          <p:cNvPr id="70" name="TextBox 69"/>
          <p:cNvSpPr txBox="1"/>
          <p:nvPr/>
        </p:nvSpPr>
        <p:spPr>
          <a:xfrm>
            <a:off x="5867400" y="3352801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.0000</a:t>
            </a:r>
            <a:endParaRPr lang="en-US" sz="3200" dirty="0"/>
          </a:p>
        </p:txBody>
      </p:sp>
      <p:sp>
        <p:nvSpPr>
          <p:cNvPr id="74" name="TextBox 73"/>
          <p:cNvSpPr txBox="1"/>
          <p:nvPr/>
        </p:nvSpPr>
        <p:spPr>
          <a:xfrm>
            <a:off x="3256560" y="3838576"/>
            <a:ext cx="324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cxnSp>
        <p:nvCxnSpPr>
          <p:cNvPr id="75" name="Curved Connector 74"/>
          <p:cNvCxnSpPr>
            <a:endCxn id="74" idx="3"/>
          </p:cNvCxnSpPr>
          <p:nvPr/>
        </p:nvCxnSpPr>
        <p:spPr>
          <a:xfrm rot="5400000">
            <a:off x="3511406" y="3908570"/>
            <a:ext cx="292388" cy="152400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48000" y="383857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77" name="TextBox 76"/>
          <p:cNvSpPr txBox="1"/>
          <p:nvPr/>
        </p:nvSpPr>
        <p:spPr>
          <a:xfrm>
            <a:off x="4309072" y="2806123"/>
            <a:ext cx="324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cxnSp>
        <p:nvCxnSpPr>
          <p:cNvPr id="78" name="Curved Connector 77"/>
          <p:cNvCxnSpPr>
            <a:endCxn id="77" idx="3"/>
          </p:cNvCxnSpPr>
          <p:nvPr/>
        </p:nvCxnSpPr>
        <p:spPr>
          <a:xfrm rot="5400000">
            <a:off x="4563918" y="2876117"/>
            <a:ext cx="292388" cy="152400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100512" y="280612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80" name="TextBox 79"/>
          <p:cNvSpPr txBox="1"/>
          <p:nvPr/>
        </p:nvSpPr>
        <p:spPr>
          <a:xfrm>
            <a:off x="5383636" y="2785506"/>
            <a:ext cx="324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cxnSp>
        <p:nvCxnSpPr>
          <p:cNvPr id="81" name="Curved Connector 80"/>
          <p:cNvCxnSpPr>
            <a:endCxn id="80" idx="3"/>
          </p:cNvCxnSpPr>
          <p:nvPr/>
        </p:nvCxnSpPr>
        <p:spPr>
          <a:xfrm rot="5400000">
            <a:off x="5638482" y="2855500"/>
            <a:ext cx="292388" cy="152400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175076" y="278550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2362200" y="4419600"/>
            <a:ext cx="456320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7117325" y="2886250"/>
            <a:ext cx="1850839" cy="35512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Propagate carry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67400" y="4446815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.0000</a:t>
            </a:r>
            <a:endParaRPr lang="en-US" sz="3200" dirty="0"/>
          </a:p>
        </p:txBody>
      </p:sp>
      <p:sp>
        <p:nvSpPr>
          <p:cNvPr id="65" name="TextBox 64"/>
          <p:cNvSpPr txBox="1"/>
          <p:nvPr/>
        </p:nvSpPr>
        <p:spPr>
          <a:xfrm>
            <a:off x="4786658" y="4446815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0111</a:t>
            </a:r>
            <a:endParaRPr lang="en-US" sz="3200" dirty="0"/>
          </a:p>
        </p:txBody>
      </p:sp>
      <p:sp>
        <p:nvSpPr>
          <p:cNvPr id="66" name="TextBox 65"/>
          <p:cNvSpPr txBox="1"/>
          <p:nvPr/>
        </p:nvSpPr>
        <p:spPr>
          <a:xfrm>
            <a:off x="3742167" y="4446815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0000</a:t>
            </a:r>
            <a:endParaRPr lang="en-US" sz="3200" dirty="0"/>
          </a:p>
        </p:txBody>
      </p:sp>
      <p:sp>
        <p:nvSpPr>
          <p:cNvPr id="92" name="TextBox 91"/>
          <p:cNvSpPr txBox="1"/>
          <p:nvPr/>
        </p:nvSpPr>
        <p:spPr>
          <a:xfrm>
            <a:off x="2624382" y="4446815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1100</a:t>
            </a:r>
            <a:endParaRPr lang="en-US" sz="3200" dirty="0"/>
          </a:p>
        </p:txBody>
      </p:sp>
      <p:cxnSp>
        <p:nvCxnSpPr>
          <p:cNvPr id="93" name="Straight Connector 92"/>
          <p:cNvCxnSpPr/>
          <p:nvPr/>
        </p:nvCxnSpPr>
        <p:spPr>
          <a:xfrm>
            <a:off x="2377425" y="5588781"/>
            <a:ext cx="456320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7373" y="2979075"/>
            <a:ext cx="2421608" cy="349792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Add 0011 to group which generated carry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Subtract </a:t>
            </a:r>
            <a:r>
              <a:rPr lang="en-US" sz="2400" dirty="0">
                <a:solidFill>
                  <a:schemeClr val="tx2"/>
                </a:solidFill>
              </a:rPr>
              <a:t>0011 to group which do not generated carry</a:t>
            </a:r>
          </a:p>
        </p:txBody>
      </p:sp>
      <p:sp>
        <p:nvSpPr>
          <p:cNvPr id="95" name="Rectangle 94"/>
          <p:cNvSpPr/>
          <p:nvPr/>
        </p:nvSpPr>
        <p:spPr>
          <a:xfrm>
            <a:off x="7086600" y="5577998"/>
            <a:ext cx="1850839" cy="62913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Corrected Sum in XS-3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869975" y="5637930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.0011</a:t>
            </a:r>
            <a:endParaRPr lang="en-US" sz="3200" dirty="0"/>
          </a:p>
        </p:txBody>
      </p:sp>
      <p:sp>
        <p:nvSpPr>
          <p:cNvPr id="97" name="TextBox 96"/>
          <p:cNvSpPr txBox="1"/>
          <p:nvPr/>
        </p:nvSpPr>
        <p:spPr>
          <a:xfrm>
            <a:off x="4789233" y="563793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1010</a:t>
            </a:r>
            <a:endParaRPr lang="en-US" sz="3200" dirty="0"/>
          </a:p>
        </p:txBody>
      </p:sp>
      <p:sp>
        <p:nvSpPr>
          <p:cNvPr id="98" name="TextBox 97"/>
          <p:cNvSpPr txBox="1"/>
          <p:nvPr/>
        </p:nvSpPr>
        <p:spPr>
          <a:xfrm>
            <a:off x="3744742" y="563793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0011</a:t>
            </a:r>
            <a:endParaRPr lang="en-US" sz="3200" dirty="0"/>
          </a:p>
        </p:txBody>
      </p:sp>
      <p:sp>
        <p:nvSpPr>
          <p:cNvPr id="99" name="TextBox 98"/>
          <p:cNvSpPr txBox="1"/>
          <p:nvPr/>
        </p:nvSpPr>
        <p:spPr>
          <a:xfrm>
            <a:off x="2626957" y="563793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1001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3125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25" grpId="0"/>
      <p:bldP spid="33" grpId="0"/>
      <p:bldP spid="50" grpId="0"/>
      <p:bldP spid="54" grpId="0"/>
      <p:bldP spid="58" grpId="0"/>
      <p:bldP spid="64" grpId="0"/>
      <p:bldP spid="71" grpId="0" animBg="1"/>
      <p:bldP spid="44" grpId="0"/>
      <p:bldP spid="45" grpId="0"/>
      <p:bldP spid="46" grpId="0"/>
      <p:bldP spid="47" grpId="0"/>
      <p:bldP spid="49" grpId="0"/>
      <p:bldP spid="52" grpId="0"/>
      <p:bldP spid="53" grpId="0"/>
      <p:bldP spid="56" grpId="0"/>
      <p:bldP spid="57" grpId="0"/>
      <p:bldP spid="60" grpId="0"/>
      <p:bldP spid="61" grpId="0"/>
      <p:bldP spid="62" grpId="0"/>
      <p:bldP spid="67" grpId="0"/>
      <p:bldP spid="68" grpId="0"/>
      <p:bldP spid="69" grpId="0"/>
      <p:bldP spid="70" grpId="0"/>
      <p:bldP spid="74" grpId="0"/>
      <p:bldP spid="76" grpId="0"/>
      <p:bldP spid="77" grpId="0"/>
      <p:bldP spid="79" grpId="0"/>
      <p:bldP spid="80" grpId="0"/>
      <p:bldP spid="82" grpId="0"/>
      <p:bldP spid="90" grpId="0" animBg="1"/>
      <p:bldP spid="55" grpId="0"/>
      <p:bldP spid="65" grpId="0"/>
      <p:bldP spid="66" grpId="0"/>
      <p:bldP spid="92" grpId="0"/>
      <p:bldP spid="94" grpId="0" animBg="1"/>
      <p:bldP spid="95" grpId="0" animBg="1"/>
      <p:bldP spid="96" grpId="0"/>
      <p:bldP spid="97" grpId="0"/>
      <p:bldP spid="98" grpId="0"/>
      <p:bldP spid="99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XS-3 Subtraction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24382" y="1281751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0101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712606" y="128175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1001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779406" y="128175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1010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2292433" y="1752600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755428" y="1219200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267</a:t>
            </a:r>
            <a:endParaRPr lang="en-US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755428" y="1676401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175</a:t>
            </a:r>
            <a:endParaRPr lang="en-US" sz="3200" dirty="0"/>
          </a:p>
        </p:txBody>
      </p:sp>
      <p:sp>
        <p:nvSpPr>
          <p:cNvPr id="58" name="TextBox 57"/>
          <p:cNvSpPr txBox="1"/>
          <p:nvPr/>
        </p:nvSpPr>
        <p:spPr>
          <a:xfrm>
            <a:off x="228600" y="1676400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381000" y="2374616"/>
            <a:ext cx="145423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62000" y="2399440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092</a:t>
            </a:r>
            <a:endParaRPr lang="en-US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2624382" y="1752601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0100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3712606" y="175260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1010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4779406" y="175260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1000</a:t>
            </a:r>
            <a:endParaRPr lang="en-US" sz="32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2368234" y="2362200"/>
            <a:ext cx="350699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624382" y="2310825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0000</a:t>
            </a:r>
            <a:endParaRPr lang="en-US" sz="3200" dirty="0"/>
          </a:p>
        </p:txBody>
      </p:sp>
      <p:sp>
        <p:nvSpPr>
          <p:cNvPr id="52" name="TextBox 51"/>
          <p:cNvSpPr txBox="1"/>
          <p:nvPr/>
        </p:nvSpPr>
        <p:spPr>
          <a:xfrm>
            <a:off x="3712606" y="2310824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1111</a:t>
            </a:r>
            <a:endParaRPr lang="en-US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4800600" y="2310824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0010</a:t>
            </a:r>
            <a:endParaRPr lang="en-US" sz="3200" dirty="0"/>
          </a:p>
        </p:txBody>
      </p:sp>
      <p:sp>
        <p:nvSpPr>
          <p:cNvPr id="57" name="TextBox 56"/>
          <p:cNvSpPr txBox="1"/>
          <p:nvPr/>
        </p:nvSpPr>
        <p:spPr>
          <a:xfrm>
            <a:off x="3581138" y="2812692"/>
            <a:ext cx="1143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-0011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2440621" y="2812692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+0011</a:t>
            </a:r>
            <a:endParaRPr lang="en-US" sz="32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2362200" y="3352800"/>
            <a:ext cx="351302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639373" y="3352801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0011</a:t>
            </a:r>
            <a:endParaRPr lang="en-US" sz="3200" dirty="0"/>
          </a:p>
        </p:txBody>
      </p:sp>
      <p:sp>
        <p:nvSpPr>
          <p:cNvPr id="68" name="TextBox 67"/>
          <p:cNvSpPr txBox="1"/>
          <p:nvPr/>
        </p:nvSpPr>
        <p:spPr>
          <a:xfrm>
            <a:off x="3706173" y="335280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1100</a:t>
            </a:r>
            <a:endParaRPr lang="en-US" sz="3200" dirty="0"/>
          </a:p>
        </p:txBody>
      </p:sp>
      <p:sp>
        <p:nvSpPr>
          <p:cNvPr id="69" name="TextBox 68"/>
          <p:cNvSpPr txBox="1"/>
          <p:nvPr/>
        </p:nvSpPr>
        <p:spPr>
          <a:xfrm>
            <a:off x="4800600" y="335280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0101</a:t>
            </a:r>
            <a:endParaRPr lang="en-US" sz="3200" dirty="0"/>
          </a:p>
        </p:txBody>
      </p:sp>
      <p:sp>
        <p:nvSpPr>
          <p:cNvPr id="94" name="Rectangle 93"/>
          <p:cNvSpPr/>
          <p:nvPr/>
        </p:nvSpPr>
        <p:spPr>
          <a:xfrm>
            <a:off x="6019800" y="2819400"/>
            <a:ext cx="2930146" cy="2171936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Subtract 0011 to group which generated borrow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Add </a:t>
            </a:r>
            <a:r>
              <a:rPr lang="en-US" sz="2400" dirty="0">
                <a:solidFill>
                  <a:schemeClr val="tx2"/>
                </a:solidFill>
              </a:rPr>
              <a:t>0011 to group which do not generated </a:t>
            </a:r>
            <a:r>
              <a:rPr lang="en-US" sz="2400" dirty="0" smtClean="0">
                <a:solidFill>
                  <a:schemeClr val="tx2"/>
                </a:solidFill>
              </a:rPr>
              <a:t>borrow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624518" y="2812692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+0011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5049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25" grpId="0"/>
      <p:bldP spid="50" grpId="0"/>
      <p:bldP spid="54" grpId="0"/>
      <p:bldP spid="58" grpId="0"/>
      <p:bldP spid="64" grpId="0"/>
      <p:bldP spid="44" grpId="0"/>
      <p:bldP spid="45" grpId="0"/>
      <p:bldP spid="46" grpId="0"/>
      <p:bldP spid="49" grpId="0"/>
      <p:bldP spid="52" grpId="0"/>
      <p:bldP spid="53" grpId="0"/>
      <p:bldP spid="57" grpId="0"/>
      <p:bldP spid="60" grpId="0"/>
      <p:bldP spid="67" grpId="0"/>
      <p:bldP spid="68" grpId="0"/>
      <p:bldP spid="69" grpId="0"/>
      <p:bldP spid="94" grpId="0" animBg="1"/>
      <p:bldP spid="7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XS-3 Subtraction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24382" y="1281751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1000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712606" y="128175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1010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744977" y="1281750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.1001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2292433" y="1752600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755428" y="1219200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57.6</a:t>
            </a:r>
            <a:endParaRPr lang="en-US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755428" y="1676401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27.8</a:t>
            </a:r>
            <a:endParaRPr lang="en-US" sz="3200" dirty="0"/>
          </a:p>
        </p:txBody>
      </p:sp>
      <p:sp>
        <p:nvSpPr>
          <p:cNvPr id="58" name="TextBox 57"/>
          <p:cNvSpPr txBox="1"/>
          <p:nvPr/>
        </p:nvSpPr>
        <p:spPr>
          <a:xfrm>
            <a:off x="228600" y="1676400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381000" y="2374616"/>
            <a:ext cx="145423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62000" y="2399440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29.8</a:t>
            </a:r>
            <a:endParaRPr lang="en-US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2624382" y="1752601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0101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3712606" y="175260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1010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4744977" y="1752600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.1011</a:t>
            </a:r>
            <a:endParaRPr lang="en-US" sz="32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2368234" y="2362200"/>
            <a:ext cx="350699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624382" y="2310825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0010</a:t>
            </a:r>
            <a:endParaRPr lang="en-US" sz="3200" dirty="0"/>
          </a:p>
        </p:txBody>
      </p:sp>
      <p:sp>
        <p:nvSpPr>
          <p:cNvPr id="52" name="TextBox 51"/>
          <p:cNvSpPr txBox="1"/>
          <p:nvPr/>
        </p:nvSpPr>
        <p:spPr>
          <a:xfrm>
            <a:off x="3712606" y="2310824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1111</a:t>
            </a:r>
            <a:endParaRPr lang="en-US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4744977" y="2310824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.1110</a:t>
            </a:r>
            <a:endParaRPr lang="en-US" sz="3200" dirty="0"/>
          </a:p>
        </p:txBody>
      </p:sp>
      <p:sp>
        <p:nvSpPr>
          <p:cNvPr id="57" name="TextBox 56"/>
          <p:cNvSpPr txBox="1"/>
          <p:nvPr/>
        </p:nvSpPr>
        <p:spPr>
          <a:xfrm>
            <a:off x="3581138" y="2812692"/>
            <a:ext cx="1143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-0011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2440621" y="2812692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+0011</a:t>
            </a:r>
            <a:endParaRPr lang="en-US" sz="32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2362200" y="3352800"/>
            <a:ext cx="351302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639373" y="3352801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0101</a:t>
            </a:r>
            <a:endParaRPr lang="en-US" sz="3200" dirty="0"/>
          </a:p>
        </p:txBody>
      </p:sp>
      <p:sp>
        <p:nvSpPr>
          <p:cNvPr id="68" name="TextBox 67"/>
          <p:cNvSpPr txBox="1"/>
          <p:nvPr/>
        </p:nvSpPr>
        <p:spPr>
          <a:xfrm>
            <a:off x="3706173" y="335280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1100</a:t>
            </a:r>
            <a:endParaRPr lang="en-US" sz="3200" dirty="0"/>
          </a:p>
        </p:txBody>
      </p:sp>
      <p:sp>
        <p:nvSpPr>
          <p:cNvPr id="69" name="TextBox 68"/>
          <p:cNvSpPr txBox="1"/>
          <p:nvPr/>
        </p:nvSpPr>
        <p:spPr>
          <a:xfrm>
            <a:off x="4744977" y="3352800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.1011</a:t>
            </a:r>
            <a:endParaRPr lang="en-US" sz="3200" dirty="0"/>
          </a:p>
        </p:txBody>
      </p:sp>
      <p:sp>
        <p:nvSpPr>
          <p:cNvPr id="94" name="Rectangle 93"/>
          <p:cNvSpPr/>
          <p:nvPr/>
        </p:nvSpPr>
        <p:spPr>
          <a:xfrm>
            <a:off x="6019800" y="2819400"/>
            <a:ext cx="2930146" cy="2171936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Subtract 0011 to group which generated borrow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Add </a:t>
            </a:r>
            <a:r>
              <a:rPr lang="en-US" sz="2400" dirty="0">
                <a:solidFill>
                  <a:schemeClr val="tx2"/>
                </a:solidFill>
              </a:rPr>
              <a:t>0011 to group which do not generated </a:t>
            </a:r>
            <a:r>
              <a:rPr lang="en-US" sz="2400" dirty="0" smtClean="0">
                <a:solidFill>
                  <a:schemeClr val="tx2"/>
                </a:solidFill>
              </a:rPr>
              <a:t>borrow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624518" y="2812692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-.0011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9840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25" grpId="0"/>
      <p:bldP spid="50" grpId="0"/>
      <p:bldP spid="54" grpId="0"/>
      <p:bldP spid="58" grpId="0"/>
      <p:bldP spid="64" grpId="0"/>
      <p:bldP spid="44" grpId="0"/>
      <p:bldP spid="45" grpId="0"/>
      <p:bldP spid="46" grpId="0"/>
      <p:bldP spid="49" grpId="0"/>
      <p:bldP spid="52" grpId="0"/>
      <p:bldP spid="53" grpId="0"/>
      <p:bldP spid="57" grpId="0"/>
      <p:bldP spid="60" grpId="0"/>
      <p:bldP spid="67" grpId="0"/>
      <p:bldP spid="68" grpId="0"/>
      <p:bldP spid="69" grpId="0"/>
      <p:bldP spid="94" grpId="0" animBg="1"/>
      <p:bldP spid="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among 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Possibilities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5338563" y="3923556"/>
            <a:ext cx="2503885" cy="649188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400"/>
              <a:t>Hexadecimal</a:t>
            </a: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1219200" y="16764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Decimal</a:t>
            </a:r>
          </a:p>
        </p:txBody>
      </p:sp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5334000" y="16764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Octal</a:t>
            </a: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1219200" y="38385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Binary</a:t>
            </a:r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 flipV="1">
            <a:off x="3732212" y="2238375"/>
            <a:ext cx="167640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400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 flipH="1" flipV="1">
            <a:off x="3732212" y="2238375"/>
            <a:ext cx="167640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400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V="1">
            <a:off x="6627812" y="2543175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400"/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 flipV="1">
            <a:off x="2436812" y="2466975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400"/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rot="5400000" flipV="1">
            <a:off x="4570412" y="1400175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400"/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 rot="5400000" flipV="1">
            <a:off x="4570412" y="3609975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400"/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1219200" y="5402759"/>
            <a:ext cx="6705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dirty="0"/>
              <a:t>25</a:t>
            </a:r>
            <a:r>
              <a:rPr lang="en-US" altLang="en-US" sz="4000" baseline="-25000" dirty="0"/>
              <a:t>10</a:t>
            </a:r>
            <a:r>
              <a:rPr lang="en-US" altLang="en-US" sz="4000" dirty="0"/>
              <a:t> = 11001</a:t>
            </a:r>
            <a:r>
              <a:rPr lang="en-US" altLang="en-US" sz="4000" baseline="-25000" dirty="0"/>
              <a:t>2</a:t>
            </a:r>
            <a:r>
              <a:rPr lang="en-US" altLang="en-US" sz="4000" dirty="0"/>
              <a:t> = 31</a:t>
            </a:r>
            <a:r>
              <a:rPr lang="en-US" altLang="en-US" sz="4000" baseline="-25000" dirty="0"/>
              <a:t>8</a:t>
            </a:r>
            <a:r>
              <a:rPr lang="en-US" altLang="en-US" sz="4000" dirty="0"/>
              <a:t> = 19</a:t>
            </a:r>
            <a:r>
              <a:rPr lang="en-US" altLang="en-US" sz="4000" baseline="-25000" dirty="0"/>
              <a:t>16</a:t>
            </a:r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7696200" y="5867400"/>
            <a:ext cx="1295400" cy="457200"/>
          </a:xfrm>
          <a:prstGeom prst="wedgeRoundRectCallout">
            <a:avLst>
              <a:gd name="adj1" fmla="val -81248"/>
              <a:gd name="adj2" fmla="val -29166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/>
              <a:t>Base</a:t>
            </a:r>
          </a:p>
        </p:txBody>
      </p:sp>
    </p:spTree>
    <p:extLst>
      <p:ext uri="{BB962C8B-B14F-4D97-AF65-F5344CB8AC3E}">
        <p14:creationId xmlns:p14="http://schemas.microsoft.com/office/powerpoint/2010/main" val="38334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Gray Code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</a:t>
            </a:r>
            <a:r>
              <a:rPr lang="en-US" dirty="0"/>
              <a:t>one bit changes between each pair of successive code </a:t>
            </a:r>
            <a:r>
              <a:rPr lang="en-US" dirty="0" smtClean="0"/>
              <a:t>words (</a:t>
            </a:r>
            <a:r>
              <a:rPr lang="en-US" dirty="0" smtClean="0">
                <a:solidFill>
                  <a:schemeClr val="tx2"/>
                </a:solidFill>
              </a:rPr>
              <a:t>Unit distance code</a:t>
            </a:r>
            <a:r>
              <a:rPr lang="en-US" dirty="0" smtClean="0"/>
              <a:t>). </a:t>
            </a:r>
          </a:p>
          <a:p>
            <a:r>
              <a:rPr lang="en-US" dirty="0"/>
              <a:t>Gray code is a reflected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Gray codes are designed recursively using following rules:</a:t>
            </a:r>
          </a:p>
          <a:p>
            <a:pPr lvl="1"/>
            <a:r>
              <a:rPr lang="en-US" dirty="0"/>
              <a:t>1</a:t>
            </a:r>
            <a:r>
              <a:rPr lang="en-US" dirty="0" smtClean="0"/>
              <a:t>-bit </a:t>
            </a:r>
            <a:r>
              <a:rPr lang="en-US" dirty="0"/>
              <a:t>Gray code has two code words, </a:t>
            </a:r>
            <a:r>
              <a:rPr lang="en-US" dirty="0">
                <a:solidFill>
                  <a:schemeClr val="tx2"/>
                </a:solidFill>
              </a:rPr>
              <a:t>0 and 1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tx2"/>
                </a:solidFill>
              </a:rPr>
              <a:t>first 2</a:t>
            </a:r>
            <a:r>
              <a:rPr lang="en-US" baseline="30000" dirty="0">
                <a:solidFill>
                  <a:schemeClr val="tx2"/>
                </a:solidFill>
              </a:rPr>
              <a:t>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code words of an (n+1)-bit Gray code equal the code words of </a:t>
            </a:r>
            <a:r>
              <a:rPr lang="en-US" dirty="0" smtClean="0"/>
              <a:t>n-bit </a:t>
            </a:r>
            <a:r>
              <a:rPr lang="en-US" dirty="0"/>
              <a:t>gray code</a:t>
            </a:r>
            <a:r>
              <a:rPr lang="en-US" dirty="0" smtClean="0"/>
              <a:t>, written </a:t>
            </a:r>
            <a:r>
              <a:rPr lang="en-US" dirty="0">
                <a:solidFill>
                  <a:schemeClr val="tx2"/>
                </a:solidFill>
              </a:rPr>
              <a:t>in order </a:t>
            </a:r>
            <a:r>
              <a:rPr lang="en-US" dirty="0"/>
              <a:t>with a leading </a:t>
            </a:r>
            <a:r>
              <a:rPr lang="en-US" dirty="0">
                <a:solidFill>
                  <a:schemeClr val="tx2"/>
                </a:solidFill>
              </a:rPr>
              <a:t>0 </a:t>
            </a:r>
            <a:r>
              <a:rPr lang="en-US" dirty="0" smtClean="0">
                <a:solidFill>
                  <a:schemeClr val="tx2"/>
                </a:solidFill>
              </a:rPr>
              <a:t>appended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tx2"/>
                </a:solidFill>
              </a:rPr>
              <a:t>last 2</a:t>
            </a:r>
            <a:r>
              <a:rPr lang="en-US" baseline="30000" dirty="0">
                <a:solidFill>
                  <a:schemeClr val="tx2"/>
                </a:solidFill>
              </a:rPr>
              <a:t>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code words of an (n+1)-bit Gray code equal the code words of </a:t>
            </a:r>
            <a:r>
              <a:rPr lang="en-US" dirty="0" smtClean="0"/>
              <a:t>n-bit </a:t>
            </a:r>
            <a:r>
              <a:rPr lang="en-US" dirty="0"/>
              <a:t>gray code, but written </a:t>
            </a:r>
            <a:r>
              <a:rPr lang="en-US" dirty="0">
                <a:solidFill>
                  <a:schemeClr val="tx2"/>
                </a:solidFill>
              </a:rPr>
              <a:t>in reverse order </a:t>
            </a:r>
            <a:r>
              <a:rPr lang="en-US" dirty="0"/>
              <a:t>with a leading </a:t>
            </a:r>
            <a:r>
              <a:rPr lang="en-US" dirty="0">
                <a:solidFill>
                  <a:schemeClr val="tx2"/>
                </a:solidFill>
              </a:rPr>
              <a:t>1 appended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37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276398"/>
              </p:ext>
            </p:extLst>
          </p:nvPr>
        </p:nvGraphicFramePr>
        <p:xfrm>
          <a:off x="152400" y="76200"/>
          <a:ext cx="8733432" cy="6583680"/>
        </p:xfrm>
        <a:graphic>
          <a:graphicData uri="http://schemas.openxmlformats.org/drawingml/2006/table">
            <a:tbl>
              <a:tblPr/>
              <a:tblGrid>
                <a:gridCol w="1455572"/>
                <a:gridCol w="1455572"/>
                <a:gridCol w="1455572"/>
                <a:gridCol w="1455572"/>
                <a:gridCol w="1455572"/>
                <a:gridCol w="1455572"/>
              </a:tblGrid>
              <a:tr h="360000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Gray Code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Decimal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4-bit Binary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1-bit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2-bit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3-bit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4-bit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0 0 0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0 0 0 0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0 0 1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0 0 0 1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0 1 1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0 0 1 1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0 1 0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0 0 1 0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1 1 0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0 1 1 0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1 1 1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0 1 1 1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1 0 1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0 1 0 1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1 0 0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0 1 0 0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1 1 0 0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1 1 0 1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1 1 1 1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1 1 1 0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1 0 1 0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1 0 1 1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1 0 0 1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1 0 0 0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718862" y="864244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718862" y="1219200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2348552" y="864244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2348552" y="1219200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2033676" y="864244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2033676" y="1219200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2348552" y="1598948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2348552" y="1953904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2033676" y="1598948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2033676" y="1953904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3733800" y="864244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3733800" y="1219200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3733800" y="1598948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3733800" y="1953904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3364332" y="864244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3364332" y="1219200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3364332" y="1598948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3364332" y="1953904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3735916" y="2316480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3735916" y="2671436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3735916" y="3051184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3735916" y="3406140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3366448" y="2316480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3366448" y="2671436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/>
          <p:cNvSpPr/>
          <p:nvPr/>
        </p:nvSpPr>
        <p:spPr>
          <a:xfrm>
            <a:off x="3366448" y="3051184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/>
          <p:cNvSpPr/>
          <p:nvPr/>
        </p:nvSpPr>
        <p:spPr>
          <a:xfrm>
            <a:off x="3366448" y="3406140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/>
          <p:cNvSpPr/>
          <p:nvPr/>
        </p:nvSpPr>
        <p:spPr>
          <a:xfrm>
            <a:off x="5100470" y="864244"/>
            <a:ext cx="557822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/>
          <p:cNvSpPr/>
          <p:nvPr/>
        </p:nvSpPr>
        <p:spPr>
          <a:xfrm>
            <a:off x="5100470" y="1219200"/>
            <a:ext cx="557822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5100470" y="1598948"/>
            <a:ext cx="557822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5100470" y="1953904"/>
            <a:ext cx="557822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/>
          <p:cNvSpPr/>
          <p:nvPr/>
        </p:nvSpPr>
        <p:spPr>
          <a:xfrm>
            <a:off x="4738048" y="864244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 59"/>
          <p:cNvSpPr/>
          <p:nvPr/>
        </p:nvSpPr>
        <p:spPr>
          <a:xfrm>
            <a:off x="4738048" y="1219200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/>
          <p:cNvSpPr/>
          <p:nvPr/>
        </p:nvSpPr>
        <p:spPr>
          <a:xfrm>
            <a:off x="4738048" y="1598948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/>
          <p:cNvSpPr/>
          <p:nvPr/>
        </p:nvSpPr>
        <p:spPr>
          <a:xfrm>
            <a:off x="4738048" y="1953904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102586" y="2316480"/>
            <a:ext cx="557822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/>
          <p:cNvSpPr/>
          <p:nvPr/>
        </p:nvSpPr>
        <p:spPr>
          <a:xfrm>
            <a:off x="5102586" y="2671436"/>
            <a:ext cx="557822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/>
          <p:cNvSpPr/>
          <p:nvPr/>
        </p:nvSpPr>
        <p:spPr>
          <a:xfrm>
            <a:off x="5102586" y="3051184"/>
            <a:ext cx="557822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/>
          <p:cNvSpPr/>
          <p:nvPr/>
        </p:nvSpPr>
        <p:spPr>
          <a:xfrm>
            <a:off x="5102586" y="3406140"/>
            <a:ext cx="557822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/>
          <p:cNvSpPr/>
          <p:nvPr/>
        </p:nvSpPr>
        <p:spPr>
          <a:xfrm>
            <a:off x="4740164" y="2316480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/>
          <p:cNvSpPr/>
          <p:nvPr/>
        </p:nvSpPr>
        <p:spPr>
          <a:xfrm>
            <a:off x="4740164" y="2671436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 68"/>
          <p:cNvSpPr/>
          <p:nvPr/>
        </p:nvSpPr>
        <p:spPr>
          <a:xfrm>
            <a:off x="4740164" y="3051184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/>
          <p:cNvSpPr/>
          <p:nvPr/>
        </p:nvSpPr>
        <p:spPr>
          <a:xfrm>
            <a:off x="4740164" y="3406140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/>
          <p:cNvSpPr/>
          <p:nvPr/>
        </p:nvSpPr>
        <p:spPr>
          <a:xfrm>
            <a:off x="5098354" y="3790664"/>
            <a:ext cx="557822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/>
          <p:cNvSpPr/>
          <p:nvPr/>
        </p:nvSpPr>
        <p:spPr>
          <a:xfrm>
            <a:off x="5098354" y="4145620"/>
            <a:ext cx="557822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/>
          <p:cNvSpPr/>
          <p:nvPr/>
        </p:nvSpPr>
        <p:spPr>
          <a:xfrm>
            <a:off x="5098354" y="4525368"/>
            <a:ext cx="557822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/>
          <p:cNvSpPr/>
          <p:nvPr/>
        </p:nvSpPr>
        <p:spPr>
          <a:xfrm>
            <a:off x="5098354" y="4880324"/>
            <a:ext cx="557822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ectangle 74"/>
          <p:cNvSpPr/>
          <p:nvPr/>
        </p:nvSpPr>
        <p:spPr>
          <a:xfrm>
            <a:off x="4735932" y="3790664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ectangle 75"/>
          <p:cNvSpPr/>
          <p:nvPr/>
        </p:nvSpPr>
        <p:spPr>
          <a:xfrm>
            <a:off x="4735932" y="4145620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ectangle 76"/>
          <p:cNvSpPr/>
          <p:nvPr/>
        </p:nvSpPr>
        <p:spPr>
          <a:xfrm>
            <a:off x="4735932" y="4525368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/>
          <p:cNvSpPr/>
          <p:nvPr/>
        </p:nvSpPr>
        <p:spPr>
          <a:xfrm>
            <a:off x="4735932" y="4880324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 78"/>
          <p:cNvSpPr/>
          <p:nvPr/>
        </p:nvSpPr>
        <p:spPr>
          <a:xfrm>
            <a:off x="5100470" y="5242900"/>
            <a:ext cx="557822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/>
          <p:cNvSpPr/>
          <p:nvPr/>
        </p:nvSpPr>
        <p:spPr>
          <a:xfrm>
            <a:off x="5100470" y="5597856"/>
            <a:ext cx="557822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/>
          <p:cNvSpPr/>
          <p:nvPr/>
        </p:nvSpPr>
        <p:spPr>
          <a:xfrm>
            <a:off x="5100470" y="5977604"/>
            <a:ext cx="557822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/>
          <p:cNvSpPr/>
          <p:nvPr/>
        </p:nvSpPr>
        <p:spPr>
          <a:xfrm>
            <a:off x="5100470" y="6332560"/>
            <a:ext cx="557822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/>
          <p:cNvSpPr/>
          <p:nvPr/>
        </p:nvSpPr>
        <p:spPr>
          <a:xfrm>
            <a:off x="4738048" y="5242900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/>
          <p:cNvSpPr/>
          <p:nvPr/>
        </p:nvSpPr>
        <p:spPr>
          <a:xfrm>
            <a:off x="4738048" y="5597856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/>
          <p:cNvSpPr/>
          <p:nvPr/>
        </p:nvSpPr>
        <p:spPr>
          <a:xfrm>
            <a:off x="4738048" y="5977604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/>
          <p:cNvSpPr/>
          <p:nvPr/>
        </p:nvSpPr>
        <p:spPr>
          <a:xfrm>
            <a:off x="4738048" y="6332560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36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Binary to </a:t>
            </a:r>
            <a:r>
              <a:rPr lang="en-IN" dirty="0" err="1" smtClean="0"/>
              <a:t>Gray</a:t>
            </a:r>
            <a:r>
              <a:rPr lang="en-IN" dirty="0" smtClean="0"/>
              <a:t> Conversion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652355"/>
          </a:xfrm>
        </p:spPr>
        <p:txBody>
          <a:bodyPr/>
          <a:lstStyle/>
          <a:p>
            <a:r>
              <a:rPr lang="en-IN" dirty="0" smtClean="0"/>
              <a:t>Conversion of n-bit Binary number (B) to </a:t>
            </a:r>
            <a:r>
              <a:rPr lang="en-IN" dirty="0" err="1" smtClean="0"/>
              <a:t>Gray</a:t>
            </a:r>
            <a:r>
              <a:rPr lang="en-IN" dirty="0" smtClean="0"/>
              <a:t> Code (G) is as follows: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Example: Convert (1001)</a:t>
            </a:r>
            <a:r>
              <a:rPr lang="en-IN" baseline="-25000" dirty="0" smtClean="0"/>
              <a:t>2</a:t>
            </a:r>
            <a:r>
              <a:rPr lang="en-IN" dirty="0" smtClean="0"/>
              <a:t> to </a:t>
            </a:r>
            <a:r>
              <a:rPr lang="en-IN" dirty="0" err="1" smtClean="0"/>
              <a:t>Gray</a:t>
            </a:r>
            <a:r>
              <a:rPr lang="en-IN" dirty="0" smtClean="0"/>
              <a:t> Code.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2291674"/>
                  </p:ext>
                </p:extLst>
              </p:nvPr>
            </p:nvGraphicFramePr>
            <p:xfrm>
              <a:off x="609600" y="1981200"/>
              <a:ext cx="8229600" cy="5334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676400"/>
                    <a:gridCol w="2133600"/>
                    <a:gridCol w="2743200"/>
                    <a:gridCol w="1676400"/>
                  </a:tblGrid>
                  <a:tr h="533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IN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2291674"/>
                  </p:ext>
                </p:extLst>
              </p:nvPr>
            </p:nvGraphicFramePr>
            <p:xfrm>
              <a:off x="609600" y="1981200"/>
              <a:ext cx="8229600" cy="5334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676400"/>
                    <a:gridCol w="2133600"/>
                    <a:gridCol w="2743200"/>
                    <a:gridCol w="1676400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727" t="-2273" r="-392000" b="-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79143" t="-2273" r="-208000" b="-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9333" t="-2273" r="-61778" b="-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91636" t="-2273" r="-1091" b="-227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838200" y="20574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313296" y="2057400"/>
            <a:ext cx="2043752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542790" y="2057400"/>
            <a:ext cx="247294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239000" y="2057400"/>
            <a:ext cx="139591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384768" y="3650347"/>
            <a:ext cx="739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1</a:t>
            </a:r>
            <a:endParaRPr lang="en-US" sz="28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6537" y="3655367"/>
            <a:ext cx="1574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 smtClean="0">
                <a:latin typeface="+mj-lt"/>
              </a:rPr>
              <a:t>Binary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4618910"/>
            <a:ext cx="1574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 smtClean="0">
                <a:latin typeface="+mj-lt"/>
              </a:rPr>
              <a:t>Gray</a:t>
            </a:r>
            <a:endParaRPr lang="en-US" sz="28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4488" y="3650347"/>
            <a:ext cx="739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0</a:t>
            </a:r>
            <a:endParaRPr lang="en-US" sz="28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61043" y="3650347"/>
            <a:ext cx="739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0</a:t>
            </a:r>
            <a:endParaRPr lang="en-US" sz="28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968" y="3650347"/>
            <a:ext cx="739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1</a:t>
            </a:r>
            <a:endParaRPr lang="en-US" sz="28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86354" y="4618910"/>
            <a:ext cx="739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1</a:t>
            </a:r>
            <a:endParaRPr lang="en-US" sz="2800" dirty="0">
              <a:latin typeface="+mj-lt"/>
            </a:endParaRPr>
          </a:p>
        </p:txBody>
      </p:sp>
      <p:cxnSp>
        <p:nvCxnSpPr>
          <p:cNvPr id="16" name="Straight Arrow Connector 15"/>
          <p:cNvCxnSpPr>
            <a:stCxn id="9" idx="2"/>
            <a:endCxn id="15" idx="0"/>
          </p:cNvCxnSpPr>
          <p:nvPr/>
        </p:nvCxnSpPr>
        <p:spPr>
          <a:xfrm>
            <a:off x="2754484" y="4173567"/>
            <a:ext cx="1586" cy="44534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080231" y="3666220"/>
                <a:ext cx="73943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231" y="3666220"/>
                <a:ext cx="739432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3803358" y="4618910"/>
            <a:ext cx="739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1</a:t>
            </a:r>
            <a:endParaRPr lang="en-US" sz="2800" dirty="0">
              <a:latin typeface="+mj-lt"/>
            </a:endParaRPr>
          </a:p>
        </p:txBody>
      </p:sp>
      <p:cxnSp>
        <p:nvCxnSpPr>
          <p:cNvPr id="21" name="Straight Arrow Connector 20"/>
          <p:cNvCxnSpPr>
            <a:stCxn id="17" idx="2"/>
            <a:endCxn id="18" idx="0"/>
          </p:cNvCxnSpPr>
          <p:nvPr/>
        </p:nvCxnSpPr>
        <p:spPr>
          <a:xfrm>
            <a:off x="3449947" y="4189440"/>
            <a:ext cx="723127" cy="42947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534823" y="3666220"/>
                <a:ext cx="73943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823" y="3666220"/>
                <a:ext cx="739432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5257800" y="4618910"/>
            <a:ext cx="739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0</a:t>
            </a:r>
            <a:endParaRPr lang="en-US" sz="2800" dirty="0">
              <a:latin typeface="+mj-lt"/>
            </a:endParaRPr>
          </a:p>
        </p:txBody>
      </p:sp>
      <p:cxnSp>
        <p:nvCxnSpPr>
          <p:cNvPr id="26" name="Straight Arrow Connector 25"/>
          <p:cNvCxnSpPr>
            <a:stCxn id="24" idx="2"/>
            <a:endCxn id="25" idx="0"/>
          </p:cNvCxnSpPr>
          <p:nvPr/>
        </p:nvCxnSpPr>
        <p:spPr>
          <a:xfrm>
            <a:off x="4904539" y="4189440"/>
            <a:ext cx="722977" cy="42947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981228" y="3666220"/>
                <a:ext cx="73943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228" y="3666220"/>
                <a:ext cx="739432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6704355" y="4618910"/>
            <a:ext cx="739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1</a:t>
            </a:r>
            <a:endParaRPr lang="en-US" sz="2800" dirty="0">
              <a:latin typeface="+mj-lt"/>
            </a:endParaRPr>
          </a:p>
        </p:txBody>
      </p:sp>
      <p:cxnSp>
        <p:nvCxnSpPr>
          <p:cNvPr id="29" name="Straight Arrow Connector 28"/>
          <p:cNvCxnSpPr>
            <a:stCxn id="27" idx="2"/>
            <a:endCxn id="28" idx="0"/>
          </p:cNvCxnSpPr>
          <p:nvPr/>
        </p:nvCxnSpPr>
        <p:spPr>
          <a:xfrm>
            <a:off x="6350944" y="4189440"/>
            <a:ext cx="723127" cy="42947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11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24" grpId="0"/>
      <p:bldP spid="25" grpId="0"/>
      <p:bldP spid="27" grpId="0"/>
      <p:bldP spid="28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Gray</a:t>
            </a:r>
            <a:r>
              <a:rPr lang="en-IN" dirty="0" smtClean="0"/>
              <a:t> to </a:t>
            </a:r>
            <a:r>
              <a:rPr lang="en-IN" dirty="0"/>
              <a:t>Binary </a:t>
            </a:r>
            <a:r>
              <a:rPr lang="en-IN" dirty="0" smtClean="0"/>
              <a:t>Conversion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652355"/>
          </a:xfrm>
        </p:spPr>
        <p:txBody>
          <a:bodyPr/>
          <a:lstStyle/>
          <a:p>
            <a:r>
              <a:rPr lang="en-IN" dirty="0" smtClean="0"/>
              <a:t>Conversion of n-bit </a:t>
            </a:r>
            <a:r>
              <a:rPr lang="en-IN" dirty="0" err="1" smtClean="0"/>
              <a:t>Gray</a:t>
            </a:r>
            <a:r>
              <a:rPr lang="en-IN" dirty="0" smtClean="0"/>
              <a:t> Code (G) to Binary Number (B) is as follows: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Example: Convert </a:t>
            </a:r>
            <a:r>
              <a:rPr lang="en-IN" dirty="0" err="1" smtClean="0"/>
              <a:t>Gray</a:t>
            </a:r>
            <a:r>
              <a:rPr lang="en-IN" dirty="0" smtClean="0"/>
              <a:t> code 1101 to Binary.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9536779"/>
                  </p:ext>
                </p:extLst>
              </p:nvPr>
            </p:nvGraphicFramePr>
            <p:xfrm>
              <a:off x="609600" y="1981200"/>
              <a:ext cx="8229600" cy="5334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676400"/>
                    <a:gridCol w="2133600"/>
                    <a:gridCol w="2743200"/>
                    <a:gridCol w="1676400"/>
                  </a:tblGrid>
                  <a:tr h="533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IN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9536779"/>
                  </p:ext>
                </p:extLst>
              </p:nvPr>
            </p:nvGraphicFramePr>
            <p:xfrm>
              <a:off x="609600" y="1981200"/>
              <a:ext cx="8229600" cy="5334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676400"/>
                    <a:gridCol w="2133600"/>
                    <a:gridCol w="2743200"/>
                    <a:gridCol w="1676400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727" t="-2273" r="-392000" b="-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79143" t="-2273" r="-208000" b="-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9333" t="-2273" r="-61778" b="-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91636" t="-2273" r="-1091" b="-227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838200" y="20574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313296" y="2057400"/>
            <a:ext cx="2043752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542790" y="2057400"/>
            <a:ext cx="247294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227499" y="2057400"/>
            <a:ext cx="1535501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384768" y="3650347"/>
            <a:ext cx="739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1</a:t>
            </a:r>
            <a:endParaRPr lang="en-US" sz="28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6537" y="3655367"/>
            <a:ext cx="1574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 smtClean="0">
                <a:latin typeface="+mj-lt"/>
              </a:rPr>
              <a:t>Gray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7203" y="5191780"/>
            <a:ext cx="1574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 smtClean="0">
                <a:latin typeface="+mj-lt"/>
              </a:rPr>
              <a:t>Binary</a:t>
            </a:r>
            <a:endParaRPr lang="en-US" sz="28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4488" y="3650347"/>
            <a:ext cx="739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1</a:t>
            </a:r>
            <a:endParaRPr lang="en-US" sz="28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61043" y="3650347"/>
            <a:ext cx="739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0</a:t>
            </a:r>
            <a:endParaRPr lang="en-US" sz="28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968" y="3650347"/>
            <a:ext cx="739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1</a:t>
            </a:r>
            <a:endParaRPr lang="en-US" sz="28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86354" y="5191780"/>
            <a:ext cx="739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1</a:t>
            </a:r>
            <a:endParaRPr lang="en-US" sz="2800" dirty="0">
              <a:latin typeface="+mj-lt"/>
            </a:endParaRPr>
          </a:p>
        </p:txBody>
      </p:sp>
      <p:cxnSp>
        <p:nvCxnSpPr>
          <p:cNvPr id="16" name="Straight Arrow Connector 15"/>
          <p:cNvCxnSpPr>
            <a:stCxn id="9" idx="2"/>
            <a:endCxn id="15" idx="0"/>
          </p:cNvCxnSpPr>
          <p:nvPr/>
        </p:nvCxnSpPr>
        <p:spPr>
          <a:xfrm>
            <a:off x="2754484" y="4173567"/>
            <a:ext cx="1586" cy="101821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286497" y="4357300"/>
                <a:ext cx="5050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497" y="4357300"/>
                <a:ext cx="505042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3803358" y="5191780"/>
            <a:ext cx="739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0</a:t>
            </a:r>
            <a:endParaRPr lang="en-US" sz="2800" dirty="0">
              <a:latin typeface="+mj-lt"/>
            </a:endParaRPr>
          </a:p>
        </p:txBody>
      </p:sp>
      <p:cxnSp>
        <p:nvCxnSpPr>
          <p:cNvPr id="21" name="Straight Arrow Connector 20"/>
          <p:cNvCxnSpPr>
            <a:stCxn id="15" idx="0"/>
            <a:endCxn id="12" idx="2"/>
          </p:cNvCxnSpPr>
          <p:nvPr/>
        </p:nvCxnSpPr>
        <p:spPr>
          <a:xfrm flipV="1">
            <a:off x="2756070" y="4173567"/>
            <a:ext cx="1428134" cy="101821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257800" y="5191780"/>
            <a:ext cx="739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0</a:t>
            </a:r>
            <a:endParaRPr lang="en-US" sz="2800" dirty="0"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04355" y="5191780"/>
            <a:ext cx="739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1</a:t>
            </a: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4671115" y="4399558"/>
                <a:ext cx="5050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115" y="4399558"/>
                <a:ext cx="505042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18" idx="0"/>
            <a:endCxn id="13" idx="2"/>
          </p:cNvCxnSpPr>
          <p:nvPr/>
        </p:nvCxnSpPr>
        <p:spPr>
          <a:xfrm flipV="1">
            <a:off x="4173074" y="4173567"/>
            <a:ext cx="1457685" cy="101821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6012294" y="4442569"/>
                <a:ext cx="5050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294" y="4442569"/>
                <a:ext cx="505042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>
            <a:stCxn id="25" idx="0"/>
            <a:endCxn id="14" idx="2"/>
          </p:cNvCxnSpPr>
          <p:nvPr/>
        </p:nvCxnSpPr>
        <p:spPr>
          <a:xfrm flipV="1">
            <a:off x="5627516" y="4173567"/>
            <a:ext cx="1394168" cy="101821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11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25" grpId="0"/>
      <p:bldP spid="28" grpId="0"/>
      <p:bldP spid="39" grpId="0"/>
      <p:bldP spid="44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basic logical unit of the digital system is gate circuit</a:t>
            </a:r>
          </a:p>
          <a:p>
            <a:r>
              <a:rPr lang="en-US" dirty="0" smtClean="0"/>
              <a:t>Types of gate circuits are as follows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AND Gate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OR Gate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NOT Gate (Inverter)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NOR Gate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NAND Gate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XOR Gate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XNOR Gate</a:t>
            </a:r>
          </a:p>
        </p:txBody>
      </p:sp>
    </p:spTree>
    <p:extLst>
      <p:ext uri="{BB962C8B-B14F-4D97-AF65-F5344CB8AC3E}">
        <p14:creationId xmlns:p14="http://schemas.microsoft.com/office/powerpoint/2010/main" val="96069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AND 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371600"/>
          </a:xfrm>
        </p:spPr>
        <p:txBody>
          <a:bodyPr/>
          <a:lstStyle/>
          <a:p>
            <a:pPr algn="just"/>
            <a:r>
              <a:rPr lang="en-US" dirty="0" smtClean="0"/>
              <a:t>AND </a:t>
            </a:r>
            <a:r>
              <a:rPr lang="en-US" dirty="0"/>
              <a:t>Gate </a:t>
            </a:r>
            <a:r>
              <a:rPr lang="en-US" dirty="0" smtClean="0"/>
              <a:t>has </a:t>
            </a:r>
            <a:r>
              <a:rPr lang="en-US" dirty="0"/>
              <a:t>an output which is normally at logic level “0” and only goes “HIGH” to a logic level “1” when ALL of its inputs are at logic level “1</a:t>
            </a:r>
            <a:r>
              <a:rPr lang="en-US" dirty="0" smtClean="0"/>
              <a:t>”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09925" y="2916482"/>
            <a:ext cx="1566675" cy="741118"/>
            <a:chOff x="4042896" y="1715660"/>
            <a:chExt cx="1566675" cy="741118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95400" y="28194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319593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295000" y="304353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76606" y="2438400"/>
            <a:ext cx="1990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Logic Notation</a:t>
            </a:r>
            <a:endParaRPr lang="en-US" sz="24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78932" y="2895600"/>
                <a:ext cx="14838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932" y="2895600"/>
                <a:ext cx="1483868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40026"/>
              </p:ext>
            </p:extLst>
          </p:nvPr>
        </p:nvGraphicFramePr>
        <p:xfrm>
          <a:off x="4800600" y="4067269"/>
          <a:ext cx="3429000" cy="22860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143000"/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32327" y="3581400"/>
            <a:ext cx="1579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Truth Table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17" name="Picture 3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9CBCB"/>
              </a:clrFrom>
              <a:clrTo>
                <a:srgbClr val="F9CBC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083050"/>
            <a:ext cx="2895600" cy="9461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1219200" y="2438400"/>
            <a:ext cx="2388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2-input AND Gate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05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1" grpId="0"/>
      <p:bldP spid="12" grpId="0"/>
      <p:bldP spid="13" grpId="0"/>
      <p:bldP spid="16" grpId="0"/>
      <p:bldP spid="18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OR 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3716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OR </a:t>
            </a:r>
            <a:r>
              <a:rPr lang="en-US" dirty="0"/>
              <a:t>Gate or Inclusive-OR gate </a:t>
            </a:r>
            <a:r>
              <a:rPr lang="en-US" dirty="0" smtClean="0"/>
              <a:t>has </a:t>
            </a:r>
            <a:r>
              <a:rPr lang="en-US" dirty="0"/>
              <a:t>an output which is normally at logic level “0” and only goes “HIGH” to a logic level “1” when one or more of its inputs are at logic level “1”.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295400" y="28194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319593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295000" y="304353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76606" y="2438400"/>
            <a:ext cx="1990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Logic Notation</a:t>
            </a:r>
            <a:endParaRPr lang="en-US" sz="24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78932" y="2895600"/>
                <a:ext cx="1626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932" y="2895600"/>
                <a:ext cx="1626536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834177"/>
              </p:ext>
            </p:extLst>
          </p:nvPr>
        </p:nvGraphicFramePr>
        <p:xfrm>
          <a:off x="4800600" y="4067269"/>
          <a:ext cx="3429000" cy="22860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143000"/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32327" y="3581400"/>
            <a:ext cx="1579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Truth Table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1779" y="2433935"/>
            <a:ext cx="219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2-input OR Gate</a:t>
            </a:r>
            <a:endParaRPr lang="en-US" sz="2400" dirty="0">
              <a:solidFill>
                <a:schemeClr val="accent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677362" y="2895600"/>
            <a:ext cx="1599238" cy="723601"/>
            <a:chOff x="3675121" y="3048834"/>
            <a:chExt cx="1599238" cy="723601"/>
          </a:xfrm>
        </p:grpSpPr>
        <p:cxnSp>
          <p:nvCxnSpPr>
            <p:cNvPr id="20" name="Straight Connector 19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4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26" name="Picture 3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9CBCB"/>
              </a:clrFrom>
              <a:clrTo>
                <a:srgbClr val="F9CBC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14800"/>
            <a:ext cx="2743200" cy="18986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09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1" grpId="0"/>
      <p:bldP spid="12" grpId="0"/>
      <p:bldP spid="13" grpId="0"/>
      <p:bldP spid="16" grpId="0"/>
      <p:bldP spid="18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NOT (Inverter) 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3716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NOT </a:t>
            </a:r>
            <a:r>
              <a:rPr lang="en-US" dirty="0"/>
              <a:t>gate </a:t>
            </a:r>
            <a:r>
              <a:rPr lang="en-US" dirty="0" smtClean="0"/>
              <a:t>has </a:t>
            </a:r>
            <a:r>
              <a:rPr lang="en-US" dirty="0"/>
              <a:t>an output which is </a:t>
            </a:r>
            <a:r>
              <a:rPr lang="en-US" dirty="0" smtClean="0"/>
              <a:t>always opposite to input level.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304353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295000" y="304353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76606" y="2438400"/>
            <a:ext cx="1990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Logic Notation</a:t>
            </a:r>
            <a:endParaRPr lang="en-US" sz="24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807777" y="2895600"/>
                <a:ext cx="2374753" cy="462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777" y="2895600"/>
                <a:ext cx="2374753" cy="46243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082456"/>
              </p:ext>
            </p:extLst>
          </p:nvPr>
        </p:nvGraphicFramePr>
        <p:xfrm>
          <a:off x="5410200" y="4114800"/>
          <a:ext cx="2286000" cy="13716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32327" y="3581400"/>
            <a:ext cx="1579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Truth Table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15502" y="2433935"/>
            <a:ext cx="1837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Inverter Gate</a:t>
            </a:r>
            <a:endParaRPr lang="en-US" sz="2400" dirty="0">
              <a:solidFill>
                <a:schemeClr val="accent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752342" y="2904725"/>
            <a:ext cx="1448058" cy="752875"/>
            <a:chOff x="379248" y="5807937"/>
            <a:chExt cx="1448058" cy="75287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2119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1" grpId="0"/>
      <p:bldP spid="12" grpId="0"/>
      <p:bldP spid="13" grpId="0"/>
      <p:bldP spid="16" grpId="0"/>
      <p:bldP spid="18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NOR 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3716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NOR Gate is an OR gate followed by an inverter.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233353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71006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295000" y="2557666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76606" y="1952531"/>
            <a:ext cx="1990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Logic Notation</a:t>
            </a:r>
            <a:endParaRPr lang="en-US" sz="24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78932" y="2409731"/>
                <a:ext cx="19749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932" y="2409731"/>
                <a:ext cx="197490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381144"/>
              </p:ext>
            </p:extLst>
          </p:nvPr>
        </p:nvGraphicFramePr>
        <p:xfrm>
          <a:off x="4800600" y="3581400"/>
          <a:ext cx="3429000" cy="22860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143000"/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32327" y="3095531"/>
            <a:ext cx="1579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Truth Table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1779" y="1948066"/>
            <a:ext cx="2392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2-input NOR Gate</a:t>
            </a:r>
            <a:endParaRPr lang="en-US" sz="2400" dirty="0">
              <a:solidFill>
                <a:schemeClr val="accent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633351" y="2409731"/>
            <a:ext cx="1719449" cy="723601"/>
            <a:chOff x="7186131" y="5434727"/>
            <a:chExt cx="1719449" cy="723601"/>
          </a:xfrm>
        </p:grpSpPr>
        <p:grpSp>
          <p:nvGrpSpPr>
            <p:cNvPr id="28" name="Group 27"/>
            <p:cNvGrpSpPr/>
            <p:nvPr/>
          </p:nvGrpSpPr>
          <p:grpSpPr>
            <a:xfrm>
              <a:off x="7186131" y="5434727"/>
              <a:ext cx="1332140" cy="723601"/>
              <a:chOff x="3675121" y="5435921"/>
              <a:chExt cx="1332140" cy="723601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Stored Data 71"/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Stored Data 71"/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8524804" y="5740592"/>
              <a:ext cx="380776" cy="117436"/>
              <a:chOff x="1486315" y="1289057"/>
              <a:chExt cx="380776" cy="117436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84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1" grpId="0"/>
      <p:bldP spid="12" grpId="0"/>
      <p:bldP spid="13" grpId="0"/>
      <p:bldP spid="16" grpId="0"/>
      <p:bldP spid="18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NAND 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371600"/>
          </a:xfrm>
        </p:spPr>
        <p:txBody>
          <a:bodyPr/>
          <a:lstStyle/>
          <a:p>
            <a:pPr algn="just"/>
            <a:r>
              <a:rPr lang="en-US" dirty="0" smtClean="0"/>
              <a:t>NAND </a:t>
            </a:r>
            <a:r>
              <a:rPr lang="en-US" dirty="0"/>
              <a:t>Gate </a:t>
            </a:r>
            <a:r>
              <a:rPr lang="en-US" dirty="0" smtClean="0"/>
              <a:t>is an AND gate followed by an inverter.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22098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58633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295000" y="243393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76606" y="1828800"/>
            <a:ext cx="1990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Logic Notation</a:t>
            </a:r>
            <a:endParaRPr lang="en-US" sz="24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78932" y="2286000"/>
                <a:ext cx="18204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932" y="2286000"/>
                <a:ext cx="1820498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503551"/>
              </p:ext>
            </p:extLst>
          </p:nvPr>
        </p:nvGraphicFramePr>
        <p:xfrm>
          <a:off x="4800600" y="3457669"/>
          <a:ext cx="3429000" cy="22860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143000"/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32327" y="2971800"/>
            <a:ext cx="1579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Truth Table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9200" y="1828800"/>
            <a:ext cx="258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2-input NAND Gate</a:t>
            </a:r>
            <a:endParaRPr lang="en-US" sz="2400" dirty="0">
              <a:solidFill>
                <a:schemeClr val="accent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628776" y="2271712"/>
            <a:ext cx="1681757" cy="741118"/>
            <a:chOff x="3279279" y="4177246"/>
            <a:chExt cx="1681757" cy="741118"/>
          </a:xfrm>
        </p:grpSpPr>
        <p:cxnSp>
          <p:nvCxnSpPr>
            <p:cNvPr id="20" name="Straight Connector 19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4584720" y="4496209"/>
              <a:ext cx="376316" cy="117436"/>
              <a:chOff x="1490775" y="1289057"/>
              <a:chExt cx="376316" cy="11743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3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1470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1" grpId="0"/>
      <p:bldP spid="12" grpId="0"/>
      <p:bldP spid="13" grpId="0"/>
      <p:bldP spid="16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to Binary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2209800"/>
            <a:ext cx="8763000" cy="4114800"/>
          </a:xfrm>
        </p:spPr>
        <p:txBody>
          <a:bodyPr/>
          <a:lstStyle/>
          <a:p>
            <a:r>
              <a:rPr lang="en-US" altLang="en-US" dirty="0" smtClean="0"/>
              <a:t>Technique</a:t>
            </a:r>
          </a:p>
          <a:p>
            <a:pPr lvl="1"/>
            <a:r>
              <a:rPr lang="en-US" altLang="en-US" dirty="0" smtClean="0"/>
              <a:t>Divide </a:t>
            </a:r>
            <a:r>
              <a:rPr lang="en-US" altLang="en-US" dirty="0"/>
              <a:t>by two, keep track of the remainder</a:t>
            </a:r>
          </a:p>
          <a:p>
            <a:pPr lvl="1"/>
            <a:r>
              <a:rPr lang="en-US" altLang="en-US" dirty="0"/>
              <a:t>First remainder is bit 0 (LSB, least-significant bit)</a:t>
            </a:r>
          </a:p>
          <a:p>
            <a:pPr lvl="1"/>
            <a:r>
              <a:rPr lang="en-US" altLang="en-US" dirty="0"/>
              <a:t>Second remainder is bit </a:t>
            </a:r>
            <a:r>
              <a:rPr lang="en-US" altLang="en-US" dirty="0" smtClean="0"/>
              <a:t>1 and so on</a:t>
            </a:r>
            <a:endParaRPr lang="en-US" altLang="en-US" dirty="0"/>
          </a:p>
        </p:txBody>
      </p:sp>
      <p:sp>
        <p:nvSpPr>
          <p:cNvPr id="9" name="Oval 1028"/>
          <p:cNvSpPr>
            <a:spLocks noChangeArrowheads="1"/>
          </p:cNvSpPr>
          <p:nvPr/>
        </p:nvSpPr>
        <p:spPr bwMode="auto">
          <a:xfrm>
            <a:off x="1373188" y="11144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Decimal</a:t>
            </a:r>
          </a:p>
        </p:txBody>
      </p:sp>
      <p:sp>
        <p:nvSpPr>
          <p:cNvPr id="10" name="Oval 1030"/>
          <p:cNvSpPr>
            <a:spLocks noChangeArrowheads="1"/>
          </p:cNvSpPr>
          <p:nvPr/>
        </p:nvSpPr>
        <p:spPr bwMode="auto">
          <a:xfrm>
            <a:off x="5411788" y="11144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Binary</a:t>
            </a:r>
          </a:p>
        </p:txBody>
      </p:sp>
      <p:sp>
        <p:nvSpPr>
          <p:cNvPr id="11" name="Line 1031"/>
          <p:cNvSpPr>
            <a:spLocks noChangeShapeType="1"/>
          </p:cNvSpPr>
          <p:nvPr/>
        </p:nvSpPr>
        <p:spPr bwMode="auto">
          <a:xfrm flipV="1">
            <a:off x="4116388" y="1447800"/>
            <a:ext cx="1066800" cy="4762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0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  <p:bldP spid="10" grpId="0" animBg="1"/>
      <p:bldP spid="11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Exclusive-OR (X-OR) 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051954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X-OR gate that has 1 state when one and only one of its two inputs assumes a logic 1 state and has 0 state when all of its input are same.</a:t>
            </a:r>
          </a:p>
          <a:p>
            <a:pPr algn="just"/>
            <a:r>
              <a:rPr lang="en-US" dirty="0" smtClean="0"/>
              <a:t>Also known as anti-coincidence gate or inequality detector.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31242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350073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295000" y="334833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76606" y="2743200"/>
            <a:ext cx="1990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Logic Notation</a:t>
            </a:r>
            <a:endParaRPr lang="en-US" sz="24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78932" y="3200400"/>
                <a:ext cx="16628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⨁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932" y="3200400"/>
                <a:ext cx="1662828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722210"/>
              </p:ext>
            </p:extLst>
          </p:nvPr>
        </p:nvGraphicFramePr>
        <p:xfrm>
          <a:off x="3048000" y="4067269"/>
          <a:ext cx="3429000" cy="22860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143000"/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979727" y="3581400"/>
            <a:ext cx="1579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Truth Table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1779" y="2695576"/>
            <a:ext cx="2345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2-input XOR Gate</a:t>
            </a:r>
            <a:endParaRPr lang="en-US" sz="2400" dirty="0">
              <a:solidFill>
                <a:schemeClr val="accent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677362" y="3161881"/>
            <a:ext cx="1599238" cy="724319"/>
            <a:chOff x="3675121" y="5435203"/>
            <a:chExt cx="1599238" cy="724319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3675121" y="5984024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3675121" y="5620676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7154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1" grpId="0"/>
      <p:bldP spid="12" grpId="0"/>
      <p:bldP spid="13" grpId="0"/>
      <p:bldP spid="16" grpId="0"/>
      <p:bldP spid="18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Exclusive-NOR (X-NOR) 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57710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X-NOR gate that has 1 state </a:t>
            </a:r>
            <a:r>
              <a:rPr lang="en-US" dirty="0"/>
              <a:t>when all of its input are </a:t>
            </a:r>
            <a:r>
              <a:rPr lang="en-US" dirty="0" smtClean="0"/>
              <a:t>same and has 0 state when one of its input has 0 state and other input is 1 state.</a:t>
            </a:r>
          </a:p>
          <a:p>
            <a:pPr algn="just"/>
            <a:r>
              <a:rPr lang="en-US" dirty="0" smtClean="0"/>
              <a:t>Also known as equality detector.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31242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350073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295000" y="334833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76606" y="2743200"/>
            <a:ext cx="1990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Logic Notation</a:t>
            </a:r>
            <a:endParaRPr lang="en-US" sz="24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78932" y="3200400"/>
                <a:ext cx="16628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⨀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932" y="3200400"/>
                <a:ext cx="1662828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048731"/>
              </p:ext>
            </p:extLst>
          </p:nvPr>
        </p:nvGraphicFramePr>
        <p:xfrm>
          <a:off x="3048000" y="4067269"/>
          <a:ext cx="3429000" cy="22860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143000"/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979727" y="3581400"/>
            <a:ext cx="1579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Truth Table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1779" y="2695576"/>
            <a:ext cx="2552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2-input XNOR Gate</a:t>
            </a:r>
            <a:endParaRPr lang="en-US" sz="2400" dirty="0">
              <a:solidFill>
                <a:schemeClr val="accent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628776" y="3200400"/>
            <a:ext cx="1719449" cy="724319"/>
            <a:chOff x="7186131" y="5434009"/>
            <a:chExt cx="1719449" cy="724319"/>
          </a:xfrm>
        </p:grpSpPr>
        <p:grpSp>
          <p:nvGrpSpPr>
            <p:cNvPr id="20" name="Group 19"/>
            <p:cNvGrpSpPr/>
            <p:nvPr/>
          </p:nvGrpSpPr>
          <p:grpSpPr>
            <a:xfrm>
              <a:off x="7186131" y="5434009"/>
              <a:ext cx="1332140" cy="724319"/>
              <a:chOff x="3675121" y="5435203"/>
              <a:chExt cx="1332140" cy="724319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Stored Data 71"/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Stored Data 71"/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Stored Data 71"/>
              <p:cNvSpPr/>
              <p:nvPr/>
            </p:nvSpPr>
            <p:spPr>
              <a:xfrm rot="10800000">
                <a:off x="3911116" y="5435203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8524804" y="5740592"/>
              <a:ext cx="380776" cy="117436"/>
              <a:chOff x="1486315" y="1289057"/>
              <a:chExt cx="380776" cy="117436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282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1" grpId="0"/>
      <p:bldP spid="12" grpId="0"/>
      <p:bldP spid="13" grpId="0"/>
      <p:bldP spid="16" grpId="0"/>
      <p:bldP spid="18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NAND as Universal Gate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43786" y="2202594"/>
            <a:ext cx="2290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NOT using NAND</a:t>
            </a:r>
            <a:endParaRPr lang="en-IN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794700" y="1344111"/>
            <a:ext cx="2096864" cy="741118"/>
            <a:chOff x="951136" y="1707023"/>
            <a:chExt cx="2096864" cy="741118"/>
          </a:xfrm>
        </p:grpSpPr>
        <p:grpSp>
          <p:nvGrpSpPr>
            <p:cNvPr id="5" name="Group 4"/>
            <p:cNvGrpSpPr/>
            <p:nvPr/>
          </p:nvGrpSpPr>
          <p:grpSpPr>
            <a:xfrm>
              <a:off x="1366243" y="1707023"/>
              <a:ext cx="1681757" cy="741118"/>
              <a:chOff x="3279279" y="4177246"/>
              <a:chExt cx="1681757" cy="741118"/>
            </a:xfrm>
          </p:grpSpPr>
          <p:cxnSp>
            <p:nvCxnSpPr>
              <p:cNvPr id="6" name="Straight Connector 5"/>
              <p:cNvCxnSpPr/>
              <p:nvPr/>
            </p:nvCxnSpPr>
            <p:spPr>
              <a:xfrm flipV="1">
                <a:off x="3279279" y="4734370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3279279" y="4371022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 7"/>
              <p:cNvGrpSpPr/>
              <p:nvPr/>
            </p:nvGrpSpPr>
            <p:grpSpPr>
              <a:xfrm>
                <a:off x="4584720" y="4496209"/>
                <a:ext cx="376316" cy="117436"/>
                <a:chOff x="1490775" y="1289057"/>
                <a:chExt cx="376316" cy="117436"/>
              </a:xfrm>
            </p:grpSpPr>
            <p:cxnSp>
              <p:nvCxnSpPr>
                <p:cNvPr id="10" name="Straight Connector 9"/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Oval 10"/>
                <p:cNvSpPr/>
                <p:nvPr/>
              </p:nvSpPr>
              <p:spPr>
                <a:xfrm>
                  <a:off x="149077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9" name="Delay 67"/>
              <p:cNvSpPr/>
              <p:nvPr/>
            </p:nvSpPr>
            <p:spPr>
              <a:xfrm>
                <a:off x="3694386" y="4177246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366243" y="1900799"/>
              <a:ext cx="0" cy="3633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951136" y="2084704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81000" y="148383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A</a:t>
            </a:r>
            <a:endParaRPr lang="en-IN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920960" y="1483837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A’</a:t>
            </a:r>
            <a:endParaRPr lang="en-IN" sz="24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6015764" y="1337016"/>
            <a:ext cx="2096864" cy="741118"/>
            <a:chOff x="951136" y="1707023"/>
            <a:chExt cx="2096864" cy="741118"/>
          </a:xfrm>
        </p:grpSpPr>
        <p:grpSp>
          <p:nvGrpSpPr>
            <p:cNvPr id="22" name="Group 21"/>
            <p:cNvGrpSpPr/>
            <p:nvPr/>
          </p:nvGrpSpPr>
          <p:grpSpPr>
            <a:xfrm>
              <a:off x="1366243" y="1707023"/>
              <a:ext cx="1681757" cy="741118"/>
              <a:chOff x="3279279" y="4177246"/>
              <a:chExt cx="1681757" cy="741118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V="1">
                <a:off x="3279279" y="4734370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3279279" y="4371022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>
                <a:off x="4584720" y="4496209"/>
                <a:ext cx="376316" cy="117436"/>
                <a:chOff x="1490775" y="1289057"/>
                <a:chExt cx="376316" cy="117436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Oval 29"/>
                <p:cNvSpPr/>
                <p:nvPr/>
              </p:nvSpPr>
              <p:spPr>
                <a:xfrm>
                  <a:off x="149077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8" name="Delay 67"/>
              <p:cNvSpPr/>
              <p:nvPr/>
            </p:nvSpPr>
            <p:spPr>
              <a:xfrm>
                <a:off x="3694386" y="4177246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Connector 22"/>
            <p:cNvCxnSpPr/>
            <p:nvPr/>
          </p:nvCxnSpPr>
          <p:spPr>
            <a:xfrm>
              <a:off x="1366243" y="1900799"/>
              <a:ext cx="0" cy="3633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951136" y="2084704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562607" y="1337016"/>
            <a:ext cx="1681757" cy="741118"/>
            <a:chOff x="3279279" y="4177246"/>
            <a:chExt cx="1681757" cy="741118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4584720" y="4496209"/>
              <a:ext cx="376316" cy="117436"/>
              <a:chOff x="1490775" y="1289057"/>
              <a:chExt cx="376316" cy="117436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5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080804" y="129995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A</a:t>
            </a:r>
            <a:endParaRPr lang="en-IN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4083577" y="1655979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83042" y="99060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(AB)’</a:t>
            </a:r>
            <a:endParaRPr lang="en-IN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7373647" y="990600"/>
            <a:ext cx="1537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((AB)’)’ = AB</a:t>
            </a:r>
            <a:endParaRPr lang="en-IN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5024445" y="2202594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AND using NAND</a:t>
            </a:r>
            <a:endParaRPr lang="en-IN" sz="24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2904741" y="4311917"/>
            <a:ext cx="2096864" cy="741118"/>
            <a:chOff x="951136" y="1707023"/>
            <a:chExt cx="2096864" cy="741118"/>
          </a:xfrm>
        </p:grpSpPr>
        <p:grpSp>
          <p:nvGrpSpPr>
            <p:cNvPr id="44" name="Group 43"/>
            <p:cNvGrpSpPr/>
            <p:nvPr/>
          </p:nvGrpSpPr>
          <p:grpSpPr>
            <a:xfrm>
              <a:off x="1366243" y="1707023"/>
              <a:ext cx="1681757" cy="741118"/>
              <a:chOff x="3279279" y="4177246"/>
              <a:chExt cx="1681757" cy="74111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 flipV="1">
                <a:off x="3279279" y="4734370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3279279" y="4371022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4584720" y="4496209"/>
                <a:ext cx="376316" cy="117436"/>
                <a:chOff x="1490775" y="1289057"/>
                <a:chExt cx="376316" cy="117436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Oval 51"/>
                <p:cNvSpPr/>
                <p:nvPr/>
              </p:nvSpPr>
              <p:spPr>
                <a:xfrm>
                  <a:off x="149077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50" name="Delay 67"/>
              <p:cNvSpPr/>
              <p:nvPr/>
            </p:nvSpPr>
            <p:spPr>
              <a:xfrm>
                <a:off x="3694386" y="4177246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45" name="Straight Connector 44"/>
            <p:cNvCxnSpPr/>
            <p:nvPr/>
          </p:nvCxnSpPr>
          <p:spPr>
            <a:xfrm>
              <a:off x="1366243" y="1900799"/>
              <a:ext cx="0" cy="3633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951136" y="2084704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2904741" y="3234673"/>
            <a:ext cx="2096864" cy="741118"/>
            <a:chOff x="951136" y="1707023"/>
            <a:chExt cx="2096864" cy="741118"/>
          </a:xfrm>
        </p:grpSpPr>
        <p:grpSp>
          <p:nvGrpSpPr>
            <p:cNvPr id="54" name="Group 53"/>
            <p:cNvGrpSpPr/>
            <p:nvPr/>
          </p:nvGrpSpPr>
          <p:grpSpPr>
            <a:xfrm>
              <a:off x="1366243" y="1707023"/>
              <a:ext cx="1681757" cy="741118"/>
              <a:chOff x="3279279" y="4177246"/>
              <a:chExt cx="1681757" cy="741118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flipV="1">
                <a:off x="3279279" y="4734370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3279279" y="4371022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" name="Group 58"/>
              <p:cNvGrpSpPr/>
              <p:nvPr/>
            </p:nvGrpSpPr>
            <p:grpSpPr>
              <a:xfrm>
                <a:off x="4584720" y="4496209"/>
                <a:ext cx="376316" cy="117436"/>
                <a:chOff x="1490775" y="1289057"/>
                <a:chExt cx="376316" cy="117436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Oval 61"/>
                <p:cNvSpPr/>
                <p:nvPr/>
              </p:nvSpPr>
              <p:spPr>
                <a:xfrm>
                  <a:off x="149077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0" name="Delay 67"/>
              <p:cNvSpPr/>
              <p:nvPr/>
            </p:nvSpPr>
            <p:spPr>
              <a:xfrm>
                <a:off x="3694386" y="4177246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5" name="Straight Connector 54"/>
            <p:cNvCxnSpPr/>
            <p:nvPr/>
          </p:nvCxnSpPr>
          <p:spPr>
            <a:xfrm>
              <a:off x="1366243" y="1900799"/>
              <a:ext cx="0" cy="3633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951136" y="2084704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Connector 62"/>
          <p:cNvCxnSpPr/>
          <p:nvPr/>
        </p:nvCxnSpPr>
        <p:spPr>
          <a:xfrm>
            <a:off x="5001605" y="3602540"/>
            <a:ext cx="0" cy="3732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004781" y="4316347"/>
            <a:ext cx="0" cy="3732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5001605" y="3975791"/>
            <a:ext cx="263923" cy="9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5005840" y="4321746"/>
            <a:ext cx="263923" cy="9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5212116" y="3775517"/>
            <a:ext cx="1681757" cy="741118"/>
            <a:chOff x="3279279" y="4177246"/>
            <a:chExt cx="1681757" cy="741118"/>
          </a:xfrm>
        </p:grpSpPr>
        <p:cxnSp>
          <p:nvCxnSpPr>
            <p:cNvPr id="71" name="Straight Connector 70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4584720" y="4496209"/>
              <a:ext cx="376316" cy="117436"/>
              <a:chOff x="1490775" y="1289057"/>
              <a:chExt cx="376316" cy="117436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4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2542955" y="335493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A</a:t>
            </a:r>
            <a:endParaRPr lang="en-IN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2545728" y="445876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730252" y="3106365"/>
            <a:ext cx="427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A’</a:t>
            </a:r>
            <a:endParaRPr lang="en-IN" sz="2400" dirty="0"/>
          </a:p>
        </p:txBody>
      </p:sp>
      <p:sp>
        <p:nvSpPr>
          <p:cNvPr id="80" name="TextBox 79"/>
          <p:cNvSpPr txBox="1"/>
          <p:nvPr/>
        </p:nvSpPr>
        <p:spPr>
          <a:xfrm>
            <a:off x="6903251" y="3871748"/>
            <a:ext cx="19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(A’B’)’ = (A+B)</a:t>
            </a:r>
            <a:endParaRPr lang="en-IN" sz="2400" dirty="0"/>
          </a:p>
        </p:txBody>
      </p:sp>
      <p:sp>
        <p:nvSpPr>
          <p:cNvPr id="81" name="TextBox 80"/>
          <p:cNvSpPr txBox="1"/>
          <p:nvPr/>
        </p:nvSpPr>
        <p:spPr>
          <a:xfrm>
            <a:off x="3584874" y="5257800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OR using NAND</a:t>
            </a:r>
            <a:endParaRPr lang="en-IN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4693939" y="4786146"/>
            <a:ext cx="427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B’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6197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19" grpId="0"/>
      <p:bldP spid="38" grpId="0"/>
      <p:bldP spid="39" grpId="0"/>
      <p:bldP spid="40" grpId="0"/>
      <p:bldP spid="41" grpId="0"/>
      <p:bldP spid="42" grpId="0"/>
      <p:bldP spid="77" grpId="0"/>
      <p:bldP spid="78" grpId="0"/>
      <p:bldP spid="79" grpId="0"/>
      <p:bldP spid="80" grpId="0"/>
      <p:bldP spid="81" grpId="0"/>
      <p:bldP spid="82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NOR as Universal Gate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43786" y="2202594"/>
            <a:ext cx="2095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NOT using NOR</a:t>
            </a:r>
            <a:endParaRPr lang="en-IN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81000" y="148383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A</a:t>
            </a:r>
            <a:endParaRPr lang="en-IN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920960" y="1483837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A’</a:t>
            </a:r>
            <a:endParaRPr lang="en-IN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4080804" y="129995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A</a:t>
            </a:r>
            <a:endParaRPr lang="en-IN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4083577" y="1655979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83042" y="990600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(A+B)’</a:t>
            </a:r>
            <a:endParaRPr lang="en-IN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7162800" y="990600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((A+B)’)’ = A+B</a:t>
            </a:r>
            <a:endParaRPr lang="en-IN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5024445" y="2202594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OR using NOR</a:t>
            </a:r>
            <a:endParaRPr lang="en-IN" sz="24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5001605" y="3602540"/>
            <a:ext cx="0" cy="3732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004781" y="4316347"/>
            <a:ext cx="0" cy="3732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5001605" y="3975791"/>
            <a:ext cx="263923" cy="9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5005840" y="4321746"/>
            <a:ext cx="263923" cy="9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542955" y="335493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A</a:t>
            </a:r>
            <a:endParaRPr lang="en-IN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2545728" y="445876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730252" y="3106365"/>
            <a:ext cx="427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A’</a:t>
            </a:r>
            <a:endParaRPr lang="en-IN" sz="2400" dirty="0"/>
          </a:p>
        </p:txBody>
      </p:sp>
      <p:sp>
        <p:nvSpPr>
          <p:cNvPr id="80" name="TextBox 79"/>
          <p:cNvSpPr txBox="1"/>
          <p:nvPr/>
        </p:nvSpPr>
        <p:spPr>
          <a:xfrm>
            <a:off x="6903251" y="3871748"/>
            <a:ext cx="17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(A’+B’)’ = AB</a:t>
            </a:r>
            <a:endParaRPr lang="en-IN" sz="2400" dirty="0"/>
          </a:p>
        </p:txBody>
      </p:sp>
      <p:sp>
        <p:nvSpPr>
          <p:cNvPr id="81" name="TextBox 80"/>
          <p:cNvSpPr txBox="1"/>
          <p:nvPr/>
        </p:nvSpPr>
        <p:spPr>
          <a:xfrm>
            <a:off x="3429000" y="5257800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AND using NOR</a:t>
            </a:r>
            <a:endParaRPr lang="en-IN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4693939" y="4786146"/>
            <a:ext cx="427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B’</a:t>
            </a:r>
            <a:endParaRPr lang="en-IN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794700" y="1359991"/>
            <a:ext cx="2134555" cy="723601"/>
            <a:chOff x="794700" y="1359991"/>
            <a:chExt cx="2134555" cy="723601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209807" y="1537887"/>
              <a:ext cx="0" cy="3633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794700" y="1721792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/>
            <p:cNvGrpSpPr/>
            <p:nvPr/>
          </p:nvGrpSpPr>
          <p:grpSpPr>
            <a:xfrm>
              <a:off x="1209806" y="1359991"/>
              <a:ext cx="1719449" cy="723601"/>
              <a:chOff x="7186131" y="5434727"/>
              <a:chExt cx="1719449" cy="723601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186131" y="5434727"/>
                <a:ext cx="1332140" cy="723601"/>
                <a:chOff x="3675121" y="5435921"/>
                <a:chExt cx="1332140" cy="723601"/>
              </a:xfrm>
            </p:grpSpPr>
            <p:cxnSp>
              <p:nvCxnSpPr>
                <p:cNvPr id="88" name="Straight Connector 87"/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Stored Data 71"/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Stored Data 71"/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86" name="Straight Connector 85"/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Oval 86"/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92" name="Group 91"/>
          <p:cNvGrpSpPr/>
          <p:nvPr/>
        </p:nvGrpSpPr>
        <p:grpSpPr>
          <a:xfrm>
            <a:off x="4452751" y="1347650"/>
            <a:ext cx="1719449" cy="723601"/>
            <a:chOff x="7186131" y="5434727"/>
            <a:chExt cx="1719449" cy="723601"/>
          </a:xfrm>
        </p:grpSpPr>
        <p:grpSp>
          <p:nvGrpSpPr>
            <p:cNvPr id="93" name="Group 92"/>
            <p:cNvGrpSpPr/>
            <p:nvPr/>
          </p:nvGrpSpPr>
          <p:grpSpPr>
            <a:xfrm>
              <a:off x="7186131" y="5434727"/>
              <a:ext cx="1332140" cy="723601"/>
              <a:chOff x="3675121" y="5435921"/>
              <a:chExt cx="1332140" cy="723601"/>
            </a:xfrm>
          </p:grpSpPr>
          <p:cxnSp>
            <p:nvCxnSpPr>
              <p:cNvPr id="97" name="Straight Connector 96"/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Stored Data 71"/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" name="Stored Data 71"/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8524804" y="5740592"/>
              <a:ext cx="380776" cy="117436"/>
              <a:chOff x="1486315" y="1289057"/>
              <a:chExt cx="380776" cy="117436"/>
            </a:xfrm>
          </p:grpSpPr>
          <p:cxnSp>
            <p:nvCxnSpPr>
              <p:cNvPr id="95" name="Straight Connector 94"/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Oval 95"/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1" name="Group 100"/>
          <p:cNvGrpSpPr/>
          <p:nvPr/>
        </p:nvGrpSpPr>
        <p:grpSpPr>
          <a:xfrm>
            <a:off x="6007950" y="1352533"/>
            <a:ext cx="2134555" cy="723601"/>
            <a:chOff x="794700" y="1359991"/>
            <a:chExt cx="2134555" cy="723601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1209807" y="1537887"/>
              <a:ext cx="0" cy="3633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794700" y="1721792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 103"/>
            <p:cNvGrpSpPr/>
            <p:nvPr/>
          </p:nvGrpSpPr>
          <p:grpSpPr>
            <a:xfrm>
              <a:off x="1209806" y="1359991"/>
              <a:ext cx="1719449" cy="723601"/>
              <a:chOff x="7186131" y="5434727"/>
              <a:chExt cx="1719449" cy="723601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7186131" y="5434727"/>
                <a:ext cx="1332140" cy="723601"/>
                <a:chOff x="3675121" y="5435921"/>
                <a:chExt cx="1332140" cy="723601"/>
              </a:xfrm>
            </p:grpSpPr>
            <p:cxnSp>
              <p:nvCxnSpPr>
                <p:cNvPr id="109" name="Straight Connector 108"/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Stored Data 71"/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2" name="Stored Data 71"/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06" name="Group 105"/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Oval 107"/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13" name="Group 112"/>
          <p:cNvGrpSpPr/>
          <p:nvPr/>
        </p:nvGrpSpPr>
        <p:grpSpPr>
          <a:xfrm>
            <a:off x="2876429" y="3237310"/>
            <a:ext cx="2134555" cy="723601"/>
            <a:chOff x="794700" y="1359991"/>
            <a:chExt cx="2134555" cy="723601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1209807" y="1537887"/>
              <a:ext cx="0" cy="3633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794700" y="1721792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1209806" y="1359991"/>
              <a:ext cx="1719449" cy="723601"/>
              <a:chOff x="7186131" y="5434727"/>
              <a:chExt cx="1719449" cy="723601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7186131" y="5434727"/>
                <a:ext cx="1332140" cy="723601"/>
                <a:chOff x="3675121" y="5435921"/>
                <a:chExt cx="1332140" cy="723601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Stored Data 71"/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4" name="Stored Data 71"/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119" name="Straight Connector 118"/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Oval 119"/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25" name="Group 124"/>
          <p:cNvGrpSpPr/>
          <p:nvPr/>
        </p:nvGrpSpPr>
        <p:grpSpPr>
          <a:xfrm>
            <a:off x="2865537" y="4316347"/>
            <a:ext cx="2134555" cy="723601"/>
            <a:chOff x="794700" y="1359991"/>
            <a:chExt cx="2134555" cy="723601"/>
          </a:xfrm>
        </p:grpSpPr>
        <p:cxnSp>
          <p:nvCxnSpPr>
            <p:cNvPr id="126" name="Straight Connector 125"/>
            <p:cNvCxnSpPr/>
            <p:nvPr/>
          </p:nvCxnSpPr>
          <p:spPr>
            <a:xfrm>
              <a:off x="1209807" y="1537887"/>
              <a:ext cx="0" cy="3633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794700" y="1721792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Group 127"/>
            <p:cNvGrpSpPr/>
            <p:nvPr/>
          </p:nvGrpSpPr>
          <p:grpSpPr>
            <a:xfrm>
              <a:off x="1209806" y="1359991"/>
              <a:ext cx="1719449" cy="723601"/>
              <a:chOff x="7186131" y="5434727"/>
              <a:chExt cx="1719449" cy="723601"/>
            </a:xfrm>
          </p:grpSpPr>
          <p:grpSp>
            <p:nvGrpSpPr>
              <p:cNvPr id="129" name="Group 128"/>
              <p:cNvGrpSpPr/>
              <p:nvPr/>
            </p:nvGrpSpPr>
            <p:grpSpPr>
              <a:xfrm>
                <a:off x="7186131" y="5434727"/>
                <a:ext cx="1332140" cy="723601"/>
                <a:chOff x="3675121" y="5435921"/>
                <a:chExt cx="1332140" cy="723601"/>
              </a:xfrm>
            </p:grpSpPr>
            <p:cxnSp>
              <p:nvCxnSpPr>
                <p:cNvPr id="133" name="Straight Connector 132"/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Stored Data 71"/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6" name="Stored Data 71"/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131" name="Straight Connector 130"/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Oval 131"/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37" name="Group 136"/>
          <p:cNvGrpSpPr/>
          <p:nvPr/>
        </p:nvGrpSpPr>
        <p:grpSpPr>
          <a:xfrm>
            <a:off x="5091116" y="3775901"/>
            <a:ext cx="1719449" cy="723601"/>
            <a:chOff x="7186131" y="5434727"/>
            <a:chExt cx="1719449" cy="723601"/>
          </a:xfrm>
        </p:grpSpPr>
        <p:grpSp>
          <p:nvGrpSpPr>
            <p:cNvPr id="138" name="Group 137"/>
            <p:cNvGrpSpPr/>
            <p:nvPr/>
          </p:nvGrpSpPr>
          <p:grpSpPr>
            <a:xfrm>
              <a:off x="7186131" y="5434727"/>
              <a:ext cx="1332140" cy="723601"/>
              <a:chOff x="3675121" y="5435921"/>
              <a:chExt cx="1332140" cy="723601"/>
            </a:xfrm>
          </p:grpSpPr>
          <p:cxnSp>
            <p:nvCxnSpPr>
              <p:cNvPr id="142" name="Straight Connector 141"/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V="1">
                <a:off x="3675121" y="5630201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Stored Data 71"/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Stored Data 71"/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8524804" y="5740592"/>
              <a:ext cx="380776" cy="117436"/>
              <a:chOff x="1486315" y="1289057"/>
              <a:chExt cx="380776" cy="117436"/>
            </a:xfrm>
          </p:grpSpPr>
          <p:cxnSp>
            <p:nvCxnSpPr>
              <p:cNvPr id="140" name="Straight Connector 139"/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Oval 140"/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646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19" grpId="0"/>
      <p:bldP spid="38" grpId="0"/>
      <p:bldP spid="39" grpId="0"/>
      <p:bldP spid="40" grpId="0"/>
      <p:bldP spid="41" grpId="0"/>
      <p:bldP spid="42" grpId="0"/>
      <p:bldP spid="77" grpId="0"/>
      <p:bldP spid="78" grpId="0"/>
      <p:bldP spid="79" grpId="0"/>
      <p:bldP spid="80" grpId="0"/>
      <p:bldP spid="81" grpId="0"/>
      <p:bldP spid="8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37375</TotalTime>
  <Words>3849</Words>
  <Application>Microsoft Office PowerPoint</Application>
  <PresentationFormat>On-screen Show (4:3)</PresentationFormat>
  <Paragraphs>1798</Paragraphs>
  <Slides>93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3" baseType="lpstr">
      <vt:lpstr>Arial</vt:lpstr>
      <vt:lpstr>Calibri</vt:lpstr>
      <vt:lpstr>Cambria Math</vt:lpstr>
      <vt:lpstr>FontAwesome</vt:lpstr>
      <vt:lpstr>Open Sans</vt:lpstr>
      <vt:lpstr>Open Sans Extrabold</vt:lpstr>
      <vt:lpstr>Open Sans Semibold</vt:lpstr>
      <vt:lpstr>Times New Roman</vt:lpstr>
      <vt:lpstr>Wingdings</vt:lpstr>
      <vt:lpstr>Office Theme</vt:lpstr>
      <vt:lpstr>Unit – 1 Binary Systems and Logic Circuits</vt:lpstr>
      <vt:lpstr>Topics to be covered</vt:lpstr>
      <vt:lpstr>Advantages of Number System</vt:lpstr>
      <vt:lpstr>PowerPoint Presentation</vt:lpstr>
      <vt:lpstr>Number Systems</vt:lpstr>
      <vt:lpstr>Common Number Systems</vt:lpstr>
      <vt:lpstr>Quantities / Counting</vt:lpstr>
      <vt:lpstr>Conversion among Bases</vt:lpstr>
      <vt:lpstr>Decimal to Binary</vt:lpstr>
      <vt:lpstr>Example (Decimal to Binary)</vt:lpstr>
      <vt:lpstr>Example (Decimal to Binary)</vt:lpstr>
      <vt:lpstr>Exercise</vt:lpstr>
      <vt:lpstr>Binary to Decimal</vt:lpstr>
      <vt:lpstr>Example (Binary to Decimal)</vt:lpstr>
      <vt:lpstr>Example (Binary to Decimal)</vt:lpstr>
      <vt:lpstr>Exercise</vt:lpstr>
      <vt:lpstr>Decimal to Octal</vt:lpstr>
      <vt:lpstr>Example (Decimal to Octal)</vt:lpstr>
      <vt:lpstr>Example (Decimal to Octal)</vt:lpstr>
      <vt:lpstr>Exercise</vt:lpstr>
      <vt:lpstr>Octal to Decimal</vt:lpstr>
      <vt:lpstr>Example (Octal to Decimal)</vt:lpstr>
      <vt:lpstr>Example (Octal to Decimal)</vt:lpstr>
      <vt:lpstr>Exercise</vt:lpstr>
      <vt:lpstr>Decimal to Hexa-Decimal</vt:lpstr>
      <vt:lpstr>Example (Decimal to HexaDecimal)</vt:lpstr>
      <vt:lpstr>Exercise</vt:lpstr>
      <vt:lpstr>Hexa-Decimal to Decimal</vt:lpstr>
      <vt:lpstr>Example (HexaDecimal to Decimal)</vt:lpstr>
      <vt:lpstr>Exercise</vt:lpstr>
      <vt:lpstr>Octal to Binary</vt:lpstr>
      <vt:lpstr>Example (Octal to Binary)</vt:lpstr>
      <vt:lpstr>Exercise</vt:lpstr>
      <vt:lpstr>Binary to Octal</vt:lpstr>
      <vt:lpstr>Example (Binary to Octal)</vt:lpstr>
      <vt:lpstr>Exercise</vt:lpstr>
      <vt:lpstr>Hexa-Decimal to Binary</vt:lpstr>
      <vt:lpstr>Example (Hexa-Decimal to Binary)</vt:lpstr>
      <vt:lpstr>Exercise</vt:lpstr>
      <vt:lpstr>Binary to Hexa-Decimal</vt:lpstr>
      <vt:lpstr>Example (Binary to Hexa-Decimal)</vt:lpstr>
      <vt:lpstr>Exercise</vt:lpstr>
      <vt:lpstr>Octal to Hexa-Decimal</vt:lpstr>
      <vt:lpstr>Example (Octal to Hexa-Decimal)</vt:lpstr>
      <vt:lpstr>Exercise</vt:lpstr>
      <vt:lpstr>Hexa-Decimal to Octal</vt:lpstr>
      <vt:lpstr>Example (Hexa-Decimal to Octal)</vt:lpstr>
      <vt:lpstr>Exercise</vt:lpstr>
      <vt:lpstr>Accuracy in Binary Number Conversion</vt:lpstr>
      <vt:lpstr>Accuracy in Binary Number Conversion</vt:lpstr>
      <vt:lpstr>9’s Complement</vt:lpstr>
      <vt:lpstr>10’s Complement</vt:lpstr>
      <vt:lpstr>Subtraction using 9’s complement</vt:lpstr>
      <vt:lpstr>Example</vt:lpstr>
      <vt:lpstr>Example</vt:lpstr>
      <vt:lpstr>Subtraction using 10’s complement</vt:lpstr>
      <vt:lpstr>Example</vt:lpstr>
      <vt:lpstr>Example</vt:lpstr>
      <vt:lpstr>Binary Addition</vt:lpstr>
      <vt:lpstr>Binary Subtraction</vt:lpstr>
      <vt:lpstr>Binary Multiplication</vt:lpstr>
      <vt:lpstr>Binary Division</vt:lpstr>
      <vt:lpstr>1’s Complement</vt:lpstr>
      <vt:lpstr>2’s Complement</vt:lpstr>
      <vt:lpstr>Subtraction using 1’s Complement</vt:lpstr>
      <vt:lpstr>Subtraction using 2’s Complement</vt:lpstr>
      <vt:lpstr>Exercise</vt:lpstr>
      <vt:lpstr>Binary Codes</vt:lpstr>
      <vt:lpstr>8421 BCD Code (Natural BCD Code)</vt:lpstr>
      <vt:lpstr>Binary Codes</vt:lpstr>
      <vt:lpstr>BCD Addition</vt:lpstr>
      <vt:lpstr>BCD Addition</vt:lpstr>
      <vt:lpstr>BCD Subtraction</vt:lpstr>
      <vt:lpstr>BCD Subtraction</vt:lpstr>
      <vt:lpstr>Excess Three (XS-3) Code</vt:lpstr>
      <vt:lpstr>XS-3 Addition</vt:lpstr>
      <vt:lpstr>XS-3 Addition</vt:lpstr>
      <vt:lpstr>XS-3 Subtraction</vt:lpstr>
      <vt:lpstr>XS-3 Subtraction</vt:lpstr>
      <vt:lpstr>Gray Code</vt:lpstr>
      <vt:lpstr>PowerPoint Presentation</vt:lpstr>
      <vt:lpstr>Binary to Gray Conversion</vt:lpstr>
      <vt:lpstr>Gray to Binary Conversion</vt:lpstr>
      <vt:lpstr>Logic Gates</vt:lpstr>
      <vt:lpstr>1. AND Gate</vt:lpstr>
      <vt:lpstr>2. OR Gate</vt:lpstr>
      <vt:lpstr>3. NOT (Inverter) Gate</vt:lpstr>
      <vt:lpstr>4. NOR Gate</vt:lpstr>
      <vt:lpstr>5. NAND Gate</vt:lpstr>
      <vt:lpstr>6. Exclusive-OR (X-OR) Gate</vt:lpstr>
      <vt:lpstr>7. Exclusive-NOR (X-NOR) Gate</vt:lpstr>
      <vt:lpstr>NAND as Universal Gate</vt:lpstr>
      <vt:lpstr>NOR as Universal Gate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hardi</cp:lastModifiedBy>
  <cp:revision>1209</cp:revision>
  <dcterms:created xsi:type="dcterms:W3CDTF">2013-05-17T03:00:03Z</dcterms:created>
  <dcterms:modified xsi:type="dcterms:W3CDTF">2018-08-14T05:15:34Z</dcterms:modified>
</cp:coreProperties>
</file>