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6" r:id="rId3"/>
    <p:sldId id="264" r:id="rId4"/>
    <p:sldId id="262" r:id="rId5"/>
    <p:sldId id="298" r:id="rId6"/>
    <p:sldId id="273" r:id="rId7"/>
    <p:sldId id="274" r:id="rId8"/>
    <p:sldId id="265" r:id="rId9"/>
    <p:sldId id="299" r:id="rId10"/>
    <p:sldId id="300" r:id="rId11"/>
    <p:sldId id="302" r:id="rId12"/>
    <p:sldId id="301" r:id="rId13"/>
    <p:sldId id="266" r:id="rId14"/>
    <p:sldId id="279" r:id="rId15"/>
    <p:sldId id="305" r:id="rId16"/>
    <p:sldId id="303" r:id="rId17"/>
    <p:sldId id="306" r:id="rId18"/>
    <p:sldId id="278" r:id="rId19"/>
    <p:sldId id="268" r:id="rId20"/>
    <p:sldId id="276"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gin" id="{C9783601-B7CC-44ED-9BF1-DC2722AE833B}">
          <p14:sldIdLst>
            <p14:sldId id="256"/>
            <p14:sldId id="264"/>
          </p14:sldIdLst>
        </p14:section>
        <p14:section name="绪论" id="{2FEA8AEF-D7E3-49E2-9225-D86EF817C988}">
          <p14:sldIdLst>
            <p14:sldId id="262"/>
            <p14:sldId id="298"/>
            <p14:sldId id="273"/>
            <p14:sldId id="274"/>
          </p14:sldIdLst>
        </p14:section>
        <p14:section name="当前PLC的系统结构" id="{7341142F-7D71-4E4C-9882-F056B824F27F}">
          <p14:sldIdLst>
            <p14:sldId id="265"/>
            <p14:sldId id="299"/>
            <p14:sldId id="300"/>
            <p14:sldId id="302"/>
            <p14:sldId id="301"/>
          </p14:sldIdLst>
        </p14:section>
        <p14:section name="PLC攻击技术" id="{7E01BAF5-8FF6-4B29-B156-42000B2D92DC}">
          <p14:sldIdLst>
            <p14:sldId id="266"/>
            <p14:sldId id="279"/>
            <p14:sldId id="305"/>
            <p14:sldId id="303"/>
            <p14:sldId id="306"/>
          </p14:sldIdLst>
        </p14:section>
        <p14:section name="M340固件提取和分析" id="{737FD79D-0FB5-4FEA-848C-63D2B8C8AF2F}">
          <p14:sldIdLst>
            <p14:sldId id="278"/>
          </p14:sldIdLst>
        </p14:section>
        <p14:section name="攻击框架" id="{784B7CAC-2351-4446-8032-A52F69F82AF4}">
          <p14:sldIdLst>
            <p14:sldId id="268"/>
          </p14:sldIdLst>
        </p14:section>
        <p14:section name="Inspiration" id="{949B23EC-3C33-47B4-8BF3-91A4CB162D01}">
          <p14:sldIdLst/>
        </p14:section>
        <p14:section name="End" id="{5EB646E3-603F-4567-8498-9A039CE40F75}">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B7ED"/>
    <a:srgbClr val="F808FE"/>
    <a:srgbClr val="FFFF66"/>
    <a:srgbClr val="66FF33"/>
    <a:srgbClr val="F4E935"/>
    <a:srgbClr val="DBE444"/>
    <a:srgbClr val="37B26C"/>
    <a:srgbClr val="E7E033"/>
    <a:srgbClr val="A6C0DB"/>
    <a:srgbClr val="16EA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65" autoAdjust="0"/>
    <p:restoredTop sz="93433" autoAdjust="0"/>
  </p:normalViewPr>
  <p:slideViewPr>
    <p:cSldViewPr snapToGrid="0">
      <p:cViewPr>
        <p:scale>
          <a:sx n="50" d="100"/>
          <a:sy n="50" d="100"/>
        </p:scale>
        <p:origin x="1632"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02C21-FDBB-466F-84F6-14438DB7D779}" type="datetimeFigureOut">
              <a:rPr lang="zh-CN" altLang="en-US" smtClean="0"/>
              <a:t>2022/6/5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63DF1-5C17-4674-92DF-8F304DA01479}" type="slidenum">
              <a:rPr lang="zh-CN" altLang="en-US" smtClean="0"/>
              <a:t>‹#›</a:t>
            </a:fld>
            <a:endParaRPr lang="zh-CN" altLang="en-US"/>
          </a:p>
        </p:txBody>
      </p:sp>
    </p:spTree>
    <p:extLst>
      <p:ext uri="{BB962C8B-B14F-4D97-AF65-F5344CB8AC3E}">
        <p14:creationId xmlns:p14="http://schemas.microsoft.com/office/powerpoint/2010/main" val="12425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a:t>
            </a:fld>
            <a:endParaRPr lang="zh-CN" altLang="en-US"/>
          </a:p>
        </p:txBody>
      </p:sp>
    </p:spTree>
    <p:extLst>
      <p:ext uri="{BB962C8B-B14F-4D97-AF65-F5344CB8AC3E}">
        <p14:creationId xmlns:p14="http://schemas.microsoft.com/office/powerpoint/2010/main" val="1787398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121212"/>
                </a:solidFill>
                <a:effectLst/>
                <a:latin typeface="-apple-system"/>
              </a:rPr>
              <a:t>For what?   </a:t>
            </a:r>
            <a:r>
              <a:rPr lang="zh-CN" altLang="en-US" sz="1200" dirty="0">
                <a:solidFill>
                  <a:schemeClr val="bg1"/>
                </a:solidFill>
                <a:latin typeface="微软雅黑" panose="020B0503020204020204" pitchFamily="34" charset="-122"/>
                <a:ea typeface="微软雅黑" panose="020B0503020204020204" pitchFamily="34" charset="-122"/>
              </a:rPr>
              <a:t>模拟执行嵌入式系统固件（</a:t>
            </a:r>
            <a:r>
              <a:rPr lang="en-US" altLang="zh-CN" sz="1200" dirty="0">
                <a:solidFill>
                  <a:schemeClr val="bg1"/>
                </a:solidFill>
                <a:latin typeface="微软雅黑" panose="020B0503020204020204" pitchFamily="34" charset="-122"/>
                <a:ea typeface="微软雅黑" panose="020B0503020204020204" pitchFamily="34" charset="-122"/>
              </a:rPr>
              <a:t>Rehosting</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solidFill>
                <a:latin typeface="微软雅黑" panose="020B0503020204020204" pitchFamily="34" charset="-122"/>
                <a:ea typeface="微软雅黑" panose="020B0503020204020204" pitchFamily="34" charset="-122"/>
              </a:rPr>
              <a:t>Why Need to?  </a:t>
            </a:r>
          </a:p>
          <a:p>
            <a:r>
              <a:rPr lang="en-US" altLang="zh-CN" sz="1200" b="0" i="0" u="none" strike="noStrike" baseline="0" dirty="0">
                <a:latin typeface="NimbusRomNo9L-Regu"/>
              </a:rPr>
              <a:t>Heterogeneity:</a:t>
            </a:r>
            <a:r>
              <a:rPr lang="zh-CN" altLang="en-US" sz="1200" b="0" i="0" u="none" strike="noStrike" baseline="0" dirty="0">
                <a:latin typeface="NimbusRomNo9L-Regu"/>
              </a:rPr>
              <a:t>有很多不同厂家生产了专用的</a:t>
            </a:r>
            <a:r>
              <a:rPr lang="en-US" altLang="zh-CN" sz="1200" b="0" i="0" u="none" strike="noStrike" baseline="0" dirty="0">
                <a:latin typeface="NimbusRomNo9L-Regu"/>
              </a:rPr>
              <a:t>CPU</a:t>
            </a:r>
            <a:r>
              <a:rPr lang="zh-CN" altLang="en-US" sz="1200" b="0" i="0" u="none" strike="noStrike" baseline="0" dirty="0">
                <a:latin typeface="NimbusRomNo9L-Regu"/>
              </a:rPr>
              <a:t>，片上外设和内存布局也是不尽相同</a:t>
            </a:r>
            <a:endParaRPr lang="en-US" altLang="zh-CN" b="1" i="0" dirty="0">
              <a:solidFill>
                <a:srgbClr val="121212"/>
              </a:solidFill>
              <a:effectLst/>
              <a:latin typeface="-apple-system"/>
            </a:endParaRPr>
          </a:p>
          <a:p>
            <a:endParaRPr lang="en-US" altLang="zh-CN" b="1" dirty="0"/>
          </a:p>
          <a:p>
            <a:r>
              <a:rPr lang="zh-CN" altLang="en-US" b="1" dirty="0"/>
              <a:t>为什么其他的</a:t>
            </a:r>
            <a:r>
              <a:rPr lang="en-US" altLang="zh-CN" b="1" dirty="0"/>
              <a:t>solutions is not </a:t>
            </a:r>
            <a:r>
              <a:rPr lang="en-US" altLang="zh-CN" b="1" dirty="0" err="1"/>
              <a:t>not</a:t>
            </a:r>
            <a:r>
              <a:rPr lang="en-US" altLang="zh-CN" b="1" dirty="0"/>
              <a:t> enough?</a:t>
            </a:r>
          </a:p>
          <a:p>
            <a:r>
              <a:rPr lang="zh-CN" altLang="en-US" b="1" dirty="0"/>
              <a:t>如论文中提到：</a:t>
            </a:r>
            <a:r>
              <a:rPr lang="en-US" altLang="zh-CN" b="1" dirty="0"/>
              <a:t>1.</a:t>
            </a:r>
            <a:r>
              <a:rPr lang="zh-CN" altLang="en-US" b="1" dirty="0"/>
              <a:t>当前允许模拟各种硬件的解决方案依赖于设备的真实样本，其中模拟器将与不受支持的外围设备的交互转发到硬件，（</a:t>
            </a:r>
            <a:r>
              <a:rPr lang="en-US" altLang="zh-CN" b="1" dirty="0"/>
              <a:t>36</a:t>
            </a:r>
            <a:r>
              <a:rPr lang="zh-CN" altLang="en-US" b="1" dirty="0"/>
              <a:t>，</a:t>
            </a:r>
            <a:r>
              <a:rPr lang="en-US" altLang="zh-CN" b="1" dirty="0"/>
              <a:t>43</a:t>
            </a:r>
            <a:r>
              <a:rPr lang="zh-CN" altLang="en-US" b="1" dirty="0"/>
              <a:t>，</a:t>
            </a:r>
            <a:r>
              <a:rPr lang="en-US" altLang="zh-CN" b="1" dirty="0"/>
              <a:t>58</a:t>
            </a:r>
            <a:r>
              <a:rPr lang="zh-CN" altLang="en-US" b="1" dirty="0"/>
              <a:t>）比如说：</a:t>
            </a:r>
            <a:r>
              <a:rPr lang="en-US" altLang="zh-CN" sz="1800" b="0" i="0" u="none" strike="noStrike" baseline="0" dirty="0">
                <a:latin typeface="NimbusRomNo9L-Regu"/>
              </a:rPr>
              <a:t>SURROGATES</a:t>
            </a:r>
            <a:r>
              <a:rPr lang="zh-CN" altLang="en-US" sz="1800" b="0" i="0" u="none" strike="noStrike" baseline="0" dirty="0">
                <a:latin typeface="NimbusRomNo9L-Regu"/>
              </a:rPr>
              <a:t>，</a:t>
            </a:r>
            <a:r>
              <a:rPr lang="en-US" altLang="zh-CN" b="1" dirty="0"/>
              <a:t>avatar</a:t>
            </a:r>
            <a:r>
              <a:rPr lang="zh-CN" altLang="en-US" b="1" dirty="0"/>
              <a:t>，</a:t>
            </a:r>
            <a:r>
              <a:rPr lang="en-US" altLang="zh-CN" b="1" dirty="0"/>
              <a:t>avatar2</a:t>
            </a:r>
          </a:p>
          <a:p>
            <a:r>
              <a:rPr lang="en-US" altLang="zh-CN" b="1" dirty="0"/>
              <a:t>2.</a:t>
            </a:r>
            <a:r>
              <a:rPr lang="zh-CN" altLang="en-US" b="1" dirty="0"/>
              <a:t>其他技术侧重于记录并随后重放或建模来自硬件的数据，这允许缩放和共享这些执行，但必然需要从设备本身内部进行跟踪记录，从而将模拟器中的忠实执行限制为仅在程序中记录的路径，（</a:t>
            </a:r>
            <a:r>
              <a:rPr lang="en-US" altLang="zh-CN" b="1" dirty="0"/>
              <a:t>22</a:t>
            </a:r>
            <a:r>
              <a:rPr lang="zh-CN" altLang="en-US" b="1" dirty="0"/>
              <a:t>，</a:t>
            </a:r>
            <a:r>
              <a:rPr lang="en-US" altLang="zh-CN" b="1" dirty="0"/>
              <a:t>32</a:t>
            </a:r>
            <a:r>
              <a:rPr lang="zh-CN" altLang="en-US" b="1" dirty="0"/>
              <a:t>，</a:t>
            </a:r>
            <a:r>
              <a:rPr lang="en-US" altLang="zh-CN" b="1" dirty="0"/>
              <a:t>54</a:t>
            </a:r>
            <a:r>
              <a:rPr lang="zh-CN" altLang="en-US" b="1" dirty="0"/>
              <a:t>）比如说：</a:t>
            </a:r>
            <a:r>
              <a:rPr lang="en-US" altLang="zh-CN" b="1" dirty="0"/>
              <a:t>panda</a:t>
            </a:r>
            <a:r>
              <a:rPr lang="zh-CN" altLang="en-US" b="1" dirty="0"/>
              <a:t>，</a:t>
            </a:r>
            <a:r>
              <a:rPr lang="en-US" altLang="zh-CN" sz="1800" b="0" i="0" u="none" strike="noStrike" baseline="0" dirty="0">
                <a:latin typeface="NimbusRomNo9L-Regu"/>
              </a:rPr>
              <a:t>TARDIS</a:t>
            </a:r>
            <a:endParaRPr lang="en-US" altLang="zh-CN" b="1"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11</a:t>
            </a:fld>
            <a:endParaRPr lang="zh-CN" altLang="en-US"/>
          </a:p>
        </p:txBody>
      </p:sp>
    </p:spTree>
    <p:extLst>
      <p:ext uri="{BB962C8B-B14F-4D97-AF65-F5344CB8AC3E}">
        <p14:creationId xmlns:p14="http://schemas.microsoft.com/office/powerpoint/2010/main" val="1776107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u="none" strike="noStrike" baseline="0" dirty="0">
                <a:latin typeface="NimbusRomNo9L-Regu"/>
              </a:rPr>
              <a:t>Hardware Abstraction Layers  </a:t>
            </a:r>
            <a:r>
              <a:rPr lang="en-US" altLang="zh-CN" dirty="0"/>
              <a:t>HAL:</a:t>
            </a:r>
            <a:r>
              <a:rPr lang="zh-CN" altLang="en-US" dirty="0"/>
              <a:t>硬件抽象层，最先由微软</a:t>
            </a:r>
            <a:r>
              <a:rPr lang="zh-CN" altLang="en-US" b="0" i="0" dirty="0">
                <a:solidFill>
                  <a:srgbClr val="121212"/>
                </a:solidFill>
                <a:effectLst/>
                <a:latin typeface="-apple-system"/>
              </a:rPr>
              <a:t>为确保</a:t>
            </a:r>
            <a:r>
              <a:rPr lang="en-US" altLang="zh-CN" b="0" i="0" dirty="0" err="1">
                <a:solidFill>
                  <a:srgbClr val="121212"/>
                </a:solidFill>
                <a:effectLst/>
                <a:latin typeface="-apple-system"/>
              </a:rPr>
              <a:t>WindowsNT</a:t>
            </a:r>
            <a:r>
              <a:rPr lang="zh-CN" altLang="en-US" b="0" i="0" dirty="0">
                <a:solidFill>
                  <a:srgbClr val="121212"/>
                </a:solidFill>
                <a:effectLst/>
                <a:latin typeface="-apple-system"/>
              </a:rPr>
              <a:t>的稳定性和兼容性而提出，上层软件通过常规的通用接口访问</a:t>
            </a:r>
            <a:r>
              <a:rPr lang="en-US" altLang="zh-CN" b="0" i="0" dirty="0">
                <a:solidFill>
                  <a:srgbClr val="121212"/>
                </a:solidFill>
                <a:effectLst/>
                <a:latin typeface="-apple-system"/>
              </a:rPr>
              <a:t>MCU</a:t>
            </a:r>
            <a:r>
              <a:rPr lang="zh-CN" altLang="en-US" b="0" i="0" dirty="0">
                <a:solidFill>
                  <a:srgbClr val="121212"/>
                </a:solidFill>
                <a:effectLst/>
                <a:latin typeface="-apple-system"/>
              </a:rPr>
              <a:t>的某些资源，而不用去关心“是哪个</a:t>
            </a:r>
            <a:r>
              <a:rPr lang="en-US" altLang="zh-CN" b="0" i="0" dirty="0">
                <a:solidFill>
                  <a:srgbClr val="121212"/>
                </a:solidFill>
                <a:effectLst/>
                <a:latin typeface="-apple-system"/>
              </a:rPr>
              <a:t>MCU”</a:t>
            </a:r>
            <a:r>
              <a:rPr lang="zh-CN" altLang="en-US" b="0" i="0" dirty="0">
                <a:solidFill>
                  <a:srgbClr val="121212"/>
                </a:solidFill>
                <a:effectLst/>
                <a:latin typeface="-apple-system"/>
              </a:rPr>
              <a:t>在做的，模糊了最底层的函数实现。</a:t>
            </a:r>
            <a:r>
              <a:rPr lang="zh-CN" altLang="en-US" b="1" i="0" dirty="0">
                <a:solidFill>
                  <a:srgbClr val="121212"/>
                </a:solidFill>
                <a:effectLst/>
                <a:latin typeface="-apple-system"/>
              </a:rPr>
              <a:t>即忽略硬件细节。</a:t>
            </a:r>
            <a:endParaRPr lang="en-US" altLang="zh-CN" b="1" i="0" dirty="0">
              <a:solidFill>
                <a:srgbClr val="121212"/>
              </a:solidFill>
              <a:effectLst/>
              <a:latin typeface="-apple-system"/>
            </a:endParaRPr>
          </a:p>
          <a:p>
            <a:endParaRPr lang="en-US" altLang="zh-CN" b="1" i="0" dirty="0">
              <a:solidFill>
                <a:srgbClr val="121212"/>
              </a:solidFill>
              <a:effectLst/>
              <a:latin typeface="-apple-system"/>
            </a:endParaRPr>
          </a:p>
          <a:p>
            <a:r>
              <a:rPr lang="zh-CN" altLang="en-US" b="1" i="0" dirty="0">
                <a:solidFill>
                  <a:srgbClr val="121212"/>
                </a:solidFill>
                <a:effectLst/>
                <a:latin typeface="-apple-system"/>
              </a:rPr>
              <a:t>本文则提出通过对于</a:t>
            </a:r>
            <a:r>
              <a:rPr lang="en-US" altLang="zh-CN" b="1" i="0" dirty="0">
                <a:solidFill>
                  <a:srgbClr val="121212"/>
                </a:solidFill>
                <a:effectLst/>
                <a:latin typeface="-apple-system"/>
              </a:rPr>
              <a:t>HAL</a:t>
            </a:r>
            <a:r>
              <a:rPr lang="zh-CN" altLang="en-US" b="1" i="0" dirty="0">
                <a:solidFill>
                  <a:srgbClr val="121212"/>
                </a:solidFill>
                <a:effectLst/>
                <a:latin typeface="-apple-system"/>
              </a:rPr>
              <a:t>函数的高级抽象，实现了固件和硬件之间的</a:t>
            </a:r>
            <a:r>
              <a:rPr lang="en-US" altLang="zh-CN" sz="1800" b="0" i="0" u="none" strike="noStrike" baseline="0" dirty="0">
                <a:latin typeface="NimbusRomNo9L-Regu"/>
              </a:rPr>
              <a:t>decouple</a:t>
            </a:r>
            <a:r>
              <a:rPr lang="zh-CN" altLang="en-US" sz="1800" b="0" i="0" u="none" strike="noStrike" baseline="0" dirty="0">
                <a:latin typeface="NimbusRomNo9L-Regu"/>
              </a:rPr>
              <a:t>（解耦合，可以理解为脱钩类似的想法，因为</a:t>
            </a:r>
            <a:r>
              <a:rPr lang="en-US" altLang="zh-CN" sz="1800" b="0" i="0" u="none" strike="noStrike" baseline="0" dirty="0">
                <a:latin typeface="NimbusRomNo9L-Regu"/>
              </a:rPr>
              <a:t>HAL</a:t>
            </a:r>
            <a:r>
              <a:rPr lang="zh-CN" altLang="en-US" sz="1800" b="0" i="0" u="none" strike="noStrike" baseline="0" dirty="0">
                <a:latin typeface="NimbusRomNo9L-Regu"/>
              </a:rPr>
              <a:t>跟硬件是紧耦合的）</a:t>
            </a:r>
            <a:endParaRPr lang="en-US" altLang="zh-CN" sz="1800" b="0" i="0" u="none" strike="noStrike" baseline="0" dirty="0">
              <a:latin typeface="NimbusRomNo9L-Regu"/>
            </a:endParaRPr>
          </a:p>
          <a:p>
            <a:endParaRPr lang="en-US" altLang="zh-CN" sz="1800" b="0" i="0" u="none" strike="noStrike" baseline="0" dirty="0">
              <a:solidFill>
                <a:srgbClr val="121212"/>
              </a:solidFill>
              <a:effectLst/>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222226"/>
                </a:solidFill>
                <a:effectLst/>
                <a:latin typeface="PingFang SC"/>
              </a:rPr>
              <a:t>STM32 </a:t>
            </a:r>
            <a:r>
              <a:rPr lang="zh-CN" altLang="en-US" b="1" i="0" dirty="0">
                <a:solidFill>
                  <a:srgbClr val="222226"/>
                </a:solidFill>
                <a:effectLst/>
                <a:latin typeface="PingFang SC"/>
              </a:rPr>
              <a:t>之 </a:t>
            </a:r>
            <a:r>
              <a:rPr lang="en-US" altLang="zh-CN" b="1" i="0" dirty="0">
                <a:solidFill>
                  <a:srgbClr val="222226"/>
                </a:solidFill>
                <a:effectLst/>
                <a:latin typeface="PingFang SC"/>
              </a:rPr>
              <a:t>HAL</a:t>
            </a:r>
            <a:r>
              <a:rPr lang="zh-CN" altLang="en-US" b="1" i="0" dirty="0">
                <a:solidFill>
                  <a:srgbClr val="222226"/>
                </a:solidFill>
                <a:effectLst/>
                <a:latin typeface="PingFang SC"/>
              </a:rPr>
              <a:t>库</a:t>
            </a:r>
            <a:r>
              <a:rPr lang="zh-CN" altLang="en-US" b="1" i="0" dirty="0">
                <a:solidFill>
                  <a:srgbClr val="121212"/>
                </a:solidFill>
                <a:effectLst/>
                <a:latin typeface="-apple-system"/>
              </a:rPr>
              <a:t>：</a:t>
            </a:r>
            <a:r>
              <a:rPr lang="en-US" altLang="zh-CN" b="1" i="0" dirty="0">
                <a:solidFill>
                  <a:srgbClr val="121212"/>
                </a:solidFill>
                <a:effectLst/>
                <a:latin typeface="-apple-system"/>
              </a:rPr>
              <a:t>https://blog.csdn.net/xuzhexing/article/details/90137754</a:t>
            </a:r>
          </a:p>
          <a:p>
            <a:endParaRPr lang="en-US" altLang="zh-CN" dirty="0"/>
          </a:p>
          <a:p>
            <a:r>
              <a:rPr lang="en-US" altLang="zh-CN" dirty="0"/>
              <a:t>HAL </a:t>
            </a:r>
            <a:r>
              <a:rPr lang="zh-CN" altLang="en-US" dirty="0"/>
              <a:t>是为程序员提供高级硬件操作的软件库，同时隐藏固件执行所在的特定芯片或系统的详细信息，相当于做了一层封装，让硬件本身变得透明</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12</a:t>
            </a:fld>
            <a:endParaRPr lang="zh-CN" altLang="en-US"/>
          </a:p>
        </p:txBody>
      </p:sp>
    </p:spTree>
    <p:extLst>
      <p:ext uri="{BB962C8B-B14F-4D97-AF65-F5344CB8AC3E}">
        <p14:creationId xmlns:p14="http://schemas.microsoft.com/office/powerpoint/2010/main" val="1023132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按照这样的流程的话，我固件是在那一层啊？</a:t>
            </a:r>
            <a:endParaRPr lang="en-US" altLang="zh-CN" dirty="0"/>
          </a:p>
          <a:p>
            <a:pPr algn="l"/>
            <a:endParaRPr lang="en-US" altLang="zh-CN" dirty="0"/>
          </a:p>
          <a:p>
            <a:pPr algn="l"/>
            <a:r>
              <a:rPr lang="zh-CN" altLang="en-US" dirty="0"/>
              <a:t>由于最底层实现相对困难，因为其往往直接与硬件打交道，同时也伴随着大量的函数和协议的语义信息需要解构，</a:t>
            </a:r>
            <a:endParaRPr lang="en-US" altLang="zh-CN" dirty="0"/>
          </a:p>
          <a:p>
            <a:pPr algn="l"/>
            <a:r>
              <a:rPr lang="zh-CN" altLang="en-US" dirty="0"/>
              <a:t>而对于</a:t>
            </a:r>
            <a:r>
              <a:rPr lang="en-US" altLang="zh-CN" dirty="0"/>
              <a:t>middleware</a:t>
            </a:r>
            <a:r>
              <a:rPr lang="zh-CN" altLang="en-US" dirty="0"/>
              <a:t>层，我们可能又无法准确的知道到底用了哪些</a:t>
            </a:r>
            <a:r>
              <a:rPr lang="en-US" altLang="zh-CN" dirty="0"/>
              <a:t>libraries</a:t>
            </a:r>
          </a:p>
          <a:p>
            <a:pPr algn="l"/>
            <a:r>
              <a:rPr lang="zh-CN" altLang="en-US" dirty="0"/>
              <a:t>这里可以解释一下为什么要用</a:t>
            </a:r>
            <a:r>
              <a:rPr lang="en-US" altLang="zh-CN" dirty="0"/>
              <a:t>HAL</a:t>
            </a:r>
            <a:r>
              <a:rPr lang="zh-CN" altLang="en-US" dirty="0"/>
              <a:t>层，而不再别的层进行操作。</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13</a:t>
            </a:fld>
            <a:endParaRPr lang="zh-CN" altLang="en-US"/>
          </a:p>
        </p:txBody>
      </p:sp>
    </p:spTree>
    <p:extLst>
      <p:ext uri="{BB962C8B-B14F-4D97-AF65-F5344CB8AC3E}">
        <p14:creationId xmlns:p14="http://schemas.microsoft.com/office/powerpoint/2010/main" val="385676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按照这样的流程的话，我固件是在那一层啊？</a:t>
            </a:r>
            <a:endParaRPr lang="en-US" altLang="zh-CN" dirty="0"/>
          </a:p>
          <a:p>
            <a:pPr algn="l"/>
            <a:endParaRPr lang="en-US" altLang="zh-CN" dirty="0"/>
          </a:p>
          <a:p>
            <a:pPr algn="l"/>
            <a:r>
              <a:rPr lang="zh-CN" altLang="en-US" dirty="0"/>
              <a:t>由于最底层实现相对困难，因为其往往直接与硬件打交道，同时也伴随着大量的函数和协议的语义信息需要解构，</a:t>
            </a:r>
            <a:endParaRPr lang="en-US" altLang="zh-CN" dirty="0"/>
          </a:p>
          <a:p>
            <a:pPr algn="l"/>
            <a:r>
              <a:rPr lang="zh-CN" altLang="en-US" dirty="0"/>
              <a:t>而对于</a:t>
            </a:r>
            <a:r>
              <a:rPr lang="en-US" altLang="zh-CN" dirty="0"/>
              <a:t>middleware</a:t>
            </a:r>
            <a:r>
              <a:rPr lang="zh-CN" altLang="en-US" dirty="0"/>
              <a:t>层，我们可能又无法准确的知道到底用了哪些</a:t>
            </a:r>
            <a:r>
              <a:rPr lang="en-US" altLang="zh-CN" dirty="0"/>
              <a:t>libraries</a:t>
            </a:r>
          </a:p>
          <a:p>
            <a:pPr algn="l"/>
            <a:r>
              <a:rPr lang="zh-CN" altLang="en-US" dirty="0"/>
              <a:t>这里可以解释一下为什么要用</a:t>
            </a:r>
            <a:r>
              <a:rPr lang="en-US" altLang="zh-CN" dirty="0"/>
              <a:t>HAL</a:t>
            </a:r>
            <a:r>
              <a:rPr lang="zh-CN" altLang="en-US" dirty="0"/>
              <a:t>层，而不再别的层进行操作。</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14</a:t>
            </a:fld>
            <a:endParaRPr lang="zh-CN" altLang="en-US"/>
          </a:p>
        </p:txBody>
      </p:sp>
    </p:spTree>
    <p:extLst>
      <p:ext uri="{BB962C8B-B14F-4D97-AF65-F5344CB8AC3E}">
        <p14:creationId xmlns:p14="http://schemas.microsoft.com/office/powerpoint/2010/main" val="1977419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按照这样的流程的话，我固件是在那一层啊？</a:t>
            </a:r>
            <a:endParaRPr lang="en-US" altLang="zh-CN" dirty="0"/>
          </a:p>
          <a:p>
            <a:pPr algn="l"/>
            <a:endParaRPr lang="en-US" altLang="zh-CN" dirty="0"/>
          </a:p>
          <a:p>
            <a:pPr algn="l"/>
            <a:r>
              <a:rPr lang="zh-CN" altLang="en-US" dirty="0"/>
              <a:t>由于最底层实现相对困难，因为其往往直接与硬件打交道，同时也伴随着大量的函数和协议的语义信息需要解构，</a:t>
            </a:r>
            <a:endParaRPr lang="en-US" altLang="zh-CN" dirty="0"/>
          </a:p>
          <a:p>
            <a:pPr algn="l"/>
            <a:r>
              <a:rPr lang="zh-CN" altLang="en-US" dirty="0"/>
              <a:t>而对于</a:t>
            </a:r>
            <a:r>
              <a:rPr lang="en-US" altLang="zh-CN" dirty="0"/>
              <a:t>middleware</a:t>
            </a:r>
            <a:r>
              <a:rPr lang="zh-CN" altLang="en-US" dirty="0"/>
              <a:t>层，我们可能又无法准确的知道到底用了哪些</a:t>
            </a:r>
            <a:r>
              <a:rPr lang="en-US" altLang="zh-CN" dirty="0"/>
              <a:t>libraries</a:t>
            </a:r>
          </a:p>
          <a:p>
            <a:pPr algn="l"/>
            <a:r>
              <a:rPr lang="zh-CN" altLang="en-US" dirty="0"/>
              <a:t>这里可以解释一下为什么要用</a:t>
            </a:r>
            <a:r>
              <a:rPr lang="en-US" altLang="zh-CN" dirty="0"/>
              <a:t>HAL</a:t>
            </a:r>
            <a:r>
              <a:rPr lang="zh-CN" altLang="en-US" dirty="0"/>
              <a:t>层，而不再别的层进行操作。</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15</a:t>
            </a:fld>
            <a:endParaRPr lang="zh-CN" altLang="en-US"/>
          </a:p>
        </p:txBody>
      </p:sp>
    </p:spTree>
    <p:extLst>
      <p:ext uri="{BB962C8B-B14F-4D97-AF65-F5344CB8AC3E}">
        <p14:creationId xmlns:p14="http://schemas.microsoft.com/office/powerpoint/2010/main" val="929369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按照这样的流程的话，我固件是在那一层啊？</a:t>
            </a:r>
            <a:endParaRPr lang="en-US" altLang="zh-CN" dirty="0"/>
          </a:p>
          <a:p>
            <a:pPr algn="l"/>
            <a:endParaRPr lang="en-US" altLang="zh-CN" dirty="0"/>
          </a:p>
          <a:p>
            <a:pPr algn="l"/>
            <a:r>
              <a:rPr lang="zh-CN" altLang="en-US" dirty="0"/>
              <a:t>由于最底层实现相对困难，因为其往往直接与硬件打交道，同时也伴随着大量的函数和协议的语义信息需要解构，</a:t>
            </a:r>
            <a:endParaRPr lang="en-US" altLang="zh-CN" dirty="0"/>
          </a:p>
          <a:p>
            <a:pPr algn="l"/>
            <a:r>
              <a:rPr lang="zh-CN" altLang="en-US" dirty="0"/>
              <a:t>而对于</a:t>
            </a:r>
            <a:r>
              <a:rPr lang="en-US" altLang="zh-CN" dirty="0"/>
              <a:t>middleware</a:t>
            </a:r>
            <a:r>
              <a:rPr lang="zh-CN" altLang="en-US" dirty="0"/>
              <a:t>层，我们可能又无法准确的知道到底用了哪些</a:t>
            </a:r>
            <a:r>
              <a:rPr lang="en-US" altLang="zh-CN" dirty="0"/>
              <a:t>libraries</a:t>
            </a:r>
          </a:p>
          <a:p>
            <a:pPr algn="l"/>
            <a:r>
              <a:rPr lang="zh-CN" altLang="en-US" dirty="0"/>
              <a:t>这里可以解释一下为什么要用</a:t>
            </a:r>
            <a:r>
              <a:rPr lang="en-US" altLang="zh-CN" dirty="0"/>
              <a:t>HAL</a:t>
            </a:r>
            <a:r>
              <a:rPr lang="zh-CN" altLang="en-US" dirty="0"/>
              <a:t>层，而不再别的层进行操作。</a:t>
            </a:r>
          </a:p>
        </p:txBody>
      </p:sp>
      <p:sp>
        <p:nvSpPr>
          <p:cNvPr id="4" name="灯片编号占位符 3"/>
          <p:cNvSpPr>
            <a:spLocks noGrp="1"/>
          </p:cNvSpPr>
          <p:nvPr>
            <p:ph type="sldNum" sz="quarter" idx="5"/>
          </p:nvPr>
        </p:nvSpPr>
        <p:spPr/>
        <p:txBody>
          <a:bodyPr/>
          <a:lstStyle/>
          <a:p>
            <a:fld id="{AF563DF1-5C17-4674-92DF-8F304DA01479}" type="slidenum">
              <a:rPr lang="zh-CN" altLang="en-US" smtClean="0"/>
              <a:t>16</a:t>
            </a:fld>
            <a:endParaRPr lang="zh-CN" altLang="en-US"/>
          </a:p>
        </p:txBody>
      </p:sp>
    </p:spTree>
    <p:extLst>
      <p:ext uri="{BB962C8B-B14F-4D97-AF65-F5344CB8AC3E}">
        <p14:creationId xmlns:p14="http://schemas.microsoft.com/office/powerpoint/2010/main" val="600105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Extensions : </a:t>
            </a:r>
            <a:r>
              <a:rPr lang="en-US" altLang="zh-CN" sz="1800" b="0" i="0" u="none" strike="noStrike" baseline="0" dirty="0">
                <a:latin typeface="NimbusRomNo9L-Regu"/>
              </a:rPr>
              <a:t>Implementing </a:t>
            </a:r>
            <a:r>
              <a:rPr lang="en-US" altLang="zh-CN" sz="1800" b="0" i="0" u="none" strike="noStrike" baseline="0" dirty="0" err="1">
                <a:latin typeface="NimbusRomNo9L-Regu"/>
              </a:rPr>
              <a:t>LibMatch</a:t>
            </a:r>
            <a:r>
              <a:rPr lang="en-US" altLang="zh-CN" sz="1800" b="0" i="0" u="none" strike="noStrike" baseline="0" dirty="0">
                <a:latin typeface="NimbusRomNo9L-Regu"/>
              </a:rPr>
              <a:t> for the Cortex-M architecture required extending </a:t>
            </a:r>
            <a:r>
              <a:rPr lang="en-US" altLang="zh-CN" sz="1800" b="0" i="0" u="none" strike="noStrike" baseline="0" dirty="0" err="1">
                <a:latin typeface="NimbusMonL-Regu-Extend_850"/>
              </a:rPr>
              <a:t>angr</a:t>
            </a:r>
            <a:r>
              <a:rPr lang="en-US" altLang="zh-CN" sz="1800" b="0" i="0" u="none" strike="noStrike" baseline="0" dirty="0">
                <a:latin typeface="NimbusRomNo9L-Regu"/>
              </a:rPr>
              <a:t>. We added support for Cortex-M’s calling conventions, missing instructions, function start detection and indirect jump resolution to </a:t>
            </a:r>
            <a:r>
              <a:rPr lang="en-US" altLang="zh-CN" sz="1800" b="0" i="0" u="none" strike="noStrike" baseline="0" dirty="0" err="1">
                <a:latin typeface="NimbusMonL-Regu-Extend_850"/>
              </a:rPr>
              <a:t>angr</a:t>
            </a:r>
            <a:r>
              <a:rPr lang="en-US" altLang="zh-CN" sz="1800" b="0" i="0" u="none" strike="noStrike" baseline="0" dirty="0">
                <a:latin typeface="NimbusRomNo9L-Regu"/>
              </a:rPr>
              <a:t>.</a:t>
            </a:r>
            <a:r>
              <a:rPr lang="en-US" altLang="zh-CN" sz="1800" dirty="0">
                <a:solidFill>
                  <a:srgbClr val="FF0000"/>
                </a:solidFill>
                <a:latin typeface="acumin-pro"/>
                <a:ea typeface="华文新魏" panose="02010800040101010101" pitchFamily="2" charset="-122"/>
              </a:rPr>
              <a:t> </a:t>
            </a:r>
            <a:r>
              <a:rPr lang="en-US" altLang="zh-CN" sz="1800" dirty="0" err="1">
                <a:solidFill>
                  <a:srgbClr val="FF0000"/>
                </a:solidFill>
                <a:latin typeface="acumin-pro"/>
                <a:ea typeface="华文新魏" panose="02010800040101010101" pitchFamily="2" charset="-122"/>
              </a:rPr>
              <a:t>Angr</a:t>
            </a:r>
            <a:r>
              <a:rPr lang="en-US" altLang="zh-CN" sz="1800" dirty="0">
                <a:solidFill>
                  <a:srgbClr val="FF0000"/>
                </a:solidFill>
                <a:latin typeface="acumin-pro"/>
                <a:ea typeface="华文新魏" panose="02010800040101010101" pitchFamily="2" charset="-122"/>
              </a:rPr>
              <a:t> is a </a:t>
            </a:r>
            <a:r>
              <a:rPr lang="en-US" altLang="zh-CN" sz="1800" dirty="0">
                <a:latin typeface="acumin-pro"/>
                <a:ea typeface="华文新魏" panose="02010800040101010101" pitchFamily="2" charset="-122"/>
              </a:rPr>
              <a:t>binary analysis platform</a:t>
            </a:r>
            <a:endParaRPr lang="en-US" altLang="zh-CN" sz="1800" b="0" i="0" u="none" strike="noStrike" baseline="0" dirty="0">
              <a:latin typeface="NimbusRomNo9L-Regu"/>
            </a:endParaRPr>
          </a:p>
          <a:p>
            <a:pPr algn="l"/>
            <a:endParaRPr lang="en-US" altLang="zh-CN" sz="1800" b="0" i="0" u="none" strike="noStrike" baseline="0" dirty="0">
              <a:latin typeface="NimbusRomNo9L-Regu"/>
            </a:endParaRPr>
          </a:p>
          <a:p>
            <a:pPr algn="l"/>
            <a:r>
              <a:rPr lang="en-US" altLang="zh-CN" sz="1800" b="0" i="0" u="none" strike="noStrike" baseline="0" dirty="0">
                <a:latin typeface="NimbusRomNo9L-Regu"/>
              </a:rPr>
              <a:t>AFL-Unicorn combines the ISA emulation features of QEMU with a flexible API, and provides the coverage instrumentation and fork-server capabilities used by AFL.</a:t>
            </a:r>
          </a:p>
          <a:p>
            <a:pPr algn="l"/>
            <a:endParaRPr lang="en-US" altLang="zh-CN" sz="1800" b="0" i="0" u="none" strike="noStrike" baseline="0" dirty="0">
              <a:latin typeface="NimbusRomNo9L-Regu"/>
            </a:endParaRPr>
          </a:p>
          <a:p>
            <a:pPr lvl="1"/>
            <a:r>
              <a:rPr lang="en-US" altLang="zh-CN" sz="3200" b="1" dirty="0">
                <a:latin typeface="acumin-pro"/>
                <a:ea typeface="华文新魏" panose="02010800040101010101" pitchFamily="2" charset="-122"/>
              </a:rPr>
              <a:t>Inputs</a:t>
            </a:r>
            <a:r>
              <a:rPr lang="zh-CN" altLang="en-US" sz="3200" b="1" dirty="0">
                <a:latin typeface="acumin-pro"/>
                <a:ea typeface="华文新魏" panose="02010800040101010101" pitchFamily="2" charset="-122"/>
              </a:rPr>
              <a:t>：</a:t>
            </a:r>
            <a:endParaRPr lang="en-US" altLang="zh-CN" sz="3200" b="1" dirty="0">
              <a:latin typeface="acumin-pro"/>
              <a:ea typeface="华文新魏" panose="02010800040101010101" pitchFamily="2" charset="-122"/>
            </a:endParaRPr>
          </a:p>
          <a:p>
            <a:pPr lvl="2"/>
            <a:r>
              <a:rPr lang="en-US" altLang="zh-CN" sz="2800" dirty="0">
                <a:latin typeface="acumin-pro"/>
                <a:ea typeface="华文新魏" panose="02010800040101010101" pitchFamily="2" charset="-122"/>
              </a:rPr>
              <a:t>Executable binary image</a:t>
            </a:r>
          </a:p>
          <a:p>
            <a:pPr lvl="2"/>
            <a:r>
              <a:rPr lang="en-US" altLang="zh-CN" sz="2800" dirty="0">
                <a:latin typeface="acumin-pro"/>
                <a:ea typeface="华文新魏" panose="02010800040101010101" pitchFamily="2" charset="-122"/>
              </a:rPr>
              <a:t>basic parameters needed, such as : architecture, and generic memory layout</a:t>
            </a:r>
          </a:p>
          <a:p>
            <a:pPr algn="l"/>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17</a:t>
            </a:fld>
            <a:endParaRPr lang="zh-CN" altLang="en-US"/>
          </a:p>
        </p:txBody>
      </p:sp>
    </p:spTree>
    <p:extLst>
      <p:ext uri="{BB962C8B-B14F-4D97-AF65-F5344CB8AC3E}">
        <p14:creationId xmlns:p14="http://schemas.microsoft.com/office/powerpoint/2010/main" val="142372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i="0" u="none" strike="noStrike" baseline="0" dirty="0">
                <a:latin typeface="NimbusRomNo9L-Regu"/>
              </a:rPr>
              <a:t>对于实验结果做出解释说明：所有的</a:t>
            </a:r>
            <a:r>
              <a:rPr lang="en-US" altLang="zh-CN" sz="1200" b="0" i="0" u="none" strike="noStrike" baseline="0" dirty="0">
                <a:latin typeface="NimbusRomNo9L-Regu"/>
              </a:rPr>
              <a:t>STM</a:t>
            </a:r>
            <a:r>
              <a:rPr lang="zh-CN" altLang="en-US" sz="1200" b="0" i="0" u="none" strike="noStrike" baseline="0" dirty="0">
                <a:latin typeface="NimbusRomNo9L-Regu"/>
              </a:rPr>
              <a:t>都是使用命令</a:t>
            </a:r>
            <a:r>
              <a:rPr lang="en-US" altLang="zh-CN" sz="1200" b="0" i="0" u="none" strike="noStrike" baseline="0" dirty="0" err="1">
                <a:latin typeface="NimbusRomNo9L-Regu"/>
              </a:rPr>
              <a:t>gcc</a:t>
            </a:r>
            <a:r>
              <a:rPr lang="en-US" altLang="zh-CN" sz="1200" b="0" i="0" u="none" strike="noStrike" baseline="0" dirty="0">
                <a:latin typeface="NimbusRomNo9L-Regu"/>
              </a:rPr>
              <a:t> –</a:t>
            </a:r>
            <a:r>
              <a:rPr lang="en-US" altLang="zh-CN" sz="1200" b="0" i="0" u="none" strike="noStrike" baseline="0" dirty="0" err="1">
                <a:latin typeface="NimbusRomNo9L-Regu"/>
              </a:rPr>
              <a:t>Os</a:t>
            </a:r>
            <a:r>
              <a:rPr lang="en-US" altLang="zh-CN" sz="1200" b="0" i="0" u="none" strike="noStrike" baseline="0" dirty="0">
                <a:latin typeface="NimbusRomNo9L-Regu"/>
              </a:rPr>
              <a:t> </a:t>
            </a:r>
            <a:r>
              <a:rPr lang="zh-CN" altLang="en-US" sz="1200" b="0" i="0" u="none" strike="noStrike" baseline="0" dirty="0">
                <a:latin typeface="NimbusRomNo9L-Regu"/>
              </a:rPr>
              <a:t>生成针对</a:t>
            </a:r>
            <a:r>
              <a:rPr lang="en-US" altLang="zh-CN" sz="1200" b="0" i="0" u="none" strike="noStrike" baseline="0" dirty="0">
                <a:latin typeface="NimbusRomNo9L-Regu"/>
              </a:rPr>
              <a:t>Cortex-M3</a:t>
            </a:r>
            <a:r>
              <a:rPr lang="zh-CN" altLang="en-US" sz="1200" b="0" i="0" u="none" strike="noStrike" baseline="0" dirty="0">
                <a:latin typeface="NimbusRomNo9L-Regu"/>
              </a:rPr>
              <a:t>的目标文件，</a:t>
            </a:r>
            <a:r>
              <a:rPr lang="en-US" altLang="zh-CN" sz="1200" b="0" i="0" u="none" strike="noStrike" baseline="0" dirty="0">
                <a:latin typeface="NimbusRomNo9L-Regu"/>
              </a:rPr>
              <a:t>Atmel</a:t>
            </a:r>
            <a:r>
              <a:rPr lang="zh-CN" altLang="en-US" sz="1200" b="0" i="0" u="none" strike="noStrike" baseline="0" dirty="0">
                <a:latin typeface="NimbusRomNo9L-Regu"/>
              </a:rPr>
              <a:t>使用</a:t>
            </a:r>
            <a:r>
              <a:rPr lang="en-US" altLang="zh-CN" sz="1200" b="0" i="0" u="none" strike="noStrike" baseline="0" dirty="0">
                <a:latin typeface="NimbusRomNo9L-Regu"/>
              </a:rPr>
              <a:t>Atmel Studio 7</a:t>
            </a:r>
            <a:r>
              <a:rPr lang="zh-CN" altLang="en-US" sz="1200" b="0" i="0" u="none" strike="noStrike" baseline="0" dirty="0">
                <a:latin typeface="NimbusRomNo9L-Regu"/>
              </a:rPr>
              <a:t>生成对于</a:t>
            </a:r>
            <a:r>
              <a:rPr lang="en-US" altLang="zh-CN" sz="1200" b="0" i="0" u="none" strike="noStrike" baseline="0" dirty="0">
                <a:latin typeface="NimbusRomNo9L-Regu"/>
              </a:rPr>
              <a:t>Cortex-M0</a:t>
            </a:r>
            <a:r>
              <a:rPr lang="zh-CN" altLang="en-US" sz="1200" b="0" i="0" u="none" strike="noStrike" baseline="0" dirty="0">
                <a:latin typeface="NimbusRomNo9L-Regu"/>
              </a:rPr>
              <a:t>的</a:t>
            </a:r>
            <a:r>
              <a:rPr lang="en-US" altLang="zh-CN" sz="1200" b="0" i="0" u="none" strike="noStrike" baseline="0" dirty="0">
                <a:latin typeface="NimbusRomNo9L-Regu"/>
              </a:rPr>
              <a:t>release</a:t>
            </a:r>
            <a:r>
              <a:rPr lang="zh-CN" altLang="en-US" sz="1200" b="0" i="0" u="none" strike="noStrike" baseline="0" dirty="0">
                <a:latin typeface="NimbusRomNo9L-Regu"/>
              </a:rPr>
              <a:t>版本，</a:t>
            </a:r>
            <a:r>
              <a:rPr lang="en-US" altLang="zh-CN" sz="1200" b="0" i="0" u="none" strike="noStrike" baseline="0" dirty="0">
                <a:latin typeface="NimbusRomNo9L-Regu"/>
              </a:rPr>
              <a:t>NXP</a:t>
            </a:r>
            <a:r>
              <a:rPr lang="zh-CN" altLang="en-US" sz="1200" b="0" i="0" u="none" strike="noStrike" baseline="0" dirty="0">
                <a:latin typeface="NimbusRomNo9L-Regu"/>
              </a:rPr>
              <a:t>都是在</a:t>
            </a:r>
            <a:r>
              <a:rPr lang="en-US" altLang="zh-CN" sz="1200" b="0" i="0" u="none" strike="noStrike" baseline="0" dirty="0">
                <a:latin typeface="NimbusRomNo9L-Regu"/>
              </a:rPr>
              <a:t>SDK</a:t>
            </a:r>
            <a:r>
              <a:rPr lang="zh-CN" altLang="en-US" sz="1200" b="0" i="0" u="none" strike="noStrike" baseline="0" dirty="0">
                <a:latin typeface="NimbusRomNo9L-Regu"/>
              </a:rPr>
              <a:t>的基础上之上编译位针对</a:t>
            </a:r>
            <a:r>
              <a:rPr lang="en-US" altLang="zh-CN" sz="1200" b="0" i="0" u="none" strike="noStrike" baseline="0" dirty="0">
                <a:latin typeface="NimbusRomNo9L-Regu"/>
              </a:rPr>
              <a:t>Cortex-M3</a:t>
            </a:r>
            <a:r>
              <a:rPr lang="zh-CN" altLang="en-US" sz="1200" b="0" i="0" u="none" strike="noStrike" baseline="0" dirty="0">
                <a:latin typeface="NimbusRomNo9L-Regu"/>
              </a:rPr>
              <a:t>的</a:t>
            </a:r>
            <a:r>
              <a:rPr lang="en-US" altLang="zh-CN" sz="1200" b="0" i="0" u="none" strike="noStrike" baseline="0" dirty="0">
                <a:latin typeface="NimbusRomNo9L-Regu"/>
              </a:rPr>
              <a:t>release</a:t>
            </a:r>
            <a:r>
              <a:rPr lang="zh-CN" altLang="en-US" sz="1200" b="0" i="0" u="none" strike="noStrike" baseline="0" dirty="0">
                <a:latin typeface="NimbusRomNo9L-Regu"/>
              </a:rPr>
              <a:t>版本，然后对于这些结果进行了一次</a:t>
            </a:r>
            <a:r>
              <a:rPr lang="en-US" altLang="zh-CN" sz="1200" b="0" i="0" u="none" strike="noStrike" baseline="0" dirty="0" err="1">
                <a:latin typeface="NimbusRomNo9L-Regu"/>
              </a:rPr>
              <a:t>Libmatch</a:t>
            </a:r>
            <a:r>
              <a:rPr lang="zh-CN" altLang="en-US" sz="1200" b="0" i="0" u="none" strike="noStrike" baseline="0" dirty="0">
                <a:latin typeface="NimbusRomNo9L-Regu"/>
              </a:rPr>
              <a:t>效果的比对</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en-US" altLang="zh-CN" sz="1200" b="0" i="0" u="none" strike="noStrike" baseline="0" dirty="0">
                <a:latin typeface="NimbusRomNo9L-Regu"/>
              </a:rPr>
              <a:t>HAL symbols:</a:t>
            </a:r>
            <a:r>
              <a:rPr lang="zh-CN" altLang="en-US" sz="1200" b="0" i="0" u="none" strike="noStrike" baseline="0" dirty="0">
                <a:latin typeface="NimbusRomNo9L-Regu"/>
              </a:rPr>
              <a:t>指的是固件中目前所使用的</a:t>
            </a:r>
            <a:r>
              <a:rPr lang="en-US" altLang="zh-CN" sz="1200" b="0" i="0" u="none" strike="noStrike" baseline="0" dirty="0">
                <a:latin typeface="NimbusRomNo9L-Regu"/>
              </a:rPr>
              <a:t>HAL</a:t>
            </a:r>
            <a:r>
              <a:rPr lang="zh-CN" altLang="en-US" sz="1200" b="0" i="0" u="none" strike="noStrike" baseline="0" dirty="0">
                <a:latin typeface="NimbusRomNo9L-Regu"/>
              </a:rPr>
              <a:t>库函数数目</a:t>
            </a:r>
            <a:endParaRPr lang="en-US" altLang="zh-CN" sz="1200" b="0" i="0" u="none" strike="noStrike" baseline="0" dirty="0">
              <a:latin typeface="NimbusRomNo9L-Regu"/>
            </a:endParaRPr>
          </a:p>
          <a:p>
            <a:pPr algn="l"/>
            <a:r>
              <a:rPr lang="en-US" altLang="zh-CN" sz="1200" b="0" i="0" u="none" strike="noStrike" baseline="0" dirty="0">
                <a:latin typeface="NimbusRomNo9L-Regu"/>
              </a:rPr>
              <a:t>Correct</a:t>
            </a:r>
            <a:r>
              <a:rPr lang="zh-CN" altLang="en-US" sz="1200" b="0" i="0" u="none" strike="noStrike" baseline="0" dirty="0">
                <a:latin typeface="NimbusRomNo9L-Regu"/>
              </a:rPr>
              <a:t>：指通过</a:t>
            </a:r>
            <a:r>
              <a:rPr lang="en-US" altLang="zh-CN" sz="1200" b="0" i="0" u="none" strike="noStrike" baseline="0" dirty="0" err="1">
                <a:latin typeface="NimbusRomNo9L-Regu"/>
              </a:rPr>
              <a:t>Libmatch</a:t>
            </a:r>
            <a:r>
              <a:rPr lang="zh-CN" altLang="en-US" sz="1200" b="0" i="0" u="none" strike="noStrike" baseline="0" dirty="0">
                <a:latin typeface="NimbusRomNo9L-Regu"/>
              </a:rPr>
              <a:t>正确识别的函数数目</a:t>
            </a:r>
            <a:endParaRPr lang="en-US" altLang="zh-CN" sz="1200" b="0" i="0" u="none" strike="noStrike" baseline="0" dirty="0">
              <a:latin typeface="NimbusRomNo9L-Regu"/>
            </a:endParaRPr>
          </a:p>
          <a:p>
            <a:pPr algn="l"/>
            <a:r>
              <a:rPr lang="en-US" altLang="zh-CN" sz="1200" b="0" i="0" u="none" strike="noStrike" baseline="0" dirty="0">
                <a:latin typeface="NimbusRomNo9L-Regu"/>
              </a:rPr>
              <a:t>Collision</a:t>
            </a:r>
            <a:r>
              <a:rPr lang="zh-CN" altLang="en-US" sz="1200" b="0" i="0" u="none" strike="noStrike" baseline="0" dirty="0">
                <a:latin typeface="NimbusRomNo9L-Regu"/>
              </a:rPr>
              <a:t>，</a:t>
            </a:r>
            <a:r>
              <a:rPr lang="en-US" altLang="zh-CN" sz="1200" b="0" i="0" u="none" strike="noStrike" baseline="0" dirty="0">
                <a:latin typeface="NimbusRomNo9L-Regu"/>
              </a:rPr>
              <a:t>incorrect</a:t>
            </a:r>
            <a:r>
              <a:rPr lang="zh-CN" altLang="en-US" sz="1200" b="0" i="0" u="none" strike="noStrike" baseline="0" dirty="0">
                <a:latin typeface="NimbusRomNo9L-Regu"/>
              </a:rPr>
              <a:t>，</a:t>
            </a:r>
            <a:r>
              <a:rPr lang="en-US" altLang="zh-CN" sz="1200" b="0" i="0" u="none" strike="noStrike" baseline="0" dirty="0">
                <a:latin typeface="NimbusRomNo9L-Regu"/>
              </a:rPr>
              <a:t>missing</a:t>
            </a:r>
            <a:r>
              <a:rPr lang="zh-CN" altLang="en-US" sz="1200" b="0" i="0" u="none" strike="noStrike" baseline="0" dirty="0">
                <a:latin typeface="NimbusRomNo9L-Regu"/>
              </a:rPr>
              <a:t>则分别表示没有准确识别的函数的错误缘由</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en-US" altLang="zh-CN" sz="1200" b="1" i="0" u="none" strike="noStrike" baseline="0" dirty="0">
                <a:latin typeface="NimbusRomNo9L-Regu"/>
              </a:rPr>
              <a:t>Collision</a:t>
            </a:r>
            <a:r>
              <a:rPr lang="zh-CN" altLang="en-US" sz="1200" b="1" i="0" u="none" strike="noStrike" baseline="0" dirty="0">
                <a:latin typeface="NimbusRomNo9L-Regu"/>
              </a:rPr>
              <a:t>：最为常见就是</a:t>
            </a:r>
            <a:r>
              <a:rPr lang="en-US" altLang="zh-CN" sz="1200" b="1" i="0" u="none" strike="noStrike" baseline="0" dirty="0">
                <a:latin typeface="NimbusRomNo9L-Regu"/>
              </a:rPr>
              <a:t>C++</a:t>
            </a:r>
            <a:r>
              <a:rPr lang="zh-CN" altLang="en-US" sz="1200" b="1" i="0" u="none" strike="noStrike" baseline="0" dirty="0">
                <a:latin typeface="NimbusRomNo9L-Regu"/>
              </a:rPr>
              <a:t>中虚函数，以及一些打桩</a:t>
            </a:r>
            <a:r>
              <a:rPr lang="en-US" altLang="zh-CN" sz="1200" b="1" i="0" u="none" strike="noStrike" baseline="0" dirty="0">
                <a:latin typeface="NimbusRomNo9L-Regu"/>
              </a:rPr>
              <a:t>stub</a:t>
            </a:r>
            <a:r>
              <a:rPr lang="zh-CN" altLang="en-US" sz="1200" b="1" i="0" u="none" strike="noStrike" baseline="0" dirty="0">
                <a:latin typeface="NimbusRomNo9L-Regu"/>
              </a:rPr>
              <a:t>函数（类似地，在许多基于 </a:t>
            </a:r>
            <a:r>
              <a:rPr lang="en-US" altLang="zh-CN" sz="1200" b="1" i="0" u="none" strike="noStrike" baseline="0" dirty="0">
                <a:latin typeface="NimbusRomNo9L-Regu"/>
              </a:rPr>
              <a:t>C++ </a:t>
            </a:r>
            <a:r>
              <a:rPr lang="zh-CN" altLang="en-US" sz="1200" b="1" i="0" u="none" strike="noStrike" baseline="0" dirty="0">
                <a:latin typeface="NimbusRomNo9L-Regu"/>
              </a:rPr>
              <a:t>的 </a:t>
            </a:r>
            <a:r>
              <a:rPr lang="en-US" altLang="zh-CN" sz="1200" b="1" i="0" u="none" strike="noStrike" baseline="0" dirty="0">
                <a:latin typeface="NimbusRomNo9L-Regu"/>
              </a:rPr>
              <a:t>HAL </a:t>
            </a:r>
            <a:r>
              <a:rPr lang="zh-CN" altLang="en-US" sz="1200" b="1" i="0" u="none" strike="noStrike" baseline="0" dirty="0">
                <a:latin typeface="NimbusRomNo9L-Regu"/>
              </a:rPr>
              <a:t>函数中，</a:t>
            </a:r>
            <a:r>
              <a:rPr lang="en-US" altLang="zh-CN" sz="1200" b="1" i="0" u="none" strike="noStrike" baseline="0" dirty="0">
                <a:latin typeface="NimbusRomNo9L-Regu"/>
              </a:rPr>
              <a:t>stub</a:t>
            </a:r>
            <a:r>
              <a:rPr lang="zh-CN" altLang="en-US" sz="1200" b="1" i="0" u="none" strike="noStrike" baseline="0" dirty="0">
                <a:latin typeface="NimbusRomNo9L-Regu"/>
              </a:rPr>
              <a:t>用于查找和调用对象本身的方法； 相同的代码可以存在于许多地方</a:t>
            </a:r>
            <a:r>
              <a:rPr lang="zh-CN" altLang="en-US" sz="1200" b="0" i="1" u="none" strike="noStrike" baseline="0" dirty="0">
                <a:latin typeface="NimbusRomNo9L-Regu"/>
              </a:rPr>
              <a:t>，这些函数的作用往往是作为中间查看一些变量值使用，所以他并不是真正要调用的函数，或者也有可能就是一些没有用的代码，只是为了在形式上满足编写要求，但是其实我看到网上的解释还不太一样</a:t>
            </a:r>
            <a:r>
              <a:rPr lang="zh-CN" altLang="en-US" sz="1200" b="1" i="0" u="none" strike="noStrike" baseline="0" dirty="0">
                <a:latin typeface="NimbusRomNo9L-Regu"/>
              </a:rPr>
              <a:t>），还有一些功能相同但是</a:t>
            </a:r>
            <a:r>
              <a:rPr lang="en-US" altLang="zh-CN" sz="1200" b="1" i="0" u="none" strike="noStrike" baseline="0" dirty="0">
                <a:latin typeface="NimbusRomNo9L-Regu"/>
              </a:rPr>
              <a:t>name</a:t>
            </a:r>
            <a:r>
              <a:rPr lang="zh-CN" altLang="en-US" sz="1200" b="1" i="0" u="none" strike="noStrike" baseline="0" dirty="0">
                <a:latin typeface="NimbusRomNo9L-Regu"/>
              </a:rPr>
              <a:t>不同的函数，还有一些包含一些相同的默认内容的</a:t>
            </a:r>
            <a:r>
              <a:rPr lang="en-US" altLang="zh-CN" sz="1200" b="1" i="0" u="none" strike="noStrike" baseline="0" dirty="0">
                <a:latin typeface="NimbusRomNo9L-Regu"/>
              </a:rPr>
              <a:t>interrupt handles</a:t>
            </a:r>
            <a:r>
              <a:rPr lang="zh-CN" altLang="en-US" sz="1200" b="1" i="0" u="none" strike="noStrike" baseline="0" dirty="0">
                <a:latin typeface="NimbusRomNo9L-Regu"/>
              </a:rPr>
              <a:t>，但是由于他们灭有被调用，所以不能通过</a:t>
            </a:r>
            <a:r>
              <a:rPr lang="en-US" altLang="zh-CN" sz="1200" b="1" i="0" u="none" strike="noStrike" baseline="0" dirty="0">
                <a:latin typeface="NimbusRomNo9L-Regu"/>
              </a:rPr>
              <a:t>context</a:t>
            </a:r>
            <a:r>
              <a:rPr lang="zh-CN" altLang="en-US" sz="1200" b="1" i="0" u="none" strike="noStrike" baseline="0" dirty="0">
                <a:latin typeface="NimbusRomNo9L-Regu"/>
              </a:rPr>
              <a:t>进行</a:t>
            </a:r>
            <a:r>
              <a:rPr lang="en-US" altLang="zh-CN" sz="1200" b="1" i="0" u="none" strike="noStrike" baseline="0" dirty="0">
                <a:latin typeface="NimbusRomNo9L-Regu"/>
              </a:rPr>
              <a:t>resolve</a:t>
            </a:r>
            <a:r>
              <a:rPr lang="zh-CN" altLang="en-US" sz="1200" b="1" i="0" u="none" strike="noStrike" baseline="0" dirty="0">
                <a:latin typeface="NimbusRomNo9L-Regu"/>
              </a:rPr>
              <a:t>，因此</a:t>
            </a:r>
            <a:r>
              <a:rPr lang="en-US" altLang="zh-CN" sz="1200" b="1" i="0" u="none" strike="noStrike" baseline="0" dirty="0">
                <a:latin typeface="NimbusRomNo9L-Regu"/>
              </a:rPr>
              <a:t>collision</a:t>
            </a:r>
            <a:r>
              <a:rPr lang="zh-CN" altLang="en-US" sz="1200" b="1" i="0" u="none" strike="noStrike" baseline="0" dirty="0">
                <a:latin typeface="NimbusRomNo9L-Regu"/>
              </a:rPr>
              <a:t>就非常高。</a:t>
            </a:r>
            <a:endParaRPr lang="en-US" altLang="zh-CN" sz="1200" b="1" i="0" u="none" strike="noStrike" baseline="0" dirty="0">
              <a:latin typeface="NimbusRomNo9L-Regu"/>
            </a:endParaRPr>
          </a:p>
          <a:p>
            <a:pPr algn="l"/>
            <a:endParaRPr lang="en-US" altLang="zh-CN" sz="1200" b="1" i="0" u="none" strike="noStrike" baseline="0" dirty="0">
              <a:latin typeface="NimbusRomNo9L-Regu"/>
            </a:endParaRPr>
          </a:p>
          <a:p>
            <a:pPr algn="l"/>
            <a:r>
              <a:rPr lang="en-US" altLang="zh-CN" sz="1200" b="1" i="0" u="none" strike="noStrike" baseline="0" dirty="0">
                <a:latin typeface="NimbusRomNo9L-Regu"/>
              </a:rPr>
              <a:t>Incorrect</a:t>
            </a:r>
            <a:r>
              <a:rPr lang="zh-CN" altLang="en-US" sz="1200" b="1" i="0" u="none" strike="noStrike" baseline="0" dirty="0">
                <a:latin typeface="NimbusRomNo9L-Regu"/>
              </a:rPr>
              <a:t>：通常是由于程序在链接过程中被改了名，而这种情况是一些比较特殊的例子，就是对于在</a:t>
            </a:r>
            <a:r>
              <a:rPr lang="en-US" altLang="zh-CN" sz="1200" b="1" i="0" u="none" strike="noStrike" baseline="0" dirty="0" err="1">
                <a:latin typeface="NimbusRomNo9L-Regu"/>
              </a:rPr>
              <a:t>Libmatch</a:t>
            </a:r>
            <a:r>
              <a:rPr lang="zh-CN" altLang="en-US" sz="1200" b="1" i="0" u="none" strike="noStrike" baseline="0" dirty="0">
                <a:latin typeface="NimbusRomNo9L-Regu"/>
              </a:rPr>
              <a:t>中只有一项比对内容会出现。</a:t>
            </a:r>
            <a:endParaRPr lang="en-US" altLang="zh-CN" sz="1200" b="1" i="0" u="none" strike="noStrike" baseline="0" dirty="0">
              <a:latin typeface="NimbusRomNo9L-Regu"/>
            </a:endParaRPr>
          </a:p>
          <a:p>
            <a:pPr algn="l"/>
            <a:r>
              <a:rPr lang="en-US" altLang="zh-CN" sz="1200" b="1" i="0" u="none" strike="noStrike" baseline="0" dirty="0">
                <a:latin typeface="NimbusRomNo9L-Regu"/>
              </a:rPr>
              <a:t>Missing</a:t>
            </a:r>
            <a:r>
              <a:rPr lang="zh-CN" altLang="en-US" sz="1200" b="1" i="0" u="none" strike="noStrike" baseline="0" dirty="0">
                <a:latin typeface="NimbusRomNo9L-Regu"/>
              </a:rPr>
              <a:t>：通常有两种原因，一种是由于</a:t>
            </a:r>
            <a:r>
              <a:rPr lang="en-US" altLang="zh-CN" sz="1200" b="1" i="0" u="none" strike="noStrike" baseline="0" dirty="0" err="1">
                <a:latin typeface="NimbusRomNo9L-Regu"/>
              </a:rPr>
              <a:t>angr</a:t>
            </a:r>
            <a:r>
              <a:rPr lang="zh-CN" altLang="en-US" sz="1200" b="1" i="0" u="none" strike="noStrike" baseline="0" dirty="0">
                <a:latin typeface="NimbusRomNo9L-Regu"/>
              </a:rPr>
              <a:t>对于</a:t>
            </a:r>
            <a:r>
              <a:rPr lang="en-US" altLang="zh-CN" sz="1200" b="1" i="0" u="none" strike="noStrike" baseline="0" dirty="0">
                <a:latin typeface="NimbusRomNo9L-Regu"/>
              </a:rPr>
              <a:t>CFG</a:t>
            </a:r>
            <a:r>
              <a:rPr lang="zh-CN" altLang="en-US" sz="1200" b="1" i="0" u="none" strike="noStrike" baseline="0" dirty="0">
                <a:latin typeface="NimbusRomNo9L-Regu"/>
              </a:rPr>
              <a:t>的识别效果不好，二是由于固件</a:t>
            </a:r>
            <a:r>
              <a:rPr lang="zh-CN" altLang="en-US" sz="1200" b="0" i="0" u="none" strike="noStrike" baseline="0" dirty="0">
                <a:latin typeface="NimbusRomNo9L-Regu"/>
              </a:rPr>
              <a:t>覆盖了一些</a:t>
            </a:r>
            <a:r>
              <a:rPr lang="en-US" altLang="zh-CN" sz="1200" b="0" i="0" u="none" strike="noStrike" baseline="0" dirty="0">
                <a:latin typeface="NimbusRomNo9L-Regu"/>
              </a:rPr>
              <a:t>symbol</a:t>
            </a:r>
            <a:r>
              <a:rPr lang="zh-CN" altLang="en-US" sz="1200" b="0" i="0" u="none" strike="noStrike" baseline="0" dirty="0">
                <a:latin typeface="NimbusRomNo9L-Regu"/>
              </a:rPr>
              <a:t>，所以不能通过</a:t>
            </a:r>
            <a:r>
              <a:rPr lang="en-US" altLang="zh-CN" sz="1200" b="0" i="0" u="none" strike="noStrike" baseline="0" dirty="0">
                <a:latin typeface="NimbusRomNo9L-Regu"/>
              </a:rPr>
              <a:t>context</a:t>
            </a:r>
            <a:r>
              <a:rPr lang="zh-CN" altLang="en-US" sz="1200" b="0" i="0" u="none" strike="noStrike" baseline="0" dirty="0">
                <a:latin typeface="NimbusRomNo9L-Regu"/>
              </a:rPr>
              <a:t>来判断函数是不是属于</a:t>
            </a:r>
            <a:r>
              <a:rPr lang="en-US" altLang="zh-CN" sz="1200" b="0" i="0" u="none" strike="noStrike" baseline="0" dirty="0">
                <a:latin typeface="NimbusRomNo9L-Regu"/>
              </a:rPr>
              <a:t>external</a:t>
            </a:r>
            <a:endParaRPr lang="en-US" altLang="zh-CN" sz="1200" b="1" i="0" u="none" strike="noStrike" baseline="0" dirty="0">
              <a:latin typeface="NimbusRomNo9L-Regu"/>
            </a:endParaRPr>
          </a:p>
          <a:p>
            <a:pPr algn="l"/>
            <a:r>
              <a:rPr lang="en-US" altLang="zh-CN" sz="1200" b="0" i="0" u="none" strike="noStrike" baseline="0" dirty="0">
                <a:latin typeface="NimbusRomNo9L-Regu"/>
              </a:rPr>
              <a:t>External</a:t>
            </a:r>
            <a:r>
              <a:rPr lang="zh-CN" altLang="en-US" sz="1200" b="0" i="0" u="none" strike="noStrike" baseline="0" dirty="0">
                <a:latin typeface="NimbusRomNo9L-Regu"/>
              </a:rPr>
              <a:t>：是 </a:t>
            </a:r>
            <a:r>
              <a:rPr lang="en-US" altLang="zh-CN" sz="1200" b="0" i="0" u="none" strike="noStrike" baseline="0" dirty="0">
                <a:latin typeface="NimbusRomNo9L-Regu"/>
              </a:rPr>
              <a:t>HAL </a:t>
            </a:r>
            <a:r>
              <a:rPr lang="zh-CN" altLang="en-US" sz="1200" b="0" i="0" u="none" strike="noStrike" baseline="0" dirty="0">
                <a:latin typeface="NimbusRomNo9L-Regu"/>
              </a:rPr>
              <a:t>库外部函数的数量，这些函数与上下文匹配标签正确匹配，论文中提到比如说</a:t>
            </a:r>
            <a:r>
              <a:rPr lang="en-US" altLang="zh-CN" sz="1200" b="0" i="0" u="none" strike="noStrike" baseline="0" dirty="0">
                <a:latin typeface="NimbusRomNo9L-Regu"/>
              </a:rPr>
              <a:t>main</a:t>
            </a:r>
            <a:r>
              <a:rPr lang="zh-CN" altLang="en-US" sz="1200" b="0" i="0" u="none" strike="noStrike" baseline="0" dirty="0">
                <a:latin typeface="NimbusRomNo9L-Regu"/>
              </a:rPr>
              <a:t>函数，</a:t>
            </a:r>
            <a:r>
              <a:rPr lang="en-US" altLang="zh-CN" sz="1200" b="0" i="0" u="none" strike="noStrike" baseline="0" dirty="0">
                <a:latin typeface="NimbusRomNo9L-Regu"/>
              </a:rPr>
              <a:t>C</a:t>
            </a:r>
            <a:r>
              <a:rPr lang="zh-CN" altLang="en-US" sz="1200" b="0" i="0" u="none" strike="noStrike" baseline="0" dirty="0">
                <a:latin typeface="NimbusRomNo9L-Regu"/>
              </a:rPr>
              <a:t>标准库中的函数</a:t>
            </a:r>
            <a:r>
              <a:rPr lang="en-US" altLang="zh-CN" sz="1200" b="0" i="0" u="none" strike="noStrike" baseline="0" dirty="0">
                <a:latin typeface="NimbusRomNo9L-Regu"/>
              </a:rPr>
              <a:t>malloc</a:t>
            </a:r>
            <a:r>
              <a:rPr lang="zh-CN" altLang="en-US" sz="1200" b="0" i="0" u="none" strike="noStrike" baseline="0" dirty="0">
                <a:latin typeface="NimbusRomNo9L-Regu"/>
              </a:rPr>
              <a:t>，</a:t>
            </a:r>
            <a:r>
              <a:rPr lang="en-US" altLang="zh-CN" sz="1200" b="0" i="0" u="none" strike="noStrike" baseline="0" dirty="0">
                <a:latin typeface="NimbusRomNo9L-Regu"/>
              </a:rPr>
              <a:t>free</a:t>
            </a:r>
            <a:r>
              <a:rPr lang="zh-CN" altLang="en-US" sz="1200" b="0" i="0" u="none" strike="noStrike" baseline="0" dirty="0">
                <a:latin typeface="NimbusRomNo9L-Regu"/>
              </a:rPr>
              <a:t>等。</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zh-CN" altLang="en-US" sz="1200" b="0" i="0" u="none" strike="noStrike" baseline="0" dirty="0">
                <a:latin typeface="NimbusRomNo9L-Regu"/>
              </a:rPr>
              <a:t>可以看到，其实经过论文作者的方法改进，对于不同架构下的固件中函数的识别小姑均有不同程度的提升，同时作者还解释说，对于这些没有被正确匹配和冲突的函数在</a:t>
            </a:r>
            <a:r>
              <a:rPr lang="en-US" altLang="zh-CN" sz="1200" b="0" i="0" u="none" strike="noStrike" baseline="0" dirty="0">
                <a:latin typeface="NimbusRomNo9L-Regu"/>
              </a:rPr>
              <a:t>HLE</a:t>
            </a:r>
            <a:r>
              <a:rPr lang="zh-CN" altLang="en-US" sz="1200" b="0" i="0" u="none" strike="noStrike" baseline="0" dirty="0">
                <a:latin typeface="NimbusRomNo9L-Regu"/>
              </a:rPr>
              <a:t>时并没有被用到，所以不影响</a:t>
            </a:r>
            <a:r>
              <a:rPr lang="en-US" altLang="zh-CN" sz="1200" b="0" i="0" u="none" strike="noStrike" baseline="0" dirty="0" err="1">
                <a:latin typeface="NimbusRomNo9L-Regu"/>
              </a:rPr>
              <a:t>halucinator</a:t>
            </a:r>
            <a:r>
              <a:rPr lang="zh-CN" altLang="en-US" sz="1200" b="0" i="0" u="none" strike="noStrike" baseline="0" dirty="0">
                <a:latin typeface="NimbusRomNo9L-Regu"/>
              </a:rPr>
              <a:t>的性能。</a:t>
            </a:r>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endParaRPr lang="en-US" altLang="zh-CN" sz="1200" b="0" i="0" u="none" strike="noStrike" baseline="0" dirty="0">
              <a:latin typeface="NimbusRomNo9L-Regu"/>
            </a:endParaRPr>
          </a:p>
          <a:p>
            <a:pPr algn="l"/>
            <a:r>
              <a:rPr lang="en-US" altLang="zh-CN" sz="1200" b="0" i="0" u="none" strike="noStrike" baseline="0" dirty="0">
                <a:latin typeface="NimbusRomNo9L-Regu"/>
              </a:rPr>
              <a:t>In Table 1, the number of HAL symbols is the number of</a:t>
            </a:r>
          </a:p>
          <a:p>
            <a:pPr algn="l"/>
            <a:r>
              <a:rPr lang="en-US" altLang="zh-CN" sz="1200" b="0" i="0" u="none" strike="noStrike" baseline="0" dirty="0">
                <a:latin typeface="NimbusRomNo9L-Regu"/>
              </a:rPr>
              <a:t>library functions present in the firmware, while the ‘Correct’</a:t>
            </a:r>
          </a:p>
          <a:p>
            <a:pPr algn="l"/>
            <a:r>
              <a:rPr lang="en-US" altLang="zh-CN" sz="1200" b="0" i="0" u="none" strike="noStrike" baseline="0" dirty="0">
                <a:latin typeface="NimbusRomNo9L-Regu"/>
              </a:rPr>
              <a:t>column shows the number of those functions correctly</a:t>
            </a:r>
          </a:p>
          <a:p>
            <a:pPr algn="l"/>
            <a:r>
              <a:rPr lang="en-US" altLang="zh-CN" sz="1200" b="0" i="0" u="none" strike="noStrike" baseline="0" dirty="0">
                <a:latin typeface="NimbusRomNo9L-Regu"/>
              </a:rPr>
              <a:t>identified. The ‘Collision’, ‘Incorrect’, and ‘Missing’</a:t>
            </a:r>
          </a:p>
          <a:p>
            <a:pPr algn="l"/>
            <a:r>
              <a:rPr lang="en-US" altLang="zh-CN" sz="1200" b="0" i="0" u="none" strike="noStrike" baseline="0" dirty="0">
                <a:latin typeface="NimbusRomNo9L-Regu"/>
              </a:rPr>
              <a:t>columns delineate reasons </a:t>
            </a:r>
            <a:r>
              <a:rPr lang="en-US" altLang="zh-CN" sz="1200" b="0" i="0" u="none" strike="noStrike" baseline="0" dirty="0" err="1">
                <a:latin typeface="NimbusRomNo9L-Regu"/>
              </a:rPr>
              <a:t>LibMatch</a:t>
            </a:r>
            <a:r>
              <a:rPr lang="en-US" altLang="zh-CN" sz="1200" b="0" i="0" u="none" strike="noStrike" baseline="0" dirty="0">
                <a:latin typeface="NimbusRomNo9L-Regu"/>
              </a:rPr>
              <a:t> was unable to correctly</a:t>
            </a:r>
          </a:p>
          <a:p>
            <a:pPr algn="l"/>
            <a:r>
              <a:rPr lang="en-US" altLang="zh-CN" sz="1200" b="0" i="0" u="none" strike="noStrike" baseline="0" dirty="0">
                <a:latin typeface="NimbusRomNo9L-Regu"/>
              </a:rPr>
              <a:t>identify the unmatched functions. The last column, ‘External’</a:t>
            </a:r>
          </a:p>
          <a:p>
            <a:pPr algn="l"/>
            <a:r>
              <a:rPr lang="en-US" altLang="zh-CN" sz="1200" b="0" i="0" u="none" strike="noStrike" baseline="0" dirty="0">
                <a:latin typeface="NimbusRomNo9L-Regu"/>
              </a:rPr>
              <a:t>is the number of functions external to the HAL libraries that</a:t>
            </a:r>
          </a:p>
          <a:p>
            <a:pPr algn="l"/>
            <a:r>
              <a:rPr lang="en-US" altLang="zh-CN" sz="1200" b="0" i="0" u="none" strike="noStrike" baseline="0" dirty="0" err="1">
                <a:latin typeface="NimbusRomNo9L-Regu"/>
              </a:rPr>
              <a:t>LibMatch</a:t>
            </a:r>
            <a:r>
              <a:rPr lang="en-US" altLang="zh-CN" sz="1200" b="0" i="0" u="none" strike="noStrike" baseline="0" dirty="0">
                <a:latin typeface="NimbusRomNo9L-Regu"/>
              </a:rPr>
              <a:t> with context matching labels correctly.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18</a:t>
            </a:fld>
            <a:endParaRPr lang="zh-CN" altLang="en-US"/>
          </a:p>
        </p:txBody>
      </p:sp>
    </p:spTree>
    <p:extLst>
      <p:ext uri="{BB962C8B-B14F-4D97-AF65-F5344CB8AC3E}">
        <p14:creationId xmlns:p14="http://schemas.microsoft.com/office/powerpoint/2010/main" val="1696046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可口可乐在乎体 楷体" panose="020B0A05030303020204" pitchFamily="34" charset="-122"/>
                <a:ea typeface="可口可乐在乎体 楷体" panose="020B0A05030303020204" pitchFamily="34" charset="-122"/>
              </a:rPr>
              <a:t>以全面支撑制造强国和网络强国建设为目标，发展工业互联网平台体系，同步提升安全保障能力，初步形成有力支撑先进制造 业发展的工业互联网体系。此外，工信部还正加快编制工业信息安全标准体系建设指南，以及工业互联网安全保障技术体系方案</a:t>
            </a:r>
            <a:endParaRPr lang="zh-CN" altLang="en-US" dirty="0"/>
          </a:p>
        </p:txBody>
      </p:sp>
      <p:sp>
        <p:nvSpPr>
          <p:cNvPr id="4" name="灯片编号占位符 3"/>
          <p:cNvSpPr>
            <a:spLocks noGrp="1"/>
          </p:cNvSpPr>
          <p:nvPr>
            <p:ph type="sldNum" sz="quarter" idx="5"/>
          </p:nvPr>
        </p:nvSpPr>
        <p:spPr/>
        <p:txBody>
          <a:bodyPr/>
          <a:lstStyle/>
          <a:p>
            <a:fld id="{8B57FF94-D5B8-4309-834F-B229D6C98D17}" type="slidenum">
              <a:rPr lang="zh-CN" altLang="en-US" smtClean="0"/>
              <a:t>3</a:t>
            </a:fld>
            <a:endParaRPr lang="zh-CN" altLang="en-US"/>
          </a:p>
        </p:txBody>
      </p:sp>
    </p:spTree>
    <p:extLst>
      <p:ext uri="{BB962C8B-B14F-4D97-AF65-F5344CB8AC3E}">
        <p14:creationId xmlns:p14="http://schemas.microsoft.com/office/powerpoint/2010/main" val="4007180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可口可乐在乎体 楷体" panose="020B0A05030303020204" pitchFamily="34" charset="-122"/>
                <a:ea typeface="可口可乐在乎体 楷体" panose="020B0A05030303020204" pitchFamily="34" charset="-122"/>
              </a:rPr>
              <a:t>工业控制系统已广泛应用于电力、石油化工、食品制药、交通运输等工业领域，而这些国家关键基础设施领域，一旦遭受入侵，会对个人安全、企业财产、甚至是国家的安全造成难以估量的损失。</a:t>
            </a:r>
          </a:p>
          <a:p>
            <a:r>
              <a:rPr lang="zh-CN" altLang="en-US" sz="1200" dirty="0">
                <a:latin typeface="可口可乐在乎体 楷体" panose="020B0A05030303020204" pitchFamily="34" charset="-122"/>
                <a:ea typeface="可口可乐在乎体 楷体" panose="020B0A05030303020204" pitchFamily="34" charset="-122"/>
              </a:rPr>
              <a:t>固件安全是工业控制系统安全防护中的重点之一，固件分析难度高，篡改困难等特点使其受攻击可能性小，安全保护容易被忽视。一旦受到该方面攻击影响，会造成严重危害，并且难以防范。所以针对固件漏洞的安全分析也变得尤为重要</a:t>
            </a:r>
            <a:endParaRPr lang="zh-CN" altLang="en-US" sz="1100" dirty="0">
              <a:latin typeface="可口可乐在乎体 楷体" panose="020B0A05030303020204" pitchFamily="34" charset="-122"/>
              <a:ea typeface="可口可乐在乎体 楷体" panose="020B0A05030303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8B57FF94-D5B8-4309-834F-B229D6C98D17}" type="slidenum">
              <a:rPr lang="zh-CN" altLang="en-US" smtClean="0"/>
              <a:t>4</a:t>
            </a:fld>
            <a:endParaRPr lang="zh-CN" altLang="en-US"/>
          </a:p>
        </p:txBody>
      </p:sp>
    </p:spTree>
    <p:extLst>
      <p:ext uri="{BB962C8B-B14F-4D97-AF65-F5344CB8AC3E}">
        <p14:creationId xmlns:p14="http://schemas.microsoft.com/office/powerpoint/2010/main" val="395193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nSpc>
                <a:spcPct val="150000"/>
              </a:lnSpc>
              <a:buFont typeface="Arial" panose="020B0604020202020204" pitchFamily="34" charset="0"/>
              <a:buChar char="•"/>
            </a:pPr>
            <a:r>
              <a:rPr lang="zh-CN" altLang="en-US" sz="1200" b="1" i="0" dirty="0">
                <a:solidFill>
                  <a:srgbClr val="212529"/>
                </a:solidFill>
                <a:effectLst/>
                <a:latin typeface="可口可乐在乎体 楷体" panose="020B0A05030303020204" pitchFamily="34" charset="-122"/>
                <a:ea typeface="可口可乐在乎体 楷体" panose="020B0A05030303020204" pitchFamily="34" charset="-122"/>
              </a:rPr>
              <a:t>类型丰富</a:t>
            </a:r>
            <a:r>
              <a:rPr lang="en-US" altLang="zh-CN" sz="1200" b="1" i="0" dirty="0">
                <a:solidFill>
                  <a:srgbClr val="212529"/>
                </a:solidFill>
                <a:effectLst/>
                <a:latin typeface="可口可乐在乎体 楷体" panose="020B0A05030303020204" pitchFamily="34" charset="-122"/>
                <a:ea typeface="可口可乐在乎体 楷体" panose="020B0A05030303020204" pitchFamily="34" charset="-122"/>
              </a:rPr>
              <a:t>/</a:t>
            </a:r>
            <a:r>
              <a:rPr lang="zh-CN" altLang="en-US" sz="1200" b="1" i="0" dirty="0">
                <a:solidFill>
                  <a:srgbClr val="212529"/>
                </a:solidFill>
                <a:effectLst/>
                <a:latin typeface="可口可乐在乎体 楷体" panose="020B0A05030303020204" pitchFamily="34" charset="-122"/>
                <a:ea typeface="可口可乐在乎体 楷体" panose="020B0A05030303020204" pitchFamily="34" charset="-122"/>
              </a:rPr>
              <a:t>种类繁多</a:t>
            </a:r>
            <a:endParaRPr lang="en-US" altLang="zh-CN" sz="1200" b="1" i="0" dirty="0">
              <a:solidFill>
                <a:srgbClr val="212529"/>
              </a:solidFill>
              <a:effectLst/>
              <a:latin typeface="可口可乐在乎体 楷体" panose="020B0A05030303020204" pitchFamily="34" charset="-122"/>
              <a:ea typeface="可口可乐在乎体 楷体" panose="020B0A05030303020204" pitchFamily="34" charset="-122"/>
            </a:endParaRPr>
          </a:p>
          <a:p>
            <a:pPr marL="0" indent="0">
              <a:lnSpc>
                <a:spcPct val="150000"/>
              </a:lnSpc>
              <a:buNone/>
            </a:pPr>
            <a:r>
              <a:rPr lang="zh-CN" altLang="en-US" sz="1800" kern="1200" dirty="0">
                <a:solidFill>
                  <a:schemeClr val="tx1"/>
                </a:solidFill>
                <a:effectLst/>
                <a:latin typeface="+mn-lt"/>
                <a:ea typeface="仿宋" panose="02010609060101010101" pitchFamily="49" charset="-122"/>
                <a:cs typeface="Times New Roman" panose="02020603050405020304" pitchFamily="18" charset="0"/>
              </a:rPr>
              <a:t>该问题应该是最大的一个问题了，不同的芯片架构、操作系统类型，同时固件的植入方式和加密手段的不同，固件利用私有协议进行通信，没有太通用的工具</a:t>
            </a:r>
            <a:endParaRPr lang="en-US" altLang="zh-CN" sz="1800" kern="1200" dirty="0">
              <a:solidFill>
                <a:schemeClr val="tx1"/>
              </a:solidFill>
              <a:effectLst/>
              <a:latin typeface="+mn-lt"/>
              <a:ea typeface="仿宋" panose="02010609060101010101" pitchFamily="49"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2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rPr>
              <a:t>固件获取的困难性</a:t>
            </a:r>
            <a:endParaRPr lang="en-US" altLang="zh-CN" sz="12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endParaRPr>
          </a:p>
          <a:p>
            <a:pPr marL="0" indent="0">
              <a:lnSpc>
                <a:spcPct val="150000"/>
              </a:lnSpc>
              <a:buNone/>
            </a:pPr>
            <a:r>
              <a:rPr lang="zh-CN" altLang="zh-CN" sz="1800" dirty="0">
                <a:effectLst/>
                <a:ea typeface="仿宋" panose="02010609060101010101" pitchFamily="49" charset="-122"/>
                <a:cs typeface="Times New Roman" panose="02020603050405020304" pitchFamily="18" charset="0"/>
              </a:rPr>
              <a:t>由于厂商担心固件遭到他人的恶意篡改或者是被他们获取利用</a:t>
            </a:r>
            <a:r>
              <a:rPr lang="zh-CN" altLang="en-US" sz="1800" dirty="0">
                <a:effectLst/>
                <a:ea typeface="仿宋" panose="02010609060101010101" pitchFamily="49" charset="-122"/>
                <a:cs typeface="Times New Roman" panose="02020603050405020304" pitchFamily="18" charset="0"/>
              </a:rPr>
              <a:t>，会将芯片的一些型号信息给剔除，同时会将一些可能获取其固件的串口封装干扰用户</a:t>
            </a:r>
            <a:endParaRPr lang="en-US" altLang="zh-CN" sz="12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endParaRPr>
          </a:p>
          <a:p>
            <a:pPr marL="171450" indent="-171450">
              <a:lnSpc>
                <a:spcPct val="150000"/>
              </a:lnSpc>
              <a:buFont typeface="Arial" panose="020B0604020202020204" pitchFamily="34" charset="0"/>
              <a:buChar char="•"/>
            </a:pPr>
            <a:r>
              <a:rPr lang="zh-CN" altLang="en-US" sz="12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rPr>
              <a:t>固件分析的复杂性</a:t>
            </a:r>
            <a:endParaRPr lang="en-US" altLang="zh-CN" sz="12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endParaRPr>
          </a:p>
          <a:p>
            <a:pPr marL="0" indent="0">
              <a:lnSpc>
                <a:spcPct val="150000"/>
              </a:lnSpc>
              <a:buFont typeface="Arial" panose="020B0604020202020204" pitchFamily="34" charset="0"/>
              <a:buNone/>
            </a:pPr>
            <a:r>
              <a:rPr lang="zh-CN" altLang="en-US" sz="1800" kern="1200" dirty="0">
                <a:solidFill>
                  <a:schemeClr val="tx1"/>
                </a:solidFill>
                <a:effectLst/>
                <a:latin typeface="+mn-lt"/>
                <a:ea typeface="仿宋" panose="02010609060101010101" pitchFamily="49" charset="-122"/>
                <a:cs typeface="Times New Roman" panose="02020603050405020304" pitchFamily="18" charset="0"/>
              </a:rPr>
              <a:t>固件加解密，寻找核心文件的困难性，无法动调等</a:t>
            </a:r>
            <a:endParaRPr lang="en-US" altLang="zh-CN" sz="1800" kern="1200" dirty="0">
              <a:solidFill>
                <a:schemeClr val="tx1"/>
              </a:solidFill>
              <a:effectLst/>
              <a:latin typeface="+mn-lt"/>
              <a:ea typeface="仿宋" panose="02010609060101010101" pitchFamily="49" charset="-122"/>
              <a:cs typeface="Times New Roman" panose="02020603050405020304" pitchFamily="18" charset="0"/>
            </a:endParaRPr>
          </a:p>
          <a:p>
            <a:pPr marL="0" indent="0">
              <a:lnSpc>
                <a:spcPct val="150000"/>
              </a:lnSpc>
              <a:buNone/>
            </a:pPr>
            <a:endParaRPr lang="zh-CN" altLang="en-US" sz="1200" dirty="0">
              <a:latin typeface="可口可乐在乎体 楷体" panose="020B0A05030303020204" pitchFamily="34" charset="-122"/>
              <a:ea typeface="可口可乐在乎体 楷体" panose="020B0A05030303020204" pitchFamily="34" charset="-122"/>
              <a:cs typeface="Cascadia Mono" panose="020B060902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5</a:t>
            </a:fld>
            <a:endParaRPr lang="zh-CN" altLang="en-US"/>
          </a:p>
        </p:txBody>
      </p:sp>
    </p:spTree>
    <p:extLst>
      <p:ext uri="{BB962C8B-B14F-4D97-AF65-F5344CB8AC3E}">
        <p14:creationId xmlns:p14="http://schemas.microsoft.com/office/powerpoint/2010/main" val="104802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这一页等会还需要改</a:t>
            </a:r>
            <a:endParaRPr lang="en-US" altLang="zh-CN"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6</a:t>
            </a:fld>
            <a:endParaRPr lang="zh-CN" altLang="en-US"/>
          </a:p>
        </p:txBody>
      </p:sp>
    </p:spTree>
    <p:extLst>
      <p:ext uri="{BB962C8B-B14F-4D97-AF65-F5344CB8AC3E}">
        <p14:creationId xmlns:p14="http://schemas.microsoft.com/office/powerpoint/2010/main" val="208859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7</a:t>
            </a:fld>
            <a:endParaRPr lang="zh-CN" altLang="en-US"/>
          </a:p>
        </p:txBody>
      </p:sp>
    </p:spTree>
    <p:extLst>
      <p:ext uri="{BB962C8B-B14F-4D97-AF65-F5344CB8AC3E}">
        <p14:creationId xmlns:p14="http://schemas.microsoft.com/office/powerpoint/2010/main" val="49331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121212"/>
                </a:solidFill>
                <a:effectLst/>
                <a:latin typeface="-apple-system"/>
              </a:rPr>
              <a:t>For what?   </a:t>
            </a:r>
            <a:r>
              <a:rPr lang="zh-CN" altLang="en-US" sz="1200" dirty="0">
                <a:solidFill>
                  <a:schemeClr val="bg1"/>
                </a:solidFill>
                <a:latin typeface="微软雅黑" panose="020B0503020204020204" pitchFamily="34" charset="-122"/>
                <a:ea typeface="微软雅黑" panose="020B0503020204020204" pitchFamily="34" charset="-122"/>
              </a:rPr>
              <a:t>模拟执行嵌入式系统固件（</a:t>
            </a:r>
            <a:r>
              <a:rPr lang="en-US" altLang="zh-CN" sz="1200" dirty="0">
                <a:solidFill>
                  <a:schemeClr val="bg1"/>
                </a:solidFill>
                <a:latin typeface="微软雅黑" panose="020B0503020204020204" pitchFamily="34" charset="-122"/>
                <a:ea typeface="微软雅黑" panose="020B0503020204020204" pitchFamily="34" charset="-122"/>
              </a:rPr>
              <a:t>Rehosting</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solidFill>
                <a:latin typeface="微软雅黑" panose="020B0503020204020204" pitchFamily="34" charset="-122"/>
                <a:ea typeface="微软雅黑" panose="020B0503020204020204" pitchFamily="34" charset="-122"/>
              </a:rPr>
              <a:t>Why Need to?  </a:t>
            </a:r>
          </a:p>
          <a:p>
            <a:r>
              <a:rPr lang="en-US" altLang="zh-CN" sz="1200" b="0" i="0" u="none" strike="noStrike" baseline="0" dirty="0">
                <a:latin typeface="NimbusRomNo9L-Regu"/>
              </a:rPr>
              <a:t>Heterogeneity:</a:t>
            </a:r>
            <a:r>
              <a:rPr lang="zh-CN" altLang="en-US" sz="1200" b="0" i="0" u="none" strike="noStrike" baseline="0" dirty="0">
                <a:latin typeface="NimbusRomNo9L-Regu"/>
              </a:rPr>
              <a:t>有很多不同厂家生产了专用的</a:t>
            </a:r>
            <a:r>
              <a:rPr lang="en-US" altLang="zh-CN" sz="1200" b="0" i="0" u="none" strike="noStrike" baseline="0" dirty="0">
                <a:latin typeface="NimbusRomNo9L-Regu"/>
              </a:rPr>
              <a:t>CPU</a:t>
            </a:r>
            <a:r>
              <a:rPr lang="zh-CN" altLang="en-US" sz="1200" b="0" i="0" u="none" strike="noStrike" baseline="0" dirty="0">
                <a:latin typeface="NimbusRomNo9L-Regu"/>
              </a:rPr>
              <a:t>，片上外设和内存布局也是不尽相同</a:t>
            </a:r>
            <a:endParaRPr lang="en-US" altLang="zh-CN" b="1" i="0" dirty="0">
              <a:solidFill>
                <a:srgbClr val="121212"/>
              </a:solidFill>
              <a:effectLst/>
              <a:latin typeface="-apple-system"/>
            </a:endParaRPr>
          </a:p>
          <a:p>
            <a:endParaRPr lang="en-US" altLang="zh-CN" b="1" dirty="0"/>
          </a:p>
          <a:p>
            <a:r>
              <a:rPr lang="zh-CN" altLang="en-US" b="1" dirty="0"/>
              <a:t>为什么其他的</a:t>
            </a:r>
            <a:r>
              <a:rPr lang="en-US" altLang="zh-CN" b="1" dirty="0"/>
              <a:t>solutions is not </a:t>
            </a:r>
            <a:r>
              <a:rPr lang="en-US" altLang="zh-CN" b="1" dirty="0" err="1"/>
              <a:t>not</a:t>
            </a:r>
            <a:r>
              <a:rPr lang="en-US" altLang="zh-CN" b="1" dirty="0"/>
              <a:t> enough?</a:t>
            </a:r>
          </a:p>
          <a:p>
            <a:r>
              <a:rPr lang="zh-CN" altLang="en-US" b="1" dirty="0"/>
              <a:t>如论文中提到：</a:t>
            </a:r>
            <a:r>
              <a:rPr lang="en-US" altLang="zh-CN" b="1" dirty="0"/>
              <a:t>1.</a:t>
            </a:r>
            <a:r>
              <a:rPr lang="zh-CN" altLang="en-US" b="1" dirty="0"/>
              <a:t>当前允许模拟各种硬件的解决方案依赖于设备的真实样本，其中模拟器将与不受支持的外围设备的交互转发到硬件，（</a:t>
            </a:r>
            <a:r>
              <a:rPr lang="en-US" altLang="zh-CN" b="1" dirty="0"/>
              <a:t>36</a:t>
            </a:r>
            <a:r>
              <a:rPr lang="zh-CN" altLang="en-US" b="1" dirty="0"/>
              <a:t>，</a:t>
            </a:r>
            <a:r>
              <a:rPr lang="en-US" altLang="zh-CN" b="1" dirty="0"/>
              <a:t>43</a:t>
            </a:r>
            <a:r>
              <a:rPr lang="zh-CN" altLang="en-US" b="1" dirty="0"/>
              <a:t>，</a:t>
            </a:r>
            <a:r>
              <a:rPr lang="en-US" altLang="zh-CN" b="1" dirty="0"/>
              <a:t>58</a:t>
            </a:r>
            <a:r>
              <a:rPr lang="zh-CN" altLang="en-US" b="1" dirty="0"/>
              <a:t>）比如说：</a:t>
            </a:r>
            <a:r>
              <a:rPr lang="en-US" altLang="zh-CN" sz="1800" b="0" i="0" u="none" strike="noStrike" baseline="0" dirty="0">
                <a:latin typeface="NimbusRomNo9L-Regu"/>
              </a:rPr>
              <a:t>SURROGATES</a:t>
            </a:r>
            <a:r>
              <a:rPr lang="zh-CN" altLang="en-US" sz="1800" b="0" i="0" u="none" strike="noStrike" baseline="0" dirty="0">
                <a:latin typeface="NimbusRomNo9L-Regu"/>
              </a:rPr>
              <a:t>，</a:t>
            </a:r>
            <a:r>
              <a:rPr lang="en-US" altLang="zh-CN" b="1" dirty="0"/>
              <a:t>avatar</a:t>
            </a:r>
            <a:r>
              <a:rPr lang="zh-CN" altLang="en-US" b="1" dirty="0"/>
              <a:t>，</a:t>
            </a:r>
            <a:r>
              <a:rPr lang="en-US" altLang="zh-CN" b="1" dirty="0"/>
              <a:t>avatar2</a:t>
            </a:r>
          </a:p>
          <a:p>
            <a:r>
              <a:rPr lang="en-US" altLang="zh-CN" b="1" dirty="0"/>
              <a:t>2.</a:t>
            </a:r>
            <a:r>
              <a:rPr lang="zh-CN" altLang="en-US" b="1" dirty="0"/>
              <a:t>其他技术侧重于记录并随后重放或建模来自硬件的数据，这允许缩放和共享这些执行，但必然需要从设备本身内部进行跟踪记录，从而将模拟器中的忠实执行限制为仅在程序中记录的路径，（</a:t>
            </a:r>
            <a:r>
              <a:rPr lang="en-US" altLang="zh-CN" b="1" dirty="0"/>
              <a:t>22</a:t>
            </a:r>
            <a:r>
              <a:rPr lang="zh-CN" altLang="en-US" b="1" dirty="0"/>
              <a:t>，</a:t>
            </a:r>
            <a:r>
              <a:rPr lang="en-US" altLang="zh-CN" b="1" dirty="0"/>
              <a:t>32</a:t>
            </a:r>
            <a:r>
              <a:rPr lang="zh-CN" altLang="en-US" b="1" dirty="0"/>
              <a:t>，</a:t>
            </a:r>
            <a:r>
              <a:rPr lang="en-US" altLang="zh-CN" b="1" dirty="0"/>
              <a:t>54</a:t>
            </a:r>
            <a:r>
              <a:rPr lang="zh-CN" altLang="en-US" b="1" dirty="0"/>
              <a:t>）比如说：</a:t>
            </a:r>
            <a:r>
              <a:rPr lang="en-US" altLang="zh-CN" b="1" dirty="0"/>
              <a:t>panda</a:t>
            </a:r>
            <a:r>
              <a:rPr lang="zh-CN" altLang="en-US" b="1" dirty="0"/>
              <a:t>，</a:t>
            </a:r>
            <a:r>
              <a:rPr lang="en-US" altLang="zh-CN" sz="1800" b="0" i="0" u="none" strike="noStrike" baseline="0" dirty="0">
                <a:latin typeface="NimbusRomNo9L-Regu"/>
              </a:rPr>
              <a:t>TARDIS</a:t>
            </a:r>
            <a:endParaRPr lang="en-US" altLang="zh-CN" b="1"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8</a:t>
            </a:fld>
            <a:endParaRPr lang="zh-CN" altLang="en-US"/>
          </a:p>
        </p:txBody>
      </p:sp>
    </p:spTree>
    <p:extLst>
      <p:ext uri="{BB962C8B-B14F-4D97-AF65-F5344CB8AC3E}">
        <p14:creationId xmlns:p14="http://schemas.microsoft.com/office/powerpoint/2010/main" val="222385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121212"/>
                </a:solidFill>
                <a:effectLst/>
                <a:latin typeface="-apple-system"/>
              </a:rPr>
              <a:t>For what?   </a:t>
            </a:r>
            <a:r>
              <a:rPr lang="zh-CN" altLang="en-US" sz="1200" dirty="0">
                <a:solidFill>
                  <a:schemeClr val="bg1"/>
                </a:solidFill>
                <a:latin typeface="微软雅黑" panose="020B0503020204020204" pitchFamily="34" charset="-122"/>
                <a:ea typeface="微软雅黑" panose="020B0503020204020204" pitchFamily="34" charset="-122"/>
              </a:rPr>
              <a:t>模拟执行嵌入式系统固件（</a:t>
            </a:r>
            <a:r>
              <a:rPr lang="en-US" altLang="zh-CN" sz="1200" dirty="0">
                <a:solidFill>
                  <a:schemeClr val="bg1"/>
                </a:solidFill>
                <a:latin typeface="微软雅黑" panose="020B0503020204020204" pitchFamily="34" charset="-122"/>
                <a:ea typeface="微软雅黑" panose="020B0503020204020204" pitchFamily="34" charset="-122"/>
              </a:rPr>
              <a:t>Rehosting</a:t>
            </a:r>
            <a:r>
              <a:rPr lang="zh-CN" altLang="en-US" sz="1200" dirty="0">
                <a:solidFill>
                  <a:schemeClr val="bg1"/>
                </a:solidFill>
                <a:latin typeface="微软雅黑" panose="020B0503020204020204" pitchFamily="34" charset="-122"/>
                <a:ea typeface="微软雅黑" panose="020B0503020204020204" pitchFamily="34" charset="-122"/>
              </a:rPr>
              <a:t>）</a:t>
            </a:r>
            <a:endParaRPr lang="en-US" altLang="zh-CN" sz="1200"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chemeClr val="bg1"/>
                </a:solidFill>
                <a:latin typeface="微软雅黑" panose="020B0503020204020204" pitchFamily="34" charset="-122"/>
                <a:ea typeface="微软雅黑" panose="020B0503020204020204" pitchFamily="34" charset="-122"/>
              </a:rPr>
              <a:t>Why Need to?  </a:t>
            </a:r>
          </a:p>
          <a:p>
            <a:r>
              <a:rPr lang="en-US" altLang="zh-CN" sz="1200" b="0" i="0" u="none" strike="noStrike" baseline="0" dirty="0">
                <a:latin typeface="NimbusRomNo9L-Regu"/>
              </a:rPr>
              <a:t>Heterogeneity:</a:t>
            </a:r>
            <a:r>
              <a:rPr lang="zh-CN" altLang="en-US" sz="1200" b="0" i="0" u="none" strike="noStrike" baseline="0" dirty="0">
                <a:latin typeface="NimbusRomNo9L-Regu"/>
              </a:rPr>
              <a:t>有很多不同厂家生产了专用的</a:t>
            </a:r>
            <a:r>
              <a:rPr lang="en-US" altLang="zh-CN" sz="1200" b="0" i="0" u="none" strike="noStrike" baseline="0" dirty="0">
                <a:latin typeface="NimbusRomNo9L-Regu"/>
              </a:rPr>
              <a:t>CPU</a:t>
            </a:r>
            <a:r>
              <a:rPr lang="zh-CN" altLang="en-US" sz="1200" b="0" i="0" u="none" strike="noStrike" baseline="0" dirty="0">
                <a:latin typeface="NimbusRomNo9L-Regu"/>
              </a:rPr>
              <a:t>，片上外设和内存布局也是不尽相同</a:t>
            </a:r>
            <a:endParaRPr lang="en-US" altLang="zh-CN" b="1" i="0" dirty="0">
              <a:solidFill>
                <a:srgbClr val="121212"/>
              </a:solidFill>
              <a:effectLst/>
              <a:latin typeface="-apple-system"/>
            </a:endParaRPr>
          </a:p>
          <a:p>
            <a:endParaRPr lang="en-US" altLang="zh-CN" b="1" dirty="0"/>
          </a:p>
          <a:p>
            <a:r>
              <a:rPr lang="zh-CN" altLang="en-US" b="1" dirty="0"/>
              <a:t>为什么其他的</a:t>
            </a:r>
            <a:r>
              <a:rPr lang="en-US" altLang="zh-CN" b="1" dirty="0"/>
              <a:t>solutions is not </a:t>
            </a:r>
            <a:r>
              <a:rPr lang="en-US" altLang="zh-CN" b="1" dirty="0" err="1"/>
              <a:t>not</a:t>
            </a:r>
            <a:r>
              <a:rPr lang="en-US" altLang="zh-CN" b="1" dirty="0"/>
              <a:t> enough?</a:t>
            </a:r>
          </a:p>
          <a:p>
            <a:r>
              <a:rPr lang="zh-CN" altLang="en-US" b="1" dirty="0"/>
              <a:t>如论文中提到：</a:t>
            </a:r>
            <a:r>
              <a:rPr lang="en-US" altLang="zh-CN" b="1" dirty="0"/>
              <a:t>1.</a:t>
            </a:r>
            <a:r>
              <a:rPr lang="zh-CN" altLang="en-US" b="1" dirty="0"/>
              <a:t>当前允许模拟各种硬件的解决方案依赖于设备的真实样本，其中模拟器将与不受支持的外围设备的交互转发到硬件，（</a:t>
            </a:r>
            <a:r>
              <a:rPr lang="en-US" altLang="zh-CN" b="1" dirty="0"/>
              <a:t>36</a:t>
            </a:r>
            <a:r>
              <a:rPr lang="zh-CN" altLang="en-US" b="1" dirty="0"/>
              <a:t>，</a:t>
            </a:r>
            <a:r>
              <a:rPr lang="en-US" altLang="zh-CN" b="1" dirty="0"/>
              <a:t>43</a:t>
            </a:r>
            <a:r>
              <a:rPr lang="zh-CN" altLang="en-US" b="1" dirty="0"/>
              <a:t>，</a:t>
            </a:r>
            <a:r>
              <a:rPr lang="en-US" altLang="zh-CN" b="1" dirty="0"/>
              <a:t>58</a:t>
            </a:r>
            <a:r>
              <a:rPr lang="zh-CN" altLang="en-US" b="1" dirty="0"/>
              <a:t>）比如说：</a:t>
            </a:r>
            <a:r>
              <a:rPr lang="en-US" altLang="zh-CN" sz="1800" b="0" i="0" u="none" strike="noStrike" baseline="0" dirty="0">
                <a:latin typeface="NimbusRomNo9L-Regu"/>
              </a:rPr>
              <a:t>SURROGATES</a:t>
            </a:r>
            <a:r>
              <a:rPr lang="zh-CN" altLang="en-US" sz="1800" b="0" i="0" u="none" strike="noStrike" baseline="0" dirty="0">
                <a:latin typeface="NimbusRomNo9L-Regu"/>
              </a:rPr>
              <a:t>，</a:t>
            </a:r>
            <a:r>
              <a:rPr lang="en-US" altLang="zh-CN" b="1" dirty="0"/>
              <a:t>avatar</a:t>
            </a:r>
            <a:r>
              <a:rPr lang="zh-CN" altLang="en-US" b="1" dirty="0"/>
              <a:t>，</a:t>
            </a:r>
            <a:r>
              <a:rPr lang="en-US" altLang="zh-CN" b="1" dirty="0"/>
              <a:t>avatar2</a:t>
            </a:r>
          </a:p>
          <a:p>
            <a:r>
              <a:rPr lang="en-US" altLang="zh-CN" b="1" dirty="0"/>
              <a:t>2.</a:t>
            </a:r>
            <a:r>
              <a:rPr lang="zh-CN" altLang="en-US" b="1" dirty="0"/>
              <a:t>其他技术侧重于记录并随后重放或建模来自硬件的数据，这允许缩放和共享这些执行，但必然需要从设备本身内部进行跟踪记录，从而将模拟器中的忠实执行限制为仅在程序中记录的路径，（</a:t>
            </a:r>
            <a:r>
              <a:rPr lang="en-US" altLang="zh-CN" b="1" dirty="0"/>
              <a:t>22</a:t>
            </a:r>
            <a:r>
              <a:rPr lang="zh-CN" altLang="en-US" b="1" dirty="0"/>
              <a:t>，</a:t>
            </a:r>
            <a:r>
              <a:rPr lang="en-US" altLang="zh-CN" b="1" dirty="0"/>
              <a:t>32</a:t>
            </a:r>
            <a:r>
              <a:rPr lang="zh-CN" altLang="en-US" b="1" dirty="0"/>
              <a:t>，</a:t>
            </a:r>
            <a:r>
              <a:rPr lang="en-US" altLang="zh-CN" b="1" dirty="0"/>
              <a:t>54</a:t>
            </a:r>
            <a:r>
              <a:rPr lang="zh-CN" altLang="en-US" b="1" dirty="0"/>
              <a:t>）比如说：</a:t>
            </a:r>
            <a:r>
              <a:rPr lang="en-US" altLang="zh-CN" b="1" dirty="0"/>
              <a:t>panda</a:t>
            </a:r>
            <a:r>
              <a:rPr lang="zh-CN" altLang="en-US" b="1" dirty="0"/>
              <a:t>，</a:t>
            </a:r>
            <a:r>
              <a:rPr lang="en-US" altLang="zh-CN" sz="1800" b="0" i="0" u="none" strike="noStrike" baseline="0" dirty="0">
                <a:latin typeface="NimbusRomNo9L-Regu"/>
              </a:rPr>
              <a:t>TARDIS</a:t>
            </a:r>
            <a:endParaRPr lang="en-US" altLang="zh-CN" b="1"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9</a:t>
            </a:fld>
            <a:endParaRPr lang="zh-CN" altLang="en-US"/>
          </a:p>
        </p:txBody>
      </p:sp>
    </p:spTree>
    <p:extLst>
      <p:ext uri="{BB962C8B-B14F-4D97-AF65-F5344CB8AC3E}">
        <p14:creationId xmlns:p14="http://schemas.microsoft.com/office/powerpoint/2010/main" val="58900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63DF1-5C17-4674-92DF-8F304DA01479}" type="slidenum">
              <a:rPr lang="zh-CN" altLang="en-US" smtClean="0"/>
              <a:t>10</a:t>
            </a:fld>
            <a:endParaRPr lang="zh-CN" altLang="en-US"/>
          </a:p>
        </p:txBody>
      </p:sp>
    </p:spTree>
    <p:extLst>
      <p:ext uri="{BB962C8B-B14F-4D97-AF65-F5344CB8AC3E}">
        <p14:creationId xmlns:p14="http://schemas.microsoft.com/office/powerpoint/2010/main" val="313618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847F7-4064-411B-822F-4A2E51F211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B4D596F2-5264-4938-BCBC-BC54C4B0B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EAA6FF-1967-4782-9115-19205E913C4A}"/>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5BBD5F0F-9022-4C10-88C3-7DD7D449E9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8EB2C5-B1F8-4B2A-B974-8C2AB7AFA9D1}"/>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86179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C66D4-C5EC-4C01-A9E7-64BD531DEDA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8DCC3B-783B-4CFC-AC16-9810FC785D3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F8C884-6947-4052-9EF5-330C3611CDC8}"/>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6709AA21-9A78-4D8D-A636-AE832FCC74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6249C5-2FBD-4D0B-9E20-4C66DE45B62C}"/>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08859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6EAAD2-11A0-4B8D-87BA-AA68897984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5B12FB-B69B-4119-A0AB-899B69A98B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51F84B-B6FE-4666-9435-E9957EA4647A}"/>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7E01FEF0-A15E-4A83-B024-F75A202626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7D5F7A-432E-4FA3-8AD9-58682D47DAE9}"/>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4101676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7ABA9-28E1-45D8-8665-3C4437C58B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3C7DD7-1F7D-418C-87FE-069D66C7A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3E295-9A50-49C9-9102-D6AC54792811}"/>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DB0E386D-0998-46AC-94B3-37E4A81E30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DE0619-9C5C-4136-9524-4ADF08FAF76A}"/>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3044248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2CC04-45AC-4C05-B214-BDB99B0534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2BB9D7-FA3E-472B-AAE7-6E98BCFB75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B0B054-086C-4480-AC7A-FA5DFE9F353F}"/>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9F9FF45E-B954-4234-94E6-3FC34194A8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74A90E-F9B1-4FDB-9A29-AA9B9FD8B685}"/>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7103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9FB89-21E5-4D05-850A-9B0C1B261DB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133ACC-483D-4C56-AED9-772D73DDE5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38C4176-C1B9-4CE4-8899-DA9EB55A39CA}"/>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2A9BFF79-8B6F-40EA-86DA-C5C73342A8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187E33-18EE-4AF3-9694-7FF1510B2278}"/>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2723883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86559-5CF0-48C7-9332-F3DF6F00E0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000ACB-3B57-407C-9998-CE2113578F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CDD67B8-A14D-4C62-9724-43907CE760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E913C3B-541C-4B5A-90BF-8D18BBDC170B}"/>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6" name="页脚占位符 5">
            <a:extLst>
              <a:ext uri="{FF2B5EF4-FFF2-40B4-BE49-F238E27FC236}">
                <a16:creationId xmlns:a16="http://schemas.microsoft.com/office/drawing/2014/main" id="{BEDEE1F1-0E73-4DA2-96CA-711847F0F4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BDC117-9953-48D8-A22A-BE6730362341}"/>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3294089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1A524-6AA0-4814-8471-6A9B656D1D1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240D60-9BF1-4971-A722-0D7739B5F4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D285D5-4C89-42E1-9DDE-7FB19B5C4E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4FBF56-A481-48F7-BAE1-12C46EAB4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2C7BAF3-7D75-4A45-B04A-26A5F842C4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223E7C0-F8BA-48C7-8B9F-A1CEE767AACF}"/>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8" name="页脚占位符 7">
            <a:extLst>
              <a:ext uri="{FF2B5EF4-FFF2-40B4-BE49-F238E27FC236}">
                <a16:creationId xmlns:a16="http://schemas.microsoft.com/office/drawing/2014/main" id="{C4F5A199-C9E6-439E-AC78-CA054EEC6B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6835B3-AED0-449E-B1BC-45AE648F7DDD}"/>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316544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381E7-7E0F-461B-B564-3041B47AA3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C70C58-704A-4886-A72D-E9EB11F20897}"/>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4" name="页脚占位符 3">
            <a:extLst>
              <a:ext uri="{FF2B5EF4-FFF2-40B4-BE49-F238E27FC236}">
                <a16:creationId xmlns:a16="http://schemas.microsoft.com/office/drawing/2014/main" id="{B7E6EBFD-B483-48FE-A45A-ED316FF37ED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36D1E5-6360-4F7A-99C6-210867702165}"/>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3490179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0EBDA2-4DF5-4F6B-85F4-24D731941E7A}"/>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3" name="页脚占位符 2">
            <a:extLst>
              <a:ext uri="{FF2B5EF4-FFF2-40B4-BE49-F238E27FC236}">
                <a16:creationId xmlns:a16="http://schemas.microsoft.com/office/drawing/2014/main" id="{2785855F-EC4B-466A-A3CD-CE96BCF4FF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CA31F-8481-4894-89DF-2C0D0CE7C0FD}"/>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4208394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B853D-20BD-4EDE-BE95-939BE34177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08A8FC-95EB-456B-B6D0-FEFCBE2C98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6A1012-0871-45D6-8264-50267D978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DD32A6-C09A-46C7-8290-9DFB75396581}"/>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6" name="页脚占位符 5">
            <a:extLst>
              <a:ext uri="{FF2B5EF4-FFF2-40B4-BE49-F238E27FC236}">
                <a16:creationId xmlns:a16="http://schemas.microsoft.com/office/drawing/2014/main" id="{2A73273C-EF96-4ADC-B1D9-46E5F62AA3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C21853-C86D-4FD2-A75F-4479F2B98903}"/>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2606519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51DF5-2318-4D67-B328-803E0C5695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B05F6D-E7D9-4DE6-8F24-24B83D9EE5F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65B1F-7F3A-4847-8FDE-62E3DA5D04B7}"/>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E0B803DF-4141-4F14-852A-F457F9DE2B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3E5528-FD5F-47AA-89E4-228C0317D8E3}"/>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3182460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5E8F4-39A1-401E-8236-31C9502F77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6A6B640-73BB-4045-8F56-2469A4867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474EBD3-4490-4A72-992F-E74802732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109D1C-3BF1-4449-BCC9-5AA9191889C1}"/>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6" name="页脚占位符 5">
            <a:extLst>
              <a:ext uri="{FF2B5EF4-FFF2-40B4-BE49-F238E27FC236}">
                <a16:creationId xmlns:a16="http://schemas.microsoft.com/office/drawing/2014/main" id="{25E67BF2-795D-4A7A-A510-D471664BDA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B5D1C6-9E9F-4C37-8121-D8A4635F88BD}"/>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2563144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840BD-30C9-41E0-8B16-339A3500FA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58FB96-BAD6-4DB8-B650-22B2646D4DC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F41BDA-9683-465B-A2DB-8D48424C9791}"/>
              </a:ext>
            </a:extLst>
          </p:cNvPr>
          <p:cNvSpPr>
            <a:spLocks noGrp="1"/>
          </p:cNvSpPr>
          <p:nvPr>
            <p:ph type="dt" sz="half" idx="10"/>
          </p:nvPr>
        </p:nvSpPr>
        <p:spPr/>
        <p:txBody>
          <a:bodyPr/>
          <a:lstStyle/>
          <a:p>
            <a:fld id="{F6D94FF1-ABF8-4FB4-B5D0-ADEACFA91359}"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325D0A68-B84C-4524-99FA-5351D015C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CB3635-B243-4CB5-AFAA-567213E039D9}"/>
              </a:ext>
            </a:extLst>
          </p:cNvPr>
          <p:cNvSpPr>
            <a:spLocks noGrp="1"/>
          </p:cNvSpPr>
          <p:nvPr>
            <p:ph type="sldNum" sz="quarter" idx="12"/>
          </p:nvPr>
        </p:nvSpPr>
        <p:spPr/>
        <p:txBody>
          <a:body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52536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4F777-1CC9-45BE-BB9A-399EAE4F52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CE1119B-B322-4A5E-A008-BD8F4C23A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BB75F0-7ED0-45E8-9358-1126FF55B70E}"/>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DDE806A2-97C3-409B-B379-834C651A73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84E84A-123E-4697-9092-11B9631639BA}"/>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45786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550B4-C515-47B4-A082-5290B55201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882812-82C8-4F6F-ACFA-D64A10A8D60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53ECA4-A0E2-4EC0-8BAC-3D5B5A74ABB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B7D245-333C-4395-BCB5-2A2AE0E16D5B}"/>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6" name="页脚占位符 5">
            <a:extLst>
              <a:ext uri="{FF2B5EF4-FFF2-40B4-BE49-F238E27FC236}">
                <a16:creationId xmlns:a16="http://schemas.microsoft.com/office/drawing/2014/main" id="{259CD351-7FA1-4A2C-928F-9DBB042A07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6BF376-F5C0-497E-96B0-BA7F2458C491}"/>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22973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499BE-CAED-4DC6-B203-473EEC2B53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F1444E-41B6-4007-8D71-6C52279335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3C6869-D503-4A5C-91D6-CF308358EEF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53792F-39CE-4528-B202-8B2469B1F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913621-34D0-4E0D-BD11-560A46CA6E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4ECAA9E-F044-48B7-9622-71EFD2836B7C}"/>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8" name="页脚占位符 7">
            <a:extLst>
              <a:ext uri="{FF2B5EF4-FFF2-40B4-BE49-F238E27FC236}">
                <a16:creationId xmlns:a16="http://schemas.microsoft.com/office/drawing/2014/main" id="{50E4AC3E-4A95-44B3-B2FD-38344FAD67F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5F55E40-BB6A-4108-8212-B48279FDF573}"/>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21168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8CFEE4-A105-4C72-B75E-4D2871007FE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3AA707-F8B1-40AF-8850-E0FB88D21CA7}"/>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4" name="页脚占位符 3">
            <a:extLst>
              <a:ext uri="{FF2B5EF4-FFF2-40B4-BE49-F238E27FC236}">
                <a16:creationId xmlns:a16="http://schemas.microsoft.com/office/drawing/2014/main" id="{DFDEF403-A25D-44F0-8F9F-DC095E5513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D88449-A4F1-4B34-B67A-723DD15836E8}"/>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77231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3E3FB1-5FDE-4C7B-9C99-2D18F110D6B2}"/>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3" name="页脚占位符 2">
            <a:extLst>
              <a:ext uri="{FF2B5EF4-FFF2-40B4-BE49-F238E27FC236}">
                <a16:creationId xmlns:a16="http://schemas.microsoft.com/office/drawing/2014/main" id="{D9B0B921-F6FD-4B03-A510-E5DA34ABE9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74842CD-9040-40A2-8156-A444F244C429}"/>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295629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B733A-929E-45E0-97BE-63C1138EA0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B6470AE-2221-4EC7-8063-D228E1A5B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41012BE-932B-44D2-9B5D-8A79E7737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3F11016-EF6F-4AA2-BC3B-49563B345471}"/>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6" name="页脚占位符 5">
            <a:extLst>
              <a:ext uri="{FF2B5EF4-FFF2-40B4-BE49-F238E27FC236}">
                <a16:creationId xmlns:a16="http://schemas.microsoft.com/office/drawing/2014/main" id="{C2D68142-D6E3-4891-9850-9537739332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003AD9-A6BA-433D-B777-E3090228DFE0}"/>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360281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BE7A7-E71E-47EA-8F53-F43D9589BD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9EF9A81-A189-4E15-8B6E-359E517B1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E0A060-74E8-4024-B17D-80D71D9EB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B9E001-6802-421B-89E5-F30BBF11F968}"/>
              </a:ext>
            </a:extLst>
          </p:cNvPr>
          <p:cNvSpPr>
            <a:spLocks noGrp="1"/>
          </p:cNvSpPr>
          <p:nvPr>
            <p:ph type="dt" sz="half" idx="10"/>
          </p:nvPr>
        </p:nvSpPr>
        <p:spPr/>
        <p:txBody>
          <a:bodyPr/>
          <a:lstStyle/>
          <a:p>
            <a:fld id="{8B08C747-C769-4C27-A148-F4978F8ACCF4}" type="datetimeFigureOut">
              <a:rPr lang="zh-CN" altLang="en-US" smtClean="0"/>
              <a:t>2022/6/5</a:t>
            </a:fld>
            <a:endParaRPr lang="zh-CN" altLang="en-US"/>
          </a:p>
        </p:txBody>
      </p:sp>
      <p:sp>
        <p:nvSpPr>
          <p:cNvPr id="6" name="页脚占位符 5">
            <a:extLst>
              <a:ext uri="{FF2B5EF4-FFF2-40B4-BE49-F238E27FC236}">
                <a16:creationId xmlns:a16="http://schemas.microsoft.com/office/drawing/2014/main" id="{1A1F6683-9346-4CEC-8040-5F19433D75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536C89-E034-49FE-A366-56D78C83A2E0}"/>
              </a:ext>
            </a:extLst>
          </p:cNvPr>
          <p:cNvSpPr>
            <a:spLocks noGrp="1"/>
          </p:cNvSpPr>
          <p:nvPr>
            <p:ph type="sldNum" sz="quarter" idx="12"/>
          </p:nvPr>
        </p:nvSpPr>
        <p:spPr/>
        <p:txBody>
          <a:body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50576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5821EE-41B6-48B3-8B9A-72151DEF58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48B747-B7C4-4B21-9327-06F14E215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D46E6AB-2099-49E6-ACFB-5FEA0F18CC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8C747-C769-4C27-A148-F4978F8ACCF4}"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CEDFD596-8411-40DC-BF94-D42126DA3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DF6F80-6F4D-495A-93B4-C00FE028F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C8575-EED9-434A-BA83-9258F3480215}" type="slidenum">
              <a:rPr lang="zh-CN" altLang="en-US" smtClean="0"/>
              <a:t>‹#›</a:t>
            </a:fld>
            <a:endParaRPr lang="zh-CN" altLang="en-US"/>
          </a:p>
        </p:txBody>
      </p:sp>
    </p:spTree>
    <p:extLst>
      <p:ext uri="{BB962C8B-B14F-4D97-AF65-F5344CB8AC3E}">
        <p14:creationId xmlns:p14="http://schemas.microsoft.com/office/powerpoint/2010/main" val="113494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72EF96-7772-49E9-9262-FE8507EA6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F501E9D-47B5-4481-BC02-4E88395E1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8CB417-A157-4D14-97B8-5714736D4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94FF1-ABF8-4FB4-B5D0-ADEACFA91359}" type="datetimeFigureOut">
              <a:rPr lang="zh-CN" altLang="en-US" smtClean="0"/>
              <a:t>2022/6/5</a:t>
            </a:fld>
            <a:endParaRPr lang="zh-CN" altLang="en-US"/>
          </a:p>
        </p:txBody>
      </p:sp>
      <p:sp>
        <p:nvSpPr>
          <p:cNvPr id="5" name="页脚占位符 4">
            <a:extLst>
              <a:ext uri="{FF2B5EF4-FFF2-40B4-BE49-F238E27FC236}">
                <a16:creationId xmlns:a16="http://schemas.microsoft.com/office/drawing/2014/main" id="{8072A301-FDCB-416A-AC80-1622504E3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CAEE245-6B17-4B5E-9728-06BAB770B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D18B6-8B38-4BE7-8DA2-80AD08295E58}" type="slidenum">
              <a:rPr lang="zh-CN" altLang="en-US" smtClean="0"/>
              <a:t>‹#›</a:t>
            </a:fld>
            <a:endParaRPr lang="zh-CN" altLang="en-US"/>
          </a:p>
        </p:txBody>
      </p:sp>
    </p:spTree>
    <p:extLst>
      <p:ext uri="{BB962C8B-B14F-4D97-AF65-F5344CB8AC3E}">
        <p14:creationId xmlns:p14="http://schemas.microsoft.com/office/powerpoint/2010/main" val="1667125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5.png"/><Relationship Id="rId3" Type="http://schemas.openxmlformats.org/officeDocument/2006/relationships/slide" Target="slide3.xml"/><Relationship Id="rId7" Type="http://schemas.openxmlformats.org/officeDocument/2006/relationships/image" Target="../media/image30.png"/><Relationship Id="rId12" Type="http://schemas.openxmlformats.org/officeDocument/2006/relationships/slide" Target="slide17.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image" Target="../media/image4.png"/><Relationship Id="rId5" Type="http://schemas.openxmlformats.org/officeDocument/2006/relationships/image" Target="../media/image2.png"/><Relationship Id="rId15" Type="http://schemas.openxmlformats.org/officeDocument/2006/relationships/image" Target="../media/image6.png"/><Relationship Id="rId10" Type="http://schemas.openxmlformats.org/officeDocument/2006/relationships/image" Target="../media/image40.png"/><Relationship Id="rId4" Type="http://schemas.openxmlformats.org/officeDocument/2006/relationships/image" Target="../media/image210.png"/><Relationship Id="rId9" Type="http://schemas.openxmlformats.org/officeDocument/2006/relationships/slide" Target="slide12.xml"/><Relationship Id="rId14" Type="http://schemas.openxmlformats.org/officeDocument/2006/relationships/slide" Target="slide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F0A8461-4A98-41CA-A5C3-C4CBBFD7D08F}"/>
              </a:ext>
            </a:extLst>
          </p:cNvPr>
          <p:cNvSpPr>
            <a:spLocks noGrp="1"/>
          </p:cNvSpPr>
          <p:nvPr>
            <p:ph type="subTitle" idx="1"/>
          </p:nvPr>
        </p:nvSpPr>
        <p:spPr>
          <a:xfrm>
            <a:off x="1426231" y="4267689"/>
            <a:ext cx="9144000" cy="941827"/>
          </a:xfrm>
        </p:spPr>
        <p:txBody>
          <a:bodyPr/>
          <a:lstStyle/>
          <a:p>
            <a:r>
              <a:rPr lang="zh-CN" altLang="en-US" dirty="0">
                <a:latin typeface="可口可乐在乎体 楷体" panose="020B0A05030303020204" pitchFamily="34" charset="-122"/>
                <a:ea typeface="可口可乐在乎体 楷体" panose="020B0A05030303020204" pitchFamily="34" charset="-122"/>
              </a:rPr>
              <a:t>汇报：廖贤刚</a:t>
            </a:r>
            <a:endParaRPr lang="en-US" altLang="zh-CN" dirty="0">
              <a:latin typeface="可口可乐在乎体 楷体" panose="020B0A05030303020204" pitchFamily="34" charset="-122"/>
              <a:ea typeface="可口可乐在乎体 楷体" panose="020B0A05030303020204" pitchFamily="34" charset="-122"/>
            </a:endParaRPr>
          </a:p>
          <a:p>
            <a:r>
              <a:rPr lang="zh-CN" altLang="en-US" dirty="0">
                <a:latin typeface="可口可乐在乎体 楷体" panose="020B0A05030303020204" pitchFamily="34" charset="-122"/>
                <a:ea typeface="可口可乐在乎体 楷体" panose="020B0A05030303020204" pitchFamily="34" charset="-122"/>
              </a:rPr>
              <a:t>时间：</a:t>
            </a:r>
            <a:r>
              <a:rPr lang="en-US" altLang="zh-CN" dirty="0">
                <a:latin typeface="可口可乐在乎体 楷体" panose="020B0A05030303020204" pitchFamily="34" charset="-122"/>
                <a:ea typeface="可口可乐在乎体 楷体" panose="020B0A05030303020204" pitchFamily="34" charset="-122"/>
              </a:rPr>
              <a:t>2022.6.10</a:t>
            </a:r>
            <a:endParaRPr lang="zh-CN" altLang="en-US" dirty="0">
              <a:latin typeface="可口可乐在乎体 楷体" panose="020B0A05030303020204" pitchFamily="34" charset="-122"/>
              <a:ea typeface="可口可乐在乎体 楷体" panose="020B0A05030303020204" pitchFamily="34" charset="-122"/>
            </a:endParaRPr>
          </a:p>
        </p:txBody>
      </p:sp>
      <p:sp>
        <p:nvSpPr>
          <p:cNvPr id="4" name="标题 1">
            <a:extLst>
              <a:ext uri="{FF2B5EF4-FFF2-40B4-BE49-F238E27FC236}">
                <a16:creationId xmlns:a16="http://schemas.microsoft.com/office/drawing/2014/main" id="{45AA4E23-6F4B-4C81-AC1E-55E4870D5FF7}"/>
              </a:ext>
            </a:extLst>
          </p:cNvPr>
          <p:cNvSpPr txBox="1">
            <a:spLocks/>
          </p:cNvSpPr>
          <p:nvPr/>
        </p:nvSpPr>
        <p:spPr>
          <a:xfrm>
            <a:off x="1426231" y="2757231"/>
            <a:ext cx="9144000" cy="134353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5400" dirty="0">
                <a:latin typeface="可口可乐在乎体 楷体" panose="020B0A05030303020204" pitchFamily="34" charset="-122"/>
                <a:ea typeface="可口可乐在乎体 楷体" panose="020B0A05030303020204" pitchFamily="34" charset="-122"/>
                <a:cs typeface="Cascadia Mono" panose="020B0609020000020004" pitchFamily="49" charset="0"/>
              </a:rPr>
              <a:t>面向可编程逻辑控制器的</a:t>
            </a:r>
          </a:p>
          <a:p>
            <a:r>
              <a:rPr lang="zh-CN" altLang="en-US" sz="5400" dirty="0">
                <a:latin typeface="可口可乐在乎体 楷体" panose="020B0A05030303020204" pitchFamily="34" charset="-122"/>
                <a:ea typeface="可口可乐在乎体 楷体" panose="020B0A05030303020204" pitchFamily="34" charset="-122"/>
                <a:cs typeface="Cascadia Mono" panose="020B0609020000020004" pitchFamily="49" charset="0"/>
              </a:rPr>
              <a:t>固件攻击技术研究</a:t>
            </a:r>
          </a:p>
        </p:txBody>
      </p:sp>
    </p:spTree>
    <p:extLst>
      <p:ext uri="{BB962C8B-B14F-4D97-AF65-F5344CB8AC3E}">
        <p14:creationId xmlns:p14="http://schemas.microsoft.com/office/powerpoint/2010/main" val="410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F2C5BD-F1FF-48E7-9D1C-7A006ADF20FB}"/>
              </a:ext>
            </a:extLst>
          </p:cNvPr>
          <p:cNvSpPr/>
          <p:nvPr/>
        </p:nvSpPr>
        <p:spPr>
          <a:xfrm>
            <a:off x="3469472" y="1084641"/>
            <a:ext cx="6091612" cy="468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 </a:t>
            </a:r>
            <a:r>
              <a:rPr lang="zh-CN" altLang="en-US" dirty="0">
                <a:solidFill>
                  <a:schemeClr val="tx1"/>
                </a:solidFill>
                <a:latin typeface="楷体" panose="02010609060101010101" pitchFamily="49" charset="-122"/>
                <a:ea typeface="楷体" panose="02010609060101010101" pitchFamily="49" charset="-122"/>
              </a:rPr>
              <a:t>软件、应用程序</a:t>
            </a:r>
          </a:p>
        </p:txBody>
      </p:sp>
      <p:sp>
        <p:nvSpPr>
          <p:cNvPr id="5" name="矩形 4">
            <a:extLst>
              <a:ext uri="{FF2B5EF4-FFF2-40B4-BE49-F238E27FC236}">
                <a16:creationId xmlns:a16="http://schemas.microsoft.com/office/drawing/2014/main" id="{1C675672-4F4B-74A0-0B42-D6EC4626A4D5}"/>
              </a:ext>
            </a:extLst>
          </p:cNvPr>
          <p:cNvSpPr/>
          <p:nvPr/>
        </p:nvSpPr>
        <p:spPr>
          <a:xfrm>
            <a:off x="2091059" y="1832517"/>
            <a:ext cx="2155494" cy="468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TCP/IP</a:t>
            </a:r>
          </a:p>
        </p:txBody>
      </p:sp>
      <p:sp>
        <p:nvSpPr>
          <p:cNvPr id="6" name="矩形 5">
            <a:extLst>
              <a:ext uri="{FF2B5EF4-FFF2-40B4-BE49-F238E27FC236}">
                <a16:creationId xmlns:a16="http://schemas.microsoft.com/office/drawing/2014/main" id="{D9D41178-3921-9794-8223-DA35335D61AF}"/>
              </a:ext>
            </a:extLst>
          </p:cNvPr>
          <p:cNvSpPr/>
          <p:nvPr/>
        </p:nvSpPr>
        <p:spPr>
          <a:xfrm>
            <a:off x="4501031" y="1835901"/>
            <a:ext cx="2457328" cy="4717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VxWorks</a:t>
            </a:r>
            <a:r>
              <a:rPr lang="zh-CN" altLang="en-US" dirty="0">
                <a:solidFill>
                  <a:schemeClr val="tx1"/>
                </a:solidFill>
                <a:latin typeface="楷体" panose="02010609060101010101" pitchFamily="49" charset="-122"/>
                <a:ea typeface="楷体" panose="02010609060101010101" pitchFamily="49" charset="-122"/>
              </a:rPr>
              <a:t>库</a:t>
            </a:r>
            <a:endParaRPr lang="en-US" altLang="zh-CN" dirty="0">
              <a:solidFill>
                <a:schemeClr val="tx1"/>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6A4F18DE-BDE1-2C44-F8B6-3B9DBFE38528}"/>
              </a:ext>
            </a:extLst>
          </p:cNvPr>
          <p:cNvSpPr/>
          <p:nvPr/>
        </p:nvSpPr>
        <p:spPr>
          <a:xfrm>
            <a:off x="7458720" y="1835900"/>
            <a:ext cx="2701234" cy="4649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I/O</a:t>
            </a:r>
            <a:r>
              <a:rPr lang="zh-CN" altLang="en-US" dirty="0">
                <a:solidFill>
                  <a:schemeClr val="tx1"/>
                </a:solidFill>
                <a:latin typeface="楷体" panose="02010609060101010101" pitchFamily="49" charset="-122"/>
                <a:ea typeface="楷体" panose="02010609060101010101" pitchFamily="49" charset="-122"/>
              </a:rPr>
              <a:t>系统</a:t>
            </a:r>
            <a:endParaRPr lang="en-US" altLang="zh-CN" dirty="0">
              <a:solidFill>
                <a:schemeClr val="tx1"/>
              </a:solidFill>
              <a:latin typeface="楷体" panose="02010609060101010101" pitchFamily="49" charset="-122"/>
              <a:ea typeface="楷体" panose="02010609060101010101" pitchFamily="49" charset="-122"/>
            </a:endParaRPr>
          </a:p>
        </p:txBody>
      </p:sp>
      <p:sp>
        <p:nvSpPr>
          <p:cNvPr id="8" name="矩形 7">
            <a:extLst>
              <a:ext uri="{FF2B5EF4-FFF2-40B4-BE49-F238E27FC236}">
                <a16:creationId xmlns:a16="http://schemas.microsoft.com/office/drawing/2014/main" id="{F80EFB50-4545-281B-332A-BBDDBB1DD958}"/>
              </a:ext>
            </a:extLst>
          </p:cNvPr>
          <p:cNvSpPr/>
          <p:nvPr/>
        </p:nvSpPr>
        <p:spPr>
          <a:xfrm>
            <a:off x="4993344" y="2592698"/>
            <a:ext cx="1965015" cy="402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Wind </a:t>
            </a:r>
            <a:r>
              <a:rPr lang="zh-CN" altLang="en-US" dirty="0">
                <a:solidFill>
                  <a:schemeClr val="tx1"/>
                </a:solidFill>
                <a:latin typeface="楷体" panose="02010609060101010101" pitchFamily="49" charset="-122"/>
                <a:ea typeface="楷体" panose="02010609060101010101" pitchFamily="49" charset="-122"/>
              </a:rPr>
              <a:t>内核</a:t>
            </a:r>
            <a:endParaRPr lang="en-US" altLang="zh-CN" dirty="0">
              <a:solidFill>
                <a:schemeClr val="tx1"/>
              </a:solidFill>
              <a:latin typeface="楷体" panose="02010609060101010101" pitchFamily="49" charset="-122"/>
              <a:ea typeface="楷体" panose="02010609060101010101" pitchFamily="49" charset="-122"/>
            </a:endParaRPr>
          </a:p>
        </p:txBody>
      </p:sp>
      <p:sp>
        <p:nvSpPr>
          <p:cNvPr id="9" name="矩形 8">
            <a:extLst>
              <a:ext uri="{FF2B5EF4-FFF2-40B4-BE49-F238E27FC236}">
                <a16:creationId xmlns:a16="http://schemas.microsoft.com/office/drawing/2014/main" id="{33B77900-D686-613D-C200-CA4A5314F014}"/>
              </a:ext>
            </a:extLst>
          </p:cNvPr>
          <p:cNvSpPr/>
          <p:nvPr/>
        </p:nvSpPr>
        <p:spPr>
          <a:xfrm>
            <a:off x="7466529" y="2592696"/>
            <a:ext cx="2701234" cy="4022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文件系统</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0" name="矩形 9">
            <a:extLst>
              <a:ext uri="{FF2B5EF4-FFF2-40B4-BE49-F238E27FC236}">
                <a16:creationId xmlns:a16="http://schemas.microsoft.com/office/drawing/2014/main" id="{B596AD25-F745-C2BB-546F-757F2C343468}"/>
              </a:ext>
            </a:extLst>
          </p:cNvPr>
          <p:cNvSpPr/>
          <p:nvPr/>
        </p:nvSpPr>
        <p:spPr>
          <a:xfrm>
            <a:off x="2083785" y="3726363"/>
            <a:ext cx="2162767" cy="468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网络驱动</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177ACC18-6C3B-4403-90A7-DEBD8B5062EE}"/>
              </a:ext>
            </a:extLst>
          </p:cNvPr>
          <p:cNvSpPr/>
          <p:nvPr/>
        </p:nvSpPr>
        <p:spPr>
          <a:xfrm>
            <a:off x="4475564" y="3726363"/>
            <a:ext cx="3751343" cy="468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BSP</a:t>
            </a:r>
          </a:p>
        </p:txBody>
      </p:sp>
      <p:sp>
        <p:nvSpPr>
          <p:cNvPr id="12" name="矩形 11">
            <a:extLst>
              <a:ext uri="{FF2B5EF4-FFF2-40B4-BE49-F238E27FC236}">
                <a16:creationId xmlns:a16="http://schemas.microsoft.com/office/drawing/2014/main" id="{64A92581-D66C-BB63-FEB2-6B125E351553}"/>
              </a:ext>
            </a:extLst>
          </p:cNvPr>
          <p:cNvSpPr/>
          <p:nvPr/>
        </p:nvSpPr>
        <p:spPr>
          <a:xfrm>
            <a:off x="8636408" y="3726363"/>
            <a:ext cx="1531356" cy="468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SCSI</a:t>
            </a:r>
            <a:r>
              <a:rPr lang="zh-CN" altLang="en-US" dirty="0">
                <a:solidFill>
                  <a:schemeClr val="tx1"/>
                </a:solidFill>
                <a:latin typeface="楷体" panose="02010609060101010101" pitchFamily="49" charset="-122"/>
                <a:ea typeface="楷体" panose="02010609060101010101" pitchFamily="49" charset="-122"/>
              </a:rPr>
              <a:t>驱动</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32EABC85-A6FC-C194-59C7-38842C2256BE}"/>
              </a:ext>
            </a:extLst>
          </p:cNvPr>
          <p:cNvSpPr/>
          <p:nvPr/>
        </p:nvSpPr>
        <p:spPr>
          <a:xfrm>
            <a:off x="2091058" y="5081988"/>
            <a:ext cx="2155494" cy="4683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以太网控制器</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4" name="矩形 13">
            <a:extLst>
              <a:ext uri="{FF2B5EF4-FFF2-40B4-BE49-F238E27FC236}">
                <a16:creationId xmlns:a16="http://schemas.microsoft.com/office/drawing/2014/main" id="{7EC8676A-DC04-3A82-62F7-4E1528FC0AAC}"/>
              </a:ext>
            </a:extLst>
          </p:cNvPr>
          <p:cNvSpPr/>
          <p:nvPr/>
        </p:nvSpPr>
        <p:spPr>
          <a:xfrm>
            <a:off x="5022075" y="5096861"/>
            <a:ext cx="972185" cy="9076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串口</a:t>
            </a:r>
            <a:endParaRPr lang="en-US" altLang="zh-CN" dirty="0">
              <a:solidFill>
                <a:schemeClr val="tx1"/>
              </a:solidFill>
              <a:latin typeface="楷体" panose="02010609060101010101" pitchFamily="49" charset="-122"/>
              <a:ea typeface="楷体" panose="02010609060101010101" pitchFamily="49" charset="-122"/>
            </a:endParaRPr>
          </a:p>
          <a:p>
            <a:pPr algn="ctr"/>
            <a:r>
              <a:rPr lang="zh-CN" altLang="en-US" dirty="0">
                <a:solidFill>
                  <a:schemeClr val="tx1"/>
                </a:solidFill>
                <a:latin typeface="楷体" panose="02010609060101010101" pitchFamily="49" charset="-122"/>
                <a:ea typeface="楷体" panose="02010609060101010101" pitchFamily="49" charset="-122"/>
              </a:rPr>
              <a:t>控制器</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5" name="矩形 14">
            <a:extLst>
              <a:ext uri="{FF2B5EF4-FFF2-40B4-BE49-F238E27FC236}">
                <a16:creationId xmlns:a16="http://schemas.microsoft.com/office/drawing/2014/main" id="{1033843F-9F82-D51E-8FDF-029D5A34F7B1}"/>
              </a:ext>
            </a:extLst>
          </p:cNvPr>
          <p:cNvSpPr/>
          <p:nvPr/>
        </p:nvSpPr>
        <p:spPr>
          <a:xfrm>
            <a:off x="6534044" y="5096861"/>
            <a:ext cx="924676" cy="9076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rPr>
              <a:t>定时器</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6" name="矩形 15">
            <a:extLst>
              <a:ext uri="{FF2B5EF4-FFF2-40B4-BE49-F238E27FC236}">
                <a16:creationId xmlns:a16="http://schemas.microsoft.com/office/drawing/2014/main" id="{21E530BD-C033-9617-5F20-F816754535F7}"/>
              </a:ext>
            </a:extLst>
          </p:cNvPr>
          <p:cNvSpPr/>
          <p:nvPr/>
        </p:nvSpPr>
        <p:spPr>
          <a:xfrm>
            <a:off x="8956329" y="5081988"/>
            <a:ext cx="924676" cy="907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SCSI</a:t>
            </a:r>
          </a:p>
          <a:p>
            <a:pPr algn="ctr"/>
            <a:r>
              <a:rPr lang="zh-CN" altLang="en-US" dirty="0">
                <a:solidFill>
                  <a:schemeClr val="tx1"/>
                </a:solidFill>
                <a:latin typeface="楷体" panose="02010609060101010101" pitchFamily="49" charset="-122"/>
                <a:ea typeface="楷体" panose="02010609060101010101" pitchFamily="49" charset="-122"/>
              </a:rPr>
              <a:t>控制器</a:t>
            </a:r>
            <a:endParaRPr lang="en-US" altLang="zh-CN" dirty="0">
              <a:solidFill>
                <a:schemeClr val="tx1"/>
              </a:solidFill>
              <a:latin typeface="楷体" panose="02010609060101010101" pitchFamily="49" charset="-122"/>
              <a:ea typeface="楷体" panose="02010609060101010101" pitchFamily="49" charset="-122"/>
            </a:endParaRPr>
          </a:p>
        </p:txBody>
      </p:sp>
      <p:sp>
        <p:nvSpPr>
          <p:cNvPr id="17" name="矩形 16">
            <a:extLst>
              <a:ext uri="{FF2B5EF4-FFF2-40B4-BE49-F238E27FC236}">
                <a16:creationId xmlns:a16="http://schemas.microsoft.com/office/drawing/2014/main" id="{6CAEF89C-495C-5118-17AB-F8F19085C354}"/>
              </a:ext>
            </a:extLst>
          </p:cNvPr>
          <p:cNvSpPr/>
          <p:nvPr/>
        </p:nvSpPr>
        <p:spPr>
          <a:xfrm>
            <a:off x="1836581" y="853440"/>
            <a:ext cx="8740684" cy="2451038"/>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 </a:t>
            </a:r>
            <a:endParaRPr lang="zh-CN" altLang="en-US" dirty="0">
              <a:solidFill>
                <a:schemeClr val="tx1"/>
              </a:solidFill>
              <a:latin typeface="楷体" panose="02010609060101010101" pitchFamily="49" charset="-122"/>
              <a:ea typeface="楷体" panose="02010609060101010101" pitchFamily="49" charset="-122"/>
            </a:endParaRPr>
          </a:p>
        </p:txBody>
      </p:sp>
      <p:sp>
        <p:nvSpPr>
          <p:cNvPr id="18" name="矩形 17">
            <a:extLst>
              <a:ext uri="{FF2B5EF4-FFF2-40B4-BE49-F238E27FC236}">
                <a16:creationId xmlns:a16="http://schemas.microsoft.com/office/drawing/2014/main" id="{502055D2-8D2C-6E7A-DDA1-843CC005B5E5}"/>
              </a:ext>
            </a:extLst>
          </p:cNvPr>
          <p:cNvSpPr/>
          <p:nvPr/>
        </p:nvSpPr>
        <p:spPr>
          <a:xfrm>
            <a:off x="1836580" y="3594411"/>
            <a:ext cx="8740684" cy="1022194"/>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 </a:t>
            </a:r>
            <a:endParaRPr lang="zh-CN" altLang="en-US" dirty="0">
              <a:solidFill>
                <a:schemeClr val="tx1"/>
              </a:solidFill>
              <a:latin typeface="楷体" panose="02010609060101010101" pitchFamily="49" charset="-122"/>
              <a:ea typeface="楷体" panose="02010609060101010101" pitchFamily="49" charset="-122"/>
            </a:endParaRPr>
          </a:p>
        </p:txBody>
      </p:sp>
      <p:sp>
        <p:nvSpPr>
          <p:cNvPr id="19" name="矩形 18">
            <a:extLst>
              <a:ext uri="{FF2B5EF4-FFF2-40B4-BE49-F238E27FC236}">
                <a16:creationId xmlns:a16="http://schemas.microsoft.com/office/drawing/2014/main" id="{8D3D0EF2-1508-7C12-359F-DB2BDE098AE9}"/>
              </a:ext>
            </a:extLst>
          </p:cNvPr>
          <p:cNvSpPr/>
          <p:nvPr/>
        </p:nvSpPr>
        <p:spPr>
          <a:xfrm>
            <a:off x="1836580" y="4971139"/>
            <a:ext cx="8740684" cy="1288486"/>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 </a:t>
            </a:r>
            <a:endParaRPr lang="zh-CN" altLang="en-US" dirty="0">
              <a:solidFill>
                <a:schemeClr val="tx1"/>
              </a:solidFill>
              <a:latin typeface="楷体" panose="02010609060101010101" pitchFamily="49" charset="-122"/>
              <a:ea typeface="楷体" panose="02010609060101010101" pitchFamily="49" charset="-122"/>
            </a:endParaRPr>
          </a:p>
        </p:txBody>
      </p:sp>
      <p:sp>
        <p:nvSpPr>
          <p:cNvPr id="20" name="矩形 19">
            <a:extLst>
              <a:ext uri="{FF2B5EF4-FFF2-40B4-BE49-F238E27FC236}">
                <a16:creationId xmlns:a16="http://schemas.microsoft.com/office/drawing/2014/main" id="{CD8D3A67-2B52-EE07-AD1C-1B37E84B6E58}"/>
              </a:ext>
            </a:extLst>
          </p:cNvPr>
          <p:cNvSpPr/>
          <p:nvPr/>
        </p:nvSpPr>
        <p:spPr>
          <a:xfrm>
            <a:off x="1706879" y="644169"/>
            <a:ext cx="9006841" cy="5900483"/>
          </a:xfrm>
          <a:prstGeom prst="rect">
            <a:avLst/>
          </a:prstGeom>
          <a:noFill/>
          <a:ln w="285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楷体" panose="02010609060101010101" pitchFamily="49" charset="-122"/>
                <a:ea typeface="楷体" panose="02010609060101010101" pitchFamily="49" charset="-122"/>
              </a:rPr>
              <a:t> </a:t>
            </a:r>
            <a:endParaRPr lang="zh-CN" altLang="en-US" dirty="0">
              <a:solidFill>
                <a:schemeClr val="tx1"/>
              </a:solidFill>
              <a:latin typeface="楷体" panose="02010609060101010101" pitchFamily="49" charset="-122"/>
              <a:ea typeface="楷体" panose="02010609060101010101" pitchFamily="49" charset="-122"/>
            </a:endParaRPr>
          </a:p>
        </p:txBody>
      </p:sp>
      <p:cxnSp>
        <p:nvCxnSpPr>
          <p:cNvPr id="22" name="直接箭头连接符 21">
            <a:extLst>
              <a:ext uri="{FF2B5EF4-FFF2-40B4-BE49-F238E27FC236}">
                <a16:creationId xmlns:a16="http://schemas.microsoft.com/office/drawing/2014/main" id="{D0DEBC28-51F3-93BB-013A-958098207474}"/>
              </a:ext>
            </a:extLst>
          </p:cNvPr>
          <p:cNvCxnSpPr>
            <a:cxnSpLocks/>
          </p:cNvCxnSpPr>
          <p:nvPr/>
        </p:nvCxnSpPr>
        <p:spPr>
          <a:xfrm>
            <a:off x="3597209" y="2300867"/>
            <a:ext cx="0" cy="14254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7C9DBD9E-83A6-DC66-C8EF-B42929E6E1E4}"/>
              </a:ext>
            </a:extLst>
          </p:cNvPr>
          <p:cNvCxnSpPr>
            <a:cxnSpLocks/>
          </p:cNvCxnSpPr>
          <p:nvPr/>
        </p:nvCxnSpPr>
        <p:spPr>
          <a:xfrm flipV="1">
            <a:off x="3978622" y="2307670"/>
            <a:ext cx="0" cy="14186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F2A6F5D-62F3-D603-6021-4BB7E02290EB}"/>
              </a:ext>
            </a:extLst>
          </p:cNvPr>
          <p:cNvCxnSpPr>
            <a:cxnSpLocks/>
          </p:cNvCxnSpPr>
          <p:nvPr/>
        </p:nvCxnSpPr>
        <p:spPr>
          <a:xfrm>
            <a:off x="3542431" y="4194712"/>
            <a:ext cx="0" cy="9021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F229B517-2645-4D2A-4ED6-0885B29FE85D}"/>
              </a:ext>
            </a:extLst>
          </p:cNvPr>
          <p:cNvCxnSpPr>
            <a:cxnSpLocks/>
          </p:cNvCxnSpPr>
          <p:nvPr/>
        </p:nvCxnSpPr>
        <p:spPr>
          <a:xfrm flipV="1">
            <a:off x="3978622" y="4203631"/>
            <a:ext cx="0" cy="8783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ABED795-76E3-447A-F6E0-EB74BF383B4A}"/>
              </a:ext>
            </a:extLst>
          </p:cNvPr>
          <p:cNvCxnSpPr>
            <a:cxnSpLocks/>
          </p:cNvCxnSpPr>
          <p:nvPr/>
        </p:nvCxnSpPr>
        <p:spPr>
          <a:xfrm>
            <a:off x="7791918" y="2994959"/>
            <a:ext cx="0" cy="765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B1FB3BC-8AE7-6AEC-4E8C-2237DC49C93B}"/>
              </a:ext>
            </a:extLst>
          </p:cNvPr>
          <p:cNvCxnSpPr>
            <a:cxnSpLocks/>
          </p:cNvCxnSpPr>
          <p:nvPr/>
        </p:nvCxnSpPr>
        <p:spPr>
          <a:xfrm flipV="1">
            <a:off x="8020932" y="3013615"/>
            <a:ext cx="0" cy="7127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6DF6B1E-CD9C-47AF-4C01-5434A4798E92}"/>
              </a:ext>
            </a:extLst>
          </p:cNvPr>
          <p:cNvCxnSpPr>
            <a:cxnSpLocks/>
          </p:cNvCxnSpPr>
          <p:nvPr/>
        </p:nvCxnSpPr>
        <p:spPr>
          <a:xfrm>
            <a:off x="9027270" y="2994959"/>
            <a:ext cx="0" cy="76547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7B81442-6CF5-6054-A344-7DA596980AB5}"/>
              </a:ext>
            </a:extLst>
          </p:cNvPr>
          <p:cNvCxnSpPr>
            <a:cxnSpLocks/>
          </p:cNvCxnSpPr>
          <p:nvPr/>
        </p:nvCxnSpPr>
        <p:spPr>
          <a:xfrm flipV="1">
            <a:off x="9751584" y="2994959"/>
            <a:ext cx="0" cy="7314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EBE69780-9B24-5869-67DE-7AD4227FA4DE}"/>
              </a:ext>
            </a:extLst>
          </p:cNvPr>
          <p:cNvCxnSpPr>
            <a:cxnSpLocks/>
          </p:cNvCxnSpPr>
          <p:nvPr/>
        </p:nvCxnSpPr>
        <p:spPr>
          <a:xfrm>
            <a:off x="8441054" y="2307670"/>
            <a:ext cx="0" cy="2850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B771A715-1520-572B-7792-252B06DF5395}"/>
              </a:ext>
            </a:extLst>
          </p:cNvPr>
          <p:cNvCxnSpPr>
            <a:cxnSpLocks/>
          </p:cNvCxnSpPr>
          <p:nvPr/>
        </p:nvCxnSpPr>
        <p:spPr>
          <a:xfrm flipV="1">
            <a:off x="9165368" y="2300867"/>
            <a:ext cx="0" cy="2918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3B8057C-E0D6-7B58-2835-2FFABEB9D1D0}"/>
              </a:ext>
            </a:extLst>
          </p:cNvPr>
          <p:cNvCxnSpPr>
            <a:cxnSpLocks/>
          </p:cNvCxnSpPr>
          <p:nvPr/>
        </p:nvCxnSpPr>
        <p:spPr>
          <a:xfrm>
            <a:off x="9256275" y="4194714"/>
            <a:ext cx="0" cy="9021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61C5909-E446-1917-524B-1DDBBBCA8E41}"/>
              </a:ext>
            </a:extLst>
          </p:cNvPr>
          <p:cNvCxnSpPr>
            <a:cxnSpLocks/>
          </p:cNvCxnSpPr>
          <p:nvPr/>
        </p:nvCxnSpPr>
        <p:spPr>
          <a:xfrm flipV="1">
            <a:off x="9485289" y="4194714"/>
            <a:ext cx="0" cy="9021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26F2B4A-9F3D-274F-DAF9-C43DA08F980E}"/>
              </a:ext>
            </a:extLst>
          </p:cNvPr>
          <p:cNvSpPr/>
          <p:nvPr/>
        </p:nvSpPr>
        <p:spPr>
          <a:xfrm>
            <a:off x="1744022" y="2790950"/>
            <a:ext cx="1853187" cy="318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70C0"/>
                </a:solidFill>
                <a:latin typeface="楷体" panose="02010609060101010101" pitchFamily="49" charset="-122"/>
                <a:ea typeface="楷体" panose="02010609060101010101" pitchFamily="49" charset="-122"/>
              </a:rPr>
              <a:t>硬件独立软件</a:t>
            </a:r>
            <a:endParaRPr lang="en-US" altLang="zh-CN" sz="2000" dirty="0">
              <a:solidFill>
                <a:srgbClr val="0070C0"/>
              </a:solidFill>
              <a:latin typeface="楷体" panose="02010609060101010101" pitchFamily="49" charset="-122"/>
              <a:ea typeface="楷体" panose="02010609060101010101" pitchFamily="49" charset="-122"/>
            </a:endParaRPr>
          </a:p>
        </p:txBody>
      </p:sp>
      <p:sp>
        <p:nvSpPr>
          <p:cNvPr id="57" name="矩形 56">
            <a:extLst>
              <a:ext uri="{FF2B5EF4-FFF2-40B4-BE49-F238E27FC236}">
                <a16:creationId xmlns:a16="http://schemas.microsoft.com/office/drawing/2014/main" id="{204A321F-A44A-E6AC-4ADB-7E67FF20BCCA}"/>
              </a:ext>
            </a:extLst>
          </p:cNvPr>
          <p:cNvSpPr/>
          <p:nvPr/>
        </p:nvSpPr>
        <p:spPr>
          <a:xfrm>
            <a:off x="1744022" y="4198809"/>
            <a:ext cx="1853187" cy="318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70C0"/>
                </a:solidFill>
                <a:latin typeface="楷体" panose="02010609060101010101" pitchFamily="49" charset="-122"/>
                <a:ea typeface="楷体" panose="02010609060101010101" pitchFamily="49" charset="-122"/>
              </a:rPr>
              <a:t>硬件依赖软件</a:t>
            </a:r>
            <a:endParaRPr lang="en-US" altLang="zh-CN" sz="2000" dirty="0">
              <a:solidFill>
                <a:srgbClr val="0070C0"/>
              </a:solidFill>
              <a:latin typeface="楷体" panose="02010609060101010101" pitchFamily="49" charset="-122"/>
              <a:ea typeface="楷体" panose="02010609060101010101" pitchFamily="49" charset="-122"/>
            </a:endParaRPr>
          </a:p>
        </p:txBody>
      </p:sp>
      <p:sp>
        <p:nvSpPr>
          <p:cNvPr id="58" name="矩形 57">
            <a:extLst>
              <a:ext uri="{FF2B5EF4-FFF2-40B4-BE49-F238E27FC236}">
                <a16:creationId xmlns:a16="http://schemas.microsoft.com/office/drawing/2014/main" id="{0EAA924C-9389-A226-ACF8-C667DB8853BD}"/>
              </a:ext>
            </a:extLst>
          </p:cNvPr>
          <p:cNvSpPr/>
          <p:nvPr/>
        </p:nvSpPr>
        <p:spPr>
          <a:xfrm>
            <a:off x="1836580" y="5830262"/>
            <a:ext cx="1853187" cy="318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0070C0"/>
                </a:solidFill>
                <a:latin typeface="楷体" panose="02010609060101010101" pitchFamily="49" charset="-122"/>
                <a:ea typeface="楷体" panose="02010609060101010101" pitchFamily="49" charset="-122"/>
              </a:rPr>
              <a:t>硬件</a:t>
            </a:r>
            <a:endParaRPr lang="en-US" altLang="zh-CN" sz="2000" dirty="0">
              <a:solidFill>
                <a:srgbClr val="0070C0"/>
              </a:solidFill>
              <a:latin typeface="楷体" panose="02010609060101010101" pitchFamily="49" charset="-122"/>
              <a:ea typeface="楷体" panose="02010609060101010101" pitchFamily="49" charset="-122"/>
            </a:endParaRPr>
          </a:p>
        </p:txBody>
      </p:sp>
      <p:cxnSp>
        <p:nvCxnSpPr>
          <p:cNvPr id="70" name="直接箭头连接符 69">
            <a:extLst>
              <a:ext uri="{FF2B5EF4-FFF2-40B4-BE49-F238E27FC236}">
                <a16:creationId xmlns:a16="http://schemas.microsoft.com/office/drawing/2014/main" id="{77054A0B-2AC7-1F83-66ED-715FECC06B6F}"/>
              </a:ext>
            </a:extLst>
          </p:cNvPr>
          <p:cNvCxnSpPr>
            <a:cxnSpLocks/>
          </p:cNvCxnSpPr>
          <p:nvPr/>
        </p:nvCxnSpPr>
        <p:spPr>
          <a:xfrm>
            <a:off x="6883189" y="4194713"/>
            <a:ext cx="0" cy="9021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CCA4D75A-C6BC-D28E-CF2E-F8B69B65073B}"/>
              </a:ext>
            </a:extLst>
          </p:cNvPr>
          <p:cNvCxnSpPr>
            <a:cxnSpLocks/>
          </p:cNvCxnSpPr>
          <p:nvPr/>
        </p:nvCxnSpPr>
        <p:spPr>
          <a:xfrm flipV="1">
            <a:off x="7112203" y="4194713"/>
            <a:ext cx="0" cy="9021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161EA0EB-D8F7-610E-C9F4-1066A378F6A3}"/>
              </a:ext>
            </a:extLst>
          </p:cNvPr>
          <p:cNvCxnSpPr>
            <a:cxnSpLocks/>
          </p:cNvCxnSpPr>
          <p:nvPr/>
        </p:nvCxnSpPr>
        <p:spPr>
          <a:xfrm>
            <a:off x="5366238" y="4194712"/>
            <a:ext cx="0" cy="9021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EFF04606-1715-A4B7-D45B-C178E04A2F74}"/>
              </a:ext>
            </a:extLst>
          </p:cNvPr>
          <p:cNvCxnSpPr>
            <a:cxnSpLocks/>
          </p:cNvCxnSpPr>
          <p:nvPr/>
        </p:nvCxnSpPr>
        <p:spPr>
          <a:xfrm flipV="1">
            <a:off x="5595252" y="4194712"/>
            <a:ext cx="0" cy="90214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24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7B0E11-652B-4C52-9CAA-FCD856CE27BC}"/>
              </a:ext>
            </a:extLst>
          </p:cNvPr>
          <p:cNvSpPr/>
          <p:nvPr/>
        </p:nvSpPr>
        <p:spPr>
          <a:xfrm>
            <a:off x="0" y="0"/>
            <a:ext cx="12192000" cy="1273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M340 </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硬件层</a:t>
            </a:r>
          </a:p>
        </p:txBody>
      </p:sp>
      <p:sp>
        <p:nvSpPr>
          <p:cNvPr id="6" name="Rectangle 2">
            <a:extLst>
              <a:ext uri="{FF2B5EF4-FFF2-40B4-BE49-F238E27FC236}">
                <a16:creationId xmlns:a16="http://schemas.microsoft.com/office/drawing/2014/main" id="{EC291DB0-7B65-F348-9BF8-1343A7129D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073" name="图片 23">
            <a:extLst>
              <a:ext uri="{FF2B5EF4-FFF2-40B4-BE49-F238E27FC236}">
                <a16:creationId xmlns:a16="http://schemas.microsoft.com/office/drawing/2014/main" id="{B068E662-79B9-C4BC-615D-7F42980EF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795" y="1981573"/>
            <a:ext cx="7339218" cy="246407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C32F82C-87C8-E26E-1FD0-076515397585}"/>
              </a:ext>
            </a:extLst>
          </p:cNvPr>
          <p:cNvSpPr>
            <a:spLocks noChangeArrowheads="1"/>
          </p:cNvSpPr>
          <p:nvPr/>
        </p:nvSpPr>
        <p:spPr bwMode="auto">
          <a:xfrm>
            <a:off x="1855323" y="4572642"/>
            <a:ext cx="879816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55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在硬件层面上，</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M340</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设备使用的是供电单元为</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BMX CPS2000</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，使用的</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CPU</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为</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BMX P342020</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，其中</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MCU</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的具体型号为</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Atmel</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旗下的</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ARM</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芯片</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AT91AM9200-CJ-101</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，使用机架型号为</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BMX XBP0800</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，同时使用了四个输入输出单元，分别是</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BMX DDI1602(</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离散型输入信号</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BMX DDO1602(</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离散型输出信号</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BMX AMI0410(</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连续型输入信号</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BMX AMO0410(</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连续型输出信号</a:t>
            </a:r>
            <a:r>
              <a:rPr kumimoji="0" lang="en-US" altLang="zh-CN"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仿宋" panose="02010609060101010101" pitchFamily="49" charset="-122"/>
                <a:ea typeface="仿宋" panose="02010609060101010101" pitchFamily="49" charset="-122"/>
                <a:cs typeface="Times New Roman" panose="02020603050405020304" pitchFamily="18" charset="0"/>
              </a:rPr>
              <a:t>。</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0471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8C71FA8-283A-4625-83BD-F74B55DA511E}"/>
              </a:ext>
            </a:extLst>
          </p:cNvPr>
          <p:cNvSpPr/>
          <p:nvPr/>
        </p:nvSpPr>
        <p:spPr>
          <a:xfrm>
            <a:off x="0" y="0"/>
            <a:ext cx="12192000" cy="12732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PLC</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固件提取和攻击技术</a:t>
            </a:r>
          </a:p>
        </p:txBody>
      </p:sp>
      <p:pic>
        <p:nvPicPr>
          <p:cNvPr id="7" name="图片 6">
            <a:extLst>
              <a:ext uri="{FF2B5EF4-FFF2-40B4-BE49-F238E27FC236}">
                <a16:creationId xmlns:a16="http://schemas.microsoft.com/office/drawing/2014/main" id="{D459F905-9D6E-9008-285E-28329F3F9B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4974" y="1273248"/>
            <a:ext cx="9632732" cy="5584752"/>
          </a:xfrm>
          <a:prstGeom prst="rect">
            <a:avLst/>
          </a:prstGeom>
        </p:spPr>
      </p:pic>
    </p:spTree>
    <p:extLst>
      <p:ext uri="{BB962C8B-B14F-4D97-AF65-F5344CB8AC3E}">
        <p14:creationId xmlns:p14="http://schemas.microsoft.com/office/powerpoint/2010/main" val="880747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781FE92-FFA5-4013-A254-F90635CA8D9B}"/>
              </a:ext>
            </a:extLst>
          </p:cNvPr>
          <p:cNvSpPr/>
          <p:nvPr/>
        </p:nvSpPr>
        <p:spPr>
          <a:xfrm>
            <a:off x="0" y="0"/>
            <a:ext cx="12192000" cy="12732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PLC</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提取技术</a:t>
            </a:r>
          </a:p>
        </p:txBody>
      </p:sp>
    </p:spTree>
    <p:extLst>
      <p:ext uri="{BB962C8B-B14F-4D97-AF65-F5344CB8AC3E}">
        <p14:creationId xmlns:p14="http://schemas.microsoft.com/office/powerpoint/2010/main" val="385312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781FE92-FFA5-4013-A254-F90635CA8D9B}"/>
              </a:ext>
            </a:extLst>
          </p:cNvPr>
          <p:cNvSpPr/>
          <p:nvPr/>
        </p:nvSpPr>
        <p:spPr>
          <a:xfrm>
            <a:off x="0" y="0"/>
            <a:ext cx="12192000" cy="12732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PLC</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分析技术</a:t>
            </a: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静态分析</a:t>
            </a:r>
          </a:p>
        </p:txBody>
      </p:sp>
    </p:spTree>
    <p:extLst>
      <p:ext uri="{BB962C8B-B14F-4D97-AF65-F5344CB8AC3E}">
        <p14:creationId xmlns:p14="http://schemas.microsoft.com/office/powerpoint/2010/main" val="3011098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781FE92-FFA5-4013-A254-F90635CA8D9B}"/>
              </a:ext>
            </a:extLst>
          </p:cNvPr>
          <p:cNvSpPr/>
          <p:nvPr/>
        </p:nvSpPr>
        <p:spPr>
          <a:xfrm>
            <a:off x="0" y="0"/>
            <a:ext cx="12192000" cy="12732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PLC</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分析技术</a:t>
            </a: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动态分析</a:t>
            </a:r>
          </a:p>
        </p:txBody>
      </p:sp>
    </p:spTree>
    <p:extLst>
      <p:ext uri="{BB962C8B-B14F-4D97-AF65-F5344CB8AC3E}">
        <p14:creationId xmlns:p14="http://schemas.microsoft.com/office/powerpoint/2010/main" val="81268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781FE92-FFA5-4013-A254-F90635CA8D9B}"/>
              </a:ext>
            </a:extLst>
          </p:cNvPr>
          <p:cNvSpPr/>
          <p:nvPr/>
        </p:nvSpPr>
        <p:spPr>
          <a:xfrm>
            <a:off x="0" y="0"/>
            <a:ext cx="12192000" cy="1273248"/>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PLC</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分析技术</a:t>
            </a: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符号执行</a:t>
            </a:r>
          </a:p>
        </p:txBody>
      </p:sp>
    </p:spTree>
    <p:extLst>
      <p:ext uri="{BB962C8B-B14F-4D97-AF65-F5344CB8AC3E}">
        <p14:creationId xmlns:p14="http://schemas.microsoft.com/office/powerpoint/2010/main" val="3646541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75D11A-211C-4436-839A-90B0EA62D1D4}"/>
              </a:ext>
            </a:extLst>
          </p:cNvPr>
          <p:cNvSpPr>
            <a:spLocks noGrp="1"/>
          </p:cNvSpPr>
          <p:nvPr>
            <p:ph idx="1"/>
          </p:nvPr>
        </p:nvSpPr>
        <p:spPr>
          <a:xfrm>
            <a:off x="312283" y="1784804"/>
            <a:ext cx="11567433" cy="4730296"/>
          </a:xfrm>
        </p:spPr>
        <p:txBody>
          <a:bodyPr>
            <a:normAutofit/>
          </a:bodyPr>
          <a:lstStyle/>
          <a:p>
            <a:pPr lvl="1"/>
            <a:endParaRPr lang="en-US" altLang="zh-CN" sz="3200" b="0" i="0" u="none" strike="noStrike" baseline="0" dirty="0">
              <a:latin typeface="acumin-pro"/>
              <a:ea typeface="华文新魏" panose="02010800040101010101" pitchFamily="2" charset="-122"/>
            </a:endParaRPr>
          </a:p>
        </p:txBody>
      </p:sp>
      <p:sp>
        <p:nvSpPr>
          <p:cNvPr id="4" name="矩形 3">
            <a:extLst>
              <a:ext uri="{FF2B5EF4-FFF2-40B4-BE49-F238E27FC236}">
                <a16:creationId xmlns:a16="http://schemas.microsoft.com/office/drawing/2014/main" id="{365F9931-EC42-474A-9F4C-26F0E38E4BE6}"/>
              </a:ext>
            </a:extLst>
          </p:cNvPr>
          <p:cNvSpPr/>
          <p:nvPr/>
        </p:nvSpPr>
        <p:spPr>
          <a:xfrm>
            <a:off x="0" y="0"/>
            <a:ext cx="12192000" cy="1273248"/>
          </a:xfrm>
          <a:prstGeom prst="rect">
            <a:avLst/>
          </a:prstGeom>
          <a:solidFill>
            <a:srgbClr val="66FF33"/>
          </a:solidFill>
          <a:ln>
            <a:solidFill>
              <a:srgbClr val="66FF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a:t>
            </a:r>
            <a:endParaRPr lang="en-US" altLang="zh-CN" sz="4400" b="1" dirty="0">
              <a:solidFill>
                <a:srgbClr val="0070C0"/>
              </a:solidFill>
              <a:latin typeface="acumin-pro"/>
              <a:ea typeface="华文新魏" panose="02010800040101010101" pitchFamily="2" charset="-122"/>
            </a:endParaRPr>
          </a:p>
        </p:txBody>
      </p:sp>
    </p:spTree>
    <p:extLst>
      <p:ext uri="{BB962C8B-B14F-4D97-AF65-F5344CB8AC3E}">
        <p14:creationId xmlns:p14="http://schemas.microsoft.com/office/powerpoint/2010/main" val="185964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7D31BD-0107-4795-95FD-C3D5048BF11D}"/>
              </a:ext>
            </a:extLst>
          </p:cNvPr>
          <p:cNvSpPr/>
          <p:nvPr/>
        </p:nvSpPr>
        <p:spPr>
          <a:xfrm>
            <a:off x="0" y="0"/>
            <a:ext cx="12192000" cy="1273248"/>
          </a:xfrm>
          <a:prstGeom prst="rect">
            <a:avLst/>
          </a:prstGeom>
          <a:solidFill>
            <a:srgbClr val="16EAC2"/>
          </a:solidFill>
          <a:ln>
            <a:solidFill>
              <a:srgbClr val="16E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a:t>
            </a:r>
            <a:endParaRPr lang="zh-CN" altLang="en-US" sz="4400" dirty="0">
              <a:solidFill>
                <a:schemeClr val="tx1"/>
              </a:solidFill>
              <a:latin typeface="可口可乐在乎体 楷体" panose="020B0A05030303020204" pitchFamily="34" charset="-122"/>
              <a:ea typeface="可口可乐在乎体 楷体" panose="020B0A05030303020204" pitchFamily="34" charset="-122"/>
            </a:endParaRPr>
          </a:p>
        </p:txBody>
      </p:sp>
    </p:spTree>
    <p:extLst>
      <p:ext uri="{BB962C8B-B14F-4D97-AF65-F5344CB8AC3E}">
        <p14:creationId xmlns:p14="http://schemas.microsoft.com/office/powerpoint/2010/main" val="109777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D0590C0-F70E-476E-A5F1-502870E28E62}"/>
              </a:ext>
            </a:extLst>
          </p:cNvPr>
          <p:cNvSpPr txBox="1"/>
          <p:nvPr/>
        </p:nvSpPr>
        <p:spPr>
          <a:xfrm>
            <a:off x="3993499" y="2160628"/>
            <a:ext cx="4204997" cy="1107996"/>
          </a:xfrm>
          <a:prstGeom prst="rect">
            <a:avLst/>
          </a:prstGeom>
          <a:noFill/>
        </p:spPr>
        <p:txBody>
          <a:bodyPr wrap="none" rtlCol="0">
            <a:spAutoFit/>
          </a:bodyPr>
          <a:lstStyle/>
          <a:p>
            <a:r>
              <a:rPr lang="zh-CN" altLang="en-US" sz="6600" dirty="0">
                <a:latin typeface="可口可乐在乎体 楷体" panose="020B0A05030303020204" pitchFamily="34" charset="-122"/>
                <a:ea typeface="可口可乐在乎体 楷体" panose="020B0A05030303020204" pitchFamily="34" charset="-122"/>
              </a:rPr>
              <a:t>谢谢聆听！</a:t>
            </a:r>
          </a:p>
        </p:txBody>
      </p:sp>
      <p:sp>
        <p:nvSpPr>
          <p:cNvPr id="5" name="副标题 2">
            <a:extLst>
              <a:ext uri="{FF2B5EF4-FFF2-40B4-BE49-F238E27FC236}">
                <a16:creationId xmlns:a16="http://schemas.microsoft.com/office/drawing/2014/main" id="{36B38CB2-48F3-C66B-72D0-846B17BF4440}"/>
              </a:ext>
            </a:extLst>
          </p:cNvPr>
          <p:cNvSpPr txBox="1">
            <a:spLocks/>
          </p:cNvSpPr>
          <p:nvPr/>
        </p:nvSpPr>
        <p:spPr>
          <a:xfrm>
            <a:off x="1523997" y="3834552"/>
            <a:ext cx="9144000" cy="94182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dirty="0">
                <a:latin typeface="可口可乐在乎体 楷体" panose="020B0A05030303020204" pitchFamily="34" charset="-122"/>
                <a:ea typeface="可口可乐在乎体 楷体" panose="020B0A05030303020204" pitchFamily="34" charset="-122"/>
              </a:rPr>
              <a:t>汇报：廖贤刚</a:t>
            </a:r>
            <a:endParaRPr lang="en-US" altLang="zh-CN" dirty="0">
              <a:latin typeface="可口可乐在乎体 楷体" panose="020B0A05030303020204" pitchFamily="34" charset="-122"/>
              <a:ea typeface="可口可乐在乎体 楷体" panose="020B0A05030303020204" pitchFamily="34" charset="-122"/>
            </a:endParaRPr>
          </a:p>
          <a:p>
            <a:pPr marL="0" indent="0" algn="ctr">
              <a:buNone/>
            </a:pPr>
            <a:r>
              <a:rPr lang="zh-CN" altLang="en-US" dirty="0">
                <a:latin typeface="可口可乐在乎体 楷体" panose="020B0A05030303020204" pitchFamily="34" charset="-122"/>
                <a:ea typeface="可口可乐在乎体 楷体" panose="020B0A05030303020204" pitchFamily="34" charset="-122"/>
              </a:rPr>
              <a:t>时间：</a:t>
            </a:r>
            <a:r>
              <a:rPr lang="en-US" altLang="zh-CN" dirty="0">
                <a:latin typeface="可口可乐在乎体 楷体" panose="020B0A05030303020204" pitchFamily="34" charset="-122"/>
                <a:ea typeface="可口可乐在乎体 楷体" panose="020B0A05030303020204" pitchFamily="34" charset="-122"/>
              </a:rPr>
              <a:t>2022.6.10</a:t>
            </a:r>
            <a:endParaRPr lang="zh-CN" altLang="en-US" dirty="0">
              <a:latin typeface="可口可乐在乎体 楷体" panose="020B0A05030303020204" pitchFamily="34" charset="-122"/>
              <a:ea typeface="可口可乐在乎体 楷体" panose="020B0A05030303020204" pitchFamily="34" charset="-122"/>
            </a:endParaRPr>
          </a:p>
        </p:txBody>
      </p:sp>
    </p:spTree>
    <p:extLst>
      <p:ext uri="{BB962C8B-B14F-4D97-AF65-F5344CB8AC3E}">
        <p14:creationId xmlns:p14="http://schemas.microsoft.com/office/powerpoint/2010/main" val="284584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ez="http://schemas.microsoft.com/office/powerpoint/2016/sectionzoom">
        <mc:Choice Requires="psez">
          <p:graphicFrame>
            <p:nvGraphicFramePr>
              <p:cNvPr id="5" name="节缩放定位 4">
                <a:extLst>
                  <a:ext uri="{FF2B5EF4-FFF2-40B4-BE49-F238E27FC236}">
                    <a16:creationId xmlns:a16="http://schemas.microsoft.com/office/drawing/2014/main" id="{790DFFD2-B6E7-4648-A958-4C1AA5C295F8}"/>
                  </a:ext>
                </a:extLst>
              </p:cNvPr>
              <p:cNvGraphicFramePr>
                <a:graphicFrameLocks noChangeAspect="1"/>
              </p:cNvGraphicFramePr>
              <p:nvPr>
                <p:extLst>
                  <p:ext uri="{D42A27DB-BD31-4B8C-83A1-F6EECF244321}">
                    <p14:modId xmlns:p14="http://schemas.microsoft.com/office/powerpoint/2010/main" val="3046303699"/>
                  </p:ext>
                </p:extLst>
              </p:nvPr>
            </p:nvGraphicFramePr>
            <p:xfrm>
              <a:off x="1422400" y="1725348"/>
              <a:ext cx="3048000" cy="1714500"/>
            </p:xfrm>
            <a:graphic>
              <a:graphicData uri="http://schemas.microsoft.com/office/powerpoint/2016/sectionzoom">
                <psez:sectionZm>
                  <psez:sectionZmObj sectionId="{2FEA8AEF-D7E3-49E2-9225-D86EF817C988}">
                    <psez:zmPr id="{B75D29D2-5FA3-47EF-8A89-5028ED3022AA}"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5" name="节缩放定位 4">
                <a:hlinkClick r:id="rId3" action="ppaction://hlinksldjump"/>
                <a:extLst>
                  <a:ext uri="{FF2B5EF4-FFF2-40B4-BE49-F238E27FC236}">
                    <a16:creationId xmlns:a16="http://schemas.microsoft.com/office/drawing/2014/main" id="{790DFFD2-B6E7-4648-A958-4C1AA5C295F8}"/>
                  </a:ext>
                </a:extLst>
              </p:cNvPr>
              <p:cNvPicPr>
                <a:picLocks noGrp="1" noRot="1" noChangeAspect="1" noMove="1" noResize="1" noEditPoints="1" noAdjustHandles="1" noChangeArrowheads="1" noChangeShapeType="1"/>
              </p:cNvPicPr>
              <p:nvPr/>
            </p:nvPicPr>
            <p:blipFill>
              <a:blip r:embed="rId4"/>
              <a:stretch>
                <a:fillRect/>
              </a:stretch>
            </p:blipFill>
            <p:spPr>
              <a:xfrm>
                <a:off x="1422400" y="1725348"/>
                <a:ext cx="3048000" cy="1714500"/>
              </a:xfrm>
              <a:prstGeom prst="rect">
                <a:avLst/>
              </a:prstGeom>
              <a:ln w="2857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7" name="节缩放定位 6">
                <a:extLst>
                  <a:ext uri="{FF2B5EF4-FFF2-40B4-BE49-F238E27FC236}">
                    <a16:creationId xmlns:a16="http://schemas.microsoft.com/office/drawing/2014/main" id="{A6A35309-E9AC-4406-9139-5432A04C2959}"/>
                  </a:ext>
                </a:extLst>
              </p:cNvPr>
              <p:cNvGraphicFramePr>
                <a:graphicFrameLocks noChangeAspect="1"/>
              </p:cNvGraphicFramePr>
              <p:nvPr>
                <p:extLst>
                  <p:ext uri="{D42A27DB-BD31-4B8C-83A1-F6EECF244321}">
                    <p14:modId xmlns:p14="http://schemas.microsoft.com/office/powerpoint/2010/main" val="2803740610"/>
                  </p:ext>
                </p:extLst>
              </p:nvPr>
            </p:nvGraphicFramePr>
            <p:xfrm>
              <a:off x="4572000" y="1714500"/>
              <a:ext cx="3048000" cy="1714500"/>
            </p:xfrm>
            <a:graphic>
              <a:graphicData uri="http://schemas.microsoft.com/office/powerpoint/2016/sectionzoom">
                <psez:sectionZm>
                  <psez:sectionZmObj sectionId="{7341142F-7D71-4E4C-9882-F056B824F27F}">
                    <psez:zmPr id="{EF89DBA3-C9A0-4D54-ABD8-894888F1BE0F}"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7" name="节缩放定位 6">
                <a:hlinkClick r:id="rId6" action="ppaction://hlinksldjump"/>
                <a:extLst>
                  <a:ext uri="{FF2B5EF4-FFF2-40B4-BE49-F238E27FC236}">
                    <a16:creationId xmlns:a16="http://schemas.microsoft.com/office/drawing/2014/main" id="{A6A35309-E9AC-4406-9139-5432A04C2959}"/>
                  </a:ext>
                </a:extLst>
              </p:cNvPr>
              <p:cNvPicPr>
                <a:picLocks noGrp="1" noRot="1" noChangeAspect="1" noMove="1" noResize="1" noEditPoints="1" noAdjustHandles="1" noChangeArrowheads="1" noChangeShapeType="1"/>
              </p:cNvPicPr>
              <p:nvPr/>
            </p:nvPicPr>
            <p:blipFill>
              <a:blip r:embed="rId7"/>
              <a:stretch>
                <a:fillRect/>
              </a:stretch>
            </p:blipFill>
            <p:spPr>
              <a:xfrm>
                <a:off x="4572000" y="1714500"/>
                <a:ext cx="3048000" cy="1714500"/>
              </a:xfrm>
              <a:prstGeom prst="rect">
                <a:avLst/>
              </a:prstGeom>
              <a:ln w="28575">
                <a:solidFill>
                  <a:schemeClr val="tx1"/>
                </a:solidFill>
              </a:ln>
            </p:spPr>
          </p:pic>
        </mc:Fallback>
      </mc:AlternateContent>
      <mc:AlternateContent xmlns:mc="http://schemas.openxmlformats.org/markup-compatibility/2006" xmlns:psez="http://schemas.microsoft.com/office/powerpoint/2016/sectionzoom">
        <mc:Choice Requires="psez">
          <p:graphicFrame>
            <p:nvGraphicFramePr>
              <p:cNvPr id="9" name="节缩放定位 8">
                <a:extLst>
                  <a:ext uri="{FF2B5EF4-FFF2-40B4-BE49-F238E27FC236}">
                    <a16:creationId xmlns:a16="http://schemas.microsoft.com/office/drawing/2014/main" id="{ED032B1E-6A33-4455-9C0A-4F1AE71F4D4F}"/>
                  </a:ext>
                </a:extLst>
              </p:cNvPr>
              <p:cNvGraphicFramePr>
                <a:graphicFrameLocks noChangeAspect="1"/>
              </p:cNvGraphicFramePr>
              <p:nvPr>
                <p:extLst>
                  <p:ext uri="{D42A27DB-BD31-4B8C-83A1-F6EECF244321}">
                    <p14:modId xmlns:p14="http://schemas.microsoft.com/office/powerpoint/2010/main" val="3657624786"/>
                  </p:ext>
                </p:extLst>
              </p:nvPr>
            </p:nvGraphicFramePr>
            <p:xfrm>
              <a:off x="7721600" y="1714500"/>
              <a:ext cx="3048000" cy="1714500"/>
            </p:xfrm>
            <a:graphic>
              <a:graphicData uri="http://schemas.microsoft.com/office/powerpoint/2016/sectionzoom">
                <psez:sectionZm>
                  <psez:sectionZmObj sectionId="{7E01BAF5-8FF6-4B29-B156-42000B2D92DC}">
                    <psez:zmPr id="{C4B9F56E-2AA9-45F5-B02C-D8D3867FD7B1}"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xmlns="">
          <p:pic>
            <p:nvPicPr>
              <p:cNvPr id="9" name="节缩放定位 8">
                <a:hlinkClick r:id="rId9" action="ppaction://hlinksldjump"/>
                <a:extLst>
                  <a:ext uri="{FF2B5EF4-FFF2-40B4-BE49-F238E27FC236}">
                    <a16:creationId xmlns:a16="http://schemas.microsoft.com/office/drawing/2014/main" id="{ED032B1E-6A33-4455-9C0A-4F1AE71F4D4F}"/>
                  </a:ext>
                </a:extLst>
              </p:cNvPr>
              <p:cNvPicPr>
                <a:picLocks noGrp="1" noRot="1" noChangeAspect="1" noMove="1" noResize="1" noEditPoints="1" noAdjustHandles="1" noChangeArrowheads="1" noChangeShapeType="1"/>
              </p:cNvPicPr>
              <p:nvPr/>
            </p:nvPicPr>
            <p:blipFill>
              <a:blip r:embed="rId10"/>
              <a:stretch>
                <a:fillRect/>
              </a:stretch>
            </p:blipFill>
            <p:spPr>
              <a:xfrm>
                <a:off x="7721600" y="1714500"/>
                <a:ext cx="3048000" cy="1714500"/>
              </a:xfrm>
              <a:prstGeom prst="rect">
                <a:avLst/>
              </a:prstGeom>
              <a:ln w="28575">
                <a:solidFill>
                  <a:schemeClr val="tx1"/>
                </a:solidFill>
              </a:ln>
            </p:spPr>
          </p:pic>
        </mc:Fallback>
      </mc:AlternateContent>
      <mc:AlternateContent xmlns:mc="http://schemas.openxmlformats.org/markup-compatibility/2006">
        <mc:Choice xmlns:psez="http://schemas.microsoft.com/office/powerpoint/2016/sectionzoom" Requires="psez">
          <p:graphicFrame>
            <p:nvGraphicFramePr>
              <p:cNvPr id="11" name="节缩放定位 10">
                <a:extLst>
                  <a:ext uri="{FF2B5EF4-FFF2-40B4-BE49-F238E27FC236}">
                    <a16:creationId xmlns:a16="http://schemas.microsoft.com/office/drawing/2014/main" id="{EF42E5FF-14FF-4EB7-8696-A87C63D04948}"/>
                  </a:ext>
                </a:extLst>
              </p:cNvPr>
              <p:cNvGraphicFramePr>
                <a:graphicFrameLocks noChangeAspect="1"/>
              </p:cNvGraphicFramePr>
              <p:nvPr>
                <p:extLst>
                  <p:ext uri="{D42A27DB-BD31-4B8C-83A1-F6EECF244321}">
                    <p14:modId xmlns:p14="http://schemas.microsoft.com/office/powerpoint/2010/main" val="119979193"/>
                  </p:ext>
                </p:extLst>
              </p:nvPr>
            </p:nvGraphicFramePr>
            <p:xfrm>
              <a:off x="3004456" y="4286250"/>
              <a:ext cx="3048000" cy="1714500"/>
            </p:xfrm>
            <a:graphic>
              <a:graphicData uri="http://schemas.microsoft.com/office/powerpoint/2016/sectionzoom">
                <psez:sectionZm>
                  <psez:sectionZmObj sectionId="{737FD79D-0FB5-4FEA-848C-63D2B8C8AF2F}">
                    <psez:zmPr id="{511BDE7F-07C4-4623-B9A4-9F024E9A46AE}"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p:pic>
            <p:nvPicPr>
              <p:cNvPr id="11" name="节缩放定位 10">
                <a:hlinkClick r:id="rId12" action="ppaction://hlinksldjump"/>
                <a:extLst>
                  <a:ext uri="{FF2B5EF4-FFF2-40B4-BE49-F238E27FC236}">
                    <a16:creationId xmlns:a16="http://schemas.microsoft.com/office/drawing/2014/main" id="{EF42E5FF-14FF-4EB7-8696-A87C63D04948}"/>
                  </a:ext>
                </a:extLst>
              </p:cNvPr>
              <p:cNvPicPr>
                <a:picLocks noGrp="1" noRot="1" noChangeAspect="1" noMove="1" noResize="1" noEditPoints="1" noAdjustHandles="1" noChangeArrowheads="1" noChangeShapeType="1"/>
              </p:cNvPicPr>
              <p:nvPr/>
            </p:nvPicPr>
            <p:blipFill>
              <a:blip r:embed="rId11"/>
              <a:stretch>
                <a:fillRect/>
              </a:stretch>
            </p:blipFill>
            <p:spPr>
              <a:xfrm>
                <a:off x="3004456" y="4286250"/>
                <a:ext cx="3048000" cy="1714500"/>
              </a:xfrm>
              <a:prstGeom prst="rect">
                <a:avLst/>
              </a:prstGeom>
              <a:ln w="28575">
                <a:solidFill>
                  <a:schemeClr val="tx1"/>
                </a:solidFill>
              </a:ln>
            </p:spPr>
          </p:pic>
        </mc:Fallback>
      </mc:AlternateContent>
      <mc:AlternateContent xmlns:mc="http://schemas.openxmlformats.org/markup-compatibility/2006">
        <mc:Choice xmlns:psez="http://schemas.microsoft.com/office/powerpoint/2016/sectionzoom" Requires="psez">
          <p:graphicFrame>
            <p:nvGraphicFramePr>
              <p:cNvPr id="13" name="节缩放定位 12">
                <a:extLst>
                  <a:ext uri="{FF2B5EF4-FFF2-40B4-BE49-F238E27FC236}">
                    <a16:creationId xmlns:a16="http://schemas.microsoft.com/office/drawing/2014/main" id="{7D71ABEC-DFAD-4357-8E2A-252934ECF56B}"/>
                  </a:ext>
                </a:extLst>
              </p:cNvPr>
              <p:cNvGraphicFramePr>
                <a:graphicFrameLocks noChangeAspect="1"/>
              </p:cNvGraphicFramePr>
              <p:nvPr>
                <p:extLst>
                  <p:ext uri="{D42A27DB-BD31-4B8C-83A1-F6EECF244321}">
                    <p14:modId xmlns:p14="http://schemas.microsoft.com/office/powerpoint/2010/main" val="1991505978"/>
                  </p:ext>
                </p:extLst>
              </p:nvPr>
            </p:nvGraphicFramePr>
            <p:xfrm>
              <a:off x="6154056" y="4286250"/>
              <a:ext cx="3048000" cy="1714500"/>
            </p:xfrm>
            <a:graphic>
              <a:graphicData uri="http://schemas.microsoft.com/office/powerpoint/2016/sectionzoom">
                <psez:sectionZm>
                  <psez:sectionZmObj sectionId="{784B7CAC-2351-4446-8032-A52F69F82AF4}">
                    <psez:zmPr id="{8A51DCE2-6EF0-4F74-BCE8-7E8A471D195B}" transitionDur="1000">
                      <p166:blipFill xmlns:p166="http://schemas.microsoft.com/office/powerpoint/2016/6/main">
                        <a:blip r:embed="rId13"/>
                        <a:stretch>
                          <a:fillRect/>
                        </a:stretch>
                      </p166:blipFill>
                      <p166:spPr xmlns:p166="http://schemas.microsoft.com/office/powerpoint/2016/6/main">
                        <a:xfrm>
                          <a:off x="0" y="0"/>
                          <a:ext cx="3048000" cy="1714500"/>
                        </a:xfrm>
                        <a:prstGeom prst="rect">
                          <a:avLst/>
                        </a:prstGeom>
                        <a:ln w="28575">
                          <a:solidFill>
                            <a:schemeClr val="tx1"/>
                          </a:solidFill>
                        </a:ln>
                      </p166:spPr>
                    </psez:zmPr>
                  </psez:sectionZmObj>
                </psez:sectionZm>
              </a:graphicData>
            </a:graphic>
          </p:graphicFrame>
        </mc:Choice>
        <mc:Fallback>
          <p:pic>
            <p:nvPicPr>
              <p:cNvPr id="13" name="节缩放定位 12">
                <a:hlinkClick r:id="rId14" action="ppaction://hlinksldjump"/>
                <a:extLst>
                  <a:ext uri="{FF2B5EF4-FFF2-40B4-BE49-F238E27FC236}">
                    <a16:creationId xmlns:a16="http://schemas.microsoft.com/office/drawing/2014/main" id="{7D71ABEC-DFAD-4357-8E2A-252934ECF56B}"/>
                  </a:ext>
                </a:extLst>
              </p:cNvPr>
              <p:cNvPicPr>
                <a:picLocks noGrp="1" noRot="1" noChangeAspect="1" noMove="1" noResize="1" noEditPoints="1" noAdjustHandles="1" noChangeArrowheads="1" noChangeShapeType="1"/>
              </p:cNvPicPr>
              <p:nvPr/>
            </p:nvPicPr>
            <p:blipFill>
              <a:blip r:embed="rId13"/>
              <a:stretch>
                <a:fillRect/>
              </a:stretch>
            </p:blipFill>
            <p:spPr>
              <a:xfrm>
                <a:off x="6154056" y="4286250"/>
                <a:ext cx="3048000" cy="1714500"/>
              </a:xfrm>
              <a:prstGeom prst="rect">
                <a:avLst/>
              </a:prstGeom>
              <a:ln w="28575">
                <a:solidFill>
                  <a:schemeClr val="tx1"/>
                </a:solidFill>
              </a:ln>
            </p:spPr>
          </p:pic>
        </mc:Fallback>
      </mc:AlternateContent>
      <p:sp>
        <p:nvSpPr>
          <p:cNvPr id="12" name="矩形 11">
            <a:extLst>
              <a:ext uri="{FF2B5EF4-FFF2-40B4-BE49-F238E27FC236}">
                <a16:creationId xmlns:a16="http://schemas.microsoft.com/office/drawing/2014/main" id="{9D3BF633-6CDF-4469-83AB-54FE21D647FF}"/>
              </a:ext>
            </a:extLst>
          </p:cNvPr>
          <p:cNvSpPr/>
          <p:nvPr/>
        </p:nvSpPr>
        <p:spPr>
          <a:xfrm>
            <a:off x="0" y="0"/>
            <a:ext cx="12192000" cy="1273248"/>
          </a:xfrm>
          <a:prstGeom prst="rect">
            <a:avLst/>
          </a:prstGeom>
          <a:solidFill>
            <a:srgbClr val="FFFF66"/>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AA878C3-4DEF-44B7-AC68-9B7CE878ACC2}"/>
              </a:ext>
            </a:extLst>
          </p:cNvPr>
          <p:cNvSpPr txBox="1"/>
          <p:nvPr/>
        </p:nvSpPr>
        <p:spPr>
          <a:xfrm>
            <a:off x="1724660" y="3452040"/>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Author Team</a:t>
            </a:r>
            <a:endParaRPr lang="zh-CN" altLang="en-US" sz="24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E50DB15E-4CA5-40C5-A420-39D091CD86AF}"/>
              </a:ext>
            </a:extLst>
          </p:cNvPr>
          <p:cNvSpPr txBox="1"/>
          <p:nvPr/>
        </p:nvSpPr>
        <p:spPr>
          <a:xfrm>
            <a:off x="4874260" y="3439848"/>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Motivation</a:t>
            </a:r>
            <a:endParaRPr lang="zh-CN" altLang="en-US" sz="24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32B0881C-CC1D-453D-8031-DD24809967FE}"/>
              </a:ext>
            </a:extLst>
          </p:cNvPr>
          <p:cNvSpPr txBox="1"/>
          <p:nvPr/>
        </p:nvSpPr>
        <p:spPr>
          <a:xfrm>
            <a:off x="8021906" y="3439848"/>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Key Idea</a:t>
            </a:r>
            <a:endParaRPr lang="zh-CN" altLang="en-US" sz="2400" dirty="0">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D01E75D2-A4A4-4E45-B065-37B521C76ED8}"/>
              </a:ext>
            </a:extLst>
          </p:cNvPr>
          <p:cNvSpPr txBox="1"/>
          <p:nvPr/>
        </p:nvSpPr>
        <p:spPr>
          <a:xfrm>
            <a:off x="3306716" y="6011233"/>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Implementation</a:t>
            </a:r>
            <a:endParaRPr lang="zh-CN" altLang="en-US" sz="2400" dirty="0">
              <a:latin typeface="Calibri" panose="020F050202020403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791551F1-4871-4BB1-B056-9CE9E67B50C4}"/>
              </a:ext>
            </a:extLst>
          </p:cNvPr>
          <p:cNvSpPr txBox="1"/>
          <p:nvPr/>
        </p:nvSpPr>
        <p:spPr>
          <a:xfrm>
            <a:off x="6456316" y="6011233"/>
            <a:ext cx="2445434" cy="461665"/>
          </a:xfrm>
          <a:prstGeom prst="rect">
            <a:avLst/>
          </a:prstGeom>
          <a:noFill/>
          <a:ln w="19050">
            <a:solidFill>
              <a:schemeClr val="tx1"/>
            </a:solidFill>
          </a:ln>
        </p:spPr>
        <p:txBody>
          <a:bodyPr wrap="square" rtlCol="0">
            <a:spAutoFit/>
          </a:bodyPr>
          <a:lstStyle/>
          <a:p>
            <a:pPr algn="ctr"/>
            <a:r>
              <a:rPr lang="en-US" altLang="zh-CN" sz="2400" dirty="0">
                <a:latin typeface="Calibri" panose="020F0502020204030204" pitchFamily="34" charset="0"/>
                <a:cs typeface="Calibri" panose="020F0502020204030204" pitchFamily="34" charset="0"/>
              </a:rPr>
              <a:t>  Evaluation</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4C40F267-26E8-4660-AF4D-6CA661CC6603}"/>
              </a:ext>
            </a:extLst>
          </p:cNvPr>
          <p:cNvPicPr>
            <a:picLocks noChangeAspect="1"/>
          </p:cNvPicPr>
          <p:nvPr/>
        </p:nvPicPr>
        <p:blipFill>
          <a:blip r:embed="rId15"/>
          <a:stretch>
            <a:fillRect/>
          </a:stretch>
        </p:blipFill>
        <p:spPr>
          <a:xfrm>
            <a:off x="0" y="12666"/>
            <a:ext cx="12192000" cy="1274064"/>
          </a:xfrm>
          <a:prstGeom prst="rect">
            <a:avLst/>
          </a:prstGeom>
        </p:spPr>
      </p:pic>
    </p:spTree>
    <p:extLst>
      <p:ext uri="{BB962C8B-B14F-4D97-AF65-F5344CB8AC3E}">
        <p14:creationId xmlns:p14="http://schemas.microsoft.com/office/powerpoint/2010/main" val="42339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4E54AD2-A929-4C66-ABF4-103BE0211039}"/>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7">
            <a:extLst>
              <a:ext uri="{FF2B5EF4-FFF2-40B4-BE49-F238E27FC236}">
                <a16:creationId xmlns:a16="http://schemas.microsoft.com/office/drawing/2014/main" id="{4F154477-1CD6-40D5-86A2-F453B192BF73}"/>
              </a:ext>
            </a:extLst>
          </p:cNvPr>
          <p:cNvSpPr>
            <a:spLocks noGrp="1"/>
          </p:cNvSpPr>
          <p:nvPr>
            <p:ph idx="1"/>
          </p:nvPr>
        </p:nvSpPr>
        <p:spPr>
          <a:xfrm>
            <a:off x="0" y="1832868"/>
            <a:ext cx="12392721" cy="4010371"/>
          </a:xfrm>
        </p:spPr>
        <p:txBody>
          <a:bodyPr>
            <a:normAutofit/>
          </a:bodyPr>
          <a:lstStyle/>
          <a:p>
            <a:r>
              <a:rPr lang="zh-CN" altLang="en-US" sz="3600" dirty="0">
                <a:latin typeface="可口可乐在乎体 楷体" panose="020B0A05030303020204" pitchFamily="34" charset="-122"/>
                <a:ea typeface="可口可乐在乎体 楷体" panose="020B0A05030303020204" pitchFamily="34" charset="-122"/>
              </a:rPr>
              <a:t>工业领域的安全信息事件频发</a:t>
            </a:r>
            <a:endParaRPr lang="en-US" altLang="zh-CN" sz="3600" dirty="0">
              <a:latin typeface="可口可乐在乎体 楷体" panose="020B0A05030303020204" pitchFamily="34" charset="-122"/>
              <a:ea typeface="可口可乐在乎体 楷体" panose="020B0A05030303020204" pitchFamily="34" charset="-122"/>
            </a:endParaRPr>
          </a:p>
          <a:p>
            <a:pPr lvl="1"/>
            <a:r>
              <a:rPr lang="en-US" altLang="zh-CN" sz="3200" dirty="0">
                <a:latin typeface="可口可乐在乎体 楷体" panose="020B0A05030303020204" pitchFamily="34" charset="-122"/>
                <a:ea typeface="可口可乐在乎体 楷体" panose="020B0A05030303020204" pitchFamily="34" charset="-122"/>
              </a:rPr>
              <a:t>18</a:t>
            </a:r>
            <a:r>
              <a:rPr lang="zh-CN" altLang="en-US" sz="3200" dirty="0">
                <a:latin typeface="可口可乐在乎体 楷体" panose="020B0A05030303020204" pitchFamily="34" charset="-122"/>
                <a:ea typeface="可口可乐在乎体 楷体" panose="020B0A05030303020204" pitchFamily="34" charset="-122"/>
              </a:rPr>
              <a:t>年台积电运营总部和工厂遭勒索，造成三处生产基地停摆</a:t>
            </a:r>
            <a:endParaRPr lang="en-US" altLang="zh-CN" sz="3200" dirty="0">
              <a:latin typeface="可口可乐在乎体 楷体" panose="020B0A05030303020204" pitchFamily="34" charset="-122"/>
              <a:ea typeface="可口可乐在乎体 楷体" panose="020B0A05030303020204" pitchFamily="34" charset="-122"/>
            </a:endParaRPr>
          </a:p>
          <a:p>
            <a:pPr lvl="1"/>
            <a:r>
              <a:rPr lang="en-US" altLang="zh-CN" sz="3200" dirty="0">
                <a:latin typeface="可口可乐在乎体 楷体" panose="020B0A05030303020204" pitchFamily="34" charset="-122"/>
                <a:ea typeface="可口可乐在乎体 楷体" panose="020B0A05030303020204" pitchFamily="34" charset="-122"/>
              </a:rPr>
              <a:t>19</a:t>
            </a:r>
            <a:r>
              <a:rPr lang="zh-CN" altLang="en-US" sz="3200" dirty="0">
                <a:latin typeface="可口可乐在乎体 楷体" panose="020B0A05030303020204" pitchFamily="34" charset="-122"/>
                <a:ea typeface="可口可乐在乎体 楷体" panose="020B0A05030303020204" pitchFamily="34" charset="-122"/>
              </a:rPr>
              <a:t>年委内瑞拉水电站遭袭击，造成全国绝大部分地区停电</a:t>
            </a:r>
            <a:endParaRPr lang="en-US" altLang="zh-CN" sz="3200" dirty="0">
              <a:latin typeface="可口可乐在乎体 楷体" panose="020B0A05030303020204" pitchFamily="34" charset="-122"/>
              <a:ea typeface="可口可乐在乎体 楷体" panose="020B0A05030303020204" pitchFamily="34" charset="-122"/>
            </a:endParaRPr>
          </a:p>
          <a:p>
            <a:pPr lvl="1"/>
            <a:r>
              <a:rPr lang="en-US" altLang="zh-CN" sz="3200" dirty="0">
                <a:latin typeface="可口可乐在乎体 楷体" panose="020B0A05030303020204" pitchFamily="34" charset="-122"/>
                <a:ea typeface="可口可乐在乎体 楷体" panose="020B0A05030303020204" pitchFamily="34" charset="-122"/>
              </a:rPr>
              <a:t>20</a:t>
            </a:r>
            <a:r>
              <a:rPr lang="zh-CN" altLang="en-US" sz="3200" dirty="0">
                <a:latin typeface="可口可乐在乎体 楷体" panose="020B0A05030303020204" pitchFamily="34" charset="-122"/>
                <a:ea typeface="可口可乐在乎体 楷体" panose="020B0A05030303020204" pitchFamily="34" charset="-122"/>
              </a:rPr>
              <a:t>年以色列遭遇袭击，紧急停工</a:t>
            </a:r>
            <a:endParaRPr lang="en-US" altLang="zh-CN" sz="3200" dirty="0">
              <a:latin typeface="可口可乐在乎体 楷体" panose="020B0A05030303020204" pitchFamily="34" charset="-122"/>
              <a:ea typeface="可口可乐在乎体 楷体" panose="020B0A05030303020204" pitchFamily="34" charset="-122"/>
            </a:endParaRPr>
          </a:p>
          <a:p>
            <a:pPr lvl="1"/>
            <a:r>
              <a:rPr lang="en-US" altLang="zh-CN" sz="3200" dirty="0">
                <a:latin typeface="可口可乐在乎体 楷体" panose="020B0A05030303020204" pitchFamily="34" charset="-122"/>
                <a:ea typeface="可口可乐在乎体 楷体" panose="020B0A05030303020204" pitchFamily="34" charset="-122"/>
              </a:rPr>
              <a:t>21</a:t>
            </a:r>
            <a:r>
              <a:rPr lang="zh-CN" altLang="en-US" sz="3200" dirty="0">
                <a:latin typeface="可口可乐在乎体 楷体" panose="020B0A05030303020204" pitchFamily="34" charset="-122"/>
                <a:ea typeface="可口可乐在乎体 楷体" panose="020B0A05030303020204" pitchFamily="34" charset="-122"/>
              </a:rPr>
              <a:t>年美国石油管道供应商遭到勒索攻击，美国进入国家紧急状态</a:t>
            </a:r>
            <a:endParaRPr lang="en-US" altLang="zh-CN" sz="3200" dirty="0">
              <a:latin typeface="可口可乐在乎体 楷体" panose="020B0A05030303020204" pitchFamily="34" charset="-122"/>
              <a:ea typeface="可口可乐在乎体 楷体" panose="020B0A05030303020204" pitchFamily="34" charset="-122"/>
            </a:endParaRPr>
          </a:p>
          <a:p>
            <a:r>
              <a:rPr lang="zh-CN" altLang="en-US" sz="3600" dirty="0">
                <a:latin typeface="可口可乐在乎体 楷体" panose="020B0A05030303020204" pitchFamily="34" charset="-122"/>
                <a:ea typeface="可口可乐在乎体 楷体" panose="020B0A05030303020204" pitchFamily="34" charset="-122"/>
              </a:rPr>
              <a:t>国家政策的支持，工控安全市场将爆发发展</a:t>
            </a:r>
            <a:endParaRPr lang="en-US" altLang="zh-CN" sz="3600" dirty="0">
              <a:latin typeface="可口可乐在乎体 楷体" panose="020B0A05030303020204" pitchFamily="34" charset="-122"/>
              <a:ea typeface="可口可乐在乎体 楷体" panose="020B0A05030303020204" pitchFamily="34" charset="-122"/>
            </a:endParaRPr>
          </a:p>
          <a:p>
            <a:pPr lvl="1"/>
            <a:r>
              <a:rPr lang="zh-CN" altLang="en-US" sz="3200" dirty="0">
                <a:latin typeface="可口可乐在乎体 楷体" panose="020B0A05030303020204" pitchFamily="34" charset="-122"/>
                <a:ea typeface="可口可乐在乎体 楷体" panose="020B0A05030303020204" pitchFamily="34" charset="-122"/>
              </a:rPr>
              <a:t>工信部印发的</a:t>
            </a:r>
            <a:r>
              <a:rPr lang="en-US" altLang="zh-CN" sz="3200" dirty="0">
                <a:latin typeface="可口可乐在乎体 楷体" panose="020B0A05030303020204" pitchFamily="34" charset="-122"/>
                <a:ea typeface="可口可乐在乎体 楷体" panose="020B0A05030303020204" pitchFamily="34" charset="-122"/>
              </a:rPr>
              <a:t>《</a:t>
            </a:r>
            <a:r>
              <a:rPr lang="zh-CN" altLang="en-US" sz="3200" dirty="0">
                <a:latin typeface="可口可乐在乎体 楷体" panose="020B0A05030303020204" pitchFamily="34" charset="-122"/>
                <a:ea typeface="可口可乐在乎体 楷体" panose="020B0A05030303020204" pitchFamily="34" charset="-122"/>
              </a:rPr>
              <a:t>工业互联网发展行动计划（</a:t>
            </a:r>
            <a:r>
              <a:rPr lang="en-US" altLang="zh-CN" sz="3200" dirty="0">
                <a:latin typeface="可口可乐在乎体 楷体" panose="020B0A05030303020204" pitchFamily="34" charset="-122"/>
                <a:ea typeface="可口可乐在乎体 楷体" panose="020B0A05030303020204" pitchFamily="34" charset="-122"/>
              </a:rPr>
              <a:t>2018- 2020</a:t>
            </a:r>
            <a:r>
              <a:rPr lang="zh-CN" altLang="en-US" sz="3200" dirty="0">
                <a:latin typeface="可口可乐在乎体 楷体" panose="020B0A05030303020204" pitchFamily="34" charset="-122"/>
                <a:ea typeface="可口可乐在乎体 楷体" panose="020B0A05030303020204" pitchFamily="34" charset="-122"/>
              </a:rPr>
              <a:t>年）</a:t>
            </a:r>
            <a:r>
              <a:rPr lang="en-US" altLang="zh-CN" sz="3200" dirty="0">
                <a:latin typeface="可口可乐在乎体 楷体" panose="020B0A05030303020204" pitchFamily="34" charset="-122"/>
                <a:ea typeface="可口可乐在乎体 楷体" panose="020B0A05030303020204" pitchFamily="34" charset="-122"/>
              </a:rPr>
              <a:t>》</a:t>
            </a:r>
            <a:endParaRPr lang="zh-CN" altLang="en-US" sz="3200" dirty="0">
              <a:latin typeface="可口可乐在乎体 楷体" panose="020B0A05030303020204" pitchFamily="34" charset="-122"/>
              <a:ea typeface="可口可乐在乎体 楷体" panose="020B0A05030303020204" pitchFamily="34" charset="-122"/>
            </a:endParaRPr>
          </a:p>
        </p:txBody>
      </p:sp>
      <p:sp>
        <p:nvSpPr>
          <p:cNvPr id="18" name="矩形 17">
            <a:extLst>
              <a:ext uri="{FF2B5EF4-FFF2-40B4-BE49-F238E27FC236}">
                <a16:creationId xmlns:a16="http://schemas.microsoft.com/office/drawing/2014/main" id="{5EA9EACE-FA97-220B-2315-FC17B472D249}"/>
              </a:ext>
            </a:extLst>
          </p:cNvPr>
          <p:cNvSpPr/>
          <p:nvPr/>
        </p:nvSpPr>
        <p:spPr>
          <a:xfrm>
            <a:off x="0" y="-2899"/>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solidFill>
                  <a:schemeClr val="tx1"/>
                </a:solidFill>
                <a:latin typeface="可口可乐在乎体 楷体" panose="020B0A05030303020204" pitchFamily="34" charset="-122"/>
                <a:ea typeface="可口可乐在乎体 楷体" panose="020B0A05030303020204" pitchFamily="34" charset="-122"/>
              </a:rPr>
              <a:t>研究的背景和意义</a:t>
            </a:r>
          </a:p>
        </p:txBody>
      </p:sp>
    </p:spTree>
    <p:extLst>
      <p:ext uri="{BB962C8B-B14F-4D97-AF65-F5344CB8AC3E}">
        <p14:creationId xmlns:p14="http://schemas.microsoft.com/office/powerpoint/2010/main" val="3340974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4E54AD2-A929-4C66-ABF4-103BE0211039}"/>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7">
            <a:extLst>
              <a:ext uri="{FF2B5EF4-FFF2-40B4-BE49-F238E27FC236}">
                <a16:creationId xmlns:a16="http://schemas.microsoft.com/office/drawing/2014/main" id="{4F154477-1CD6-40D5-86A2-F453B192BF73}"/>
              </a:ext>
            </a:extLst>
          </p:cNvPr>
          <p:cNvSpPr>
            <a:spLocks noGrp="1"/>
          </p:cNvSpPr>
          <p:nvPr>
            <p:ph idx="1"/>
          </p:nvPr>
        </p:nvSpPr>
        <p:spPr>
          <a:xfrm>
            <a:off x="-44794" y="2201585"/>
            <a:ext cx="12192001" cy="3797911"/>
          </a:xfrm>
        </p:spPr>
        <p:txBody>
          <a:bodyPr>
            <a:normAutofit/>
          </a:bodyPr>
          <a:lstStyle/>
          <a:p>
            <a:r>
              <a:rPr lang="zh-CN" altLang="en-US" sz="3600" dirty="0">
                <a:latin typeface="可口可乐在乎体 楷体" panose="020B0A05030303020204" pitchFamily="34" charset="-122"/>
                <a:ea typeface="可口可乐在乎体 楷体" panose="020B0A05030303020204" pitchFamily="34" charset="-122"/>
              </a:rPr>
              <a:t>工业控制系统（</a:t>
            </a:r>
            <a:r>
              <a:rPr lang="en-US" altLang="zh-CN" sz="3600" dirty="0">
                <a:latin typeface="可口可乐在乎体 楷体" panose="020B0A05030303020204" pitchFamily="34" charset="-122"/>
                <a:ea typeface="可口可乐在乎体 楷体" panose="020B0A05030303020204" pitchFamily="34" charset="-122"/>
              </a:rPr>
              <a:t>ICS</a:t>
            </a:r>
            <a:r>
              <a:rPr lang="zh-CN" altLang="en-US" sz="3600" dirty="0">
                <a:latin typeface="可口可乐在乎体 楷体" panose="020B0A05030303020204" pitchFamily="34" charset="-122"/>
                <a:ea typeface="可口可乐在乎体 楷体" panose="020B0A05030303020204" pitchFamily="34" charset="-122"/>
              </a:rPr>
              <a:t>）已广泛应用于国家关键基础设施领域</a:t>
            </a:r>
            <a:endParaRPr lang="en-US" altLang="zh-CN" sz="3600" dirty="0">
              <a:latin typeface="可口可乐在乎体 楷体" panose="020B0A05030303020204" pitchFamily="34" charset="-122"/>
              <a:ea typeface="可口可乐在乎体 楷体" panose="020B0A05030303020204" pitchFamily="34" charset="-122"/>
            </a:endParaRPr>
          </a:p>
          <a:p>
            <a:pPr marL="0" indent="0">
              <a:buNone/>
            </a:pPr>
            <a:endParaRPr lang="zh-CN" altLang="en-US" sz="3600" dirty="0">
              <a:latin typeface="可口可乐在乎体 楷体" panose="020B0A05030303020204" pitchFamily="34" charset="-122"/>
              <a:ea typeface="可口可乐在乎体 楷体" panose="020B0A05030303020204" pitchFamily="34" charset="-122"/>
            </a:endParaRPr>
          </a:p>
          <a:p>
            <a:r>
              <a:rPr lang="zh-CN" altLang="en-US" sz="3600" dirty="0">
                <a:latin typeface="可口可乐在乎体 楷体" panose="020B0A05030303020204" pitchFamily="34" charset="-122"/>
                <a:ea typeface="可口可乐在乎体 楷体" panose="020B0A05030303020204" pitchFamily="34" charset="-122"/>
              </a:rPr>
              <a:t>固件安全是工业控制系统安全防护中的重点之一</a:t>
            </a:r>
            <a:endParaRPr lang="zh-CN" altLang="en-US" sz="3200" dirty="0">
              <a:latin typeface="可口可乐在乎体 楷体" panose="020B0A05030303020204" pitchFamily="34" charset="-122"/>
              <a:ea typeface="可口可乐在乎体 楷体" panose="020B0A05030303020204" pitchFamily="34" charset="-122"/>
            </a:endParaRPr>
          </a:p>
        </p:txBody>
      </p:sp>
      <p:sp>
        <p:nvSpPr>
          <p:cNvPr id="18" name="矩形 17">
            <a:extLst>
              <a:ext uri="{FF2B5EF4-FFF2-40B4-BE49-F238E27FC236}">
                <a16:creationId xmlns:a16="http://schemas.microsoft.com/office/drawing/2014/main" id="{5EA9EACE-FA97-220B-2315-FC17B472D249}"/>
              </a:ext>
            </a:extLst>
          </p:cNvPr>
          <p:cNvSpPr/>
          <p:nvPr/>
        </p:nvSpPr>
        <p:spPr>
          <a:xfrm>
            <a:off x="0" y="-2899"/>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dirty="0">
                <a:solidFill>
                  <a:schemeClr val="tx1"/>
                </a:solidFill>
                <a:latin typeface="可口可乐在乎体 楷体" panose="020B0A05030303020204" pitchFamily="34" charset="-122"/>
                <a:ea typeface="可口可乐在乎体 楷体" panose="020B0A05030303020204" pitchFamily="34" charset="-122"/>
              </a:rPr>
              <a:t>研究的背景和意义</a:t>
            </a:r>
          </a:p>
        </p:txBody>
      </p:sp>
      <p:sp>
        <p:nvSpPr>
          <p:cNvPr id="5" name="文本框 4">
            <a:extLst>
              <a:ext uri="{FF2B5EF4-FFF2-40B4-BE49-F238E27FC236}">
                <a16:creationId xmlns:a16="http://schemas.microsoft.com/office/drawing/2014/main" id="{94D1D54B-417A-D135-8C27-8362DC2A3C24}"/>
              </a:ext>
            </a:extLst>
          </p:cNvPr>
          <p:cNvSpPr txBox="1"/>
          <p:nvPr/>
        </p:nvSpPr>
        <p:spPr>
          <a:xfrm>
            <a:off x="3544529" y="4725444"/>
            <a:ext cx="5102942" cy="1754326"/>
          </a:xfrm>
          <a:prstGeom prst="rect">
            <a:avLst/>
          </a:prstGeom>
          <a:noFill/>
        </p:spPr>
        <p:txBody>
          <a:bodyPr wrap="square" rtlCol="0">
            <a:spAutoFit/>
          </a:bodyPr>
          <a:lstStyle/>
          <a:p>
            <a:pPr algn="ctr"/>
            <a:r>
              <a:rPr lang="zh-CN" altLang="en-US" sz="3600" b="1" dirty="0">
                <a:solidFill>
                  <a:srgbClr val="FF0000"/>
                </a:solidFill>
                <a:latin typeface="楷体" panose="02010609060101010101" pitchFamily="49" charset="-122"/>
                <a:ea typeface="楷体" panose="02010609060101010101" pitchFamily="49" charset="-122"/>
              </a:rPr>
              <a:t>工业控制系统安全</a:t>
            </a:r>
            <a:endParaRPr lang="en-US" altLang="zh-CN" sz="3600" b="1" dirty="0">
              <a:solidFill>
                <a:srgbClr val="FF0000"/>
              </a:solidFill>
              <a:latin typeface="楷体" panose="02010609060101010101" pitchFamily="49" charset="-122"/>
              <a:ea typeface="楷体" panose="02010609060101010101" pitchFamily="49" charset="-122"/>
            </a:endParaRPr>
          </a:p>
          <a:p>
            <a:pPr algn="ctr"/>
            <a:r>
              <a:rPr lang="zh-CN" altLang="en-US" sz="3600" b="1" dirty="0">
                <a:solidFill>
                  <a:srgbClr val="FF0000"/>
                </a:solidFill>
                <a:latin typeface="楷体" panose="02010609060101010101" pitchFamily="49" charset="-122"/>
                <a:ea typeface="楷体" panose="02010609060101010101" pitchFamily="49" charset="-122"/>
              </a:rPr>
              <a:t>关系到</a:t>
            </a:r>
            <a:endParaRPr lang="en-US" altLang="zh-CN" sz="3600" b="1" dirty="0">
              <a:solidFill>
                <a:srgbClr val="FF0000"/>
              </a:solidFill>
              <a:latin typeface="楷体" panose="02010609060101010101" pitchFamily="49" charset="-122"/>
              <a:ea typeface="楷体" panose="02010609060101010101" pitchFamily="49" charset="-122"/>
            </a:endParaRPr>
          </a:p>
          <a:p>
            <a:pPr algn="ctr"/>
            <a:r>
              <a:rPr lang="zh-CN" altLang="en-US" sz="3600" b="1" dirty="0">
                <a:solidFill>
                  <a:srgbClr val="FF0000"/>
                </a:solidFill>
                <a:latin typeface="楷体" panose="02010609060101010101" pitchFamily="49" charset="-122"/>
                <a:ea typeface="楷体" panose="02010609060101010101" pitchFamily="49" charset="-122"/>
              </a:rPr>
              <a:t>国家整体安全</a:t>
            </a:r>
            <a:endParaRPr lang="en-US" altLang="zh-CN" sz="3600" b="1" dirty="0">
              <a:solidFill>
                <a:srgbClr val="FF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62239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EA04C129-8A3B-4083-89C8-C401EFE6E4B4}"/>
              </a:ext>
            </a:extLst>
          </p:cNvPr>
          <p:cNvSpPr txBox="1"/>
          <p:nvPr/>
        </p:nvSpPr>
        <p:spPr>
          <a:xfrm>
            <a:off x="1715519" y="2537457"/>
            <a:ext cx="5378824" cy="2496453"/>
          </a:xfrm>
          <a:prstGeom prst="rect">
            <a:avLst/>
          </a:prstGeom>
          <a:noFill/>
          <a:ln>
            <a:solidFill>
              <a:schemeClr val="bg2">
                <a:lumMod val="90000"/>
              </a:schemeClr>
            </a:solidFill>
          </a:ln>
        </p:spPr>
        <p:txBody>
          <a:bodyPr wrap="square">
            <a:spAutoFit/>
          </a:bodyPr>
          <a:lstStyle/>
          <a:p>
            <a:pPr marL="457200" indent="-457200">
              <a:lnSpc>
                <a:spcPct val="150000"/>
              </a:lnSpc>
              <a:buAutoNum type="arabicPeriod"/>
            </a:pPr>
            <a:r>
              <a:rPr lang="zh-CN" altLang="en-US" sz="3600" b="1" i="0" dirty="0">
                <a:solidFill>
                  <a:srgbClr val="212529"/>
                </a:solidFill>
                <a:effectLst/>
                <a:latin typeface="可口可乐在乎体 楷体" panose="020B0A05030303020204" pitchFamily="34" charset="-122"/>
                <a:ea typeface="可口可乐在乎体 楷体" panose="020B0A05030303020204" pitchFamily="34" charset="-122"/>
              </a:rPr>
              <a:t>类型丰富</a:t>
            </a:r>
            <a:r>
              <a:rPr lang="en-US" altLang="zh-CN" sz="3600" b="1" i="0" dirty="0">
                <a:solidFill>
                  <a:srgbClr val="212529"/>
                </a:solidFill>
                <a:effectLst/>
                <a:latin typeface="可口可乐在乎体 楷体" panose="020B0A05030303020204" pitchFamily="34" charset="-122"/>
                <a:ea typeface="可口可乐在乎体 楷体" panose="020B0A05030303020204" pitchFamily="34" charset="-122"/>
              </a:rPr>
              <a:t>/</a:t>
            </a:r>
            <a:r>
              <a:rPr lang="zh-CN" altLang="en-US" sz="3600" b="1" i="0" dirty="0">
                <a:solidFill>
                  <a:srgbClr val="212529"/>
                </a:solidFill>
                <a:effectLst/>
                <a:latin typeface="可口可乐在乎体 楷体" panose="020B0A05030303020204" pitchFamily="34" charset="-122"/>
                <a:ea typeface="可口可乐在乎体 楷体" panose="020B0A05030303020204" pitchFamily="34" charset="-122"/>
              </a:rPr>
              <a:t>种类繁多</a:t>
            </a:r>
            <a:endParaRPr lang="en-US" altLang="zh-CN" sz="3600" b="1" i="0" dirty="0">
              <a:solidFill>
                <a:srgbClr val="212529"/>
              </a:solidFill>
              <a:effectLst/>
              <a:latin typeface="可口可乐在乎体 楷体" panose="020B0A05030303020204" pitchFamily="34" charset="-122"/>
              <a:ea typeface="可口可乐在乎体 楷体" panose="020B0A05030303020204" pitchFamily="34" charset="-122"/>
            </a:endParaRPr>
          </a:p>
          <a:p>
            <a:pPr marL="457200" indent="-457200">
              <a:lnSpc>
                <a:spcPct val="150000"/>
              </a:lnSpc>
              <a:buAutoNum type="arabicPeriod"/>
            </a:pPr>
            <a:r>
              <a:rPr lang="zh-CN" altLang="en-US" sz="36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rPr>
              <a:t>固件获取的困难性</a:t>
            </a:r>
            <a:endParaRPr lang="en-US" altLang="zh-CN" sz="36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endParaRPr>
          </a:p>
          <a:p>
            <a:pPr marL="457200" indent="-457200">
              <a:lnSpc>
                <a:spcPct val="150000"/>
              </a:lnSpc>
              <a:buAutoNum type="arabicPeriod"/>
            </a:pPr>
            <a:r>
              <a:rPr lang="zh-CN" altLang="en-US" sz="3600" b="1" dirty="0">
                <a:solidFill>
                  <a:srgbClr val="212529"/>
                </a:solidFill>
                <a:latin typeface="可口可乐在乎体 楷体" panose="020B0A05030303020204" pitchFamily="34" charset="-122"/>
                <a:ea typeface="可口可乐在乎体 楷体" panose="020B0A05030303020204" pitchFamily="34" charset="-122"/>
                <a:cs typeface="Cascadia Mono" panose="020B0609020000020004" pitchFamily="49" charset="0"/>
              </a:rPr>
              <a:t>固件分析的复杂性</a:t>
            </a:r>
            <a:endParaRPr lang="zh-CN" altLang="en-US" sz="3600" dirty="0">
              <a:latin typeface="可口可乐在乎体 楷体" panose="020B0A05030303020204" pitchFamily="34" charset="-122"/>
              <a:ea typeface="可口可乐在乎体 楷体" panose="020B0A05030303020204" pitchFamily="34" charset="-122"/>
              <a:cs typeface="Cascadia Mono" panose="020B0609020000020004" pitchFamily="49" charset="0"/>
            </a:endParaRPr>
          </a:p>
        </p:txBody>
      </p:sp>
      <p:sp>
        <p:nvSpPr>
          <p:cNvPr id="25" name="矩形 24">
            <a:extLst>
              <a:ext uri="{FF2B5EF4-FFF2-40B4-BE49-F238E27FC236}">
                <a16:creationId xmlns:a16="http://schemas.microsoft.com/office/drawing/2014/main" id="{0B1917F5-66B6-4B40-828D-0CE06D4BF43F}"/>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4400" dirty="0">
                <a:solidFill>
                  <a:prstClr val="black"/>
                </a:solidFill>
                <a:latin typeface="可口可乐在乎体 楷体" panose="020B0A05030303020204" pitchFamily="34" charset="-122"/>
                <a:ea typeface="可口可乐在乎体 楷体" panose="020B0A05030303020204" pitchFamily="34" charset="-122"/>
                <a:cs typeface="+mj-cs"/>
              </a:rPr>
              <a:t>固件分析的问题和困难</a:t>
            </a:r>
            <a:endParaRPr lang="zh-CN" altLang="en-US" dirty="0"/>
          </a:p>
        </p:txBody>
      </p:sp>
    </p:spTree>
    <p:extLst>
      <p:ext uri="{BB962C8B-B14F-4D97-AF65-F5344CB8AC3E}">
        <p14:creationId xmlns:p14="http://schemas.microsoft.com/office/powerpoint/2010/main" val="168018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8423D7F-0849-4349-82DB-7B6842C62202}"/>
              </a:ext>
            </a:extLst>
          </p:cNvPr>
          <p:cNvSpPr/>
          <p:nvPr/>
        </p:nvSpPr>
        <p:spPr>
          <a:xfrm>
            <a:off x="0" y="0"/>
            <a:ext cx="12192000" cy="127324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4400" dirty="0">
                <a:solidFill>
                  <a:prstClr val="black"/>
                </a:solidFill>
                <a:latin typeface="可口可乐在乎体 楷体" panose="020B0A05030303020204" pitchFamily="34" charset="-122"/>
                <a:ea typeface="可口可乐在乎体 楷体" panose="020B0A05030303020204" pitchFamily="34" charset="-122"/>
                <a:cs typeface="+mj-cs"/>
              </a:rPr>
              <a:t>本文研究主要内容</a:t>
            </a:r>
            <a:endParaRPr lang="zh-CN" altLang="en-US" dirty="0"/>
          </a:p>
        </p:txBody>
      </p:sp>
      <p:sp>
        <p:nvSpPr>
          <p:cNvPr id="6" name="文本框 5">
            <a:extLst>
              <a:ext uri="{FF2B5EF4-FFF2-40B4-BE49-F238E27FC236}">
                <a16:creationId xmlns:a16="http://schemas.microsoft.com/office/drawing/2014/main" id="{4E31D49D-1549-0781-00BE-C37CA5B49C2C}"/>
              </a:ext>
            </a:extLst>
          </p:cNvPr>
          <p:cNvSpPr txBox="1"/>
          <p:nvPr/>
        </p:nvSpPr>
        <p:spPr>
          <a:xfrm>
            <a:off x="776868" y="2313446"/>
            <a:ext cx="10638264" cy="3426579"/>
          </a:xfrm>
          <a:prstGeom prst="rect">
            <a:avLst/>
          </a:prstGeom>
          <a:noFill/>
        </p:spPr>
        <p:txBody>
          <a:bodyPr wrap="square">
            <a:spAutoFit/>
          </a:bodyPr>
          <a:lstStyle/>
          <a:p>
            <a:pPr indent="355600" algn="just">
              <a:lnSpc>
                <a:spcPts val="2000"/>
              </a:lnSpc>
            </a:pPr>
            <a:r>
              <a:rPr lang="zh-CN" altLang="zh-CN" sz="1800" kern="100" dirty="0">
                <a:effectLst/>
                <a:latin typeface="Times New Roman" panose="02020603050405020304" pitchFamily="18" charset="0"/>
                <a:ea typeface="仿宋" panose="02010609060101010101" pitchFamily="49" charset="-122"/>
              </a:rPr>
              <a:t>首先从编程层、固件层和硬件层三个层面对于</a:t>
            </a:r>
            <a:r>
              <a:rPr lang="en-US" altLang="zh-CN" sz="1800" kern="100" dirty="0">
                <a:effectLst/>
                <a:latin typeface="Times New Roman" panose="02020603050405020304" pitchFamily="18" charset="0"/>
                <a:ea typeface="仿宋" panose="02010609060101010101" pitchFamily="49" charset="-122"/>
              </a:rPr>
              <a:t>PLC</a:t>
            </a:r>
            <a:r>
              <a:rPr lang="zh-CN" altLang="zh-CN" sz="1800" kern="100" dirty="0">
                <a:effectLst/>
                <a:latin typeface="Times New Roman" panose="02020603050405020304" pitchFamily="18" charset="0"/>
                <a:ea typeface="仿宋" panose="02010609060101010101" pitchFamily="49" charset="-122"/>
              </a:rPr>
              <a:t>的软硬件结构进行分析介绍，并简要说明了</a:t>
            </a:r>
            <a:r>
              <a:rPr lang="en-US" altLang="zh-CN" sz="1800" kern="100" dirty="0">
                <a:effectLst/>
                <a:latin typeface="Times New Roman" panose="02020603050405020304" pitchFamily="18" charset="0"/>
                <a:ea typeface="仿宋" panose="02010609060101010101" pitchFamily="49" charset="-122"/>
              </a:rPr>
              <a:t>PLC</a:t>
            </a:r>
            <a:r>
              <a:rPr lang="zh-CN" altLang="zh-CN" sz="1800" kern="100" dirty="0">
                <a:effectLst/>
                <a:latin typeface="Times New Roman" panose="02020603050405020304" pitchFamily="18" charset="0"/>
                <a:ea typeface="仿宋" panose="02010609060101010101" pitchFamily="49" charset="-122"/>
              </a:rPr>
              <a:t>的一般工作模式和原理。针对本文的实验目标</a:t>
            </a:r>
            <a:r>
              <a:rPr lang="en-US" altLang="zh-CN" sz="1800" kern="100" dirty="0">
                <a:effectLst/>
                <a:latin typeface="Times New Roman" panose="02020603050405020304" pitchFamily="18" charset="0"/>
                <a:ea typeface="仿宋" panose="02010609060101010101" pitchFamily="49" charset="-122"/>
              </a:rPr>
              <a:t>M340 PLC</a:t>
            </a:r>
            <a:r>
              <a:rPr lang="zh-CN" altLang="zh-CN" sz="1800" kern="100" dirty="0">
                <a:effectLst/>
                <a:latin typeface="Times New Roman" panose="02020603050405020304" pitchFamily="18" charset="0"/>
                <a:ea typeface="仿宋" panose="02010609060101010101" pitchFamily="49" charset="-122"/>
              </a:rPr>
              <a:t>的着重进行了分析介绍，包括编程层的上位机编程工具</a:t>
            </a:r>
            <a:r>
              <a:rPr lang="en-US" altLang="zh-CN" sz="1800" kern="100" dirty="0">
                <a:effectLst/>
                <a:latin typeface="Times New Roman" panose="02020603050405020304" pitchFamily="18" charset="0"/>
                <a:ea typeface="仿宋" panose="02010609060101010101" pitchFamily="49" charset="-122"/>
              </a:rPr>
              <a:t>Control expert</a:t>
            </a:r>
            <a:r>
              <a:rPr lang="zh-CN" altLang="zh-CN" sz="1800" kern="100" dirty="0">
                <a:effectLst/>
                <a:latin typeface="Times New Roman" panose="02020603050405020304" pitchFamily="18" charset="0"/>
                <a:ea typeface="仿宋" panose="02010609060101010101" pitchFamily="49" charset="-122"/>
              </a:rPr>
              <a:t>、固件层的操作系统</a:t>
            </a:r>
            <a:r>
              <a:rPr lang="en-US" altLang="zh-CN" sz="1800" kern="100" dirty="0">
                <a:effectLst/>
                <a:latin typeface="Times New Roman" panose="02020603050405020304" pitchFamily="18" charset="0"/>
                <a:ea typeface="仿宋" panose="02010609060101010101" pitchFamily="49" charset="-122"/>
              </a:rPr>
              <a:t>VxWorks</a:t>
            </a:r>
            <a:r>
              <a:rPr lang="zh-CN" altLang="zh-CN" sz="1800" kern="100" dirty="0">
                <a:effectLst/>
                <a:latin typeface="Times New Roman" panose="02020603050405020304" pitchFamily="18" charset="0"/>
                <a:ea typeface="仿宋" panose="02010609060101010101" pitchFamily="49" charset="-122"/>
              </a:rPr>
              <a:t>以及硬件层面的各个组件模块，为后续深入安全分析提供必要的基础。</a:t>
            </a:r>
            <a:endParaRPr lang="zh-CN" altLang="zh-CN" sz="1800" kern="100" dirty="0">
              <a:effectLst/>
              <a:latin typeface="Times New Roman" panose="02020603050405020304" pitchFamily="18" charset="0"/>
              <a:ea typeface="宋体" panose="02010600030101010101" pitchFamily="2" charset="-122"/>
            </a:endParaRPr>
          </a:p>
          <a:p>
            <a:pPr indent="355600" algn="just">
              <a:lnSpc>
                <a:spcPts val="2000"/>
              </a:lnSpc>
            </a:pPr>
            <a:r>
              <a:rPr lang="zh-CN" altLang="zh-CN" sz="1800" kern="100" dirty="0">
                <a:effectLst/>
                <a:latin typeface="Times New Roman" panose="02020603050405020304" pitchFamily="18" charset="0"/>
                <a:ea typeface="仿宋" panose="02010609060101010101" pitchFamily="49" charset="-122"/>
              </a:rPr>
              <a:t>接着总结梳理了当前国内外针对可编程逻辑控制器固件的分析以及攻击技术。分别总结了静态分析、动态分析和符号执行三种不同的攻击技术和原理。对于静态分析，按照攻击的技术路线，详细叙述了攻击过程中可以分析和利用的重点；对于动态分析，详细介绍了当前主流的技术手段和方式，包括模糊测试、动态污点分析以及基于模拟执行的动态测试；对于符号执行，重点分析总结了其技术原理以及在固件模拟执行和漏洞挖掘上的应用。</a:t>
            </a:r>
            <a:endParaRPr lang="zh-CN" altLang="zh-CN" sz="1800" kern="100" dirty="0">
              <a:effectLst/>
              <a:latin typeface="Times New Roman" panose="02020603050405020304" pitchFamily="18" charset="0"/>
              <a:ea typeface="宋体" panose="02010600030101010101" pitchFamily="2" charset="-122"/>
            </a:endParaRPr>
          </a:p>
          <a:p>
            <a:pPr indent="355600" algn="just">
              <a:lnSpc>
                <a:spcPts val="2000"/>
              </a:lnSpc>
            </a:pPr>
            <a:r>
              <a:rPr lang="zh-CN" altLang="zh-CN" sz="1800" kern="100" dirty="0">
                <a:effectLst/>
                <a:latin typeface="Times New Roman" panose="02020603050405020304" pitchFamily="18" charset="0"/>
                <a:ea typeface="仿宋" panose="02010609060101010101" pitchFamily="49" charset="-122"/>
              </a:rPr>
              <a:t>然后详细记录了针对</a:t>
            </a:r>
            <a:r>
              <a:rPr lang="en-US" altLang="zh-CN" sz="1800" kern="100" dirty="0">
                <a:effectLst/>
                <a:latin typeface="Times New Roman" panose="02020603050405020304" pitchFamily="18" charset="0"/>
                <a:ea typeface="仿宋" panose="02010609060101010101" pitchFamily="49" charset="-122"/>
              </a:rPr>
              <a:t>M340 PLC</a:t>
            </a:r>
            <a:r>
              <a:rPr lang="zh-CN" altLang="zh-CN" sz="1800" kern="100" dirty="0">
                <a:effectLst/>
                <a:latin typeface="Times New Roman" panose="02020603050405020304" pitchFamily="18" charset="0"/>
                <a:ea typeface="仿宋" panose="02010609060101010101" pitchFamily="49" charset="-122"/>
              </a:rPr>
              <a:t>的固件</a:t>
            </a:r>
            <a:r>
              <a:rPr lang="en-US" altLang="zh-CN" sz="1800" kern="100" dirty="0">
                <a:effectLst/>
                <a:latin typeface="Times New Roman" panose="02020603050405020304" pitchFamily="18" charset="0"/>
                <a:ea typeface="仿宋" panose="02010609060101010101" pitchFamily="49" charset="-122"/>
              </a:rPr>
              <a:t>VxWorks</a:t>
            </a:r>
            <a:r>
              <a:rPr lang="zh-CN" altLang="zh-CN" sz="1800" kern="100" dirty="0">
                <a:effectLst/>
                <a:latin typeface="Times New Roman" panose="02020603050405020304" pitchFamily="18" charset="0"/>
                <a:ea typeface="仿宋" panose="02010609060101010101" pitchFamily="49" charset="-122"/>
              </a:rPr>
              <a:t>进行固件漏洞挖掘并构建攻击测试框架的过程。包括通过不同的渠道和方式，获取三组硬编码的</a:t>
            </a:r>
            <a:r>
              <a:rPr lang="en-US" altLang="zh-CN" sz="1800" kern="100" dirty="0">
                <a:effectLst/>
                <a:latin typeface="Times New Roman" panose="02020603050405020304" pitchFamily="18" charset="0"/>
                <a:ea typeface="仿宋" panose="02010609060101010101" pitchFamily="49" charset="-122"/>
              </a:rPr>
              <a:t>FTP</a:t>
            </a:r>
            <a:r>
              <a:rPr lang="zh-CN" altLang="zh-CN" sz="1800" kern="100" dirty="0">
                <a:effectLst/>
                <a:latin typeface="Times New Roman" panose="02020603050405020304" pitchFamily="18" charset="0"/>
                <a:ea typeface="仿宋" panose="02010609060101010101" pitchFamily="49" charset="-122"/>
              </a:rPr>
              <a:t>特权用户名和口令，在固件逆向和漏洞挖掘阶段，使用</a:t>
            </a:r>
            <a:r>
              <a:rPr lang="en-US" altLang="zh-CN" sz="1800" kern="100" dirty="0" err="1">
                <a:effectLst/>
                <a:latin typeface="Times New Roman" panose="02020603050405020304" pitchFamily="18" charset="0"/>
                <a:ea typeface="仿宋" panose="02010609060101010101" pitchFamily="49" charset="-122"/>
              </a:rPr>
              <a:t>binwalk</a:t>
            </a:r>
            <a:r>
              <a:rPr lang="zh-CN" altLang="zh-CN" sz="1800" kern="100" dirty="0">
                <a:effectLst/>
                <a:latin typeface="Times New Roman" panose="02020603050405020304" pitchFamily="18" charset="0"/>
                <a:ea typeface="仿宋" panose="02010609060101010101" pitchFamily="49" charset="-122"/>
              </a:rPr>
              <a:t>、</a:t>
            </a:r>
            <a:r>
              <a:rPr lang="en-US" altLang="zh-CN" sz="1800" kern="100" dirty="0">
                <a:effectLst/>
                <a:latin typeface="Times New Roman" panose="02020603050405020304" pitchFamily="18" charset="0"/>
                <a:ea typeface="仿宋" panose="02010609060101010101" pitchFamily="49" charset="-122"/>
              </a:rPr>
              <a:t>IDA</a:t>
            </a:r>
            <a:r>
              <a:rPr lang="zh-CN" altLang="zh-CN" sz="1800" kern="100" dirty="0">
                <a:effectLst/>
                <a:latin typeface="Times New Roman" panose="02020603050405020304" pitchFamily="18" charset="0"/>
                <a:ea typeface="仿宋" panose="02010609060101010101" pitchFamily="49" charset="-122"/>
              </a:rPr>
              <a:t>和</a:t>
            </a:r>
            <a:r>
              <a:rPr lang="en-US" altLang="zh-CN" sz="1800" kern="100" dirty="0">
                <a:effectLst/>
                <a:latin typeface="Times New Roman" panose="02020603050405020304" pitchFamily="18" charset="0"/>
                <a:ea typeface="仿宋" panose="02010609060101010101" pitchFamily="49" charset="-122"/>
              </a:rPr>
              <a:t>Wireshark</a:t>
            </a:r>
            <a:r>
              <a:rPr lang="zh-CN" altLang="zh-CN" sz="1800" kern="100" dirty="0">
                <a:effectLst/>
                <a:latin typeface="Times New Roman" panose="02020603050405020304" pitchFamily="18" charset="0"/>
                <a:ea typeface="仿宋" panose="02010609060101010101" pitchFamily="49" charset="-122"/>
              </a:rPr>
              <a:t>等工具，通过流量分析和逆向分析，成功总结出</a:t>
            </a:r>
            <a:r>
              <a:rPr lang="en-US" altLang="zh-CN" sz="1800" kern="100" dirty="0">
                <a:effectLst/>
                <a:latin typeface="Times New Roman" panose="02020603050405020304" pitchFamily="18" charset="0"/>
                <a:ea typeface="仿宋" panose="02010609060101010101" pitchFamily="49" charset="-122"/>
              </a:rPr>
              <a:t>UMAS</a:t>
            </a:r>
            <a:r>
              <a:rPr lang="zh-CN" altLang="zh-CN" sz="1800" kern="100" dirty="0">
                <a:effectLst/>
                <a:latin typeface="Times New Roman" panose="02020603050405020304" pitchFamily="18" charset="0"/>
                <a:ea typeface="仿宋" panose="02010609060101010101" pitchFamily="49" charset="-122"/>
              </a:rPr>
              <a:t>私有协议的功能码，并对分析过程中发现的相关漏洞，编写攻击脚本并构建攻击测试框架。</a:t>
            </a:r>
            <a:endParaRPr lang="zh-CN" altLang="zh-CN" sz="1800" kern="100" dirty="0">
              <a:effectLst/>
              <a:latin typeface="Times New Roman" panose="02020603050405020304" pitchFamily="18" charset="0"/>
              <a:ea typeface="宋体" panose="02010600030101010101" pitchFamily="2" charset="-122"/>
            </a:endParaRPr>
          </a:p>
        </p:txBody>
      </p:sp>
      <p:pic>
        <p:nvPicPr>
          <p:cNvPr id="4" name="图形 3" descr="危险">
            <a:extLst>
              <a:ext uri="{FF2B5EF4-FFF2-40B4-BE49-F238E27FC236}">
                <a16:creationId xmlns:a16="http://schemas.microsoft.com/office/drawing/2014/main" id="{09D2565E-5C5F-10F7-8417-A19D3FC98B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57932" y="179424"/>
            <a:ext cx="914400" cy="914400"/>
          </a:xfrm>
          <a:prstGeom prst="rect">
            <a:avLst/>
          </a:prstGeom>
        </p:spPr>
      </p:pic>
    </p:spTree>
    <p:extLst>
      <p:ext uri="{BB962C8B-B14F-4D97-AF65-F5344CB8AC3E}">
        <p14:creationId xmlns:p14="http://schemas.microsoft.com/office/powerpoint/2010/main" val="52300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7B0E11-652B-4C52-9CAA-FCD856CE27BC}"/>
              </a:ext>
            </a:extLst>
          </p:cNvPr>
          <p:cNvSpPr/>
          <p:nvPr/>
        </p:nvSpPr>
        <p:spPr>
          <a:xfrm>
            <a:off x="0" y="0"/>
            <a:ext cx="12192000" cy="1273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三层架构层次</a:t>
            </a:r>
          </a:p>
        </p:txBody>
      </p:sp>
      <p:sp>
        <p:nvSpPr>
          <p:cNvPr id="3" name="内容占位符 2">
            <a:extLst>
              <a:ext uri="{FF2B5EF4-FFF2-40B4-BE49-F238E27FC236}">
                <a16:creationId xmlns:a16="http://schemas.microsoft.com/office/drawing/2014/main" id="{351BAEB1-C7C7-443F-9DDB-127C1B0D366D}"/>
              </a:ext>
            </a:extLst>
          </p:cNvPr>
          <p:cNvSpPr>
            <a:spLocks noGrp="1"/>
          </p:cNvSpPr>
          <p:nvPr>
            <p:ph idx="1"/>
          </p:nvPr>
        </p:nvSpPr>
        <p:spPr>
          <a:xfrm>
            <a:off x="4089971" y="2500181"/>
            <a:ext cx="7721029" cy="3162301"/>
          </a:xfrm>
        </p:spPr>
        <p:txBody>
          <a:bodyPr>
            <a:normAutofit/>
          </a:bodyPr>
          <a:lstStyle/>
          <a:p>
            <a:r>
              <a:rPr lang="zh-CN" altLang="en-US" b="1" dirty="0">
                <a:latin typeface="楷体" panose="02010609060101010101" pitchFamily="49" charset="-122"/>
                <a:ea typeface="楷体" panose="02010609060101010101" pitchFamily="49" charset="-122"/>
              </a:rPr>
              <a:t>编程层主要是指编程人员进行交互的编程工具</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固件层运行在硬件之上，是整个</a:t>
            </a:r>
            <a:r>
              <a:rPr lang="en-US" altLang="zh-CN" b="1" dirty="0">
                <a:latin typeface="楷体" panose="02010609060101010101" pitchFamily="49" charset="-122"/>
                <a:ea typeface="楷体" panose="02010609060101010101" pitchFamily="49" charset="-122"/>
              </a:rPr>
              <a:t>PLC</a:t>
            </a:r>
            <a:r>
              <a:rPr lang="zh-CN" altLang="en-US" b="1" dirty="0">
                <a:latin typeface="楷体" panose="02010609060101010101" pitchFamily="49" charset="-122"/>
                <a:ea typeface="楷体" panose="02010609060101010101" pitchFamily="49" charset="-122"/>
              </a:rPr>
              <a:t>的核心，通常存储在</a:t>
            </a:r>
            <a:r>
              <a:rPr lang="en-US" altLang="zh-CN" b="1" dirty="0">
                <a:latin typeface="楷体" panose="02010609060101010101" pitchFamily="49" charset="-122"/>
                <a:ea typeface="楷体" panose="02010609060101010101" pitchFamily="49" charset="-122"/>
              </a:rPr>
              <a:t>ROM</a:t>
            </a:r>
            <a:r>
              <a:rPr lang="zh-CN" altLang="en-US" b="1" dirty="0">
                <a:latin typeface="楷体" panose="02010609060101010101" pitchFamily="49" charset="-122"/>
                <a:ea typeface="楷体" panose="02010609060101010101" pitchFamily="49" charset="-122"/>
              </a:rPr>
              <a:t>上</a:t>
            </a:r>
            <a:endParaRPr lang="en-US" altLang="zh-CN"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硬件层即为设备本身，就一般而言，</a:t>
            </a:r>
            <a:r>
              <a:rPr lang="en-US" altLang="zh-CN" b="1" dirty="0">
                <a:latin typeface="楷体" panose="02010609060101010101" pitchFamily="49" charset="-122"/>
                <a:ea typeface="楷体" panose="02010609060101010101" pitchFamily="49" charset="-122"/>
              </a:rPr>
              <a:t>PLC</a:t>
            </a:r>
            <a:r>
              <a:rPr lang="zh-CN" altLang="en-US" b="1" dirty="0">
                <a:latin typeface="楷体" panose="02010609060101010101" pitchFamily="49" charset="-122"/>
                <a:ea typeface="楷体" panose="02010609060101010101" pitchFamily="49" charset="-122"/>
              </a:rPr>
              <a:t>的硬件主要由中央处理器单元（</a:t>
            </a:r>
            <a:r>
              <a:rPr lang="en-US" altLang="zh-CN" b="1" dirty="0">
                <a:latin typeface="楷体" panose="02010609060101010101" pitchFamily="49" charset="-122"/>
                <a:ea typeface="楷体" panose="02010609060101010101" pitchFamily="49" charset="-122"/>
              </a:rPr>
              <a:t>CPU</a:t>
            </a:r>
            <a:r>
              <a:rPr lang="zh-CN" altLang="en-US" b="1" dirty="0">
                <a:latin typeface="楷体" panose="02010609060101010101" pitchFamily="49" charset="-122"/>
                <a:ea typeface="楷体" panose="02010609060101010101" pitchFamily="49" charset="-122"/>
              </a:rPr>
              <a:t>）、存储单元、输入</a:t>
            </a:r>
            <a:r>
              <a:rPr lang="en-US" altLang="zh-CN" b="1" dirty="0">
                <a:latin typeface="楷体" panose="02010609060101010101" pitchFamily="49" charset="-122"/>
                <a:ea typeface="楷体" panose="02010609060101010101" pitchFamily="49" charset="-122"/>
              </a:rPr>
              <a:t>/</a:t>
            </a:r>
            <a:r>
              <a:rPr lang="zh-CN" altLang="en-US" b="1" dirty="0">
                <a:latin typeface="楷体" panose="02010609060101010101" pitchFamily="49" charset="-122"/>
                <a:ea typeface="楷体" panose="02010609060101010101" pitchFamily="49" charset="-122"/>
              </a:rPr>
              <a:t>输出单元、底板及机架模块、通信接口、扩展接口电源等几大部分组成</a:t>
            </a:r>
          </a:p>
        </p:txBody>
      </p:sp>
      <p:pic>
        <p:nvPicPr>
          <p:cNvPr id="2" name="图片 1">
            <a:extLst>
              <a:ext uri="{FF2B5EF4-FFF2-40B4-BE49-F238E27FC236}">
                <a16:creationId xmlns:a16="http://schemas.microsoft.com/office/drawing/2014/main" id="{127CCE7E-6347-826C-331D-8E4B66F894C8}"/>
              </a:ext>
            </a:extLst>
          </p:cNvPr>
          <p:cNvPicPr>
            <a:picLocks noChangeAspect="1"/>
          </p:cNvPicPr>
          <p:nvPr/>
        </p:nvPicPr>
        <p:blipFill>
          <a:blip r:embed="rId3"/>
          <a:stretch>
            <a:fillRect/>
          </a:stretch>
        </p:blipFill>
        <p:spPr>
          <a:xfrm>
            <a:off x="381000" y="2171697"/>
            <a:ext cx="3175571" cy="3819267"/>
          </a:xfrm>
          <a:prstGeom prst="rect">
            <a:avLst/>
          </a:prstGeom>
        </p:spPr>
      </p:pic>
    </p:spTree>
    <p:extLst>
      <p:ext uri="{BB962C8B-B14F-4D97-AF65-F5344CB8AC3E}">
        <p14:creationId xmlns:p14="http://schemas.microsoft.com/office/powerpoint/2010/main" val="26141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7B0E11-652B-4C52-9CAA-FCD856CE27BC}"/>
              </a:ext>
            </a:extLst>
          </p:cNvPr>
          <p:cNvSpPr/>
          <p:nvPr/>
        </p:nvSpPr>
        <p:spPr>
          <a:xfrm>
            <a:off x="0" y="0"/>
            <a:ext cx="12192000" cy="1273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M340 </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编程层</a:t>
            </a:r>
          </a:p>
        </p:txBody>
      </p:sp>
      <p:grpSp>
        <p:nvGrpSpPr>
          <p:cNvPr id="6" name="组合 5">
            <a:extLst>
              <a:ext uri="{FF2B5EF4-FFF2-40B4-BE49-F238E27FC236}">
                <a16:creationId xmlns:a16="http://schemas.microsoft.com/office/drawing/2014/main" id="{B8A6700D-23B1-80E9-836D-30AF7B45CF6C}"/>
              </a:ext>
            </a:extLst>
          </p:cNvPr>
          <p:cNvGrpSpPr>
            <a:grpSpLocks noChangeAspect="1"/>
          </p:cNvGrpSpPr>
          <p:nvPr/>
        </p:nvGrpSpPr>
        <p:grpSpPr>
          <a:xfrm>
            <a:off x="2482105" y="2908300"/>
            <a:ext cx="8164492" cy="3794145"/>
            <a:chOff x="0" y="0"/>
            <a:chExt cx="5308600" cy="2467155"/>
          </a:xfrm>
        </p:grpSpPr>
        <p:pic>
          <p:nvPicPr>
            <p:cNvPr id="7" name="图片 6">
              <a:extLst>
                <a:ext uri="{FF2B5EF4-FFF2-40B4-BE49-F238E27FC236}">
                  <a16:creationId xmlns:a16="http://schemas.microsoft.com/office/drawing/2014/main" id="{6C074E7B-CEA4-3160-4865-E680C9A766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274310" cy="2394585"/>
            </a:xfrm>
            <a:prstGeom prst="rect">
              <a:avLst/>
            </a:prstGeom>
            <a:noFill/>
          </p:spPr>
        </p:pic>
        <p:sp>
          <p:nvSpPr>
            <p:cNvPr id="8" name="矩形 7">
              <a:extLst>
                <a:ext uri="{FF2B5EF4-FFF2-40B4-BE49-F238E27FC236}">
                  <a16:creationId xmlns:a16="http://schemas.microsoft.com/office/drawing/2014/main" id="{220A6B6B-2E61-380F-103B-E8D4E0DF7D35}"/>
                </a:ext>
              </a:extLst>
            </p:cNvPr>
            <p:cNvSpPr/>
            <p:nvPr/>
          </p:nvSpPr>
          <p:spPr>
            <a:xfrm>
              <a:off x="4986068" y="1966823"/>
              <a:ext cx="322532" cy="427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矩形 8">
              <a:extLst>
                <a:ext uri="{FF2B5EF4-FFF2-40B4-BE49-F238E27FC236}">
                  <a16:creationId xmlns:a16="http://schemas.microsoft.com/office/drawing/2014/main" id="{0191EB2A-5304-B670-DF67-18BB1A1331CB}"/>
                </a:ext>
              </a:extLst>
            </p:cNvPr>
            <p:cNvSpPr/>
            <p:nvPr/>
          </p:nvSpPr>
          <p:spPr>
            <a:xfrm>
              <a:off x="4580626" y="2277374"/>
              <a:ext cx="693684" cy="189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1" name="Rectangle 6">
            <a:extLst>
              <a:ext uri="{FF2B5EF4-FFF2-40B4-BE49-F238E27FC236}">
                <a16:creationId xmlns:a16="http://schemas.microsoft.com/office/drawing/2014/main" id="{47761E0A-56D0-215F-8A4F-9A5350878C0E}"/>
              </a:ext>
            </a:extLst>
          </p:cNvPr>
          <p:cNvSpPr>
            <a:spLocks noChangeArrowheads="1"/>
          </p:cNvSpPr>
          <p:nvPr/>
        </p:nvSpPr>
        <p:spPr bwMode="auto">
          <a:xfrm>
            <a:off x="468351"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8">
            <a:extLst>
              <a:ext uri="{FF2B5EF4-FFF2-40B4-BE49-F238E27FC236}">
                <a16:creationId xmlns:a16="http://schemas.microsoft.com/office/drawing/2014/main" id="{27E97AF7-4100-43F9-4BEE-6656FF7FA12D}"/>
              </a:ext>
            </a:extLst>
          </p:cNvPr>
          <p:cNvSpPr>
            <a:spLocks noChangeArrowheads="1"/>
          </p:cNvSpPr>
          <p:nvPr/>
        </p:nvSpPr>
        <p:spPr bwMode="auto">
          <a:xfrm>
            <a:off x="1489732" y="1338640"/>
            <a:ext cx="100965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5560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在编程层上来说，该设备使用的编程软件为</a:t>
            </a:r>
            <a:r>
              <a:rPr kumimoji="0" lang="en-US" altLang="zh-CN" sz="2400" b="0" i="0" u="none" strike="noStrike" cap="none" normalizeH="0" baseline="0" dirty="0" err="1">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EcoStruxure</a:t>
            </a:r>
            <a:r>
              <a:rPr kumimoji="0" lang="en-US"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 Control Expert</a:t>
            </a:r>
            <a:r>
              <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（原名</a:t>
            </a:r>
            <a:r>
              <a:rPr kumimoji="0" lang="en-US"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Unity Pro</a:t>
            </a:r>
            <a:r>
              <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），是一个完整的控制和自动化系统从设计到调试、操作和维护的整个生命周期的一体化编程软件平台，支持</a:t>
            </a:r>
            <a:r>
              <a:rPr kumimoji="0" lang="en-US"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M340</a:t>
            </a:r>
            <a:r>
              <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M580</a:t>
            </a:r>
            <a:r>
              <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Quantum</a:t>
            </a:r>
            <a:r>
              <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Premium</a:t>
            </a:r>
            <a:r>
              <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kumimoji="0" lang="en-US" altLang="zh-CN"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Momentum</a:t>
            </a:r>
            <a:r>
              <a:rPr kumimoji="0" lang="zh-CN" altLang="en-US" sz="24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五种不同的硬件平台。</a:t>
            </a:r>
            <a:endParaRPr kumimoji="0" lang="zh-CN" altLang="en-US" sz="32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67992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7B0E11-652B-4C52-9CAA-FCD856CE27BC}"/>
              </a:ext>
            </a:extLst>
          </p:cNvPr>
          <p:cNvSpPr/>
          <p:nvPr/>
        </p:nvSpPr>
        <p:spPr>
          <a:xfrm>
            <a:off x="0" y="0"/>
            <a:ext cx="12192000" cy="1273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solidFill>
                  <a:schemeClr val="tx1"/>
                </a:solidFill>
                <a:latin typeface="可口可乐在乎体 楷体" panose="020B0A05030303020204" pitchFamily="34" charset="-122"/>
                <a:ea typeface="可口可乐在乎体 楷体" panose="020B0A05030303020204" pitchFamily="34" charset="-122"/>
              </a:rPr>
              <a:t> M340 </a:t>
            </a:r>
            <a:r>
              <a:rPr lang="zh-CN" altLang="en-US" sz="4400" dirty="0">
                <a:solidFill>
                  <a:schemeClr val="tx1"/>
                </a:solidFill>
                <a:latin typeface="可口可乐在乎体 楷体" panose="020B0A05030303020204" pitchFamily="34" charset="-122"/>
                <a:ea typeface="可口可乐在乎体 楷体" panose="020B0A05030303020204" pitchFamily="34" charset="-122"/>
              </a:rPr>
              <a:t>固件层</a:t>
            </a:r>
          </a:p>
        </p:txBody>
      </p:sp>
      <p:sp>
        <p:nvSpPr>
          <p:cNvPr id="3" name="内容占位符 2">
            <a:extLst>
              <a:ext uri="{FF2B5EF4-FFF2-40B4-BE49-F238E27FC236}">
                <a16:creationId xmlns:a16="http://schemas.microsoft.com/office/drawing/2014/main" id="{351BAEB1-C7C7-443F-9DDB-127C1B0D366D}"/>
              </a:ext>
            </a:extLst>
          </p:cNvPr>
          <p:cNvSpPr>
            <a:spLocks noGrp="1"/>
          </p:cNvSpPr>
          <p:nvPr>
            <p:ph idx="1"/>
          </p:nvPr>
        </p:nvSpPr>
        <p:spPr>
          <a:xfrm>
            <a:off x="235743" y="1273247"/>
            <a:ext cx="11708607" cy="5557837"/>
          </a:xfrm>
        </p:spPr>
        <p:txBody>
          <a:bodyPr>
            <a:normAutofit/>
          </a:bodyPr>
          <a:lstStyle/>
          <a:p>
            <a:r>
              <a:rPr lang="zh-CN" altLang="en-US" dirty="0">
                <a:latin typeface="楷体" panose="02010609060101010101" pitchFamily="49" charset="-122"/>
                <a:ea typeface="楷体" panose="02010609060101010101" pitchFamily="49" charset="-122"/>
              </a:rPr>
              <a:t>固件通常由</a:t>
            </a:r>
            <a:r>
              <a:rPr lang="en-US" altLang="zh-CN" dirty="0">
                <a:latin typeface="楷体" panose="02010609060101010101" pitchFamily="49" charset="-122"/>
                <a:ea typeface="楷体" panose="02010609060101010101" pitchFamily="49" charset="-122"/>
              </a:rPr>
              <a:t>bootloader</a:t>
            </a:r>
            <a:r>
              <a:rPr lang="zh-CN" altLang="en-US" dirty="0">
                <a:latin typeface="楷体" panose="02010609060101010101" pitchFamily="49" charset="-122"/>
                <a:ea typeface="楷体" panose="02010609060101010101" pitchFamily="49" charset="-122"/>
              </a:rPr>
              <a:t>、内核、根文件系统及其他资源组成</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M340</a:t>
            </a:r>
            <a:r>
              <a:rPr lang="zh-CN" altLang="en-US" dirty="0">
                <a:latin typeface="楷体" panose="02010609060101010101" pitchFamily="49" charset="-122"/>
                <a:ea typeface="楷体" panose="02010609060101010101" pitchFamily="49" charset="-122"/>
              </a:rPr>
              <a:t>使用的是</a:t>
            </a:r>
            <a:r>
              <a:rPr lang="en-US" altLang="zh-CN" dirty="0">
                <a:latin typeface="楷体" panose="02010609060101010101" pitchFamily="49" charset="-122"/>
                <a:ea typeface="楷体" panose="02010609060101010101" pitchFamily="49" charset="-122"/>
              </a:rPr>
              <a:t>VxWorks</a:t>
            </a:r>
            <a:endParaRPr lang="zh-CN" altLang="en-US" dirty="0">
              <a:latin typeface="楷体" panose="02010609060101010101" pitchFamily="49" charset="-122"/>
              <a:ea typeface="楷体" panose="02010609060101010101" pitchFamily="49" charset="-122"/>
            </a:endParaRPr>
          </a:p>
        </p:txBody>
      </p:sp>
      <p:pic>
        <p:nvPicPr>
          <p:cNvPr id="5" name="图形 4" descr="危险">
            <a:extLst>
              <a:ext uri="{FF2B5EF4-FFF2-40B4-BE49-F238E27FC236}">
                <a16:creationId xmlns:a16="http://schemas.microsoft.com/office/drawing/2014/main" id="{C7B08506-CC36-1139-C73D-0F7065666D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57932" y="179424"/>
            <a:ext cx="914400" cy="914400"/>
          </a:xfrm>
          <a:prstGeom prst="rect">
            <a:avLst/>
          </a:prstGeom>
        </p:spPr>
      </p:pic>
      <p:pic>
        <p:nvPicPr>
          <p:cNvPr id="7" name="图片 6">
            <a:extLst>
              <a:ext uri="{FF2B5EF4-FFF2-40B4-BE49-F238E27FC236}">
                <a16:creationId xmlns:a16="http://schemas.microsoft.com/office/drawing/2014/main" id="{788EE58E-7EB1-7452-360E-50D19F57E340}"/>
              </a:ext>
            </a:extLst>
          </p:cNvPr>
          <p:cNvPicPr>
            <a:picLocks noChangeAspect="1"/>
          </p:cNvPicPr>
          <p:nvPr/>
        </p:nvPicPr>
        <p:blipFill>
          <a:blip r:embed="rId5"/>
          <a:stretch>
            <a:fillRect/>
          </a:stretch>
        </p:blipFill>
        <p:spPr>
          <a:xfrm>
            <a:off x="2861288" y="2307772"/>
            <a:ext cx="6064998" cy="3979261"/>
          </a:xfrm>
          <a:prstGeom prst="rect">
            <a:avLst/>
          </a:prstGeom>
        </p:spPr>
      </p:pic>
    </p:spTree>
    <p:extLst>
      <p:ext uri="{BB962C8B-B14F-4D97-AF65-F5344CB8AC3E}">
        <p14:creationId xmlns:p14="http://schemas.microsoft.com/office/powerpoint/2010/main" val="2508866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fec63b46-adbd-46a8-815d-ad49657b1def&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11681</TotalTime>
  <Words>2641</Words>
  <Application>Microsoft Office PowerPoint</Application>
  <PresentationFormat>宽屏</PresentationFormat>
  <Paragraphs>180</Paragraphs>
  <Slides>19</Slides>
  <Notes>17</Notes>
  <HiddenSlides>1</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19</vt:i4>
      </vt:variant>
    </vt:vector>
  </HeadingPairs>
  <TitlesOfParts>
    <vt:vector size="35" baseType="lpstr">
      <vt:lpstr>acumin-pro</vt:lpstr>
      <vt:lpstr>-apple-system</vt:lpstr>
      <vt:lpstr>NimbusMonL-Regu-Extend_850</vt:lpstr>
      <vt:lpstr>NimbusRomNo9L-Regu</vt:lpstr>
      <vt:lpstr>PingFang SC</vt:lpstr>
      <vt:lpstr>仿宋</vt:lpstr>
      <vt:lpstr>可口可乐在乎体 楷体</vt:lpstr>
      <vt:lpstr>微软雅黑</vt:lpstr>
      <vt:lpstr>楷体</vt:lpstr>
      <vt:lpstr>等线</vt:lpstr>
      <vt:lpstr>等线 Light</vt:lpstr>
      <vt:lpstr>Arial</vt:lpstr>
      <vt:lpstr>Calibri</vt:lpstr>
      <vt:lpstr>Times New Roman</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 Nick</dc:creator>
  <cp:lastModifiedBy>Long Nick</cp:lastModifiedBy>
  <cp:revision>290</cp:revision>
  <dcterms:created xsi:type="dcterms:W3CDTF">2022-01-10T00:45:50Z</dcterms:created>
  <dcterms:modified xsi:type="dcterms:W3CDTF">2022-06-05T11:26:20Z</dcterms:modified>
</cp:coreProperties>
</file>