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41.png" ContentType="image/png"/>
  <Override PartName="/ppt/media/image8.jpeg" ContentType="image/jpe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4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63880" y="357228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5704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388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388520" y="855720"/>
            <a:ext cx="6518880" cy="5200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388520" y="855720"/>
            <a:ext cx="6518880" cy="5200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1800"/>
            <a:ext cx="9143640" cy="395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6388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5704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63880" y="357228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63880" y="357228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5704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6388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388520" y="855720"/>
            <a:ext cx="6518880" cy="52005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388520" y="855720"/>
            <a:ext cx="6518880" cy="5200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1800"/>
            <a:ext cx="9143640" cy="395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388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5200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57040" y="357228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57040" y="855720"/>
            <a:ext cx="427896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63880" y="3572280"/>
            <a:ext cx="8768520" cy="24804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1010520"/>
            <a:ext cx="9143640" cy="23637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1800"/>
            <a:ext cx="9143640" cy="85356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63880" y="855720"/>
            <a:ext cx="8768520" cy="5200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69000">
                <a:srgbClr val="7f7f7f"/>
              </a:gs>
              <a:gs pos="100000">
                <a:srgbClr val="3f3f3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Shape 73" descr=""/>
          <p:cNvPicPr/>
          <p:nvPr/>
        </p:nvPicPr>
        <p:blipFill>
          <a:blip r:embed="rId1"/>
          <a:stretch/>
        </p:blipFill>
        <p:spPr>
          <a:xfrm>
            <a:off x="36360" y="37440"/>
            <a:ext cx="9048240" cy="404892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328320" y="4838760"/>
            <a:ext cx="6078240" cy="1594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IN" sz="6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Advanced Plotting Techniques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5050440" y="5636160"/>
            <a:ext cx="1756440" cy="45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Chapter 11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76" descr=""/>
          <p:cNvPicPr/>
          <p:nvPr/>
        </p:nvPicPr>
        <p:blipFill>
          <a:blip r:embed="rId2"/>
          <a:stretch/>
        </p:blipFill>
        <p:spPr>
          <a:xfrm>
            <a:off x="6807240" y="4814280"/>
            <a:ext cx="2241360" cy="1958040"/>
          </a:xfrm>
          <a:prstGeom prst="rect">
            <a:avLst/>
          </a:prstGeom>
          <a:ln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4662720" y="6401160"/>
            <a:ext cx="279828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Above: Principal contraction rates calculated from GPS velocities. Visualized using MATLAB.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84" descr=""/>
          <p:cNvPicPr/>
          <p:nvPr/>
        </p:nvPicPr>
        <p:blipFill>
          <a:blip r:embed="rId1"/>
          <a:stretch/>
        </p:blipFill>
        <p:spPr>
          <a:xfrm>
            <a:off x="43560" y="855720"/>
            <a:ext cx="6586920" cy="49467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149" name="TextShape 1"/>
          <p:cNvSpPr txBox="1"/>
          <p:nvPr/>
        </p:nvSpPr>
        <p:spPr>
          <a:xfrm>
            <a:off x="104400" y="5828400"/>
            <a:ext cx="5077800" cy="102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Recall that streamline does not extrapolate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Streamline Plot: Example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187" descr=""/>
          <p:cNvPicPr/>
          <p:nvPr/>
        </p:nvPicPr>
        <p:blipFill>
          <a:blip r:embed="rId2"/>
          <a:stretch/>
        </p:blipFill>
        <p:spPr>
          <a:xfrm>
            <a:off x="5182560" y="3384720"/>
            <a:ext cx="3961080" cy="3472920"/>
          </a:xfrm>
          <a:prstGeom prst="rect">
            <a:avLst/>
          </a:prstGeom>
          <a:ln>
            <a:noFill/>
          </a:ln>
        </p:spPr>
      </p:pic>
      <p:pic>
        <p:nvPicPr>
          <p:cNvPr id="152" name="Shape 188" descr=""/>
          <p:cNvPicPr/>
          <p:nvPr/>
        </p:nvPicPr>
        <p:blipFill>
          <a:blip r:embed="rId3"/>
          <a:stretch/>
        </p:blipFill>
        <p:spPr>
          <a:xfrm>
            <a:off x="5182560" y="3384720"/>
            <a:ext cx="3961080" cy="3472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Visualizing 3D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63880" y="855720"/>
            <a:ext cx="8768520" cy="59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provides several built-in visualization functions to display 3D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2D Plots of 3D Data: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</a:t>
            </a: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 Filled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</a:t>
            </a: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contourf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6372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3D Plots of 3D Data: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3D Surfaces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</a:t>
            </a: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surf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</a:t>
            </a: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trisurf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6372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Most of these functions require gridded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will cover 2D/3D interpolation and gridding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0" dur="indefinite" restart="never" nodeType="tmRoot">
          <p:childTnLst>
            <p:seq>
              <p:cTn id="2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99" descr=""/>
          <p:cNvPicPr/>
          <p:nvPr/>
        </p:nvPicPr>
        <p:blipFill>
          <a:blip r:embed="rId1"/>
          <a:stretch/>
        </p:blipFill>
        <p:spPr>
          <a:xfrm>
            <a:off x="60480" y="855720"/>
            <a:ext cx="7623000" cy="596772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56" name="Shape 200" descr=""/>
          <p:cNvPicPr/>
          <p:nvPr/>
        </p:nvPicPr>
        <p:blipFill>
          <a:blip r:embed="rId2"/>
          <a:stretch/>
        </p:blipFill>
        <p:spPr>
          <a:xfrm>
            <a:off x="4493160" y="1140840"/>
            <a:ext cx="4594680" cy="402876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Some Useful Options for 3D Plotting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679640" y="1762200"/>
            <a:ext cx="42220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Let’s contour this equation using MATLAB!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 Plotting Gridded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63880" y="855720"/>
            <a:ext cx="8768520" cy="906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your data is already regularly gridded in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meshgrid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format, contouring is easy…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Shape 209" descr=""/>
          <p:cNvPicPr/>
          <p:nvPr/>
        </p:nvPicPr>
        <p:blipFill>
          <a:blip r:embed="rId1"/>
          <a:stretch/>
        </p:blipFill>
        <p:spPr>
          <a:xfrm>
            <a:off x="152280" y="1837080"/>
            <a:ext cx="5866560" cy="204480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514800" y="2700720"/>
            <a:ext cx="5401440" cy="82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Shape 211" descr=""/>
          <p:cNvPicPr/>
          <p:nvPr/>
        </p:nvPicPr>
        <p:blipFill>
          <a:blip r:embed="rId2"/>
          <a:stretch/>
        </p:blipFill>
        <p:spPr>
          <a:xfrm>
            <a:off x="4729320" y="2990520"/>
            <a:ext cx="4384080" cy="384372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0" y="3956760"/>
            <a:ext cx="4728960" cy="28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Are these both positive peaks, or negative, or a combination?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Need to either: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 contours with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Draw contours using a colormap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217" descr=""/>
          <p:cNvPicPr/>
          <p:nvPr/>
        </p:nvPicPr>
        <p:blipFill>
          <a:blip r:embed="rId1"/>
          <a:stretch/>
        </p:blipFill>
        <p:spPr>
          <a:xfrm>
            <a:off x="57600" y="2134800"/>
            <a:ext cx="7212960" cy="33184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166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Labeling Contours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2680" y="798480"/>
            <a:ext cx="4997160" cy="133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can label contours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contains contour info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the handle to the contour group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Shape 220" descr=""/>
          <p:cNvPicPr/>
          <p:nvPr/>
        </p:nvPicPr>
        <p:blipFill>
          <a:blip r:embed="rId2"/>
          <a:stretch/>
        </p:blipFill>
        <p:spPr>
          <a:xfrm>
            <a:off x="4951800" y="798480"/>
            <a:ext cx="4123080" cy="361512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57600" y="5595480"/>
            <a:ext cx="7336080" cy="11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Often the labels are at awkward intervals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can I specify which contours to plot?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169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69">
                                            <p:txEl>
                                              <p:pRg st="4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Specifying Contour Labels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9760" y="5819400"/>
            <a:ext cx="9083880" cy="104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more information and settings read the documentation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doc contour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doc clabel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Shape 228" descr=""/>
          <p:cNvPicPr/>
          <p:nvPr/>
        </p:nvPicPr>
        <p:blipFill>
          <a:blip r:embed="rId1"/>
          <a:stretch/>
        </p:blipFill>
        <p:spPr>
          <a:xfrm>
            <a:off x="59760" y="2103840"/>
            <a:ext cx="7999920" cy="36561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73" name="Shape 229" descr=""/>
          <p:cNvPicPr/>
          <p:nvPr/>
        </p:nvPicPr>
        <p:blipFill>
          <a:blip r:embed="rId2"/>
          <a:stretch/>
        </p:blipFill>
        <p:spPr>
          <a:xfrm>
            <a:off x="4951440" y="829440"/>
            <a:ext cx="4136760" cy="362700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59760" y="829440"/>
            <a:ext cx="489096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 labeling is very flexible and customizable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Coloring Contours Using a Colormap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63880" y="855720"/>
            <a:ext cx="516528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no color is specified, MATLAB uses the default colormap,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jet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to color the contour lines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75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IN" sz="2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b="1" lang="en-IN" sz="2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colorbar</a:t>
            </a:r>
            <a:r>
              <a:rPr b="0" lang="en-IN" sz="2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display the colorbar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Shape 237" descr=""/>
          <p:cNvPicPr/>
          <p:nvPr/>
        </p:nvPicPr>
        <p:blipFill>
          <a:blip r:embed="rId1"/>
          <a:stretch/>
        </p:blipFill>
        <p:spPr>
          <a:xfrm>
            <a:off x="146160" y="2075040"/>
            <a:ext cx="8534160" cy="39812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78" name="Shape 238" descr=""/>
          <p:cNvPicPr/>
          <p:nvPr/>
        </p:nvPicPr>
        <p:blipFill>
          <a:blip r:embed="rId2"/>
          <a:stretch/>
        </p:blipFill>
        <p:spPr>
          <a:xfrm>
            <a:off x="5429520" y="855720"/>
            <a:ext cx="3658680" cy="32079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6134040"/>
            <a:ext cx="90878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can I specify the colormap and the colormap limits?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Coloring Contours Using a Colormap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52280" y="855720"/>
            <a:ext cx="5016240" cy="55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0" lang="en-IN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Color maps and ranges can be specified!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Shape 246" descr=""/>
          <p:cNvPicPr/>
          <p:nvPr/>
        </p:nvPicPr>
        <p:blipFill>
          <a:blip r:embed="rId1"/>
          <a:srcRect l="0" t="0" r="0" b="1992"/>
          <a:stretch/>
        </p:blipFill>
        <p:spPr>
          <a:xfrm>
            <a:off x="152280" y="1408320"/>
            <a:ext cx="8111160" cy="46875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83" name="Shape 247" descr=""/>
          <p:cNvPicPr/>
          <p:nvPr/>
        </p:nvPicPr>
        <p:blipFill>
          <a:blip r:embed="rId2"/>
          <a:stretch/>
        </p:blipFill>
        <p:spPr>
          <a:xfrm>
            <a:off x="5110560" y="855720"/>
            <a:ext cx="4002840" cy="350964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152280" y="6140520"/>
            <a:ext cx="887688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can make a color filled contour plot?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75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Dr. Marshall’s favorite!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184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184">
                                            <p:txEl>
                                              <p:pRg st="4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Filled Contour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263880" y="855720"/>
            <a:ext cx="8768520" cy="520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contourf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makes color-filled contour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specify the colormap and caxis range if needed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Shape 255" descr=""/>
          <p:cNvPicPr/>
          <p:nvPr/>
        </p:nvPicPr>
        <p:blipFill>
          <a:blip r:embed="rId1"/>
          <a:stretch/>
        </p:blipFill>
        <p:spPr>
          <a:xfrm>
            <a:off x="82440" y="1778040"/>
            <a:ext cx="8857800" cy="38271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88" name="Shape 256" descr=""/>
          <p:cNvPicPr/>
          <p:nvPr/>
        </p:nvPicPr>
        <p:blipFill>
          <a:blip r:embed="rId2"/>
          <a:stretch/>
        </p:blipFill>
        <p:spPr>
          <a:xfrm>
            <a:off x="4832280" y="3048480"/>
            <a:ext cx="4255560" cy="3731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Filled Contour Plots: Some Options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92160" y="4921200"/>
            <a:ext cx="4683600" cy="185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Color-filled contour plots are an excellent way to visualize 3D data in a 2D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color is not an option, use colormap(gray)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Shape 263" descr=""/>
          <p:cNvPicPr/>
          <p:nvPr/>
        </p:nvPicPr>
        <p:blipFill>
          <a:blip r:embed="rId1"/>
          <a:stretch/>
        </p:blipFill>
        <p:spPr>
          <a:xfrm>
            <a:off x="92160" y="855720"/>
            <a:ext cx="7504920" cy="39826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92" name="Shape 264" descr=""/>
          <p:cNvPicPr/>
          <p:nvPr/>
        </p:nvPicPr>
        <p:blipFill>
          <a:blip r:embed="rId2"/>
          <a:stretch/>
        </p:blipFill>
        <p:spPr>
          <a:xfrm>
            <a:off x="4776120" y="3041640"/>
            <a:ext cx="4256280" cy="3731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Advanced Plotting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3880" y="855720"/>
            <a:ext cx="8768520" cy="600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used MATLAB to visualize data a lot in this course, but we have only scratched the surface…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Mainly used 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’, 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plot3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’, 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’, and 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imagesc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section will cover some of the more advanced types of visualizations that MATLAB can produce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Streamline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Contour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Visualizing 3D surfaces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Making animations (if there is time)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general, if you can picture it, MATLAB can probably do it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not, visit MATLAB central, and it is likely that someone has written a script/function to do what you want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2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http://www.mathworks.com/matlabcentral/fileexchange/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3D Mesh Plot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2560" y="5208840"/>
            <a:ext cx="4424040" cy="164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Makes a rectangular mesh of 3D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Unless color is specified, mesh is colored by a colormap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Shape 271" descr=""/>
          <p:cNvPicPr/>
          <p:nvPr/>
        </p:nvPicPr>
        <p:blipFill>
          <a:blip r:embed="rId1"/>
          <a:stretch/>
        </p:blipFill>
        <p:spPr>
          <a:xfrm>
            <a:off x="52560" y="855720"/>
            <a:ext cx="7400520" cy="435240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96" name="Shape 272" descr=""/>
          <p:cNvPicPr/>
          <p:nvPr/>
        </p:nvPicPr>
        <p:blipFill>
          <a:blip r:embed="rId2"/>
          <a:stretch/>
        </p:blipFill>
        <p:spPr>
          <a:xfrm>
            <a:off x="4476600" y="2779200"/>
            <a:ext cx="4555440" cy="3994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8" dur="indefinite" restart="never" nodeType="tmRoot">
          <p:childTnLst>
            <p:seq>
              <p:cTn id="319" dur="indefinite" nodeType="mainSeq">
                <p:childTnLst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277" descr=""/>
          <p:cNvPicPr/>
          <p:nvPr/>
        </p:nvPicPr>
        <p:blipFill>
          <a:blip r:embed="rId1"/>
          <a:stretch/>
        </p:blipFill>
        <p:spPr>
          <a:xfrm>
            <a:off x="76320" y="855720"/>
            <a:ext cx="7416360" cy="47631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198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3D Surface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76320" y="5708520"/>
            <a:ext cx="4444560" cy="11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0" lang="en-IN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Surface plots use solid colored quadrilaterals to make a 3D surface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75000"/>
              </a:lnSpc>
              <a:buClr>
                <a:srgbClr val="000000"/>
              </a:buClr>
              <a:buSzPct val="97000"/>
              <a:buFont typeface="Calibri"/>
              <a:buChar char="•"/>
            </a:pP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 of elements depends on [x,y] spacing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Shape 280" descr=""/>
          <p:cNvPicPr/>
          <p:nvPr/>
        </p:nvPicPr>
        <p:blipFill>
          <a:blip r:embed="rId2"/>
          <a:stretch/>
        </p:blipFill>
        <p:spPr>
          <a:xfrm>
            <a:off x="4521240" y="2826000"/>
            <a:ext cx="4511160" cy="3955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Gridding/Interpolating 3D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63880" y="855720"/>
            <a:ext cx="8768520" cy="520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of the previously discussed, 3D data visualization commands require data on a regular grid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if your data is unevenly spaced or scattered?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must first grid the data (interpolate it)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provides a few really nice tools for this task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will only cover: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&amp;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Shape 287" descr=""/>
          <p:cNvPicPr/>
          <p:nvPr/>
        </p:nvPicPr>
        <p:blipFill>
          <a:blip r:embed="rId1"/>
          <a:stretch/>
        </p:blipFill>
        <p:spPr>
          <a:xfrm>
            <a:off x="1169640" y="3370320"/>
            <a:ext cx="6804360" cy="3377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Let’s Make a Scattered Data Set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263880" y="855720"/>
            <a:ext cx="8768520" cy="1992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Shape 294" descr=""/>
          <p:cNvPicPr/>
          <p:nvPr/>
        </p:nvPicPr>
        <p:blipFill>
          <a:blip r:embed="rId2"/>
          <a:stretch/>
        </p:blipFill>
        <p:spPr>
          <a:xfrm>
            <a:off x="48240" y="2849040"/>
            <a:ext cx="9047160" cy="34365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07" name="Shape 295" descr=""/>
          <p:cNvPicPr/>
          <p:nvPr/>
        </p:nvPicPr>
        <p:blipFill>
          <a:blip r:embed="rId3"/>
          <a:stretch/>
        </p:blipFill>
        <p:spPr>
          <a:xfrm>
            <a:off x="5933160" y="4051080"/>
            <a:ext cx="3193920" cy="280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2" dur="indefinite" restart="never" nodeType="tmRoot">
          <p:childTnLst>
            <p:seq>
              <p:cTn id="333" dur="indefinite" nodeType="mainSeq">
                <p:childTnLst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Convex Hulls &amp; Extrapolation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63880" y="855720"/>
            <a:ext cx="8768520" cy="269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calling some gridding/interpolating functions in MATLAB, extrapolation is not performed by default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extrapolation in 2D/3D?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Any point that falls outside of the convex hull is typically considered to be extrapolated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Convex hull: An outline of your data’s limits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80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convhull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returns the indices of the input [x,y] values that are at the outer edges of the data range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Shape 302" descr=""/>
          <p:cNvPicPr/>
          <p:nvPr/>
        </p:nvPicPr>
        <p:blipFill>
          <a:blip r:embed="rId1"/>
          <a:stretch/>
        </p:blipFill>
        <p:spPr>
          <a:xfrm>
            <a:off x="38880" y="3506040"/>
            <a:ext cx="5834880" cy="33159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11" name="Shape 303" descr=""/>
          <p:cNvPicPr/>
          <p:nvPr/>
        </p:nvPicPr>
        <p:blipFill>
          <a:blip r:embed="rId2"/>
          <a:stretch/>
        </p:blipFill>
        <p:spPr>
          <a:xfrm>
            <a:off x="5014080" y="3236760"/>
            <a:ext cx="4129560" cy="3620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Gridding Non-Uniform Data: griddata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63880" y="855720"/>
            <a:ext cx="8819280" cy="233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interpolates z-values from non-uniform (or uniform)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Requires: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 [x,y,z]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*(can also interpolate gridded [x,y,z] data)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grid data points [x,y] (from meshgrid)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Shape 310" descr=""/>
          <p:cNvPicPr/>
          <p:nvPr/>
        </p:nvPicPr>
        <p:blipFill>
          <a:blip r:embed="rId1"/>
          <a:srcRect l="0" t="0" r="0" b="55074"/>
          <a:stretch/>
        </p:blipFill>
        <p:spPr>
          <a:xfrm>
            <a:off x="1981080" y="3191400"/>
            <a:ext cx="7040160" cy="35420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</p:spTree>
  </p:cSld>
  <p:transition spd="med"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0" y="1800"/>
            <a:ext cx="53708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 Example 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Shape 316" descr=""/>
          <p:cNvPicPr/>
          <p:nvPr/>
        </p:nvPicPr>
        <p:blipFill>
          <a:blip r:embed="rId1"/>
          <a:stretch/>
        </p:blipFill>
        <p:spPr>
          <a:xfrm>
            <a:off x="73800" y="855720"/>
            <a:ext cx="5297400" cy="59320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17" name="Shape 317" descr=""/>
          <p:cNvPicPr/>
          <p:nvPr/>
        </p:nvPicPr>
        <p:blipFill>
          <a:blip r:embed="rId2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18" name="Shape 318" descr=""/>
          <p:cNvPicPr/>
          <p:nvPr/>
        </p:nvPicPr>
        <p:blipFill>
          <a:blip r:embed="rId3"/>
          <a:stretch/>
        </p:blipFill>
        <p:spPr>
          <a:xfrm>
            <a:off x="5421960" y="27864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19" name="Shape 319" descr=""/>
          <p:cNvPicPr/>
          <p:nvPr/>
        </p:nvPicPr>
        <p:blipFill>
          <a:blip r:embed="rId4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20" name="Shape 320" descr=""/>
          <p:cNvPicPr/>
          <p:nvPr/>
        </p:nvPicPr>
        <p:blipFill>
          <a:blip r:embed="rId5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325" descr=""/>
          <p:cNvPicPr/>
          <p:nvPr/>
        </p:nvPicPr>
        <p:blipFill>
          <a:blip r:embed="rId1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22" name="Shape 326" descr=""/>
          <p:cNvPicPr/>
          <p:nvPr/>
        </p:nvPicPr>
        <p:blipFill>
          <a:blip r:embed="rId2"/>
          <a:stretch/>
        </p:blipFill>
        <p:spPr>
          <a:xfrm>
            <a:off x="5421960" y="278640"/>
            <a:ext cx="3721680" cy="326304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0" y="1800"/>
            <a:ext cx="53708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 Example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Shape 328" descr=""/>
          <p:cNvPicPr/>
          <p:nvPr/>
        </p:nvPicPr>
        <p:blipFill>
          <a:blip r:embed="rId3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25" name="Shape 329" descr=""/>
          <p:cNvPicPr/>
          <p:nvPr/>
        </p:nvPicPr>
        <p:blipFill>
          <a:blip r:embed="rId4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26" name="Shape 330" descr=""/>
          <p:cNvPicPr/>
          <p:nvPr/>
        </p:nvPicPr>
        <p:blipFill>
          <a:blip r:embed="rId5"/>
          <a:stretch/>
        </p:blipFill>
        <p:spPr>
          <a:xfrm>
            <a:off x="5421960" y="3594600"/>
            <a:ext cx="3721680" cy="3263040"/>
          </a:xfrm>
          <a:prstGeom prst="rect">
            <a:avLst/>
          </a:prstGeom>
          <a:ln>
            <a:noFill/>
          </a:ln>
        </p:spPr>
      </p:pic>
      <p:pic>
        <p:nvPicPr>
          <p:cNvPr id="227" name="Shape 331" descr=""/>
          <p:cNvPicPr/>
          <p:nvPr/>
        </p:nvPicPr>
        <p:blipFill>
          <a:blip r:embed="rId6"/>
          <a:stretch/>
        </p:blipFill>
        <p:spPr>
          <a:xfrm>
            <a:off x="73800" y="766080"/>
            <a:ext cx="5055120" cy="60148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</p:spTree>
  </p:cSld>
  <p:transition spd="med">
    <p:fade/>
  </p:transition>
  <p:timing>
    <p:tnLst>
      <p:par>
        <p:cTn id="368" dur="indefinite" restart="never" nodeType="tmRoot">
          <p:childTnLst>
            <p:seq>
              <p:cTn id="369" dur="indefinite" nodeType="mainSeq">
                <p:childTnLst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griddata: Interpolation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63880" y="855720"/>
            <a:ext cx="8768520" cy="47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offers several interpolation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Shape 338" descr=""/>
          <p:cNvPicPr/>
          <p:nvPr/>
        </p:nvPicPr>
        <p:blipFill>
          <a:blip r:embed="rId1"/>
          <a:stretch/>
        </p:blipFill>
        <p:spPr>
          <a:xfrm>
            <a:off x="0" y="1330200"/>
            <a:ext cx="9143640" cy="547092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6085800" y="4096440"/>
            <a:ext cx="3057840" cy="27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Which is best?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straightforward answer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Depends on your data and sampling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you don’t know, stick with linear (default)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Other Ways to Interpolate 2D/3D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263880" y="855720"/>
            <a:ext cx="8768520" cy="529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interp2 / interp3: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will also interpolate a 2D/3D dataset, but the scattered data must be monotonically increasing.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the data must follow a constant and predictable direction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Doesn’t do anything that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griddata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or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doesn’t already do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griddata works fine for most applications, it is not highly optimized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So, if your data set is huge, consider using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scatteredInterpolant: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Accepts [x, y, z] data and returns a function that can be used to interpolate/extrapolate the data at any user-specified value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90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Advantages: 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Faster than griddata. More reliable interpolation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90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1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Disadvantages: </a:t>
            </a: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a bit more coding than griddata. Will extrapolate by default. Only in MATLAB 2013a or newer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609320" y="5732640"/>
            <a:ext cx="13802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[x, y] = [2, 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50520" y="2698560"/>
            <a:ext cx="1924560" cy="437760"/>
          </a:xfrm>
          <a:prstGeom prst="rect">
            <a:avLst/>
          </a:prstGeom>
          <a:noFill/>
          <a:ln w="381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3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4"/>
          <p:cNvSpPr txBox="1"/>
          <p:nvPr/>
        </p:nvSpPr>
        <p:spPr>
          <a:xfrm>
            <a:off x="263880" y="855720"/>
            <a:ext cx="5397840" cy="569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Plotting vectors is very useful in Earth sciences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Wind velocities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 flow velocities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Surface velocities or displacements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Glacier movements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Ocean currents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…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many more!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Conventions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Spatial coordinates: [x, y, z]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the location of the tail of the vector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 magnitudes: [u, v, w]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the [east, north, up] components of the vector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771160" y="6255360"/>
            <a:ext cx="316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6"/>
          <p:cNvSpPr/>
          <p:nvPr/>
        </p:nvSpPr>
        <p:spPr>
          <a:xfrm rot="10800000">
            <a:off x="5789160" y="6261480"/>
            <a:ext cx="360" cy="36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 rot="18000000">
            <a:off x="6591240" y="4361760"/>
            <a:ext cx="227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4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>
            <a:off x="5789160" y="5348160"/>
            <a:ext cx="137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chemeClr val="dk1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 rot="5400000">
            <a:off x="6703560" y="5797800"/>
            <a:ext cx="91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chemeClr val="dk1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 rot="10800000">
            <a:off x="7595280" y="5697360"/>
            <a:ext cx="364680" cy="2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dk1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7160760" y="5340960"/>
            <a:ext cx="11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c00000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2"/>
          <p:cNvSpPr/>
          <p:nvPr/>
        </p:nvSpPr>
        <p:spPr>
          <a:xfrm>
            <a:off x="8299440" y="3375720"/>
            <a:ext cx="360" cy="196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38160">
            <a:solidFill>
              <a:srgbClr val="c00000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3"/>
          <p:cNvSpPr/>
          <p:nvPr/>
        </p:nvSpPr>
        <p:spPr>
          <a:xfrm>
            <a:off x="7975440" y="3136680"/>
            <a:ext cx="26604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>
            <a:off x="7044480" y="5046120"/>
            <a:ext cx="574920" cy="57492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solidFill>
              <a:schemeClr val="accent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>
            <a:off x="5778360" y="3809880"/>
            <a:ext cx="2093760" cy="506520"/>
          </a:xfrm>
          <a:prstGeom prst="rect">
            <a:avLst/>
          </a:prstGeom>
          <a:blipFill>
            <a:blip r:embed="rId1"/>
            <a:stretch>
              <a:fillRect l="0" t="0" r="0" b="-2500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7595280" y="4801680"/>
            <a:ext cx="4968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60°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7595280" y="5697360"/>
            <a:ext cx="1405080" cy="437760"/>
          </a:xfrm>
          <a:prstGeom prst="rect">
            <a:avLst/>
          </a:prstGeom>
          <a:noFill/>
          <a:ln w="381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8"/>
          <p:cNvSpPr/>
          <p:nvPr/>
        </p:nvSpPr>
        <p:spPr>
          <a:xfrm>
            <a:off x="6050520" y="2740320"/>
            <a:ext cx="19875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[u, v] = [2.50, 4.33]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297760" y="1344240"/>
            <a:ext cx="372168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typically needs to know: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2D: x, y, u, 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3D: x, y, z, u, v, 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0" y="1800"/>
            <a:ext cx="5442480" cy="153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 Example 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9280" y="1574640"/>
            <a:ext cx="5409000" cy="40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Interpolate the scattered planar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Shape 352" descr=""/>
          <p:cNvPicPr/>
          <p:nvPr/>
        </p:nvPicPr>
        <p:blipFill>
          <a:blip r:embed="rId1"/>
          <a:stretch/>
        </p:blipFill>
        <p:spPr>
          <a:xfrm>
            <a:off x="89280" y="2054880"/>
            <a:ext cx="6910560" cy="40622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37" name="Shape 353" descr=""/>
          <p:cNvPicPr/>
          <p:nvPr/>
        </p:nvPicPr>
        <p:blipFill>
          <a:blip r:embed="rId2"/>
          <a:stretch/>
        </p:blipFill>
        <p:spPr>
          <a:xfrm>
            <a:off x="5498640" y="395640"/>
            <a:ext cx="3589560" cy="3147120"/>
          </a:xfrm>
          <a:prstGeom prst="rect">
            <a:avLst/>
          </a:prstGeom>
          <a:ln>
            <a:noFill/>
          </a:ln>
        </p:spPr>
      </p:pic>
      <p:pic>
        <p:nvPicPr>
          <p:cNvPr id="238" name="Shape 354" descr=""/>
          <p:cNvPicPr/>
          <p:nvPr/>
        </p:nvPicPr>
        <p:blipFill>
          <a:blip r:embed="rId3"/>
          <a:stretch/>
        </p:blipFill>
        <p:spPr>
          <a:xfrm>
            <a:off x="5498640" y="3652560"/>
            <a:ext cx="3589560" cy="3147120"/>
          </a:xfrm>
          <a:prstGeom prst="rect">
            <a:avLst/>
          </a:prstGeom>
          <a:ln>
            <a:noFill/>
          </a:ln>
        </p:spPr>
      </p:pic>
      <p:pic>
        <p:nvPicPr>
          <p:cNvPr id="239" name="Shape 355" descr=""/>
          <p:cNvPicPr/>
          <p:nvPr/>
        </p:nvPicPr>
        <p:blipFill>
          <a:blip r:embed="rId4"/>
          <a:stretch/>
        </p:blipFill>
        <p:spPr>
          <a:xfrm>
            <a:off x="5498640" y="3652560"/>
            <a:ext cx="3589560" cy="314712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16920" y="6189840"/>
            <a:ext cx="540900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75000"/>
              </a:lnSpc>
            </a:pPr>
            <a:r>
              <a:rPr b="1" lang="en-IN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Warning!!</a:t>
            </a:r>
            <a:r>
              <a:rPr b="0" lang="en-IN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r>
              <a:rPr b="0" lang="en-IN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 extrapolates by default!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361" descr=""/>
          <p:cNvPicPr/>
          <p:nvPr/>
        </p:nvPicPr>
        <p:blipFill>
          <a:blip r:embed="rId1"/>
          <a:stretch/>
        </p:blipFill>
        <p:spPr>
          <a:xfrm>
            <a:off x="89280" y="2054880"/>
            <a:ext cx="6929640" cy="39902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242" name="TextShape 1"/>
          <p:cNvSpPr txBox="1"/>
          <p:nvPr/>
        </p:nvSpPr>
        <p:spPr>
          <a:xfrm>
            <a:off x="0" y="1800"/>
            <a:ext cx="5442480" cy="153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 Example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9280" y="1574640"/>
            <a:ext cx="5409000" cy="40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75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0" lang="en-IN" sz="2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Interpolate the scattered exponential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6920" y="6189840"/>
            <a:ext cx="540900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75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interpolation options are there for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Shape 365" descr=""/>
          <p:cNvPicPr/>
          <p:nvPr/>
        </p:nvPicPr>
        <p:blipFill>
          <a:blip r:embed="rId2"/>
          <a:stretch/>
        </p:blipFill>
        <p:spPr>
          <a:xfrm>
            <a:off x="5498640" y="395640"/>
            <a:ext cx="3589560" cy="3147120"/>
          </a:xfrm>
          <a:prstGeom prst="rect">
            <a:avLst/>
          </a:prstGeom>
          <a:ln>
            <a:noFill/>
          </a:ln>
        </p:spPr>
      </p:pic>
      <p:pic>
        <p:nvPicPr>
          <p:cNvPr id="246" name="Shape 366" descr=""/>
          <p:cNvPicPr/>
          <p:nvPr/>
        </p:nvPicPr>
        <p:blipFill>
          <a:blip r:embed="rId3"/>
          <a:stretch/>
        </p:blipFill>
        <p:spPr>
          <a:xfrm>
            <a:off x="5498640" y="3652560"/>
            <a:ext cx="3589560" cy="3147120"/>
          </a:xfrm>
          <a:prstGeom prst="rect">
            <a:avLst/>
          </a:prstGeom>
          <a:ln>
            <a:noFill/>
          </a:ln>
        </p:spPr>
      </p:pic>
      <p:pic>
        <p:nvPicPr>
          <p:cNvPr id="247" name="Shape 367" descr=""/>
          <p:cNvPicPr/>
          <p:nvPr/>
        </p:nvPicPr>
        <p:blipFill>
          <a:blip r:embed="rId4"/>
          <a:stretch/>
        </p:blipFill>
        <p:spPr>
          <a:xfrm>
            <a:off x="5498640" y="3652560"/>
            <a:ext cx="3589560" cy="3147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scatteredInterpolant: Interpolation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2480" y="855720"/>
            <a:ext cx="2403720" cy="592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scatteredInterpolant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has three interpolation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See documentation for usage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Also has two extrapolation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 you can turn extrapolation off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that you know how to grid/interpolate scattered data you can make any of the 3D plots shown earlier!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Shape 374" descr=""/>
          <p:cNvPicPr/>
          <p:nvPr/>
        </p:nvPicPr>
        <p:blipFill>
          <a:blip r:embed="rId1"/>
          <a:stretch/>
        </p:blipFill>
        <p:spPr>
          <a:xfrm>
            <a:off x="2295000" y="764640"/>
            <a:ext cx="6773400" cy="6068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Triangulation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263880" y="855720"/>
            <a:ext cx="8768520" cy="293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if you have scattered data that you do not want to interpolate?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Typically, you will triangulate the data and make the data into a triangulated surface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Determining the optimal triangulation is non-trivial, but MATLAB has a built-in function that calculates the optimal triangulation,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delaunay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Called a Delaunay triangulation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Shape 382" descr=""/>
          <p:cNvPicPr/>
          <p:nvPr/>
        </p:nvPicPr>
        <p:blipFill>
          <a:blip r:embed="rId1"/>
          <a:stretch/>
        </p:blipFill>
        <p:spPr>
          <a:xfrm>
            <a:off x="964080" y="3643560"/>
            <a:ext cx="3454920" cy="3029400"/>
          </a:xfrm>
          <a:prstGeom prst="rect">
            <a:avLst/>
          </a:prstGeom>
          <a:ln>
            <a:noFill/>
          </a:ln>
        </p:spPr>
      </p:pic>
      <p:pic>
        <p:nvPicPr>
          <p:cNvPr id="254" name="Shape 383" descr=""/>
          <p:cNvPicPr/>
          <p:nvPr/>
        </p:nvPicPr>
        <p:blipFill>
          <a:blip r:embed="rId2"/>
          <a:stretch/>
        </p:blipFill>
        <p:spPr>
          <a:xfrm>
            <a:off x="4721040" y="3640680"/>
            <a:ext cx="3458520" cy="3032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395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Delaunay Triangulation of Scattered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Shape 389" descr=""/>
          <p:cNvPicPr/>
          <p:nvPr/>
        </p:nvPicPr>
        <p:blipFill>
          <a:blip r:embed="rId1"/>
          <a:stretch/>
        </p:blipFill>
        <p:spPr>
          <a:xfrm>
            <a:off x="81000" y="874080"/>
            <a:ext cx="7663680" cy="50792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57" name="Shape 390" descr=""/>
          <p:cNvPicPr/>
          <p:nvPr/>
        </p:nvPicPr>
        <p:blipFill>
          <a:blip r:embed="rId2"/>
          <a:stretch/>
        </p:blipFill>
        <p:spPr>
          <a:xfrm>
            <a:off x="5632920" y="712800"/>
            <a:ext cx="3454920" cy="3029400"/>
          </a:xfrm>
          <a:prstGeom prst="rect">
            <a:avLst/>
          </a:prstGeom>
          <a:ln>
            <a:noFill/>
          </a:ln>
        </p:spPr>
      </p:pic>
      <p:pic>
        <p:nvPicPr>
          <p:cNvPr id="258" name="Shape 391" descr=""/>
          <p:cNvPicPr/>
          <p:nvPr/>
        </p:nvPicPr>
        <p:blipFill>
          <a:blip r:embed="rId3"/>
          <a:stretch/>
        </p:blipFill>
        <p:spPr>
          <a:xfrm>
            <a:off x="5629680" y="3778560"/>
            <a:ext cx="3458520" cy="3032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396" descr=""/>
          <p:cNvPicPr/>
          <p:nvPr/>
        </p:nvPicPr>
        <p:blipFill>
          <a:blip r:embed="rId1"/>
          <a:stretch/>
        </p:blipFill>
        <p:spPr>
          <a:xfrm>
            <a:off x="77400" y="855720"/>
            <a:ext cx="5841000" cy="59576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260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3D Triangulated Surfaces: trisurf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Shape 398" descr=""/>
          <p:cNvPicPr/>
          <p:nvPr/>
        </p:nvPicPr>
        <p:blipFill>
          <a:blip r:embed="rId2"/>
          <a:stretch/>
        </p:blipFill>
        <p:spPr>
          <a:xfrm>
            <a:off x="5677920" y="745920"/>
            <a:ext cx="3434760" cy="3011400"/>
          </a:xfrm>
          <a:prstGeom prst="rect">
            <a:avLst/>
          </a:prstGeom>
          <a:ln>
            <a:noFill/>
          </a:ln>
        </p:spPr>
      </p:pic>
      <p:pic>
        <p:nvPicPr>
          <p:cNvPr id="262" name="Shape 399" descr=""/>
          <p:cNvPicPr/>
          <p:nvPr/>
        </p:nvPicPr>
        <p:blipFill>
          <a:blip r:embed="rId3"/>
          <a:stretch/>
        </p:blipFill>
        <p:spPr>
          <a:xfrm>
            <a:off x="5677920" y="3791880"/>
            <a:ext cx="3434760" cy="3011400"/>
          </a:xfrm>
          <a:prstGeom prst="rect">
            <a:avLst/>
          </a:prstGeom>
          <a:ln>
            <a:noFill/>
          </a:ln>
        </p:spPr>
      </p:pic>
      <p:pic>
        <p:nvPicPr>
          <p:cNvPr id="263" name="Shape 400" descr=""/>
          <p:cNvPicPr/>
          <p:nvPr/>
        </p:nvPicPr>
        <p:blipFill>
          <a:blip r:embed="rId4"/>
          <a:stretch/>
        </p:blipFill>
        <p:spPr>
          <a:xfrm>
            <a:off x="5677920" y="3791880"/>
            <a:ext cx="3434760" cy="301140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5985000" y="4329720"/>
            <a:ext cx="23324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'FaceColor','interp'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Comparison: surf vs. trisurf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Shape 407" descr=""/>
          <p:cNvPicPr/>
          <p:nvPr/>
        </p:nvPicPr>
        <p:blipFill>
          <a:blip r:embed="rId1"/>
          <a:stretch/>
        </p:blipFill>
        <p:spPr>
          <a:xfrm>
            <a:off x="42840" y="793800"/>
            <a:ext cx="7647480" cy="410436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267" name="Shape 408" descr=""/>
          <p:cNvPicPr/>
          <p:nvPr/>
        </p:nvPicPr>
        <p:blipFill>
          <a:blip r:embed="rId2"/>
          <a:stretch/>
        </p:blipFill>
        <p:spPr>
          <a:xfrm>
            <a:off x="5654160" y="760680"/>
            <a:ext cx="3470040" cy="3042360"/>
          </a:xfrm>
          <a:prstGeom prst="rect">
            <a:avLst/>
          </a:prstGeom>
          <a:ln>
            <a:noFill/>
          </a:ln>
        </p:spPr>
      </p:pic>
      <p:pic>
        <p:nvPicPr>
          <p:cNvPr id="268" name="Shape 409" descr=""/>
          <p:cNvPicPr/>
          <p:nvPr/>
        </p:nvPicPr>
        <p:blipFill>
          <a:blip r:embed="rId3"/>
          <a:stretch/>
        </p:blipFill>
        <p:spPr>
          <a:xfrm>
            <a:off x="5654160" y="3815280"/>
            <a:ext cx="3470040" cy="3042360"/>
          </a:xfrm>
          <a:prstGeom prst="rect">
            <a:avLst/>
          </a:prstGeom>
          <a:ln>
            <a:noFill/>
          </a:ln>
        </p:spPr>
      </p:pic>
      <p:pic>
        <p:nvPicPr>
          <p:cNvPr id="269" name="Shape 410" descr=""/>
          <p:cNvPicPr/>
          <p:nvPr/>
        </p:nvPicPr>
        <p:blipFill>
          <a:blip r:embed="rId4"/>
          <a:stretch/>
        </p:blipFill>
        <p:spPr>
          <a:xfrm>
            <a:off x="5654160" y="3815280"/>
            <a:ext cx="3470040" cy="304236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6222960" y="4329720"/>
            <a:ext cx="23324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'FaceColor','interp'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Shape 412" descr=""/>
          <p:cNvPicPr/>
          <p:nvPr/>
        </p:nvPicPr>
        <p:blipFill>
          <a:blip r:embed="rId5"/>
          <a:stretch/>
        </p:blipFill>
        <p:spPr>
          <a:xfrm>
            <a:off x="5654160" y="760680"/>
            <a:ext cx="3470040" cy="3042360"/>
          </a:xfrm>
          <a:prstGeom prst="rect">
            <a:avLst/>
          </a:prstGeom>
          <a:ln>
            <a:noFill/>
          </a:ln>
        </p:spPr>
      </p:pic>
      <p:pic>
        <p:nvPicPr>
          <p:cNvPr id="272" name="Shape 413" descr=""/>
          <p:cNvPicPr/>
          <p:nvPr/>
        </p:nvPicPr>
        <p:blipFill>
          <a:blip r:embed="rId6"/>
          <a:stretch/>
        </p:blipFill>
        <p:spPr>
          <a:xfrm>
            <a:off x="5654160" y="3815280"/>
            <a:ext cx="3470040" cy="3042360"/>
          </a:xfrm>
          <a:prstGeom prst="rect">
            <a:avLst/>
          </a:prstGeom>
          <a:ln>
            <a:noFill/>
          </a:ln>
        </p:spPr>
      </p:pic>
      <p:pic>
        <p:nvPicPr>
          <p:cNvPr id="273" name="Shape 414" descr=""/>
          <p:cNvPicPr/>
          <p:nvPr/>
        </p:nvPicPr>
        <p:blipFill>
          <a:blip r:embed="rId7"/>
          <a:stretch/>
        </p:blipFill>
        <p:spPr>
          <a:xfrm>
            <a:off x="5654160" y="3814920"/>
            <a:ext cx="3470040" cy="3042720"/>
          </a:xfrm>
          <a:prstGeom prst="rect">
            <a:avLst/>
          </a:prstGeom>
          <a:ln>
            <a:noFill/>
          </a:ln>
        </p:spPr>
      </p:pic>
      <p:sp>
        <p:nvSpPr>
          <p:cNvPr id="274" name="CustomShape 3"/>
          <p:cNvSpPr/>
          <p:nvPr/>
        </p:nvSpPr>
        <p:spPr>
          <a:xfrm>
            <a:off x="5985000" y="4329720"/>
            <a:ext cx="23324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'FaceColor','interp'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420" descr=""/>
          <p:cNvPicPr/>
          <p:nvPr/>
        </p:nvPicPr>
        <p:blipFill>
          <a:blip r:embed="rId1"/>
          <a:srcRect l="2249" t="2218" r="2140" b="2172"/>
          <a:stretch/>
        </p:blipFill>
        <p:spPr>
          <a:xfrm>
            <a:off x="0" y="1800"/>
            <a:ext cx="9143640" cy="6855840"/>
          </a:xfrm>
          <a:prstGeom prst="rect">
            <a:avLst/>
          </a:prstGeom>
          <a:ln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3f3f3f">
              <a:alpha val="9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2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 Thoughts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263880" y="855720"/>
            <a:ext cx="8768520" cy="575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ffc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is a powerful tool for processing quantitative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is not the only tool for data analysis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not ideal for all analyses, but is very good for most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 all Earth scientists know how to code…but they should!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6372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ffc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Knowing how to write your own code gives you the freedom to create customized tools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Tools that save time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Reduce errors from repetitive tasks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Avoid re-doing data analyses multiple times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6372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ffc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Coding allows you to develop new research methods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Don’t need to wait for a program to have a button. You can be the one that makes the buttons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ffc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Although you now know that buttons are inefficient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278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278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0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278">
                                            <p:txEl>
                                              <p:pRg st="105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6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500"/>
                                        <p:tgtEl>
                                          <p:spTgt spid="278">
                                            <p:txEl>
                                              <p:pRg st="162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2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500"/>
                                        <p:tgtEl>
                                          <p:spTgt spid="278">
                                            <p:txEl>
                                              <p:pRg st="221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500"/>
                                        <p:tgtEl>
                                          <p:spTgt spid="278">
                                            <p:txEl>
                                              <p:pRg st="222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06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278">
                                            <p:txEl>
                                              <p:pRg st="306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27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278">
                                            <p:txEl>
                                              <p:pRg st="327" end="3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63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5" dur="500"/>
                                        <p:tgtEl>
                                          <p:spTgt spid="278">
                                            <p:txEl>
                                              <p:pRg st="363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07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278">
                                            <p:txEl>
                                              <p:pRg st="407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08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278">
                                            <p:txEl>
                                              <p:pRg st="408" end="4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58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0" dur="500"/>
                                        <p:tgtEl>
                                          <p:spTgt spid="278">
                                            <p:txEl>
                                              <p:pRg st="458" end="5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51" end="6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" dur="500"/>
                                        <p:tgtEl>
                                          <p:spTgt spid="278">
                                            <p:txEl>
                                              <p:pRg st="551" end="6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111" descr=""/>
          <p:cNvPicPr/>
          <p:nvPr/>
        </p:nvPicPr>
        <p:blipFill>
          <a:blip r:embed="rId1"/>
          <a:stretch/>
        </p:blipFill>
        <p:spPr>
          <a:xfrm>
            <a:off x="1047600" y="2978280"/>
            <a:ext cx="2149920" cy="371052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00" name="Shape 112" descr=""/>
          <p:cNvPicPr/>
          <p:nvPr/>
        </p:nvPicPr>
        <p:blipFill>
          <a:blip r:embed="rId2"/>
          <a:stretch/>
        </p:blipFill>
        <p:spPr>
          <a:xfrm>
            <a:off x="4505400" y="55440"/>
            <a:ext cx="4590720" cy="374400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0" y="1800"/>
            <a:ext cx="45050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63880" y="855720"/>
            <a:ext cx="4241160" cy="205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MATLAB provides several built-in commands for plotting vectors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will only cover ‘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 and ‘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quiver3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15" descr=""/>
          <p:cNvPicPr/>
          <p:nvPr/>
        </p:nvPicPr>
        <p:blipFill>
          <a:blip r:embed="rId3"/>
          <a:stretch/>
        </p:blipFill>
        <p:spPr>
          <a:xfrm>
            <a:off x="81360" y="2913840"/>
            <a:ext cx="4423680" cy="3878640"/>
          </a:xfrm>
          <a:prstGeom prst="rect">
            <a:avLst/>
          </a:prstGeom>
          <a:ln>
            <a:noFill/>
          </a:ln>
        </p:spPr>
      </p:pic>
      <p:pic>
        <p:nvPicPr>
          <p:cNvPr id="104" name="Shape 116" descr=""/>
          <p:cNvPicPr/>
          <p:nvPr/>
        </p:nvPicPr>
        <p:blipFill>
          <a:blip r:embed="rId4"/>
          <a:stretch/>
        </p:blipFill>
        <p:spPr>
          <a:xfrm>
            <a:off x="81360" y="2913840"/>
            <a:ext cx="4423680" cy="38786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505400" y="3800160"/>
            <a:ext cx="4590720" cy="29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Keys to success: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x, y, u, and v must all be the same dimensions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accept vectors or matrices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WARNING!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Quiver automatically scales vectors so that they do not overlap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80000"/>
              </a:lnSpc>
              <a:buClr>
                <a:srgbClr val="000000"/>
              </a:buClr>
              <a:buSzPct val="97000"/>
              <a:buFont typeface="Arial"/>
              <a:buChar char="•"/>
            </a:pPr>
            <a:r>
              <a:rPr b="0" lang="en-IN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actual visualized vector length is not at the same scale as x/y axes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807080" y="565920"/>
            <a:ext cx="4190760" cy="183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4807080" y="771480"/>
            <a:ext cx="4190760" cy="2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4807080" y="994680"/>
            <a:ext cx="4190760" cy="1664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4807080" y="2679480"/>
            <a:ext cx="4190760" cy="313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4807080" y="3013920"/>
            <a:ext cx="4190760" cy="425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 Options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7240" y="3074760"/>
            <a:ext cx="4743000" cy="366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 has lots of options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plot shown here is silly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4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Made only to demonstrate some options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list of all options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 doc quivergroup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Shape 129" descr=""/>
          <p:cNvPicPr/>
          <p:nvPr/>
        </p:nvPicPr>
        <p:blipFill>
          <a:blip r:embed="rId1"/>
          <a:stretch/>
        </p:blipFill>
        <p:spPr>
          <a:xfrm>
            <a:off x="76320" y="924480"/>
            <a:ext cx="9035640" cy="214992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14" name="Shape 130" descr=""/>
          <p:cNvPicPr/>
          <p:nvPr/>
        </p:nvPicPr>
        <p:blipFill>
          <a:blip r:embed="rId2"/>
          <a:stretch/>
        </p:blipFill>
        <p:spPr>
          <a:xfrm>
            <a:off x="4800600" y="3074760"/>
            <a:ext cx="4292280" cy="3763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Quiver3: 3D Vectors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0480" y="5048280"/>
            <a:ext cx="5432040" cy="180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quiver3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 works just like ‘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quiver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 except that three locations [x,y,z], and three vector components [u,v,w] are required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Uses same “quivergroup” properties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Shape 137" descr=""/>
          <p:cNvPicPr/>
          <p:nvPr/>
        </p:nvPicPr>
        <p:blipFill>
          <a:blip r:embed="rId1"/>
          <a:stretch/>
        </p:blipFill>
        <p:spPr>
          <a:xfrm>
            <a:off x="60480" y="855720"/>
            <a:ext cx="7832520" cy="410868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18" name="Shape 138" descr=""/>
          <p:cNvPicPr/>
          <p:nvPr/>
        </p:nvPicPr>
        <p:blipFill>
          <a:blip r:embed="rId2"/>
          <a:stretch/>
        </p:blipFill>
        <p:spPr>
          <a:xfrm>
            <a:off x="5492880" y="3656520"/>
            <a:ext cx="3650760" cy="3201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43" descr=""/>
          <p:cNvPicPr/>
          <p:nvPr/>
        </p:nvPicPr>
        <p:blipFill>
          <a:blip r:embed="rId1"/>
          <a:stretch/>
        </p:blipFill>
        <p:spPr>
          <a:xfrm>
            <a:off x="3216960" y="4011120"/>
            <a:ext cx="5926680" cy="284652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0" y="1800"/>
            <a:ext cx="455868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Streamline Plots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1520" y="855720"/>
            <a:ext cx="4456800" cy="314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streamline: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predicts &amp; plots the path of a particle that starts within the data range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a vector field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I.e. locations of many vectors and the vector magnitudes/directions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146" descr=""/>
          <p:cNvPicPr/>
          <p:nvPr/>
        </p:nvPicPr>
        <p:blipFill>
          <a:blip r:embed="rId2"/>
          <a:stretch/>
        </p:blipFill>
        <p:spPr>
          <a:xfrm>
            <a:off x="4559040" y="4320"/>
            <a:ext cx="4584600" cy="4019760"/>
          </a:xfrm>
          <a:prstGeom prst="rect">
            <a:avLst/>
          </a:prstGeom>
          <a:ln>
            <a:noFill/>
          </a:ln>
        </p:spPr>
      </p:pic>
      <p:pic>
        <p:nvPicPr>
          <p:cNvPr id="123" name="Shape 147" descr=""/>
          <p:cNvPicPr/>
          <p:nvPr/>
        </p:nvPicPr>
        <p:blipFill>
          <a:blip r:embed="rId3"/>
          <a:stretch/>
        </p:blipFill>
        <p:spPr>
          <a:xfrm>
            <a:off x="4567320" y="6120"/>
            <a:ext cx="4576320" cy="4012560"/>
          </a:xfrm>
          <a:prstGeom prst="rect">
            <a:avLst/>
          </a:prstGeom>
          <a:ln>
            <a:noFill/>
          </a:ln>
        </p:spPr>
      </p:pic>
      <p:pic>
        <p:nvPicPr>
          <p:cNvPr id="124" name="Shape 148" descr=""/>
          <p:cNvPicPr/>
          <p:nvPr/>
        </p:nvPicPr>
        <p:blipFill>
          <a:blip r:embed="rId4"/>
          <a:stretch/>
        </p:blipFill>
        <p:spPr>
          <a:xfrm>
            <a:off x="4559400" y="-720"/>
            <a:ext cx="4584240" cy="40194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625920" y="5312160"/>
            <a:ext cx="5403600" cy="313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3625920" y="5626800"/>
            <a:ext cx="5403600" cy="284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3625920" y="5911920"/>
            <a:ext cx="5403600" cy="6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101160" y="3908880"/>
            <a:ext cx="311544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Useful for tracking contaminants, and lots more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Will not extrapolate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Works with 2D or 3D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57" descr=""/>
          <p:cNvPicPr/>
          <p:nvPr/>
        </p:nvPicPr>
        <p:blipFill>
          <a:blip r:embed="rId1"/>
          <a:stretch/>
        </p:blipFill>
        <p:spPr>
          <a:xfrm>
            <a:off x="69120" y="2891160"/>
            <a:ext cx="7035120" cy="38599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43880" y="3492360"/>
            <a:ext cx="6543360" cy="25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443880" y="3778920"/>
            <a:ext cx="6543360" cy="25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443880" y="4062240"/>
            <a:ext cx="6543360" cy="25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443880" y="4345560"/>
            <a:ext cx="6543360" cy="1316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443880" y="5689080"/>
            <a:ext cx="6543360" cy="2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443880" y="6010920"/>
            <a:ext cx="6543360" cy="486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7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Calculating Particle Paths: stream2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8"/>
          <p:cNvSpPr txBox="1"/>
          <p:nvPr/>
        </p:nvSpPr>
        <p:spPr>
          <a:xfrm>
            <a:off x="69120" y="790560"/>
            <a:ext cx="5106600" cy="213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stream2: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calculates particle paths given a velocity field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Requires x,y,u, and v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is a cell. [x,y] vals are in columns in the cell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3D paths, see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Shape 166" descr=""/>
          <p:cNvPicPr/>
          <p:nvPr/>
        </p:nvPicPr>
        <p:blipFill>
          <a:blip r:embed="rId2"/>
          <a:stretch/>
        </p:blipFill>
        <p:spPr>
          <a:xfrm>
            <a:off x="5176440" y="790560"/>
            <a:ext cx="3966840" cy="3478320"/>
          </a:xfrm>
          <a:prstGeom prst="rect">
            <a:avLst/>
          </a:prstGeom>
          <a:ln>
            <a:noFill/>
          </a:ln>
        </p:spPr>
      </p:pic>
      <p:pic>
        <p:nvPicPr>
          <p:cNvPr id="139" name="Shape 167" descr=""/>
          <p:cNvPicPr/>
          <p:nvPr/>
        </p:nvPicPr>
        <p:blipFill>
          <a:blip r:embed="rId3"/>
          <a:stretch/>
        </p:blipFill>
        <p:spPr>
          <a:xfrm>
            <a:off x="5176440" y="790560"/>
            <a:ext cx="3966840" cy="3478320"/>
          </a:xfrm>
          <a:prstGeom prst="rect">
            <a:avLst/>
          </a:prstGeom>
          <a:ln>
            <a:noFill/>
          </a:ln>
        </p:spPr>
      </p:pic>
      <p:sp>
        <p:nvSpPr>
          <p:cNvPr id="140" name="CustomShape 9"/>
          <p:cNvSpPr/>
          <p:nvPr/>
        </p:nvSpPr>
        <p:spPr>
          <a:xfrm>
            <a:off x="7104600" y="4366080"/>
            <a:ext cx="203868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75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Sometimes you only want the [x,y] path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 you may want to plot on a map projection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1800"/>
            <a:ext cx="9143640" cy="85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Streamline Plot: Example 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Shape 174" descr=""/>
          <p:cNvPicPr/>
          <p:nvPr/>
        </p:nvPicPr>
        <p:blipFill>
          <a:blip r:embed="rId1"/>
          <a:stretch/>
        </p:blipFill>
        <p:spPr>
          <a:xfrm>
            <a:off x="82440" y="855720"/>
            <a:ext cx="6635520" cy="59090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pic>
        <p:nvPicPr>
          <p:cNvPr id="143" name="Shape 175" descr=""/>
          <p:cNvPicPr/>
          <p:nvPr/>
        </p:nvPicPr>
        <p:blipFill>
          <a:blip r:embed="rId2"/>
          <a:stretch/>
        </p:blipFill>
        <p:spPr>
          <a:xfrm>
            <a:off x="4757040" y="2099520"/>
            <a:ext cx="4345920" cy="3810600"/>
          </a:xfrm>
          <a:prstGeom prst="rect">
            <a:avLst/>
          </a:prstGeom>
          <a:ln>
            <a:noFill/>
          </a:ln>
        </p:spPr>
      </p:pic>
      <p:pic>
        <p:nvPicPr>
          <p:cNvPr id="144" name="Shape 176" descr=""/>
          <p:cNvPicPr/>
          <p:nvPr/>
        </p:nvPicPr>
        <p:blipFill>
          <a:blip r:embed="rId3"/>
          <a:stretch/>
        </p:blipFill>
        <p:spPr>
          <a:xfrm>
            <a:off x="4757040" y="2099520"/>
            <a:ext cx="4345920" cy="3810600"/>
          </a:xfrm>
          <a:prstGeom prst="rect">
            <a:avLst/>
          </a:prstGeom>
          <a:ln>
            <a:noFill/>
          </a:ln>
        </p:spPr>
      </p:pic>
      <p:pic>
        <p:nvPicPr>
          <p:cNvPr id="145" name="Shape 177" descr=""/>
          <p:cNvPicPr/>
          <p:nvPr/>
        </p:nvPicPr>
        <p:blipFill>
          <a:blip r:embed="rId4"/>
          <a:stretch/>
        </p:blipFill>
        <p:spPr>
          <a:xfrm>
            <a:off x="4757040" y="2099520"/>
            <a:ext cx="4345920" cy="3810600"/>
          </a:xfrm>
          <a:prstGeom prst="rect">
            <a:avLst/>
          </a:prstGeom>
          <a:ln>
            <a:noFill/>
          </a:ln>
        </p:spPr>
      </p:pic>
      <p:pic>
        <p:nvPicPr>
          <p:cNvPr id="146" name="Shape 178" descr=""/>
          <p:cNvPicPr/>
          <p:nvPr/>
        </p:nvPicPr>
        <p:blipFill>
          <a:blip r:embed="rId5"/>
          <a:stretch/>
        </p:blipFill>
        <p:spPr>
          <a:xfrm>
            <a:off x="4757040" y="2099520"/>
            <a:ext cx="4345920" cy="3810600"/>
          </a:xfrm>
          <a:prstGeom prst="rect">
            <a:avLst/>
          </a:prstGeom>
          <a:ln>
            <a:noFill/>
          </a:ln>
        </p:spPr>
      </p:pic>
      <p:pic>
        <p:nvPicPr>
          <p:cNvPr id="147" name="Shape 179" descr=""/>
          <p:cNvPicPr/>
          <p:nvPr/>
        </p:nvPicPr>
        <p:blipFill>
          <a:blip r:embed="rId6"/>
          <a:stretch/>
        </p:blipFill>
        <p:spPr>
          <a:xfrm>
            <a:off x="4755600" y="2098080"/>
            <a:ext cx="4347360" cy="3811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LibreOffice/5.1.1.3$Windows_x86 LibreOffice_project/89f508ef3ecebd2cfb8e1def0f0ba9a803b88a6d</Application>
  <Words>1440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bbarrett</dc:creator>
  <dc:description/>
  <dc:language>en-IN</dc:language>
  <cp:lastModifiedBy>bbarrett</cp:lastModifiedBy>
  <dcterms:modified xsi:type="dcterms:W3CDTF">2016-08-22T01:50:32Z</dcterms:modified>
  <cp:revision>1</cp:revision>
  <dc:subject/>
  <dc:title>Advanced Plotting Techniques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