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pectral"/>
      <p:regular r:id="rId27"/>
      <p:bold r:id="rId28"/>
      <p:italic r:id="rId29"/>
      <p:boldItalic r:id="rId30"/>
    </p:embeddedFont>
    <p:embeddedFont>
      <p:font typeface="Spectral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35621B-811B-490C-A29D-C133B4936F4F}">
  <a:tblStyle styleId="{6C35621B-811B-490C-A29D-C133B4936F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Light-regular.fntdata"/><Relationship Id="rId30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33" Type="http://schemas.openxmlformats.org/officeDocument/2006/relationships/font" Target="fonts/SpectralLight-italic.fntdata"/><Relationship Id="rId10" Type="http://schemas.openxmlformats.org/officeDocument/2006/relationships/slide" Target="slides/slide5.xml"/><Relationship Id="rId32" Type="http://schemas.openxmlformats.org/officeDocument/2006/relationships/font" Target="fonts/Spectral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pectral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argray.com/solar/solar-silicon/solar-grade-ingot" TargetMode="External"/><Relationship Id="rId4" Type="http://schemas.openxmlformats.org/officeDocument/2006/relationships/hyperlink" Target="https://www.altestore.com/blog/2016/08/solar-panels-60-72-cells/" TargetMode="External"/><Relationship Id="rId11" Type="http://schemas.openxmlformats.org/officeDocument/2006/relationships/hyperlink" Target="https://www.energysage.com/market-intro/" TargetMode="External"/><Relationship Id="rId10" Type="http://schemas.openxmlformats.org/officeDocument/2006/relationships/hyperlink" Target="https://news.energysage.com/average-solar-panel-size-weight/" TargetMode="External"/><Relationship Id="rId9" Type="http://schemas.openxmlformats.org/officeDocument/2006/relationships/hyperlink" Target="http://www.adanisolar.com/products/60-cell-modules-perc" TargetMode="External"/><Relationship Id="rId5" Type="http://schemas.openxmlformats.org/officeDocument/2006/relationships/hyperlink" Target="http://loopsolar.com/datasheet/adani-solar/datasheet-adani-solar-72-cell-300-330-Wp-India.pdf" TargetMode="External"/><Relationship Id="rId6" Type="http://schemas.openxmlformats.org/officeDocument/2006/relationships/hyperlink" Target="http://loopsolar.com/datasheet/adani-solar/datasheet-adani-solar-60-cell-255-270-Wp-India.pdf" TargetMode="External"/><Relationship Id="rId7" Type="http://schemas.openxmlformats.org/officeDocument/2006/relationships/hyperlink" Target="http://www.solarmango.com/dictionary/ingots/" TargetMode="External"/><Relationship Id="rId8" Type="http://schemas.openxmlformats.org/officeDocument/2006/relationships/hyperlink" Target="http://sinovoltaics.com/learning-center/materials/ethylene-vinyl-acetate-eva-film-composition-and-applica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bridgetoindia.com/wp-content/uploads/2017/05/BRIDGE-TO-INDIA_India-Solar-Handbook_2017-1.pdf" TargetMode="External"/><Relationship Id="rId4" Type="http://schemas.openxmlformats.org/officeDocument/2006/relationships/hyperlink" Target="http://www.re-solve.in/perspectives-and-insights/indias-module-and-cell-manufacturing-capacity-at-about-8-gw-and-3-gw-mnre/" TargetMode="External"/><Relationship Id="rId5" Type="http://schemas.openxmlformats.org/officeDocument/2006/relationships/hyperlink" Target="https://en.wikipedia.org/wiki/Solar_power_in_Indi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75500" y="3276350"/>
            <a:ext cx="41634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pectral"/>
                <a:ea typeface="Spectral"/>
                <a:cs typeface="Spectral"/>
                <a:sym typeface="Spectral"/>
              </a:rPr>
              <a:t>Flyers…</a:t>
            </a:r>
            <a:endParaRPr sz="4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ME 332 | IE Project 2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Instructor - Prof. K. Chelva Kumar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6349825" y="3142850"/>
            <a:ext cx="24618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Anilraj Meena |15110018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Meet Gandhi | 15110049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Rajat Ranjan | 15110098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Shashi Mohan | 15110120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Subham Meena | 15110131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Light"/>
                <a:ea typeface="Spectral Light"/>
                <a:cs typeface="Spectral Light"/>
                <a:sym typeface="Spectral Light"/>
              </a:rPr>
              <a:t>Vikalp Lanjewar | 15110146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75500" y="1341950"/>
            <a:ext cx="8123100" cy="56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Spectral"/>
                <a:ea typeface="Spectral"/>
                <a:cs typeface="Spectral"/>
                <a:sym typeface="Spectral"/>
              </a:rPr>
            </a:br>
            <a:r>
              <a:rPr lang="en" sz="3000">
                <a:latin typeface="Spectral"/>
                <a:ea typeface="Spectral"/>
                <a:cs typeface="Spectral"/>
                <a:sym typeface="Spectral"/>
              </a:rPr>
              <a:t>Adani Mundra Solar Panel Plant</a:t>
            </a:r>
            <a:endParaRPr sz="3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15/04/2018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093200"/>
            <a:ext cx="85206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₹7.1 million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₹1/cell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-year                                                                                                                                                                        Demand: 341.72 million / year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99664000 cells/order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800" y="3810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Cells</a:t>
            </a:r>
            <a:endParaRPr sz="28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2625"/>
            <a:ext cx="9143999" cy="122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17000"/>
            <a:ext cx="85206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₹1.55 million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₹2000/ingot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-year                                                                                                                                                                        Demand: 26362 Ingots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6410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ingots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04800" y="3048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Ingots</a:t>
            </a:r>
            <a:endParaRPr sz="28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9650"/>
            <a:ext cx="9144001" cy="120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7000"/>
            <a:ext cx="8520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₹600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₹6500/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-year                                                                                                                                                                        Demand: 19.02 m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1.87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04800" y="3048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EVA Sheets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2850"/>
            <a:ext cx="9144002" cy="123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69400"/>
            <a:ext cx="85206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₹42516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₹5500/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-year                                                                                                                                                                        Demand: 908.12 m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118.49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04800" y="3810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Glass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8325"/>
            <a:ext cx="9143999" cy="123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93200"/>
            <a:ext cx="85206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₹8294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₹5200/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                                                                                                                                                                        Demand: 181.61 m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24.07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04800" y="3810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Tedlar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3575"/>
            <a:ext cx="9143999" cy="123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940800"/>
            <a:ext cx="85206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Setup Cost = A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₹4670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                                                                                                                                                            Holding Cost = h =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₹6300/m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-year                                                                                                                                                                        Demand: 95.52 m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EOQ (Q*) = (2AD/h)</a:t>
            </a:r>
            <a:r>
              <a:rPr baseline="30000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11.9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28600" y="228600"/>
            <a:ext cx="4614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MRP chart for Aluminium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0225"/>
            <a:ext cx="9143999" cy="122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5 - 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ptimize the total annual setup and holding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Shape 156"/>
          <p:cNvGraphicFramePr/>
          <p:nvPr/>
        </p:nvGraphicFramePr>
        <p:xfrm>
          <a:off x="260225" y="84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</a:tblGrid>
              <a:tr h="58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72 Cell PV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Cost A (₹/order)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184870.35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Holding Cost h (₹/unit)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97.815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Solution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Optimal Cost (₹/year)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2218444.2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5 - Optimize the total annual setup and holding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260225" y="84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</a:tblGrid>
              <a:tr h="58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60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 Cell PV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Cost A (₹/order)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158460.3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Holding Cost h (₹/unit)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Solution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Optimal Cost (₹/year)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1151478.2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5 - Optimize the total annual setup and holding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Shape 168"/>
          <p:cNvGraphicFramePr/>
          <p:nvPr/>
        </p:nvGraphicFramePr>
        <p:xfrm>
          <a:off x="260225" y="84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</a:tblGrid>
              <a:tr h="58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96 Cell PV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Cost A (₹/order)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205411.5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Holding Cost h (₹/unit)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Solution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Optimal Cost (₹/year)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495465.58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5 - Optimize the total annual setup and holding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260225" y="84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  <a:gridCol w="669575"/>
              </a:tblGrid>
              <a:tr h="58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Bifacial PV Module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Demand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Setup Cost A (₹/order)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264100.5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Holding Cost h (₹/unit)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163.025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Solution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Optimal Cost (₹/year)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626668.1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24425" y="216425"/>
            <a:ext cx="33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7900" y="1076275"/>
            <a:ext cx="8166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 production capacity of Adani Mundra Solar Panel Plant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and module manufacturing facility of -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GW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 -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3" name="Shape 63"/>
          <p:cNvGraphicFramePr/>
          <p:nvPr/>
        </p:nvGraphicFramePr>
        <p:xfrm>
          <a:off x="952500" y="241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1271125"/>
                <a:gridCol w="3130450"/>
                <a:gridCol w="2837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Panel Type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 Production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Bifacial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5 - Optimize the total annual setup and holding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Optimal Cost (₹/year)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4492056.06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23675" y="56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3802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https://www.targray.com/solar/solar-silicon/solar-grade-ingot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https://www.altestore.com/blog/2016/08/solar-panels-60-72-cells/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http://loopsolar.com/datasheet/adani-solar/datasheet-adani-solar-72-cell-300-330-Wp-India.pdf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http://loopsolar.com/datasheet/adani-solar/datasheet-adani-solar-60-cell-255-270-Wp-India.pdf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http://www.solarmango.com/dictionary/ingots/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http://sinovoltaics.com/learning-center/materials/ethylene-vinyl-acetate-eva-film-composition-and-application/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http://www.adanisolar.com/products/60-cell-modules-perc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https://news.energysage.com/average-solar-panel-size-weight/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i="1"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https://www.energysage.com/market-intro/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16500" y="445025"/>
            <a:ext cx="80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(e) Distribution between c-Si and p-Si</a:t>
            </a:r>
            <a:r>
              <a:rPr lang="en"/>
              <a:t> </a:t>
            </a:r>
            <a:endParaRPr/>
          </a:p>
        </p:txBody>
      </p:sp>
      <p:graphicFrame>
        <p:nvGraphicFramePr>
          <p:cNvPr id="69" name="Shape 69"/>
          <p:cNvGraphicFramePr/>
          <p:nvPr/>
        </p:nvGraphicFramePr>
        <p:xfrm>
          <a:off x="952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789125"/>
                <a:gridCol w="2830375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Panel Type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c-Si %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p-Si %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16 %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Bifacial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Shape 70"/>
          <p:cNvSpPr txBox="1"/>
          <p:nvPr/>
        </p:nvSpPr>
        <p:spPr>
          <a:xfrm>
            <a:off x="915750" y="4403825"/>
            <a:ext cx="6770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https://www.ise.fraunhofer.de/content/dam/ise/de/documents/publications/studies/Photovoltaics-Report.pdf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83750" y="501725"/>
            <a:ext cx="75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(f) Number produced for c-Si and p-Si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6" name="Shape 76"/>
          <p:cNvGraphicFramePr/>
          <p:nvPr/>
        </p:nvGraphicFramePr>
        <p:xfrm>
          <a:off x="9525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839250"/>
                <a:gridCol w="2026050"/>
                <a:gridCol w="2441700"/>
                <a:gridCol w="2391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Panel Type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produced of </a:t>
                      </a: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c-Si  Panels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No.produced of </a:t>
                      </a: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p-Si Panels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37226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 Cell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Bifacial Panels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48225" y="216425"/>
            <a:ext cx="332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Shape 82"/>
          <p:cNvGraphicFramePr/>
          <p:nvPr/>
        </p:nvGraphicFramePr>
        <p:xfrm>
          <a:off x="156650" y="12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745725"/>
                <a:gridCol w="1330775"/>
                <a:gridCol w="3952300"/>
                <a:gridCol w="2801900"/>
              </a:tblGrid>
              <a:tr h="474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 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Calculations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/ Amount used per year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11228⨯60 + 46681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⨯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+ 591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⨯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4091448 Cells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Ingots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133081 (c-Si) + 29882 (p-Si)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162963 Ingots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 Sheets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52.7 (Front) + 66.3 (Back)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 m</a:t>
                      </a:r>
                      <a:r>
                        <a:rPr baseline="300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Glass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924.47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(60 cell) + 4633.10 (72 cell)  + 61.74 (96 cell)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5619.3 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Tedlar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184.89 (60 cell)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+ 926.62 (72 cell) + 12.34 (96 cell)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1123.86 m</a:t>
                      </a:r>
                      <a:r>
                        <a:rPr baseline="300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Aluminium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102.4 (60 cell) + 482.64 (72 cell) + 6.06 (96 cell)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591.14 m</a:t>
                      </a:r>
                      <a:r>
                        <a:rPr baseline="30000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81925"/>
            <a:ext cx="85206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solar panel consumption in India - 6.5 GW (expected in 2018)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solar panel consumption (in MW)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that the solar panel consumption for each month is proportional to the solar power generation for that month. 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3 - Solar panel consumption pattern in India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210075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1236825"/>
                <a:gridCol w="573075"/>
                <a:gridCol w="585725"/>
                <a:gridCol w="618150"/>
                <a:gridCol w="618325"/>
                <a:gridCol w="628700"/>
                <a:gridCol w="638350"/>
                <a:gridCol w="658875"/>
                <a:gridCol w="638350"/>
                <a:gridCol w="638375"/>
                <a:gridCol w="628100"/>
                <a:gridCol w="628125"/>
                <a:gridCol w="60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Consumption</a:t>
                      </a:r>
                      <a:endParaRPr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Shape 90"/>
          <p:cNvSpPr txBox="1"/>
          <p:nvPr/>
        </p:nvSpPr>
        <p:spPr>
          <a:xfrm>
            <a:off x="495150" y="4167575"/>
            <a:ext cx="6992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" sz="9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http://www.bridgetoindia.com/wp-content/uploads/2017/05/BRIDGE-TO-INDIA_India-Solar-Handbook_2017-1.pdf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" sz="9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http://www.re-solve.in/perspectives-and-insights/indias-module-and-cell-manufacturing-capacity-at-about-8-gw-and-3-gw-mnre/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i="1" lang="en" sz="9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https://en.wikipedia.org/wiki/Solar_power_in_India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32425" y="186925"/>
            <a:ext cx="85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Calculation of 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emand for each component for each 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" name="Shape 96"/>
          <p:cNvGraphicFramePr/>
          <p:nvPr/>
        </p:nvGraphicFramePr>
        <p:xfrm>
          <a:off x="111975" y="10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1181525"/>
                <a:gridCol w="655650"/>
                <a:gridCol w="648350"/>
                <a:gridCol w="630925"/>
                <a:gridCol w="631100"/>
                <a:gridCol w="641700"/>
                <a:gridCol w="651550"/>
                <a:gridCol w="672500"/>
                <a:gridCol w="651550"/>
                <a:gridCol w="651575"/>
                <a:gridCol w="641075"/>
                <a:gridCol w="641100"/>
                <a:gridCol w="620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(in million)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130.09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148.45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183.05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112.57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101.01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101.95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110.73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132.44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131.55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126.85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Ingots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NOs</a:t>
                      </a:r>
                      <a:r>
                        <a:rPr b="1" baseline="30000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EVA Sheets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Glass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345.77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394.55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486.32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288.71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299.17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268.64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248.58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271.01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294.12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351.75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349.46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337.11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(e) Tedlar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70.35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67.42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(f) Aluminium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Task 4 - MRP chart for Cell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2" name="Shape 102"/>
          <p:cNvGraphicFramePr/>
          <p:nvPr/>
        </p:nvGraphicFramePr>
        <p:xfrm>
          <a:off x="114250" y="9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1394525"/>
                <a:gridCol w="600325"/>
                <a:gridCol w="628725"/>
                <a:gridCol w="642950"/>
                <a:gridCol w="642950"/>
                <a:gridCol w="614525"/>
                <a:gridCol w="657175"/>
                <a:gridCol w="600300"/>
                <a:gridCol w="642975"/>
                <a:gridCol w="642925"/>
                <a:gridCol w="628750"/>
                <a:gridCol w="628750"/>
                <a:gridCol w="600325"/>
              </a:tblGrid>
              <a:tr h="50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Consumption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cell Panels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million)</a:t>
                      </a:r>
                      <a:endParaRPr b="1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Consumption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cell Panels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million)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Consumption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 cell Panels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thousand)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Panels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 million)</a:t>
                      </a:r>
                      <a:endParaRPr b="1"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32425" y="186925"/>
            <a:ext cx="85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emand for each component for each month for Adani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76200" y="10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{6C35621B-811B-490C-A29D-C133B4936F4F}</a:tableStyleId>
              </a:tblPr>
              <a:tblGrid>
                <a:gridCol w="1179825"/>
                <a:gridCol w="655625"/>
                <a:gridCol w="648375"/>
                <a:gridCol w="659325"/>
                <a:gridCol w="673750"/>
                <a:gridCol w="641700"/>
                <a:gridCol w="651550"/>
                <a:gridCol w="658300"/>
                <a:gridCol w="651525"/>
                <a:gridCol w="651600"/>
                <a:gridCol w="641075"/>
                <a:gridCol w="641075"/>
                <a:gridCol w="676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Cells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(in million)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34.26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23.53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Ingots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NOs</a:t>
                      </a:r>
                      <a:r>
                        <a:rPr b="1" baseline="30000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2316.23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2643.00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3257.31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1934.54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2003.77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1800.46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1666.38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1816.15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1970.31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2354.77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2340.69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2258.08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EVA Sheets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Glass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79.79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112.23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66.63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67.87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80.64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(e) Tedlar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22.44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11.47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(f) Aluminium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in m</a:t>
                      </a:r>
                      <a:r>
                        <a:rPr b="1" baseline="30000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i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